
<file path=[Content_Types].xml><?xml version="1.0" encoding="utf-8"?>
<Types xmlns="http://schemas.openxmlformats.org/package/2006/content-types">
  <Default Extension="xml" ContentType="application/xml"/>
  <Default Extension="bin" ContentType="application/vnd.openxmlformats-officedocument.oleObject"/>
  <Default Extension="jpeg" ContentType="image/jpeg"/>
  <Default Extension="tiff" ContentType="image/tiff"/>
  <Default Extension="emf" ContentType="image/x-emf"/>
  <Default Extension="rels" ContentType="application/vnd.openxmlformats-package.relationships+xml"/>
  <Default Extension="vml" ContentType="application/vnd.openxmlformats-officedocument.vmlDrawing"/>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tags/tag1.xml" ContentType="application/vnd.openxmlformats-officedocument.presentationml.tags+xml"/>
  <Override PartName="/ppt/notesSlides/notesSlide6.xml" ContentType="application/vnd.openxmlformats-officedocument.presentationml.notesSlide+xml"/>
  <Override PartName="/ppt/tags/tag2.xml" ContentType="application/vnd.openxmlformats-officedocument.presentationml.tags+xml"/>
  <Override PartName="/ppt/notesSlides/notesSlide7.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729" r:id="rId1"/>
  </p:sldMasterIdLst>
  <p:notesMasterIdLst>
    <p:notesMasterId r:id="rId46"/>
  </p:notesMasterIdLst>
  <p:handoutMasterIdLst>
    <p:handoutMasterId r:id="rId47"/>
  </p:handoutMasterIdLst>
  <p:sldIdLst>
    <p:sldId id="256" r:id="rId2"/>
    <p:sldId id="465" r:id="rId3"/>
    <p:sldId id="467" r:id="rId4"/>
    <p:sldId id="408" r:id="rId5"/>
    <p:sldId id="486" r:id="rId6"/>
    <p:sldId id="487" r:id="rId7"/>
    <p:sldId id="489" r:id="rId8"/>
    <p:sldId id="490" r:id="rId9"/>
    <p:sldId id="491" r:id="rId10"/>
    <p:sldId id="504" r:id="rId11"/>
    <p:sldId id="493" r:id="rId12"/>
    <p:sldId id="506" r:id="rId13"/>
    <p:sldId id="507" r:id="rId14"/>
    <p:sldId id="508" r:id="rId15"/>
    <p:sldId id="509" r:id="rId16"/>
    <p:sldId id="510" r:id="rId17"/>
    <p:sldId id="511" r:id="rId18"/>
    <p:sldId id="512" r:id="rId19"/>
    <p:sldId id="513" r:id="rId20"/>
    <p:sldId id="514" r:id="rId21"/>
    <p:sldId id="515" r:id="rId22"/>
    <p:sldId id="495" r:id="rId23"/>
    <p:sldId id="498" r:id="rId24"/>
    <p:sldId id="499" r:id="rId25"/>
    <p:sldId id="501" r:id="rId26"/>
    <p:sldId id="502" r:id="rId27"/>
    <p:sldId id="492" r:id="rId28"/>
    <p:sldId id="503" r:id="rId29"/>
    <p:sldId id="516" r:id="rId30"/>
    <p:sldId id="517" r:id="rId31"/>
    <p:sldId id="518" r:id="rId32"/>
    <p:sldId id="519" r:id="rId33"/>
    <p:sldId id="520" r:id="rId34"/>
    <p:sldId id="469" r:id="rId35"/>
    <p:sldId id="473" r:id="rId36"/>
    <p:sldId id="474" r:id="rId37"/>
    <p:sldId id="475" r:id="rId38"/>
    <p:sldId id="476" r:id="rId39"/>
    <p:sldId id="477" r:id="rId40"/>
    <p:sldId id="479" r:id="rId41"/>
    <p:sldId id="480" r:id="rId42"/>
    <p:sldId id="481" r:id="rId43"/>
    <p:sldId id="482" r:id="rId44"/>
    <p:sldId id="463" r:id="rId45"/>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BBB59"/>
    <a:srgbClr val="C0504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E9639D4-E3E2-4D34-9284-5A2195B3D0D7}" styleName="Light Style 2">
    <a:wholeTbl>
      <a:tcTxStyle>
        <a:fontRef idx="minor">
          <a:scrgbClr r="0" g="0" b="0"/>
        </a:fontRef>
        <a:schemeClr val="tx1"/>
      </a:tcTxStyle>
      <a:tcStyle>
        <a:tcBdr>
          <a:left>
            <a:lnRef idx="1">
              <a:schemeClr val="tx1"/>
            </a:lnRef>
          </a:left>
          <a:right>
            <a:lnRef idx="1">
              <a:schemeClr val="tx1"/>
            </a:lnRef>
          </a:right>
          <a:top>
            <a:lnRef idx="1">
              <a:schemeClr val="tx1"/>
            </a:lnRef>
          </a:top>
          <a:bottom>
            <a:lnRef idx="1">
              <a:schemeClr val="tx1"/>
            </a:lnRef>
          </a:bottom>
          <a:insideH>
            <a:ln>
              <a:noFill/>
            </a:ln>
          </a:insideH>
          <a:insideV>
            <a:ln>
              <a:noFill/>
            </a:ln>
          </a:insideV>
        </a:tcBdr>
        <a:fill>
          <a:noFill/>
        </a:fill>
      </a:tcStyle>
    </a:wholeTbl>
    <a:band1H>
      <a:tcStyle>
        <a:tcBdr>
          <a:top>
            <a:lnRef idx="1">
              <a:schemeClr val="tx1"/>
            </a:lnRef>
          </a:top>
          <a:bottom>
            <a:lnRef idx="1">
              <a:schemeClr val="tx1"/>
            </a:lnRef>
          </a:bottom>
        </a:tcBdr>
      </a:tcStyle>
    </a:band1H>
    <a:band1V>
      <a:tcStyle>
        <a:tcBdr>
          <a:left>
            <a:lnRef idx="1">
              <a:schemeClr val="tx1"/>
            </a:lnRef>
          </a:left>
          <a:right>
            <a:lnRef idx="1">
              <a:schemeClr val="tx1"/>
            </a:lnRef>
          </a:right>
        </a:tcBdr>
      </a:tcStyle>
    </a:band1V>
    <a:band2V>
      <a:tcStyle>
        <a:tcBdr>
          <a:left>
            <a:lnRef idx="1">
              <a:schemeClr val="tx1"/>
            </a:lnRef>
          </a:left>
          <a:right>
            <a:lnRef idx="1">
              <a:schemeClr val="tx1"/>
            </a:lnRef>
          </a:right>
        </a:tcBdr>
      </a:tcStyle>
    </a:band2V>
    <a:lastCol>
      <a:tcTxStyle b="on"/>
      <a:tcStyle>
        <a:tcBdr/>
      </a:tcStyle>
    </a:lastCol>
    <a:firstCol>
      <a:tcTxStyle b="on"/>
      <a:tcStyle>
        <a:tcBdr/>
      </a:tcStyle>
    </a:firstCol>
    <a:lastRow>
      <a:tcTxStyle b="on"/>
      <a:tcStyle>
        <a:tcBdr>
          <a:top>
            <a:ln w="50800" cmpd="dbl">
              <a:solidFill>
                <a:schemeClr val="tx1"/>
              </a:solidFill>
            </a:ln>
          </a:top>
        </a:tcBdr>
      </a:tcStyle>
    </a:lastRow>
    <a:firstRow>
      <a:tcTxStyle b="on">
        <a:fontRef idx="minor">
          <a:scrgbClr r="0" g="0" b="0"/>
        </a:fontRef>
        <a:schemeClr val="bg1"/>
      </a:tcTxStyle>
      <a:tcStyle>
        <a:tcBdr/>
        <a:fillRef idx="1">
          <a:schemeClr val="tx1"/>
        </a:fillRef>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48529" autoAdjust="0"/>
    <p:restoredTop sz="92277" autoAdjust="0"/>
  </p:normalViewPr>
  <p:slideViewPr>
    <p:cSldViewPr snapToGrid="0" snapToObjects="1">
      <p:cViewPr varScale="1">
        <p:scale>
          <a:sx n="60" d="100"/>
          <a:sy n="60" d="100"/>
        </p:scale>
        <p:origin x="168" y="102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presProps" Target="presProps.xml"/><Relationship Id="rId49" Type="http://schemas.openxmlformats.org/officeDocument/2006/relationships/viewProps" Target="view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theme" Target="theme/theme1.xml"/><Relationship Id="rId51"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0.wmf"/><Relationship Id="rId2" Type="http://schemas.openxmlformats.org/officeDocument/2006/relationships/image" Target="../media/image31.wmf"/><Relationship Id="rId3" Type="http://schemas.openxmlformats.org/officeDocument/2006/relationships/image" Target="../media/image32.wmf"/></Relationships>
</file>

<file path=ppt/drawings/_rels/vmlDrawing2.vml.rels><?xml version="1.0" encoding="UTF-8" standalone="yes"?>
<Relationships xmlns="http://schemas.openxmlformats.org/package/2006/relationships"><Relationship Id="rId3" Type="http://schemas.openxmlformats.org/officeDocument/2006/relationships/image" Target="../media/image35.wmf"/><Relationship Id="rId4" Type="http://schemas.openxmlformats.org/officeDocument/2006/relationships/image" Target="../media/image36.wmf"/><Relationship Id="rId5" Type="http://schemas.openxmlformats.org/officeDocument/2006/relationships/image" Target="../media/image37.wmf"/><Relationship Id="rId1" Type="http://schemas.openxmlformats.org/officeDocument/2006/relationships/image" Target="../media/image33.wmf"/><Relationship Id="rId2" Type="http://schemas.openxmlformats.org/officeDocument/2006/relationships/image" Target="../media/image34.w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80BF8044-1598-EF4E-BBDA-D110E031C231}" type="datetimeFigureOut">
              <a:rPr lang="en-US" smtClean="0"/>
              <a:t>10/27/16</a:t>
            </a:fld>
            <a:endParaRPr lang="en-US"/>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32F2A42-ED51-374F-BBBC-F1258454E8CF}" type="slidenum">
              <a:rPr lang="en-US" smtClean="0"/>
              <a:t>‹#›</a:t>
            </a:fld>
            <a:endParaRPr lang="en-US"/>
          </a:p>
        </p:txBody>
      </p:sp>
    </p:spTree>
    <p:extLst>
      <p:ext uri="{BB962C8B-B14F-4D97-AF65-F5344CB8AC3E}">
        <p14:creationId xmlns:p14="http://schemas.microsoft.com/office/powerpoint/2010/main" val="410355281"/>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FEE2225-873F-6F40-BA29-3AE101B223B8}" type="datetimeFigureOut">
              <a:rPr lang="en-US" smtClean="0"/>
              <a:t>10/27/16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00F789-BC41-F84C-B61C-313B216D0D17}" type="slidenum">
              <a:rPr lang="en-US" smtClean="0"/>
              <a:t>‹#›</a:t>
            </a:fld>
            <a:endParaRPr lang="en-US"/>
          </a:p>
        </p:txBody>
      </p:sp>
    </p:spTree>
    <p:extLst>
      <p:ext uri="{BB962C8B-B14F-4D97-AF65-F5344CB8AC3E}">
        <p14:creationId xmlns:p14="http://schemas.microsoft.com/office/powerpoint/2010/main" val="3550788452"/>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1</a:t>
            </a:fld>
            <a:endParaRPr lang="en-US" dirty="0"/>
          </a:p>
        </p:txBody>
      </p:sp>
    </p:spTree>
    <p:extLst>
      <p:ext uri="{BB962C8B-B14F-4D97-AF65-F5344CB8AC3E}">
        <p14:creationId xmlns:p14="http://schemas.microsoft.com/office/powerpoint/2010/main" val="17405473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646140-7687-4C7A-A6BD-14145707DCAE}" type="slidenum">
              <a:rPr lang="en-US" smtClean="0"/>
              <a:pPr/>
              <a:t>11</a:t>
            </a:fld>
            <a:endParaRPr lang="en-US"/>
          </a:p>
        </p:txBody>
      </p:sp>
    </p:spTree>
    <p:extLst>
      <p:ext uri="{BB962C8B-B14F-4D97-AF65-F5344CB8AC3E}">
        <p14:creationId xmlns:p14="http://schemas.microsoft.com/office/powerpoint/2010/main" val="20261660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646140-7687-4C7A-A6BD-14145707DCAE}" type="slidenum">
              <a:rPr lang="en-US" smtClean="0"/>
              <a:pPr/>
              <a:t>22</a:t>
            </a:fld>
            <a:endParaRPr lang="en-US"/>
          </a:p>
        </p:txBody>
      </p:sp>
    </p:spTree>
    <p:extLst>
      <p:ext uri="{BB962C8B-B14F-4D97-AF65-F5344CB8AC3E}">
        <p14:creationId xmlns:p14="http://schemas.microsoft.com/office/powerpoint/2010/main" val="20693666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646140-7687-4C7A-A6BD-14145707DCAE}" type="slidenum">
              <a:rPr lang="en-US" smtClean="0"/>
              <a:pPr/>
              <a:t>24</a:t>
            </a:fld>
            <a:endParaRPr lang="en-US"/>
          </a:p>
        </p:txBody>
      </p:sp>
    </p:spTree>
    <p:extLst>
      <p:ext uri="{BB962C8B-B14F-4D97-AF65-F5344CB8AC3E}">
        <p14:creationId xmlns:p14="http://schemas.microsoft.com/office/powerpoint/2010/main" val="15356088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37646140-7687-4C7A-A6BD-14145707DCAE}" type="slidenum">
              <a:rPr lang="en-US" smtClean="0"/>
              <a:pPr/>
              <a:t>26</a:t>
            </a:fld>
            <a:endParaRPr lang="en-US"/>
          </a:p>
        </p:txBody>
      </p:sp>
    </p:spTree>
    <p:extLst>
      <p:ext uri="{BB962C8B-B14F-4D97-AF65-F5344CB8AC3E}">
        <p14:creationId xmlns:p14="http://schemas.microsoft.com/office/powerpoint/2010/main" val="14286379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6CB032-85CE-44E1-9571-0869D08ADE27}" type="slidenum">
              <a:rPr lang="en-US" smtClean="0"/>
              <a:t>29</a:t>
            </a:fld>
            <a:endParaRPr lang="en-US"/>
          </a:p>
        </p:txBody>
      </p:sp>
    </p:spTree>
    <p:extLst>
      <p:ext uri="{BB962C8B-B14F-4D97-AF65-F5344CB8AC3E}">
        <p14:creationId xmlns:p14="http://schemas.microsoft.com/office/powerpoint/2010/main" val="30156453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76CB032-85CE-44E1-9571-0869D08ADE27}" type="slidenum">
              <a:rPr lang="en-US" smtClean="0"/>
              <a:t>30</a:t>
            </a:fld>
            <a:endParaRPr lang="en-US"/>
          </a:p>
        </p:txBody>
      </p:sp>
    </p:spTree>
    <p:extLst>
      <p:ext uri="{BB962C8B-B14F-4D97-AF65-F5344CB8AC3E}">
        <p14:creationId xmlns:p14="http://schemas.microsoft.com/office/powerpoint/2010/main" val="14028369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CD00F789-BC41-F84C-B61C-313B216D0D17}" type="slidenum">
              <a:rPr lang="en-US" smtClean="0"/>
              <a:t>33</a:t>
            </a:fld>
            <a:endParaRPr lang="en-US"/>
          </a:p>
        </p:txBody>
      </p:sp>
    </p:spTree>
    <p:extLst>
      <p:ext uri="{BB962C8B-B14F-4D97-AF65-F5344CB8AC3E}">
        <p14:creationId xmlns:p14="http://schemas.microsoft.com/office/powerpoint/2010/main" val="19073424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D00F789-BC41-F84C-B61C-313B216D0D17}" type="slidenum">
              <a:rPr lang="en-US" smtClean="0"/>
              <a:t>44</a:t>
            </a:fld>
            <a:endParaRPr lang="en-US"/>
          </a:p>
        </p:txBody>
      </p:sp>
    </p:spTree>
    <p:extLst>
      <p:ext uri="{BB962C8B-B14F-4D97-AF65-F5344CB8AC3E}">
        <p14:creationId xmlns:p14="http://schemas.microsoft.com/office/powerpoint/2010/main" val="39281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28600"/>
            <a:ext cx="7772400" cy="4571999"/>
          </a:xfrm>
        </p:spPr>
        <p:txBody>
          <a:bodyPr anchor="ctr">
            <a:noAutofit/>
          </a:bodyPr>
          <a:lstStyle>
            <a:lvl1pPr>
              <a:lnSpc>
                <a:spcPct val="100000"/>
              </a:lnSpc>
              <a:defRPr sz="8800" spc="-80" baseline="0">
                <a:solidFill>
                  <a:schemeClr val="tx1"/>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457200" y="4800600"/>
            <a:ext cx="6858000" cy="914400"/>
          </a:xfrm>
        </p:spPr>
        <p:txBody>
          <a:bodyPr/>
          <a:lstStyle>
            <a:lvl1pPr marL="0" indent="0" algn="l">
              <a:buNone/>
              <a:defRPr b="0" cap="all" spc="120" baseline="0">
                <a:solidFill>
                  <a:schemeClr val="tx2"/>
                </a:solidFill>
                <a:latin typeface="+mj-l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John P. Dickerson - NYU Stern IOMS</a:t>
            </a:r>
            <a:endParaRPr lang="en-US"/>
          </a:p>
        </p:txBody>
      </p:sp>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Slide Number Placeholder 5"/>
          <p:cNvSpPr>
            <a:spLocks noGrp="1"/>
          </p:cNvSpPr>
          <p:nvPr>
            <p:ph type="sldNum" sz="quarter" idx="12"/>
          </p:nvPr>
        </p:nvSpPr>
        <p:spPr/>
        <p:txBody>
          <a:bodyPr/>
          <a:lstStyle>
            <a:lvl1pPr>
              <a:defRPr>
                <a:solidFill>
                  <a:schemeClr val="tx1"/>
                </a:solidFill>
              </a:defRPr>
            </a:lvl1pPr>
          </a:lstStyle>
          <a:p>
            <a:fld id="{BA9B540C-44DA-4F69-89C9-7C84606640D3}" type="slidenum">
              <a:rPr lang="en-US" smtClean="0"/>
              <a:pPr/>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John P. Dickerson - NYU Stern IOMS</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John P. Dickerson - NYU Stern IOMS</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r>
              <a:rPr lang="en-US" smtClean="0"/>
              <a:t>John P. Dickerson - NYU Stern IOMS</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57200" y="1447800"/>
            <a:ext cx="7772400" cy="4321175"/>
          </a:xfrm>
        </p:spPr>
        <p:txBody>
          <a:bodyPr anchor="ctr">
            <a:noAutofit/>
          </a:bodyPr>
          <a:lstStyle>
            <a:lvl1pPr algn="l">
              <a:lnSpc>
                <a:spcPct val="100000"/>
              </a:lnSpc>
              <a:defRPr sz="8800" b="0" cap="all" spc="-80" baseline="0">
                <a:solidFill>
                  <a:schemeClr val="tx1"/>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457200" y="228601"/>
            <a:ext cx="7772400" cy="1066800"/>
          </a:xfrm>
        </p:spPr>
        <p:txBody>
          <a:bodyPr anchor="b"/>
          <a:lstStyle>
            <a:lvl1pPr marL="0" indent="0">
              <a:buNone/>
              <a:defRPr sz="2000" b="0" cap="all" spc="12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7" name="Date Placeholder 6"/>
          <p:cNvSpPr>
            <a:spLocks noGrp="1"/>
          </p:cNvSpPr>
          <p:nvPr>
            <p:ph type="dt" sz="half" idx="10"/>
          </p:nvPr>
        </p:nvSpPr>
        <p:spPr/>
        <p:txBody>
          <a:bodyPr/>
          <a:lstStyle/>
          <a:p>
            <a:endParaRPr lang="en-US"/>
          </a:p>
        </p:txBody>
      </p:sp>
      <p:sp>
        <p:nvSpPr>
          <p:cNvPr id="8" name="Slide Number Placeholder 7"/>
          <p:cNvSpPr>
            <a:spLocks noGrp="1"/>
          </p:cNvSpPr>
          <p:nvPr>
            <p:ph type="sldNum" sz="quarter" idx="11"/>
          </p:nvPr>
        </p:nvSpPr>
        <p:spPr/>
        <p:txBody>
          <a:bodyPr/>
          <a:lstStyle/>
          <a:p>
            <a:fld id="{A2EF37A0-74FC-AB4F-AE4C-D9BFC6719E9F}" type="slidenum">
              <a:rPr lang="en-US" smtClean="0"/>
              <a:t>‹#›</a:t>
            </a:fld>
            <a:endParaRPr lang="en-US"/>
          </a:p>
        </p:txBody>
      </p:sp>
      <p:sp>
        <p:nvSpPr>
          <p:cNvPr id="9" name="Footer Placeholder 8"/>
          <p:cNvSpPr>
            <a:spLocks noGrp="1"/>
          </p:cNvSpPr>
          <p:nvPr>
            <p:ph type="ftr" sz="quarter" idx="12"/>
          </p:nvPr>
        </p:nvSpPr>
        <p:spPr/>
        <p:txBody>
          <a:bodyPr/>
          <a:lstStyle/>
          <a:p>
            <a:r>
              <a:rPr lang="en-US" smtClean="0"/>
              <a:t>John P. Dickerson - NYU Stern IOMS</a:t>
            </a:r>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63068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5090160" y="1574800"/>
            <a:ext cx="329184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John P. Dickerson - NYU Stern IOMS</a:t>
            </a:r>
            <a:endParaRPr lang="en-US"/>
          </a:p>
        </p:txBody>
      </p:sp>
      <p:sp>
        <p:nvSpPr>
          <p:cNvPr id="7" name="Slide Number Placeholder 6"/>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627632" y="1572768"/>
            <a:ext cx="3291840" cy="639762"/>
          </a:xfrm>
        </p:spPr>
        <p:txBody>
          <a:bodyPr anchor="b">
            <a:noAutofit/>
          </a:bodyPr>
          <a:lstStyle>
            <a:lvl1pPr marL="0" indent="0">
              <a:buNone/>
              <a:defRPr sz="1800" b="0" cap="all" spc="100" baseline="0">
                <a:solidFill>
                  <a:schemeClr val="tx1"/>
                </a:solidFill>
                <a:latin typeface="+mj-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627632"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5093208" y="1572768"/>
            <a:ext cx="3291840" cy="639762"/>
          </a:xfrm>
        </p:spPr>
        <p:txBody>
          <a:bodyPr anchor="b">
            <a:noAutofit/>
          </a:bodyPr>
          <a:lstStyle>
            <a:lvl1pPr marL="0" indent="0">
              <a:buNone/>
              <a:defRPr lang="en-US" sz="1800" b="0" kern="1200" cap="all" spc="100" baseline="0" dirty="0" smtClean="0">
                <a:solidFill>
                  <a:schemeClr val="tx1"/>
                </a:solidFill>
                <a:latin typeface="+mj-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spcBef>
                <a:spcPct val="20000"/>
              </a:spcBef>
              <a:buFont typeface="Arial" pitchFamily="34" charset="0"/>
              <a:buNone/>
            </a:pPr>
            <a:r>
              <a:rPr lang="en-US" smtClean="0"/>
              <a:t>Click to edit Master text styles</a:t>
            </a:r>
          </a:p>
        </p:txBody>
      </p:sp>
      <p:sp>
        <p:nvSpPr>
          <p:cNvPr id="6" name="Content Placeholder 5"/>
          <p:cNvSpPr>
            <a:spLocks noGrp="1"/>
          </p:cNvSpPr>
          <p:nvPr>
            <p:ph sz="quarter" idx="4"/>
          </p:nvPr>
        </p:nvSpPr>
        <p:spPr>
          <a:xfrm>
            <a:off x="5093208" y="2259366"/>
            <a:ext cx="3291840" cy="384048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r>
              <a:rPr lang="en-US" smtClean="0"/>
              <a:t>John P. Dickerson - NYU Stern IOMS</a:t>
            </a:r>
            <a:endParaRPr lang="en-US"/>
          </a:p>
        </p:txBody>
      </p:sp>
      <p:sp>
        <p:nvSpPr>
          <p:cNvPr id="9" name="Slide Number Placeholder 8"/>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r>
              <a:rPr lang="en-US" smtClean="0"/>
              <a:t>John P. Dickerson - NYU Stern IOMS</a:t>
            </a:r>
            <a:endParaRPr lang="en-US"/>
          </a:p>
        </p:txBody>
      </p:sp>
      <p:sp>
        <p:nvSpPr>
          <p:cNvPr id="5" name="Slide Number Placeholder 4"/>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r>
              <a:rPr lang="en-US" smtClean="0"/>
              <a:t>John P. Dickerson - NYU Stern IOMS</a:t>
            </a:r>
            <a:endParaRPr lang="en-US"/>
          </a:p>
        </p:txBody>
      </p:sp>
      <p:sp>
        <p:nvSpPr>
          <p:cNvPr id="4" name="Slide Number Placeholder 3"/>
          <p:cNvSpPr>
            <a:spLocks noGrp="1"/>
          </p:cNvSpPr>
          <p:nvPr>
            <p:ph type="sldNum" sz="quarter" idx="12"/>
          </p:nvPr>
        </p:nvSpPr>
        <p:spPr/>
        <p:txBody>
          <a:bodyPr/>
          <a:lstStyle/>
          <a:p>
            <a:fld id="{A2EF37A0-74FC-AB4F-AE4C-D9BFC6719E9F}"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3" name="Content Placeholder 2"/>
          <p:cNvSpPr>
            <a:spLocks noGrp="1"/>
          </p:cNvSpPr>
          <p:nvPr>
            <p:ph idx="1"/>
          </p:nvPr>
        </p:nvSpPr>
        <p:spPr>
          <a:xfrm>
            <a:off x="3575050" y="1600200"/>
            <a:ext cx="5111750" cy="448056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0" y="1600200"/>
            <a:ext cx="3008313" cy="4480560"/>
          </a:xfrm>
        </p:spPr>
        <p:txBody>
          <a:bodyPr>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John P. Dickerson - NYU Stern IOMS</a:t>
            </a:r>
            <a:endParaRPr lang="en-US"/>
          </a:p>
        </p:txBody>
      </p:sp>
      <p:sp>
        <p:nvSpPr>
          <p:cNvPr id="7" name="Slide Number Placeholder 6"/>
          <p:cNvSpPr>
            <a:spLocks noGrp="1"/>
          </p:cNvSpPr>
          <p:nvPr>
            <p:ph type="sldNum" sz="quarter" idx="12"/>
          </p:nvPr>
        </p:nvSpPr>
        <p:spPr/>
        <p:txBody>
          <a:bodyPr/>
          <a:lstStyle/>
          <a:p>
            <a:fld id="{BA9B540C-44DA-4F69-89C9-7C84606640D3}" type="slidenum">
              <a:rPr lang="en-US" smtClean="0"/>
              <a:pPr/>
              <a:t>‹#›</a:t>
            </a:fld>
            <a:endParaRPr lang="en-US"/>
          </a:p>
        </p:txBody>
      </p:sp>
      <p:sp>
        <p:nvSpPr>
          <p:cNvPr id="8" name="Title 7"/>
          <p:cNvSpPr>
            <a:spLocks noGrp="1"/>
          </p:cNvSpPr>
          <p:nvPr>
            <p:ph type="title"/>
          </p:nvPr>
        </p:nvSpPr>
        <p:spPr/>
        <p:txBody>
          <a:bodyPr/>
          <a:lstStyle/>
          <a:p>
            <a:r>
              <a:rPr lang="en-US" smtClean="0"/>
              <a:t>Click to edit Master title style</a:t>
            </a:r>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9" name="Rectangle 8"/>
          <p:cNvSpPr/>
          <p:nvPr/>
        </p:nvSpPr>
        <p:spPr>
          <a:xfrm>
            <a:off x="9001124" y="4846320"/>
            <a:ext cx="142876" cy="201168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1" y="0"/>
            <a:ext cx="9000877" cy="4846320"/>
          </a:xfrm>
          <a:solidFill>
            <a:schemeClr val="bg1">
              <a:lumMod val="75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Drag picture to placeholder or click icon to add</a:t>
            </a:r>
            <a:endParaRPr lang="en-US"/>
          </a:p>
        </p:txBody>
      </p:sp>
      <p:sp>
        <p:nvSpPr>
          <p:cNvPr id="4" name="Text Placeholder 3"/>
          <p:cNvSpPr>
            <a:spLocks noGrp="1"/>
          </p:cNvSpPr>
          <p:nvPr>
            <p:ph type="body" sz="half" idx="2"/>
          </p:nvPr>
        </p:nvSpPr>
        <p:spPr>
          <a:xfrm>
            <a:off x="457200" y="5715000"/>
            <a:ext cx="8153400" cy="457200"/>
          </a:xfrm>
        </p:spPr>
        <p:txBody>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r>
              <a:rPr lang="en-US" smtClean="0"/>
              <a:t>John P. Dickerson - NYU Stern IOMS</a:t>
            </a:r>
            <a:endParaRPr lang="en-US"/>
          </a:p>
        </p:txBody>
      </p:sp>
      <p:sp>
        <p:nvSpPr>
          <p:cNvPr id="7" name="Slide Number Placeholder 6"/>
          <p:cNvSpPr>
            <a:spLocks noGrp="1"/>
          </p:cNvSpPr>
          <p:nvPr>
            <p:ph type="sldNum" sz="quarter" idx="12"/>
          </p:nvPr>
        </p:nvSpPr>
        <p:spPr/>
        <p:txBody>
          <a:bodyPr/>
          <a:lstStyle>
            <a:lvl1pPr>
              <a:defRPr>
                <a:solidFill>
                  <a:schemeClr val="tx1"/>
                </a:solidFill>
              </a:defRPr>
            </a:lvl1pPr>
          </a:lstStyle>
          <a:p>
            <a:fld id="{A2EF37A0-74FC-AB4F-AE4C-D9BFC6719E9F}" type="slidenum">
              <a:rPr lang="en-US" smtClean="0"/>
              <a:t>‹#›</a:t>
            </a:fld>
            <a:endParaRPr lang="en-US"/>
          </a:p>
        </p:txBody>
      </p:sp>
      <p:sp>
        <p:nvSpPr>
          <p:cNvPr id="8" name="Title 7"/>
          <p:cNvSpPr>
            <a:spLocks noGrp="1"/>
          </p:cNvSpPr>
          <p:nvPr>
            <p:ph type="title"/>
          </p:nvPr>
        </p:nvSpPr>
        <p:spPr>
          <a:xfrm>
            <a:off x="457200" y="4953000"/>
            <a:ext cx="8153400" cy="762000"/>
          </a:xfrm>
        </p:spPr>
        <p:txBody>
          <a:bodyPr anchor="t">
            <a:normAutofit/>
          </a:bodyPr>
          <a:lstStyle>
            <a:lvl1pPr>
              <a:defRPr sz="3200"/>
            </a:lvl1pPr>
          </a:lstStyle>
          <a:p>
            <a:r>
              <a:rPr lang="en-US" smtClean="0"/>
              <a:t>Click to edit Master title style</a:t>
            </a:r>
            <a:endParaRPr lang="en-US" dirty="0"/>
          </a:p>
        </p:txBody>
      </p:sp>
      <p:sp>
        <p:nvSpPr>
          <p:cNvPr id="10" name="Rectangle 9"/>
          <p:cNvSpPr/>
          <p:nvPr/>
        </p:nvSpPr>
        <p:spPr>
          <a:xfrm>
            <a:off x="9001124" y="0"/>
            <a:ext cx="142876" cy="484632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718"/>
            <a:ext cx="5791200" cy="1371600"/>
          </a:xfrm>
          <a:prstGeom prst="rect">
            <a:avLst/>
          </a:prstGeom>
        </p:spPr>
        <p:txBody>
          <a:bodyPr vert="horz" lIns="91440" tIns="45720" rIns="91440" bIns="45720" rtlCol="0" anchor="b">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457200" y="1752600"/>
            <a:ext cx="7620000" cy="43735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2"/>
          </p:nvPr>
        </p:nvSpPr>
        <p:spPr>
          <a:xfrm>
            <a:off x="457200" y="6172201"/>
            <a:ext cx="3429000" cy="304800"/>
          </a:xfrm>
          <a:prstGeom prst="rect">
            <a:avLst/>
          </a:prstGeom>
        </p:spPr>
        <p:txBody>
          <a:bodyPr vert="horz" lIns="91440" tIns="45720" rIns="91440" bIns="0" rtlCol="0" anchor="b"/>
          <a:lstStyle>
            <a:lvl1pPr algn="l">
              <a:defRPr sz="1000">
                <a:solidFill>
                  <a:schemeClr val="tx1"/>
                </a:solidFill>
              </a:defRPr>
            </a:lvl1pPr>
          </a:lstStyle>
          <a:p>
            <a:endParaRPr lang="en-US"/>
          </a:p>
        </p:txBody>
      </p:sp>
      <p:sp>
        <p:nvSpPr>
          <p:cNvPr id="5" name="Footer Placeholder 4"/>
          <p:cNvSpPr>
            <a:spLocks noGrp="1"/>
          </p:cNvSpPr>
          <p:nvPr>
            <p:ph type="ftr" sz="quarter" idx="3"/>
          </p:nvPr>
        </p:nvSpPr>
        <p:spPr>
          <a:xfrm>
            <a:off x="2857500" y="6492875"/>
            <a:ext cx="3429000" cy="283845"/>
          </a:xfrm>
          <a:prstGeom prst="rect">
            <a:avLst/>
          </a:prstGeom>
        </p:spPr>
        <p:txBody>
          <a:bodyPr vert="horz" lIns="91440" tIns="45720" rIns="91440" bIns="45720" rtlCol="0" anchor="t"/>
          <a:lstStyle>
            <a:lvl1pPr algn="ctr">
              <a:defRPr sz="1000">
                <a:solidFill>
                  <a:schemeClr val="tx2"/>
                </a:solidFill>
              </a:defRPr>
            </a:lvl1pPr>
          </a:lstStyle>
          <a:p>
            <a:r>
              <a:rPr lang="en-US" smtClean="0"/>
              <a:t>John P. Dickerson - NYU Stern IOMS</a:t>
            </a:r>
            <a:endParaRPr lang="en-US"/>
          </a:p>
        </p:txBody>
      </p:sp>
      <p:sp>
        <p:nvSpPr>
          <p:cNvPr id="6" name="Slide Number Placeholder 5"/>
          <p:cNvSpPr>
            <a:spLocks noGrp="1"/>
          </p:cNvSpPr>
          <p:nvPr>
            <p:ph type="sldNum" sz="quarter" idx="4"/>
          </p:nvPr>
        </p:nvSpPr>
        <p:spPr>
          <a:xfrm rot="16200000">
            <a:off x="8227377" y="5885497"/>
            <a:ext cx="1315721" cy="365125"/>
          </a:xfrm>
          <a:prstGeom prst="rect">
            <a:avLst/>
          </a:prstGeom>
        </p:spPr>
        <p:txBody>
          <a:bodyPr vert="horz" lIns="91440" tIns="45720" rIns="91440" bIns="45720" rtlCol="0" anchor="ctr"/>
          <a:lstStyle>
            <a:lvl1pPr algn="l">
              <a:defRPr sz="2400" b="1">
                <a:solidFill>
                  <a:schemeClr val="tx2"/>
                </a:solidFill>
              </a:defRPr>
            </a:lvl1pPr>
          </a:lstStyle>
          <a:p>
            <a:fld id="{A2EF37A0-74FC-AB4F-AE4C-D9BFC6719E9F}" type="slidenum">
              <a:rPr lang="en-US" smtClean="0"/>
              <a:t>‹#›</a:t>
            </a:fld>
            <a:endParaRPr lang="en-US"/>
          </a:p>
        </p:txBody>
      </p:sp>
      <p:sp>
        <p:nvSpPr>
          <p:cNvPr id="7" name="Rectangle 6"/>
          <p:cNvSpPr/>
          <p:nvPr/>
        </p:nvSpPr>
        <p:spPr>
          <a:xfrm>
            <a:off x="9001124" y="0"/>
            <a:ext cx="142876" cy="13716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001124" y="1371600"/>
            <a:ext cx="142876" cy="54864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Lst>
  <p:timing>
    <p:tnLst>
      <p:par>
        <p:cTn id="1" dur="indefinite" restart="never" nodeType="tmRoot"/>
      </p:par>
    </p:tnLst>
  </p:timing>
  <p:hf hdr="0" ftr="0" dt="0"/>
  <p:txStyles>
    <p:titleStyle>
      <a:lvl1pPr algn="l" defTabSz="914400" rtl="0" eaLnBrk="1" latinLnBrk="0" hangingPunct="1">
        <a:spcBef>
          <a:spcPct val="0"/>
        </a:spcBef>
        <a:buNone/>
        <a:defRPr sz="3600" kern="1200" cap="all" spc="-60" baseline="0">
          <a:solidFill>
            <a:schemeClr val="tx2"/>
          </a:solidFill>
          <a:latin typeface="+mj-lt"/>
          <a:ea typeface="+mj-ea"/>
          <a:cs typeface="+mj-cs"/>
        </a:defRPr>
      </a:lvl1pPr>
    </p:titleStyle>
    <p:bodyStyle>
      <a:lvl1pPr marL="0" indent="0" algn="l" defTabSz="914400" rtl="0" eaLnBrk="1" latinLnBrk="0" hangingPunct="1">
        <a:spcBef>
          <a:spcPct val="20000"/>
        </a:spcBef>
        <a:spcAft>
          <a:spcPts val="600"/>
        </a:spcAft>
        <a:buFont typeface="Arial" pitchFamily="34" charset="0"/>
        <a:buNone/>
        <a:defRPr sz="2000" b="1" kern="1200">
          <a:solidFill>
            <a:schemeClr val="tx1"/>
          </a:solidFill>
          <a:latin typeface="+mn-lt"/>
          <a:ea typeface="+mn-ea"/>
          <a:cs typeface="+mn-cs"/>
        </a:defRPr>
      </a:lvl1pPr>
      <a:lvl2pPr marL="457200" indent="-182880" algn="l" defTabSz="914400" rtl="0" eaLnBrk="1" latinLnBrk="0" hangingPunct="1">
        <a:spcBef>
          <a:spcPct val="20000"/>
        </a:spcBef>
        <a:buClr>
          <a:schemeClr val="tx2"/>
        </a:buClr>
        <a:buFont typeface="Arial" pitchFamily="34" charset="0"/>
        <a:buChar char="•"/>
        <a:defRPr sz="2000" kern="1200">
          <a:solidFill>
            <a:schemeClr val="tx1"/>
          </a:solidFill>
          <a:latin typeface="+mn-lt"/>
          <a:ea typeface="+mn-ea"/>
          <a:cs typeface="+mn-cs"/>
        </a:defRPr>
      </a:lvl2pPr>
      <a:lvl3pPr marL="11430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3pPr>
      <a:lvl4pPr marL="1600200" indent="-228600" algn="l" defTabSz="914400" rtl="0" eaLnBrk="1" latinLnBrk="0" hangingPunct="1">
        <a:spcBef>
          <a:spcPct val="20000"/>
        </a:spcBef>
        <a:buClr>
          <a:schemeClr val="tx2"/>
        </a:buClr>
        <a:buFont typeface="Arial" pitchFamily="34" charset="0"/>
        <a:buChar char="•"/>
        <a:defRPr sz="1800" kern="1200">
          <a:solidFill>
            <a:schemeClr val="tx1"/>
          </a:solidFill>
          <a:latin typeface="+mn-lt"/>
          <a:ea typeface="+mn-ea"/>
          <a:cs typeface="+mn-cs"/>
        </a:defRPr>
      </a:lvl4pPr>
      <a:lvl5pPr marL="2057400" indent="-228600" algn="l" defTabSz="914400" rtl="0" eaLnBrk="1" latinLnBrk="0" hangingPunct="1">
        <a:spcBef>
          <a:spcPct val="20000"/>
        </a:spcBef>
        <a:buClr>
          <a:schemeClr val="tx2"/>
        </a:buClr>
        <a:buFont typeface="Arial" pitchFamily="34" charset="0"/>
        <a:buChar char="•"/>
        <a:defRPr sz="1800" kern="1200" baseline="0">
          <a:solidFill>
            <a:schemeClr val="tx1"/>
          </a:solidFill>
          <a:latin typeface="+mn-lt"/>
          <a:ea typeface="+mn-ea"/>
          <a:cs typeface="+mn-cs"/>
        </a:defRPr>
      </a:lvl5pPr>
      <a:lvl6pPr marL="25146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6pPr>
      <a:lvl7pPr marL="29718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7pPr>
      <a:lvl8pPr marL="34290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8pPr>
      <a:lvl9pPr marL="3886200" indent="-228600" algn="l" defTabSz="914400" rtl="0" eaLnBrk="1" latinLnBrk="0" hangingPunct="1">
        <a:spcBef>
          <a:spcPct val="20000"/>
        </a:spcBef>
        <a:buClr>
          <a:schemeClr val="tx2"/>
        </a:buClr>
        <a:buFont typeface="Arial"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tif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wmf"/></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8.png"/><Relationship Id="rId3" Type="http://schemas.openxmlformats.org/officeDocument/2006/relationships/image" Target="../media/image7.tiff"/></Relationships>
</file>

<file path=ppt/slides/_rels/slide15.xml.rels><?xml version="1.0" encoding="UTF-8" standalone="yes"?>
<Relationships xmlns="http://schemas.openxmlformats.org/package/2006/relationships"><Relationship Id="rId11" Type="http://schemas.openxmlformats.org/officeDocument/2006/relationships/image" Target="../media/image18.png"/><Relationship Id="rId12" Type="http://schemas.openxmlformats.org/officeDocument/2006/relationships/image" Target="../media/image19.png"/><Relationship Id="rId13" Type="http://schemas.openxmlformats.org/officeDocument/2006/relationships/image" Target="../media/image20.png"/><Relationship Id="rId14" Type="http://schemas.openxmlformats.org/officeDocument/2006/relationships/image" Target="../media/image21.png"/><Relationship Id="rId15" Type="http://schemas.openxmlformats.org/officeDocument/2006/relationships/image" Target="../media/image23.png"/><Relationship Id="rId16" Type="http://schemas.openxmlformats.org/officeDocument/2006/relationships/image" Target="../media/image24.png"/><Relationship Id="rId17" Type="http://schemas.openxmlformats.org/officeDocument/2006/relationships/image" Target="../media/image25.png"/><Relationship Id="rId1" Type="http://schemas.openxmlformats.org/officeDocument/2006/relationships/slideLayout" Target="../slideLayouts/slideLayout2.xml"/><Relationship Id="rId2" Type="http://schemas.openxmlformats.org/officeDocument/2006/relationships/image" Target="../media/image9.png"/><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12.png"/><Relationship Id="rId6" Type="http://schemas.openxmlformats.org/officeDocument/2006/relationships/image" Target="../media/image13.png"/><Relationship Id="rId7" Type="http://schemas.openxmlformats.org/officeDocument/2006/relationships/image" Target="../media/image14.png"/><Relationship Id="rId8" Type="http://schemas.openxmlformats.org/officeDocument/2006/relationships/image" Target="../media/image15.png"/><Relationship Id="rId9" Type="http://schemas.openxmlformats.org/officeDocument/2006/relationships/image" Target="../media/image16.png"/><Relationship Id="rId10"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2.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60.png"/><Relationship Id="rId3" Type="http://schemas.openxmlformats.org/officeDocument/2006/relationships/image" Target="../media/image26.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7.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tiff"/></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8.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29.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6.wmf"/></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25.xml.rels><?xml version="1.0" encoding="UTF-8" standalone="yes"?>
<Relationships xmlns="http://schemas.openxmlformats.org/package/2006/relationships"><Relationship Id="rId3" Type="http://schemas.openxmlformats.org/officeDocument/2006/relationships/oleObject" Target="../embeddings/oleObject1.bin"/><Relationship Id="rId4" Type="http://schemas.openxmlformats.org/officeDocument/2006/relationships/image" Target="../media/image30.wmf"/><Relationship Id="rId5" Type="http://schemas.openxmlformats.org/officeDocument/2006/relationships/oleObject" Target="../embeddings/oleObject2.bin"/><Relationship Id="rId6" Type="http://schemas.openxmlformats.org/officeDocument/2006/relationships/image" Target="../media/image31.wmf"/><Relationship Id="rId7" Type="http://schemas.openxmlformats.org/officeDocument/2006/relationships/oleObject" Target="../embeddings/oleObject3.bin"/><Relationship Id="rId8" Type="http://schemas.openxmlformats.org/officeDocument/2006/relationships/image" Target="../media/image32.wmf"/><Relationship Id="rId1" Type="http://schemas.openxmlformats.org/officeDocument/2006/relationships/vmlDrawing" Target="../drawings/vmlDrawing1.vml"/><Relationship Id="rId2"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1" Type="http://schemas.openxmlformats.org/officeDocument/2006/relationships/oleObject" Target="../embeddings/oleObject8.bin"/><Relationship Id="rId12" Type="http://schemas.openxmlformats.org/officeDocument/2006/relationships/image" Target="../media/image36.wmf"/><Relationship Id="rId13" Type="http://schemas.openxmlformats.org/officeDocument/2006/relationships/oleObject" Target="../embeddings/oleObject9.bin"/><Relationship Id="rId14" Type="http://schemas.openxmlformats.org/officeDocument/2006/relationships/image" Target="../media/image37.wmf"/><Relationship Id="rId1" Type="http://schemas.openxmlformats.org/officeDocument/2006/relationships/vmlDrawing" Target="../drawings/vmlDrawing2.vml"/><Relationship Id="rId2" Type="http://schemas.openxmlformats.org/officeDocument/2006/relationships/slideLayout" Target="../slideLayouts/slideLayout2.xml"/><Relationship Id="rId3" Type="http://schemas.openxmlformats.org/officeDocument/2006/relationships/notesSlide" Target="../notesSlides/notesSlide5.xml"/><Relationship Id="rId4" Type="http://schemas.openxmlformats.org/officeDocument/2006/relationships/oleObject" Target="../embeddings/oleObject4.bin"/><Relationship Id="rId5" Type="http://schemas.openxmlformats.org/officeDocument/2006/relationships/image" Target="../media/image33.wmf"/><Relationship Id="rId6" Type="http://schemas.openxmlformats.org/officeDocument/2006/relationships/oleObject" Target="../embeddings/oleObject5.bin"/><Relationship Id="rId7" Type="http://schemas.openxmlformats.org/officeDocument/2006/relationships/oleObject" Target="../embeddings/oleObject6.bin"/><Relationship Id="rId8" Type="http://schemas.openxmlformats.org/officeDocument/2006/relationships/image" Target="../media/image34.wmf"/><Relationship Id="rId9" Type="http://schemas.openxmlformats.org/officeDocument/2006/relationships/oleObject" Target="../embeddings/oleObject7.bin"/><Relationship Id="rId10" Type="http://schemas.openxmlformats.org/officeDocument/2006/relationships/image" Target="../media/image35.w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9.tiff"/><Relationship Id="rId4" Type="http://schemas.openxmlformats.org/officeDocument/2006/relationships/image" Target="../media/image40.tiff"/><Relationship Id="rId1" Type="http://schemas.openxmlformats.org/officeDocument/2006/relationships/slideLayout" Target="../slideLayouts/slideLayout2.xml"/><Relationship Id="rId2" Type="http://schemas.openxmlformats.org/officeDocument/2006/relationships/image" Target="../media/image38.tiff"/></Relationships>
</file>

<file path=ppt/slides/_rels/slide29.xml.rels><?xml version="1.0" encoding="UTF-8" standalone="yes"?>
<Relationships xmlns="http://schemas.openxmlformats.org/package/2006/relationships"><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jpeg"/><Relationship Id="rId16" Type="http://schemas.openxmlformats.org/officeDocument/2006/relationships/image" Target="../media/image46.jpeg"/><Relationship Id="rId17" Type="http://schemas.openxmlformats.org/officeDocument/2006/relationships/image" Target="../media/image47.jpeg"/><Relationship Id="rId1" Type="http://schemas.openxmlformats.org/officeDocument/2006/relationships/tags" Target="../tags/tag1.xml"/><Relationship Id="rId2" Type="http://schemas.openxmlformats.org/officeDocument/2006/relationships/slideLayout" Target="../slideLayouts/slideLayout2.xml"/><Relationship Id="rId3" Type="http://schemas.openxmlformats.org/officeDocument/2006/relationships/notesSlide" Target="../notesSlides/notesSlide6.xml"/><Relationship Id="rId4" Type="http://schemas.openxmlformats.org/officeDocument/2006/relationships/image" Target="../media/image190.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 Id="rId9" Type="http://schemas.openxmlformats.org/officeDocument/2006/relationships/image" Target="../media/image24.png"/><Relationship Id="rId10" Type="http://schemas.openxmlformats.org/officeDocument/2006/relationships/image" Target="../media/image25.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9" Type="http://schemas.openxmlformats.org/officeDocument/2006/relationships/image" Target="../media/image24.png"/><Relationship Id="rId20" Type="http://schemas.openxmlformats.org/officeDocument/2006/relationships/image" Target="../media/image35.png"/><Relationship Id="rId21" Type="http://schemas.openxmlformats.org/officeDocument/2006/relationships/image" Target="../media/image36.png"/><Relationship Id="rId22" Type="http://schemas.openxmlformats.org/officeDocument/2006/relationships/image" Target="../media/image37.png"/><Relationship Id="rId23" Type="http://schemas.openxmlformats.org/officeDocument/2006/relationships/image" Target="../media/image38.png"/><Relationship Id="rId24" Type="http://schemas.openxmlformats.org/officeDocument/2006/relationships/image" Target="../media/image39.png"/><Relationship Id="rId10" Type="http://schemas.openxmlformats.org/officeDocument/2006/relationships/image" Target="../media/image25.png"/><Relationship Id="rId11" Type="http://schemas.openxmlformats.org/officeDocument/2006/relationships/image" Target="../media/image41.jpeg"/><Relationship Id="rId12" Type="http://schemas.openxmlformats.org/officeDocument/2006/relationships/image" Target="../media/image42.jpeg"/><Relationship Id="rId13" Type="http://schemas.openxmlformats.org/officeDocument/2006/relationships/image" Target="../media/image43.jpeg"/><Relationship Id="rId14" Type="http://schemas.openxmlformats.org/officeDocument/2006/relationships/image" Target="../media/image44.jpeg"/><Relationship Id="rId15" Type="http://schemas.openxmlformats.org/officeDocument/2006/relationships/image" Target="../media/image45.jpeg"/><Relationship Id="rId16" Type="http://schemas.openxmlformats.org/officeDocument/2006/relationships/image" Target="../media/image46.jpeg"/><Relationship Id="rId17" Type="http://schemas.openxmlformats.org/officeDocument/2006/relationships/image" Target="../media/image47.jpeg"/><Relationship Id="rId18" Type="http://schemas.openxmlformats.org/officeDocument/2006/relationships/image" Target="../media/image33.png"/><Relationship Id="rId19" Type="http://schemas.openxmlformats.org/officeDocument/2006/relationships/image" Target="../media/image34.png"/><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7.xml"/><Relationship Id="rId4" Type="http://schemas.openxmlformats.org/officeDocument/2006/relationships/image" Target="../media/image190.png"/><Relationship Id="rId5" Type="http://schemas.openxmlformats.org/officeDocument/2006/relationships/image" Target="../media/image20.png"/><Relationship Id="rId6" Type="http://schemas.openxmlformats.org/officeDocument/2006/relationships/image" Target="../media/image21.png"/><Relationship Id="rId7" Type="http://schemas.openxmlformats.org/officeDocument/2006/relationships/image" Target="../media/image22.png"/><Relationship Id="rId8" Type="http://schemas.openxmlformats.org/officeDocument/2006/relationships/image" Target="../media/image23.png"/></Relationships>
</file>

<file path=ppt/slides/_rels/slide31.xml.rels><?xml version="1.0" encoding="UTF-8" standalone="yes"?>
<Relationships xmlns="http://schemas.openxmlformats.org/package/2006/relationships"><Relationship Id="rId3" Type="http://schemas.openxmlformats.org/officeDocument/2006/relationships/image" Target="../media/image48.png"/><Relationship Id="rId4" Type="http://schemas.openxmlformats.org/officeDocument/2006/relationships/image" Target="../media/image49.png"/><Relationship Id="rId5" Type="http://schemas.openxmlformats.org/officeDocument/2006/relationships/image" Target="../media/image50.png"/><Relationship Id="rId1" Type="http://schemas.openxmlformats.org/officeDocument/2006/relationships/tags" Target="../tags/tag3.xml"/><Relationship Id="rId2"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51.png"/><Relationship Id="rId4" Type="http://schemas.openxmlformats.org/officeDocument/2006/relationships/image" Target="../media/image52.jpeg"/><Relationship Id="rId5" Type="http://schemas.openxmlformats.org/officeDocument/2006/relationships/image" Target="../media/image53.jpeg"/><Relationship Id="rId6" Type="http://schemas.openxmlformats.org/officeDocument/2006/relationships/image" Target="../media/image54.jpeg"/><Relationship Id="rId7" Type="http://schemas.openxmlformats.org/officeDocument/2006/relationships/image" Target="../media/image55.jpeg"/><Relationship Id="rId8" Type="http://schemas.openxmlformats.org/officeDocument/2006/relationships/image" Target="../media/image56.jpeg"/><Relationship Id="rId9" Type="http://schemas.openxmlformats.org/officeDocument/2006/relationships/image" Target="../media/image57.jpeg"/><Relationship Id="rId10" Type="http://schemas.openxmlformats.org/officeDocument/2006/relationships/image" Target="../media/image58.jpe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notesSlide" Target="../notesSlides/notesSlide8.xml"/><Relationship Id="rId4" Type="http://schemas.openxmlformats.org/officeDocument/2006/relationships/image" Target="../media/image59.png"/><Relationship Id="rId1" Type="http://schemas.openxmlformats.org/officeDocument/2006/relationships/tags" Target="../tags/tag5.xml"/><Relationship Id="rId2"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61.jpeg"/><Relationship Id="rId4" Type="http://schemas.openxmlformats.org/officeDocument/2006/relationships/image" Target="../media/image62.png"/><Relationship Id="rId1" Type="http://schemas.openxmlformats.org/officeDocument/2006/relationships/slideLayout" Target="../slideLayouts/slideLayout2.xml"/><Relationship Id="rId2" Type="http://schemas.openxmlformats.org/officeDocument/2006/relationships/image" Target="../media/image60.jpe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3.emf"/><Relationship Id="rId3" Type="http://schemas.openxmlformats.org/officeDocument/2006/relationships/image" Target="../media/image64.emf"/></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5.emf"/></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6.emf"/></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67.emf"/><Relationship Id="rId3" Type="http://schemas.openxmlformats.org/officeDocument/2006/relationships/image" Target="../media/image68.em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tif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5.tiff"/></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 y="247343"/>
            <a:ext cx="7772400" cy="3783744"/>
          </a:xfrm>
        </p:spPr>
        <p:txBody>
          <a:bodyPr>
            <a:normAutofit/>
          </a:bodyPr>
          <a:lstStyle/>
          <a:p>
            <a:r>
              <a:rPr lang="en-US" sz="4000" dirty="0" smtClean="0"/>
              <a:t>Applied Mechanism Design For Social Good</a:t>
            </a:r>
            <a:endParaRPr lang="en-US" sz="4800" i="1" dirty="0">
              <a:solidFill>
                <a:schemeClr val="bg1">
                  <a:lumMod val="50000"/>
                </a:schemeClr>
              </a:solidFill>
            </a:endParaRPr>
          </a:p>
        </p:txBody>
      </p:sp>
      <p:sp>
        <p:nvSpPr>
          <p:cNvPr id="3" name="Subtitle 2"/>
          <p:cNvSpPr>
            <a:spLocks noGrp="1"/>
          </p:cNvSpPr>
          <p:nvPr>
            <p:ph type="subTitle" idx="1"/>
          </p:nvPr>
        </p:nvSpPr>
        <p:spPr>
          <a:xfrm>
            <a:off x="457200" y="2923507"/>
            <a:ext cx="6858000" cy="641234"/>
          </a:xfrm>
        </p:spPr>
        <p:txBody>
          <a:bodyPr/>
          <a:lstStyle/>
          <a:p>
            <a:r>
              <a:rPr lang="en-US" dirty="0" smtClean="0"/>
              <a:t>John P Dickerson</a:t>
            </a:r>
            <a:endParaRPr lang="en-US" dirty="0"/>
          </a:p>
        </p:txBody>
      </p:sp>
      <p:sp>
        <p:nvSpPr>
          <p:cNvPr id="5" name="TextBox 4"/>
          <p:cNvSpPr txBox="1"/>
          <p:nvPr/>
        </p:nvSpPr>
        <p:spPr>
          <a:xfrm>
            <a:off x="457200" y="5080696"/>
            <a:ext cx="2576383" cy="1323439"/>
          </a:xfrm>
          <a:prstGeom prst="rect">
            <a:avLst/>
          </a:prstGeom>
          <a:noFill/>
        </p:spPr>
        <p:txBody>
          <a:bodyPr wrap="square" rtlCol="0">
            <a:spAutoFit/>
          </a:bodyPr>
          <a:lstStyle/>
          <a:p>
            <a:r>
              <a:rPr lang="en-US" sz="1600" b="1" dirty="0" smtClean="0"/>
              <a:t>Lecture #18 – 10/27/2016</a:t>
            </a:r>
          </a:p>
          <a:p>
            <a:endParaRPr lang="en-US" sz="1600" b="1" dirty="0" smtClean="0"/>
          </a:p>
          <a:p>
            <a:r>
              <a:rPr lang="en-US" sz="1600" b="1" dirty="0" smtClean="0"/>
              <a:t>CMSC828M</a:t>
            </a:r>
          </a:p>
          <a:p>
            <a:r>
              <a:rPr lang="en-US" sz="1600" b="1" dirty="0" smtClean="0"/>
              <a:t>Tuesdays &amp; Thursdays</a:t>
            </a:r>
          </a:p>
          <a:p>
            <a:r>
              <a:rPr lang="en-US" sz="1600" b="1" dirty="0" smtClean="0"/>
              <a:t>12:30pm – 1:45pm</a:t>
            </a:r>
            <a:endParaRPr lang="en-US" sz="1600" dirty="0"/>
          </a:p>
        </p:txBody>
      </p:sp>
      <p:pic>
        <p:nvPicPr>
          <p:cNvPr id="7" name="Picture 6"/>
          <p:cNvPicPr>
            <a:picLocks noChangeAspect="1"/>
          </p:cNvPicPr>
          <p:nvPr/>
        </p:nvPicPr>
        <p:blipFill>
          <a:blip r:embed="rId3"/>
          <a:stretch>
            <a:fillRect/>
          </a:stretch>
        </p:blipFill>
        <p:spPr>
          <a:xfrm>
            <a:off x="4655713" y="5080696"/>
            <a:ext cx="3721993" cy="1293858"/>
          </a:xfrm>
          <a:prstGeom prst="rect">
            <a:avLst/>
          </a:prstGeom>
        </p:spPr>
      </p:pic>
    </p:spTree>
    <p:extLst>
      <p:ext uri="{BB962C8B-B14F-4D97-AF65-F5344CB8AC3E}">
        <p14:creationId xmlns:p14="http://schemas.microsoft.com/office/powerpoint/2010/main" val="293859959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620000" cy="1371600"/>
          </a:xfrm>
        </p:spPr>
        <p:txBody>
          <a:bodyPr/>
          <a:lstStyle/>
          <a:p>
            <a:r>
              <a:rPr lang="en-US" smtClean="0"/>
              <a:t>Counting Cuts &amp; Queries</a:t>
            </a:r>
            <a:endParaRPr lang="en-US" dirty="0"/>
          </a:p>
        </p:txBody>
      </p:sp>
      <p:sp>
        <p:nvSpPr>
          <p:cNvPr id="3" name="Content Placeholder 2"/>
          <p:cNvSpPr>
            <a:spLocks noGrp="1"/>
          </p:cNvSpPr>
          <p:nvPr>
            <p:ph idx="1"/>
          </p:nvPr>
        </p:nvSpPr>
        <p:spPr/>
        <p:txBody>
          <a:bodyPr>
            <a:normAutofit lnSpcReduction="10000"/>
          </a:bodyPr>
          <a:lstStyle/>
          <a:p>
            <a:r>
              <a:rPr lang="en-US" dirty="0" smtClean="0"/>
              <a:t>Algorithms for different variants of the problem:</a:t>
            </a:r>
          </a:p>
          <a:p>
            <a:pPr marL="160020" indent="-342900">
              <a:buFont typeface="Arial" charset="0"/>
              <a:buChar char="•"/>
            </a:pPr>
            <a:r>
              <a:rPr lang="en-US" b="0" dirty="0" smtClean="0"/>
              <a:t>Finite Algorithms</a:t>
            </a:r>
          </a:p>
          <a:p>
            <a:pPr marL="160020" indent="-342900">
              <a:buFont typeface="Arial" charset="0"/>
              <a:buChar char="•"/>
            </a:pPr>
            <a:r>
              <a:rPr lang="en-US" b="0" dirty="0" smtClean="0"/>
              <a:t>“Moving knife” algorithms</a:t>
            </a:r>
          </a:p>
          <a:p>
            <a:r>
              <a:rPr lang="en-US" dirty="0" smtClean="0"/>
              <a:t>Lower bounds on the number of steps required for divisions</a:t>
            </a:r>
          </a:p>
          <a:p>
            <a:pPr marL="342900" indent="-342900">
              <a:buFont typeface="Arial" charset="0"/>
              <a:buChar char="•"/>
            </a:pPr>
            <a:r>
              <a:rPr lang="en-US" b="0" dirty="0" smtClean="0"/>
              <a:t>(see </a:t>
            </a:r>
            <a:r>
              <a:rPr lang="en-US" sz="1400" b="0" dirty="0" smtClean="0"/>
              <a:t>[</a:t>
            </a:r>
            <a:r>
              <a:rPr lang="en-US" sz="1400" b="0" dirty="0" err="1" smtClean="0"/>
              <a:t>Procaccia</a:t>
            </a:r>
            <a:r>
              <a:rPr lang="en-US" sz="1400" b="0" dirty="0" smtClean="0"/>
              <a:t> </a:t>
            </a:r>
            <a:r>
              <a:rPr lang="en-US" sz="1400" b="0" dirty="0" smtClean="0"/>
              <a:t>CACM-14] </a:t>
            </a:r>
            <a:r>
              <a:rPr lang="en-US" b="0" dirty="0" smtClean="0"/>
              <a:t>for an easy-to-read discussion)</a:t>
            </a:r>
          </a:p>
          <a:p>
            <a:r>
              <a:rPr lang="en-US" dirty="0" smtClean="0"/>
              <a:t>Until </a:t>
            </a:r>
            <a:r>
              <a:rPr lang="en-US" dirty="0" smtClean="0">
                <a:solidFill>
                  <a:schemeClr val="tx2"/>
                </a:solidFill>
              </a:rPr>
              <a:t>very</a:t>
            </a:r>
            <a:r>
              <a:rPr lang="en-US" dirty="0" smtClean="0"/>
              <a:t> recently it was unknown if there was a </a:t>
            </a:r>
            <a:r>
              <a:rPr lang="en-US" dirty="0" smtClean="0">
                <a:solidFill>
                  <a:schemeClr val="tx2"/>
                </a:solidFill>
              </a:rPr>
              <a:t>bounded</a:t>
            </a:r>
            <a:r>
              <a:rPr lang="en-US" dirty="0" smtClean="0"/>
              <a:t> (in terms of queries to agents’ valuation functions, and in terms of cuts) and E-F cake cutting algorithm for 4 or more players</a:t>
            </a:r>
          </a:p>
          <a:p>
            <a:pPr marL="342900" indent="-342900">
              <a:buFont typeface="Arial" charset="0"/>
              <a:buChar char="•"/>
            </a:pPr>
            <a:r>
              <a:rPr lang="en-US" sz="1400" b="0" dirty="0" smtClean="0"/>
              <a:t>[Aziz and Mackenzie STOC-16]</a:t>
            </a:r>
            <a:r>
              <a:rPr lang="en-US" b="0" dirty="0" smtClean="0"/>
              <a:t>: bounded (231 cuts) for 4 players</a:t>
            </a:r>
          </a:p>
          <a:p>
            <a:pPr marL="342900" indent="-342900">
              <a:buFont typeface="Arial" charset="0"/>
              <a:buChar char="•"/>
            </a:pPr>
            <a:r>
              <a:rPr lang="en-US" sz="1400" b="0" dirty="0" smtClean="0"/>
              <a:t>[Aziz and Mackenzie FOCS-16]</a:t>
            </a:r>
            <a:r>
              <a:rPr lang="en-US" b="0" dirty="0" smtClean="0"/>
              <a:t>: bounded (O(</a:t>
            </a:r>
            <a:r>
              <a:rPr lang="en-US" b="0" dirty="0" err="1" smtClean="0"/>
              <a:t>n^n^n^n^n^n</a:t>
            </a:r>
            <a:r>
              <a:rPr lang="en-US" b="0" dirty="0" smtClean="0"/>
              <a:t>) queries) for n players</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pPr/>
              <a:t>10</a:t>
            </a:fld>
            <a:endParaRPr lang="en-US"/>
          </a:p>
        </p:txBody>
      </p:sp>
    </p:spTree>
    <p:extLst>
      <p:ext uri="{BB962C8B-B14F-4D97-AF65-F5344CB8AC3E}">
        <p14:creationId xmlns:p14="http://schemas.microsoft.com/office/powerpoint/2010/main" val="390548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 and Choose</a:t>
            </a:r>
            <a:endParaRPr lang="en-US" dirty="0"/>
          </a:p>
        </p:txBody>
      </p:sp>
      <p:sp>
        <p:nvSpPr>
          <p:cNvPr id="35" name="Cube 34"/>
          <p:cNvSpPr/>
          <p:nvPr/>
        </p:nvSpPr>
        <p:spPr>
          <a:xfrm>
            <a:off x="1676400" y="2362200"/>
            <a:ext cx="6019800" cy="685800"/>
          </a:xfrm>
          <a:prstGeom prst="cub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19050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2133600" y="2286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0480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1828800" y="2286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0574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17526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1981200" y="2286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59436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60960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9624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4114800" y="22860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42672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6019800" y="22098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7239000" y="2362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Content Placeholder 2"/>
          <p:cNvSpPr>
            <a:spLocks noGrp="1"/>
          </p:cNvSpPr>
          <p:nvPr>
            <p:ph sz="quarter" idx="1"/>
          </p:nvPr>
        </p:nvSpPr>
        <p:spPr>
          <a:xfrm>
            <a:off x="612648" y="4114800"/>
            <a:ext cx="8153400" cy="2667000"/>
          </a:xfrm>
        </p:spPr>
        <p:txBody>
          <a:bodyPr>
            <a:normAutofit lnSpcReduction="10000"/>
          </a:bodyPr>
          <a:lstStyle/>
          <a:p>
            <a:r>
              <a:rPr lang="en-US" sz="2800" dirty="0" smtClean="0"/>
              <a:t>Alice likes the candies</a:t>
            </a:r>
          </a:p>
          <a:p>
            <a:r>
              <a:rPr lang="en-US" sz="2800" dirty="0" smtClean="0"/>
              <a:t>Bob likes the base</a:t>
            </a:r>
          </a:p>
          <a:p>
            <a:pPr>
              <a:buNone/>
            </a:pPr>
            <a:endParaRPr lang="en-US" sz="2800" dirty="0" smtClean="0"/>
          </a:p>
          <a:p>
            <a:pPr marL="514350" indent="-514350">
              <a:buSzPct val="100000"/>
              <a:buFont typeface="+mj-lt"/>
              <a:buAutoNum type="arabicPeriod"/>
            </a:pPr>
            <a:r>
              <a:rPr lang="en-US" sz="2800" b="0" dirty="0" smtClean="0"/>
              <a:t>Alice cuts in “her” middle</a:t>
            </a:r>
          </a:p>
          <a:p>
            <a:pPr marL="514350" indent="-514350">
              <a:buSzPct val="100000"/>
              <a:buFont typeface="+mj-lt"/>
              <a:buAutoNum type="arabicPeriod"/>
            </a:pPr>
            <a:r>
              <a:rPr lang="en-US" sz="2800" b="0" dirty="0" smtClean="0"/>
              <a:t>Bob chooses</a:t>
            </a:r>
            <a:endParaRPr lang="he-IL" sz="2800" b="0" dirty="0" smtClean="0"/>
          </a:p>
        </p:txBody>
      </p:sp>
      <p:cxnSp>
        <p:nvCxnSpPr>
          <p:cNvPr id="33" name="Straight Connector 32"/>
          <p:cNvCxnSpPr/>
          <p:nvPr/>
        </p:nvCxnSpPr>
        <p:spPr>
          <a:xfrm rot="5400000">
            <a:off x="3314700" y="2705100"/>
            <a:ext cx="685800"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pic>
        <p:nvPicPr>
          <p:cNvPr id="43" name="Picture 7" descr="C:\Documents and Settings\Yair\Local Settings\Temporary Internet Files\Content.IE5\QLIBZU1F\MC90025082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88940">
            <a:off x="3116722" y="1460160"/>
            <a:ext cx="1504216" cy="444471"/>
          </a:xfrm>
          <a:prstGeom prst="rect">
            <a:avLst/>
          </a:prstGeom>
          <a:noFill/>
          <a:extLst>
            <a:ext uri="{909E8E84-426E-40DD-AFC4-6F175D3DCCD1}">
              <a14:hiddenFill xmlns:a14="http://schemas.microsoft.com/office/drawing/2010/main">
                <a:solidFill>
                  <a:srgbClr val="FFFFFF"/>
                </a:solidFill>
              </a14:hiddenFill>
            </a:ext>
          </a:extLst>
        </p:spPr>
      </p:pic>
      <p:sp>
        <p:nvSpPr>
          <p:cNvPr id="46" name="Left Brace 45"/>
          <p:cNvSpPr/>
          <p:nvPr/>
        </p:nvSpPr>
        <p:spPr>
          <a:xfrm rot="16200000">
            <a:off x="5372099" y="1409698"/>
            <a:ext cx="533401" cy="3810001"/>
          </a:xfrm>
          <a:prstGeom prst="leftBrace">
            <a:avLst>
              <a:gd name="adj1" fmla="val 8333"/>
              <a:gd name="adj2" fmla="val 524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7" name="TextBox 46"/>
          <p:cNvSpPr txBox="1"/>
          <p:nvPr/>
        </p:nvSpPr>
        <p:spPr>
          <a:xfrm>
            <a:off x="4800600" y="3581400"/>
            <a:ext cx="1905000" cy="381000"/>
          </a:xfrm>
          <a:prstGeom prst="rect">
            <a:avLst/>
          </a:prstGeom>
          <a:noFill/>
        </p:spPr>
        <p:txBody>
          <a:bodyPr wrap="square" rtlCol="0">
            <a:spAutoFit/>
          </a:bodyPr>
          <a:lstStyle/>
          <a:p>
            <a:pPr algn="ctr"/>
            <a:r>
              <a:rPr lang="en-US" dirty="0" smtClean="0"/>
              <a:t>Bob</a:t>
            </a:r>
            <a:endParaRPr lang="en-US" dirty="0"/>
          </a:p>
        </p:txBody>
      </p:sp>
      <p:sp>
        <p:nvSpPr>
          <p:cNvPr id="48" name="Left Brace 47"/>
          <p:cNvSpPr/>
          <p:nvPr/>
        </p:nvSpPr>
        <p:spPr>
          <a:xfrm rot="16200000">
            <a:off x="2372659" y="2351742"/>
            <a:ext cx="533401" cy="1925919"/>
          </a:xfrm>
          <a:prstGeom prst="leftBrace">
            <a:avLst>
              <a:gd name="adj1" fmla="val 8333"/>
              <a:gd name="adj2" fmla="val 524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49" name="TextBox 48"/>
          <p:cNvSpPr txBox="1"/>
          <p:nvPr/>
        </p:nvSpPr>
        <p:spPr>
          <a:xfrm>
            <a:off x="1981200" y="3581405"/>
            <a:ext cx="1447800" cy="369332"/>
          </a:xfrm>
          <a:prstGeom prst="rect">
            <a:avLst/>
          </a:prstGeom>
          <a:noFill/>
        </p:spPr>
        <p:txBody>
          <a:bodyPr wrap="square" rtlCol="0">
            <a:spAutoFit/>
          </a:bodyPr>
          <a:lstStyle/>
          <a:p>
            <a:pPr algn="ctr"/>
            <a:r>
              <a:rPr lang="en-US" dirty="0" smtClean="0"/>
              <a:t>Alice</a:t>
            </a:r>
            <a:endParaRPr lang="en-US" dirty="0"/>
          </a:p>
        </p:txBody>
      </p:sp>
      <p:sp>
        <p:nvSpPr>
          <p:cNvPr id="28" name="Rounded Rectangle 27"/>
          <p:cNvSpPr/>
          <p:nvPr/>
        </p:nvSpPr>
        <p:spPr>
          <a:xfrm>
            <a:off x="6400800" y="4267200"/>
            <a:ext cx="2362200" cy="1905000"/>
          </a:xfrm>
          <a:prstGeom prst="round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50000"/>
              </a:lnSpc>
              <a:buFont typeface="Wingdings" pitchFamily="2" charset="2"/>
              <a:buChar char="ü"/>
            </a:pPr>
            <a:r>
              <a:rPr lang="en-US" sz="2400" dirty="0" smtClean="0">
                <a:solidFill>
                  <a:schemeClr val="tx1"/>
                </a:solidFill>
              </a:rPr>
              <a:t> Proportional</a:t>
            </a:r>
          </a:p>
          <a:p>
            <a:pPr>
              <a:lnSpc>
                <a:spcPct val="150000"/>
              </a:lnSpc>
              <a:buFont typeface="Wingdings" pitchFamily="2" charset="2"/>
              <a:buChar char="ü"/>
            </a:pPr>
            <a:r>
              <a:rPr lang="en-US" sz="2400" dirty="0" smtClean="0">
                <a:solidFill>
                  <a:schemeClr val="tx1"/>
                </a:solidFill>
              </a:rPr>
              <a:t> Envy free</a:t>
            </a:r>
          </a:p>
          <a:p>
            <a:pPr>
              <a:lnSpc>
                <a:spcPct val="150000"/>
              </a:lnSpc>
              <a:buFont typeface="Wingdings 2" pitchFamily="18" charset="2"/>
              <a:buChar char=""/>
            </a:pPr>
            <a:r>
              <a:rPr lang="en-US" sz="2400" dirty="0" smtClean="0">
                <a:solidFill>
                  <a:schemeClr val="tx1"/>
                </a:solidFill>
              </a:rPr>
              <a:t>  Equitable</a:t>
            </a:r>
            <a:endParaRPr lang="en-US" sz="2400" dirty="0">
              <a:solidFill>
                <a:schemeClr val="tx1"/>
              </a:solidFill>
            </a:endParaRPr>
          </a:p>
        </p:txBody>
      </p:sp>
      <p:sp>
        <p:nvSpPr>
          <p:cNvPr id="3" name="TextBox 2"/>
          <p:cNvSpPr txBox="1"/>
          <p:nvPr/>
        </p:nvSpPr>
        <p:spPr>
          <a:xfrm>
            <a:off x="2744724" y="1346602"/>
            <a:ext cx="2435352" cy="307777"/>
          </a:xfrm>
          <a:prstGeom prst="rect">
            <a:avLst/>
          </a:prstGeom>
          <a:noFill/>
        </p:spPr>
        <p:txBody>
          <a:bodyPr wrap="square" rtlCol="0">
            <a:spAutoFit/>
          </a:bodyPr>
          <a:lstStyle/>
          <a:p>
            <a:pPr algn="r"/>
            <a:r>
              <a:rPr lang="en-US" sz="1400" dirty="0" smtClean="0"/>
              <a:t>Two agent case!</a:t>
            </a:r>
            <a:endParaRPr lang="en-US" sz="1400" dirty="0"/>
          </a:p>
        </p:txBody>
      </p:sp>
      <p:sp>
        <p:nvSpPr>
          <p:cNvPr id="4" name="Slide Number Placeholder 3"/>
          <p:cNvSpPr>
            <a:spLocks noGrp="1"/>
          </p:cNvSpPr>
          <p:nvPr>
            <p:ph type="sldNum" sz="quarter" idx="12"/>
          </p:nvPr>
        </p:nvSpPr>
        <p:spPr/>
        <p:txBody>
          <a:bodyPr/>
          <a:lstStyle/>
          <a:p>
            <a:fld id="{A2EF37A0-74FC-AB4F-AE4C-D9BFC6719E9F}" type="slidenum">
              <a:rPr lang="en-US" smtClean="0"/>
              <a:t>11</a:t>
            </a:fld>
            <a:endParaRPr lang="en-US"/>
          </a:p>
        </p:txBody>
      </p:sp>
      <p:sp>
        <p:nvSpPr>
          <p:cNvPr id="5" name="TextBox 4"/>
          <p:cNvSpPr txBox="1"/>
          <p:nvPr/>
        </p:nvSpPr>
        <p:spPr>
          <a:xfrm>
            <a:off x="5232400" y="4801969"/>
            <a:ext cx="2472267" cy="646331"/>
          </a:xfrm>
          <a:prstGeom prst="rect">
            <a:avLst/>
          </a:prstGeom>
          <a:noFill/>
        </p:spPr>
        <p:txBody>
          <a:bodyPr wrap="square" rtlCol="0">
            <a:spAutoFit/>
          </a:bodyPr>
          <a:lstStyle/>
          <a:p>
            <a:r>
              <a:rPr lang="en-US" smtClean="0"/>
              <a:t>Proportional ??????</a:t>
            </a:r>
            <a:endParaRPr lang="en-US" dirty="0" smtClean="0"/>
          </a:p>
          <a:p>
            <a:r>
              <a:rPr lang="en-US" dirty="0" smtClean="0"/>
              <a:t>Envy free ??????</a:t>
            </a:r>
            <a:endParaRPr lang="en-US" dirty="0"/>
          </a:p>
        </p:txBody>
      </p:sp>
    </p:spTree>
    <p:extLst>
      <p:ext uri="{BB962C8B-B14F-4D97-AF65-F5344CB8AC3E}">
        <p14:creationId xmlns:p14="http://schemas.microsoft.com/office/powerpoint/2010/main" val="6233980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29">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9">
                                            <p:txEl>
                                              <p:pRg st="1" end="1"/>
                                            </p:txEl>
                                          </p:spTgt>
                                        </p:tgtEl>
                                        <p:attrNameLst>
                                          <p:attrName>style.visibility</p:attrName>
                                        </p:attrNameLst>
                                      </p:cBhvr>
                                      <p:to>
                                        <p:strVal val="visible"/>
                                      </p:to>
                                    </p:set>
                                  </p:childTnLst>
                                </p:cTn>
                              </p:par>
                            </p:childTnLst>
                          </p:cTn>
                        </p:par>
                        <p:par>
                          <p:cTn id="13" fill="hold">
                            <p:stCondLst>
                              <p:cond delay="0"/>
                            </p:stCondLst>
                            <p:childTnLst>
                              <p:par>
                                <p:cTn id="14" presetID="1" presetClass="entr" presetSubtype="0" fill="hold" nodeType="afterEffect">
                                  <p:stCondLst>
                                    <p:cond delay="500"/>
                                  </p:stCondLst>
                                  <p:childTnLst>
                                    <p:set>
                                      <p:cBhvr>
                                        <p:cTn id="15" dur="1" fill="hold">
                                          <p:stCondLst>
                                            <p:cond delay="0"/>
                                          </p:stCondLst>
                                        </p:cTn>
                                        <p:tgtEl>
                                          <p:spTgt spid="43"/>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42" presetClass="path" presetSubtype="0" accel="50000" decel="50000" fill="hold" nodeType="clickEffect">
                                  <p:stCondLst>
                                    <p:cond delay="0"/>
                                  </p:stCondLst>
                                  <p:childTnLst>
                                    <p:animMotion origin="layout" path="M -4.44444E-6 2.83237E-6 L -0.00069 0.11098 " pathEditMode="relative" rAng="0" ptsTypes="AA">
                                      <p:cBhvr>
                                        <p:cTn id="19" dur="1000" fill="hold"/>
                                        <p:tgtEl>
                                          <p:spTgt spid="43"/>
                                        </p:tgtEl>
                                        <p:attrNameLst>
                                          <p:attrName>ppt_x</p:attrName>
                                          <p:attrName>ppt_y</p:attrName>
                                        </p:attrNameLst>
                                      </p:cBhvr>
                                      <p:rCtr x="0" y="55"/>
                                    </p:animMotion>
                                  </p:childTnLst>
                                </p:cTn>
                              </p:par>
                            </p:childTnLst>
                          </p:cTn>
                        </p:par>
                        <p:par>
                          <p:cTn id="20" fill="hold">
                            <p:stCondLst>
                              <p:cond delay="1000"/>
                            </p:stCondLst>
                            <p:childTnLst>
                              <p:par>
                                <p:cTn id="21" presetID="1" presetClass="entr" presetSubtype="0" fill="hold" nodeType="afterEffect">
                                  <p:stCondLst>
                                    <p:cond delay="0"/>
                                  </p:stCondLst>
                                  <p:childTnLst>
                                    <p:set>
                                      <p:cBhvr>
                                        <p:cTn id="22" dur="1" fill="hold">
                                          <p:stCondLst>
                                            <p:cond delay="0"/>
                                          </p:stCondLst>
                                        </p:cTn>
                                        <p:tgtEl>
                                          <p:spTgt spid="33"/>
                                        </p:tgtEl>
                                        <p:attrNameLst>
                                          <p:attrName>style.visibility</p:attrName>
                                        </p:attrNameLst>
                                      </p:cBhvr>
                                      <p:to>
                                        <p:strVal val="visible"/>
                                      </p:to>
                                    </p:set>
                                  </p:childTnLst>
                                </p:cTn>
                              </p:par>
                            </p:childTnLst>
                          </p:cTn>
                        </p:par>
                        <p:par>
                          <p:cTn id="23" fill="hold">
                            <p:stCondLst>
                              <p:cond delay="1000"/>
                            </p:stCondLst>
                            <p:childTnLst>
                              <p:par>
                                <p:cTn id="24" presetID="1" presetClass="entr" presetSubtype="0" fill="hold" grpId="0" nodeType="afterEffect">
                                  <p:stCondLst>
                                    <p:cond delay="1000"/>
                                  </p:stCondLst>
                                  <p:childTnLst>
                                    <p:set>
                                      <p:cBhvr>
                                        <p:cTn id="25" dur="1" fill="hold">
                                          <p:stCondLst>
                                            <p:cond delay="0"/>
                                          </p:stCondLst>
                                        </p:cTn>
                                        <p:tgtEl>
                                          <p:spTgt spid="46"/>
                                        </p:tgtEl>
                                        <p:attrNameLst>
                                          <p:attrName>style.visibility</p:attrName>
                                        </p:attrNameLst>
                                      </p:cBhvr>
                                      <p:to>
                                        <p:strVal val="visible"/>
                                      </p:to>
                                    </p:set>
                                  </p:childTnLst>
                                </p:cTn>
                              </p:par>
                            </p:childTnLst>
                          </p:cTn>
                        </p:par>
                        <p:par>
                          <p:cTn id="26" fill="hold">
                            <p:stCondLst>
                              <p:cond delay="2000"/>
                            </p:stCondLst>
                            <p:childTnLst>
                              <p:par>
                                <p:cTn id="27" presetID="1" presetClass="entr" presetSubtype="0" fill="hold" grpId="0" nodeType="afterEffect">
                                  <p:stCondLst>
                                    <p:cond delay="0"/>
                                  </p:stCondLst>
                                  <p:childTnLst>
                                    <p:set>
                                      <p:cBhvr>
                                        <p:cTn id="28" dur="1" fill="hold">
                                          <p:stCondLst>
                                            <p:cond delay="0"/>
                                          </p:stCondLst>
                                        </p:cTn>
                                        <p:tgtEl>
                                          <p:spTgt spid="47"/>
                                        </p:tgtEl>
                                        <p:attrNameLst>
                                          <p:attrName>style.visibility</p:attrName>
                                        </p:attrNameLst>
                                      </p:cBhvr>
                                      <p:to>
                                        <p:strVal val="visible"/>
                                      </p:to>
                                    </p:set>
                                  </p:childTnLst>
                                </p:cTn>
                              </p:par>
                            </p:childTnLst>
                          </p:cTn>
                        </p:par>
                        <p:par>
                          <p:cTn id="29" fill="hold">
                            <p:stCondLst>
                              <p:cond delay="2000"/>
                            </p:stCondLst>
                            <p:childTnLst>
                              <p:par>
                                <p:cTn id="30" presetID="1" presetClass="entr" presetSubtype="0" fill="hold" grpId="0" nodeType="afterEffect">
                                  <p:stCondLst>
                                    <p:cond delay="2000"/>
                                  </p:stCondLst>
                                  <p:childTnLst>
                                    <p:set>
                                      <p:cBhvr>
                                        <p:cTn id="31" dur="1" fill="hold">
                                          <p:stCondLst>
                                            <p:cond delay="0"/>
                                          </p:stCondLst>
                                        </p:cTn>
                                        <p:tgtEl>
                                          <p:spTgt spid="48"/>
                                        </p:tgtEl>
                                        <p:attrNameLst>
                                          <p:attrName>style.visibility</p:attrName>
                                        </p:attrNameLst>
                                      </p:cBhvr>
                                      <p:to>
                                        <p:strVal val="visible"/>
                                      </p:to>
                                    </p:set>
                                  </p:childTnLst>
                                </p:cTn>
                              </p:par>
                            </p:childTnLst>
                          </p:cTn>
                        </p:par>
                        <p:par>
                          <p:cTn id="32" fill="hold">
                            <p:stCondLst>
                              <p:cond delay="4000"/>
                            </p:stCondLst>
                            <p:childTnLst>
                              <p:par>
                                <p:cTn id="33" presetID="1" presetClass="entr" presetSubtype="0" fill="hold" grpId="0" nodeType="afterEffect">
                                  <p:stCondLst>
                                    <p:cond delay="0"/>
                                  </p:stCondLst>
                                  <p:childTnLst>
                                    <p:set>
                                      <p:cBhvr>
                                        <p:cTn id="34" dur="1" fill="hold">
                                          <p:stCondLst>
                                            <p:cond delay="0"/>
                                          </p:stCondLst>
                                        </p:cTn>
                                        <p:tgtEl>
                                          <p:spTgt spid="49"/>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9">
                                            <p:txEl>
                                              <p:pRg st="3" end="3"/>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9">
                                            <p:txEl>
                                              <p:pRg st="4" end="4"/>
                                            </p:txEl>
                                          </p:spTgt>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5"/>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8"/>
                                        </p:tgtEl>
                                        <p:attrNameLst>
                                          <p:attrName>style.visibility</p:attrName>
                                        </p:attrNameLst>
                                      </p:cBhvr>
                                      <p:to>
                                        <p:strVal val="visible"/>
                                      </p:to>
                                    </p:set>
                                  </p:childTnLst>
                                </p:cTn>
                              </p:par>
                              <p:par>
                                <p:cTn id="49" presetID="1" presetClass="exit" presetSubtype="0" fill="hold" grpId="1" nodeType="withEffect">
                                  <p:stCondLst>
                                    <p:cond delay="0"/>
                                  </p:stCondLst>
                                  <p:childTnLst>
                                    <p:set>
                                      <p:cBhvr>
                                        <p:cTn id="50" dur="1" fill="hold">
                                          <p:stCondLst>
                                            <p:cond delay="0"/>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uiExpand="1" build="p"/>
      <p:bldP spid="46" grpId="0" animBg="1"/>
      <p:bldP spid="47" grpId="0"/>
      <p:bldP spid="48" grpId="0" animBg="1"/>
      <p:bldP spid="49" grpId="0"/>
      <p:bldP spid="28" grpId="0" animBg="1"/>
      <p:bldP spid="3" grpId="0"/>
      <p:bldP spid="5" grpId="0"/>
      <p:bldP spid="5"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r>
              <a:rPr lang="en-US" dirty="0" smtClean="0"/>
              <a:t>Stage 0: Player 1 divides into three equal pieces </a:t>
            </a:r>
          </a:p>
          <a:p>
            <a:pPr lvl="1"/>
            <a:r>
              <a:rPr lang="en-US" dirty="0" smtClean="0"/>
              <a:t>(According to her valuation)</a:t>
            </a:r>
          </a:p>
          <a:p>
            <a:r>
              <a:rPr lang="en-US" dirty="0" smtClean="0"/>
              <a:t>Player 2 trims the largest piece </a:t>
            </a:r>
            <a:r>
              <a:rPr lang="en-US" dirty="0" err="1" smtClean="0"/>
              <a:t>s.t.</a:t>
            </a:r>
            <a:r>
              <a:rPr lang="en-US" dirty="0" smtClean="0"/>
              <a:t> the remaining is the same as the second largest.</a:t>
            </a:r>
          </a:p>
          <a:p>
            <a:r>
              <a:rPr lang="en-US" dirty="0" smtClean="0"/>
              <a:t>The trimmed part is called Cake 2; the other forms Cake 1</a:t>
            </a:r>
            <a:endParaRPr lang="en-US" dirty="0"/>
          </a:p>
        </p:txBody>
      </p:sp>
      <p:sp>
        <p:nvSpPr>
          <p:cNvPr id="4" name="Slide Number Placeholder 3"/>
          <p:cNvSpPr>
            <a:spLocks noGrp="1"/>
          </p:cNvSpPr>
          <p:nvPr>
            <p:ph type="sldNum" sz="quarter" idx="12"/>
          </p:nvPr>
        </p:nvSpPr>
        <p:spPr/>
        <p:txBody>
          <a:bodyPr/>
          <a:lstStyle/>
          <a:p>
            <a:fld id="{21B8CE1B-76B9-401B-AB6C-0925C077DE50}" type="slidenum">
              <a:rPr lang="en-US" altLang="en-US" smtClean="0"/>
              <a:pPr/>
              <a:t>12</a:t>
            </a:fld>
            <a:endParaRPr lang="en-US" altLang="en-US"/>
          </a:p>
        </p:txBody>
      </p:sp>
      <p:sp>
        <p:nvSpPr>
          <p:cNvPr id="11" name="Title 10"/>
          <p:cNvSpPr>
            <a:spLocks noGrp="1"/>
          </p:cNvSpPr>
          <p:nvPr>
            <p:ph type="title"/>
          </p:nvPr>
        </p:nvSpPr>
        <p:spPr/>
        <p:txBody>
          <a:bodyPr/>
          <a:lstStyle/>
          <a:p>
            <a:r>
              <a:rPr lang="en-US" dirty="0" smtClean="0"/>
              <a:t>Cut And Choose</a:t>
            </a:r>
            <a:endParaRPr lang="en-US" dirty="0"/>
          </a:p>
        </p:txBody>
      </p:sp>
      <p:sp>
        <p:nvSpPr>
          <p:cNvPr id="12" name="TextBox 11"/>
          <p:cNvSpPr txBox="1"/>
          <p:nvPr/>
        </p:nvSpPr>
        <p:spPr>
          <a:xfrm>
            <a:off x="2744724" y="1346602"/>
            <a:ext cx="2435352" cy="307777"/>
          </a:xfrm>
          <a:prstGeom prst="rect">
            <a:avLst/>
          </a:prstGeom>
          <a:noFill/>
        </p:spPr>
        <p:txBody>
          <a:bodyPr wrap="square" rtlCol="0">
            <a:spAutoFit/>
          </a:bodyPr>
          <a:lstStyle/>
          <a:p>
            <a:pPr algn="r"/>
            <a:r>
              <a:rPr lang="en-US" sz="1400" dirty="0" smtClean="0"/>
              <a:t>Three agent case!</a:t>
            </a:r>
            <a:endParaRPr lang="en-US" sz="1400" dirty="0"/>
          </a:p>
        </p:txBody>
      </p:sp>
    </p:spTree>
    <p:extLst>
      <p:ext uri="{BB962C8B-B14F-4D97-AF65-F5344CB8AC3E}">
        <p14:creationId xmlns:p14="http://schemas.microsoft.com/office/powerpoint/2010/main" val="70863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Stage 1:</a:t>
            </a:r>
            <a:br>
              <a:rPr lang="en-US" dirty="0" smtClean="0"/>
            </a:br>
            <a:r>
              <a:rPr lang="en-US" dirty="0" smtClean="0"/>
              <a:t>division </a:t>
            </a:r>
            <a:r>
              <a:rPr lang="en-US" dirty="0"/>
              <a:t>of Cake 1</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r>
                  <a:rPr lang="en-US" dirty="0" smtClean="0"/>
                  <a:t>Player 3 </a:t>
                </a:r>
                <a:r>
                  <a:rPr lang="en-US" dirty="0"/>
                  <a:t>chooses </a:t>
                </a:r>
                <a:r>
                  <a:rPr lang="en-US" dirty="0" smtClean="0"/>
                  <a:t>the </a:t>
                </a:r>
                <a:r>
                  <a:rPr lang="en-US" dirty="0"/>
                  <a:t>largest </a:t>
                </a:r>
                <a:r>
                  <a:rPr lang="en-US" dirty="0" smtClean="0"/>
                  <a:t>piece</a:t>
                </a:r>
                <a:r>
                  <a:rPr lang="en-US" dirty="0"/>
                  <a:t> </a:t>
                </a:r>
                <a:r>
                  <a:rPr lang="en-US" dirty="0" smtClean="0"/>
                  <a:t>(“his” largest)</a:t>
                </a:r>
                <a:endParaRPr lang="en-US" dirty="0"/>
              </a:p>
              <a:p>
                <a:r>
                  <a:rPr lang="en-US" dirty="0"/>
                  <a:t>If </a:t>
                </a:r>
                <a:r>
                  <a:rPr lang="en-US" dirty="0" smtClean="0"/>
                  <a:t>Player </a:t>
                </a:r>
                <a:r>
                  <a:rPr lang="en-US" dirty="0"/>
                  <a:t>3 </a:t>
                </a:r>
                <a:r>
                  <a:rPr lang="en-US" dirty="0" smtClean="0"/>
                  <a:t>didn’t choose the trimmed piece:</a:t>
                </a:r>
              </a:p>
              <a:p>
                <a:pPr marL="342900" indent="-342900">
                  <a:buFont typeface="Arial" charset="0"/>
                  <a:buChar char="•"/>
                </a:pPr>
                <a:r>
                  <a:rPr lang="en-US" dirty="0" smtClean="0"/>
                  <a:t>Player </a:t>
                </a:r>
                <a:r>
                  <a:rPr lang="en-US" dirty="0"/>
                  <a:t>2 </a:t>
                </a:r>
                <a:r>
                  <a:rPr lang="en-US" dirty="0" smtClean="0"/>
                  <a:t>chooses it</a:t>
                </a:r>
              </a:p>
              <a:p>
                <a:r>
                  <a:rPr lang="en-US" dirty="0" smtClean="0"/>
                  <a:t>Otherwise:</a:t>
                </a:r>
              </a:p>
              <a:p>
                <a:pPr marL="342900" indent="-342900">
                  <a:buFont typeface="Arial" charset="0"/>
                  <a:buChar char="•"/>
                </a:pPr>
                <a:r>
                  <a:rPr lang="en-US" dirty="0" smtClean="0"/>
                  <a:t>Player 2 </a:t>
                </a:r>
                <a:r>
                  <a:rPr lang="en-US" dirty="0"/>
                  <a:t>chooses one of the two </a:t>
                </a:r>
                <a:r>
                  <a:rPr lang="en-US" dirty="0" smtClean="0"/>
                  <a:t>remaining pieces </a:t>
                </a:r>
              </a:p>
              <a:p>
                <a:r>
                  <a:rPr lang="en-US" dirty="0" smtClean="0"/>
                  <a:t>Either Player </a:t>
                </a:r>
                <a:r>
                  <a:rPr lang="en-US" dirty="0"/>
                  <a:t>2 or </a:t>
                </a:r>
                <a:r>
                  <a:rPr lang="en-US" dirty="0" smtClean="0"/>
                  <a:t>Player </a:t>
                </a:r>
                <a:r>
                  <a:rPr lang="en-US" dirty="0"/>
                  <a:t>3 </a:t>
                </a:r>
                <a:r>
                  <a:rPr lang="en-US" dirty="0" smtClean="0"/>
                  <a:t>receives the </a:t>
                </a:r>
                <a:r>
                  <a:rPr lang="en-US" dirty="0"/>
                  <a:t>trimmed piece; </a:t>
                </a:r>
                <a:r>
                  <a:rPr lang="en-US" dirty="0" smtClean="0"/>
                  <a:t>call that </a:t>
                </a:r>
                <a:r>
                  <a:rPr lang="en-US" dirty="0"/>
                  <a:t>player </a:t>
                </a:r>
                <a14:m>
                  <m:oMath xmlns:m="http://schemas.openxmlformats.org/officeDocument/2006/math">
                    <m:r>
                      <a:rPr lang="en-US" i="1" dirty="0" smtClean="0">
                        <a:latin typeface="Cambria Math"/>
                      </a:rPr>
                      <m:t>𝑇</m:t>
                    </m:r>
                  </m:oMath>
                </a14:m>
                <a:r>
                  <a:rPr lang="en-US" i="1" dirty="0"/>
                  <a:t> </a:t>
                </a:r>
                <a:endParaRPr lang="en-US" i="1" dirty="0" smtClean="0"/>
              </a:p>
              <a:p>
                <a:pPr marL="160020" indent="-342900">
                  <a:buFont typeface="Arial" charset="0"/>
                  <a:buChar char="•"/>
                </a:pPr>
                <a:r>
                  <a:rPr lang="en-US" b="0" dirty="0" smtClean="0"/>
                  <a:t>Call the </a:t>
                </a:r>
                <a:r>
                  <a:rPr lang="en-US" b="0" dirty="0"/>
                  <a:t>other player </a:t>
                </a:r>
                <a:r>
                  <a:rPr lang="en-US" b="0" dirty="0" smtClean="0"/>
                  <a:t>by </a:t>
                </a:r>
                <a14:m>
                  <m:oMath xmlns:m="http://schemas.openxmlformats.org/officeDocument/2006/math">
                    <m:sSup>
                      <m:sSupPr>
                        <m:ctrlPr>
                          <a:rPr lang="en-US" b="0" i="1" smtClean="0">
                            <a:latin typeface="Cambria Math" charset="0"/>
                          </a:rPr>
                        </m:ctrlPr>
                      </m:sSupPr>
                      <m:e>
                        <m:r>
                          <a:rPr lang="en-US" b="0" i="1" smtClean="0">
                            <a:latin typeface="Cambria Math"/>
                          </a:rPr>
                          <m:t>𝑇</m:t>
                        </m:r>
                      </m:e>
                      <m:sup>
                        <m:r>
                          <a:rPr lang="en-US" b="0" i="1" smtClean="0">
                            <a:latin typeface="Cambria Math"/>
                          </a:rPr>
                          <m:t>′</m:t>
                        </m:r>
                      </m:sup>
                    </m:sSup>
                  </m:oMath>
                </a14:m>
                <a:endParaRPr lang="en-US" b="0" dirty="0" smtClean="0"/>
              </a:p>
              <a:p>
                <a:r>
                  <a:rPr lang="en-US" dirty="0" smtClean="0"/>
                  <a:t>Player </a:t>
                </a:r>
                <a:r>
                  <a:rPr lang="en-US" dirty="0"/>
                  <a:t>1 </a:t>
                </a:r>
                <a:r>
                  <a:rPr lang="en-US" dirty="0" smtClean="0"/>
                  <a:t>chooses the remaining (untrimmed</a:t>
                </a:r>
                <a:r>
                  <a:rPr lang="en-US" dirty="0"/>
                  <a:t>) piece</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00" t="-69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1B8CE1B-76B9-401B-AB6C-0925C077DE50}" type="slidenum">
              <a:rPr lang="en-US" altLang="en-US" smtClean="0"/>
              <a:pPr/>
              <a:t>13</a:t>
            </a:fld>
            <a:endParaRPr lang="en-US" altLang="en-US"/>
          </a:p>
        </p:txBody>
      </p:sp>
    </p:spTree>
    <p:extLst>
      <p:ext uri="{BB962C8B-B14F-4D97-AF65-F5344CB8AC3E}">
        <p14:creationId xmlns:p14="http://schemas.microsoft.com/office/powerpoint/2010/main" val="1304904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Stage </a:t>
            </a:r>
            <a:r>
              <a:rPr lang="en-US" dirty="0" smtClean="0"/>
              <a:t>2:</a:t>
            </a:r>
            <a:br>
              <a:rPr lang="en-US" dirty="0" smtClean="0"/>
            </a:br>
            <a:r>
              <a:rPr lang="en-US" dirty="0" smtClean="0"/>
              <a:t>division </a:t>
            </a:r>
            <a:r>
              <a:rPr lang="en-US" dirty="0"/>
              <a:t>of Cake </a:t>
            </a:r>
            <a:r>
              <a:rPr lang="en-US" dirty="0" smtClean="0"/>
              <a:t>2</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14:m>
                  <m:oMath xmlns:m="http://schemas.openxmlformats.org/officeDocument/2006/math">
                    <m:sSup>
                      <m:sSupPr>
                        <m:ctrlPr>
                          <a:rPr lang="en-US" i="1" dirty="0" smtClean="0">
                            <a:latin typeface="Cambria Math" charset="0"/>
                          </a:rPr>
                        </m:ctrlPr>
                      </m:sSupPr>
                      <m:e>
                        <m:r>
                          <a:rPr lang="en-US" i="1" dirty="0" smtClean="0">
                            <a:latin typeface="Cambria Math"/>
                          </a:rPr>
                          <m:t>𝑇</m:t>
                        </m:r>
                      </m:e>
                      <m:sup>
                        <m:r>
                          <a:rPr lang="en-US" i="1" dirty="0" smtClean="0">
                            <a:latin typeface="Cambria Math"/>
                          </a:rPr>
                          <m:t>′</m:t>
                        </m:r>
                      </m:sup>
                    </m:sSup>
                  </m:oMath>
                </a14:m>
                <a:r>
                  <a:rPr lang="en-US" dirty="0" smtClean="0"/>
                  <a:t> divides Cake </a:t>
                </a:r>
                <a:r>
                  <a:rPr lang="en-US" dirty="0"/>
                  <a:t>2 into three equal pieces </a:t>
                </a:r>
                <a:endParaRPr lang="en-US" dirty="0" smtClean="0"/>
              </a:p>
              <a:p>
                <a:pPr marL="160020" indent="-342900">
                  <a:buFont typeface="Arial" charset="0"/>
                  <a:buChar char="•"/>
                </a:pPr>
                <a:r>
                  <a:rPr lang="en-US" b="0" dirty="0" smtClean="0"/>
                  <a:t>(According to her valuation)</a:t>
                </a:r>
              </a:p>
              <a:p>
                <a:r>
                  <a:rPr lang="en-US" dirty="0" smtClean="0"/>
                  <a:t>Players </a:t>
                </a:r>
                <a14:m>
                  <m:oMath xmlns:m="http://schemas.openxmlformats.org/officeDocument/2006/math">
                    <m:r>
                      <a:rPr lang="en-US" i="1" dirty="0" smtClean="0">
                        <a:latin typeface="Cambria Math"/>
                      </a:rPr>
                      <m:t>𝑇</m:t>
                    </m:r>
                  </m:oMath>
                </a14:m>
                <a:r>
                  <a:rPr lang="en-US" dirty="0"/>
                  <a:t>, 1, </a:t>
                </a:r>
                <a:r>
                  <a:rPr lang="en-US" dirty="0" smtClean="0"/>
                  <a:t>and </a:t>
                </a:r>
                <a14:m>
                  <m:oMath xmlns:m="http://schemas.openxmlformats.org/officeDocument/2006/math">
                    <m:sSup>
                      <m:sSupPr>
                        <m:ctrlPr>
                          <a:rPr lang="en-US" i="1" dirty="0">
                            <a:latin typeface="Cambria Math" charset="0"/>
                          </a:rPr>
                        </m:ctrlPr>
                      </m:sSupPr>
                      <m:e>
                        <m:r>
                          <a:rPr lang="en-US" i="1" dirty="0" smtClean="0">
                            <a:latin typeface="Cambria Math"/>
                          </a:rPr>
                          <m:t>𝑇</m:t>
                        </m:r>
                      </m:e>
                      <m:sup>
                        <m:r>
                          <a:rPr lang="en-US" i="1" dirty="0">
                            <a:latin typeface="Cambria Math"/>
                          </a:rPr>
                          <m:t>′</m:t>
                        </m:r>
                      </m:sup>
                    </m:sSup>
                  </m:oMath>
                </a14:m>
                <a:r>
                  <a:rPr lang="en-US" dirty="0"/>
                  <a:t> choose the pieces of Cake 2, in </a:t>
                </a:r>
                <a:r>
                  <a:rPr lang="en-US" dirty="0" smtClean="0"/>
                  <a:t>that order</a:t>
                </a:r>
                <a:r>
                  <a:rPr lang="en-US" dirty="0"/>
                  <a:t>.</a:t>
                </a:r>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00" t="-69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1B8CE1B-76B9-401B-AB6C-0925C077DE50}" type="slidenum">
              <a:rPr lang="en-US" altLang="en-US" smtClean="0"/>
              <a:pPr/>
              <a:t>14</a:t>
            </a:fld>
            <a:endParaRPr lang="en-US" altLang="en-US"/>
          </a:p>
        </p:txBody>
      </p:sp>
      <p:pic>
        <p:nvPicPr>
          <p:cNvPr id="5" name="Picture 4"/>
          <p:cNvPicPr>
            <a:picLocks noChangeAspect="1"/>
          </p:cNvPicPr>
          <p:nvPr/>
        </p:nvPicPr>
        <p:blipFill>
          <a:blip r:embed="rId3"/>
          <a:stretch>
            <a:fillRect/>
          </a:stretch>
        </p:blipFill>
        <p:spPr>
          <a:xfrm>
            <a:off x="2556933" y="3935708"/>
            <a:ext cx="3420533" cy="2132352"/>
          </a:xfrm>
          <a:prstGeom prst="roundRect">
            <a:avLst>
              <a:gd name="adj" fmla="val 8594"/>
            </a:avLst>
          </a:prstGeom>
          <a:solidFill>
            <a:srgbClr val="FFFFFF">
              <a:shade val="85000"/>
            </a:srgbClr>
          </a:solidFill>
          <a:ln>
            <a:noFill/>
          </a:ln>
          <a:effectLst/>
        </p:spPr>
      </p:pic>
    </p:spTree>
    <p:extLst>
      <p:ext uri="{BB962C8B-B14F-4D97-AF65-F5344CB8AC3E}">
        <p14:creationId xmlns:p14="http://schemas.microsoft.com/office/powerpoint/2010/main" val="14217853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Whole process</a:t>
            </a:r>
            <a:endParaRPr lang="en-US" dirty="0"/>
          </a:p>
        </p:txBody>
      </p:sp>
      <p:sp>
        <p:nvSpPr>
          <p:cNvPr id="4" name="Slide Number Placeholder 3"/>
          <p:cNvSpPr>
            <a:spLocks noGrp="1"/>
          </p:cNvSpPr>
          <p:nvPr>
            <p:ph type="sldNum" sz="quarter" idx="12"/>
          </p:nvPr>
        </p:nvSpPr>
        <p:spPr/>
        <p:txBody>
          <a:bodyPr/>
          <a:lstStyle/>
          <a:p>
            <a:fld id="{21B8CE1B-76B9-401B-AB6C-0925C077DE50}" type="slidenum">
              <a:rPr lang="en-US" altLang="en-US" smtClean="0"/>
              <a:pPr/>
              <a:t>15</a:t>
            </a:fld>
            <a:endParaRPr lang="en-US" altLang="en-US"/>
          </a:p>
        </p:txBody>
      </p:sp>
      <p:sp>
        <p:nvSpPr>
          <p:cNvPr id="5" name="Rectangle 4"/>
          <p:cNvSpPr/>
          <p:nvPr/>
        </p:nvSpPr>
        <p:spPr bwMode="auto">
          <a:xfrm>
            <a:off x="1246024" y="214122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6" name="Rectangle 5"/>
          <p:cNvSpPr/>
          <p:nvPr/>
        </p:nvSpPr>
        <p:spPr bwMode="auto">
          <a:xfrm>
            <a:off x="1246024" y="334518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7" name="Rectangle 6"/>
          <p:cNvSpPr/>
          <p:nvPr/>
        </p:nvSpPr>
        <p:spPr bwMode="auto">
          <a:xfrm>
            <a:off x="1246024" y="455676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8" name="TextBox 7"/>
              <p:cNvSpPr txBox="1"/>
              <p:nvPr/>
            </p:nvSpPr>
            <p:spPr>
              <a:xfrm>
                <a:off x="1143000" y="1676400"/>
                <a:ext cx="891847"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charset="0"/>
                          </a:rPr>
                        </m:ctrlPr>
                      </m:sSubPr>
                      <m:e>
                        <m:r>
                          <a:rPr lang="en-US" i="1" dirty="0" smtClean="0">
                            <a:latin typeface="Cambria Math"/>
                          </a:rPr>
                          <m:t>𝑃</m:t>
                        </m:r>
                      </m:e>
                      <m:sub>
                        <m:r>
                          <a:rPr lang="en-US" i="1" dirty="0" smtClean="0">
                            <a:latin typeface="Cambria Math"/>
                          </a:rPr>
                          <m:t>1</m:t>
                        </m:r>
                      </m:sub>
                    </m:sSub>
                  </m:oMath>
                </a14:m>
                <a:r>
                  <a:rPr lang="en-US" dirty="0" smtClean="0"/>
                  <a:t> cuts</a:t>
                </a:r>
                <a:endParaRPr lang="en-US" dirty="0"/>
              </a:p>
            </p:txBody>
          </p:sp>
        </mc:Choice>
        <mc:Fallback xmlns="">
          <p:sp>
            <p:nvSpPr>
              <p:cNvPr id="8" name="TextBox 7"/>
              <p:cNvSpPr txBox="1">
                <a:spLocks noRot="1" noChangeAspect="1" noMove="1" noResize="1" noEditPoints="1" noAdjustHandles="1" noChangeArrowheads="1" noChangeShapeType="1" noTextEdit="1"/>
              </p:cNvSpPr>
              <p:nvPr/>
            </p:nvSpPr>
            <p:spPr>
              <a:xfrm>
                <a:off x="1143000" y="1676400"/>
                <a:ext cx="891847" cy="369332"/>
              </a:xfrm>
              <a:prstGeom prst="rect">
                <a:avLst/>
              </a:prstGeom>
              <a:blipFill rotWithShape="1">
                <a:blip r:embed="rId2"/>
                <a:stretch>
                  <a:fillRect t="-8197" r="-5479" b="-2459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p:cNvSpPr txBox="1"/>
              <p:nvPr/>
            </p:nvSpPr>
            <p:spPr>
              <a:xfrm>
                <a:off x="2145490" y="1676400"/>
                <a:ext cx="974113" cy="369332"/>
              </a:xfrm>
              <a:prstGeom prst="rect">
                <a:avLst/>
              </a:prstGeom>
              <a:noFill/>
            </p:spPr>
            <p:txBody>
              <a:bodyPr wrap="none" rtlCol="0">
                <a:spAutoFit/>
              </a:bodyPr>
              <a:lstStyle/>
              <a:p>
                <a14:m>
                  <m:oMath xmlns:m="http://schemas.openxmlformats.org/officeDocument/2006/math">
                    <m:sSub>
                      <m:sSubPr>
                        <m:ctrlPr>
                          <a:rPr lang="en-US" i="1" dirty="0" smtClean="0">
                            <a:latin typeface="Cambria Math" charset="0"/>
                          </a:rPr>
                        </m:ctrlPr>
                      </m:sSubPr>
                      <m:e>
                        <m:r>
                          <a:rPr lang="en-US" i="1" dirty="0" smtClean="0">
                            <a:latin typeface="Cambria Math"/>
                          </a:rPr>
                          <m:t>𝑃</m:t>
                        </m:r>
                      </m:e>
                      <m:sub>
                        <m:r>
                          <a:rPr lang="en-US" b="0" i="1" dirty="0" smtClean="0">
                            <a:latin typeface="Cambria Math"/>
                          </a:rPr>
                          <m:t>2</m:t>
                        </m:r>
                      </m:sub>
                    </m:sSub>
                  </m:oMath>
                </a14:m>
                <a:r>
                  <a:rPr lang="en-US" dirty="0" smtClean="0"/>
                  <a:t> trims</a:t>
                </a:r>
                <a:endParaRPr lang="en-US" dirty="0"/>
              </a:p>
            </p:txBody>
          </p:sp>
        </mc:Choice>
        <mc:Fallback xmlns="">
          <p:sp>
            <p:nvSpPr>
              <p:cNvPr id="9" name="TextBox 8"/>
              <p:cNvSpPr txBox="1">
                <a:spLocks noRot="1" noChangeAspect="1" noMove="1" noResize="1" noEditPoints="1" noAdjustHandles="1" noChangeArrowheads="1" noChangeShapeType="1" noTextEdit="1"/>
              </p:cNvSpPr>
              <p:nvPr/>
            </p:nvSpPr>
            <p:spPr>
              <a:xfrm>
                <a:off x="2145490" y="1676400"/>
                <a:ext cx="974113" cy="369332"/>
              </a:xfrm>
              <a:prstGeom prst="rect">
                <a:avLst/>
              </a:prstGeom>
              <a:blipFill rotWithShape="1">
                <a:blip r:embed="rId3"/>
                <a:stretch>
                  <a:fillRect t="-8197" r="-6250" b="-24590"/>
                </a:stretch>
              </a:blipFill>
            </p:spPr>
            <p:txBody>
              <a:bodyPr/>
              <a:lstStyle/>
              <a:p>
                <a:r>
                  <a:rPr lang="en-US">
                    <a:noFill/>
                  </a:rPr>
                  <a:t> </a:t>
                </a:r>
              </a:p>
            </p:txBody>
          </p:sp>
        </mc:Fallback>
      </mc:AlternateContent>
      <p:sp>
        <p:nvSpPr>
          <p:cNvPr id="10" name="Rectangle 9"/>
          <p:cNvSpPr/>
          <p:nvPr/>
        </p:nvSpPr>
        <p:spPr bwMode="auto">
          <a:xfrm>
            <a:off x="2289646" y="2438400"/>
            <a:ext cx="685800" cy="69342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1" name="Rectangle 10"/>
          <p:cNvSpPr/>
          <p:nvPr/>
        </p:nvSpPr>
        <p:spPr bwMode="auto">
          <a:xfrm>
            <a:off x="2289646" y="334518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2" name="Rectangle 11"/>
          <p:cNvSpPr/>
          <p:nvPr/>
        </p:nvSpPr>
        <p:spPr bwMode="auto">
          <a:xfrm>
            <a:off x="2289646" y="455676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smtClean="0">
              <a:ln>
                <a:noFill/>
              </a:ln>
              <a:solidFill>
                <a:schemeClr val="tx1"/>
              </a:solidFill>
              <a:effectLst/>
              <a:latin typeface="Arial" charset="0"/>
            </a:endParaRPr>
          </a:p>
        </p:txBody>
      </p:sp>
      <p:sp>
        <p:nvSpPr>
          <p:cNvPr id="13" name="Rectangle 12"/>
          <p:cNvSpPr/>
          <p:nvPr/>
        </p:nvSpPr>
        <p:spPr bwMode="auto">
          <a:xfrm>
            <a:off x="2289646" y="2141220"/>
            <a:ext cx="685800"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r>
              <a:rPr kumimoji="0" lang="en-US" sz="1100" b="0" i="0" u="none" strike="noStrike" cap="none" normalizeH="0" baseline="0" dirty="0" smtClean="0">
                <a:ln>
                  <a:noFill/>
                </a:ln>
                <a:solidFill>
                  <a:schemeClr val="tx1"/>
                </a:solidFill>
                <a:effectLst/>
                <a:latin typeface="Arial" charset="0"/>
              </a:rPr>
              <a:t>Cake 2</a:t>
            </a:r>
            <a:endParaRPr kumimoji="0" lang="en-US" sz="1800" b="0" i="0" u="none" strike="noStrike" cap="none" normalizeH="0" baseline="0" dirty="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14" name="TextBox 13"/>
              <p:cNvSpPr txBox="1"/>
              <p:nvPr/>
            </p:nvSpPr>
            <p:spPr>
              <a:xfrm>
                <a:off x="3695700" y="1568678"/>
                <a:ext cx="1680997" cy="830997"/>
              </a:xfrm>
              <a:prstGeom prst="rect">
                <a:avLst/>
              </a:prstGeom>
              <a:noFill/>
            </p:spPr>
            <p:txBody>
              <a:bodyPr wrap="square" rtlCol="0">
                <a:spAutoFit/>
              </a:bodyPr>
              <a:lstStyle/>
              <a:p>
                <a14:m>
                  <m:oMath xmlns:m="http://schemas.openxmlformats.org/officeDocument/2006/math">
                    <m:sSub>
                      <m:sSubPr>
                        <m:ctrlPr>
                          <a:rPr lang="en-US" sz="1600" i="1" dirty="0" smtClean="0">
                            <a:latin typeface="Cambria Math" charset="0"/>
                          </a:rPr>
                        </m:ctrlPr>
                      </m:sSubPr>
                      <m:e>
                        <m:r>
                          <a:rPr lang="en-US" sz="1600" i="1" dirty="0" smtClean="0">
                            <a:latin typeface="Cambria Math"/>
                          </a:rPr>
                          <m:t>𝑃</m:t>
                        </m:r>
                      </m:e>
                      <m:sub>
                        <m:r>
                          <a:rPr lang="en-US" sz="1600" b="0" i="1" dirty="0" smtClean="0">
                            <a:latin typeface="Cambria Math"/>
                          </a:rPr>
                          <m:t>3</m:t>
                        </m:r>
                      </m:sub>
                    </m:sSub>
                    <m:r>
                      <a:rPr lang="en-US" sz="1600" b="0" i="1" dirty="0" smtClean="0">
                        <a:latin typeface="Cambria Math"/>
                      </a:rPr>
                      <m:t>→</m:t>
                    </m:r>
                    <m:sSub>
                      <m:sSubPr>
                        <m:ctrlPr>
                          <a:rPr lang="en-US" sz="1600" b="0" i="1" dirty="0" smtClean="0">
                            <a:latin typeface="Cambria Math" charset="0"/>
                          </a:rPr>
                        </m:ctrlPr>
                      </m:sSubPr>
                      <m:e>
                        <m:r>
                          <a:rPr lang="en-US" sz="1600" b="0" i="1" dirty="0" smtClean="0">
                            <a:latin typeface="Cambria Math"/>
                          </a:rPr>
                          <m:t>𝑃</m:t>
                        </m:r>
                      </m:e>
                      <m:sub>
                        <m:r>
                          <a:rPr lang="en-US" sz="1600" b="0" i="1" dirty="0" smtClean="0">
                            <a:latin typeface="Cambria Math"/>
                          </a:rPr>
                          <m:t>2</m:t>
                        </m:r>
                      </m:sub>
                    </m:sSub>
                    <m:r>
                      <a:rPr lang="en-US" sz="1600" i="1" dirty="0">
                        <a:latin typeface="Cambria Math"/>
                      </a:rPr>
                      <m:t>→</m:t>
                    </m:r>
                    <m:sSub>
                      <m:sSubPr>
                        <m:ctrlPr>
                          <a:rPr lang="en-US" sz="1600" b="0" i="1" dirty="0" smtClean="0">
                            <a:latin typeface="Cambria Math" charset="0"/>
                          </a:rPr>
                        </m:ctrlPr>
                      </m:sSubPr>
                      <m:e>
                        <m:r>
                          <a:rPr lang="en-US" sz="1600" b="0" i="1" dirty="0" smtClean="0">
                            <a:latin typeface="Cambria Math"/>
                          </a:rPr>
                          <m:t>𝑃</m:t>
                        </m:r>
                      </m:e>
                      <m:sub>
                        <m:r>
                          <a:rPr lang="en-US" sz="1600" b="0" i="1" dirty="0" smtClean="0">
                            <a:latin typeface="Cambria Math"/>
                          </a:rPr>
                          <m:t>1</m:t>
                        </m:r>
                      </m:sub>
                    </m:sSub>
                  </m:oMath>
                </a14:m>
                <a:r>
                  <a:rPr lang="en-US" sz="1600" dirty="0" smtClean="0"/>
                  <a:t> choose cake 1</a:t>
                </a:r>
              </a:p>
              <a:p>
                <a:r>
                  <a:rPr lang="en-US" sz="1600" dirty="0" smtClean="0"/>
                  <a:t>(three cases)</a:t>
                </a:r>
                <a:endParaRPr lang="en-US" sz="1600" dirty="0"/>
              </a:p>
            </p:txBody>
          </p:sp>
        </mc:Choice>
        <mc:Fallback xmlns="">
          <p:sp>
            <p:nvSpPr>
              <p:cNvPr id="14" name="TextBox 13"/>
              <p:cNvSpPr txBox="1">
                <a:spLocks noRot="1" noChangeAspect="1" noMove="1" noResize="1" noEditPoints="1" noAdjustHandles="1" noChangeArrowheads="1" noChangeShapeType="1" noTextEdit="1"/>
              </p:cNvSpPr>
              <p:nvPr/>
            </p:nvSpPr>
            <p:spPr>
              <a:xfrm>
                <a:off x="3695700" y="1568678"/>
                <a:ext cx="1680997" cy="830997"/>
              </a:xfrm>
              <a:prstGeom prst="rect">
                <a:avLst/>
              </a:prstGeom>
              <a:blipFill rotWithShape="1">
                <a:blip r:embed="rId4"/>
                <a:stretch>
                  <a:fillRect l="-1812" b="-80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Rectangle 14"/>
              <p:cNvSpPr/>
              <p:nvPr/>
            </p:nvSpPr>
            <p:spPr bwMode="auto">
              <a:xfrm>
                <a:off x="3352800" y="2438400"/>
                <a:ext cx="685800" cy="69342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200" b="0" i="1" u="none" strike="noStrike" cap="none" normalizeH="0" baseline="0" dirty="0" smtClean="0">
                  <a:ln>
                    <a:noFill/>
                  </a:ln>
                  <a:solidFill>
                    <a:schemeClr val="tx1"/>
                  </a:solidFill>
                  <a:effectLst/>
                  <a:latin typeface="Cambria Math"/>
                </a:endParaRPr>
              </a:p>
              <a:p>
                <a:pPr marL="0" marR="0" indent="0" algn="l" defTabSz="914400" rtl="0" eaLnBrk="1" fontAlgn="base" latinLnBrk="0" hangingPunct="1">
                  <a:lnSpc>
                    <a:spcPct val="100000"/>
                  </a:lnSpc>
                  <a:spcBef>
                    <a:spcPct val="0"/>
                  </a:spcBef>
                  <a:spcAft>
                    <a:spcPct val="0"/>
                  </a:spcAft>
                  <a:buClrTx/>
                  <a:buSzTx/>
                  <a:buFontTx/>
                  <a:buNone/>
                  <a:tabLst/>
                </a:pPr>
                <a14:m>
                  <m:oMathPara xmlns:m="http://schemas.openxmlformats.org/officeDocument/2006/math">
                    <m:oMathParaPr>
                      <m:jc m:val="centerGroup"/>
                    </m:oMathParaPr>
                    <m:oMath xmlns:m="http://schemas.openxmlformats.org/officeDocument/2006/math">
                      <m:sSub>
                        <m:sSubPr>
                          <m:ctrlPr>
                            <a:rPr kumimoji="0" lang="en-US" sz="1600" b="0" i="1" u="none" strike="noStrike" cap="none" normalizeH="0" baseline="0" dirty="0" smtClean="0">
                              <a:ln>
                                <a:noFill/>
                              </a:ln>
                              <a:solidFill>
                                <a:schemeClr val="tx1"/>
                              </a:solidFill>
                              <a:effectLst/>
                              <a:latin typeface="Cambria Math" charset="0"/>
                            </a:rPr>
                          </m:ctrlPr>
                        </m:sSubPr>
                        <m:e>
                          <m:r>
                            <a:rPr kumimoji="0" lang="en-US" sz="1600" b="0" i="1" u="none" strike="noStrike" cap="none" normalizeH="0" baseline="0" dirty="0" smtClean="0">
                              <a:ln>
                                <a:noFill/>
                              </a:ln>
                              <a:solidFill>
                                <a:schemeClr val="tx1"/>
                              </a:solidFill>
                              <a:effectLst/>
                              <a:latin typeface="Cambria Math"/>
                            </a:rPr>
                            <m:t>𝑃</m:t>
                          </m:r>
                        </m:e>
                        <m:sub>
                          <m:r>
                            <a:rPr kumimoji="0" lang="en-US" sz="1600" b="0" i="1" u="none" strike="noStrike" cap="none" normalizeH="0" baseline="0" dirty="0" smtClean="0">
                              <a:ln>
                                <a:noFill/>
                              </a:ln>
                              <a:solidFill>
                                <a:schemeClr val="tx1"/>
                              </a:solidFill>
                              <a:effectLst/>
                              <a:latin typeface="Cambria Math"/>
                            </a:rPr>
                            <m:t>2</m:t>
                          </m:r>
                        </m:sub>
                      </m:sSub>
                    </m:oMath>
                  </m:oMathPara>
                </a14:m>
                <a:endParaRPr kumimoji="0" lang="en-US" sz="1400" b="0" i="0" u="none" strike="noStrike" cap="none" normalizeH="0" baseline="0" dirty="0" smtClean="0">
                  <a:ln>
                    <a:noFill/>
                  </a:ln>
                  <a:solidFill>
                    <a:schemeClr val="tx1"/>
                  </a:solidFill>
                  <a:effectLst/>
                </a:endParaRPr>
              </a:p>
            </p:txBody>
          </p:sp>
        </mc:Choice>
        <mc:Fallback xmlns="">
          <p:sp>
            <p:nvSpPr>
              <p:cNvPr id="15" name="Rectangle 14"/>
              <p:cNvSpPr>
                <a:spLocks noRot="1" noChangeAspect="1" noMove="1" noResize="1" noEditPoints="1" noAdjustHandles="1" noChangeArrowheads="1" noChangeShapeType="1" noTextEdit="1"/>
              </p:cNvSpPr>
              <p:nvPr/>
            </p:nvSpPr>
            <p:spPr bwMode="auto">
              <a:xfrm>
                <a:off x="3352800" y="2438400"/>
                <a:ext cx="685800" cy="693420"/>
              </a:xfrm>
              <a:prstGeom prst="rect">
                <a:avLst/>
              </a:prstGeom>
              <a:blipFill rotWithShape="1">
                <a:blip r:embed="rId5"/>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Rectangle 15"/>
              <p:cNvSpPr/>
              <p:nvPr/>
            </p:nvSpPr>
            <p:spPr bwMode="auto">
              <a:xfrm>
                <a:off x="3352800" y="334518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1400" i="1" dirty="0" smtClean="0">
                  <a:latin typeface="Cambria Math"/>
                </a:endParaRPr>
              </a:p>
              <a:p>
                <a:pPr/>
                <a14:m>
                  <m:oMathPara xmlns:m="http://schemas.openxmlformats.org/officeDocument/2006/math">
                    <m:oMathParaPr>
                      <m:jc m:val="centerGroup"/>
                    </m:oMathParaPr>
                    <m:oMath xmlns:m="http://schemas.openxmlformats.org/officeDocument/2006/math">
                      <m:sSub>
                        <m:sSubPr>
                          <m:ctrlPr>
                            <a:rPr lang="en-US" sz="1600" i="1" dirty="0">
                              <a:latin typeface="Cambria Math" charset="0"/>
                            </a:rPr>
                          </m:ctrlPr>
                        </m:sSubPr>
                        <m:e>
                          <m:r>
                            <a:rPr lang="en-US" sz="1600" i="1" dirty="0">
                              <a:latin typeface="Cambria Math"/>
                            </a:rPr>
                            <m:t>𝑃</m:t>
                          </m:r>
                        </m:e>
                        <m:sub>
                          <m:r>
                            <a:rPr lang="en-US" sz="1600" b="0" i="1" dirty="0" smtClean="0">
                              <a:latin typeface="Cambria Math"/>
                            </a:rPr>
                            <m:t>3</m:t>
                          </m:r>
                        </m:sub>
                      </m:sSub>
                    </m:oMath>
                  </m:oMathPara>
                </a14:m>
                <a:endParaRPr kumimoji="0" lang="en-US" sz="1600" b="0" i="0" u="none" strike="noStrike" cap="none" normalizeH="0" baseline="0" dirty="0" smtClean="0">
                  <a:ln>
                    <a:noFill/>
                  </a:ln>
                  <a:solidFill>
                    <a:schemeClr val="tx1"/>
                  </a:solidFill>
                  <a:effectLst/>
                  <a:latin typeface="Arial" charset="0"/>
                </a:endParaRPr>
              </a:p>
            </p:txBody>
          </p:sp>
        </mc:Choice>
        <mc:Fallback xmlns="">
          <p:sp>
            <p:nvSpPr>
              <p:cNvPr id="16" name="Rectangle 15"/>
              <p:cNvSpPr>
                <a:spLocks noRot="1" noChangeAspect="1" noMove="1" noResize="1" noEditPoints="1" noAdjustHandles="1" noChangeArrowheads="1" noChangeShapeType="1" noTextEdit="1"/>
              </p:cNvSpPr>
              <p:nvPr/>
            </p:nvSpPr>
            <p:spPr bwMode="auto">
              <a:xfrm>
                <a:off x="3352800" y="3345180"/>
                <a:ext cx="685800" cy="990600"/>
              </a:xfrm>
              <a:prstGeom prst="rect">
                <a:avLst/>
              </a:prstGeom>
              <a:blipFill rotWithShape="1">
                <a:blip r:embed="rId6"/>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Rectangle 16"/>
              <p:cNvSpPr/>
              <p:nvPr/>
            </p:nvSpPr>
            <p:spPr bwMode="auto">
              <a:xfrm>
                <a:off x="3352800" y="455676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1400" i="1" dirty="0" smtClean="0">
                  <a:latin typeface="Cambria Math"/>
                </a:endParaRPr>
              </a:p>
              <a:p>
                <a:pPr/>
                <a14:m>
                  <m:oMathPara xmlns:m="http://schemas.openxmlformats.org/officeDocument/2006/math">
                    <m:oMathParaPr>
                      <m:jc m:val="centerGroup"/>
                    </m:oMathParaPr>
                    <m:oMath xmlns:m="http://schemas.openxmlformats.org/officeDocument/2006/math">
                      <m:sSub>
                        <m:sSubPr>
                          <m:ctrlPr>
                            <a:rPr lang="en-US" sz="1600" i="1" dirty="0">
                              <a:latin typeface="Cambria Math" charset="0"/>
                            </a:rPr>
                          </m:ctrlPr>
                        </m:sSubPr>
                        <m:e>
                          <m:r>
                            <a:rPr lang="en-US" sz="1600" i="1" dirty="0">
                              <a:latin typeface="Cambria Math"/>
                            </a:rPr>
                            <m:t>𝑃</m:t>
                          </m:r>
                        </m:e>
                        <m:sub>
                          <m:r>
                            <a:rPr lang="en-US" sz="1600" b="0" i="1" dirty="0" smtClean="0">
                              <a:latin typeface="Cambria Math"/>
                            </a:rPr>
                            <m:t>1</m:t>
                          </m:r>
                        </m:sub>
                      </m:sSub>
                    </m:oMath>
                  </m:oMathPara>
                </a14:m>
                <a:endParaRPr kumimoji="0" lang="en-US" sz="1800" b="0" i="0" u="none" strike="noStrike" cap="none" normalizeH="0" baseline="0" dirty="0" smtClean="0">
                  <a:ln>
                    <a:noFill/>
                  </a:ln>
                  <a:solidFill>
                    <a:schemeClr val="tx1"/>
                  </a:solidFill>
                  <a:effectLst/>
                  <a:latin typeface="Arial" charset="0"/>
                </a:endParaRPr>
              </a:p>
            </p:txBody>
          </p:sp>
        </mc:Choice>
        <mc:Fallback xmlns="">
          <p:sp>
            <p:nvSpPr>
              <p:cNvPr id="17" name="Rectangle 16"/>
              <p:cNvSpPr>
                <a:spLocks noRot="1" noChangeAspect="1" noMove="1" noResize="1" noEditPoints="1" noAdjustHandles="1" noChangeArrowheads="1" noChangeShapeType="1" noTextEdit="1"/>
              </p:cNvSpPr>
              <p:nvPr/>
            </p:nvSpPr>
            <p:spPr bwMode="auto">
              <a:xfrm>
                <a:off x="3352800" y="4556760"/>
                <a:ext cx="685800" cy="990600"/>
              </a:xfrm>
              <a:prstGeom prst="rect">
                <a:avLst/>
              </a:prstGeom>
              <a:blipFill rotWithShape="1">
                <a:blip r:embed="rId7"/>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p:cNvSpPr/>
              <p:nvPr/>
            </p:nvSpPr>
            <p:spPr bwMode="auto">
              <a:xfrm>
                <a:off x="4114800" y="2438400"/>
                <a:ext cx="685800" cy="69342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lvl="0"/>
                <a:endParaRPr lang="en-US" sz="1200" i="1" dirty="0">
                  <a:solidFill>
                    <a:srgbClr val="000000"/>
                  </a:solidFill>
                  <a:latin typeface="Cambria Math"/>
                </a:endParaRPr>
              </a:p>
              <a:p>
                <a:pPr lvl="0"/>
                <a14:m>
                  <m:oMathPara xmlns:m="http://schemas.openxmlformats.org/officeDocument/2006/math">
                    <m:oMathParaPr>
                      <m:jc m:val="centerGroup"/>
                    </m:oMathParaPr>
                    <m:oMath xmlns:m="http://schemas.openxmlformats.org/officeDocument/2006/math">
                      <m:sSub>
                        <m:sSubPr>
                          <m:ctrlPr>
                            <a:rPr lang="en-US" sz="1600" i="1" dirty="0">
                              <a:solidFill>
                                <a:srgbClr val="000000"/>
                              </a:solidFill>
                              <a:latin typeface="Cambria Math" charset="0"/>
                            </a:rPr>
                          </m:ctrlPr>
                        </m:sSubPr>
                        <m:e>
                          <m:r>
                            <a:rPr lang="en-US" sz="1600" i="1" dirty="0">
                              <a:solidFill>
                                <a:srgbClr val="000000"/>
                              </a:solidFill>
                              <a:latin typeface="Cambria Math"/>
                            </a:rPr>
                            <m:t>𝑃</m:t>
                          </m:r>
                        </m:e>
                        <m:sub>
                          <m:r>
                            <a:rPr lang="en-US" sz="1600" i="1" dirty="0">
                              <a:solidFill>
                                <a:srgbClr val="000000"/>
                              </a:solidFill>
                              <a:latin typeface="Cambria Math"/>
                            </a:rPr>
                            <m:t>2</m:t>
                          </m:r>
                        </m:sub>
                      </m:sSub>
                    </m:oMath>
                  </m:oMathPara>
                </a14:m>
                <a:endParaRPr kumimoji="0" lang="en-US" sz="1800" b="0" i="0" u="none" strike="noStrike" cap="none" normalizeH="0" baseline="0" dirty="0" smtClean="0">
                  <a:ln>
                    <a:noFill/>
                  </a:ln>
                  <a:solidFill>
                    <a:schemeClr val="tx1"/>
                  </a:solidFill>
                  <a:effectLst/>
                  <a:latin typeface="Arial" charset="0"/>
                </a:endParaRPr>
              </a:p>
            </p:txBody>
          </p:sp>
        </mc:Choice>
        <mc:Fallback xmlns="">
          <p:sp>
            <p:nvSpPr>
              <p:cNvPr id="18" name="Rectangle 17"/>
              <p:cNvSpPr>
                <a:spLocks noRot="1" noChangeAspect="1" noMove="1" noResize="1" noEditPoints="1" noAdjustHandles="1" noChangeArrowheads="1" noChangeShapeType="1" noTextEdit="1"/>
              </p:cNvSpPr>
              <p:nvPr/>
            </p:nvSpPr>
            <p:spPr bwMode="auto">
              <a:xfrm>
                <a:off x="4114800" y="2438400"/>
                <a:ext cx="685800" cy="693420"/>
              </a:xfrm>
              <a:prstGeom prst="rect">
                <a:avLst/>
              </a:prstGeom>
              <a:blipFill rotWithShape="1">
                <a:blip r:embed="rId5"/>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Rectangle 18"/>
              <p:cNvSpPr/>
              <p:nvPr/>
            </p:nvSpPr>
            <p:spPr bwMode="auto">
              <a:xfrm>
                <a:off x="4114800" y="334518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lvl="0"/>
                <a:endParaRPr lang="en-US" sz="1200" i="1" dirty="0">
                  <a:solidFill>
                    <a:srgbClr val="000000"/>
                  </a:solidFill>
                  <a:latin typeface="Cambria Math"/>
                </a:endParaRPr>
              </a:p>
              <a:p>
                <a:pPr lvl="0"/>
                <a14:m>
                  <m:oMathPara xmlns:m="http://schemas.openxmlformats.org/officeDocument/2006/math">
                    <m:oMathParaPr>
                      <m:jc m:val="centerGroup"/>
                    </m:oMathParaPr>
                    <m:oMath xmlns:m="http://schemas.openxmlformats.org/officeDocument/2006/math">
                      <m:sSub>
                        <m:sSubPr>
                          <m:ctrlPr>
                            <a:rPr lang="en-US" sz="1600" i="1" dirty="0">
                              <a:latin typeface="Cambria Math" charset="0"/>
                            </a:rPr>
                          </m:ctrlPr>
                        </m:sSubPr>
                        <m:e>
                          <m:r>
                            <a:rPr lang="en-US" sz="1600" i="1" dirty="0">
                              <a:latin typeface="Cambria Math"/>
                            </a:rPr>
                            <m:t>𝑃</m:t>
                          </m:r>
                        </m:e>
                        <m:sub>
                          <m:r>
                            <a:rPr lang="en-US" sz="1600" i="1" dirty="0">
                              <a:latin typeface="Cambria Math"/>
                            </a:rPr>
                            <m:t>1</m:t>
                          </m:r>
                        </m:sub>
                      </m:sSub>
                    </m:oMath>
                  </m:oMathPara>
                </a14:m>
                <a:endParaRPr kumimoji="0" lang="en-US" sz="1800" b="0" i="0" u="none" strike="noStrike" cap="none" normalizeH="0" baseline="0" dirty="0" smtClean="0">
                  <a:ln>
                    <a:noFill/>
                  </a:ln>
                  <a:solidFill>
                    <a:schemeClr val="tx1"/>
                  </a:solidFill>
                  <a:effectLst/>
                  <a:latin typeface="Arial" charset="0"/>
                </a:endParaRPr>
              </a:p>
            </p:txBody>
          </p:sp>
        </mc:Choice>
        <mc:Fallback xmlns="">
          <p:sp>
            <p:nvSpPr>
              <p:cNvPr id="19" name="Rectangle 18"/>
              <p:cNvSpPr>
                <a:spLocks noRot="1" noChangeAspect="1" noMove="1" noResize="1" noEditPoints="1" noAdjustHandles="1" noChangeArrowheads="1" noChangeShapeType="1" noTextEdit="1"/>
              </p:cNvSpPr>
              <p:nvPr/>
            </p:nvSpPr>
            <p:spPr bwMode="auto">
              <a:xfrm>
                <a:off x="4114800" y="3345180"/>
                <a:ext cx="685800" cy="990600"/>
              </a:xfrm>
              <a:prstGeom prst="rect">
                <a:avLst/>
              </a:prstGeom>
              <a:blipFill rotWithShape="1">
                <a:blip r:embed="rId8"/>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p:cNvSpPr/>
              <p:nvPr/>
            </p:nvSpPr>
            <p:spPr bwMode="auto">
              <a:xfrm>
                <a:off x="4114800" y="455676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endParaRPr lang="en-US" sz="1200" i="1" dirty="0" smtClean="0">
                  <a:solidFill>
                    <a:srgbClr val="000000"/>
                  </a:solidFill>
                  <a:latin typeface="Cambria Math"/>
                </a:endParaRPr>
              </a:p>
              <a:p>
                <a:pPr/>
                <a14:m>
                  <m:oMathPara xmlns:m="http://schemas.openxmlformats.org/officeDocument/2006/math">
                    <m:oMathParaPr>
                      <m:jc m:val="centerGroup"/>
                    </m:oMathParaPr>
                    <m:oMath xmlns:m="http://schemas.openxmlformats.org/officeDocument/2006/math">
                      <m:sSub>
                        <m:sSubPr>
                          <m:ctrlPr>
                            <a:rPr lang="en-US" sz="1600" i="1" dirty="0">
                              <a:solidFill>
                                <a:srgbClr val="000000"/>
                              </a:solidFill>
                              <a:latin typeface="Cambria Math" charset="0"/>
                            </a:rPr>
                          </m:ctrlPr>
                        </m:sSubPr>
                        <m:e>
                          <m:r>
                            <a:rPr lang="en-US" sz="1600" i="1" dirty="0">
                              <a:solidFill>
                                <a:srgbClr val="000000"/>
                              </a:solidFill>
                              <a:latin typeface="Cambria Math"/>
                            </a:rPr>
                            <m:t>𝑃</m:t>
                          </m:r>
                        </m:e>
                        <m:sub>
                          <m:r>
                            <a:rPr lang="en-US" sz="1600" i="1" dirty="0">
                              <a:solidFill>
                                <a:srgbClr val="000000"/>
                              </a:solidFill>
                              <a:latin typeface="Cambria Math"/>
                            </a:rPr>
                            <m:t>3</m:t>
                          </m:r>
                        </m:sub>
                      </m:sSub>
                    </m:oMath>
                  </m:oMathPara>
                </a14:m>
                <a:endParaRPr kumimoji="0" lang="en-US" sz="1800" b="0" i="0" u="none" strike="noStrike" cap="none" normalizeH="0" baseline="0" dirty="0" smtClean="0">
                  <a:ln>
                    <a:noFill/>
                  </a:ln>
                  <a:solidFill>
                    <a:schemeClr val="tx1"/>
                  </a:solidFill>
                  <a:effectLst/>
                  <a:latin typeface="Arial" charset="0"/>
                </a:endParaRPr>
              </a:p>
            </p:txBody>
          </p:sp>
        </mc:Choice>
        <mc:Fallback xmlns="">
          <p:sp>
            <p:nvSpPr>
              <p:cNvPr id="20" name="Rectangle 19"/>
              <p:cNvSpPr>
                <a:spLocks noRot="1" noChangeAspect="1" noMove="1" noResize="1" noEditPoints="1" noAdjustHandles="1" noChangeArrowheads="1" noChangeShapeType="1" noTextEdit="1"/>
              </p:cNvSpPr>
              <p:nvPr/>
            </p:nvSpPr>
            <p:spPr bwMode="auto">
              <a:xfrm>
                <a:off x="4114800" y="4556760"/>
                <a:ext cx="685800" cy="990600"/>
              </a:xfrm>
              <a:prstGeom prst="rect">
                <a:avLst/>
              </a:prstGeom>
              <a:blipFill rotWithShape="1">
                <a:blip r:embed="rId9"/>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Rectangle 20"/>
              <p:cNvSpPr/>
              <p:nvPr/>
            </p:nvSpPr>
            <p:spPr bwMode="auto">
              <a:xfrm>
                <a:off x="4876800" y="2438400"/>
                <a:ext cx="685800" cy="69342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lvl="0"/>
                <a:endParaRPr lang="en-US" sz="1200" i="1" dirty="0" smtClean="0">
                  <a:solidFill>
                    <a:srgbClr val="000000"/>
                  </a:solidFill>
                  <a:latin typeface="Cambria Math"/>
                </a:endParaRPr>
              </a:p>
              <a:p>
                <a:pPr lvl="0"/>
                <a14:m>
                  <m:oMathPara xmlns:m="http://schemas.openxmlformats.org/officeDocument/2006/math">
                    <m:oMathParaPr>
                      <m:jc m:val="centerGroup"/>
                    </m:oMathParaPr>
                    <m:oMath xmlns:m="http://schemas.openxmlformats.org/officeDocument/2006/math">
                      <m:sSub>
                        <m:sSubPr>
                          <m:ctrlPr>
                            <a:rPr lang="en-US" sz="1600" i="1" dirty="0">
                              <a:solidFill>
                                <a:srgbClr val="000000"/>
                              </a:solidFill>
                              <a:latin typeface="Cambria Math" charset="0"/>
                            </a:rPr>
                          </m:ctrlPr>
                        </m:sSubPr>
                        <m:e>
                          <m:r>
                            <a:rPr lang="en-US" sz="1600" i="1" dirty="0">
                              <a:solidFill>
                                <a:srgbClr val="000000"/>
                              </a:solidFill>
                              <a:latin typeface="Cambria Math"/>
                            </a:rPr>
                            <m:t>𝑃</m:t>
                          </m:r>
                        </m:e>
                        <m:sub>
                          <m:r>
                            <a:rPr lang="en-US" sz="1600" b="0" i="1" dirty="0" smtClean="0">
                              <a:solidFill>
                                <a:srgbClr val="000000"/>
                              </a:solidFill>
                              <a:latin typeface="Cambria Math"/>
                            </a:rPr>
                            <m:t>3</m:t>
                          </m:r>
                        </m:sub>
                      </m:sSub>
                    </m:oMath>
                  </m:oMathPara>
                </a14:m>
                <a:endParaRPr lang="en-US" dirty="0">
                  <a:solidFill>
                    <a:srgbClr val="000000"/>
                  </a:solidFill>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mc:Choice>
        <mc:Fallback xmlns="">
          <p:sp>
            <p:nvSpPr>
              <p:cNvPr id="21" name="Rectangle 20"/>
              <p:cNvSpPr>
                <a:spLocks noRot="1" noChangeAspect="1" noMove="1" noResize="1" noEditPoints="1" noAdjustHandles="1" noChangeArrowheads="1" noChangeShapeType="1" noTextEdit="1"/>
              </p:cNvSpPr>
              <p:nvPr/>
            </p:nvSpPr>
            <p:spPr bwMode="auto">
              <a:xfrm>
                <a:off x="4876800" y="2438400"/>
                <a:ext cx="685800" cy="693420"/>
              </a:xfrm>
              <a:prstGeom prst="rect">
                <a:avLst/>
              </a:prstGeom>
              <a:blipFill rotWithShape="1">
                <a:blip r:embed="rId10"/>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p:cNvSpPr/>
              <p:nvPr/>
            </p:nvSpPr>
            <p:spPr bwMode="auto">
              <a:xfrm>
                <a:off x="4876800" y="334518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lvl="0"/>
                <a:endParaRPr lang="en-US" sz="1200" i="1" dirty="0">
                  <a:solidFill>
                    <a:srgbClr val="000000"/>
                  </a:solidFill>
                  <a:latin typeface="Cambria Math"/>
                </a:endParaRPr>
              </a:p>
              <a:p>
                <a:pPr lvl="0"/>
                <a14:m>
                  <m:oMathPara xmlns:m="http://schemas.openxmlformats.org/officeDocument/2006/math">
                    <m:oMathParaPr>
                      <m:jc m:val="centerGroup"/>
                    </m:oMathParaPr>
                    <m:oMath xmlns:m="http://schemas.openxmlformats.org/officeDocument/2006/math">
                      <m:sSub>
                        <m:sSubPr>
                          <m:ctrlPr>
                            <a:rPr lang="en-US" sz="1600" i="1" dirty="0">
                              <a:solidFill>
                                <a:srgbClr val="000000"/>
                              </a:solidFill>
                              <a:latin typeface="Cambria Math" charset="0"/>
                            </a:rPr>
                          </m:ctrlPr>
                        </m:sSubPr>
                        <m:e>
                          <m:r>
                            <a:rPr lang="en-US" sz="1600" i="1" dirty="0">
                              <a:solidFill>
                                <a:srgbClr val="000000"/>
                              </a:solidFill>
                              <a:latin typeface="Cambria Math"/>
                            </a:rPr>
                            <m:t>𝑃</m:t>
                          </m:r>
                        </m:e>
                        <m:sub>
                          <m:r>
                            <a:rPr lang="en-US" sz="1600" i="1" dirty="0">
                              <a:solidFill>
                                <a:srgbClr val="000000"/>
                              </a:solidFill>
                              <a:latin typeface="Cambria Math"/>
                            </a:rPr>
                            <m:t>2</m:t>
                          </m:r>
                        </m:sub>
                      </m:sSub>
                    </m:oMath>
                  </m:oMathPara>
                </a14:m>
                <a:endParaRPr lang="en-US" sz="1400" dirty="0">
                  <a:solidFill>
                    <a:srgbClr val="000000"/>
                  </a:solidFill>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mc:Choice>
        <mc:Fallback xmlns="">
          <p:sp>
            <p:nvSpPr>
              <p:cNvPr id="22" name="Rectangle 21"/>
              <p:cNvSpPr>
                <a:spLocks noRot="1" noChangeAspect="1" noMove="1" noResize="1" noEditPoints="1" noAdjustHandles="1" noChangeArrowheads="1" noChangeShapeType="1" noTextEdit="1"/>
              </p:cNvSpPr>
              <p:nvPr/>
            </p:nvSpPr>
            <p:spPr bwMode="auto">
              <a:xfrm>
                <a:off x="4876800" y="3345180"/>
                <a:ext cx="685800" cy="990600"/>
              </a:xfrm>
              <a:prstGeom prst="rect">
                <a:avLst/>
              </a:prstGeom>
              <a:blipFill rotWithShape="1">
                <a:blip r:embed="rId11"/>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22"/>
              <p:cNvSpPr/>
              <p:nvPr/>
            </p:nvSpPr>
            <p:spPr bwMode="auto">
              <a:xfrm>
                <a:off x="4876800" y="4556760"/>
                <a:ext cx="685800" cy="990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lvl="0"/>
                <a:endParaRPr lang="en-US" sz="1400" i="1" dirty="0">
                  <a:solidFill>
                    <a:srgbClr val="000000"/>
                  </a:solidFill>
                  <a:latin typeface="Cambria Math"/>
                </a:endParaRPr>
              </a:p>
              <a:p>
                <a:pPr lvl="0"/>
                <a14:m>
                  <m:oMathPara xmlns:m="http://schemas.openxmlformats.org/officeDocument/2006/math">
                    <m:oMathParaPr>
                      <m:jc m:val="centerGroup"/>
                    </m:oMathParaPr>
                    <m:oMath xmlns:m="http://schemas.openxmlformats.org/officeDocument/2006/math">
                      <m:sSub>
                        <m:sSubPr>
                          <m:ctrlPr>
                            <a:rPr lang="en-US" sz="1600" i="1" dirty="0">
                              <a:solidFill>
                                <a:srgbClr val="000000"/>
                              </a:solidFill>
                              <a:latin typeface="Cambria Math" charset="0"/>
                            </a:rPr>
                          </m:ctrlPr>
                        </m:sSubPr>
                        <m:e>
                          <m:r>
                            <a:rPr lang="en-US" sz="1600" i="1" dirty="0">
                              <a:solidFill>
                                <a:srgbClr val="000000"/>
                              </a:solidFill>
                              <a:latin typeface="Cambria Math"/>
                            </a:rPr>
                            <m:t>𝑃</m:t>
                          </m:r>
                        </m:e>
                        <m:sub>
                          <m:r>
                            <a:rPr lang="en-US" sz="1600" i="1" dirty="0">
                              <a:solidFill>
                                <a:srgbClr val="000000"/>
                              </a:solidFill>
                              <a:latin typeface="Cambria Math"/>
                            </a:rPr>
                            <m:t>1</m:t>
                          </m:r>
                        </m:sub>
                      </m:sSub>
                    </m:oMath>
                  </m:oMathPara>
                </a14:m>
                <a:endParaRPr lang="en-US" dirty="0">
                  <a:solidFill>
                    <a:srgbClr val="000000"/>
                  </a:solidFill>
                </a:endParaRPr>
              </a:p>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mc:Choice>
        <mc:Fallback xmlns="">
          <p:sp>
            <p:nvSpPr>
              <p:cNvPr id="23" name="Rectangle 22"/>
              <p:cNvSpPr>
                <a:spLocks noRot="1" noChangeAspect="1" noMove="1" noResize="1" noEditPoints="1" noAdjustHandles="1" noChangeArrowheads="1" noChangeShapeType="1" noTextEdit="1"/>
              </p:cNvSpPr>
              <p:nvPr/>
            </p:nvSpPr>
            <p:spPr bwMode="auto">
              <a:xfrm>
                <a:off x="4876800" y="4556760"/>
                <a:ext cx="685800" cy="990600"/>
              </a:xfrm>
              <a:prstGeom prst="rect">
                <a:avLst/>
              </a:prstGeom>
              <a:blipFill rotWithShape="1">
                <a:blip r:embed="rId7"/>
                <a:stretch>
                  <a:fillRect/>
                </a:stretch>
              </a:blip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r>
                  <a:rPr lang="en-US">
                    <a:noFill/>
                  </a:rPr>
                  <a:t> </a:t>
                </a:r>
              </a:p>
            </p:txBody>
          </p:sp>
        </mc:Fallback>
      </mc:AlternateContent>
      <p:sp>
        <p:nvSpPr>
          <p:cNvPr id="24" name="Rectangle 23"/>
          <p:cNvSpPr/>
          <p:nvPr/>
        </p:nvSpPr>
        <p:spPr bwMode="auto">
          <a:xfrm>
            <a:off x="5943600" y="2141220"/>
            <a:ext cx="245523"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mc:AlternateContent xmlns:mc="http://schemas.openxmlformats.org/markup-compatibility/2006" xmlns:a14="http://schemas.microsoft.com/office/drawing/2010/main">
        <mc:Choice Requires="a14">
          <p:sp>
            <p:nvSpPr>
              <p:cNvPr id="25" name="TextBox 24"/>
              <p:cNvSpPr txBox="1"/>
              <p:nvPr/>
            </p:nvSpPr>
            <p:spPr>
              <a:xfrm>
                <a:off x="3733800" y="2892623"/>
                <a:ext cx="42364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dirty="0" smtClean="0">
                              <a:solidFill>
                                <a:srgbClr val="FF0000"/>
                              </a:solidFill>
                              <a:latin typeface="Cambria Math" charset="0"/>
                            </a:rPr>
                          </m:ctrlPr>
                        </m:sSubPr>
                        <m:e>
                          <m:r>
                            <a:rPr lang="en-US" sz="1400" i="1" dirty="0" smtClean="0">
                              <a:solidFill>
                                <a:srgbClr val="FF0000"/>
                              </a:solidFill>
                              <a:latin typeface="Cambria Math"/>
                            </a:rPr>
                            <m:t>𝑃</m:t>
                          </m:r>
                        </m:e>
                        <m:sub>
                          <m:r>
                            <a:rPr lang="en-US" sz="1400" i="1" dirty="0" smtClean="0">
                              <a:solidFill>
                                <a:srgbClr val="FF0000"/>
                              </a:solidFill>
                              <a:latin typeface="Cambria Math"/>
                            </a:rPr>
                            <m:t>𝑇</m:t>
                          </m:r>
                        </m:sub>
                      </m:sSub>
                    </m:oMath>
                  </m:oMathPara>
                </a14:m>
                <a:endParaRPr lang="en-US" dirty="0"/>
              </a:p>
            </p:txBody>
          </p:sp>
        </mc:Choice>
        <mc:Fallback xmlns="">
          <p:sp>
            <p:nvSpPr>
              <p:cNvPr id="25" name="TextBox 24"/>
              <p:cNvSpPr txBox="1">
                <a:spLocks noRot="1" noChangeAspect="1" noMove="1" noResize="1" noEditPoints="1" noAdjustHandles="1" noChangeArrowheads="1" noChangeShapeType="1" noTextEdit="1"/>
              </p:cNvSpPr>
              <p:nvPr/>
            </p:nvSpPr>
            <p:spPr>
              <a:xfrm>
                <a:off x="3733800" y="2892623"/>
                <a:ext cx="423642" cy="307777"/>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p:cNvSpPr txBox="1"/>
              <p:nvPr/>
            </p:nvSpPr>
            <p:spPr>
              <a:xfrm>
                <a:off x="4488180" y="2895600"/>
                <a:ext cx="42364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dirty="0" smtClean="0">
                              <a:solidFill>
                                <a:srgbClr val="FF0000"/>
                              </a:solidFill>
                              <a:latin typeface="Cambria Math" charset="0"/>
                            </a:rPr>
                          </m:ctrlPr>
                        </m:sSubPr>
                        <m:e>
                          <m:r>
                            <a:rPr lang="en-US" sz="1400" i="1" dirty="0" smtClean="0">
                              <a:solidFill>
                                <a:srgbClr val="FF0000"/>
                              </a:solidFill>
                              <a:latin typeface="Cambria Math"/>
                            </a:rPr>
                            <m:t>𝑃</m:t>
                          </m:r>
                        </m:e>
                        <m:sub>
                          <m:r>
                            <a:rPr lang="en-US" sz="1400" i="1" dirty="0" smtClean="0">
                              <a:solidFill>
                                <a:srgbClr val="FF0000"/>
                              </a:solidFill>
                              <a:latin typeface="Cambria Math"/>
                            </a:rPr>
                            <m:t>𝑇</m:t>
                          </m:r>
                        </m:sub>
                      </m:sSub>
                    </m:oMath>
                  </m:oMathPara>
                </a14:m>
                <a:endParaRPr lang="en-US" dirty="0"/>
              </a:p>
            </p:txBody>
          </p:sp>
        </mc:Choice>
        <mc:Fallback xmlns="">
          <p:sp>
            <p:nvSpPr>
              <p:cNvPr id="26" name="TextBox 25"/>
              <p:cNvSpPr txBox="1">
                <a:spLocks noRot="1" noChangeAspect="1" noMove="1" noResize="1" noEditPoints="1" noAdjustHandles="1" noChangeArrowheads="1" noChangeShapeType="1" noTextEdit="1"/>
              </p:cNvSpPr>
              <p:nvPr/>
            </p:nvSpPr>
            <p:spPr>
              <a:xfrm>
                <a:off x="4488180" y="2895600"/>
                <a:ext cx="423642" cy="307777"/>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5257800" y="2895600"/>
                <a:ext cx="423642" cy="30777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dirty="0" smtClean="0">
                              <a:solidFill>
                                <a:srgbClr val="FF0000"/>
                              </a:solidFill>
                              <a:latin typeface="Cambria Math" charset="0"/>
                            </a:rPr>
                          </m:ctrlPr>
                        </m:sSubPr>
                        <m:e>
                          <m:r>
                            <a:rPr lang="en-US" sz="1400" i="1" dirty="0" smtClean="0">
                              <a:solidFill>
                                <a:srgbClr val="FF0000"/>
                              </a:solidFill>
                              <a:latin typeface="Cambria Math"/>
                            </a:rPr>
                            <m:t>𝑃</m:t>
                          </m:r>
                        </m:e>
                        <m:sub>
                          <m:r>
                            <a:rPr lang="en-US" sz="1400" i="1" dirty="0" smtClean="0">
                              <a:solidFill>
                                <a:srgbClr val="FF0000"/>
                              </a:solidFill>
                              <a:latin typeface="Cambria Math"/>
                            </a:rPr>
                            <m:t>𝑇</m:t>
                          </m:r>
                        </m:sub>
                      </m:sSub>
                    </m:oMath>
                  </m:oMathPara>
                </a14:m>
                <a:endParaRPr lang="en-US" dirty="0"/>
              </a:p>
            </p:txBody>
          </p:sp>
        </mc:Choice>
        <mc:Fallback xmlns="">
          <p:sp>
            <p:nvSpPr>
              <p:cNvPr id="27" name="TextBox 26"/>
              <p:cNvSpPr txBox="1">
                <a:spLocks noRot="1" noChangeAspect="1" noMove="1" noResize="1" noEditPoints="1" noAdjustHandles="1" noChangeArrowheads="1" noChangeShapeType="1" noTextEdit="1"/>
              </p:cNvSpPr>
              <p:nvPr/>
            </p:nvSpPr>
            <p:spPr>
              <a:xfrm>
                <a:off x="5257800" y="2895600"/>
                <a:ext cx="423642" cy="307777"/>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3657600" y="4038600"/>
                <a:ext cx="496803" cy="3091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dirty="0" smtClean="0">
                              <a:solidFill>
                                <a:srgbClr val="0000FF"/>
                              </a:solidFill>
                              <a:latin typeface="Cambria Math" charset="0"/>
                            </a:rPr>
                          </m:ctrlPr>
                        </m:sSubPr>
                        <m:e>
                          <m:r>
                            <a:rPr lang="en-US" sz="1400" i="1" dirty="0" smtClean="0">
                              <a:solidFill>
                                <a:srgbClr val="0000FF"/>
                              </a:solidFill>
                              <a:latin typeface="Cambria Math"/>
                            </a:rPr>
                            <m:t>𝑃</m:t>
                          </m:r>
                        </m:e>
                        <m:sub>
                          <m:sSup>
                            <m:sSupPr>
                              <m:ctrlPr>
                                <a:rPr lang="en-US" sz="1400" b="0" i="1" dirty="0" smtClean="0">
                                  <a:solidFill>
                                    <a:srgbClr val="0000FF"/>
                                  </a:solidFill>
                                  <a:latin typeface="Cambria Math" charset="0"/>
                                </a:rPr>
                              </m:ctrlPr>
                            </m:sSupPr>
                            <m:e>
                              <m:r>
                                <a:rPr lang="en-US" sz="1400" i="1" dirty="0" smtClean="0">
                                  <a:solidFill>
                                    <a:srgbClr val="0000FF"/>
                                  </a:solidFill>
                                  <a:latin typeface="Cambria Math"/>
                                </a:rPr>
                                <m:t>𝑇</m:t>
                              </m:r>
                            </m:e>
                            <m:sup>
                              <m:r>
                                <a:rPr lang="en-US" sz="1400" b="0" i="1" dirty="0" smtClean="0">
                                  <a:solidFill>
                                    <a:srgbClr val="0000FF"/>
                                  </a:solidFill>
                                  <a:latin typeface="Cambria Math"/>
                                </a:rPr>
                                <m:t>′</m:t>
                              </m:r>
                            </m:sup>
                          </m:sSup>
                        </m:sub>
                      </m:sSub>
                    </m:oMath>
                  </m:oMathPara>
                </a14:m>
                <a:endParaRPr lang="en-US" dirty="0"/>
              </a:p>
            </p:txBody>
          </p:sp>
        </mc:Choice>
        <mc:Fallback xmlns="">
          <p:sp>
            <p:nvSpPr>
              <p:cNvPr id="28" name="TextBox 27"/>
              <p:cNvSpPr txBox="1">
                <a:spLocks noRot="1" noChangeAspect="1" noMove="1" noResize="1" noEditPoints="1" noAdjustHandles="1" noChangeArrowheads="1" noChangeShapeType="1" noTextEdit="1"/>
              </p:cNvSpPr>
              <p:nvPr/>
            </p:nvSpPr>
            <p:spPr>
              <a:xfrm>
                <a:off x="3657600" y="4038600"/>
                <a:ext cx="496803" cy="309187"/>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5141997" y="4038600"/>
                <a:ext cx="496803" cy="3091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dirty="0" smtClean="0">
                              <a:solidFill>
                                <a:srgbClr val="0000FF"/>
                              </a:solidFill>
                              <a:latin typeface="Cambria Math" charset="0"/>
                            </a:rPr>
                          </m:ctrlPr>
                        </m:sSubPr>
                        <m:e>
                          <m:r>
                            <a:rPr lang="en-US" sz="1400" i="1" dirty="0" smtClean="0">
                              <a:solidFill>
                                <a:srgbClr val="0000FF"/>
                              </a:solidFill>
                              <a:latin typeface="Cambria Math"/>
                            </a:rPr>
                            <m:t>𝑃</m:t>
                          </m:r>
                        </m:e>
                        <m:sub>
                          <m:sSup>
                            <m:sSupPr>
                              <m:ctrlPr>
                                <a:rPr lang="en-US" sz="1400" b="0" i="1" dirty="0" smtClean="0">
                                  <a:solidFill>
                                    <a:srgbClr val="0000FF"/>
                                  </a:solidFill>
                                  <a:latin typeface="Cambria Math" charset="0"/>
                                </a:rPr>
                              </m:ctrlPr>
                            </m:sSupPr>
                            <m:e>
                              <m:r>
                                <a:rPr lang="en-US" sz="1400" i="1" dirty="0" smtClean="0">
                                  <a:solidFill>
                                    <a:srgbClr val="0000FF"/>
                                  </a:solidFill>
                                  <a:latin typeface="Cambria Math"/>
                                </a:rPr>
                                <m:t>𝑇</m:t>
                              </m:r>
                            </m:e>
                            <m:sup>
                              <m:r>
                                <a:rPr lang="en-US" sz="1400" b="0" i="1" dirty="0" smtClean="0">
                                  <a:solidFill>
                                    <a:srgbClr val="0000FF"/>
                                  </a:solidFill>
                                  <a:latin typeface="Cambria Math"/>
                                </a:rPr>
                                <m:t>′</m:t>
                              </m:r>
                            </m:sup>
                          </m:sSup>
                        </m:sub>
                      </m:sSub>
                    </m:oMath>
                  </m:oMathPara>
                </a14:m>
                <a:endParaRPr lang="en-US" dirty="0"/>
              </a:p>
            </p:txBody>
          </p:sp>
        </mc:Choice>
        <mc:Fallback xmlns="">
          <p:sp>
            <p:nvSpPr>
              <p:cNvPr id="29" name="TextBox 28"/>
              <p:cNvSpPr txBox="1">
                <a:spLocks noRot="1" noChangeAspect="1" noMove="1" noResize="1" noEditPoints="1" noAdjustHandles="1" noChangeArrowheads="1" noChangeShapeType="1" noTextEdit="1"/>
              </p:cNvSpPr>
              <p:nvPr/>
            </p:nvSpPr>
            <p:spPr>
              <a:xfrm>
                <a:off x="5141997" y="4038600"/>
                <a:ext cx="496803" cy="309187"/>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4379997" y="5257800"/>
                <a:ext cx="496803" cy="3091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1400" i="1" dirty="0" smtClean="0">
                              <a:solidFill>
                                <a:srgbClr val="0000FF"/>
                              </a:solidFill>
                              <a:latin typeface="Cambria Math" charset="0"/>
                            </a:rPr>
                          </m:ctrlPr>
                        </m:sSubPr>
                        <m:e>
                          <m:r>
                            <a:rPr lang="en-US" sz="1400" i="1" dirty="0" smtClean="0">
                              <a:solidFill>
                                <a:srgbClr val="0000FF"/>
                              </a:solidFill>
                              <a:latin typeface="Cambria Math"/>
                            </a:rPr>
                            <m:t>𝑃</m:t>
                          </m:r>
                        </m:e>
                        <m:sub>
                          <m:sSup>
                            <m:sSupPr>
                              <m:ctrlPr>
                                <a:rPr lang="en-US" sz="1400" b="0" i="1" dirty="0" smtClean="0">
                                  <a:solidFill>
                                    <a:srgbClr val="0000FF"/>
                                  </a:solidFill>
                                  <a:latin typeface="Cambria Math" charset="0"/>
                                </a:rPr>
                              </m:ctrlPr>
                            </m:sSupPr>
                            <m:e>
                              <m:r>
                                <a:rPr lang="en-US" sz="1400" i="1" dirty="0" smtClean="0">
                                  <a:solidFill>
                                    <a:srgbClr val="0000FF"/>
                                  </a:solidFill>
                                  <a:latin typeface="Cambria Math"/>
                                </a:rPr>
                                <m:t>𝑇</m:t>
                              </m:r>
                            </m:e>
                            <m:sup>
                              <m:r>
                                <a:rPr lang="en-US" sz="1400" b="0" i="1" dirty="0" smtClean="0">
                                  <a:solidFill>
                                    <a:srgbClr val="0000FF"/>
                                  </a:solidFill>
                                  <a:latin typeface="Cambria Math"/>
                                </a:rPr>
                                <m:t>′</m:t>
                              </m:r>
                            </m:sup>
                          </m:sSup>
                        </m:sub>
                      </m:sSub>
                    </m:oMath>
                  </m:oMathPara>
                </a14:m>
                <a:endParaRPr lang="en-US" dirty="0"/>
              </a:p>
            </p:txBody>
          </p:sp>
        </mc:Choice>
        <mc:Fallback xmlns="">
          <p:sp>
            <p:nvSpPr>
              <p:cNvPr id="30" name="TextBox 29"/>
              <p:cNvSpPr txBox="1">
                <a:spLocks noRot="1" noChangeAspect="1" noMove="1" noResize="1" noEditPoints="1" noAdjustHandles="1" noChangeArrowheads="1" noChangeShapeType="1" noTextEdit="1"/>
              </p:cNvSpPr>
              <p:nvPr/>
            </p:nvSpPr>
            <p:spPr>
              <a:xfrm>
                <a:off x="4379997" y="5257800"/>
                <a:ext cx="496803" cy="309187"/>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6941820" y="1568678"/>
                <a:ext cx="1680997" cy="586314"/>
              </a:xfrm>
              <a:prstGeom prst="rect">
                <a:avLst/>
              </a:prstGeom>
              <a:noFill/>
            </p:spPr>
            <p:txBody>
              <a:bodyPr wrap="square" rtlCol="0">
                <a:spAutoFit/>
              </a:bodyPr>
              <a:lstStyle/>
              <a:p>
                <a14:m>
                  <m:oMath xmlns:m="http://schemas.openxmlformats.org/officeDocument/2006/math">
                    <m:sSub>
                      <m:sSubPr>
                        <m:ctrlPr>
                          <a:rPr lang="en-US" sz="1600" i="1" dirty="0" smtClean="0">
                            <a:latin typeface="Cambria Math" charset="0"/>
                          </a:rPr>
                        </m:ctrlPr>
                      </m:sSubPr>
                      <m:e>
                        <m:r>
                          <a:rPr lang="en-US" sz="1600" i="1" dirty="0" smtClean="0">
                            <a:latin typeface="Cambria Math"/>
                          </a:rPr>
                          <m:t>𝑃</m:t>
                        </m:r>
                      </m:e>
                      <m:sub>
                        <m:r>
                          <a:rPr lang="en-US" sz="1600" b="0" i="1" dirty="0" smtClean="0">
                            <a:latin typeface="Cambria Math"/>
                          </a:rPr>
                          <m:t>𝑇</m:t>
                        </m:r>
                      </m:sub>
                    </m:sSub>
                    <m:r>
                      <a:rPr lang="en-US" sz="1600" b="0" i="1" dirty="0" smtClean="0">
                        <a:latin typeface="Cambria Math"/>
                      </a:rPr>
                      <m:t>→</m:t>
                    </m:r>
                    <m:sSub>
                      <m:sSubPr>
                        <m:ctrlPr>
                          <a:rPr lang="en-US" sz="1600" b="0" i="1" dirty="0" smtClean="0">
                            <a:latin typeface="Cambria Math" charset="0"/>
                          </a:rPr>
                        </m:ctrlPr>
                      </m:sSubPr>
                      <m:e>
                        <m:r>
                          <a:rPr lang="en-US" sz="1600" b="0" i="1" dirty="0" smtClean="0">
                            <a:latin typeface="Cambria Math"/>
                          </a:rPr>
                          <m:t>𝑃</m:t>
                        </m:r>
                      </m:e>
                      <m:sub>
                        <m:r>
                          <a:rPr lang="en-US" sz="1600" b="0" i="1" dirty="0" smtClean="0">
                            <a:latin typeface="Cambria Math"/>
                          </a:rPr>
                          <m:t>1</m:t>
                        </m:r>
                      </m:sub>
                    </m:sSub>
                    <m:r>
                      <a:rPr lang="en-US" sz="1600" i="1" dirty="0">
                        <a:latin typeface="Cambria Math"/>
                      </a:rPr>
                      <m:t>→</m:t>
                    </m:r>
                    <m:sSub>
                      <m:sSubPr>
                        <m:ctrlPr>
                          <a:rPr lang="en-US" sz="1600" b="0" i="1" dirty="0" smtClean="0">
                            <a:latin typeface="Cambria Math" charset="0"/>
                          </a:rPr>
                        </m:ctrlPr>
                      </m:sSubPr>
                      <m:e>
                        <m:r>
                          <a:rPr lang="en-US" sz="1600" b="0" i="1" dirty="0" smtClean="0">
                            <a:latin typeface="Cambria Math"/>
                          </a:rPr>
                          <m:t>𝑃</m:t>
                        </m:r>
                      </m:e>
                      <m:sub>
                        <m:sSup>
                          <m:sSupPr>
                            <m:ctrlPr>
                              <a:rPr lang="en-US" sz="1600" b="0" i="1" dirty="0" smtClean="0">
                                <a:latin typeface="Cambria Math" charset="0"/>
                              </a:rPr>
                            </m:ctrlPr>
                          </m:sSupPr>
                          <m:e>
                            <m:r>
                              <a:rPr lang="en-US" sz="1600" b="0" i="1" dirty="0" smtClean="0">
                                <a:latin typeface="Cambria Math"/>
                              </a:rPr>
                              <m:t>𝑇</m:t>
                            </m:r>
                          </m:e>
                          <m:sup>
                            <m:r>
                              <a:rPr lang="en-US" sz="1600" b="0" i="1" dirty="0" smtClean="0">
                                <a:latin typeface="Cambria Math"/>
                              </a:rPr>
                              <m:t>′</m:t>
                            </m:r>
                          </m:sup>
                        </m:sSup>
                      </m:sub>
                    </m:sSub>
                  </m:oMath>
                </a14:m>
                <a:r>
                  <a:rPr lang="en-US" sz="1600" dirty="0" smtClean="0"/>
                  <a:t> choose cake 2</a:t>
                </a:r>
              </a:p>
            </p:txBody>
          </p:sp>
        </mc:Choice>
        <mc:Fallback xmlns="">
          <p:sp>
            <p:nvSpPr>
              <p:cNvPr id="31" name="TextBox 30"/>
              <p:cNvSpPr txBox="1">
                <a:spLocks noRot="1" noChangeAspect="1" noMove="1" noResize="1" noEditPoints="1" noAdjustHandles="1" noChangeArrowheads="1" noChangeShapeType="1" noTextEdit="1"/>
              </p:cNvSpPr>
              <p:nvPr/>
            </p:nvSpPr>
            <p:spPr>
              <a:xfrm>
                <a:off x="6941820" y="1568678"/>
                <a:ext cx="1680997" cy="586314"/>
              </a:xfrm>
              <a:prstGeom prst="rect">
                <a:avLst/>
              </a:prstGeom>
              <a:blipFill rotWithShape="1">
                <a:blip r:embed="rId16"/>
                <a:stretch>
                  <a:fillRect l="-2174" b="-123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5840575" y="1537803"/>
                <a:ext cx="1010405" cy="648063"/>
              </a:xfrm>
              <a:prstGeom prst="rect">
                <a:avLst/>
              </a:prstGeom>
              <a:noFill/>
            </p:spPr>
            <p:txBody>
              <a:bodyPr wrap="none" rtlCol="0">
                <a:spAutoFit/>
              </a:bodyPr>
              <a:lstStyle/>
              <a:p>
                <a14:m>
                  <m:oMath xmlns:m="http://schemas.openxmlformats.org/officeDocument/2006/math">
                    <m:sSub>
                      <m:sSubPr>
                        <m:ctrlPr>
                          <a:rPr lang="en-US" i="1" dirty="0" smtClean="0">
                            <a:latin typeface="Cambria Math" charset="0"/>
                          </a:rPr>
                        </m:ctrlPr>
                      </m:sSubPr>
                      <m:e>
                        <m:r>
                          <a:rPr lang="en-US" i="1" dirty="0" smtClean="0">
                            <a:latin typeface="Cambria Math"/>
                          </a:rPr>
                          <m:t>𝑃</m:t>
                        </m:r>
                      </m:e>
                      <m:sub>
                        <m:sSup>
                          <m:sSupPr>
                            <m:ctrlPr>
                              <a:rPr lang="en-US" b="0" i="1" dirty="0" smtClean="0">
                                <a:latin typeface="Cambria Math" charset="0"/>
                              </a:rPr>
                            </m:ctrlPr>
                          </m:sSupPr>
                          <m:e>
                            <m:r>
                              <a:rPr lang="en-US" b="0" i="1" dirty="0" smtClean="0">
                                <a:latin typeface="Cambria Math"/>
                              </a:rPr>
                              <m:t>𝑇</m:t>
                            </m:r>
                          </m:e>
                          <m:sup>
                            <m:r>
                              <a:rPr lang="en-US" b="0" i="1" dirty="0" smtClean="0">
                                <a:latin typeface="Cambria Math"/>
                              </a:rPr>
                              <m:t>′</m:t>
                            </m:r>
                          </m:sup>
                        </m:sSup>
                      </m:sub>
                    </m:sSub>
                  </m:oMath>
                </a14:m>
                <a:r>
                  <a:rPr lang="en-US" dirty="0" smtClean="0"/>
                  <a:t> cuts</a:t>
                </a:r>
              </a:p>
              <a:p>
                <a:r>
                  <a:rPr lang="en-US" dirty="0" smtClean="0"/>
                  <a:t>cake 2</a:t>
                </a:r>
                <a:endParaRPr lang="en-US" dirty="0"/>
              </a:p>
            </p:txBody>
          </p:sp>
        </mc:Choice>
        <mc:Fallback xmlns="">
          <p:sp>
            <p:nvSpPr>
              <p:cNvPr id="32" name="TextBox 31"/>
              <p:cNvSpPr txBox="1">
                <a:spLocks noRot="1" noChangeAspect="1" noMove="1" noResize="1" noEditPoints="1" noAdjustHandles="1" noChangeArrowheads="1" noChangeShapeType="1" noTextEdit="1"/>
              </p:cNvSpPr>
              <p:nvPr/>
            </p:nvSpPr>
            <p:spPr>
              <a:xfrm>
                <a:off x="5840575" y="1537803"/>
                <a:ext cx="1010405" cy="648063"/>
              </a:xfrm>
              <a:prstGeom prst="rect">
                <a:avLst/>
              </a:prstGeom>
              <a:blipFill rotWithShape="1">
                <a:blip r:embed="rId17"/>
                <a:stretch>
                  <a:fillRect l="-4819" t="-4673" r="-4819" b="-14019"/>
                </a:stretch>
              </a:blipFill>
            </p:spPr>
            <p:txBody>
              <a:bodyPr/>
              <a:lstStyle/>
              <a:p>
                <a:r>
                  <a:rPr lang="en-US">
                    <a:noFill/>
                  </a:rPr>
                  <a:t> </a:t>
                </a:r>
              </a:p>
            </p:txBody>
          </p:sp>
        </mc:Fallback>
      </mc:AlternateContent>
      <p:sp>
        <p:nvSpPr>
          <p:cNvPr id="33" name="Rectangle 32"/>
          <p:cNvSpPr/>
          <p:nvPr/>
        </p:nvSpPr>
        <p:spPr bwMode="auto">
          <a:xfrm>
            <a:off x="6252650" y="2141220"/>
            <a:ext cx="211677"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
        <p:nvSpPr>
          <p:cNvPr id="34" name="Rectangle 33"/>
          <p:cNvSpPr/>
          <p:nvPr/>
        </p:nvSpPr>
        <p:spPr bwMode="auto">
          <a:xfrm>
            <a:off x="6518466" y="2141220"/>
            <a:ext cx="211677" cy="228600"/>
          </a:xfrm>
          <a:prstGeom prst="rect">
            <a:avLst/>
          </a:pr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dirty="0" smtClean="0">
              <a:ln>
                <a:noFill/>
              </a:ln>
              <a:solidFill>
                <a:schemeClr val="tx1"/>
              </a:solidFill>
              <a:effectLst/>
              <a:latin typeface="Arial" charset="0"/>
            </a:endParaRPr>
          </a:p>
        </p:txBody>
      </p:sp>
    </p:spTree>
    <p:extLst>
      <p:ext uri="{BB962C8B-B14F-4D97-AF65-F5344CB8AC3E}">
        <p14:creationId xmlns:p14="http://schemas.microsoft.com/office/powerpoint/2010/main" val="89657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4"/>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8"/>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0"/>
                                        </p:tgtEl>
                                        <p:attrNameLst>
                                          <p:attrName>style.visibility</p:attrName>
                                        </p:attrNameLst>
                                      </p:cBhvr>
                                      <p:to>
                                        <p:strVal val="visible"/>
                                      </p:to>
                                    </p:set>
                                  </p:childTnLst>
                                </p:cTn>
                              </p:par>
                              <p:par>
                                <p:cTn id="39" presetID="1" presetClass="entr" presetSubtype="0" fill="hold" grpId="0" nodeType="withEffect">
                                  <p:stCondLst>
                                    <p:cond delay="0"/>
                                  </p:stCondLst>
                                  <p:childTnLst>
                                    <p:set>
                                      <p:cBhvr>
                                        <p:cTn id="40" dur="1" fill="hold">
                                          <p:stCondLst>
                                            <p:cond delay="0"/>
                                          </p:stCondLst>
                                        </p:cTn>
                                        <p:tgtEl>
                                          <p:spTgt spid="21"/>
                                        </p:tgtEl>
                                        <p:attrNameLst>
                                          <p:attrName>style.visibility</p:attrName>
                                        </p:attrNameLst>
                                      </p:cBhvr>
                                      <p:to>
                                        <p:strVal val="visible"/>
                                      </p:to>
                                    </p:set>
                                  </p:childTnLst>
                                </p:cTn>
                              </p:par>
                              <p:par>
                                <p:cTn id="41" presetID="1" presetClass="entr" presetSubtype="0" fill="hold" grpId="0" nodeType="withEffect">
                                  <p:stCondLst>
                                    <p:cond delay="0"/>
                                  </p:stCondLst>
                                  <p:childTnLst>
                                    <p:set>
                                      <p:cBhvr>
                                        <p:cTn id="42" dur="1" fill="hold">
                                          <p:stCondLst>
                                            <p:cond delay="0"/>
                                          </p:stCondLst>
                                        </p:cTn>
                                        <p:tgtEl>
                                          <p:spTgt spid="22"/>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27"/>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2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2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24"/>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32"/>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33"/>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34"/>
                                        </p:tgtEl>
                                        <p:attrNameLst>
                                          <p:attrName>style.visibility</p:attrName>
                                        </p:attrNameLst>
                                      </p:cBhvr>
                                      <p:to>
                                        <p:strVal val="visible"/>
                                      </p:to>
                                    </p:set>
                                  </p:childTnLst>
                                </p:cTn>
                              </p:par>
                            </p:childTnLst>
                          </p:cTn>
                        </p:par>
                      </p:childTnLst>
                    </p:cTn>
                  </p:par>
                  <p:par>
                    <p:cTn id="71" fill="hold">
                      <p:stCondLst>
                        <p:cond delay="indefinite"/>
                      </p:stCondLst>
                      <p:childTnLst>
                        <p:par>
                          <p:cTn id="72" fill="hold">
                            <p:stCondLst>
                              <p:cond delay="0"/>
                            </p:stCondLst>
                            <p:childTnLst>
                              <p:par>
                                <p:cTn id="73" presetID="1" presetClass="entr" presetSubtype="0" fill="hold" grpId="0" nodeType="clickEffect">
                                  <p:stCondLst>
                                    <p:cond delay="0"/>
                                  </p:stCondLst>
                                  <p:childTnLst>
                                    <p:set>
                                      <p:cBhvr>
                                        <p:cTn id="74" dur="1" fill="hold">
                                          <p:stCondLst>
                                            <p:cond delay="0"/>
                                          </p:stCondLst>
                                        </p:cTn>
                                        <p:tgtEl>
                                          <p:spTgt spid="3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9" grpId="0"/>
      <p:bldP spid="10" grpId="0" animBg="1"/>
      <p:bldP spid="11" grpId="0" animBg="1"/>
      <p:bldP spid="12" grpId="0" animBg="1"/>
      <p:bldP spid="13" grpId="0" animBg="1"/>
      <p:bldP spid="14" grpId="0"/>
      <p:bldP spid="15" grpId="0" animBg="1"/>
      <p:bldP spid="16" grpId="0" animBg="1"/>
      <p:bldP spid="17" grpId="0" animBg="1"/>
      <p:bldP spid="18" grpId="0" animBg="1"/>
      <p:bldP spid="19" grpId="0" animBg="1"/>
      <p:bldP spid="20" grpId="0" animBg="1"/>
      <p:bldP spid="21" grpId="0" animBg="1"/>
      <p:bldP spid="22" grpId="0" animBg="1"/>
      <p:bldP spid="23" grpId="0" animBg="1"/>
      <p:bldP spid="24" grpId="0" animBg="1"/>
      <p:bldP spid="25" grpId="0"/>
      <p:bldP spid="26" grpId="0"/>
      <p:bldP spid="27" grpId="0"/>
      <p:bldP spid="28" grpId="0"/>
      <p:bldP spid="29" grpId="0"/>
      <p:bldP spid="30" grpId="0"/>
      <p:bldP spid="31" grpId="0"/>
      <p:bldP spid="32" grpId="0"/>
      <p:bldP spid="33" grpId="0" animBg="1"/>
      <p:bldP spid="3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Envy-freeness</a:t>
            </a:r>
            <a:endParaRPr lang="en-US" dirty="0"/>
          </a:p>
        </p:txBody>
      </p:sp>
      <p:sp>
        <p:nvSpPr>
          <p:cNvPr id="3" name="Content Placeholder 2"/>
          <p:cNvSpPr>
            <a:spLocks noGrp="1"/>
          </p:cNvSpPr>
          <p:nvPr>
            <p:ph idx="1"/>
          </p:nvPr>
        </p:nvSpPr>
        <p:spPr/>
        <p:txBody>
          <a:bodyPr>
            <a:normAutofit/>
          </a:bodyPr>
          <a:lstStyle/>
          <a:p>
            <a:r>
              <a:rPr lang="en-US" dirty="0"/>
              <a:t>The division of Cake 1 is </a:t>
            </a:r>
            <a:r>
              <a:rPr lang="en-US" dirty="0" smtClean="0"/>
              <a:t>envy-free: </a:t>
            </a:r>
          </a:p>
          <a:p>
            <a:pPr marL="342900" indent="-342900">
              <a:buFont typeface="Arial" charset="0"/>
              <a:buChar char="•"/>
            </a:pPr>
            <a:r>
              <a:rPr lang="en-US" b="0" dirty="0" smtClean="0"/>
              <a:t>Player </a:t>
            </a:r>
            <a:r>
              <a:rPr lang="en-US" b="0" dirty="0"/>
              <a:t>3 chooses </a:t>
            </a:r>
            <a:r>
              <a:rPr lang="en-US" b="0" dirty="0" smtClean="0"/>
              <a:t>first so he doesn’t envy others. </a:t>
            </a:r>
          </a:p>
          <a:p>
            <a:pPr marL="342900" indent="-342900">
              <a:buFont typeface="Arial" charset="0"/>
              <a:buChar char="•"/>
            </a:pPr>
            <a:r>
              <a:rPr lang="en-US" b="0" dirty="0" smtClean="0"/>
              <a:t>Player </a:t>
            </a:r>
            <a:r>
              <a:rPr lang="en-US" b="0" dirty="0"/>
              <a:t>2 </a:t>
            </a:r>
            <a:r>
              <a:rPr lang="en-US" b="0" dirty="0" smtClean="0"/>
              <a:t>likes the </a:t>
            </a:r>
            <a:r>
              <a:rPr lang="en-US" b="0" dirty="0"/>
              <a:t>trimmed piece and another </a:t>
            </a:r>
            <a:r>
              <a:rPr lang="en-US" b="0" dirty="0" smtClean="0"/>
              <a:t>piece equally, both better than the third piece. Player 2 is </a:t>
            </a:r>
            <a:r>
              <a:rPr lang="en-US" b="0" dirty="0"/>
              <a:t>guaranteed to </a:t>
            </a:r>
            <a:r>
              <a:rPr lang="en-US" b="0" dirty="0" smtClean="0"/>
              <a:t>receive one </a:t>
            </a:r>
            <a:r>
              <a:rPr lang="en-US" b="0" dirty="0"/>
              <a:t>of these two </a:t>
            </a:r>
            <a:r>
              <a:rPr lang="en-US" b="0" dirty="0" smtClean="0"/>
              <a:t>pieces, thus doesn’t envy others.</a:t>
            </a:r>
            <a:endParaRPr lang="en-US" b="0" dirty="0"/>
          </a:p>
          <a:p>
            <a:pPr marL="342900" indent="-342900">
              <a:buFont typeface="Arial" charset="0"/>
              <a:buChar char="•"/>
            </a:pPr>
            <a:r>
              <a:rPr lang="en-US" b="0" dirty="0" smtClean="0"/>
              <a:t>Player 1 </a:t>
            </a:r>
            <a:r>
              <a:rPr lang="en-US" b="0" dirty="0"/>
              <a:t>is indifferent judging the two </a:t>
            </a:r>
            <a:r>
              <a:rPr lang="en-US" b="0" dirty="0" smtClean="0"/>
              <a:t>untrimmed pieces </a:t>
            </a:r>
            <a:r>
              <a:rPr lang="en-US" b="0" dirty="0"/>
              <a:t>and indeed </a:t>
            </a:r>
            <a:r>
              <a:rPr lang="en-US" b="0" dirty="0" smtClean="0"/>
              <a:t>receives an </a:t>
            </a:r>
            <a:r>
              <a:rPr lang="en-US" b="0" dirty="0"/>
              <a:t>untrimmed piece.</a:t>
            </a:r>
          </a:p>
        </p:txBody>
      </p:sp>
      <p:sp>
        <p:nvSpPr>
          <p:cNvPr id="4" name="Slide Number Placeholder 3"/>
          <p:cNvSpPr>
            <a:spLocks noGrp="1"/>
          </p:cNvSpPr>
          <p:nvPr>
            <p:ph type="sldNum" sz="quarter" idx="12"/>
          </p:nvPr>
        </p:nvSpPr>
        <p:spPr/>
        <p:txBody>
          <a:bodyPr/>
          <a:lstStyle/>
          <a:p>
            <a:fld id="{21B8CE1B-76B9-401B-AB6C-0925C077DE50}" type="slidenum">
              <a:rPr lang="en-US" altLang="en-US" smtClean="0"/>
              <a:pPr/>
              <a:t>16</a:t>
            </a:fld>
            <a:endParaRPr lang="en-US" altLang="en-US"/>
          </a:p>
        </p:txBody>
      </p:sp>
    </p:spTree>
    <p:extLst>
      <p:ext uri="{BB962C8B-B14F-4D97-AF65-F5344CB8AC3E}">
        <p14:creationId xmlns:p14="http://schemas.microsoft.com/office/powerpoint/2010/main" val="2020825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Envy-freeness of Cake 2</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dirty="0" smtClean="0"/>
                  <a:t>The division of Cake 2 is envy-free:</a:t>
                </a:r>
              </a:p>
              <a:p>
                <a:pPr marL="342900" indent="-342900">
                  <a:buFont typeface="Arial" charset="0"/>
                  <a:buChar char="•"/>
                </a:pPr>
                <a:r>
                  <a:rPr lang="en-US" b="0" dirty="0" smtClean="0"/>
                  <a:t>Player </a:t>
                </a:r>
                <a14:m>
                  <m:oMath xmlns:m="http://schemas.openxmlformats.org/officeDocument/2006/math">
                    <m:r>
                      <a:rPr lang="en-US" b="0" i="1" dirty="0" smtClean="0">
                        <a:latin typeface="Cambria Math"/>
                      </a:rPr>
                      <m:t>𝑇</m:t>
                    </m:r>
                  </m:oMath>
                </a14:m>
                <a:r>
                  <a:rPr lang="en-US" b="0" i="1" dirty="0" smtClean="0"/>
                  <a:t> </a:t>
                </a:r>
                <a:r>
                  <a:rPr lang="en-US" b="0" dirty="0"/>
                  <a:t>goes first and hence </a:t>
                </a:r>
                <a:r>
                  <a:rPr lang="en-US" b="0" dirty="0" smtClean="0"/>
                  <a:t>does </a:t>
                </a:r>
                <a:r>
                  <a:rPr lang="en-US" b="0" dirty="0"/>
                  <a:t>not envy the </a:t>
                </a:r>
                <a:r>
                  <a:rPr lang="en-US" b="0" dirty="0" smtClean="0"/>
                  <a:t>others. </a:t>
                </a:r>
              </a:p>
              <a:p>
                <a:pPr marL="342900" indent="-342900">
                  <a:buFont typeface="Arial" charset="0"/>
                  <a:buChar char="•"/>
                </a:pPr>
                <a:r>
                  <a:rPr lang="en-US" b="0" dirty="0" smtClean="0"/>
                  <a:t>Player </a:t>
                </a:r>
                <a14:m>
                  <m:oMath xmlns:m="http://schemas.openxmlformats.org/officeDocument/2006/math">
                    <m:sSup>
                      <m:sSupPr>
                        <m:ctrlPr>
                          <a:rPr lang="en-US" b="0" i="1" dirty="0">
                            <a:latin typeface="Cambria Math" charset="0"/>
                          </a:rPr>
                        </m:ctrlPr>
                      </m:sSupPr>
                      <m:e>
                        <m:r>
                          <a:rPr lang="en-US" b="0" i="1" dirty="0" smtClean="0">
                            <a:latin typeface="Cambria Math"/>
                          </a:rPr>
                          <m:t>𝑇</m:t>
                        </m:r>
                      </m:e>
                      <m:sup>
                        <m:r>
                          <a:rPr lang="en-US" b="0" i="1" dirty="0">
                            <a:latin typeface="Cambria Math"/>
                          </a:rPr>
                          <m:t>′</m:t>
                        </m:r>
                      </m:sup>
                    </m:sSup>
                  </m:oMath>
                </a14:m>
                <a:r>
                  <a:rPr lang="en-US" b="0" dirty="0"/>
                  <a:t> is </a:t>
                </a:r>
                <a:r>
                  <a:rPr lang="en-US" b="0" dirty="0" smtClean="0"/>
                  <a:t>indifferent weighing </a:t>
                </a:r>
                <a:r>
                  <a:rPr lang="en-US" b="0" dirty="0"/>
                  <a:t>the three pieces of </a:t>
                </a:r>
                <a:r>
                  <a:rPr lang="en-US" b="0" dirty="0" smtClean="0"/>
                  <a:t>Cake 2, so he envies no one. </a:t>
                </a:r>
              </a:p>
              <a:p>
                <a:pPr marL="342900" indent="-342900">
                  <a:buFont typeface="Arial" charset="0"/>
                  <a:buChar char="•"/>
                </a:pPr>
                <a:r>
                  <a:rPr lang="en-US" b="0" dirty="0" smtClean="0"/>
                  <a:t>Player </a:t>
                </a:r>
                <a:r>
                  <a:rPr lang="en-US" b="0" dirty="0"/>
                  <a:t>1 does not envy </a:t>
                </a:r>
                <a14:m>
                  <m:oMath xmlns:m="http://schemas.openxmlformats.org/officeDocument/2006/math">
                    <m:sSup>
                      <m:sSupPr>
                        <m:ctrlPr>
                          <a:rPr lang="en-US" b="0" i="1" dirty="0" smtClean="0">
                            <a:latin typeface="Cambria Math" charset="0"/>
                          </a:rPr>
                        </m:ctrlPr>
                      </m:sSupPr>
                      <m:e>
                        <m:r>
                          <a:rPr lang="en-US" b="0" i="1" dirty="0" smtClean="0">
                            <a:latin typeface="Cambria Math"/>
                          </a:rPr>
                          <m:t>𝑇</m:t>
                        </m:r>
                      </m:e>
                      <m:sup>
                        <m:r>
                          <a:rPr lang="en-US" b="0" i="1" dirty="0" smtClean="0">
                            <a:latin typeface="Cambria Math"/>
                          </a:rPr>
                          <m:t>′</m:t>
                        </m:r>
                      </m:sup>
                    </m:sSup>
                  </m:oMath>
                </a14:m>
                <a:r>
                  <a:rPr lang="en-US" b="0" dirty="0" smtClean="0"/>
                  <a:t>: Player 1 chooses before </a:t>
                </a:r>
                <a14:m>
                  <m:oMath xmlns:m="http://schemas.openxmlformats.org/officeDocument/2006/math">
                    <m:sSup>
                      <m:sSupPr>
                        <m:ctrlPr>
                          <a:rPr lang="en-US" b="0" i="1" dirty="0" smtClean="0">
                            <a:latin typeface="Cambria Math" charset="0"/>
                          </a:rPr>
                        </m:ctrlPr>
                      </m:sSupPr>
                      <m:e>
                        <m:r>
                          <a:rPr lang="en-US" b="0" i="1" dirty="0" smtClean="0">
                            <a:latin typeface="Cambria Math"/>
                          </a:rPr>
                          <m:t>𝑇</m:t>
                        </m:r>
                      </m:e>
                      <m:sup>
                        <m:r>
                          <a:rPr lang="en-US" b="0" i="1" dirty="0" smtClean="0">
                            <a:latin typeface="Cambria Math"/>
                          </a:rPr>
                          <m:t>′</m:t>
                        </m:r>
                      </m:sup>
                    </m:sSup>
                  </m:oMath>
                </a14:m>
                <a:r>
                  <a:rPr lang="en-US" b="0" dirty="0" smtClean="0"/>
                  <a:t> </a:t>
                </a:r>
              </a:p>
              <a:p>
                <a:pPr marL="342900" indent="-342900">
                  <a:buFont typeface="Arial" charset="0"/>
                  <a:buChar char="•"/>
                </a:pPr>
                <a:r>
                  <a:rPr lang="en-US" b="0" dirty="0" smtClean="0"/>
                  <a:t>Player 1 doesn’t envy </a:t>
                </a:r>
                <a14:m>
                  <m:oMath xmlns:m="http://schemas.openxmlformats.org/officeDocument/2006/math">
                    <m:r>
                      <a:rPr lang="en-US" b="0" i="1" dirty="0" smtClean="0">
                        <a:latin typeface="Cambria Math"/>
                      </a:rPr>
                      <m:t>𝑇</m:t>
                    </m:r>
                  </m:oMath>
                </a14:m>
                <a:r>
                  <a:rPr lang="en-US" b="0" dirty="0" smtClean="0"/>
                  <a:t>: Even if T the whole  </a:t>
                </a:r>
                <a:r>
                  <a:rPr lang="en-US" b="0" dirty="0"/>
                  <a:t>Cake </a:t>
                </a:r>
                <a:r>
                  <a:rPr lang="en-US" b="0" dirty="0" smtClean="0"/>
                  <a:t>2, it’s just 1/3 according to Player 1’s valuation.</a:t>
                </a:r>
                <a:endParaRPr lang="en-US"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00" t="-697" r="-240"/>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fld id="{21B8CE1B-76B9-401B-AB6C-0925C077DE50}" type="slidenum">
              <a:rPr lang="en-US" altLang="en-US" smtClean="0"/>
              <a:pPr/>
              <a:t>17</a:t>
            </a:fld>
            <a:endParaRPr lang="en-US" altLang="en-US"/>
          </a:p>
        </p:txBody>
      </p:sp>
    </p:spTree>
    <p:extLst>
      <p:ext uri="{BB962C8B-B14F-4D97-AF65-F5344CB8AC3E}">
        <p14:creationId xmlns:p14="http://schemas.microsoft.com/office/powerpoint/2010/main" val="1558133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p:cNvSpPr>
                <a:spLocks noGrp="1"/>
              </p:cNvSpPr>
              <p:nvPr>
                <p:ph type="title"/>
              </p:nvPr>
            </p:nvSpPr>
            <p:spPr/>
            <p:txBody>
              <a:bodyPr/>
              <a:lstStyle/>
              <a:p>
                <a:r>
                  <a:rPr lang="en-US" altLang="zh-HK" dirty="0" smtClean="0"/>
                  <a:t>General </a:t>
                </a:r>
                <a14:m>
                  <m:oMath xmlns:m="http://schemas.openxmlformats.org/officeDocument/2006/math">
                    <m:r>
                      <a:rPr lang="en-US" altLang="zh-HK" i="1" dirty="0" smtClean="0">
                        <a:latin typeface="Cambria Math"/>
                      </a:rPr>
                      <m:t>𝑛</m:t>
                    </m:r>
                  </m:oMath>
                </a14:m>
                <a:r>
                  <a:rPr lang="en-US" altLang="zh-HK" dirty="0" smtClean="0"/>
                  <a:t>?</a:t>
                </a:r>
                <a:endParaRPr lang="zh-HK" altLang="en-US" dirty="0"/>
              </a:p>
            </p:txBody>
          </p:sp>
        </mc:Choice>
        <mc:Fallback xmlns="">
          <p:sp>
            <p:nvSpPr>
              <p:cNvPr id="2" name="Title 1"/>
              <p:cNvSpPr>
                <a:spLocks noGrp="1" noRot="1" noChangeAspect="1" noMove="1" noResize="1" noEditPoints="1" noAdjustHandles="1" noChangeArrowheads="1" noChangeShapeType="1" noTextEdit="1"/>
              </p:cNvSpPr>
              <p:nvPr>
                <p:ph type="title"/>
              </p:nvPr>
            </p:nvSpPr>
            <p:spPr>
              <a:blipFill rotWithShape="1">
                <a:blip r:embed="rId2"/>
                <a:stretch>
                  <a:fillRect l="-2815" t="-10160"/>
                </a:stretch>
              </a:blipFill>
            </p:spPr>
            <p:txBody>
              <a:bodyPr/>
              <a:lstStyle/>
              <a:p>
                <a:r>
                  <a:rPr lang="zh-HK" altLang="en-US">
                    <a:noFill/>
                  </a:rPr>
                  <a:t> </a:t>
                </a:r>
              </a:p>
            </p:txBody>
          </p:sp>
        </mc:Fallback>
      </mc:AlternateContent>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altLang="zh-HK" dirty="0" smtClean="0"/>
                  <a:t>An algorithm using </a:t>
                </a:r>
                <a:r>
                  <a:rPr lang="en-US" altLang="zh-HK" dirty="0" smtClean="0">
                    <a:solidFill>
                      <a:schemeClr val="tx2"/>
                    </a:solidFill>
                  </a:rPr>
                  <a:t>recursion</a:t>
                </a:r>
                <a:endParaRPr lang="en-US" altLang="zh-HK" dirty="0" smtClean="0"/>
              </a:p>
              <a:p>
                <a:r>
                  <a:rPr lang="en-US" altLang="zh-HK" dirty="0" smtClean="0"/>
                  <a:t>1. Let </a:t>
                </a:r>
                <a14:m>
                  <m:oMath xmlns:m="http://schemas.openxmlformats.org/officeDocument/2006/math">
                    <m:sSub>
                      <m:sSubPr>
                        <m:ctrlPr>
                          <a:rPr lang="en-US" altLang="zh-HK" i="1" dirty="0">
                            <a:latin typeface="Cambria Math" charset="0"/>
                          </a:rPr>
                        </m:ctrlPr>
                      </m:sSubPr>
                      <m:e>
                        <m:r>
                          <a:rPr lang="en-US" altLang="zh-HK" i="1" dirty="0">
                            <a:latin typeface="Cambria Math"/>
                          </a:rPr>
                          <m:t>𝑃</m:t>
                        </m:r>
                      </m:e>
                      <m:sub>
                        <m:r>
                          <a:rPr lang="en-US" altLang="zh-HK" i="1" dirty="0">
                            <a:latin typeface="Cambria Math"/>
                          </a:rPr>
                          <m:t>1</m:t>
                        </m:r>
                      </m:sub>
                    </m:sSub>
                    <m:r>
                      <a:rPr lang="en-US" altLang="zh-HK" i="1" dirty="0">
                        <a:latin typeface="Cambria Math"/>
                      </a:rPr>
                      <m:t>, …, </m:t>
                    </m:r>
                    <m:sSub>
                      <m:sSubPr>
                        <m:ctrlPr>
                          <a:rPr lang="en-US" altLang="zh-HK" i="1" dirty="0" err="1">
                            <a:latin typeface="Cambria Math" charset="0"/>
                          </a:rPr>
                        </m:ctrlPr>
                      </m:sSubPr>
                      <m:e>
                        <m:r>
                          <a:rPr lang="en-US" altLang="zh-HK" i="1" dirty="0" err="1">
                            <a:latin typeface="Cambria Math"/>
                          </a:rPr>
                          <m:t>𝑃</m:t>
                        </m:r>
                      </m:e>
                      <m:sub>
                        <m:r>
                          <a:rPr lang="en-US" altLang="zh-HK" i="1" dirty="0" err="1">
                            <a:latin typeface="Cambria Math"/>
                          </a:rPr>
                          <m:t>𝑛</m:t>
                        </m:r>
                        <m:r>
                          <a:rPr lang="en-US" altLang="zh-HK" b="0" i="1" dirty="0" smtClean="0">
                            <a:latin typeface="Cambria Math"/>
                          </a:rPr>
                          <m:t>−1</m:t>
                        </m:r>
                      </m:sub>
                    </m:sSub>
                  </m:oMath>
                </a14:m>
                <a:r>
                  <a:rPr lang="en-US" altLang="zh-HK" dirty="0" smtClean="0"/>
                  <a:t> divide the cake</a:t>
                </a:r>
              </a:p>
              <a:p>
                <a:pPr lvl="1"/>
                <a:r>
                  <a:rPr lang="en-US" altLang="zh-HK" dirty="0" smtClean="0"/>
                  <a:t>How? Recursively. </a:t>
                </a:r>
              </a:p>
              <a:p>
                <a:r>
                  <a:rPr lang="en-US" altLang="zh-HK" dirty="0" smtClean="0"/>
                  <a:t>2. Now </a:t>
                </a:r>
                <a14:m>
                  <m:oMath xmlns:m="http://schemas.openxmlformats.org/officeDocument/2006/math">
                    <m:sSub>
                      <m:sSubPr>
                        <m:ctrlPr>
                          <a:rPr lang="en-US" altLang="zh-HK" b="0" i="1" smtClean="0">
                            <a:latin typeface="Cambria Math" charset="0"/>
                          </a:rPr>
                        </m:ctrlPr>
                      </m:sSubPr>
                      <m:e>
                        <m:r>
                          <a:rPr lang="en-US" altLang="zh-HK" b="0" i="1" smtClean="0">
                            <a:latin typeface="Cambria Math"/>
                          </a:rPr>
                          <m:t>𝑃</m:t>
                        </m:r>
                      </m:e>
                      <m:sub>
                        <m:r>
                          <a:rPr lang="en-US" altLang="zh-HK" b="0" i="1" smtClean="0">
                            <a:latin typeface="Cambria Math"/>
                          </a:rPr>
                          <m:t>𝑛</m:t>
                        </m:r>
                      </m:sub>
                    </m:sSub>
                  </m:oMath>
                </a14:m>
                <a:r>
                  <a:rPr lang="en-US" altLang="zh-HK" dirty="0" smtClean="0"/>
                  <a:t> comes.</a:t>
                </a:r>
              </a:p>
              <a:p>
                <a:pPr lvl="1"/>
                <a:r>
                  <a:rPr lang="en-US" altLang="zh-HK" dirty="0" smtClean="0"/>
                  <a:t>Each of </a:t>
                </a:r>
                <a14:m>
                  <m:oMath xmlns:m="http://schemas.openxmlformats.org/officeDocument/2006/math">
                    <m:sSub>
                      <m:sSubPr>
                        <m:ctrlPr>
                          <a:rPr lang="en-US" altLang="zh-HK" i="1" dirty="0">
                            <a:latin typeface="Cambria Math" charset="0"/>
                          </a:rPr>
                        </m:ctrlPr>
                      </m:sSubPr>
                      <m:e>
                        <m:r>
                          <a:rPr lang="en-US" altLang="zh-HK" i="1" dirty="0">
                            <a:latin typeface="Cambria Math"/>
                          </a:rPr>
                          <m:t>𝑃</m:t>
                        </m:r>
                      </m:e>
                      <m:sub>
                        <m:r>
                          <a:rPr lang="en-US" altLang="zh-HK" i="1" dirty="0">
                            <a:latin typeface="Cambria Math"/>
                          </a:rPr>
                          <m:t>1</m:t>
                        </m:r>
                      </m:sub>
                    </m:sSub>
                    <m:r>
                      <a:rPr lang="en-US" altLang="zh-HK" i="1" dirty="0">
                        <a:latin typeface="Cambria Math"/>
                      </a:rPr>
                      <m:t>, …, </m:t>
                    </m:r>
                    <m:sSub>
                      <m:sSubPr>
                        <m:ctrlPr>
                          <a:rPr lang="en-US" altLang="zh-HK" i="1" dirty="0" err="1">
                            <a:latin typeface="Cambria Math" charset="0"/>
                          </a:rPr>
                        </m:ctrlPr>
                      </m:sSubPr>
                      <m:e>
                        <m:r>
                          <a:rPr lang="en-US" altLang="zh-HK" i="1" dirty="0" err="1">
                            <a:latin typeface="Cambria Math"/>
                          </a:rPr>
                          <m:t>𝑃</m:t>
                        </m:r>
                      </m:e>
                      <m:sub>
                        <m:r>
                          <a:rPr lang="en-US" altLang="zh-HK" i="1" dirty="0" err="1">
                            <a:latin typeface="Cambria Math"/>
                          </a:rPr>
                          <m:t>𝑛</m:t>
                        </m:r>
                        <m:r>
                          <a:rPr lang="en-US" altLang="zh-HK" i="1" dirty="0">
                            <a:latin typeface="Cambria Math"/>
                          </a:rPr>
                          <m:t>−1</m:t>
                        </m:r>
                      </m:sub>
                    </m:sSub>
                  </m:oMath>
                </a14:m>
                <a:r>
                  <a:rPr lang="en-US" altLang="zh-HK" dirty="0"/>
                  <a:t> </a:t>
                </a:r>
                <a:r>
                  <a:rPr lang="en-US" altLang="zh-HK" dirty="0" smtClean="0"/>
                  <a:t>divides her share into </a:t>
                </a:r>
                <a14:m>
                  <m:oMath xmlns:m="http://schemas.openxmlformats.org/officeDocument/2006/math">
                    <m:r>
                      <a:rPr lang="en-US" altLang="zh-HK" i="1" dirty="0" smtClean="0">
                        <a:latin typeface="Cambria Math"/>
                      </a:rPr>
                      <m:t>𝑛</m:t>
                    </m:r>
                  </m:oMath>
                </a14:m>
                <a:r>
                  <a:rPr lang="en-US" altLang="zh-HK" dirty="0" smtClean="0"/>
                  <a:t> equal pieces</a:t>
                </a:r>
              </a:p>
              <a:p>
                <a:pPr lvl="1"/>
                <a14:m>
                  <m:oMath xmlns:m="http://schemas.openxmlformats.org/officeDocument/2006/math">
                    <m:sSub>
                      <m:sSubPr>
                        <m:ctrlPr>
                          <a:rPr lang="en-US" altLang="zh-HK" i="1">
                            <a:latin typeface="Cambria Math" charset="0"/>
                          </a:rPr>
                        </m:ctrlPr>
                      </m:sSubPr>
                      <m:e>
                        <m:r>
                          <a:rPr lang="en-US" altLang="zh-HK" i="1">
                            <a:latin typeface="Cambria Math"/>
                          </a:rPr>
                          <m:t>𝑃</m:t>
                        </m:r>
                      </m:e>
                      <m:sub>
                        <m:r>
                          <a:rPr lang="en-US" altLang="zh-HK" i="1">
                            <a:latin typeface="Cambria Math"/>
                          </a:rPr>
                          <m:t>𝑛</m:t>
                        </m:r>
                      </m:sub>
                    </m:sSub>
                    <m:r>
                      <a:rPr lang="en-US" altLang="zh-HK" i="1">
                        <a:latin typeface="Cambria Math"/>
                      </a:rPr>
                      <m:t> </m:t>
                    </m:r>
                  </m:oMath>
                </a14:m>
                <a:r>
                  <a:rPr lang="en-US" altLang="zh-HK" dirty="0" smtClean="0"/>
                  <a:t>takes a largest piece from each of </a:t>
                </a:r>
                <a14:m>
                  <m:oMath xmlns:m="http://schemas.openxmlformats.org/officeDocument/2006/math">
                    <m:sSub>
                      <m:sSubPr>
                        <m:ctrlPr>
                          <a:rPr lang="en-US" altLang="zh-HK" i="1" dirty="0">
                            <a:latin typeface="Cambria Math" charset="0"/>
                          </a:rPr>
                        </m:ctrlPr>
                      </m:sSubPr>
                      <m:e>
                        <m:r>
                          <a:rPr lang="en-US" altLang="zh-HK" i="1" dirty="0">
                            <a:latin typeface="Cambria Math"/>
                          </a:rPr>
                          <m:t>𝑃</m:t>
                        </m:r>
                      </m:e>
                      <m:sub>
                        <m:r>
                          <a:rPr lang="en-US" altLang="zh-HK" i="1" dirty="0">
                            <a:latin typeface="Cambria Math"/>
                          </a:rPr>
                          <m:t>1</m:t>
                        </m:r>
                      </m:sub>
                    </m:sSub>
                    <m:r>
                      <a:rPr lang="en-US" altLang="zh-HK" i="1" dirty="0">
                        <a:latin typeface="Cambria Math"/>
                      </a:rPr>
                      <m:t>, …, </m:t>
                    </m:r>
                    <m:sSub>
                      <m:sSubPr>
                        <m:ctrlPr>
                          <a:rPr lang="en-US" altLang="zh-HK" i="1" dirty="0" err="1">
                            <a:latin typeface="Cambria Math" charset="0"/>
                          </a:rPr>
                        </m:ctrlPr>
                      </m:sSubPr>
                      <m:e>
                        <m:r>
                          <a:rPr lang="en-US" altLang="zh-HK" i="1" dirty="0" err="1">
                            <a:latin typeface="Cambria Math"/>
                          </a:rPr>
                          <m:t>𝑃</m:t>
                        </m:r>
                      </m:e>
                      <m:sub>
                        <m:r>
                          <a:rPr lang="en-US" altLang="zh-HK" i="1" dirty="0" err="1">
                            <a:latin typeface="Cambria Math"/>
                          </a:rPr>
                          <m:t>𝑛</m:t>
                        </m:r>
                        <m:r>
                          <a:rPr lang="en-US" altLang="zh-HK" i="1" dirty="0">
                            <a:latin typeface="Cambria Math"/>
                          </a:rPr>
                          <m:t>−1</m:t>
                        </m:r>
                      </m:sub>
                    </m:sSub>
                  </m:oMath>
                </a14:m>
                <a:endParaRPr lang="zh-HK" alt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800" t="-69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F3CE2709-FAAB-4E20-A336-1B3EECB864AA}" type="slidenum">
              <a:rPr lang="en-US" altLang="en-US" smtClean="0"/>
              <a:pPr>
                <a:defRPr/>
              </a:pPr>
              <a:t>18</a:t>
            </a:fld>
            <a:endParaRPr lang="en-US" altLang="en-US"/>
          </a:p>
        </p:txBody>
      </p:sp>
    </p:spTree>
    <p:extLst>
      <p:ext uri="{BB962C8B-B14F-4D97-AF65-F5344CB8AC3E}">
        <p14:creationId xmlns:p14="http://schemas.microsoft.com/office/powerpoint/2010/main" val="11272857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8009467" cy="1371600"/>
          </a:xfrm>
        </p:spPr>
        <p:txBody>
          <a:bodyPr/>
          <a:lstStyle/>
          <a:p>
            <a:r>
              <a:rPr lang="en-US" altLang="zh-HK" dirty="0" smtClean="0"/>
              <a:t>Fairness And Complexity</a:t>
            </a:r>
            <a:endParaRPr lang="zh-HK"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457200" y="3098799"/>
                <a:ext cx="7620000" cy="3352799"/>
              </a:xfrm>
            </p:spPr>
            <p:txBody>
              <a:bodyPr>
                <a:normAutofit/>
              </a:bodyPr>
              <a:lstStyle/>
              <a:p>
                <a:r>
                  <a:rPr lang="en-US" altLang="zh-HK" dirty="0" smtClean="0"/>
                  <a:t>Proof. </a:t>
                </a:r>
              </a:p>
              <a:p>
                <a:pPr marL="160020" indent="-342900">
                  <a:buFont typeface="Arial" charset="0"/>
                  <a:buChar char="•"/>
                </a:pPr>
                <a:r>
                  <a:rPr lang="en-US" altLang="zh-HK" b="0" dirty="0" smtClean="0"/>
                  <a:t>For </a:t>
                </a:r>
                <a14:m>
                  <m:oMath xmlns:m="http://schemas.openxmlformats.org/officeDocument/2006/math">
                    <m:sSub>
                      <m:sSubPr>
                        <m:ctrlPr>
                          <a:rPr lang="en-US" altLang="zh-HK" b="0" i="1" dirty="0">
                            <a:latin typeface="Cambria Math" charset="0"/>
                          </a:rPr>
                        </m:ctrlPr>
                      </m:sSubPr>
                      <m:e>
                        <m:r>
                          <a:rPr lang="en-US" altLang="zh-HK" b="0" i="1" dirty="0">
                            <a:latin typeface="Cambria Math"/>
                          </a:rPr>
                          <m:t>𝑃</m:t>
                        </m:r>
                      </m:e>
                      <m:sub>
                        <m:r>
                          <a:rPr lang="en-US" altLang="zh-HK" b="0" i="1" dirty="0">
                            <a:latin typeface="Cambria Math"/>
                          </a:rPr>
                          <m:t>1</m:t>
                        </m:r>
                      </m:sub>
                    </m:sSub>
                    <m:r>
                      <a:rPr lang="en-US" altLang="zh-HK" b="0" i="1" dirty="0">
                        <a:latin typeface="Cambria Math"/>
                      </a:rPr>
                      <m:t>, …, </m:t>
                    </m:r>
                    <m:sSub>
                      <m:sSubPr>
                        <m:ctrlPr>
                          <a:rPr lang="en-US" altLang="zh-HK" b="0" i="1" dirty="0" err="1">
                            <a:latin typeface="Cambria Math" charset="0"/>
                          </a:rPr>
                        </m:ctrlPr>
                      </m:sSubPr>
                      <m:e>
                        <m:r>
                          <a:rPr lang="en-US" altLang="zh-HK" b="0" i="1" dirty="0" err="1">
                            <a:latin typeface="Cambria Math"/>
                          </a:rPr>
                          <m:t>𝑃</m:t>
                        </m:r>
                      </m:e>
                      <m:sub>
                        <m:r>
                          <a:rPr lang="en-US" altLang="zh-HK" b="0" i="1" dirty="0" err="1">
                            <a:latin typeface="Cambria Math"/>
                          </a:rPr>
                          <m:t>𝑛</m:t>
                        </m:r>
                        <m:r>
                          <a:rPr lang="en-US" altLang="zh-HK" b="0" i="1" dirty="0">
                            <a:latin typeface="Cambria Math"/>
                          </a:rPr>
                          <m:t>−1</m:t>
                        </m:r>
                      </m:sub>
                    </m:sSub>
                  </m:oMath>
                </a14:m>
                <a:r>
                  <a:rPr lang="en-US" altLang="zh-HK" b="0" dirty="0" smtClean="0"/>
                  <a:t>: each gets </a:t>
                </a:r>
                <a14:m>
                  <m:oMath xmlns:m="http://schemas.openxmlformats.org/officeDocument/2006/math">
                    <m:r>
                      <a:rPr lang="en-US" altLang="zh-HK" b="0" i="1" smtClean="0">
                        <a:latin typeface="Cambria Math"/>
                      </a:rPr>
                      <m:t>≥</m:t>
                    </m:r>
                    <m:f>
                      <m:fPr>
                        <m:ctrlPr>
                          <a:rPr lang="en-US" altLang="zh-HK" b="0" i="1" smtClean="0">
                            <a:latin typeface="Cambria Math" charset="0"/>
                          </a:rPr>
                        </m:ctrlPr>
                      </m:fPr>
                      <m:num>
                        <m:r>
                          <a:rPr lang="en-US" altLang="zh-HK" b="0" i="1" smtClean="0">
                            <a:latin typeface="Cambria Math"/>
                          </a:rPr>
                          <m:t>1</m:t>
                        </m:r>
                      </m:num>
                      <m:den>
                        <m:r>
                          <a:rPr lang="en-US" altLang="zh-HK" b="0" i="1" smtClean="0">
                            <a:latin typeface="Cambria Math"/>
                          </a:rPr>
                          <m:t>𝑛</m:t>
                        </m:r>
                        <m:r>
                          <a:rPr lang="en-US" altLang="zh-HK" b="0" i="1" smtClean="0">
                            <a:latin typeface="Cambria Math"/>
                          </a:rPr>
                          <m:t>−1</m:t>
                        </m:r>
                      </m:den>
                    </m:f>
                    <m:r>
                      <a:rPr lang="en-US" altLang="zh-HK" b="0" i="1" smtClean="0">
                        <a:latin typeface="Cambria Math"/>
                      </a:rPr>
                      <m:t>⋅</m:t>
                    </m:r>
                    <m:f>
                      <m:fPr>
                        <m:ctrlPr>
                          <a:rPr lang="en-US" altLang="zh-HK" b="0" i="1" smtClean="0">
                            <a:latin typeface="Cambria Math" charset="0"/>
                          </a:rPr>
                        </m:ctrlPr>
                      </m:fPr>
                      <m:num>
                        <m:r>
                          <a:rPr lang="en-US" altLang="zh-HK" b="0" i="1" smtClean="0">
                            <a:latin typeface="Cambria Math"/>
                          </a:rPr>
                          <m:t>𝑛</m:t>
                        </m:r>
                        <m:r>
                          <a:rPr lang="en-US" altLang="zh-HK" b="0" i="1" smtClean="0">
                            <a:latin typeface="Cambria Math"/>
                          </a:rPr>
                          <m:t>−1</m:t>
                        </m:r>
                      </m:num>
                      <m:den>
                        <m:r>
                          <a:rPr lang="en-US" altLang="zh-HK" b="0" i="1" smtClean="0">
                            <a:latin typeface="Cambria Math"/>
                          </a:rPr>
                          <m:t>𝑛</m:t>
                        </m:r>
                      </m:den>
                    </m:f>
                    <m:r>
                      <a:rPr lang="en-US" altLang="zh-HK" b="0" i="1" smtClean="0">
                        <a:latin typeface="Cambria Math"/>
                      </a:rPr>
                      <m:t>=</m:t>
                    </m:r>
                    <m:f>
                      <m:fPr>
                        <m:ctrlPr>
                          <a:rPr lang="en-US" altLang="zh-HK" b="0" i="1" smtClean="0">
                            <a:latin typeface="Cambria Math" charset="0"/>
                          </a:rPr>
                        </m:ctrlPr>
                      </m:fPr>
                      <m:num>
                        <m:r>
                          <a:rPr lang="en-US" altLang="zh-HK" b="0" i="1" smtClean="0">
                            <a:latin typeface="Cambria Math"/>
                          </a:rPr>
                          <m:t>1</m:t>
                        </m:r>
                      </m:num>
                      <m:den>
                        <m:r>
                          <a:rPr lang="en-US" altLang="zh-HK" b="0" i="1" smtClean="0">
                            <a:latin typeface="Cambria Math"/>
                          </a:rPr>
                          <m:t>𝑛</m:t>
                        </m:r>
                      </m:den>
                    </m:f>
                  </m:oMath>
                </a14:m>
                <a:r>
                  <a:rPr lang="en-US" altLang="zh-HK" b="0" dirty="0" smtClean="0"/>
                  <a:t>.</a:t>
                </a:r>
              </a:p>
              <a:p>
                <a:pPr marL="160020" indent="-342900">
                  <a:buFont typeface="Arial" charset="0"/>
                  <a:buChar char="•"/>
                </a:pPr>
                <a14:m>
                  <m:oMath xmlns:m="http://schemas.openxmlformats.org/officeDocument/2006/math">
                    <m:sSub>
                      <m:sSubPr>
                        <m:ctrlPr>
                          <a:rPr lang="en-US" altLang="zh-HK" b="0" i="1" dirty="0">
                            <a:latin typeface="Cambria Math" charset="0"/>
                          </a:rPr>
                        </m:ctrlPr>
                      </m:sSubPr>
                      <m:e>
                        <m:r>
                          <a:rPr lang="en-US" altLang="zh-HK" b="0" i="1" dirty="0">
                            <a:latin typeface="Cambria Math"/>
                          </a:rPr>
                          <m:t>𝑃</m:t>
                        </m:r>
                      </m:e>
                      <m:sub>
                        <m:r>
                          <a:rPr lang="en-US" altLang="zh-HK" b="0" i="1" dirty="0" smtClean="0">
                            <a:latin typeface="Cambria Math"/>
                          </a:rPr>
                          <m:t>𝑛</m:t>
                        </m:r>
                      </m:sub>
                    </m:sSub>
                  </m:oMath>
                </a14:m>
                <a:r>
                  <a:rPr lang="en-US" altLang="zh-HK" b="0" dirty="0" smtClean="0"/>
                  <a:t>: gets </a:t>
                </a:r>
                <a14:m>
                  <m:oMath xmlns:m="http://schemas.openxmlformats.org/officeDocument/2006/math">
                    <m:r>
                      <a:rPr lang="en-US" altLang="zh-HK" b="0" i="1">
                        <a:latin typeface="Cambria Math"/>
                      </a:rPr>
                      <m:t>≥</m:t>
                    </m:r>
                    <m:f>
                      <m:fPr>
                        <m:ctrlPr>
                          <a:rPr lang="en-US" altLang="zh-HK" b="0" i="1">
                            <a:latin typeface="Cambria Math" charset="0"/>
                          </a:rPr>
                        </m:ctrlPr>
                      </m:fPr>
                      <m:num>
                        <m:sSub>
                          <m:sSubPr>
                            <m:ctrlPr>
                              <a:rPr lang="en-US" altLang="zh-HK" b="0" i="1" smtClean="0">
                                <a:latin typeface="Cambria Math" charset="0"/>
                              </a:rPr>
                            </m:ctrlPr>
                          </m:sSubPr>
                          <m:e>
                            <m:r>
                              <a:rPr lang="en-US" altLang="zh-HK" b="0" i="1" smtClean="0">
                                <a:latin typeface="Cambria Math"/>
                              </a:rPr>
                              <m:t>𝑎</m:t>
                            </m:r>
                          </m:e>
                          <m:sub>
                            <m:r>
                              <a:rPr lang="en-US" altLang="zh-HK" b="0" i="1" smtClean="0">
                                <a:latin typeface="Cambria Math"/>
                              </a:rPr>
                              <m:t>1</m:t>
                            </m:r>
                          </m:sub>
                        </m:sSub>
                      </m:num>
                      <m:den>
                        <m:r>
                          <a:rPr lang="en-US" altLang="zh-HK" b="0" i="1">
                            <a:latin typeface="Cambria Math"/>
                          </a:rPr>
                          <m:t>𝑛</m:t>
                        </m:r>
                      </m:den>
                    </m:f>
                    <m:r>
                      <a:rPr lang="en-US" altLang="zh-HK" b="0" i="1" smtClean="0">
                        <a:latin typeface="Cambria Math"/>
                      </a:rPr>
                      <m:t>+⋯+</m:t>
                    </m:r>
                    <m:f>
                      <m:fPr>
                        <m:ctrlPr>
                          <a:rPr lang="en-US" altLang="zh-HK" b="0" i="1">
                            <a:latin typeface="Cambria Math" charset="0"/>
                          </a:rPr>
                        </m:ctrlPr>
                      </m:fPr>
                      <m:num>
                        <m:sSub>
                          <m:sSubPr>
                            <m:ctrlPr>
                              <a:rPr lang="en-US" altLang="zh-HK" b="0" i="1" smtClean="0">
                                <a:latin typeface="Cambria Math" charset="0"/>
                              </a:rPr>
                            </m:ctrlPr>
                          </m:sSubPr>
                          <m:e>
                            <m:r>
                              <a:rPr lang="en-US" altLang="zh-HK" b="0" i="1" smtClean="0">
                                <a:latin typeface="Cambria Math"/>
                              </a:rPr>
                              <m:t>𝑎</m:t>
                            </m:r>
                          </m:e>
                          <m:sub>
                            <m:r>
                              <a:rPr lang="en-US" altLang="zh-HK" b="0" i="1">
                                <a:latin typeface="Cambria Math"/>
                              </a:rPr>
                              <m:t>𝑛</m:t>
                            </m:r>
                            <m:r>
                              <a:rPr lang="en-US" altLang="zh-HK" b="0" i="1" smtClean="0">
                                <a:latin typeface="Cambria Math"/>
                              </a:rPr>
                              <m:t>−1</m:t>
                            </m:r>
                          </m:sub>
                        </m:sSub>
                      </m:num>
                      <m:den>
                        <m:r>
                          <a:rPr lang="en-US" altLang="zh-HK" b="0" i="1">
                            <a:latin typeface="Cambria Math"/>
                          </a:rPr>
                          <m:t>𝑛</m:t>
                        </m:r>
                      </m:den>
                    </m:f>
                    <m:r>
                      <a:rPr lang="en-US" altLang="zh-HK" b="0" i="1">
                        <a:latin typeface="Cambria Math"/>
                      </a:rPr>
                      <m:t>=</m:t>
                    </m:r>
                    <m:f>
                      <m:fPr>
                        <m:ctrlPr>
                          <a:rPr lang="en-US" altLang="zh-HK" b="0" i="1">
                            <a:latin typeface="Cambria Math" charset="0"/>
                          </a:rPr>
                        </m:ctrlPr>
                      </m:fPr>
                      <m:num>
                        <m:r>
                          <a:rPr lang="en-US" altLang="zh-HK" b="0" i="1">
                            <a:latin typeface="Cambria Math"/>
                          </a:rPr>
                          <m:t>1</m:t>
                        </m:r>
                      </m:num>
                      <m:den>
                        <m:r>
                          <a:rPr lang="en-US" altLang="zh-HK" b="0" i="1">
                            <a:latin typeface="Cambria Math"/>
                          </a:rPr>
                          <m:t>𝑛</m:t>
                        </m:r>
                      </m:den>
                    </m:f>
                  </m:oMath>
                </a14:m>
                <a:endParaRPr lang="en-US" altLang="zh-HK" b="0" dirty="0" smtClean="0"/>
              </a:p>
              <a:p>
                <a:pPr lvl="2"/>
                <a14:m>
                  <m:oMath xmlns:m="http://schemas.openxmlformats.org/officeDocument/2006/math">
                    <m:sSub>
                      <m:sSubPr>
                        <m:ctrlPr>
                          <a:rPr lang="en-US" altLang="zh-HK" b="0" i="1" smtClean="0">
                            <a:latin typeface="Cambria Math" charset="0"/>
                          </a:rPr>
                        </m:ctrlPr>
                      </m:sSubPr>
                      <m:e>
                        <m:r>
                          <a:rPr lang="en-US" altLang="zh-HK" b="0" i="1" smtClean="0">
                            <a:latin typeface="Cambria Math"/>
                          </a:rPr>
                          <m:t>𝑎</m:t>
                        </m:r>
                      </m:e>
                      <m:sub>
                        <m:r>
                          <a:rPr lang="en-US" altLang="zh-HK" b="0" i="1" smtClean="0">
                            <a:latin typeface="Cambria Math"/>
                          </a:rPr>
                          <m:t>𝑖</m:t>
                        </m:r>
                      </m:sub>
                    </m:sSub>
                    <m:r>
                      <a:rPr lang="en-US" altLang="zh-HK" b="0" i="1" smtClean="0">
                        <a:latin typeface="Cambria Math"/>
                      </a:rPr>
                      <m:t>:</m:t>
                    </m:r>
                  </m:oMath>
                </a14:m>
                <a:r>
                  <a:rPr lang="zh-HK" altLang="en-US" dirty="0" smtClean="0"/>
                  <a:t> </a:t>
                </a:r>
                <a14:m>
                  <m:oMath xmlns:m="http://schemas.openxmlformats.org/officeDocument/2006/math">
                    <m:sSub>
                      <m:sSubPr>
                        <m:ctrlPr>
                          <a:rPr lang="en-US" altLang="zh-HK" b="0" i="1" dirty="0" smtClean="0">
                            <a:latin typeface="Cambria Math" charset="0"/>
                          </a:rPr>
                        </m:ctrlPr>
                      </m:sSubPr>
                      <m:e>
                        <m:r>
                          <a:rPr lang="en-US" altLang="zh-HK" b="0" i="1" dirty="0" smtClean="0">
                            <a:latin typeface="Cambria Math"/>
                          </a:rPr>
                          <m:t>𝑃</m:t>
                        </m:r>
                      </m:e>
                      <m:sub>
                        <m:r>
                          <a:rPr lang="en-US" altLang="zh-HK" b="0" i="1" dirty="0" smtClean="0">
                            <a:latin typeface="Cambria Math"/>
                          </a:rPr>
                          <m:t>𝑛</m:t>
                        </m:r>
                      </m:sub>
                    </m:sSub>
                  </m:oMath>
                </a14:m>
                <a:r>
                  <a:rPr lang="en-US" altLang="zh-HK" dirty="0" smtClean="0"/>
                  <a:t>’s value of </a:t>
                </a:r>
                <a14:m>
                  <m:oMath xmlns:m="http://schemas.openxmlformats.org/officeDocument/2006/math">
                    <m:sSub>
                      <m:sSubPr>
                        <m:ctrlPr>
                          <a:rPr lang="en-US" altLang="zh-HK" b="0" i="1" smtClean="0">
                            <a:latin typeface="Cambria Math" charset="0"/>
                          </a:rPr>
                        </m:ctrlPr>
                      </m:sSubPr>
                      <m:e>
                        <m:r>
                          <a:rPr lang="en-US" altLang="zh-HK" b="0" i="1" smtClean="0">
                            <a:latin typeface="Cambria Math"/>
                          </a:rPr>
                          <m:t>𝑃</m:t>
                        </m:r>
                      </m:e>
                      <m:sub>
                        <m:r>
                          <a:rPr lang="en-US" altLang="zh-HK" b="0" i="1" smtClean="0">
                            <a:latin typeface="Cambria Math"/>
                          </a:rPr>
                          <m:t>𝑖</m:t>
                        </m:r>
                      </m:sub>
                    </m:sSub>
                  </m:oMath>
                </a14:m>
                <a:r>
                  <a:rPr lang="en-US" altLang="zh-HK" dirty="0" smtClean="0"/>
                  <a:t>’s share in Step 1.</a:t>
                </a:r>
              </a:p>
              <a:p>
                <a:r>
                  <a:rPr lang="en-US" altLang="zh-HK" dirty="0" smtClean="0"/>
                  <a:t>Complexity? Let </a:t>
                </a:r>
                <a14:m>
                  <m:oMath xmlns:m="http://schemas.openxmlformats.org/officeDocument/2006/math">
                    <m:r>
                      <a:rPr lang="en-US" altLang="zh-HK" b="0" i="1" smtClean="0">
                        <a:latin typeface="Cambria Math"/>
                      </a:rPr>
                      <m:t>𝑇</m:t>
                    </m:r>
                    <m:d>
                      <m:dPr>
                        <m:ctrlPr>
                          <a:rPr lang="en-US" altLang="zh-HK" b="0" i="1" smtClean="0">
                            <a:latin typeface="Cambria Math" charset="0"/>
                          </a:rPr>
                        </m:ctrlPr>
                      </m:dPr>
                      <m:e>
                        <m:r>
                          <a:rPr lang="en-US" altLang="zh-HK" b="0" i="1" smtClean="0">
                            <a:latin typeface="Cambria Math"/>
                          </a:rPr>
                          <m:t>𝑛</m:t>
                        </m:r>
                      </m:e>
                    </m:d>
                  </m:oMath>
                </a14:m>
                <a:r>
                  <a:rPr lang="en-US" altLang="zh-HK" dirty="0" smtClean="0"/>
                  <a:t> be the number of pieces.</a:t>
                </a:r>
              </a:p>
              <a:p>
                <a:pPr marL="342900" indent="-342900">
                  <a:buFont typeface="Arial" charset="0"/>
                  <a:buChar char="•"/>
                </a:pPr>
                <a:r>
                  <a:rPr lang="en-US" altLang="zh-HK" b="0" dirty="0"/>
                  <a:t>R</a:t>
                </a:r>
                <a:r>
                  <a:rPr lang="en-US" altLang="zh-HK" b="0" dirty="0" smtClean="0"/>
                  <a:t>ecursion:</a:t>
                </a:r>
                <a:r>
                  <a:rPr lang="en-US" altLang="zh-HK" b="0" dirty="0" smtClean="0">
                    <a:solidFill>
                      <a:schemeClr val="tx2"/>
                    </a:solidFill>
                  </a:rPr>
                  <a:t> </a:t>
                </a:r>
                <a14:m>
                  <m:oMath xmlns:m="http://schemas.openxmlformats.org/officeDocument/2006/math">
                    <m:r>
                      <a:rPr lang="en-US" altLang="zh-HK" b="0" i="1" dirty="0" smtClean="0">
                        <a:solidFill>
                          <a:schemeClr val="tx2"/>
                        </a:solidFill>
                        <a:latin typeface="Cambria Math"/>
                      </a:rPr>
                      <m:t>𝑇</m:t>
                    </m:r>
                    <m:d>
                      <m:dPr>
                        <m:ctrlPr>
                          <a:rPr lang="en-US" altLang="zh-HK" b="0" i="1" dirty="0" smtClean="0">
                            <a:solidFill>
                              <a:schemeClr val="tx2"/>
                            </a:solidFill>
                            <a:latin typeface="Cambria Math" charset="0"/>
                          </a:rPr>
                        </m:ctrlPr>
                      </m:dPr>
                      <m:e>
                        <m:r>
                          <a:rPr lang="en-US" altLang="zh-HK" b="0" i="1" dirty="0" smtClean="0">
                            <a:solidFill>
                              <a:schemeClr val="tx2"/>
                            </a:solidFill>
                            <a:latin typeface="Cambria Math"/>
                          </a:rPr>
                          <m:t>𝑛</m:t>
                        </m:r>
                      </m:e>
                    </m:d>
                    <m:r>
                      <a:rPr lang="en-US" altLang="zh-HK" b="0" i="1" dirty="0" smtClean="0">
                        <a:solidFill>
                          <a:schemeClr val="tx2"/>
                        </a:solidFill>
                        <a:latin typeface="Cambria Math"/>
                      </a:rPr>
                      <m:t>=</m:t>
                    </m:r>
                    <m:r>
                      <a:rPr lang="en-US" altLang="zh-HK" b="0" i="1" dirty="0" err="1" smtClean="0">
                        <a:solidFill>
                          <a:schemeClr val="tx2"/>
                        </a:solidFill>
                        <a:latin typeface="Cambria Math"/>
                      </a:rPr>
                      <m:t>𝑛</m:t>
                    </m:r>
                    <m:r>
                      <a:rPr lang="en-US" altLang="zh-HK" b="0" i="1" dirty="0" smtClean="0">
                        <a:solidFill>
                          <a:schemeClr val="tx2"/>
                        </a:solidFill>
                        <a:latin typeface="Cambria Math"/>
                      </a:rPr>
                      <m:t>⋅</m:t>
                    </m:r>
                    <m:r>
                      <a:rPr lang="en-US" altLang="zh-HK" b="0" i="1" dirty="0" err="1" smtClean="0">
                        <a:solidFill>
                          <a:schemeClr val="tx2"/>
                        </a:solidFill>
                        <a:latin typeface="Cambria Math"/>
                      </a:rPr>
                      <m:t>𝑇</m:t>
                    </m:r>
                    <m:r>
                      <a:rPr lang="en-US" altLang="zh-HK" b="0" i="1" dirty="0" smtClean="0">
                        <a:solidFill>
                          <a:schemeClr val="tx2"/>
                        </a:solidFill>
                        <a:latin typeface="Cambria Math"/>
                      </a:rPr>
                      <m:t>(</m:t>
                    </m:r>
                    <m:r>
                      <a:rPr lang="en-US" altLang="zh-HK" b="0" i="1" dirty="0" smtClean="0">
                        <a:solidFill>
                          <a:schemeClr val="tx2"/>
                        </a:solidFill>
                        <a:latin typeface="Cambria Math"/>
                      </a:rPr>
                      <m:t>𝑛</m:t>
                    </m:r>
                    <m:r>
                      <a:rPr lang="en-US" altLang="zh-HK" b="0" i="1" dirty="0" smtClean="0">
                        <a:solidFill>
                          <a:schemeClr val="tx2"/>
                        </a:solidFill>
                        <a:latin typeface="Cambria Math"/>
                      </a:rPr>
                      <m:t>−1)</m:t>
                    </m:r>
                  </m:oMath>
                </a14:m>
                <a:endParaRPr lang="en-US" altLang="zh-HK" dirty="0" smtClean="0"/>
              </a:p>
              <a:p>
                <a:pPr marL="160020" indent="-342900">
                  <a:buFont typeface="Arial" charset="0"/>
                  <a:buChar char="•"/>
                </a:pPr>
                <a14:m>
                  <m:oMath xmlns:m="http://schemas.openxmlformats.org/officeDocument/2006/math">
                    <m:r>
                      <a:rPr lang="en-US" altLang="zh-HK" b="0" i="1" dirty="0" smtClean="0">
                        <a:latin typeface="Cambria Math"/>
                      </a:rPr>
                      <m:t>𝑇</m:t>
                    </m:r>
                    <m:r>
                      <a:rPr lang="en-US" altLang="zh-HK" b="0" i="1" dirty="0" smtClean="0">
                        <a:latin typeface="Cambria Math"/>
                      </a:rPr>
                      <m:t>(1)=1</m:t>
                    </m:r>
                  </m:oMath>
                </a14:m>
                <a:r>
                  <a:rPr lang="en-US" altLang="zh-HK" b="0" dirty="0" smtClean="0"/>
                  <a:t>, and</a:t>
                </a:r>
                <a:r>
                  <a:rPr lang="en-US" altLang="zh-HK" b="0" dirty="0" smtClean="0">
                    <a:solidFill>
                      <a:schemeClr val="tx2"/>
                    </a:solidFill>
                  </a:rPr>
                  <a:t> </a:t>
                </a:r>
                <a14:m>
                  <m:oMath xmlns:m="http://schemas.openxmlformats.org/officeDocument/2006/math">
                    <m:r>
                      <a:rPr lang="en-US" altLang="zh-HK" b="0" i="1" smtClean="0">
                        <a:solidFill>
                          <a:schemeClr val="tx2"/>
                        </a:solidFill>
                        <a:latin typeface="Cambria Math"/>
                      </a:rPr>
                      <m:t>𝑇</m:t>
                    </m:r>
                    <m:d>
                      <m:dPr>
                        <m:ctrlPr>
                          <a:rPr lang="en-US" altLang="zh-HK" b="0" i="1" smtClean="0">
                            <a:solidFill>
                              <a:schemeClr val="tx2"/>
                            </a:solidFill>
                            <a:latin typeface="Cambria Math" charset="0"/>
                          </a:rPr>
                        </m:ctrlPr>
                      </m:dPr>
                      <m:e>
                        <m:r>
                          <a:rPr lang="en-US" altLang="zh-HK" b="0" i="1" smtClean="0">
                            <a:solidFill>
                              <a:schemeClr val="tx2"/>
                            </a:solidFill>
                            <a:latin typeface="Cambria Math"/>
                          </a:rPr>
                          <m:t>𝑛</m:t>
                        </m:r>
                      </m:e>
                    </m:d>
                    <m:r>
                      <a:rPr lang="en-US" altLang="zh-HK" b="0" i="1" smtClean="0">
                        <a:solidFill>
                          <a:schemeClr val="tx2"/>
                        </a:solidFill>
                        <a:latin typeface="Cambria Math"/>
                      </a:rPr>
                      <m:t>=</m:t>
                    </m:r>
                    <m:r>
                      <a:rPr lang="en-US" altLang="zh-HK" b="0" i="1" smtClean="0">
                        <a:solidFill>
                          <a:schemeClr val="tx2"/>
                        </a:solidFill>
                        <a:latin typeface="Cambria Math"/>
                      </a:rPr>
                      <m:t>𝑛</m:t>
                    </m:r>
                    <m:r>
                      <a:rPr lang="en-US" altLang="zh-HK" b="0" i="1" smtClean="0">
                        <a:solidFill>
                          <a:schemeClr val="tx2"/>
                        </a:solidFill>
                        <a:latin typeface="Cambria Math"/>
                      </a:rPr>
                      <m:t>!</m:t>
                    </m:r>
                  </m:oMath>
                </a14:m>
                <a:r>
                  <a:rPr lang="en-US" altLang="zh-HK" b="0" dirty="0" smtClean="0">
                    <a:solidFill>
                      <a:schemeClr val="tx2"/>
                    </a:solidFill>
                  </a:rPr>
                  <a:t> </a:t>
                </a:r>
                <a:r>
                  <a:rPr lang="en-US" altLang="zh-HK" b="0" dirty="0" smtClean="0"/>
                  <a:t>for general </a:t>
                </a:r>
                <a14:m>
                  <m:oMath xmlns:m="http://schemas.openxmlformats.org/officeDocument/2006/math">
                    <m:r>
                      <a:rPr lang="en-US" altLang="zh-HK" b="0" i="1" dirty="0" smtClean="0">
                        <a:latin typeface="Cambria Math"/>
                      </a:rPr>
                      <m:t>𝑛</m:t>
                    </m:r>
                  </m:oMath>
                </a14:m>
                <a:r>
                  <a:rPr lang="en-US" altLang="zh-HK" b="0" dirty="0" smtClean="0"/>
                  <a:t>.</a:t>
                </a:r>
                <a:endParaRPr lang="en-US" altLang="zh-HK" b="0" dirty="0"/>
              </a:p>
              <a:p>
                <a:pPr lvl="2"/>
                <a:endParaRPr lang="zh-HK" alt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457200" y="3098799"/>
                <a:ext cx="7620000" cy="3352799"/>
              </a:xfrm>
              <a:blipFill rotWithShape="0">
                <a:blip r:embed="rId2"/>
                <a:stretch>
                  <a:fillRect l="-800" t="-72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F3CE2709-FAAB-4E20-A336-1B3EECB864AA}" type="slidenum">
              <a:rPr lang="en-US" altLang="en-US" smtClean="0"/>
              <a:pPr>
                <a:defRPr/>
              </a:pPr>
              <a:t>19</a:t>
            </a:fld>
            <a:endParaRPr lang="en-US" altLang="en-US"/>
          </a:p>
        </p:txBody>
      </p:sp>
      <p:grpSp>
        <p:nvGrpSpPr>
          <p:cNvPr id="5" name="Group 4"/>
          <p:cNvGrpSpPr/>
          <p:nvPr/>
        </p:nvGrpSpPr>
        <p:grpSpPr>
          <a:xfrm>
            <a:off x="104867" y="1549704"/>
            <a:ext cx="8574992" cy="1384995"/>
            <a:chOff x="146327" y="4745648"/>
            <a:chExt cx="8574992" cy="1384995"/>
          </a:xfrm>
        </p:grpSpPr>
        <p:sp>
          <p:nvSpPr>
            <p:cNvPr id="6" name="Rounded Rectangle 5"/>
            <p:cNvSpPr/>
            <p:nvPr/>
          </p:nvSpPr>
          <p:spPr>
            <a:xfrm>
              <a:off x="491719" y="4872346"/>
              <a:ext cx="8229600" cy="113160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t>The protocol </a:t>
              </a:r>
              <a:r>
                <a:rPr lang="en-US" sz="2000" smtClean="0"/>
                <a:t>is (proportional) fair</a:t>
              </a:r>
              <a:endParaRPr lang="en-US" sz="2000" dirty="0"/>
            </a:p>
          </p:txBody>
        </p:sp>
        <p:sp>
          <p:nvSpPr>
            <p:cNvPr id="7" name="TextBox 6"/>
            <p:cNvSpPr txBox="1"/>
            <p:nvPr/>
          </p:nvSpPr>
          <p:spPr>
            <a:xfrm>
              <a:off x="146327" y="4745648"/>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Tree>
    <p:extLst>
      <p:ext uri="{BB962C8B-B14F-4D97-AF65-F5344CB8AC3E}">
        <p14:creationId xmlns:p14="http://schemas.microsoft.com/office/powerpoint/2010/main" val="1190463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Midterm</a:t>
            </a:r>
            <a:endParaRPr lang="en-US" dirty="0"/>
          </a:p>
        </p:txBody>
      </p:sp>
      <p:sp>
        <p:nvSpPr>
          <p:cNvPr id="3" name="Content Placeholder 2"/>
          <p:cNvSpPr>
            <a:spLocks noGrp="1"/>
          </p:cNvSpPr>
          <p:nvPr>
            <p:ph idx="1"/>
          </p:nvPr>
        </p:nvSpPr>
        <p:spPr/>
        <p:txBody>
          <a:bodyPr>
            <a:normAutofit lnSpcReduction="10000"/>
          </a:bodyPr>
          <a:lstStyle/>
          <a:p>
            <a:r>
              <a:rPr lang="en-US" dirty="0" smtClean="0"/>
              <a:t>(Please hold your applause.)</a:t>
            </a:r>
          </a:p>
          <a:p>
            <a:r>
              <a:rPr lang="en-US" dirty="0" smtClean="0"/>
              <a:t>The process:</a:t>
            </a:r>
          </a:p>
          <a:p>
            <a:pPr marL="342900" indent="-342900">
              <a:buFont typeface="Arial" charset="0"/>
              <a:buChar char="•"/>
            </a:pPr>
            <a:r>
              <a:rPr lang="en-US" b="0" dirty="0" smtClean="0"/>
              <a:t>Email me between now and Sunday</a:t>
            </a:r>
          </a:p>
          <a:p>
            <a:pPr marL="342900" indent="-342900">
              <a:buFont typeface="Arial" charset="0"/>
              <a:buChar char="•"/>
            </a:pPr>
            <a:r>
              <a:rPr lang="en-US" b="0" dirty="0" smtClean="0"/>
              <a:t>I will send you the midterm</a:t>
            </a:r>
          </a:p>
          <a:p>
            <a:pPr marL="342900" indent="-342900">
              <a:buFont typeface="Arial" charset="0"/>
              <a:buChar char="•"/>
            </a:pPr>
            <a:r>
              <a:rPr lang="en-US" b="0" dirty="0" smtClean="0"/>
              <a:t>Within 24 hours, email me a </a:t>
            </a:r>
            <a:r>
              <a:rPr lang="en-US" b="0" dirty="0" smtClean="0">
                <a:solidFill>
                  <a:schemeClr val="tx2"/>
                </a:solidFill>
              </a:rPr>
              <a:t>single</a:t>
            </a:r>
            <a:r>
              <a:rPr lang="en-US" b="0" dirty="0" smtClean="0"/>
              <a:t> PDF</a:t>
            </a:r>
            <a:br>
              <a:rPr lang="en-US" b="0" dirty="0" smtClean="0"/>
            </a:br>
            <a:r>
              <a:rPr lang="en-US" b="0" dirty="0" smtClean="0"/>
              <a:t>	</a:t>
            </a:r>
            <a:r>
              <a:rPr lang="en-US" b="0" dirty="0" err="1" smtClean="0">
                <a:solidFill>
                  <a:schemeClr val="tx2"/>
                </a:solidFill>
                <a:latin typeface="Courier" charset="0"/>
                <a:ea typeface="Courier" charset="0"/>
                <a:cs typeface="Courier" charset="0"/>
              </a:rPr>
              <a:t>your_user_id_midterm.pdf</a:t>
            </a:r>
            <a:r>
              <a:rPr lang="en-US" b="0" dirty="0" smtClean="0"/>
              <a:t/>
            </a:r>
            <a:br>
              <a:rPr lang="en-US" b="0" dirty="0" smtClean="0"/>
            </a:br>
            <a:r>
              <a:rPr lang="en-US" b="0" dirty="0" smtClean="0"/>
              <a:t>with your responses to the 5 questions</a:t>
            </a:r>
          </a:p>
          <a:p>
            <a:r>
              <a:rPr lang="en-US" dirty="0" smtClean="0">
                <a:solidFill>
                  <a:schemeClr val="tx2"/>
                </a:solidFill>
              </a:rPr>
              <a:t>I must have midterms by noon on Monday!</a:t>
            </a:r>
          </a:p>
          <a:p>
            <a:r>
              <a:rPr lang="en-US" dirty="0" smtClean="0"/>
              <a:t>The rules:</a:t>
            </a:r>
          </a:p>
          <a:p>
            <a:pPr marL="342900" indent="-342900">
              <a:buFont typeface="Arial" charset="0"/>
              <a:buChar char="•"/>
            </a:pPr>
            <a:r>
              <a:rPr lang="en-US" b="0" dirty="0" smtClean="0"/>
              <a:t>Work alone &amp; cite your sources</a:t>
            </a:r>
          </a:p>
          <a:p>
            <a:pPr marL="342900" indent="-342900">
              <a:buFont typeface="Arial" charset="0"/>
              <a:buChar char="•"/>
            </a:pPr>
            <a:r>
              <a:rPr lang="en-US" b="0" dirty="0"/>
              <a:t>E</a:t>
            </a:r>
            <a:r>
              <a:rPr lang="en-US" b="0" dirty="0" smtClean="0"/>
              <a:t>mail me with any clarification questions</a:t>
            </a:r>
          </a:p>
        </p:txBody>
      </p:sp>
      <p:sp>
        <p:nvSpPr>
          <p:cNvPr id="4" name="Slide Number Placeholder 3"/>
          <p:cNvSpPr>
            <a:spLocks noGrp="1"/>
          </p:cNvSpPr>
          <p:nvPr>
            <p:ph type="sldNum" sz="quarter" idx="12"/>
          </p:nvPr>
        </p:nvSpPr>
        <p:spPr/>
        <p:txBody>
          <a:bodyPr/>
          <a:lstStyle/>
          <a:p>
            <a:fld id="{A2EF37A0-74FC-AB4F-AE4C-D9BFC6719E9F}" type="slidenum">
              <a:rPr lang="en-US" smtClean="0"/>
              <a:t>2</a:t>
            </a:fld>
            <a:endParaRPr lang="en-US"/>
          </a:p>
        </p:txBody>
      </p:sp>
      <p:pic>
        <p:nvPicPr>
          <p:cNvPr id="5" name="Picture 4"/>
          <p:cNvPicPr>
            <a:picLocks noChangeAspect="1"/>
          </p:cNvPicPr>
          <p:nvPr/>
        </p:nvPicPr>
        <p:blipFill>
          <a:blip r:embed="rId2"/>
          <a:stretch>
            <a:fillRect/>
          </a:stretch>
        </p:blipFill>
        <p:spPr>
          <a:xfrm>
            <a:off x="6094592" y="1570596"/>
            <a:ext cx="2790645" cy="3609234"/>
          </a:xfrm>
          <a:prstGeom prst="rect">
            <a:avLst/>
          </a:prstGeom>
        </p:spPr>
      </p:pic>
    </p:spTree>
    <p:extLst>
      <p:ext uri="{BB962C8B-B14F-4D97-AF65-F5344CB8AC3E}">
        <p14:creationId xmlns:p14="http://schemas.microsoft.com/office/powerpoint/2010/main" val="3306248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315200" cy="1371600"/>
          </a:xfrm>
        </p:spPr>
        <p:txBody>
          <a:bodyPr/>
          <a:lstStyle/>
          <a:p>
            <a:r>
              <a:rPr lang="en-US" altLang="zh-HK" dirty="0" smtClean="0"/>
              <a:t>Moving </a:t>
            </a:r>
            <a:r>
              <a:rPr lang="en-US" altLang="zh-HK" dirty="0"/>
              <a:t>Knife </a:t>
            </a:r>
            <a:r>
              <a:rPr lang="en-US" altLang="zh-HK" dirty="0" smtClean="0"/>
              <a:t>protocols</a:t>
            </a:r>
            <a:endParaRPr lang="zh-HK" alt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normAutofit/>
              </a:bodyPr>
              <a:lstStyle/>
              <a:p>
                <a:pPr indent="-182880"/>
                <a:r>
                  <a:rPr lang="en-US" altLang="zh-HK" dirty="0" smtClean="0"/>
                  <a:t>Continuously </a:t>
                </a:r>
                <a:r>
                  <a:rPr lang="en-US" altLang="zh-HK" dirty="0"/>
                  <a:t>move a knife </a:t>
                </a:r>
                <a:r>
                  <a:rPr lang="en-US" altLang="zh-HK" dirty="0" smtClean="0"/>
                  <a:t>from left to right.</a:t>
                </a:r>
                <a:endParaRPr lang="en-US" altLang="zh-HK" dirty="0"/>
              </a:p>
              <a:p>
                <a:r>
                  <a:rPr lang="en-US" altLang="zh-HK" dirty="0" smtClean="0"/>
                  <a:t>1. A player yells </a:t>
                </a:r>
                <a:r>
                  <a:rPr lang="en-US" altLang="zh-HK" dirty="0"/>
                  <a:t>out "</a:t>
                </a:r>
                <a:r>
                  <a:rPr lang="en-US" altLang="zh-HK" dirty="0">
                    <a:solidFill>
                      <a:schemeClr val="tx2"/>
                    </a:solidFill>
                  </a:rPr>
                  <a:t>STOP</a:t>
                </a:r>
                <a:r>
                  <a:rPr lang="en-US" altLang="zh-HK" dirty="0"/>
                  <a:t>" as soon as knife has passed </a:t>
                </a:r>
                <a:r>
                  <a:rPr lang="en-US" altLang="zh-HK" dirty="0" smtClean="0"/>
                  <a:t>over </a:t>
                </a:r>
                <a14:m>
                  <m:oMath xmlns:m="http://schemas.openxmlformats.org/officeDocument/2006/math">
                    <m:r>
                      <a:rPr lang="en-US" altLang="zh-HK" i="1" dirty="0" smtClean="0">
                        <a:latin typeface="Cambria Math"/>
                      </a:rPr>
                      <m:t>1/</m:t>
                    </m:r>
                    <m:r>
                      <a:rPr lang="en-US" altLang="zh-HK" i="1" dirty="0" smtClean="0">
                        <a:latin typeface="Cambria Math"/>
                      </a:rPr>
                      <m:t>𝑛</m:t>
                    </m:r>
                  </m:oMath>
                </a14:m>
                <a:r>
                  <a:rPr lang="en-US" altLang="zh-HK" dirty="0" smtClean="0"/>
                  <a:t> </a:t>
                </a:r>
                <a:r>
                  <a:rPr lang="en-US" altLang="zh-HK" dirty="0"/>
                  <a:t>of the </a:t>
                </a:r>
                <a:r>
                  <a:rPr lang="en-US" altLang="zh-HK" dirty="0" smtClean="0"/>
                  <a:t>cake </a:t>
                </a:r>
              </a:p>
              <a:p>
                <a:pPr marL="160020" indent="-342900">
                  <a:buFont typeface="Arial" charset="0"/>
                  <a:buChar char="•"/>
                </a:pPr>
                <a:r>
                  <a:rPr lang="en-US" altLang="zh-HK" b="0" dirty="0" smtClean="0"/>
                  <a:t>(By her valuation function)</a:t>
                </a:r>
                <a:endParaRPr lang="en-US" altLang="zh-HK" b="0" dirty="0"/>
              </a:p>
              <a:p>
                <a:r>
                  <a:rPr lang="en-US" altLang="zh-HK" dirty="0" smtClean="0"/>
                  <a:t>2. The </a:t>
                </a:r>
                <a:r>
                  <a:rPr lang="en-US" altLang="zh-HK" dirty="0"/>
                  <a:t>player that yelled out is assigned that </a:t>
                </a:r>
                <a:r>
                  <a:rPr lang="en-US" altLang="zh-HK" dirty="0" smtClean="0"/>
                  <a:t>piece. (And she is out of the game; </a:t>
                </a:r>
                <a14:m>
                  <m:oMath xmlns:m="http://schemas.openxmlformats.org/officeDocument/2006/math">
                    <m:r>
                      <a:rPr lang="en-US" altLang="zh-HK" b="0" i="1" smtClean="0">
                        <a:latin typeface="Cambria Math"/>
                      </a:rPr>
                      <m:t>𝑛</m:t>
                    </m:r>
                    <m:r>
                      <a:rPr lang="en-US" altLang="zh-HK" b="0" i="1" smtClean="0">
                        <a:latin typeface="Cambria Math"/>
                      </a:rPr>
                      <m:t>←</m:t>
                    </m:r>
                    <m:r>
                      <a:rPr lang="en-US" altLang="zh-HK" b="0" i="1" smtClean="0">
                        <a:latin typeface="Cambria Math"/>
                      </a:rPr>
                      <m:t>𝑛</m:t>
                    </m:r>
                    <m:r>
                      <a:rPr lang="en-US" altLang="zh-HK" b="0" i="1" smtClean="0">
                        <a:latin typeface="Cambria Math"/>
                      </a:rPr>
                      <m:t>−1</m:t>
                    </m:r>
                  </m:oMath>
                </a14:m>
                <a:r>
                  <a:rPr lang="en-US" altLang="zh-HK" dirty="0" smtClean="0"/>
                  <a:t>)</a:t>
                </a:r>
              </a:p>
              <a:p>
                <a:pPr marL="160020" indent="-342900">
                  <a:buFont typeface="Arial" charset="0"/>
                  <a:buChar char="•"/>
                </a:pPr>
                <a:r>
                  <a:rPr lang="en-US" altLang="zh-HK" b="0" dirty="0"/>
                  <a:t>B</a:t>
                </a:r>
                <a:r>
                  <a:rPr lang="en-US" altLang="zh-HK" b="0" dirty="0" smtClean="0"/>
                  <a:t>reak ties arbitrarily </a:t>
                </a:r>
              </a:p>
              <a:p>
                <a:r>
                  <a:rPr lang="en-US" altLang="zh-HK" dirty="0" smtClean="0"/>
                  <a:t>3. The </a:t>
                </a:r>
                <a:r>
                  <a:rPr lang="en-US" altLang="zh-HK" dirty="0"/>
                  <a:t>procedure </a:t>
                </a:r>
                <a:r>
                  <a:rPr lang="en-US" altLang="zh-HK" dirty="0" smtClean="0"/>
                  <a:t>continues until everyone gets one piece</a:t>
                </a:r>
                <a:endParaRPr lang="zh-HK" alt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2"/>
                <a:stretch>
                  <a:fillRect l="-800" t="-697"/>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F3CE2709-FAAB-4E20-A336-1B3EECB864AA}" type="slidenum">
              <a:rPr lang="en-US" altLang="en-US" smtClean="0"/>
              <a:pPr>
                <a:defRPr/>
              </a:pPr>
              <a:t>20</a:t>
            </a:fld>
            <a:endParaRPr lang="en-US" altLang="en-US"/>
          </a:p>
        </p:txBody>
      </p:sp>
      <p:sp>
        <p:nvSpPr>
          <p:cNvPr id="5" name="TextBox 4"/>
          <p:cNvSpPr txBox="1"/>
          <p:nvPr/>
        </p:nvSpPr>
        <p:spPr>
          <a:xfrm>
            <a:off x="4927600" y="1370429"/>
            <a:ext cx="2624667" cy="307777"/>
          </a:xfrm>
          <a:prstGeom prst="rect">
            <a:avLst/>
          </a:prstGeom>
          <a:noFill/>
        </p:spPr>
        <p:txBody>
          <a:bodyPr wrap="square" rtlCol="0">
            <a:spAutoFit/>
          </a:bodyPr>
          <a:lstStyle/>
          <a:p>
            <a:pPr algn="r"/>
            <a:r>
              <a:rPr lang="en-US" altLang="zh-HK" sz="1400" dirty="0" smtClean="0"/>
              <a:t>[</a:t>
            </a:r>
            <a:r>
              <a:rPr lang="en-US" altLang="zh-HK" sz="1400" dirty="0" err="1" smtClean="0"/>
              <a:t>Dubins-Spanier</a:t>
            </a:r>
            <a:r>
              <a:rPr lang="en-US" altLang="zh-HK" sz="1400" dirty="0" smtClean="0"/>
              <a:t> 1961]</a:t>
            </a:r>
            <a:endParaRPr lang="en-US" altLang="zh-HK" sz="1400" dirty="0"/>
          </a:p>
        </p:txBody>
      </p:sp>
    </p:spTree>
    <p:extLst>
      <p:ext uri="{BB962C8B-B14F-4D97-AF65-F5344CB8AC3E}">
        <p14:creationId xmlns:p14="http://schemas.microsoft.com/office/powerpoint/2010/main" val="7308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8077200" cy="1371600"/>
          </a:xfrm>
        </p:spPr>
        <p:txBody>
          <a:bodyPr/>
          <a:lstStyle/>
          <a:p>
            <a:r>
              <a:rPr lang="en-US" altLang="zh-HK" dirty="0" smtClean="0"/>
              <a:t>Fairness and complexity</a:t>
            </a:r>
            <a:endParaRPr lang="zh-HK" alt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2824623"/>
                <a:ext cx="7620000" cy="3901298"/>
              </a:xfrm>
            </p:spPr>
            <p:txBody>
              <a:bodyPr>
                <a:normAutofit lnSpcReduction="10000"/>
              </a:bodyPr>
              <a:lstStyle/>
              <a:p>
                <a:r>
                  <a:rPr lang="en-US" altLang="zh-HK" dirty="0" smtClean="0"/>
                  <a:t>Proof</a:t>
                </a:r>
                <a:r>
                  <a:rPr lang="en-US" altLang="zh-HK" dirty="0"/>
                  <a:t>. </a:t>
                </a:r>
                <a:endParaRPr lang="en-US" altLang="zh-HK" dirty="0" smtClean="0"/>
              </a:p>
              <a:p>
                <a:pPr marL="160020" indent="-342900">
                  <a:buFont typeface="Arial" charset="0"/>
                  <a:buChar char="•"/>
                </a:pPr>
                <a:r>
                  <a:rPr lang="en-US" altLang="zh-HK" b="0" dirty="0" smtClean="0"/>
                  <a:t>For the first who yells out: she gets </a:t>
                </a:r>
                <a14:m>
                  <m:oMath xmlns:m="http://schemas.openxmlformats.org/officeDocument/2006/math">
                    <m:r>
                      <a:rPr lang="en-US" altLang="zh-HK" b="0" i="1" smtClean="0">
                        <a:latin typeface="Cambria Math"/>
                      </a:rPr>
                      <m:t>1/</m:t>
                    </m:r>
                    <m:r>
                      <a:rPr lang="en-US" altLang="zh-HK" b="0" i="1" smtClean="0">
                        <a:latin typeface="Cambria Math"/>
                      </a:rPr>
                      <m:t>𝑛</m:t>
                    </m:r>
                  </m:oMath>
                </a14:m>
                <a:endParaRPr lang="en-US" altLang="zh-HK" b="0" dirty="0" smtClean="0"/>
              </a:p>
              <a:p>
                <a:pPr marL="160020" indent="-342900">
                  <a:buFont typeface="Arial" charset="0"/>
                  <a:buChar char="•"/>
                </a:pPr>
                <a:r>
                  <a:rPr lang="en-US" altLang="zh-HK" b="0" dirty="0" smtClean="0"/>
                  <a:t>For the rest: each things that the remaining part has value at least </a:t>
                </a:r>
                <a14:m>
                  <m:oMath xmlns:m="http://schemas.openxmlformats.org/officeDocument/2006/math">
                    <m:f>
                      <m:fPr>
                        <m:ctrlPr>
                          <a:rPr lang="en-US" altLang="zh-HK" b="0" i="1" smtClean="0">
                            <a:latin typeface="Cambria Math" charset="0"/>
                          </a:rPr>
                        </m:ctrlPr>
                      </m:fPr>
                      <m:num>
                        <m:r>
                          <a:rPr lang="en-US" altLang="zh-HK" b="0" i="1" smtClean="0">
                            <a:latin typeface="Cambria Math"/>
                          </a:rPr>
                          <m:t>𝑛</m:t>
                        </m:r>
                        <m:r>
                          <a:rPr lang="en-US" altLang="zh-HK" b="0" i="1" smtClean="0">
                            <a:latin typeface="Cambria Math"/>
                          </a:rPr>
                          <m:t>−1</m:t>
                        </m:r>
                      </m:num>
                      <m:den>
                        <m:r>
                          <a:rPr lang="en-US" altLang="zh-HK" b="0" i="1" smtClean="0">
                            <a:latin typeface="Cambria Math"/>
                          </a:rPr>
                          <m:t>𝑛</m:t>
                        </m:r>
                      </m:den>
                    </m:f>
                  </m:oMath>
                </a14:m>
                <a:r>
                  <a:rPr lang="en-US" altLang="zh-HK" b="0" dirty="0" smtClean="0"/>
                  <a:t>, and </a:t>
                </a:r>
                <a14:m>
                  <m:oMath xmlns:m="http://schemas.openxmlformats.org/officeDocument/2006/math">
                    <m:r>
                      <a:rPr lang="en-US" altLang="zh-HK" b="0" i="1" dirty="0" smtClean="0">
                        <a:latin typeface="Cambria Math"/>
                      </a:rPr>
                      <m:t>𝑛</m:t>
                    </m:r>
                    <m:r>
                      <a:rPr lang="en-US" altLang="zh-HK" b="0" i="1" dirty="0" smtClean="0">
                        <a:latin typeface="Cambria Math"/>
                      </a:rPr>
                      <m:t>−1</m:t>
                    </m:r>
                  </m:oMath>
                </a14:m>
                <a:r>
                  <a:rPr lang="en-US" altLang="zh-HK" b="0" dirty="0" smtClean="0"/>
                  <a:t> people divide it</a:t>
                </a:r>
              </a:p>
              <a:p>
                <a:pPr marL="571500" lvl="1" indent="-342900"/>
                <a:r>
                  <a:rPr lang="en-US" altLang="zh-HK" dirty="0" smtClean="0"/>
                  <a:t>Recursively: each gets </a:t>
                </a:r>
                <a14:m>
                  <m:oMath xmlns:m="http://schemas.openxmlformats.org/officeDocument/2006/math">
                    <m:f>
                      <m:fPr>
                        <m:ctrlPr>
                          <a:rPr lang="en-HK" altLang="zh-HK" b="0" i="1" smtClean="0">
                            <a:latin typeface="Cambria Math" charset="0"/>
                          </a:rPr>
                        </m:ctrlPr>
                      </m:fPr>
                      <m:num>
                        <m:r>
                          <a:rPr lang="en-HK" altLang="zh-HK" b="0" i="1" smtClean="0">
                            <a:latin typeface="Cambria Math" panose="02040503050406030204" pitchFamily="18" charset="0"/>
                          </a:rPr>
                          <m:t>1</m:t>
                        </m:r>
                      </m:num>
                      <m:den>
                        <m:r>
                          <a:rPr lang="en-HK" altLang="zh-HK" b="0" i="1" smtClean="0">
                            <a:latin typeface="Cambria Math" panose="02040503050406030204" pitchFamily="18" charset="0"/>
                          </a:rPr>
                          <m:t>𝑛</m:t>
                        </m:r>
                        <m:r>
                          <a:rPr lang="en-HK" altLang="zh-HK" b="0" i="1" smtClean="0">
                            <a:latin typeface="Cambria Math" panose="02040503050406030204" pitchFamily="18" charset="0"/>
                          </a:rPr>
                          <m:t>−1</m:t>
                        </m:r>
                      </m:den>
                    </m:f>
                    <m:f>
                      <m:fPr>
                        <m:ctrlPr>
                          <a:rPr lang="en-US" altLang="zh-HK" i="1">
                            <a:latin typeface="Cambria Math" charset="0"/>
                          </a:rPr>
                        </m:ctrlPr>
                      </m:fPr>
                      <m:num>
                        <m:r>
                          <a:rPr lang="en-US" altLang="zh-HK" i="1">
                            <a:latin typeface="Cambria Math"/>
                          </a:rPr>
                          <m:t>𝑛</m:t>
                        </m:r>
                        <m:r>
                          <a:rPr lang="en-US" altLang="zh-HK" i="1">
                            <a:latin typeface="Cambria Math"/>
                          </a:rPr>
                          <m:t>−1</m:t>
                        </m:r>
                      </m:num>
                      <m:den>
                        <m:r>
                          <a:rPr lang="en-US" altLang="zh-HK" i="1">
                            <a:latin typeface="Cambria Math"/>
                          </a:rPr>
                          <m:t>𝑛</m:t>
                        </m:r>
                      </m:den>
                    </m:f>
                    <m:r>
                      <a:rPr lang="en-HK" altLang="zh-HK" b="0" i="1" smtClean="0">
                        <a:latin typeface="Cambria Math" panose="02040503050406030204" pitchFamily="18" charset="0"/>
                      </a:rPr>
                      <m:t>=</m:t>
                    </m:r>
                    <m:f>
                      <m:fPr>
                        <m:ctrlPr>
                          <a:rPr lang="en-HK" altLang="zh-HK" b="0" i="1" smtClean="0">
                            <a:latin typeface="Cambria Math" charset="0"/>
                          </a:rPr>
                        </m:ctrlPr>
                      </m:fPr>
                      <m:num>
                        <m:r>
                          <a:rPr lang="en-HK" altLang="zh-HK" b="0" i="1" smtClean="0">
                            <a:latin typeface="Cambria Math" panose="02040503050406030204" pitchFamily="18" charset="0"/>
                          </a:rPr>
                          <m:t>1</m:t>
                        </m:r>
                      </m:num>
                      <m:den>
                        <m:r>
                          <a:rPr lang="en-HK" altLang="zh-HK" b="0" i="1" smtClean="0">
                            <a:latin typeface="Cambria Math" panose="02040503050406030204" pitchFamily="18" charset="0"/>
                          </a:rPr>
                          <m:t>𝑛</m:t>
                        </m:r>
                      </m:den>
                    </m:f>
                  </m:oMath>
                </a14:m>
                <a:r>
                  <a:rPr lang="en-US" altLang="zh-HK" dirty="0" smtClean="0"/>
                  <a:t>.</a:t>
                </a:r>
              </a:p>
              <a:p>
                <a:r>
                  <a:rPr lang="en-US" altLang="zh-HK" dirty="0" smtClean="0"/>
                  <a:t>Complexity</a:t>
                </a:r>
                <a:r>
                  <a:rPr lang="en-US" altLang="zh-HK" dirty="0"/>
                  <a:t> </a:t>
                </a:r>
                <a:r>
                  <a:rPr lang="en-US" altLang="zh-HK" dirty="0" smtClean="0"/>
                  <a:t>???????</a:t>
                </a:r>
              </a:p>
              <a:p>
                <a:pPr marL="160020" indent="-342900">
                  <a:buFont typeface="Arial" charset="0"/>
                  <a:buChar char="•"/>
                </a:pPr>
                <a:r>
                  <a:rPr lang="en-US" altLang="zh-HK" b="0" dirty="0" smtClean="0"/>
                  <a:t>Only </a:t>
                </a:r>
                <a14:m>
                  <m:oMath xmlns:m="http://schemas.openxmlformats.org/officeDocument/2006/math">
                    <m:r>
                      <a:rPr lang="en-US" altLang="zh-HK" b="0" i="1" dirty="0" smtClean="0">
                        <a:latin typeface="Cambria Math"/>
                      </a:rPr>
                      <m:t>𝑛</m:t>
                    </m:r>
                    <m:r>
                      <a:rPr lang="en-US" altLang="zh-HK" b="0" i="1" dirty="0" smtClean="0">
                        <a:latin typeface="Cambria Math"/>
                      </a:rPr>
                      <m:t>−1</m:t>
                    </m:r>
                  </m:oMath>
                </a14:m>
                <a:r>
                  <a:rPr lang="en-US" altLang="zh-HK" b="0" dirty="0" smtClean="0"/>
                  <a:t> cuts into </a:t>
                </a:r>
                <a14:m>
                  <m:oMath xmlns:m="http://schemas.openxmlformats.org/officeDocument/2006/math">
                    <m:r>
                      <a:rPr lang="en-US" altLang="zh-HK" b="0" i="1" smtClean="0">
                        <a:latin typeface="Cambria Math"/>
                      </a:rPr>
                      <m:t>𝑛</m:t>
                    </m:r>
                  </m:oMath>
                </a14:m>
                <a:r>
                  <a:rPr lang="en-US" altLang="zh-HK" b="0" dirty="0" smtClean="0"/>
                  <a:t> pieces</a:t>
                </a:r>
              </a:p>
              <a:p>
                <a:pPr marL="160020" indent="-342900">
                  <a:buFont typeface="Arial" charset="0"/>
                  <a:buChar char="•"/>
                </a:pPr>
                <a:r>
                  <a:rPr lang="en-US" altLang="zh-HK" b="0" dirty="0" smtClean="0"/>
                  <a:t>Query complexity ???????</a:t>
                </a:r>
              </a:p>
              <a:p>
                <a:r>
                  <a:rPr lang="en-US" altLang="zh-HK" dirty="0" smtClean="0"/>
                  <a:t>Envy free ???????</a:t>
                </a:r>
                <a:endParaRPr lang="en-US" altLang="zh-HK" dirty="0"/>
              </a:p>
              <a:p>
                <a:endParaRPr lang="zh-HK" alt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2824623"/>
                <a:ext cx="7620000" cy="3901298"/>
              </a:xfrm>
              <a:blipFill rotWithShape="0">
                <a:blip r:embed="rId2"/>
                <a:stretch>
                  <a:fillRect l="-800" t="-1406"/>
                </a:stretch>
              </a:blipFill>
            </p:spPr>
            <p:txBody>
              <a:bodyPr/>
              <a:lstStyle/>
              <a:p>
                <a:r>
                  <a:rPr lang="en-US">
                    <a:noFill/>
                  </a:rPr>
                  <a:t> </a:t>
                </a:r>
              </a:p>
            </p:txBody>
          </p:sp>
        </mc:Fallback>
      </mc:AlternateContent>
      <p:sp>
        <p:nvSpPr>
          <p:cNvPr id="4" name="Slide Number Placeholder 3"/>
          <p:cNvSpPr>
            <a:spLocks noGrp="1"/>
          </p:cNvSpPr>
          <p:nvPr>
            <p:ph type="sldNum" sz="quarter" idx="12"/>
          </p:nvPr>
        </p:nvSpPr>
        <p:spPr/>
        <p:txBody>
          <a:bodyPr/>
          <a:lstStyle/>
          <a:p>
            <a:pPr>
              <a:defRPr/>
            </a:pPr>
            <a:fld id="{F3CE2709-FAAB-4E20-A336-1B3EECB864AA}" type="slidenum">
              <a:rPr lang="en-US" altLang="en-US" smtClean="0"/>
              <a:pPr>
                <a:defRPr/>
              </a:pPr>
              <a:t>21</a:t>
            </a:fld>
            <a:endParaRPr lang="en-US" altLang="en-US"/>
          </a:p>
        </p:txBody>
      </p:sp>
      <p:grpSp>
        <p:nvGrpSpPr>
          <p:cNvPr id="5" name="Group 4"/>
          <p:cNvGrpSpPr/>
          <p:nvPr/>
        </p:nvGrpSpPr>
        <p:grpSpPr>
          <a:xfrm>
            <a:off x="104867" y="1481972"/>
            <a:ext cx="8574992" cy="1384995"/>
            <a:chOff x="146327" y="4745648"/>
            <a:chExt cx="8574992" cy="1384995"/>
          </a:xfrm>
        </p:grpSpPr>
        <p:sp>
          <p:nvSpPr>
            <p:cNvPr id="6" name="Rounded Rectangle 5"/>
            <p:cNvSpPr/>
            <p:nvPr/>
          </p:nvSpPr>
          <p:spPr>
            <a:xfrm>
              <a:off x="491719" y="4872346"/>
              <a:ext cx="8229600" cy="113160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t>The protocol </a:t>
              </a:r>
              <a:r>
                <a:rPr lang="en-US" sz="2000" smtClean="0"/>
                <a:t>is (proportional) fair</a:t>
              </a:r>
              <a:endParaRPr lang="en-US" sz="2000" dirty="0"/>
            </a:p>
          </p:txBody>
        </p:sp>
        <p:sp>
          <p:nvSpPr>
            <p:cNvPr id="7" name="TextBox 6"/>
            <p:cNvSpPr txBox="1"/>
            <p:nvPr/>
          </p:nvSpPr>
          <p:spPr>
            <a:xfrm>
              <a:off x="146327" y="4745648"/>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Tree>
    <p:extLst>
      <p:ext uri="{BB962C8B-B14F-4D97-AF65-F5344CB8AC3E}">
        <p14:creationId xmlns:p14="http://schemas.microsoft.com/office/powerpoint/2010/main" val="429694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0" name="Group 79"/>
          <p:cNvGrpSpPr/>
          <p:nvPr/>
        </p:nvGrpSpPr>
        <p:grpSpPr>
          <a:xfrm>
            <a:off x="2743200" y="1828800"/>
            <a:ext cx="3733800" cy="1752600"/>
            <a:chOff x="2743200" y="2057400"/>
            <a:chExt cx="3733800" cy="1752600"/>
          </a:xfrm>
        </p:grpSpPr>
        <p:sp>
          <p:nvSpPr>
            <p:cNvPr id="41" name="Rectangle 40"/>
            <p:cNvSpPr/>
            <p:nvPr/>
          </p:nvSpPr>
          <p:spPr>
            <a:xfrm>
              <a:off x="2743200" y="2057400"/>
              <a:ext cx="18288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 1</a:t>
              </a:r>
              <a:endParaRPr lang="en-US" dirty="0">
                <a:solidFill>
                  <a:schemeClr val="bg2">
                    <a:lumMod val="10000"/>
                  </a:schemeClr>
                </a:solidFill>
              </a:endParaRPr>
            </a:p>
          </p:txBody>
        </p:sp>
        <p:sp>
          <p:nvSpPr>
            <p:cNvPr id="71" name="Rectangle 70"/>
            <p:cNvSpPr/>
            <p:nvPr/>
          </p:nvSpPr>
          <p:spPr>
            <a:xfrm>
              <a:off x="4648200" y="2057400"/>
              <a:ext cx="18288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 2</a:t>
              </a:r>
              <a:endParaRPr lang="en-US" dirty="0">
                <a:solidFill>
                  <a:schemeClr val="bg2">
                    <a:lumMod val="10000"/>
                  </a:schemeClr>
                </a:solidFill>
              </a:endParaRPr>
            </a:p>
          </p:txBody>
        </p:sp>
      </p:grpSp>
      <p:sp>
        <p:nvSpPr>
          <p:cNvPr id="2" name="Title 1"/>
          <p:cNvSpPr>
            <a:spLocks noGrp="1"/>
          </p:cNvSpPr>
          <p:nvPr>
            <p:ph type="title"/>
          </p:nvPr>
        </p:nvSpPr>
        <p:spPr/>
        <p:txBody>
          <a:bodyPr>
            <a:normAutofit fontScale="90000"/>
          </a:bodyPr>
          <a:lstStyle/>
          <a:p>
            <a:r>
              <a:rPr lang="en-US" dirty="0" smtClean="0"/>
              <a:t>What about Fairness vs social welfare?</a:t>
            </a:r>
            <a:endParaRPr lang="en-US" dirty="0"/>
          </a:p>
        </p:txBody>
      </p:sp>
      <p:sp>
        <p:nvSpPr>
          <p:cNvPr id="35" name="Cube 34"/>
          <p:cNvSpPr/>
          <p:nvPr/>
        </p:nvSpPr>
        <p:spPr>
          <a:xfrm>
            <a:off x="2590800" y="3581400"/>
            <a:ext cx="3962400" cy="685800"/>
          </a:xfrm>
          <a:prstGeom prst="cub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8194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0480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1242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7432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9718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6670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8956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2004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3528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4290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5052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766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338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624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0386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6576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862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814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8100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1148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2672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3434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4196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1910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7244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530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0292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6482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768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5720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8006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1054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2578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3340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4102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1816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6388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8674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9436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5626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7912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4864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7150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0198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1722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2484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3246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0960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590800" y="2743200"/>
            <a:ext cx="3810000" cy="990600"/>
          </a:xfrm>
          <a:prstGeom prst="rect">
            <a:avLst/>
          </a:prstGeom>
          <a:solidFill>
            <a:srgbClr val="FFFFFF">
              <a:alpha val="78824"/>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Players 3,4         </a:t>
            </a:r>
            <a:endParaRPr lang="en-US" dirty="0">
              <a:solidFill>
                <a:schemeClr val="bg2">
                  <a:lumMod val="10000"/>
                </a:schemeClr>
              </a:solidFill>
            </a:endParaRPr>
          </a:p>
        </p:txBody>
      </p:sp>
      <p:pic>
        <p:nvPicPr>
          <p:cNvPr id="73" name="Picture 7" descr="C:\Documents and Settings\Yair\Local Settings\Temporary Internet Files\Content.IE5\QLIBZU1F\MC90025082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88940">
            <a:off x="4945522" y="2755560"/>
            <a:ext cx="1504216" cy="444471"/>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7" descr="C:\Documents and Settings\Yair\Local Settings\Temporary Internet Files\Content.IE5\QLIBZU1F\MC90025082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88940">
            <a:off x="3040522" y="2743569"/>
            <a:ext cx="1504216" cy="444471"/>
          </a:xfrm>
          <a:prstGeom prst="rect">
            <a:avLst/>
          </a:prstGeom>
          <a:noFill/>
          <a:extLst>
            <a:ext uri="{909E8E84-426E-40DD-AFC4-6F175D3DCCD1}">
              <a14:hiddenFill xmlns:a14="http://schemas.microsoft.com/office/drawing/2010/main">
                <a:solidFill>
                  <a:srgbClr val="FFFFFF"/>
                </a:solidFill>
              </a14:hiddenFill>
            </a:ext>
          </a:extLst>
        </p:spPr>
      </p:pic>
      <p:grpSp>
        <p:nvGrpSpPr>
          <p:cNvPr id="79" name="Group 78"/>
          <p:cNvGrpSpPr/>
          <p:nvPr/>
        </p:nvGrpSpPr>
        <p:grpSpPr>
          <a:xfrm>
            <a:off x="3505200" y="3733800"/>
            <a:ext cx="1981200" cy="533400"/>
            <a:chOff x="3505200" y="3962400"/>
            <a:chExt cx="1981200" cy="533400"/>
          </a:xfrm>
        </p:grpSpPr>
        <p:cxnSp>
          <p:nvCxnSpPr>
            <p:cNvPr id="75" name="Straight Connector 74"/>
            <p:cNvCxnSpPr/>
            <p:nvPr/>
          </p:nvCxnSpPr>
          <p:spPr>
            <a:xfrm rot="5400000">
              <a:off x="3238500" y="42291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4305300" y="42291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219700" y="42291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pic>
        <p:nvPicPr>
          <p:cNvPr id="72" name="Picture 7" descr="C:\Documents and Settings\Yair\Local Settings\Temporary Internet Files\Content.IE5\QLIBZU1F\MC90025082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88940">
            <a:off x="3954922" y="2743569"/>
            <a:ext cx="1504216" cy="444471"/>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p:cNvSpPr txBox="1"/>
          <p:nvPr/>
        </p:nvSpPr>
        <p:spPr>
          <a:xfrm>
            <a:off x="2286000" y="5024735"/>
            <a:ext cx="1752600" cy="461665"/>
          </a:xfrm>
          <a:prstGeom prst="rect">
            <a:avLst/>
          </a:prstGeom>
          <a:noFill/>
          <a:ln>
            <a:solidFill>
              <a:schemeClr val="tx1"/>
            </a:solidFill>
          </a:ln>
        </p:spPr>
        <p:txBody>
          <a:bodyPr wrap="square" rtlCol="0">
            <a:spAutoFit/>
          </a:bodyPr>
          <a:lstStyle/>
          <a:p>
            <a:pPr algn="ctr"/>
            <a:r>
              <a:rPr lang="en-US" sz="2400" b="1" dirty="0" smtClean="0"/>
              <a:t>Total: 1.5</a:t>
            </a:r>
            <a:endParaRPr lang="en-US" sz="2400" b="1" dirty="0"/>
          </a:p>
        </p:txBody>
      </p:sp>
      <p:sp>
        <p:nvSpPr>
          <p:cNvPr id="82" name="TextBox 81"/>
          <p:cNvSpPr txBox="1"/>
          <p:nvPr/>
        </p:nvSpPr>
        <p:spPr>
          <a:xfrm>
            <a:off x="5105400" y="5024735"/>
            <a:ext cx="1752600" cy="461665"/>
          </a:xfrm>
          <a:prstGeom prst="rect">
            <a:avLst/>
          </a:prstGeom>
          <a:noFill/>
          <a:ln>
            <a:solidFill>
              <a:srgbClr val="FF0000"/>
            </a:solidFill>
          </a:ln>
        </p:spPr>
        <p:txBody>
          <a:bodyPr wrap="square" rtlCol="0">
            <a:spAutoFit/>
          </a:bodyPr>
          <a:lstStyle/>
          <a:p>
            <a:pPr algn="ctr"/>
            <a:r>
              <a:rPr lang="en-US" sz="2400" b="1" dirty="0" smtClean="0"/>
              <a:t>Total: 2</a:t>
            </a:r>
            <a:endParaRPr lang="en-US" sz="2400" b="1" dirty="0"/>
          </a:p>
        </p:txBody>
      </p:sp>
      <p:cxnSp>
        <p:nvCxnSpPr>
          <p:cNvPr id="84" name="Straight Connector 83"/>
          <p:cNvCxnSpPr/>
          <p:nvPr/>
        </p:nvCxnSpPr>
        <p:spPr>
          <a:xfrm rot="5400000">
            <a:off x="4305300" y="400050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pic>
        <p:nvPicPr>
          <p:cNvPr id="85" name="Picture 7" descr="C:\Documents and Settings\Yair\Local Settings\Temporary Internet Files\Content.IE5\QLIBZU1F\MC900250823[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7888940">
            <a:off x="3954922" y="2755560"/>
            <a:ext cx="1504216" cy="444471"/>
          </a:xfrm>
          <a:prstGeom prst="rect">
            <a:avLst/>
          </a:prstGeom>
          <a:noFill/>
          <a:extLst>
            <a:ext uri="{909E8E84-426E-40DD-AFC4-6F175D3DCCD1}">
              <a14:hiddenFill xmlns:a14="http://schemas.microsoft.com/office/drawing/2010/main">
                <a:solidFill>
                  <a:srgbClr val="FFFFFF"/>
                </a:solidFill>
              </a14:hiddenFill>
            </a:ext>
          </a:extLst>
        </p:spPr>
      </p:pic>
      <p:sp>
        <p:nvSpPr>
          <p:cNvPr id="74" name="Left Brace 73"/>
          <p:cNvSpPr/>
          <p:nvPr/>
        </p:nvSpPr>
        <p:spPr>
          <a:xfrm rot="16200000">
            <a:off x="2863334" y="4045800"/>
            <a:ext cx="369336" cy="914401"/>
          </a:xfrm>
          <a:prstGeom prst="leftBrace">
            <a:avLst>
              <a:gd name="adj1" fmla="val 27198"/>
              <a:gd name="adj2" fmla="val 524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6" name="TextBox 75"/>
          <p:cNvSpPr txBox="1"/>
          <p:nvPr/>
        </p:nvSpPr>
        <p:spPr>
          <a:xfrm>
            <a:off x="2438400" y="4611469"/>
            <a:ext cx="1295400" cy="369332"/>
          </a:xfrm>
          <a:prstGeom prst="rect">
            <a:avLst/>
          </a:prstGeom>
          <a:noFill/>
        </p:spPr>
        <p:txBody>
          <a:bodyPr wrap="square" rtlCol="0">
            <a:spAutoFit/>
          </a:bodyPr>
          <a:lstStyle/>
          <a:p>
            <a:pPr algn="ctr"/>
            <a:r>
              <a:rPr lang="en-US" dirty="0" smtClean="0"/>
              <a:t>Player 1</a:t>
            </a:r>
            <a:endParaRPr lang="en-US" dirty="0"/>
          </a:p>
        </p:txBody>
      </p:sp>
      <p:sp>
        <p:nvSpPr>
          <p:cNvPr id="83" name="Left Brace 82"/>
          <p:cNvSpPr/>
          <p:nvPr/>
        </p:nvSpPr>
        <p:spPr>
          <a:xfrm rot="16200000">
            <a:off x="3853934" y="4070868"/>
            <a:ext cx="369336" cy="914401"/>
          </a:xfrm>
          <a:prstGeom prst="leftBrace">
            <a:avLst>
              <a:gd name="adj1" fmla="val 27198"/>
              <a:gd name="adj2" fmla="val 524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7" name="TextBox 86"/>
          <p:cNvSpPr txBox="1"/>
          <p:nvPr/>
        </p:nvSpPr>
        <p:spPr>
          <a:xfrm>
            <a:off x="3429000" y="4636537"/>
            <a:ext cx="1295400" cy="369332"/>
          </a:xfrm>
          <a:prstGeom prst="rect">
            <a:avLst/>
          </a:prstGeom>
          <a:noFill/>
        </p:spPr>
        <p:txBody>
          <a:bodyPr wrap="square" rtlCol="0">
            <a:spAutoFit/>
          </a:bodyPr>
          <a:lstStyle/>
          <a:p>
            <a:pPr algn="ctr"/>
            <a:r>
              <a:rPr lang="en-US" dirty="0" smtClean="0"/>
              <a:t>Player 3</a:t>
            </a:r>
            <a:endParaRPr lang="en-US" dirty="0"/>
          </a:p>
        </p:txBody>
      </p:sp>
      <p:sp>
        <p:nvSpPr>
          <p:cNvPr id="88" name="Left Brace 87"/>
          <p:cNvSpPr/>
          <p:nvPr/>
        </p:nvSpPr>
        <p:spPr>
          <a:xfrm rot="16200000">
            <a:off x="4844534" y="4070868"/>
            <a:ext cx="369336" cy="914401"/>
          </a:xfrm>
          <a:prstGeom prst="leftBrace">
            <a:avLst>
              <a:gd name="adj1" fmla="val 27198"/>
              <a:gd name="adj2" fmla="val 524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89" name="TextBox 88"/>
          <p:cNvSpPr txBox="1"/>
          <p:nvPr/>
        </p:nvSpPr>
        <p:spPr>
          <a:xfrm>
            <a:off x="4419600" y="4636537"/>
            <a:ext cx="1295400" cy="369332"/>
          </a:xfrm>
          <a:prstGeom prst="rect">
            <a:avLst/>
          </a:prstGeom>
          <a:noFill/>
        </p:spPr>
        <p:txBody>
          <a:bodyPr wrap="square" rtlCol="0">
            <a:spAutoFit/>
          </a:bodyPr>
          <a:lstStyle/>
          <a:p>
            <a:pPr algn="ctr"/>
            <a:r>
              <a:rPr lang="en-US" dirty="0" smtClean="0"/>
              <a:t>Player 2</a:t>
            </a:r>
            <a:endParaRPr lang="en-US" dirty="0"/>
          </a:p>
        </p:txBody>
      </p:sp>
      <p:sp>
        <p:nvSpPr>
          <p:cNvPr id="90" name="Left Brace 89"/>
          <p:cNvSpPr/>
          <p:nvPr/>
        </p:nvSpPr>
        <p:spPr>
          <a:xfrm rot="16200000">
            <a:off x="5758934" y="4070868"/>
            <a:ext cx="369336" cy="914401"/>
          </a:xfrm>
          <a:prstGeom prst="leftBrace">
            <a:avLst>
              <a:gd name="adj1" fmla="val 27198"/>
              <a:gd name="adj2" fmla="val 524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1" name="TextBox 90"/>
          <p:cNvSpPr txBox="1"/>
          <p:nvPr/>
        </p:nvSpPr>
        <p:spPr>
          <a:xfrm>
            <a:off x="5334000" y="4636537"/>
            <a:ext cx="1295400" cy="369332"/>
          </a:xfrm>
          <a:prstGeom prst="rect">
            <a:avLst/>
          </a:prstGeom>
          <a:noFill/>
        </p:spPr>
        <p:txBody>
          <a:bodyPr wrap="square" rtlCol="0">
            <a:spAutoFit/>
          </a:bodyPr>
          <a:lstStyle/>
          <a:p>
            <a:pPr algn="ctr"/>
            <a:r>
              <a:rPr lang="en-US" dirty="0" smtClean="0"/>
              <a:t>Player 4</a:t>
            </a:r>
            <a:endParaRPr lang="en-US" dirty="0"/>
          </a:p>
        </p:txBody>
      </p:sp>
      <p:sp>
        <p:nvSpPr>
          <p:cNvPr id="92" name="Left Brace 91"/>
          <p:cNvSpPr/>
          <p:nvPr/>
        </p:nvSpPr>
        <p:spPr>
          <a:xfrm rot="16200000">
            <a:off x="3434834" y="3575568"/>
            <a:ext cx="369336" cy="1905001"/>
          </a:xfrm>
          <a:prstGeom prst="leftBrace">
            <a:avLst>
              <a:gd name="adj1" fmla="val 27198"/>
              <a:gd name="adj2" fmla="val 524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3" name="TextBox 92"/>
          <p:cNvSpPr txBox="1"/>
          <p:nvPr/>
        </p:nvSpPr>
        <p:spPr>
          <a:xfrm>
            <a:off x="2971800" y="4636537"/>
            <a:ext cx="1295400" cy="369332"/>
          </a:xfrm>
          <a:prstGeom prst="rect">
            <a:avLst/>
          </a:prstGeom>
          <a:noFill/>
        </p:spPr>
        <p:txBody>
          <a:bodyPr wrap="square" rtlCol="0">
            <a:spAutoFit/>
          </a:bodyPr>
          <a:lstStyle/>
          <a:p>
            <a:pPr algn="ctr"/>
            <a:r>
              <a:rPr lang="en-US" dirty="0" smtClean="0"/>
              <a:t>Player 1</a:t>
            </a:r>
            <a:endParaRPr lang="en-US" dirty="0"/>
          </a:p>
        </p:txBody>
      </p:sp>
      <p:sp>
        <p:nvSpPr>
          <p:cNvPr id="94" name="Left Brace 93"/>
          <p:cNvSpPr/>
          <p:nvPr/>
        </p:nvSpPr>
        <p:spPr>
          <a:xfrm rot="16200000">
            <a:off x="5339831" y="3575568"/>
            <a:ext cx="369336" cy="1905001"/>
          </a:xfrm>
          <a:prstGeom prst="leftBrace">
            <a:avLst>
              <a:gd name="adj1" fmla="val 27198"/>
              <a:gd name="adj2" fmla="val 52404"/>
            </a:avLst>
          </a:prstGeom>
          <a:ln w="28575">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5" name="TextBox 94"/>
          <p:cNvSpPr txBox="1"/>
          <p:nvPr/>
        </p:nvSpPr>
        <p:spPr>
          <a:xfrm>
            <a:off x="4876797" y="4636537"/>
            <a:ext cx="1295400" cy="369332"/>
          </a:xfrm>
          <a:prstGeom prst="rect">
            <a:avLst/>
          </a:prstGeom>
          <a:noFill/>
        </p:spPr>
        <p:txBody>
          <a:bodyPr wrap="square" rtlCol="0">
            <a:spAutoFit/>
          </a:bodyPr>
          <a:lstStyle/>
          <a:p>
            <a:pPr algn="ctr"/>
            <a:r>
              <a:rPr lang="en-US" dirty="0" smtClean="0"/>
              <a:t>Player 2</a:t>
            </a:r>
            <a:endParaRPr lang="en-US" dirty="0"/>
          </a:p>
        </p:txBody>
      </p:sp>
      <p:sp>
        <p:nvSpPr>
          <p:cNvPr id="96" name="TextBox 95"/>
          <p:cNvSpPr txBox="1"/>
          <p:nvPr/>
        </p:nvSpPr>
        <p:spPr>
          <a:xfrm>
            <a:off x="1981200" y="5634335"/>
            <a:ext cx="5181600" cy="461665"/>
          </a:xfrm>
          <a:prstGeom prst="rect">
            <a:avLst/>
          </a:prstGeom>
          <a:noFill/>
          <a:ln>
            <a:solidFill>
              <a:schemeClr val="tx1"/>
            </a:solidFill>
          </a:ln>
        </p:spPr>
        <p:txBody>
          <a:bodyPr wrap="square" rtlCol="0">
            <a:spAutoFit/>
          </a:bodyPr>
          <a:lstStyle/>
          <a:p>
            <a:pPr algn="ctr"/>
            <a:r>
              <a:rPr lang="en-US" sz="2400" b="1" dirty="0" smtClean="0"/>
              <a:t>Fairness </a:t>
            </a:r>
            <a:r>
              <a:rPr lang="en-US" sz="2400" b="1" dirty="0" smtClean="0">
                <a:sym typeface="Symbol"/>
              </a:rPr>
              <a:t> Maximum Utility</a:t>
            </a:r>
            <a:endParaRPr lang="en-US" sz="2400" b="1" dirty="0"/>
          </a:p>
        </p:txBody>
      </p:sp>
      <p:sp>
        <p:nvSpPr>
          <p:cNvPr id="3" name="Slide Number Placeholder 2"/>
          <p:cNvSpPr>
            <a:spLocks noGrp="1"/>
          </p:cNvSpPr>
          <p:nvPr>
            <p:ph type="sldNum" sz="quarter" idx="12"/>
          </p:nvPr>
        </p:nvSpPr>
        <p:spPr/>
        <p:txBody>
          <a:bodyPr/>
          <a:lstStyle/>
          <a:p>
            <a:fld id="{A2EF37A0-74FC-AB4F-AE4C-D9BFC6719E9F}" type="slidenum">
              <a:rPr lang="en-US" smtClean="0"/>
              <a:t>22</a:t>
            </a:fld>
            <a:endParaRPr lang="en-US"/>
          </a:p>
        </p:txBody>
      </p:sp>
      <p:sp>
        <p:nvSpPr>
          <p:cNvPr id="4" name="TextBox 3"/>
          <p:cNvSpPr txBox="1"/>
          <p:nvPr/>
        </p:nvSpPr>
        <p:spPr>
          <a:xfrm>
            <a:off x="254000" y="2997200"/>
            <a:ext cx="2032000" cy="646331"/>
          </a:xfrm>
          <a:prstGeom prst="rect">
            <a:avLst/>
          </a:prstGeom>
          <a:noFill/>
        </p:spPr>
        <p:txBody>
          <a:bodyPr wrap="square" rtlCol="0">
            <a:spAutoFit/>
          </a:bodyPr>
          <a:lstStyle/>
          <a:p>
            <a:r>
              <a:rPr lang="en-US" smtClean="0"/>
              <a:t>E-F allocation ????????</a:t>
            </a:r>
            <a:endParaRPr lang="en-US"/>
          </a:p>
        </p:txBody>
      </p:sp>
      <p:sp>
        <p:nvSpPr>
          <p:cNvPr id="5" name="TextBox 4"/>
          <p:cNvSpPr txBox="1"/>
          <p:nvPr/>
        </p:nvSpPr>
        <p:spPr>
          <a:xfrm>
            <a:off x="7162800" y="2290339"/>
            <a:ext cx="1539875" cy="1477328"/>
          </a:xfrm>
          <a:prstGeom prst="rect">
            <a:avLst/>
          </a:prstGeom>
          <a:noFill/>
        </p:spPr>
        <p:txBody>
          <a:bodyPr wrap="square" rtlCol="0">
            <a:spAutoFit/>
          </a:bodyPr>
          <a:lstStyle/>
          <a:p>
            <a:r>
              <a:rPr lang="en-US" smtClean="0"/>
              <a:t>Social welfare maximizing allocation ???????</a:t>
            </a:r>
            <a:endParaRPr lang="en-US"/>
          </a:p>
        </p:txBody>
      </p:sp>
    </p:spTree>
    <p:extLst>
      <p:ext uri="{BB962C8B-B14F-4D97-AF65-F5344CB8AC3E}">
        <p14:creationId xmlns:p14="http://schemas.microsoft.com/office/powerpoint/2010/main" val="1059193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0"/>
                                        </p:tgtEl>
                                        <p:attrNameLst>
                                          <p:attrName>style.visibility</p:attrName>
                                        </p:attrNameLst>
                                      </p:cBhvr>
                                      <p:to>
                                        <p:strVal val="visible"/>
                                      </p:to>
                                    </p:set>
                                    <p:animEffect transition="in" filter="wipe(down)">
                                      <p:cBhvr>
                                        <p:cTn id="7" dur="500"/>
                                        <p:tgtEl>
                                          <p:spTgt spid="8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wipe(down)">
                                      <p:cBhvr>
                                        <p:cTn id="12" dur="500"/>
                                        <p:tgtEl>
                                          <p:spTgt spid="42"/>
                                        </p:tgtEl>
                                      </p:cBhvr>
                                    </p:animEffec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3"/>
                                        </p:tgtEl>
                                        <p:attrNameLst>
                                          <p:attrName>style.visibility</p:attrName>
                                        </p:attrNameLst>
                                      </p:cBhvr>
                                      <p:to>
                                        <p:strVal val="visible"/>
                                      </p:to>
                                    </p:set>
                                  </p:childTnLst>
                                </p:cTn>
                              </p:par>
                              <p:par>
                                <p:cTn id="19" presetID="1" presetClass="exit" presetSubtype="0" fill="hold" grpId="1" nodeType="withEffect">
                                  <p:stCondLst>
                                    <p:cond delay="0"/>
                                  </p:stCondLst>
                                  <p:childTnLst>
                                    <p:set>
                                      <p:cBhvr>
                                        <p:cTn id="20" dur="1" fill="hold">
                                          <p:stCondLst>
                                            <p:cond delay="0"/>
                                          </p:stCondLst>
                                        </p:cTn>
                                        <p:tgtEl>
                                          <p:spTgt spid="4"/>
                                        </p:tgtEl>
                                        <p:attrNameLst>
                                          <p:attrName>style.visibility</p:attrName>
                                        </p:attrNameLst>
                                      </p:cBhvr>
                                      <p:to>
                                        <p:strVal val="hidden"/>
                                      </p:to>
                                    </p:set>
                                  </p:childTnLst>
                                </p:cTn>
                              </p:par>
                              <p:par>
                                <p:cTn id="21" presetID="1" presetClass="entr" presetSubtype="0" fill="hold" nodeType="withEffect">
                                  <p:stCondLst>
                                    <p:cond delay="0"/>
                                  </p:stCondLst>
                                  <p:childTnLst>
                                    <p:set>
                                      <p:cBhvr>
                                        <p:cTn id="22" dur="1" fill="hold">
                                          <p:stCondLst>
                                            <p:cond delay="0"/>
                                          </p:stCondLst>
                                        </p:cTn>
                                        <p:tgtEl>
                                          <p:spTgt spid="7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3"/>
                                        </p:tgtEl>
                                        <p:attrNameLst>
                                          <p:attrName>style.visibility</p:attrName>
                                        </p:attrNameLst>
                                      </p:cBhvr>
                                      <p:to>
                                        <p:strVal val="visible"/>
                                      </p:to>
                                    </p:set>
                                  </p:childTnLst>
                                </p:cTn>
                              </p:par>
                            </p:childTnLst>
                          </p:cTn>
                        </p:par>
                        <p:par>
                          <p:cTn id="25" fill="hold">
                            <p:stCondLst>
                              <p:cond delay="0"/>
                            </p:stCondLst>
                            <p:childTnLst>
                              <p:par>
                                <p:cTn id="26" presetID="42" presetClass="path" presetSubtype="0" accel="50000" decel="50000" fill="hold" nodeType="afterEffect">
                                  <p:stCondLst>
                                    <p:cond delay="0"/>
                                  </p:stCondLst>
                                  <p:childTnLst>
                                    <p:animMotion origin="layout" path="M -4.44444E-6 2.83237E-6 L -0.00069 0.11098 " pathEditMode="relative" rAng="0" ptsTypes="AA">
                                      <p:cBhvr>
                                        <p:cTn id="27" dur="1000" fill="hold"/>
                                        <p:tgtEl>
                                          <p:spTgt spid="43"/>
                                        </p:tgtEl>
                                        <p:attrNameLst>
                                          <p:attrName>ppt_x</p:attrName>
                                          <p:attrName>ppt_y</p:attrName>
                                        </p:attrNameLst>
                                      </p:cBhvr>
                                      <p:rCtr x="0" y="55"/>
                                    </p:animMotion>
                                  </p:childTnLst>
                                </p:cTn>
                              </p:par>
                              <p:par>
                                <p:cTn id="28" presetID="42" presetClass="path" presetSubtype="0" accel="50000" decel="50000" fill="hold" nodeType="withEffect">
                                  <p:stCondLst>
                                    <p:cond delay="0"/>
                                  </p:stCondLst>
                                  <p:childTnLst>
                                    <p:animMotion origin="layout" path="M -4.44444E-6 2.83237E-6 L -0.00069 0.11098 " pathEditMode="relative" rAng="0" ptsTypes="AA">
                                      <p:cBhvr>
                                        <p:cTn id="29" dur="1000" fill="hold"/>
                                        <p:tgtEl>
                                          <p:spTgt spid="72"/>
                                        </p:tgtEl>
                                        <p:attrNameLst>
                                          <p:attrName>ppt_x</p:attrName>
                                          <p:attrName>ppt_y</p:attrName>
                                        </p:attrNameLst>
                                      </p:cBhvr>
                                      <p:rCtr x="0" y="55"/>
                                    </p:animMotion>
                                  </p:childTnLst>
                                </p:cTn>
                              </p:par>
                              <p:par>
                                <p:cTn id="30" presetID="42" presetClass="path" presetSubtype="0" accel="50000" decel="50000" fill="hold" nodeType="withEffect">
                                  <p:stCondLst>
                                    <p:cond delay="0"/>
                                  </p:stCondLst>
                                  <p:childTnLst>
                                    <p:animMotion origin="layout" path="M -4.44444E-6 2.83237E-6 L -0.00069 0.11098 " pathEditMode="relative" rAng="0" ptsTypes="AA">
                                      <p:cBhvr>
                                        <p:cTn id="31" dur="1000" fill="hold"/>
                                        <p:tgtEl>
                                          <p:spTgt spid="73"/>
                                        </p:tgtEl>
                                        <p:attrNameLst>
                                          <p:attrName>ppt_x</p:attrName>
                                          <p:attrName>ppt_y</p:attrName>
                                        </p:attrNameLst>
                                      </p:cBhvr>
                                      <p:rCtr x="0" y="55"/>
                                    </p:animMotion>
                                  </p:childTnLst>
                                </p:cTn>
                              </p:par>
                            </p:childTnLst>
                          </p:cTn>
                        </p:par>
                        <p:par>
                          <p:cTn id="32" fill="hold">
                            <p:stCondLst>
                              <p:cond delay="1000"/>
                            </p:stCondLst>
                            <p:childTnLst>
                              <p:par>
                                <p:cTn id="33" presetID="1" presetClass="entr" presetSubtype="0" fill="hold" nodeType="afterEffect">
                                  <p:stCondLst>
                                    <p:cond delay="0"/>
                                  </p:stCondLst>
                                  <p:childTnLst>
                                    <p:set>
                                      <p:cBhvr>
                                        <p:cTn id="34" dur="1" fill="hold">
                                          <p:stCondLst>
                                            <p:cond delay="0"/>
                                          </p:stCondLst>
                                        </p:cTn>
                                        <p:tgtEl>
                                          <p:spTgt spid="79"/>
                                        </p:tgtEl>
                                        <p:attrNameLst>
                                          <p:attrName>style.visibility</p:attrName>
                                        </p:attrNameLst>
                                      </p:cBhvr>
                                      <p:to>
                                        <p:strVal val="visible"/>
                                      </p:to>
                                    </p:set>
                                  </p:childTnLst>
                                </p:cTn>
                              </p:par>
                            </p:childTnLst>
                          </p:cTn>
                        </p:par>
                        <p:par>
                          <p:cTn id="35" fill="hold">
                            <p:stCondLst>
                              <p:cond delay="1000"/>
                            </p:stCondLst>
                            <p:childTnLst>
                              <p:par>
                                <p:cTn id="36" presetID="10" presetClass="exit" presetSubtype="0" fill="hold" nodeType="afterEffect">
                                  <p:stCondLst>
                                    <p:cond delay="0"/>
                                  </p:stCondLst>
                                  <p:childTnLst>
                                    <p:animEffect transition="out" filter="fade">
                                      <p:cBhvr>
                                        <p:cTn id="37" dur="500"/>
                                        <p:tgtEl>
                                          <p:spTgt spid="43"/>
                                        </p:tgtEl>
                                      </p:cBhvr>
                                    </p:animEffect>
                                    <p:set>
                                      <p:cBhvr>
                                        <p:cTn id="38" dur="1" fill="hold">
                                          <p:stCondLst>
                                            <p:cond delay="499"/>
                                          </p:stCondLst>
                                        </p:cTn>
                                        <p:tgtEl>
                                          <p:spTgt spid="43"/>
                                        </p:tgtEl>
                                        <p:attrNameLst>
                                          <p:attrName>style.visibility</p:attrName>
                                        </p:attrNameLst>
                                      </p:cBhvr>
                                      <p:to>
                                        <p:strVal val="hidden"/>
                                      </p:to>
                                    </p:set>
                                  </p:childTnLst>
                                </p:cTn>
                              </p:par>
                              <p:par>
                                <p:cTn id="39" presetID="10" presetClass="exit" presetSubtype="0" fill="hold" nodeType="withEffect">
                                  <p:stCondLst>
                                    <p:cond delay="0"/>
                                  </p:stCondLst>
                                  <p:childTnLst>
                                    <p:animEffect transition="out" filter="fade">
                                      <p:cBhvr>
                                        <p:cTn id="40" dur="500"/>
                                        <p:tgtEl>
                                          <p:spTgt spid="73"/>
                                        </p:tgtEl>
                                      </p:cBhvr>
                                    </p:animEffect>
                                    <p:set>
                                      <p:cBhvr>
                                        <p:cTn id="41" dur="1" fill="hold">
                                          <p:stCondLst>
                                            <p:cond delay="499"/>
                                          </p:stCondLst>
                                        </p:cTn>
                                        <p:tgtEl>
                                          <p:spTgt spid="73"/>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72"/>
                                        </p:tgtEl>
                                      </p:cBhvr>
                                    </p:animEffect>
                                    <p:set>
                                      <p:cBhvr>
                                        <p:cTn id="44" dur="1" fill="hold">
                                          <p:stCondLst>
                                            <p:cond delay="499"/>
                                          </p:stCondLst>
                                        </p:cTn>
                                        <p:tgtEl>
                                          <p:spTgt spid="72"/>
                                        </p:tgtEl>
                                        <p:attrNameLst>
                                          <p:attrName>style.visibility</p:attrName>
                                        </p:attrNameLst>
                                      </p:cBhvr>
                                      <p:to>
                                        <p:strVal val="hidden"/>
                                      </p:to>
                                    </p:set>
                                  </p:childTnLst>
                                </p:cTn>
                              </p:par>
                            </p:childTnLst>
                          </p:cTn>
                        </p:par>
                        <p:par>
                          <p:cTn id="45" fill="hold">
                            <p:stCondLst>
                              <p:cond delay="1500"/>
                            </p:stCondLst>
                            <p:childTnLst>
                              <p:par>
                                <p:cTn id="46" presetID="22" presetClass="entr" presetSubtype="1" fill="hold" grpId="0" nodeType="afterEffect">
                                  <p:stCondLst>
                                    <p:cond delay="500"/>
                                  </p:stCondLst>
                                  <p:childTnLst>
                                    <p:set>
                                      <p:cBhvr>
                                        <p:cTn id="47" dur="1" fill="hold">
                                          <p:stCondLst>
                                            <p:cond delay="0"/>
                                          </p:stCondLst>
                                        </p:cTn>
                                        <p:tgtEl>
                                          <p:spTgt spid="74"/>
                                        </p:tgtEl>
                                        <p:attrNameLst>
                                          <p:attrName>style.visibility</p:attrName>
                                        </p:attrNameLst>
                                      </p:cBhvr>
                                      <p:to>
                                        <p:strVal val="visible"/>
                                      </p:to>
                                    </p:set>
                                    <p:animEffect transition="in" filter="wipe(up)">
                                      <p:cBhvr>
                                        <p:cTn id="48" dur="500"/>
                                        <p:tgtEl>
                                          <p:spTgt spid="74"/>
                                        </p:tgtEl>
                                      </p:cBhvr>
                                    </p:animEffect>
                                  </p:childTnLst>
                                </p:cTn>
                              </p:par>
                              <p:par>
                                <p:cTn id="49" presetID="22" presetClass="entr" presetSubtype="1" fill="hold" grpId="0" nodeType="withEffect">
                                  <p:stCondLst>
                                    <p:cond delay="500"/>
                                  </p:stCondLst>
                                  <p:childTnLst>
                                    <p:set>
                                      <p:cBhvr>
                                        <p:cTn id="50" dur="1" fill="hold">
                                          <p:stCondLst>
                                            <p:cond delay="0"/>
                                          </p:stCondLst>
                                        </p:cTn>
                                        <p:tgtEl>
                                          <p:spTgt spid="76"/>
                                        </p:tgtEl>
                                        <p:attrNameLst>
                                          <p:attrName>style.visibility</p:attrName>
                                        </p:attrNameLst>
                                      </p:cBhvr>
                                      <p:to>
                                        <p:strVal val="visible"/>
                                      </p:to>
                                    </p:set>
                                    <p:animEffect transition="in" filter="wipe(up)">
                                      <p:cBhvr>
                                        <p:cTn id="51" dur="500"/>
                                        <p:tgtEl>
                                          <p:spTgt spid="76"/>
                                        </p:tgtEl>
                                      </p:cBhvr>
                                    </p:animEffect>
                                  </p:childTnLst>
                                </p:cTn>
                              </p:par>
                              <p:par>
                                <p:cTn id="52" presetID="22" presetClass="entr" presetSubtype="1" fill="hold" grpId="0" nodeType="withEffect">
                                  <p:stCondLst>
                                    <p:cond delay="500"/>
                                  </p:stCondLst>
                                  <p:childTnLst>
                                    <p:set>
                                      <p:cBhvr>
                                        <p:cTn id="53" dur="1" fill="hold">
                                          <p:stCondLst>
                                            <p:cond delay="0"/>
                                          </p:stCondLst>
                                        </p:cTn>
                                        <p:tgtEl>
                                          <p:spTgt spid="83"/>
                                        </p:tgtEl>
                                        <p:attrNameLst>
                                          <p:attrName>style.visibility</p:attrName>
                                        </p:attrNameLst>
                                      </p:cBhvr>
                                      <p:to>
                                        <p:strVal val="visible"/>
                                      </p:to>
                                    </p:set>
                                    <p:animEffect transition="in" filter="wipe(up)">
                                      <p:cBhvr>
                                        <p:cTn id="54" dur="500"/>
                                        <p:tgtEl>
                                          <p:spTgt spid="83"/>
                                        </p:tgtEl>
                                      </p:cBhvr>
                                    </p:animEffect>
                                  </p:childTnLst>
                                </p:cTn>
                              </p:par>
                              <p:par>
                                <p:cTn id="55" presetID="22" presetClass="entr" presetSubtype="1" fill="hold" grpId="0" nodeType="withEffect">
                                  <p:stCondLst>
                                    <p:cond delay="500"/>
                                  </p:stCondLst>
                                  <p:childTnLst>
                                    <p:set>
                                      <p:cBhvr>
                                        <p:cTn id="56" dur="1" fill="hold">
                                          <p:stCondLst>
                                            <p:cond delay="0"/>
                                          </p:stCondLst>
                                        </p:cTn>
                                        <p:tgtEl>
                                          <p:spTgt spid="87"/>
                                        </p:tgtEl>
                                        <p:attrNameLst>
                                          <p:attrName>style.visibility</p:attrName>
                                        </p:attrNameLst>
                                      </p:cBhvr>
                                      <p:to>
                                        <p:strVal val="visible"/>
                                      </p:to>
                                    </p:set>
                                    <p:animEffect transition="in" filter="wipe(up)">
                                      <p:cBhvr>
                                        <p:cTn id="57" dur="500"/>
                                        <p:tgtEl>
                                          <p:spTgt spid="87"/>
                                        </p:tgtEl>
                                      </p:cBhvr>
                                    </p:animEffect>
                                  </p:childTnLst>
                                </p:cTn>
                              </p:par>
                              <p:par>
                                <p:cTn id="58" presetID="22" presetClass="entr" presetSubtype="1" fill="hold" grpId="0" nodeType="withEffect">
                                  <p:stCondLst>
                                    <p:cond delay="500"/>
                                  </p:stCondLst>
                                  <p:childTnLst>
                                    <p:set>
                                      <p:cBhvr>
                                        <p:cTn id="59" dur="1" fill="hold">
                                          <p:stCondLst>
                                            <p:cond delay="0"/>
                                          </p:stCondLst>
                                        </p:cTn>
                                        <p:tgtEl>
                                          <p:spTgt spid="88"/>
                                        </p:tgtEl>
                                        <p:attrNameLst>
                                          <p:attrName>style.visibility</p:attrName>
                                        </p:attrNameLst>
                                      </p:cBhvr>
                                      <p:to>
                                        <p:strVal val="visible"/>
                                      </p:to>
                                    </p:set>
                                    <p:animEffect transition="in" filter="wipe(up)">
                                      <p:cBhvr>
                                        <p:cTn id="60" dur="500"/>
                                        <p:tgtEl>
                                          <p:spTgt spid="88"/>
                                        </p:tgtEl>
                                      </p:cBhvr>
                                    </p:animEffect>
                                  </p:childTnLst>
                                </p:cTn>
                              </p:par>
                              <p:par>
                                <p:cTn id="61" presetID="22" presetClass="entr" presetSubtype="1" fill="hold" grpId="0" nodeType="withEffect">
                                  <p:stCondLst>
                                    <p:cond delay="500"/>
                                  </p:stCondLst>
                                  <p:childTnLst>
                                    <p:set>
                                      <p:cBhvr>
                                        <p:cTn id="62" dur="1" fill="hold">
                                          <p:stCondLst>
                                            <p:cond delay="0"/>
                                          </p:stCondLst>
                                        </p:cTn>
                                        <p:tgtEl>
                                          <p:spTgt spid="89"/>
                                        </p:tgtEl>
                                        <p:attrNameLst>
                                          <p:attrName>style.visibility</p:attrName>
                                        </p:attrNameLst>
                                      </p:cBhvr>
                                      <p:to>
                                        <p:strVal val="visible"/>
                                      </p:to>
                                    </p:set>
                                    <p:animEffect transition="in" filter="wipe(up)">
                                      <p:cBhvr>
                                        <p:cTn id="63" dur="500"/>
                                        <p:tgtEl>
                                          <p:spTgt spid="89"/>
                                        </p:tgtEl>
                                      </p:cBhvr>
                                    </p:animEffect>
                                  </p:childTnLst>
                                </p:cTn>
                              </p:par>
                              <p:par>
                                <p:cTn id="64" presetID="22" presetClass="entr" presetSubtype="1" fill="hold" grpId="0" nodeType="withEffect">
                                  <p:stCondLst>
                                    <p:cond delay="500"/>
                                  </p:stCondLst>
                                  <p:childTnLst>
                                    <p:set>
                                      <p:cBhvr>
                                        <p:cTn id="65" dur="1" fill="hold">
                                          <p:stCondLst>
                                            <p:cond delay="0"/>
                                          </p:stCondLst>
                                        </p:cTn>
                                        <p:tgtEl>
                                          <p:spTgt spid="90"/>
                                        </p:tgtEl>
                                        <p:attrNameLst>
                                          <p:attrName>style.visibility</p:attrName>
                                        </p:attrNameLst>
                                      </p:cBhvr>
                                      <p:to>
                                        <p:strVal val="visible"/>
                                      </p:to>
                                    </p:set>
                                    <p:animEffect transition="in" filter="wipe(up)">
                                      <p:cBhvr>
                                        <p:cTn id="66" dur="500"/>
                                        <p:tgtEl>
                                          <p:spTgt spid="90"/>
                                        </p:tgtEl>
                                      </p:cBhvr>
                                    </p:animEffect>
                                  </p:childTnLst>
                                </p:cTn>
                              </p:par>
                              <p:par>
                                <p:cTn id="67" presetID="22" presetClass="entr" presetSubtype="1" fill="hold" grpId="0" nodeType="withEffect">
                                  <p:stCondLst>
                                    <p:cond delay="500"/>
                                  </p:stCondLst>
                                  <p:childTnLst>
                                    <p:set>
                                      <p:cBhvr>
                                        <p:cTn id="68" dur="1" fill="hold">
                                          <p:stCondLst>
                                            <p:cond delay="0"/>
                                          </p:stCondLst>
                                        </p:cTn>
                                        <p:tgtEl>
                                          <p:spTgt spid="91"/>
                                        </p:tgtEl>
                                        <p:attrNameLst>
                                          <p:attrName>style.visibility</p:attrName>
                                        </p:attrNameLst>
                                      </p:cBhvr>
                                      <p:to>
                                        <p:strVal val="visible"/>
                                      </p:to>
                                    </p:set>
                                    <p:animEffect transition="in" filter="wipe(up)">
                                      <p:cBhvr>
                                        <p:cTn id="69" dur="500"/>
                                        <p:tgtEl>
                                          <p:spTgt spid="91"/>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81"/>
                                        </p:tgtEl>
                                        <p:attrNameLst>
                                          <p:attrName>style.visibility</p:attrName>
                                        </p:attrNameLst>
                                      </p:cBhvr>
                                      <p:to>
                                        <p:strVal val="visible"/>
                                      </p:to>
                                    </p:set>
                                  </p:childTnLst>
                                </p:cTn>
                              </p:par>
                              <p:par>
                                <p:cTn id="74" presetID="1" presetClass="entr" presetSubtype="0" fill="hold" grpId="0" nodeType="withEffect">
                                  <p:stCondLst>
                                    <p:cond delay="0"/>
                                  </p:stCondLst>
                                  <p:childTnLst>
                                    <p:set>
                                      <p:cBhvr>
                                        <p:cTn id="75" dur="1" fill="hold">
                                          <p:stCondLst>
                                            <p:cond delay="0"/>
                                          </p:stCondLst>
                                        </p:cTn>
                                        <p:tgtEl>
                                          <p:spTgt spid="5"/>
                                        </p:tgtEl>
                                        <p:attrNameLst>
                                          <p:attrName>style.visibility</p:attrName>
                                        </p:attrNameLst>
                                      </p:cBhvr>
                                      <p:to>
                                        <p:strVal val="visible"/>
                                      </p:to>
                                    </p:set>
                                  </p:childTnLst>
                                </p:cTn>
                              </p:par>
                            </p:childTnLst>
                          </p:cTn>
                        </p:par>
                      </p:childTnLst>
                    </p:cTn>
                  </p:par>
                  <p:par>
                    <p:cTn id="76" fill="hold">
                      <p:stCondLst>
                        <p:cond delay="indefinite"/>
                      </p:stCondLst>
                      <p:childTnLst>
                        <p:par>
                          <p:cTn id="77" fill="hold">
                            <p:stCondLst>
                              <p:cond delay="0"/>
                            </p:stCondLst>
                            <p:childTnLst>
                              <p:par>
                                <p:cTn id="78" presetID="10" presetClass="exit" presetSubtype="0" fill="hold" nodeType="clickEffect">
                                  <p:stCondLst>
                                    <p:cond delay="0"/>
                                  </p:stCondLst>
                                  <p:childTnLst>
                                    <p:animEffect transition="out" filter="fade">
                                      <p:cBhvr>
                                        <p:cTn id="79" dur="2000"/>
                                        <p:tgtEl>
                                          <p:spTgt spid="79"/>
                                        </p:tgtEl>
                                      </p:cBhvr>
                                    </p:animEffect>
                                    <p:set>
                                      <p:cBhvr>
                                        <p:cTn id="80" dur="1" fill="hold">
                                          <p:stCondLst>
                                            <p:cond delay="1999"/>
                                          </p:stCondLst>
                                        </p:cTn>
                                        <p:tgtEl>
                                          <p:spTgt spid="79"/>
                                        </p:tgtEl>
                                        <p:attrNameLst>
                                          <p:attrName>style.visibility</p:attrName>
                                        </p:attrNameLst>
                                      </p:cBhvr>
                                      <p:to>
                                        <p:strVal val="hidden"/>
                                      </p:to>
                                    </p:set>
                                  </p:childTnLst>
                                </p:cTn>
                              </p:par>
                              <p:par>
                                <p:cTn id="81" presetID="9" presetClass="exit" presetSubtype="0" fill="hold" grpId="1" nodeType="withEffect">
                                  <p:stCondLst>
                                    <p:cond delay="0"/>
                                  </p:stCondLst>
                                  <p:childTnLst>
                                    <p:animEffect transition="out" filter="dissolve">
                                      <p:cBhvr>
                                        <p:cTn id="82" dur="500"/>
                                        <p:tgtEl>
                                          <p:spTgt spid="74"/>
                                        </p:tgtEl>
                                      </p:cBhvr>
                                    </p:animEffect>
                                    <p:set>
                                      <p:cBhvr>
                                        <p:cTn id="83" dur="1" fill="hold">
                                          <p:stCondLst>
                                            <p:cond delay="499"/>
                                          </p:stCondLst>
                                        </p:cTn>
                                        <p:tgtEl>
                                          <p:spTgt spid="74"/>
                                        </p:tgtEl>
                                        <p:attrNameLst>
                                          <p:attrName>style.visibility</p:attrName>
                                        </p:attrNameLst>
                                      </p:cBhvr>
                                      <p:to>
                                        <p:strVal val="hidden"/>
                                      </p:to>
                                    </p:set>
                                  </p:childTnLst>
                                </p:cTn>
                              </p:par>
                              <p:par>
                                <p:cTn id="84" presetID="9" presetClass="exit" presetSubtype="0" fill="hold" grpId="1" nodeType="withEffect">
                                  <p:stCondLst>
                                    <p:cond delay="0"/>
                                  </p:stCondLst>
                                  <p:childTnLst>
                                    <p:animEffect transition="out" filter="dissolve">
                                      <p:cBhvr>
                                        <p:cTn id="85" dur="500"/>
                                        <p:tgtEl>
                                          <p:spTgt spid="76"/>
                                        </p:tgtEl>
                                      </p:cBhvr>
                                    </p:animEffect>
                                    <p:set>
                                      <p:cBhvr>
                                        <p:cTn id="86" dur="1" fill="hold">
                                          <p:stCondLst>
                                            <p:cond delay="499"/>
                                          </p:stCondLst>
                                        </p:cTn>
                                        <p:tgtEl>
                                          <p:spTgt spid="76"/>
                                        </p:tgtEl>
                                        <p:attrNameLst>
                                          <p:attrName>style.visibility</p:attrName>
                                        </p:attrNameLst>
                                      </p:cBhvr>
                                      <p:to>
                                        <p:strVal val="hidden"/>
                                      </p:to>
                                    </p:set>
                                  </p:childTnLst>
                                </p:cTn>
                              </p:par>
                              <p:par>
                                <p:cTn id="87" presetID="9" presetClass="exit" presetSubtype="0" fill="hold" grpId="1" nodeType="withEffect">
                                  <p:stCondLst>
                                    <p:cond delay="0"/>
                                  </p:stCondLst>
                                  <p:childTnLst>
                                    <p:animEffect transition="out" filter="dissolve">
                                      <p:cBhvr>
                                        <p:cTn id="88" dur="500"/>
                                        <p:tgtEl>
                                          <p:spTgt spid="83"/>
                                        </p:tgtEl>
                                      </p:cBhvr>
                                    </p:animEffect>
                                    <p:set>
                                      <p:cBhvr>
                                        <p:cTn id="89" dur="1" fill="hold">
                                          <p:stCondLst>
                                            <p:cond delay="499"/>
                                          </p:stCondLst>
                                        </p:cTn>
                                        <p:tgtEl>
                                          <p:spTgt spid="83"/>
                                        </p:tgtEl>
                                        <p:attrNameLst>
                                          <p:attrName>style.visibility</p:attrName>
                                        </p:attrNameLst>
                                      </p:cBhvr>
                                      <p:to>
                                        <p:strVal val="hidden"/>
                                      </p:to>
                                    </p:set>
                                  </p:childTnLst>
                                </p:cTn>
                              </p:par>
                              <p:par>
                                <p:cTn id="90" presetID="9" presetClass="exit" presetSubtype="0" fill="hold" grpId="1" nodeType="withEffect">
                                  <p:stCondLst>
                                    <p:cond delay="0"/>
                                  </p:stCondLst>
                                  <p:childTnLst>
                                    <p:animEffect transition="out" filter="dissolve">
                                      <p:cBhvr>
                                        <p:cTn id="91" dur="500"/>
                                        <p:tgtEl>
                                          <p:spTgt spid="87"/>
                                        </p:tgtEl>
                                      </p:cBhvr>
                                    </p:animEffect>
                                    <p:set>
                                      <p:cBhvr>
                                        <p:cTn id="92" dur="1" fill="hold">
                                          <p:stCondLst>
                                            <p:cond delay="499"/>
                                          </p:stCondLst>
                                        </p:cTn>
                                        <p:tgtEl>
                                          <p:spTgt spid="87"/>
                                        </p:tgtEl>
                                        <p:attrNameLst>
                                          <p:attrName>style.visibility</p:attrName>
                                        </p:attrNameLst>
                                      </p:cBhvr>
                                      <p:to>
                                        <p:strVal val="hidden"/>
                                      </p:to>
                                    </p:set>
                                  </p:childTnLst>
                                </p:cTn>
                              </p:par>
                              <p:par>
                                <p:cTn id="93" presetID="9" presetClass="exit" presetSubtype="0" fill="hold" grpId="1" nodeType="withEffect">
                                  <p:stCondLst>
                                    <p:cond delay="0"/>
                                  </p:stCondLst>
                                  <p:childTnLst>
                                    <p:animEffect transition="out" filter="dissolve">
                                      <p:cBhvr>
                                        <p:cTn id="94" dur="500"/>
                                        <p:tgtEl>
                                          <p:spTgt spid="88"/>
                                        </p:tgtEl>
                                      </p:cBhvr>
                                    </p:animEffect>
                                    <p:set>
                                      <p:cBhvr>
                                        <p:cTn id="95" dur="1" fill="hold">
                                          <p:stCondLst>
                                            <p:cond delay="499"/>
                                          </p:stCondLst>
                                        </p:cTn>
                                        <p:tgtEl>
                                          <p:spTgt spid="88"/>
                                        </p:tgtEl>
                                        <p:attrNameLst>
                                          <p:attrName>style.visibility</p:attrName>
                                        </p:attrNameLst>
                                      </p:cBhvr>
                                      <p:to>
                                        <p:strVal val="hidden"/>
                                      </p:to>
                                    </p:set>
                                  </p:childTnLst>
                                </p:cTn>
                              </p:par>
                              <p:par>
                                <p:cTn id="96" presetID="9" presetClass="exit" presetSubtype="0" fill="hold" grpId="1" nodeType="withEffect">
                                  <p:stCondLst>
                                    <p:cond delay="0"/>
                                  </p:stCondLst>
                                  <p:childTnLst>
                                    <p:animEffect transition="out" filter="dissolve">
                                      <p:cBhvr>
                                        <p:cTn id="97" dur="500"/>
                                        <p:tgtEl>
                                          <p:spTgt spid="89"/>
                                        </p:tgtEl>
                                      </p:cBhvr>
                                    </p:animEffect>
                                    <p:set>
                                      <p:cBhvr>
                                        <p:cTn id="98" dur="1" fill="hold">
                                          <p:stCondLst>
                                            <p:cond delay="499"/>
                                          </p:stCondLst>
                                        </p:cTn>
                                        <p:tgtEl>
                                          <p:spTgt spid="89"/>
                                        </p:tgtEl>
                                        <p:attrNameLst>
                                          <p:attrName>style.visibility</p:attrName>
                                        </p:attrNameLst>
                                      </p:cBhvr>
                                      <p:to>
                                        <p:strVal val="hidden"/>
                                      </p:to>
                                    </p:set>
                                  </p:childTnLst>
                                </p:cTn>
                              </p:par>
                              <p:par>
                                <p:cTn id="99" presetID="9" presetClass="exit" presetSubtype="0" fill="hold" grpId="1" nodeType="withEffect">
                                  <p:stCondLst>
                                    <p:cond delay="0"/>
                                  </p:stCondLst>
                                  <p:childTnLst>
                                    <p:animEffect transition="out" filter="dissolve">
                                      <p:cBhvr>
                                        <p:cTn id="100" dur="500"/>
                                        <p:tgtEl>
                                          <p:spTgt spid="90"/>
                                        </p:tgtEl>
                                      </p:cBhvr>
                                    </p:animEffect>
                                    <p:set>
                                      <p:cBhvr>
                                        <p:cTn id="101" dur="1" fill="hold">
                                          <p:stCondLst>
                                            <p:cond delay="499"/>
                                          </p:stCondLst>
                                        </p:cTn>
                                        <p:tgtEl>
                                          <p:spTgt spid="90"/>
                                        </p:tgtEl>
                                        <p:attrNameLst>
                                          <p:attrName>style.visibility</p:attrName>
                                        </p:attrNameLst>
                                      </p:cBhvr>
                                      <p:to>
                                        <p:strVal val="hidden"/>
                                      </p:to>
                                    </p:set>
                                  </p:childTnLst>
                                </p:cTn>
                              </p:par>
                              <p:par>
                                <p:cTn id="102" presetID="9" presetClass="exit" presetSubtype="0" fill="hold" grpId="1" nodeType="withEffect">
                                  <p:stCondLst>
                                    <p:cond delay="0"/>
                                  </p:stCondLst>
                                  <p:childTnLst>
                                    <p:animEffect transition="out" filter="dissolve">
                                      <p:cBhvr>
                                        <p:cTn id="103" dur="500"/>
                                        <p:tgtEl>
                                          <p:spTgt spid="91"/>
                                        </p:tgtEl>
                                      </p:cBhvr>
                                    </p:animEffect>
                                    <p:set>
                                      <p:cBhvr>
                                        <p:cTn id="104" dur="1" fill="hold">
                                          <p:stCondLst>
                                            <p:cond delay="499"/>
                                          </p:stCondLst>
                                        </p:cTn>
                                        <p:tgtEl>
                                          <p:spTgt spid="91"/>
                                        </p:tgtEl>
                                        <p:attrNameLst>
                                          <p:attrName>style.visibility</p:attrName>
                                        </p:attrNameLst>
                                      </p:cBhvr>
                                      <p:to>
                                        <p:strVal val="hidden"/>
                                      </p:to>
                                    </p:set>
                                  </p:childTnLst>
                                </p:cTn>
                              </p:par>
                            </p:childTnLst>
                          </p:cTn>
                        </p:par>
                        <p:par>
                          <p:cTn id="105" fill="hold">
                            <p:stCondLst>
                              <p:cond delay="2000"/>
                            </p:stCondLst>
                            <p:childTnLst>
                              <p:par>
                                <p:cTn id="106" presetID="1" presetClass="entr" presetSubtype="0" fill="hold" nodeType="afterEffect">
                                  <p:stCondLst>
                                    <p:cond delay="0"/>
                                  </p:stCondLst>
                                  <p:childTnLst>
                                    <p:set>
                                      <p:cBhvr>
                                        <p:cTn id="107" dur="1" fill="hold">
                                          <p:stCondLst>
                                            <p:cond delay="0"/>
                                          </p:stCondLst>
                                        </p:cTn>
                                        <p:tgtEl>
                                          <p:spTgt spid="85"/>
                                        </p:tgtEl>
                                        <p:attrNameLst>
                                          <p:attrName>style.visibility</p:attrName>
                                        </p:attrNameLst>
                                      </p:cBhvr>
                                      <p:to>
                                        <p:strVal val="visible"/>
                                      </p:to>
                                    </p:set>
                                  </p:childTnLst>
                                </p:cTn>
                              </p:par>
                              <p:par>
                                <p:cTn id="108" presetID="1" presetClass="exit" presetSubtype="0" fill="hold" grpId="1" nodeType="withEffect">
                                  <p:stCondLst>
                                    <p:cond delay="0"/>
                                  </p:stCondLst>
                                  <p:childTnLst>
                                    <p:set>
                                      <p:cBhvr>
                                        <p:cTn id="109" dur="1" fill="hold">
                                          <p:stCondLst>
                                            <p:cond delay="0"/>
                                          </p:stCondLst>
                                        </p:cTn>
                                        <p:tgtEl>
                                          <p:spTgt spid="5"/>
                                        </p:tgtEl>
                                        <p:attrNameLst>
                                          <p:attrName>style.visibility</p:attrName>
                                        </p:attrNameLst>
                                      </p:cBhvr>
                                      <p:to>
                                        <p:strVal val="hidden"/>
                                      </p:to>
                                    </p:set>
                                  </p:childTnLst>
                                </p:cTn>
                              </p:par>
                              <p:par>
                                <p:cTn id="110" presetID="42" presetClass="path" presetSubtype="0" accel="50000" decel="50000" fill="hold" nodeType="withEffect">
                                  <p:stCondLst>
                                    <p:cond delay="0"/>
                                  </p:stCondLst>
                                  <p:childTnLst>
                                    <p:animMotion origin="layout" path="M -4.44444E-6 2.83237E-6 L -0.00069 0.11098 " pathEditMode="relative" rAng="0" ptsTypes="AA">
                                      <p:cBhvr>
                                        <p:cTn id="111" dur="1000" fill="hold"/>
                                        <p:tgtEl>
                                          <p:spTgt spid="85"/>
                                        </p:tgtEl>
                                        <p:attrNameLst>
                                          <p:attrName>ppt_x</p:attrName>
                                          <p:attrName>ppt_y</p:attrName>
                                        </p:attrNameLst>
                                      </p:cBhvr>
                                      <p:rCtr x="0" y="55"/>
                                    </p:animMotion>
                                  </p:childTnLst>
                                </p:cTn>
                              </p:par>
                            </p:childTnLst>
                          </p:cTn>
                        </p:par>
                        <p:par>
                          <p:cTn id="112" fill="hold">
                            <p:stCondLst>
                              <p:cond delay="3000"/>
                            </p:stCondLst>
                            <p:childTnLst>
                              <p:par>
                                <p:cTn id="113" presetID="1" presetClass="entr" presetSubtype="0" fill="hold" nodeType="afterEffect">
                                  <p:stCondLst>
                                    <p:cond delay="0"/>
                                  </p:stCondLst>
                                  <p:childTnLst>
                                    <p:set>
                                      <p:cBhvr>
                                        <p:cTn id="114" dur="1" fill="hold">
                                          <p:stCondLst>
                                            <p:cond delay="0"/>
                                          </p:stCondLst>
                                        </p:cTn>
                                        <p:tgtEl>
                                          <p:spTgt spid="84"/>
                                        </p:tgtEl>
                                        <p:attrNameLst>
                                          <p:attrName>style.visibility</p:attrName>
                                        </p:attrNameLst>
                                      </p:cBhvr>
                                      <p:to>
                                        <p:strVal val="visible"/>
                                      </p:to>
                                    </p:set>
                                  </p:childTnLst>
                                </p:cTn>
                              </p:par>
                              <p:par>
                                <p:cTn id="115" presetID="1" presetClass="entr" presetSubtype="0" fill="hold" nodeType="withEffect">
                                  <p:stCondLst>
                                    <p:cond delay="0"/>
                                  </p:stCondLst>
                                  <p:childTnLst>
                                    <p:set>
                                      <p:cBhvr>
                                        <p:cTn id="116" dur="1" fill="hold">
                                          <p:stCondLst>
                                            <p:cond delay="0"/>
                                          </p:stCondLst>
                                        </p:cTn>
                                        <p:tgtEl>
                                          <p:spTgt spid="85"/>
                                        </p:tgtEl>
                                        <p:attrNameLst>
                                          <p:attrName>style.visibility</p:attrName>
                                        </p:attrNameLst>
                                      </p:cBhvr>
                                      <p:to>
                                        <p:strVal val="visible"/>
                                      </p:to>
                                    </p:set>
                                  </p:childTnLst>
                                </p:cTn>
                              </p:par>
                            </p:childTnLst>
                          </p:cTn>
                        </p:par>
                        <p:par>
                          <p:cTn id="117" fill="hold">
                            <p:stCondLst>
                              <p:cond delay="3000"/>
                            </p:stCondLst>
                            <p:childTnLst>
                              <p:par>
                                <p:cTn id="118" presetID="22" presetClass="entr" presetSubtype="1" fill="hold" grpId="0" nodeType="afterEffect">
                                  <p:stCondLst>
                                    <p:cond delay="0"/>
                                  </p:stCondLst>
                                  <p:childTnLst>
                                    <p:set>
                                      <p:cBhvr>
                                        <p:cTn id="119" dur="1" fill="hold">
                                          <p:stCondLst>
                                            <p:cond delay="0"/>
                                          </p:stCondLst>
                                        </p:cTn>
                                        <p:tgtEl>
                                          <p:spTgt spid="92"/>
                                        </p:tgtEl>
                                        <p:attrNameLst>
                                          <p:attrName>style.visibility</p:attrName>
                                        </p:attrNameLst>
                                      </p:cBhvr>
                                      <p:to>
                                        <p:strVal val="visible"/>
                                      </p:to>
                                    </p:set>
                                    <p:animEffect transition="in" filter="wipe(up)">
                                      <p:cBhvr>
                                        <p:cTn id="120" dur="500"/>
                                        <p:tgtEl>
                                          <p:spTgt spid="92"/>
                                        </p:tgtEl>
                                      </p:cBhvr>
                                    </p:animEffect>
                                  </p:childTnLst>
                                </p:cTn>
                              </p:par>
                              <p:par>
                                <p:cTn id="121" presetID="22" presetClass="entr" presetSubtype="1" fill="hold" grpId="0" nodeType="withEffect">
                                  <p:stCondLst>
                                    <p:cond delay="0"/>
                                  </p:stCondLst>
                                  <p:childTnLst>
                                    <p:set>
                                      <p:cBhvr>
                                        <p:cTn id="122" dur="1" fill="hold">
                                          <p:stCondLst>
                                            <p:cond delay="0"/>
                                          </p:stCondLst>
                                        </p:cTn>
                                        <p:tgtEl>
                                          <p:spTgt spid="93"/>
                                        </p:tgtEl>
                                        <p:attrNameLst>
                                          <p:attrName>style.visibility</p:attrName>
                                        </p:attrNameLst>
                                      </p:cBhvr>
                                      <p:to>
                                        <p:strVal val="visible"/>
                                      </p:to>
                                    </p:set>
                                    <p:animEffect transition="in" filter="wipe(up)">
                                      <p:cBhvr>
                                        <p:cTn id="123" dur="500"/>
                                        <p:tgtEl>
                                          <p:spTgt spid="93"/>
                                        </p:tgtEl>
                                      </p:cBhvr>
                                    </p:animEffect>
                                  </p:childTnLst>
                                </p:cTn>
                              </p:par>
                              <p:par>
                                <p:cTn id="124" presetID="22" presetClass="entr" presetSubtype="1" fill="hold" grpId="0" nodeType="withEffect">
                                  <p:stCondLst>
                                    <p:cond delay="0"/>
                                  </p:stCondLst>
                                  <p:childTnLst>
                                    <p:set>
                                      <p:cBhvr>
                                        <p:cTn id="125" dur="1" fill="hold">
                                          <p:stCondLst>
                                            <p:cond delay="0"/>
                                          </p:stCondLst>
                                        </p:cTn>
                                        <p:tgtEl>
                                          <p:spTgt spid="94"/>
                                        </p:tgtEl>
                                        <p:attrNameLst>
                                          <p:attrName>style.visibility</p:attrName>
                                        </p:attrNameLst>
                                      </p:cBhvr>
                                      <p:to>
                                        <p:strVal val="visible"/>
                                      </p:to>
                                    </p:set>
                                    <p:animEffect transition="in" filter="wipe(up)">
                                      <p:cBhvr>
                                        <p:cTn id="126" dur="500"/>
                                        <p:tgtEl>
                                          <p:spTgt spid="94"/>
                                        </p:tgtEl>
                                      </p:cBhvr>
                                    </p:animEffect>
                                  </p:childTnLst>
                                </p:cTn>
                              </p:par>
                              <p:par>
                                <p:cTn id="127" presetID="22" presetClass="entr" presetSubtype="1" fill="hold" grpId="0" nodeType="withEffect">
                                  <p:stCondLst>
                                    <p:cond delay="0"/>
                                  </p:stCondLst>
                                  <p:childTnLst>
                                    <p:set>
                                      <p:cBhvr>
                                        <p:cTn id="128" dur="1" fill="hold">
                                          <p:stCondLst>
                                            <p:cond delay="0"/>
                                          </p:stCondLst>
                                        </p:cTn>
                                        <p:tgtEl>
                                          <p:spTgt spid="95"/>
                                        </p:tgtEl>
                                        <p:attrNameLst>
                                          <p:attrName>style.visibility</p:attrName>
                                        </p:attrNameLst>
                                      </p:cBhvr>
                                      <p:to>
                                        <p:strVal val="visible"/>
                                      </p:to>
                                    </p:set>
                                    <p:animEffect transition="in" filter="wipe(up)">
                                      <p:cBhvr>
                                        <p:cTn id="129" dur="500"/>
                                        <p:tgtEl>
                                          <p:spTgt spid="95"/>
                                        </p:tgtEl>
                                      </p:cBhvr>
                                    </p:animEffect>
                                  </p:childTnLst>
                                </p:cTn>
                              </p:par>
                            </p:childTnLst>
                          </p:cTn>
                        </p:par>
                        <p:par>
                          <p:cTn id="130" fill="hold">
                            <p:stCondLst>
                              <p:cond delay="3500"/>
                            </p:stCondLst>
                            <p:childTnLst>
                              <p:par>
                                <p:cTn id="131" presetID="1" presetClass="entr" presetSubtype="0" fill="hold" grpId="0" nodeType="afterEffect">
                                  <p:stCondLst>
                                    <p:cond delay="1000"/>
                                  </p:stCondLst>
                                  <p:childTnLst>
                                    <p:set>
                                      <p:cBhvr>
                                        <p:cTn id="132" dur="1" fill="hold">
                                          <p:stCondLst>
                                            <p:cond delay="0"/>
                                          </p:stCondLst>
                                        </p:cTn>
                                        <p:tgtEl>
                                          <p:spTgt spid="82"/>
                                        </p:tgtEl>
                                        <p:attrNameLst>
                                          <p:attrName>style.visibility</p:attrName>
                                        </p:attrNameLst>
                                      </p:cBhvr>
                                      <p:to>
                                        <p:strVal val="visible"/>
                                      </p:to>
                                    </p:set>
                                  </p:childTnLst>
                                </p:cTn>
                              </p:par>
                            </p:childTnLst>
                          </p:cTn>
                        </p:par>
                      </p:childTnLst>
                    </p:cTn>
                  </p:par>
                  <p:par>
                    <p:cTn id="133" fill="hold">
                      <p:stCondLst>
                        <p:cond delay="indefinite"/>
                      </p:stCondLst>
                      <p:childTnLst>
                        <p:par>
                          <p:cTn id="134" fill="hold">
                            <p:stCondLst>
                              <p:cond delay="0"/>
                            </p:stCondLst>
                            <p:childTnLst>
                              <p:par>
                                <p:cTn id="135" presetID="1" presetClass="entr" presetSubtype="0" fill="hold" grpId="0" nodeType="clickEffect">
                                  <p:stCondLst>
                                    <p:cond delay="0"/>
                                  </p:stCondLst>
                                  <p:childTnLst>
                                    <p:set>
                                      <p:cBhvr>
                                        <p:cTn id="13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2" grpId="0" animBg="1"/>
      <p:bldP spid="81" grpId="0" animBg="1"/>
      <p:bldP spid="82" grpId="0" animBg="1"/>
      <p:bldP spid="74" grpId="0" animBg="1"/>
      <p:bldP spid="74" grpId="1" animBg="1"/>
      <p:bldP spid="76" grpId="0"/>
      <p:bldP spid="76" grpId="1"/>
      <p:bldP spid="83" grpId="0" animBg="1"/>
      <p:bldP spid="83" grpId="1" animBg="1"/>
      <p:bldP spid="87" grpId="0"/>
      <p:bldP spid="87" grpId="1"/>
      <p:bldP spid="88" grpId="0" animBg="1"/>
      <p:bldP spid="88" grpId="1" animBg="1"/>
      <p:bldP spid="89" grpId="0"/>
      <p:bldP spid="89" grpId="1"/>
      <p:bldP spid="90" grpId="0" animBg="1"/>
      <p:bldP spid="90" grpId="1" animBg="1"/>
      <p:bldP spid="91" grpId="0"/>
      <p:bldP spid="91" grpId="1"/>
      <p:bldP spid="92" grpId="0" animBg="1"/>
      <p:bldP spid="93" grpId="0"/>
      <p:bldP spid="94" grpId="0" animBg="1"/>
      <p:bldP spid="95" grpId="0"/>
      <p:bldP spid="96" grpId="0" animBg="1"/>
      <p:bldP spid="4" grpId="0"/>
      <p:bldP spid="4" grpId="1"/>
      <p:bldP spid="5" grpId="0"/>
      <p:bldP spid="5"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718"/>
            <a:ext cx="7010400" cy="1371600"/>
          </a:xfrm>
        </p:spPr>
        <p:txBody>
          <a:bodyPr/>
          <a:lstStyle/>
          <a:p>
            <a:r>
              <a:rPr lang="en-US" dirty="0" smtClean="0"/>
              <a:t>The Price of Fairness In Cake Cutting</a:t>
            </a:r>
            <a:endParaRPr lang="en-US" dirty="0"/>
          </a:p>
        </p:txBody>
      </p:sp>
      <p:sp>
        <p:nvSpPr>
          <p:cNvPr id="3" name="Content Placeholder 2"/>
          <p:cNvSpPr>
            <a:spLocks noGrp="1"/>
          </p:cNvSpPr>
          <p:nvPr>
            <p:ph sz="quarter" idx="1"/>
          </p:nvPr>
        </p:nvSpPr>
        <p:spPr>
          <a:xfrm>
            <a:off x="612648" y="1600200"/>
            <a:ext cx="8153400" cy="533400"/>
          </a:xfrm>
        </p:spPr>
        <p:txBody>
          <a:bodyPr/>
          <a:lstStyle/>
          <a:p>
            <a:r>
              <a:rPr lang="en-US" dirty="0" smtClean="0"/>
              <a:t>Given an instance:</a:t>
            </a:r>
          </a:p>
          <a:p>
            <a:endParaRPr lang="en-US" dirty="0"/>
          </a:p>
        </p:txBody>
      </p:sp>
      <p:sp>
        <p:nvSpPr>
          <p:cNvPr id="4" name="TextBox 3"/>
          <p:cNvSpPr txBox="1"/>
          <p:nvPr/>
        </p:nvSpPr>
        <p:spPr>
          <a:xfrm>
            <a:off x="2133600" y="2362200"/>
            <a:ext cx="5334000" cy="523220"/>
          </a:xfrm>
          <a:prstGeom prst="rect">
            <a:avLst/>
          </a:prstGeom>
          <a:noFill/>
        </p:spPr>
        <p:txBody>
          <a:bodyPr wrap="square" rtlCol="0">
            <a:spAutoFit/>
          </a:bodyPr>
          <a:lstStyle/>
          <a:p>
            <a:pPr algn="ctr"/>
            <a:r>
              <a:rPr lang="en-US" sz="2800" dirty="0" smtClean="0"/>
              <a:t>max </a:t>
            </a:r>
            <a:r>
              <a:rPr lang="en-US" sz="2800" b="1" dirty="0" smtClean="0">
                <a:solidFill>
                  <a:schemeClr val="tx2"/>
                </a:solidFill>
              </a:rPr>
              <a:t>welfare</a:t>
            </a:r>
            <a:r>
              <a:rPr lang="en-US" sz="2800" dirty="0" smtClean="0"/>
              <a:t> using any division</a:t>
            </a:r>
            <a:endParaRPr lang="en-US" sz="2800" dirty="0"/>
          </a:p>
        </p:txBody>
      </p:sp>
      <p:sp>
        <p:nvSpPr>
          <p:cNvPr id="5" name="TextBox 4"/>
          <p:cNvSpPr txBox="1"/>
          <p:nvPr/>
        </p:nvSpPr>
        <p:spPr>
          <a:xfrm>
            <a:off x="2133600" y="2905780"/>
            <a:ext cx="5334000" cy="523220"/>
          </a:xfrm>
          <a:prstGeom prst="rect">
            <a:avLst/>
          </a:prstGeom>
          <a:noFill/>
        </p:spPr>
        <p:txBody>
          <a:bodyPr wrap="square" rtlCol="0">
            <a:spAutoFit/>
          </a:bodyPr>
          <a:lstStyle/>
          <a:p>
            <a:pPr algn="ctr"/>
            <a:r>
              <a:rPr lang="en-US" sz="2800" dirty="0" smtClean="0"/>
              <a:t>max </a:t>
            </a:r>
            <a:r>
              <a:rPr lang="en-US" sz="2800" b="1" dirty="0" smtClean="0">
                <a:solidFill>
                  <a:schemeClr val="tx2"/>
                </a:solidFill>
              </a:rPr>
              <a:t>welfare</a:t>
            </a:r>
            <a:r>
              <a:rPr lang="en-US" sz="2800" dirty="0" smtClean="0"/>
              <a:t> using </a:t>
            </a:r>
            <a:r>
              <a:rPr lang="en-US" sz="2800" b="1" dirty="0" smtClean="0">
                <a:solidFill>
                  <a:schemeClr val="accent1">
                    <a:lumMod val="75000"/>
                  </a:schemeClr>
                </a:solidFill>
              </a:rPr>
              <a:t>fair</a:t>
            </a:r>
            <a:r>
              <a:rPr lang="en-US" sz="2800" b="1" dirty="0" smtClean="0"/>
              <a:t> </a:t>
            </a:r>
            <a:r>
              <a:rPr lang="en-US" sz="2800" dirty="0" smtClean="0"/>
              <a:t>division</a:t>
            </a:r>
            <a:endParaRPr lang="en-US" sz="2800" dirty="0"/>
          </a:p>
        </p:txBody>
      </p:sp>
      <p:cxnSp>
        <p:nvCxnSpPr>
          <p:cNvPr id="7" name="Straight Connector 6"/>
          <p:cNvCxnSpPr/>
          <p:nvPr/>
        </p:nvCxnSpPr>
        <p:spPr>
          <a:xfrm>
            <a:off x="2133600" y="2895600"/>
            <a:ext cx="51816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685800" y="2600980"/>
            <a:ext cx="1676400" cy="523220"/>
          </a:xfrm>
          <a:prstGeom prst="rect">
            <a:avLst/>
          </a:prstGeom>
          <a:noFill/>
        </p:spPr>
        <p:txBody>
          <a:bodyPr wrap="square" rtlCol="0">
            <a:spAutoFit/>
          </a:bodyPr>
          <a:lstStyle/>
          <a:p>
            <a:pPr algn="ctr"/>
            <a:r>
              <a:rPr lang="en-US" sz="2800" dirty="0" err="1" smtClean="0"/>
              <a:t>PoF</a:t>
            </a:r>
            <a:r>
              <a:rPr lang="en-US" sz="2800" dirty="0" smtClean="0"/>
              <a:t> = </a:t>
            </a:r>
            <a:endParaRPr lang="en-US" sz="2800" dirty="0"/>
          </a:p>
        </p:txBody>
      </p:sp>
      <p:sp>
        <p:nvSpPr>
          <p:cNvPr id="10" name="Rounded Rectangular Callout 9"/>
          <p:cNvSpPr/>
          <p:nvPr/>
        </p:nvSpPr>
        <p:spPr>
          <a:xfrm>
            <a:off x="6553200" y="3733800"/>
            <a:ext cx="2438400" cy="914400"/>
          </a:xfrm>
          <a:prstGeom prst="wedgeRoundRectCallout">
            <a:avLst>
              <a:gd name="adj1" fmla="val -72428"/>
              <a:gd name="adj2" fmla="val -98979"/>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75000"/>
                  </a:schemeClr>
                </a:solidFill>
                <a:effectLst>
                  <a:outerShdw blurRad="38100" dist="38100" dir="2700000" algn="tl">
                    <a:srgbClr val="000000">
                      <a:alpha val="43137"/>
                    </a:srgbClr>
                  </a:outerShdw>
                </a:effectLst>
              </a:rPr>
              <a:t>Price of equitability</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11" name="Rounded Rectangular Callout 10"/>
          <p:cNvSpPr/>
          <p:nvPr/>
        </p:nvSpPr>
        <p:spPr>
          <a:xfrm>
            <a:off x="5562600" y="4953000"/>
            <a:ext cx="2590800" cy="914400"/>
          </a:xfrm>
          <a:prstGeom prst="wedgeRoundRectCallout">
            <a:avLst>
              <a:gd name="adj1" fmla="val -41920"/>
              <a:gd name="adj2" fmla="val -231183"/>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75000"/>
                  </a:schemeClr>
                </a:solidFill>
                <a:effectLst>
                  <a:outerShdw blurRad="38100" dist="38100" dir="2700000" algn="tl">
                    <a:srgbClr val="000000">
                      <a:alpha val="43137"/>
                    </a:srgbClr>
                  </a:outerShdw>
                </a:effectLst>
              </a:rPr>
              <a:t>Price of proportionality</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12" name="Rounded Rectangular Callout 11"/>
          <p:cNvSpPr/>
          <p:nvPr/>
        </p:nvSpPr>
        <p:spPr>
          <a:xfrm>
            <a:off x="3429000" y="3962400"/>
            <a:ext cx="2362200" cy="914400"/>
          </a:xfrm>
          <a:prstGeom prst="wedgeRoundRectCallout">
            <a:avLst>
              <a:gd name="adj1" fmla="val 36445"/>
              <a:gd name="adj2" fmla="val -122708"/>
              <a:gd name="adj3" fmla="val 16667"/>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accent1">
                    <a:lumMod val="75000"/>
                  </a:schemeClr>
                </a:solidFill>
                <a:effectLst>
                  <a:outerShdw blurRad="38100" dist="38100" dir="2700000" algn="tl">
                    <a:srgbClr val="000000">
                      <a:alpha val="43137"/>
                    </a:srgbClr>
                  </a:outerShdw>
                </a:effectLst>
              </a:rPr>
              <a:t>Price of envy-freeness</a:t>
            </a:r>
            <a:endParaRPr lang="en-US" b="1" dirty="0">
              <a:solidFill>
                <a:schemeClr val="accent1">
                  <a:lumMod val="75000"/>
                </a:schemeClr>
              </a:solidFill>
              <a:effectLst>
                <a:outerShdw blurRad="38100" dist="38100" dir="2700000" algn="tl">
                  <a:srgbClr val="000000">
                    <a:alpha val="43137"/>
                  </a:srgbClr>
                </a:outerShdw>
              </a:effectLst>
            </a:endParaRPr>
          </a:p>
        </p:txBody>
      </p:sp>
      <p:sp>
        <p:nvSpPr>
          <p:cNvPr id="13" name="Rounded Rectangular Callout 12"/>
          <p:cNvSpPr/>
          <p:nvPr/>
        </p:nvSpPr>
        <p:spPr>
          <a:xfrm>
            <a:off x="304800" y="3810000"/>
            <a:ext cx="1828800" cy="838200"/>
          </a:xfrm>
          <a:prstGeom prst="wedgeRoundRectCallout">
            <a:avLst>
              <a:gd name="adj1" fmla="val 112498"/>
              <a:gd name="adj2" fmla="val -120551"/>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effectLst>
                  <a:outerShdw blurRad="38100" dist="38100" dir="2700000" algn="tl">
                    <a:srgbClr val="000000">
                      <a:alpha val="43137"/>
                    </a:srgbClr>
                  </a:outerShdw>
                </a:effectLst>
              </a:rPr>
              <a:t>utilitarian</a:t>
            </a:r>
            <a:endParaRPr lang="en-US" b="1" dirty="0">
              <a:solidFill>
                <a:schemeClr val="tx2"/>
              </a:solidFill>
              <a:effectLst>
                <a:outerShdw blurRad="38100" dist="38100" dir="2700000" algn="tl">
                  <a:srgbClr val="000000">
                    <a:alpha val="43137"/>
                  </a:srgbClr>
                </a:outerShdw>
              </a:effectLst>
            </a:endParaRPr>
          </a:p>
        </p:txBody>
      </p:sp>
      <p:sp>
        <p:nvSpPr>
          <p:cNvPr id="15" name="Rounded Rectangular Callout 14"/>
          <p:cNvSpPr/>
          <p:nvPr/>
        </p:nvSpPr>
        <p:spPr>
          <a:xfrm>
            <a:off x="838200" y="5334000"/>
            <a:ext cx="1828800" cy="838200"/>
          </a:xfrm>
          <a:prstGeom prst="wedgeRoundRectCallout">
            <a:avLst>
              <a:gd name="adj1" fmla="val 99786"/>
              <a:gd name="adj2" fmla="val -296206"/>
              <a:gd name="adj3" fmla="val 16667"/>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smtClean="0">
                <a:solidFill>
                  <a:schemeClr val="tx2"/>
                </a:solidFill>
                <a:effectLst>
                  <a:outerShdw blurRad="38100" dist="38100" dir="2700000" algn="tl">
                    <a:srgbClr val="000000">
                      <a:alpha val="43137"/>
                    </a:srgbClr>
                  </a:outerShdw>
                </a:effectLst>
              </a:rPr>
              <a:t>egalitarian</a:t>
            </a:r>
            <a:endParaRPr lang="en-US" b="1" dirty="0">
              <a:solidFill>
                <a:schemeClr val="tx2"/>
              </a:solidFill>
              <a:effectLst>
                <a:outerShdw blurRad="38100" dist="38100" dir="2700000" algn="tl">
                  <a:srgbClr val="000000">
                    <a:alpha val="43137"/>
                  </a:srgbClr>
                </a:outerShdw>
              </a:effectLst>
            </a:endParaRPr>
          </a:p>
        </p:txBody>
      </p:sp>
      <p:sp>
        <p:nvSpPr>
          <p:cNvPr id="6" name="Slide Number Placeholder 5"/>
          <p:cNvSpPr>
            <a:spLocks noGrp="1"/>
          </p:cNvSpPr>
          <p:nvPr>
            <p:ph type="sldNum" sz="quarter" idx="12"/>
          </p:nvPr>
        </p:nvSpPr>
        <p:spPr/>
        <p:txBody>
          <a:bodyPr/>
          <a:lstStyle/>
          <a:p>
            <a:fld id="{A2EF37A0-74FC-AB4F-AE4C-D9BFC6719E9F}" type="slidenum">
              <a:rPr lang="en-US" smtClean="0"/>
              <a:t>23</a:t>
            </a:fld>
            <a:endParaRPr lang="en-US"/>
          </a:p>
        </p:txBody>
      </p:sp>
      <p:sp>
        <p:nvSpPr>
          <p:cNvPr id="8" name="TextBox 7"/>
          <p:cNvSpPr txBox="1"/>
          <p:nvPr/>
        </p:nvSpPr>
        <p:spPr>
          <a:xfrm>
            <a:off x="2633134" y="5469465"/>
            <a:ext cx="2091267" cy="584775"/>
          </a:xfrm>
          <a:prstGeom prst="rect">
            <a:avLst/>
          </a:prstGeom>
          <a:noFill/>
        </p:spPr>
        <p:txBody>
          <a:bodyPr wrap="square" rtlCol="0">
            <a:spAutoFit/>
          </a:bodyPr>
          <a:lstStyle/>
          <a:p>
            <a:r>
              <a:rPr lang="en-US" sz="1600" dirty="0" smtClean="0"/>
              <a:t>(= minimum of players’ utilities)</a:t>
            </a:r>
            <a:endParaRPr lang="en-US" sz="1600" dirty="0"/>
          </a:p>
        </p:txBody>
      </p:sp>
    </p:spTree>
    <p:extLst>
      <p:ext uri="{BB962C8B-B14F-4D97-AF65-F5344CB8AC3E}">
        <p14:creationId xmlns:p14="http://schemas.microsoft.com/office/powerpoint/2010/main" val="989787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up)">
                                      <p:cBhvr>
                                        <p:cTn id="19" dur="500"/>
                                        <p:tgtEl>
                                          <p:spTgt spid="13"/>
                                        </p:tgtEl>
                                      </p:cBhvr>
                                    </p:animEffect>
                                  </p:childTnLst>
                                </p:cTn>
                              </p:par>
                              <p:par>
                                <p:cTn id="20" presetID="22" presetClass="entr" presetSubtype="1"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up)">
                                      <p:cBhvr>
                                        <p:cTn id="22" dur="500"/>
                                        <p:tgtEl>
                                          <p:spTgt spid="15"/>
                                        </p:tgtEl>
                                      </p:cBhvr>
                                    </p:animEffect>
                                  </p:childTnLst>
                                </p:cTn>
                              </p:par>
                              <p:par>
                                <p:cTn id="23" presetID="1"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2" presetClass="entr" presetSubtype="1"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wipe(up)">
                                      <p:cBhvr>
                                        <p:cTn id="29" dur="500"/>
                                        <p:tgtEl>
                                          <p:spTgt spid="12"/>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up)">
                                      <p:cBhvr>
                                        <p:cTn id="32" dur="500"/>
                                        <p:tgtEl>
                                          <p:spTgt spid="11"/>
                                        </p:tgtEl>
                                      </p:cBhvr>
                                    </p:animEffect>
                                  </p:childTnLst>
                                </p:cTn>
                              </p:par>
                              <p:par>
                                <p:cTn id="33" presetID="22" presetClass="entr" presetSubtype="1"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wipe(up)">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4" grpId="0"/>
      <p:bldP spid="5" grpId="0"/>
      <p:bldP spid="9" grpId="0"/>
      <p:bldP spid="10" grpId="0" animBg="1"/>
      <p:bldP spid="11" grpId="0" animBg="1"/>
      <p:bldP spid="12" grpId="0" animBg="1"/>
      <p:bldP spid="13" grpId="0" animBg="1"/>
      <p:bldP spid="15" grpId="0" animBg="1"/>
      <p:bldP spid="8"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79"/>
          <p:cNvGrpSpPr/>
          <p:nvPr/>
        </p:nvGrpSpPr>
        <p:grpSpPr>
          <a:xfrm>
            <a:off x="2743200" y="1828800"/>
            <a:ext cx="3733800" cy="1752600"/>
            <a:chOff x="2743200" y="2057400"/>
            <a:chExt cx="3733800" cy="1752600"/>
          </a:xfrm>
        </p:grpSpPr>
        <p:sp>
          <p:nvSpPr>
            <p:cNvPr id="41" name="Rectangle 40"/>
            <p:cNvSpPr/>
            <p:nvPr/>
          </p:nvSpPr>
          <p:spPr>
            <a:xfrm>
              <a:off x="2743200" y="2057400"/>
              <a:ext cx="18288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 1</a:t>
              </a:r>
              <a:endParaRPr lang="en-US" dirty="0">
                <a:solidFill>
                  <a:schemeClr val="bg2">
                    <a:lumMod val="10000"/>
                  </a:schemeClr>
                </a:solidFill>
              </a:endParaRPr>
            </a:p>
          </p:txBody>
        </p:sp>
        <p:sp>
          <p:nvSpPr>
            <p:cNvPr id="71" name="Rectangle 70"/>
            <p:cNvSpPr/>
            <p:nvPr/>
          </p:nvSpPr>
          <p:spPr>
            <a:xfrm>
              <a:off x="4648200" y="2057400"/>
              <a:ext cx="18288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 2</a:t>
              </a:r>
              <a:endParaRPr lang="en-US" dirty="0">
                <a:solidFill>
                  <a:schemeClr val="bg2">
                    <a:lumMod val="10000"/>
                  </a:schemeClr>
                </a:solidFill>
              </a:endParaRPr>
            </a:p>
          </p:txBody>
        </p:sp>
      </p:grpSp>
      <p:sp>
        <p:nvSpPr>
          <p:cNvPr id="2" name="Title 1"/>
          <p:cNvSpPr>
            <a:spLocks noGrp="1"/>
          </p:cNvSpPr>
          <p:nvPr>
            <p:ph type="title"/>
          </p:nvPr>
        </p:nvSpPr>
        <p:spPr/>
        <p:txBody>
          <a:bodyPr/>
          <a:lstStyle/>
          <a:p>
            <a:r>
              <a:rPr lang="en-US" dirty="0" smtClean="0"/>
              <a:t>Price of E-F: Continued Example</a:t>
            </a:r>
            <a:endParaRPr lang="en-US" dirty="0"/>
          </a:p>
        </p:txBody>
      </p:sp>
      <p:sp>
        <p:nvSpPr>
          <p:cNvPr id="35" name="Cube 34"/>
          <p:cNvSpPr/>
          <p:nvPr/>
        </p:nvSpPr>
        <p:spPr>
          <a:xfrm>
            <a:off x="2590800" y="3581400"/>
            <a:ext cx="3962400" cy="685800"/>
          </a:xfrm>
          <a:prstGeom prst="cub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Oval 20"/>
          <p:cNvSpPr/>
          <p:nvPr/>
        </p:nvSpPr>
        <p:spPr>
          <a:xfrm>
            <a:off x="28194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Oval 23"/>
          <p:cNvSpPr/>
          <p:nvPr/>
        </p:nvSpPr>
        <p:spPr>
          <a:xfrm>
            <a:off x="30480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Oval 24"/>
          <p:cNvSpPr/>
          <p:nvPr/>
        </p:nvSpPr>
        <p:spPr>
          <a:xfrm>
            <a:off x="31242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Oval 25"/>
          <p:cNvSpPr/>
          <p:nvPr/>
        </p:nvSpPr>
        <p:spPr>
          <a:xfrm>
            <a:off x="27432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Oval 26"/>
          <p:cNvSpPr/>
          <p:nvPr/>
        </p:nvSpPr>
        <p:spPr>
          <a:xfrm>
            <a:off x="29718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p:cNvSpPr/>
          <p:nvPr/>
        </p:nvSpPr>
        <p:spPr>
          <a:xfrm>
            <a:off x="26670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p:cNvSpPr/>
          <p:nvPr/>
        </p:nvSpPr>
        <p:spPr>
          <a:xfrm>
            <a:off x="28956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Oval 35"/>
          <p:cNvSpPr/>
          <p:nvPr/>
        </p:nvSpPr>
        <p:spPr>
          <a:xfrm>
            <a:off x="32004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Oval 36"/>
          <p:cNvSpPr/>
          <p:nvPr/>
        </p:nvSpPr>
        <p:spPr>
          <a:xfrm>
            <a:off x="33528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Oval 37"/>
          <p:cNvSpPr/>
          <p:nvPr/>
        </p:nvSpPr>
        <p:spPr>
          <a:xfrm>
            <a:off x="34290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Oval 38"/>
          <p:cNvSpPr/>
          <p:nvPr/>
        </p:nvSpPr>
        <p:spPr>
          <a:xfrm>
            <a:off x="35052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Oval 39"/>
          <p:cNvSpPr/>
          <p:nvPr/>
        </p:nvSpPr>
        <p:spPr>
          <a:xfrm>
            <a:off x="32766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Oval 18"/>
          <p:cNvSpPr/>
          <p:nvPr/>
        </p:nvSpPr>
        <p:spPr>
          <a:xfrm>
            <a:off x="37338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39624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Oval 21"/>
          <p:cNvSpPr/>
          <p:nvPr/>
        </p:nvSpPr>
        <p:spPr>
          <a:xfrm>
            <a:off x="40386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Oval 22"/>
          <p:cNvSpPr/>
          <p:nvPr/>
        </p:nvSpPr>
        <p:spPr>
          <a:xfrm>
            <a:off x="36576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Oval 27"/>
          <p:cNvSpPr/>
          <p:nvPr/>
        </p:nvSpPr>
        <p:spPr>
          <a:xfrm>
            <a:off x="38862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Oval 28"/>
          <p:cNvSpPr/>
          <p:nvPr/>
        </p:nvSpPr>
        <p:spPr>
          <a:xfrm>
            <a:off x="35814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Oval 29"/>
          <p:cNvSpPr/>
          <p:nvPr/>
        </p:nvSpPr>
        <p:spPr>
          <a:xfrm>
            <a:off x="38100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p:cNvSpPr/>
          <p:nvPr/>
        </p:nvSpPr>
        <p:spPr>
          <a:xfrm>
            <a:off x="41148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Oval 33"/>
          <p:cNvSpPr/>
          <p:nvPr/>
        </p:nvSpPr>
        <p:spPr>
          <a:xfrm>
            <a:off x="42672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Oval 43"/>
          <p:cNvSpPr/>
          <p:nvPr/>
        </p:nvSpPr>
        <p:spPr>
          <a:xfrm>
            <a:off x="43434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Oval 44"/>
          <p:cNvSpPr/>
          <p:nvPr/>
        </p:nvSpPr>
        <p:spPr>
          <a:xfrm>
            <a:off x="4419600" y="35052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Oval 45"/>
          <p:cNvSpPr/>
          <p:nvPr/>
        </p:nvSpPr>
        <p:spPr>
          <a:xfrm>
            <a:off x="4191000" y="3581400"/>
            <a:ext cx="152400" cy="1524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Oval 46"/>
          <p:cNvSpPr/>
          <p:nvPr/>
        </p:nvSpPr>
        <p:spPr>
          <a:xfrm>
            <a:off x="47244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Oval 47"/>
          <p:cNvSpPr/>
          <p:nvPr/>
        </p:nvSpPr>
        <p:spPr>
          <a:xfrm>
            <a:off x="49530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Oval 48"/>
          <p:cNvSpPr/>
          <p:nvPr/>
        </p:nvSpPr>
        <p:spPr>
          <a:xfrm>
            <a:off x="50292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Oval 49"/>
          <p:cNvSpPr/>
          <p:nvPr/>
        </p:nvSpPr>
        <p:spPr>
          <a:xfrm>
            <a:off x="46482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Oval 50"/>
          <p:cNvSpPr/>
          <p:nvPr/>
        </p:nvSpPr>
        <p:spPr>
          <a:xfrm>
            <a:off x="48768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2" name="Oval 51"/>
          <p:cNvSpPr/>
          <p:nvPr/>
        </p:nvSpPr>
        <p:spPr>
          <a:xfrm>
            <a:off x="45720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3" name="Oval 52"/>
          <p:cNvSpPr/>
          <p:nvPr/>
        </p:nvSpPr>
        <p:spPr>
          <a:xfrm>
            <a:off x="48006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4" name="Oval 53"/>
          <p:cNvSpPr/>
          <p:nvPr/>
        </p:nvSpPr>
        <p:spPr>
          <a:xfrm>
            <a:off x="51054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Oval 54"/>
          <p:cNvSpPr/>
          <p:nvPr/>
        </p:nvSpPr>
        <p:spPr>
          <a:xfrm>
            <a:off x="52578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Oval 55"/>
          <p:cNvSpPr/>
          <p:nvPr/>
        </p:nvSpPr>
        <p:spPr>
          <a:xfrm>
            <a:off x="53340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7" name="Oval 56"/>
          <p:cNvSpPr/>
          <p:nvPr/>
        </p:nvSpPr>
        <p:spPr>
          <a:xfrm>
            <a:off x="54102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8" name="Oval 57"/>
          <p:cNvSpPr/>
          <p:nvPr/>
        </p:nvSpPr>
        <p:spPr>
          <a:xfrm>
            <a:off x="51816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9" name="Oval 58"/>
          <p:cNvSpPr/>
          <p:nvPr/>
        </p:nvSpPr>
        <p:spPr>
          <a:xfrm>
            <a:off x="56388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0" name="Oval 59"/>
          <p:cNvSpPr/>
          <p:nvPr/>
        </p:nvSpPr>
        <p:spPr>
          <a:xfrm>
            <a:off x="58674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1" name="Oval 60"/>
          <p:cNvSpPr/>
          <p:nvPr/>
        </p:nvSpPr>
        <p:spPr>
          <a:xfrm>
            <a:off x="59436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2" name="Oval 61"/>
          <p:cNvSpPr/>
          <p:nvPr/>
        </p:nvSpPr>
        <p:spPr>
          <a:xfrm>
            <a:off x="55626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Oval 62"/>
          <p:cNvSpPr/>
          <p:nvPr/>
        </p:nvSpPr>
        <p:spPr>
          <a:xfrm>
            <a:off x="57912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4" name="Oval 63"/>
          <p:cNvSpPr/>
          <p:nvPr/>
        </p:nvSpPr>
        <p:spPr>
          <a:xfrm>
            <a:off x="54864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5" name="Oval 64"/>
          <p:cNvSpPr/>
          <p:nvPr/>
        </p:nvSpPr>
        <p:spPr>
          <a:xfrm>
            <a:off x="57150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6" name="Oval 65"/>
          <p:cNvSpPr/>
          <p:nvPr/>
        </p:nvSpPr>
        <p:spPr>
          <a:xfrm>
            <a:off x="60198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Oval 66"/>
          <p:cNvSpPr/>
          <p:nvPr/>
        </p:nvSpPr>
        <p:spPr>
          <a:xfrm>
            <a:off x="61722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8" name="Oval 67"/>
          <p:cNvSpPr/>
          <p:nvPr/>
        </p:nvSpPr>
        <p:spPr>
          <a:xfrm>
            <a:off x="62484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Oval 68"/>
          <p:cNvSpPr/>
          <p:nvPr/>
        </p:nvSpPr>
        <p:spPr>
          <a:xfrm>
            <a:off x="6324600" y="35052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0" name="Oval 69"/>
          <p:cNvSpPr/>
          <p:nvPr/>
        </p:nvSpPr>
        <p:spPr>
          <a:xfrm>
            <a:off x="6096000" y="3581400"/>
            <a:ext cx="152400" cy="152400"/>
          </a:xfrm>
          <a:prstGeom prst="ellipse">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p:cNvSpPr/>
          <p:nvPr/>
        </p:nvSpPr>
        <p:spPr>
          <a:xfrm>
            <a:off x="2590800" y="2743200"/>
            <a:ext cx="3810000" cy="990600"/>
          </a:xfrm>
          <a:prstGeom prst="rect">
            <a:avLst/>
          </a:prstGeom>
          <a:solidFill>
            <a:srgbClr val="FFFFFF">
              <a:alpha val="78824"/>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Players 3,4         </a:t>
            </a:r>
            <a:endParaRPr lang="en-US" dirty="0">
              <a:solidFill>
                <a:schemeClr val="bg2">
                  <a:lumMod val="10000"/>
                </a:schemeClr>
              </a:solidFill>
            </a:endParaRPr>
          </a:p>
        </p:txBody>
      </p:sp>
      <p:grpSp>
        <p:nvGrpSpPr>
          <p:cNvPr id="4" name="Group 78"/>
          <p:cNvGrpSpPr/>
          <p:nvPr/>
        </p:nvGrpSpPr>
        <p:grpSpPr>
          <a:xfrm>
            <a:off x="3505200" y="3733800"/>
            <a:ext cx="1981200" cy="533400"/>
            <a:chOff x="3505200" y="3962400"/>
            <a:chExt cx="1981200" cy="533400"/>
          </a:xfrm>
        </p:grpSpPr>
        <p:cxnSp>
          <p:nvCxnSpPr>
            <p:cNvPr id="75" name="Straight Connector 74"/>
            <p:cNvCxnSpPr/>
            <p:nvPr/>
          </p:nvCxnSpPr>
          <p:spPr>
            <a:xfrm rot="5400000">
              <a:off x="3238500" y="42291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7" name="Straight Connector 76"/>
            <p:cNvCxnSpPr/>
            <p:nvPr/>
          </p:nvCxnSpPr>
          <p:spPr>
            <a:xfrm rot="5400000">
              <a:off x="4305300" y="42291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cxnSp>
          <p:nvCxnSpPr>
            <p:cNvPr id="78" name="Straight Connector 77"/>
            <p:cNvCxnSpPr/>
            <p:nvPr/>
          </p:nvCxnSpPr>
          <p:spPr>
            <a:xfrm rot="5400000">
              <a:off x="5219700" y="4229100"/>
              <a:ext cx="533400" cy="0"/>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grpSp>
      <p:sp>
        <p:nvSpPr>
          <p:cNvPr id="81" name="TextBox 80"/>
          <p:cNvSpPr txBox="1"/>
          <p:nvPr/>
        </p:nvSpPr>
        <p:spPr>
          <a:xfrm>
            <a:off x="2286000" y="5024735"/>
            <a:ext cx="1752600" cy="461665"/>
          </a:xfrm>
          <a:prstGeom prst="rect">
            <a:avLst/>
          </a:prstGeom>
          <a:noFill/>
          <a:ln>
            <a:solidFill>
              <a:schemeClr val="tx1"/>
            </a:solidFill>
          </a:ln>
        </p:spPr>
        <p:txBody>
          <a:bodyPr wrap="square" rtlCol="0">
            <a:spAutoFit/>
          </a:bodyPr>
          <a:lstStyle/>
          <a:p>
            <a:pPr algn="ctr"/>
            <a:r>
              <a:rPr lang="en-US" sz="2400" b="1" dirty="0" smtClean="0"/>
              <a:t>Total: 1.5</a:t>
            </a:r>
            <a:endParaRPr lang="en-US" sz="2400" b="1" dirty="0"/>
          </a:p>
        </p:txBody>
      </p:sp>
      <p:sp>
        <p:nvSpPr>
          <p:cNvPr id="82" name="TextBox 81"/>
          <p:cNvSpPr txBox="1"/>
          <p:nvPr/>
        </p:nvSpPr>
        <p:spPr>
          <a:xfrm>
            <a:off x="5105400" y="5024735"/>
            <a:ext cx="1752600" cy="461665"/>
          </a:xfrm>
          <a:prstGeom prst="rect">
            <a:avLst/>
          </a:prstGeom>
          <a:noFill/>
          <a:ln>
            <a:solidFill>
              <a:srgbClr val="FF0000"/>
            </a:solidFill>
          </a:ln>
        </p:spPr>
        <p:txBody>
          <a:bodyPr wrap="square" rtlCol="0">
            <a:spAutoFit/>
          </a:bodyPr>
          <a:lstStyle/>
          <a:p>
            <a:pPr algn="ctr"/>
            <a:r>
              <a:rPr lang="en-US" sz="2400" b="1" dirty="0" smtClean="0"/>
              <a:t>Total: 2</a:t>
            </a:r>
            <a:endParaRPr lang="en-US" sz="2400" b="1" dirty="0"/>
          </a:p>
        </p:txBody>
      </p:sp>
      <p:cxnSp>
        <p:nvCxnSpPr>
          <p:cNvPr id="84" name="Straight Connector 83"/>
          <p:cNvCxnSpPr/>
          <p:nvPr/>
        </p:nvCxnSpPr>
        <p:spPr>
          <a:xfrm rot="5400000">
            <a:off x="4305300" y="4000500"/>
            <a:ext cx="533400"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
        <p:nvSpPr>
          <p:cNvPr id="96" name="TextBox 95"/>
          <p:cNvSpPr txBox="1"/>
          <p:nvPr/>
        </p:nvSpPr>
        <p:spPr>
          <a:xfrm>
            <a:off x="1981200" y="5634335"/>
            <a:ext cx="5181600" cy="830997"/>
          </a:xfrm>
          <a:prstGeom prst="rect">
            <a:avLst/>
          </a:prstGeom>
          <a:noFill/>
          <a:ln>
            <a:solidFill>
              <a:schemeClr val="tx1"/>
            </a:solidFill>
          </a:ln>
        </p:spPr>
        <p:txBody>
          <a:bodyPr wrap="square" rtlCol="0">
            <a:spAutoFit/>
          </a:bodyPr>
          <a:lstStyle/>
          <a:p>
            <a:pPr algn="ctr"/>
            <a:r>
              <a:rPr lang="en-US" sz="2400" b="1" dirty="0" smtClean="0"/>
              <a:t>Utilitarian Price of Envy-Freeness: </a:t>
            </a:r>
            <a:br>
              <a:rPr lang="en-US" sz="2400" b="1" dirty="0" smtClean="0"/>
            </a:br>
            <a:r>
              <a:rPr lang="en-US" sz="2400" b="1" dirty="0" smtClean="0"/>
              <a:t>4/3</a:t>
            </a:r>
            <a:endParaRPr lang="en-US" sz="2400" b="1" dirty="0"/>
          </a:p>
        </p:txBody>
      </p:sp>
      <p:sp>
        <p:nvSpPr>
          <p:cNvPr id="80" name="TextBox 79"/>
          <p:cNvSpPr txBox="1"/>
          <p:nvPr/>
        </p:nvSpPr>
        <p:spPr>
          <a:xfrm>
            <a:off x="2286000" y="4572000"/>
            <a:ext cx="1752600" cy="461665"/>
          </a:xfrm>
          <a:prstGeom prst="rect">
            <a:avLst/>
          </a:prstGeom>
          <a:noFill/>
          <a:ln>
            <a:noFill/>
          </a:ln>
        </p:spPr>
        <p:txBody>
          <a:bodyPr wrap="square" rtlCol="0">
            <a:spAutoFit/>
          </a:bodyPr>
          <a:lstStyle/>
          <a:p>
            <a:pPr algn="ctr"/>
            <a:r>
              <a:rPr lang="en-US" sz="2400" i="1" dirty="0" smtClean="0"/>
              <a:t>Envy-free</a:t>
            </a:r>
            <a:endParaRPr lang="en-US" sz="2400" i="1" dirty="0"/>
          </a:p>
        </p:txBody>
      </p:sp>
      <p:sp>
        <p:nvSpPr>
          <p:cNvPr id="86" name="TextBox 85"/>
          <p:cNvSpPr txBox="1"/>
          <p:nvPr/>
        </p:nvSpPr>
        <p:spPr>
          <a:xfrm>
            <a:off x="4495800" y="4572000"/>
            <a:ext cx="2819400" cy="461665"/>
          </a:xfrm>
          <a:prstGeom prst="rect">
            <a:avLst/>
          </a:prstGeom>
          <a:noFill/>
          <a:ln>
            <a:noFill/>
          </a:ln>
        </p:spPr>
        <p:txBody>
          <a:bodyPr wrap="square" rtlCol="0">
            <a:spAutoFit/>
          </a:bodyPr>
          <a:lstStyle/>
          <a:p>
            <a:pPr algn="ctr"/>
            <a:r>
              <a:rPr lang="en-US" sz="2400" i="1" dirty="0" smtClean="0"/>
              <a:t>Utilitarian optimum</a:t>
            </a:r>
            <a:endParaRPr lang="en-US" sz="2400" i="1" dirty="0"/>
          </a:p>
        </p:txBody>
      </p:sp>
      <p:sp>
        <p:nvSpPr>
          <p:cNvPr id="5" name="Slide Number Placeholder 4"/>
          <p:cNvSpPr>
            <a:spLocks noGrp="1"/>
          </p:cNvSpPr>
          <p:nvPr>
            <p:ph type="sldNum" sz="quarter" idx="12"/>
          </p:nvPr>
        </p:nvSpPr>
        <p:spPr/>
        <p:txBody>
          <a:bodyPr/>
          <a:lstStyle/>
          <a:p>
            <a:fld id="{A2EF37A0-74FC-AB4F-AE4C-D9BFC6719E9F}" type="slidenum">
              <a:rPr lang="en-US" smtClean="0"/>
              <a:t>24</a:t>
            </a:fld>
            <a:endParaRPr lang="en-US"/>
          </a:p>
        </p:txBody>
      </p:sp>
    </p:spTree>
    <p:extLst>
      <p:ext uri="{BB962C8B-B14F-4D97-AF65-F5344CB8AC3E}">
        <p14:creationId xmlns:p14="http://schemas.microsoft.com/office/powerpoint/2010/main" val="13841303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6"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“Price Of” Bounds</a:t>
            </a:r>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351286345"/>
              </p:ext>
            </p:extLst>
          </p:nvPr>
        </p:nvGraphicFramePr>
        <p:xfrm>
          <a:off x="612775" y="2621280"/>
          <a:ext cx="8150224" cy="2941320"/>
        </p:xfrm>
        <a:graphic>
          <a:graphicData uri="http://schemas.openxmlformats.org/drawingml/2006/table">
            <a:tbl>
              <a:tblPr firstRow="1" bandRow="1">
                <a:tableStyleId>{073A0DAA-6AF3-43AB-8588-CEC1D06C72B9}</a:tableStyleId>
              </a:tblPr>
              <a:tblGrid>
                <a:gridCol w="2037556"/>
                <a:gridCol w="2037556"/>
                <a:gridCol w="2037556"/>
                <a:gridCol w="2037556"/>
              </a:tblGrid>
              <a:tr h="980440">
                <a:tc>
                  <a:txBody>
                    <a:bodyPr/>
                    <a:lstStyle/>
                    <a:p>
                      <a:r>
                        <a:rPr lang="en-US" sz="2000" dirty="0" smtClean="0"/>
                        <a:t>Price</a:t>
                      </a:r>
                      <a:r>
                        <a:rPr lang="en-US" sz="2000" baseline="0" dirty="0" smtClean="0"/>
                        <a:t> of </a:t>
                      </a:r>
                      <a:r>
                        <a:rPr lang="is-IS" sz="2000" baseline="0" dirty="0" smtClean="0"/>
                        <a:t>…</a:t>
                      </a:r>
                      <a:endParaRPr lang="en-US" sz="2000" b="1" dirty="0"/>
                    </a:p>
                  </a:txBody>
                  <a:tcPr/>
                </a:tc>
                <a:tc>
                  <a:txBody>
                    <a:bodyPr/>
                    <a:lstStyle/>
                    <a:p>
                      <a:r>
                        <a:rPr lang="en-US" sz="2000" dirty="0" smtClean="0"/>
                        <a:t>Proportionality</a:t>
                      </a:r>
                      <a:endParaRPr lang="en-US" sz="2000" b="1" dirty="0"/>
                    </a:p>
                  </a:txBody>
                  <a:tcPr/>
                </a:tc>
                <a:tc>
                  <a:txBody>
                    <a:bodyPr/>
                    <a:lstStyle/>
                    <a:p>
                      <a:r>
                        <a:rPr lang="en-US" sz="2000" dirty="0" smtClean="0"/>
                        <a:t>Envy freeness</a:t>
                      </a:r>
                      <a:endParaRPr lang="en-US" sz="2000" b="1" dirty="0"/>
                    </a:p>
                  </a:txBody>
                  <a:tcPr/>
                </a:tc>
                <a:tc>
                  <a:txBody>
                    <a:bodyPr/>
                    <a:lstStyle/>
                    <a:p>
                      <a:r>
                        <a:rPr lang="en-US" sz="2000" dirty="0" smtClean="0"/>
                        <a:t>Equitability</a:t>
                      </a:r>
                      <a:endParaRPr lang="en-US" sz="2000" b="1" dirty="0"/>
                    </a:p>
                  </a:txBody>
                  <a:tcPr/>
                </a:tc>
              </a:tr>
              <a:tr h="980440">
                <a:tc>
                  <a:txBody>
                    <a:bodyPr/>
                    <a:lstStyle/>
                    <a:p>
                      <a:r>
                        <a:rPr lang="en-US" sz="2000" dirty="0" smtClean="0"/>
                        <a:t>Utilitarian</a:t>
                      </a:r>
                      <a:endParaRPr lang="en-US" sz="2000" b="1" dirty="0"/>
                    </a:p>
                  </a:txBody>
                  <a:tcPr/>
                </a:tc>
                <a:tc gridSpan="2">
                  <a:txBody>
                    <a:bodyPr/>
                    <a:lstStyle/>
                    <a:p>
                      <a:endParaRPr lang="en-US" sz="2000" b="1" dirty="0"/>
                    </a:p>
                  </a:txBody>
                  <a:tcPr/>
                </a:tc>
                <a:tc hMerge="1">
                  <a:txBody>
                    <a:bodyPr/>
                    <a:lstStyle/>
                    <a:p>
                      <a:endParaRPr lang="en-US" dirty="0"/>
                    </a:p>
                  </a:txBody>
                  <a:tcPr/>
                </a:tc>
                <a:tc>
                  <a:txBody>
                    <a:bodyPr/>
                    <a:lstStyle/>
                    <a:p>
                      <a:endParaRPr lang="en-US" sz="2000" b="1" dirty="0"/>
                    </a:p>
                  </a:txBody>
                  <a:tcPr/>
                </a:tc>
              </a:tr>
              <a:tr h="980440">
                <a:tc>
                  <a:txBody>
                    <a:bodyPr/>
                    <a:lstStyle/>
                    <a:p>
                      <a:r>
                        <a:rPr lang="en-US" sz="2000" dirty="0" smtClean="0"/>
                        <a:t>Egalitarian</a:t>
                      </a:r>
                      <a:endParaRPr lang="en-US" sz="2000" b="1" dirty="0"/>
                    </a:p>
                  </a:txBody>
                  <a:tcPr/>
                </a:tc>
                <a:tc>
                  <a:txBody>
                    <a:bodyPr/>
                    <a:lstStyle/>
                    <a:p>
                      <a:pPr algn="ctr"/>
                      <a:r>
                        <a:rPr lang="en-US" sz="2000" dirty="0" smtClean="0"/>
                        <a:t>1</a:t>
                      </a:r>
                      <a:endParaRPr lang="en-US" sz="2000" b="1" dirty="0"/>
                    </a:p>
                  </a:txBody>
                  <a:tcPr anchor="ctr"/>
                </a:tc>
                <a:tc>
                  <a:txBody>
                    <a:bodyPr/>
                    <a:lstStyle/>
                    <a:p>
                      <a:endParaRPr lang="en-US" sz="2000" b="1" dirty="0"/>
                    </a:p>
                  </a:txBody>
                  <a:tcPr/>
                </a:tc>
                <a:tc>
                  <a:txBody>
                    <a:bodyPr/>
                    <a:lstStyle/>
                    <a:p>
                      <a:pPr algn="ctr"/>
                      <a:r>
                        <a:rPr lang="en-US" sz="2000" dirty="0" smtClean="0"/>
                        <a:t>1</a:t>
                      </a:r>
                      <a:endParaRPr lang="en-US" sz="2000" b="1" dirty="0"/>
                    </a:p>
                  </a:txBody>
                  <a:tcPr anchor="ctr"/>
                </a:tc>
              </a:tr>
            </a:tbl>
          </a:graphicData>
        </a:graphic>
      </p:graphicFrame>
      <p:graphicFrame>
        <p:nvGraphicFramePr>
          <p:cNvPr id="7" name="Object 6"/>
          <p:cNvGraphicFramePr>
            <a:graphicFrameLocks noChangeAspect="1"/>
          </p:cNvGraphicFramePr>
          <p:nvPr/>
        </p:nvGraphicFramePr>
        <p:xfrm>
          <a:off x="4114800" y="3581400"/>
          <a:ext cx="1405591" cy="901700"/>
        </p:xfrm>
        <a:graphic>
          <a:graphicData uri="http://schemas.openxmlformats.org/presentationml/2006/ole">
            <mc:AlternateContent xmlns:mc="http://schemas.openxmlformats.org/markup-compatibility/2006">
              <mc:Choice xmlns:v="urn:schemas-microsoft-com:vml" Requires="v">
                <p:oleObj spid="_x0000_s1641" name="Equation" r:id="rId3" imgW="672840" imgH="431640" progId="Equation.3">
                  <p:embed/>
                </p:oleObj>
              </mc:Choice>
              <mc:Fallback>
                <p:oleObj name="Equation" r:id="rId3" imgW="672840" imgH="431640" progId="Equation.3">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14800" y="3581400"/>
                        <a:ext cx="1405591" cy="9017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1" name="Object 3"/>
          <p:cNvGraphicFramePr>
            <a:graphicFrameLocks noChangeAspect="1"/>
          </p:cNvGraphicFramePr>
          <p:nvPr/>
        </p:nvGraphicFramePr>
        <p:xfrm>
          <a:off x="7059613" y="3819525"/>
          <a:ext cx="1085850" cy="423863"/>
        </p:xfrm>
        <a:graphic>
          <a:graphicData uri="http://schemas.openxmlformats.org/presentationml/2006/ole">
            <mc:AlternateContent xmlns:mc="http://schemas.openxmlformats.org/markup-compatibility/2006">
              <mc:Choice xmlns:v="urn:schemas-microsoft-com:vml" Requires="v">
                <p:oleObj spid="_x0000_s1642" name="Equation" r:id="rId5" imgW="520560" imgH="203040" progId="Equation.3">
                  <p:embed/>
                </p:oleObj>
              </mc:Choice>
              <mc:Fallback>
                <p:oleObj name="Equation" r:id="rId5" imgW="520560" imgH="203040" progId="Equation.3">
                  <p:embed/>
                  <p:pic>
                    <p:nvPicPr>
                      <p:cNvPr id="0" name=""/>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059613" y="3819525"/>
                        <a:ext cx="108585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2052" name="Object 4"/>
          <p:cNvGraphicFramePr>
            <a:graphicFrameLocks noChangeAspect="1"/>
          </p:cNvGraphicFramePr>
          <p:nvPr/>
        </p:nvGraphicFramePr>
        <p:xfrm>
          <a:off x="5564188" y="4525963"/>
          <a:ext cx="319087" cy="820737"/>
        </p:xfrm>
        <a:graphic>
          <a:graphicData uri="http://schemas.openxmlformats.org/presentationml/2006/ole">
            <mc:AlternateContent xmlns:mc="http://schemas.openxmlformats.org/markup-compatibility/2006">
              <mc:Choice xmlns:v="urn:schemas-microsoft-com:vml" Requires="v">
                <p:oleObj spid="_x0000_s1643" name="Equation" r:id="rId7" imgW="152280" imgH="393480" progId="Equation.3">
                  <p:embed/>
                </p:oleObj>
              </mc:Choice>
              <mc:Fallback>
                <p:oleObj name="Equation" r:id="rId7" imgW="15228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564188" y="4525963"/>
                        <a:ext cx="319087" cy="820737"/>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 name="TextBox 2"/>
          <p:cNvSpPr txBox="1"/>
          <p:nvPr/>
        </p:nvSpPr>
        <p:spPr>
          <a:xfrm>
            <a:off x="3108122" y="1327899"/>
            <a:ext cx="2594344" cy="307777"/>
          </a:xfrm>
          <a:prstGeom prst="rect">
            <a:avLst/>
          </a:prstGeom>
          <a:noFill/>
        </p:spPr>
        <p:txBody>
          <a:bodyPr wrap="square" rtlCol="0">
            <a:spAutoFit/>
          </a:bodyPr>
          <a:lstStyle/>
          <a:p>
            <a:pPr algn="r"/>
            <a:r>
              <a:rPr lang="en-US" sz="1400" dirty="0" smtClean="0"/>
              <a:t>[</a:t>
            </a:r>
            <a:r>
              <a:rPr lang="en-US" sz="1400" dirty="0" err="1" smtClean="0"/>
              <a:t>Aumann</a:t>
            </a:r>
            <a:r>
              <a:rPr lang="en-US" sz="1400" dirty="0" smtClean="0"/>
              <a:t> &amp; </a:t>
            </a:r>
            <a:r>
              <a:rPr lang="en-US" sz="1400" dirty="0" err="1" smtClean="0"/>
              <a:t>Dombb</a:t>
            </a:r>
            <a:r>
              <a:rPr lang="en-US" sz="1400" dirty="0" smtClean="0"/>
              <a:t>]</a:t>
            </a:r>
            <a:endParaRPr lang="en-US" sz="1400" dirty="0"/>
          </a:p>
        </p:txBody>
      </p:sp>
      <p:sp>
        <p:nvSpPr>
          <p:cNvPr id="4" name="Slide Number Placeholder 3"/>
          <p:cNvSpPr>
            <a:spLocks noGrp="1"/>
          </p:cNvSpPr>
          <p:nvPr>
            <p:ph type="sldNum" sz="quarter" idx="12"/>
          </p:nvPr>
        </p:nvSpPr>
        <p:spPr/>
        <p:txBody>
          <a:bodyPr/>
          <a:lstStyle/>
          <a:p>
            <a:fld id="{A2EF37A0-74FC-AB4F-AE4C-D9BFC6719E9F}" type="slidenum">
              <a:rPr lang="en-US" smtClean="0"/>
              <a:t>25</a:t>
            </a:fld>
            <a:endParaRPr lang="en-US"/>
          </a:p>
        </p:txBody>
      </p:sp>
    </p:spTree>
    <p:extLst>
      <p:ext uri="{BB962C8B-B14F-4D97-AF65-F5344CB8AC3E}">
        <p14:creationId xmlns:p14="http://schemas.microsoft.com/office/powerpoint/2010/main" val="153582229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7391401" cy="1371600"/>
          </a:xfrm>
        </p:spPr>
        <p:txBody>
          <a:bodyPr>
            <a:noAutofit/>
          </a:bodyPr>
          <a:lstStyle/>
          <a:p>
            <a:r>
              <a:rPr lang="en-US" sz="4200" dirty="0" smtClean="0"/>
              <a:t>Utilitarian Price </a:t>
            </a:r>
            <a:r>
              <a:rPr lang="en-US" sz="4200" smtClean="0"/>
              <a:t>of E-F: Lower </a:t>
            </a:r>
            <a:r>
              <a:rPr lang="en-US" sz="4200" dirty="0" smtClean="0"/>
              <a:t>Bound</a:t>
            </a:r>
            <a:endParaRPr lang="en-US" sz="4200" dirty="0"/>
          </a:p>
        </p:txBody>
      </p:sp>
      <p:grpSp>
        <p:nvGrpSpPr>
          <p:cNvPr id="3" name="Group 32"/>
          <p:cNvGrpSpPr/>
          <p:nvPr/>
        </p:nvGrpSpPr>
        <p:grpSpPr>
          <a:xfrm>
            <a:off x="1524000" y="2057400"/>
            <a:ext cx="5867400" cy="1752600"/>
            <a:chOff x="1524000" y="2514600"/>
            <a:chExt cx="5867400" cy="1752600"/>
          </a:xfrm>
        </p:grpSpPr>
        <p:graphicFrame>
          <p:nvGraphicFramePr>
            <p:cNvPr id="15" name="Object 14"/>
            <p:cNvGraphicFramePr>
              <a:graphicFrameLocks noChangeAspect="1"/>
            </p:cNvGraphicFramePr>
            <p:nvPr/>
          </p:nvGraphicFramePr>
          <p:xfrm>
            <a:off x="6629400" y="2819400"/>
            <a:ext cx="577850" cy="424034"/>
          </p:xfrm>
          <a:graphic>
            <a:graphicData uri="http://schemas.openxmlformats.org/presentationml/2006/ole">
              <mc:AlternateContent xmlns:mc="http://schemas.openxmlformats.org/markup-compatibility/2006">
                <mc:Choice xmlns:v="urn:schemas-microsoft-com:vml" Requires="v">
                  <p:oleObj spid="_x0000_s3280" name="Equation" r:id="rId4" imgW="241200" imgH="228600" progId="Equation.3">
                    <p:embed/>
                  </p:oleObj>
                </mc:Choice>
                <mc:Fallback>
                  <p:oleObj name="Equation" r:id="rId4" imgW="241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29400" y="2819400"/>
                          <a:ext cx="577850" cy="424034"/>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5" name="Rectangle 4"/>
            <p:cNvSpPr/>
            <p:nvPr/>
          </p:nvSpPr>
          <p:spPr>
            <a:xfrm>
              <a:off x="1524000" y="2514600"/>
              <a:ext cx="9144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 1</a:t>
              </a:r>
              <a:endParaRPr lang="en-US" dirty="0">
                <a:solidFill>
                  <a:schemeClr val="bg2">
                    <a:lumMod val="10000"/>
                  </a:schemeClr>
                </a:solidFill>
              </a:endParaRPr>
            </a:p>
          </p:txBody>
        </p:sp>
        <p:sp>
          <p:nvSpPr>
            <p:cNvPr id="12" name="Rectangle 11"/>
            <p:cNvSpPr/>
            <p:nvPr/>
          </p:nvSpPr>
          <p:spPr>
            <a:xfrm>
              <a:off x="2438400" y="2514600"/>
              <a:ext cx="9144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 2</a:t>
              </a:r>
              <a:endParaRPr lang="en-US" dirty="0">
                <a:solidFill>
                  <a:schemeClr val="bg2">
                    <a:lumMod val="10000"/>
                  </a:schemeClr>
                </a:solidFill>
              </a:endParaRPr>
            </a:p>
          </p:txBody>
        </p:sp>
        <p:sp>
          <p:nvSpPr>
            <p:cNvPr id="13" name="Rectangle 12"/>
            <p:cNvSpPr/>
            <p:nvPr/>
          </p:nvSpPr>
          <p:spPr>
            <a:xfrm>
              <a:off x="3352800" y="2514600"/>
              <a:ext cx="9144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 3</a:t>
              </a:r>
              <a:endParaRPr lang="en-US" dirty="0">
                <a:solidFill>
                  <a:schemeClr val="bg2">
                    <a:lumMod val="10000"/>
                  </a:schemeClr>
                </a:solidFill>
              </a:endParaRPr>
            </a:p>
          </p:txBody>
        </p:sp>
        <p:sp>
          <p:nvSpPr>
            <p:cNvPr id="14" name="Rectangle 13"/>
            <p:cNvSpPr/>
            <p:nvPr/>
          </p:nvSpPr>
          <p:spPr>
            <a:xfrm>
              <a:off x="6477000" y="2514600"/>
              <a:ext cx="914400" cy="1752600"/>
            </a:xfrm>
            <a:prstGeom prst="rect">
              <a:avLst/>
            </a:prstGeom>
            <a:no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r>
                <a:rPr lang="en-US" dirty="0" smtClean="0">
                  <a:solidFill>
                    <a:schemeClr val="bg2">
                      <a:lumMod val="10000"/>
                    </a:schemeClr>
                  </a:solidFill>
                </a:rPr>
                <a:t>Player </a:t>
              </a:r>
              <a:r>
                <a:rPr lang="en-US" dirty="0" smtClean="0">
                  <a:solidFill>
                    <a:schemeClr val="bg1"/>
                  </a:solidFill>
                </a:rPr>
                <a:t>3</a:t>
              </a:r>
              <a:endParaRPr lang="en-US" dirty="0">
                <a:solidFill>
                  <a:schemeClr val="bg1"/>
                </a:solidFill>
              </a:endParaRPr>
            </a:p>
          </p:txBody>
        </p:sp>
        <p:sp>
          <p:nvSpPr>
            <p:cNvPr id="17" name="Oval 16"/>
            <p:cNvSpPr/>
            <p:nvPr/>
          </p:nvSpPr>
          <p:spPr>
            <a:xfrm>
              <a:off x="4800600" y="2971800"/>
              <a:ext cx="152400" cy="1524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18" name="Oval 17"/>
            <p:cNvSpPr/>
            <p:nvPr/>
          </p:nvSpPr>
          <p:spPr>
            <a:xfrm>
              <a:off x="5257800" y="2971800"/>
              <a:ext cx="152400" cy="1524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sp>
          <p:nvSpPr>
            <p:cNvPr id="19" name="Oval 18"/>
            <p:cNvSpPr/>
            <p:nvPr/>
          </p:nvSpPr>
          <p:spPr>
            <a:xfrm>
              <a:off x="5715000" y="2971800"/>
              <a:ext cx="152400" cy="152400"/>
            </a:xfrm>
            <a:prstGeom prst="ellipse">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US"/>
            </a:p>
          </p:txBody>
        </p:sp>
      </p:grpSp>
      <p:graphicFrame>
        <p:nvGraphicFramePr>
          <p:cNvPr id="1028" name="Object 4"/>
          <p:cNvGraphicFramePr>
            <a:graphicFrameLocks noChangeAspect="1"/>
          </p:cNvGraphicFramePr>
          <p:nvPr/>
        </p:nvGraphicFramePr>
        <p:xfrm>
          <a:off x="5638800" y="4572000"/>
          <a:ext cx="577850" cy="423863"/>
        </p:xfrm>
        <a:graphic>
          <a:graphicData uri="http://schemas.openxmlformats.org/presentationml/2006/ole">
            <mc:AlternateContent xmlns:mc="http://schemas.openxmlformats.org/markup-compatibility/2006">
              <mc:Choice xmlns:v="urn:schemas-microsoft-com:vml" Requires="v">
                <p:oleObj spid="_x0000_s3281" name="Equation" r:id="rId6" imgW="241200" imgH="228600" progId="Equation.3">
                  <p:embed/>
                </p:oleObj>
              </mc:Choice>
              <mc:Fallback>
                <p:oleObj name="Equation" r:id="rId6" imgW="241200" imgH="228600" progId="Equation.3">
                  <p:embed/>
                  <p:pic>
                    <p:nvPicPr>
                      <p:cNvPr id="0" nam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38800" y="4572000"/>
                        <a:ext cx="577850"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23" name="TextBox 22"/>
          <p:cNvSpPr txBox="1"/>
          <p:nvPr/>
        </p:nvSpPr>
        <p:spPr>
          <a:xfrm>
            <a:off x="2819400" y="4648200"/>
            <a:ext cx="3200400" cy="400110"/>
          </a:xfrm>
          <a:prstGeom prst="rect">
            <a:avLst/>
          </a:prstGeom>
          <a:noFill/>
        </p:spPr>
        <p:txBody>
          <a:bodyPr wrap="square" rtlCol="0">
            <a:spAutoFit/>
          </a:bodyPr>
          <a:lstStyle/>
          <a:p>
            <a:r>
              <a:rPr lang="en-US" sz="2000" dirty="0" smtClean="0"/>
              <a:t>Best possible utilitarian: </a:t>
            </a:r>
            <a:endParaRPr lang="en-US" sz="2000" dirty="0"/>
          </a:p>
        </p:txBody>
      </p:sp>
      <p:sp>
        <p:nvSpPr>
          <p:cNvPr id="28" name="TextBox 27"/>
          <p:cNvSpPr txBox="1"/>
          <p:nvPr/>
        </p:nvSpPr>
        <p:spPr>
          <a:xfrm>
            <a:off x="1295400" y="5257800"/>
            <a:ext cx="4419600" cy="400110"/>
          </a:xfrm>
          <a:prstGeom prst="rect">
            <a:avLst/>
          </a:prstGeom>
          <a:noFill/>
        </p:spPr>
        <p:txBody>
          <a:bodyPr wrap="square" rtlCol="0">
            <a:spAutoFit/>
          </a:bodyPr>
          <a:lstStyle/>
          <a:p>
            <a:r>
              <a:rPr lang="en-US" sz="2000" dirty="0" smtClean="0"/>
              <a:t>Best proportional/envy-free utilitarian: </a:t>
            </a:r>
            <a:endParaRPr lang="en-US" sz="2000" dirty="0"/>
          </a:p>
        </p:txBody>
      </p:sp>
      <p:graphicFrame>
        <p:nvGraphicFramePr>
          <p:cNvPr id="29" name="Object 4"/>
          <p:cNvGraphicFramePr>
            <a:graphicFrameLocks noChangeAspect="1"/>
          </p:cNvGraphicFramePr>
          <p:nvPr/>
        </p:nvGraphicFramePr>
        <p:xfrm>
          <a:off x="5715000" y="5105400"/>
          <a:ext cx="2135188" cy="730250"/>
        </p:xfrm>
        <a:graphic>
          <a:graphicData uri="http://schemas.openxmlformats.org/presentationml/2006/ole">
            <mc:AlternateContent xmlns:mc="http://schemas.openxmlformats.org/markup-compatibility/2006">
              <mc:Choice xmlns:v="urn:schemas-microsoft-com:vml" Requires="v">
                <p:oleObj spid="_x0000_s3282" name="Equation" r:id="rId7" imgW="888840" imgH="393480" progId="Equation.3">
                  <p:embed/>
                </p:oleObj>
              </mc:Choice>
              <mc:Fallback>
                <p:oleObj name="Equation" r:id="rId7" imgW="888840" imgH="393480" progId="Equation.3">
                  <p:embed/>
                  <p:pic>
                    <p:nvPicPr>
                      <p:cNvPr id="0" nam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715000" y="5105400"/>
                        <a:ext cx="2135188" cy="73025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35" name="Cube 34"/>
          <p:cNvSpPr/>
          <p:nvPr/>
        </p:nvSpPr>
        <p:spPr>
          <a:xfrm>
            <a:off x="1371600" y="3810000"/>
            <a:ext cx="6019800" cy="685800"/>
          </a:xfrm>
          <a:prstGeom prst="cube">
            <a:avLst/>
          </a:prstGeom>
          <a:solidFill>
            <a:schemeClr val="bg1">
              <a:lumMod val="75000"/>
            </a:schemeClr>
          </a:solidFill>
          <a:ln>
            <a:solidFill>
              <a:schemeClr val="tx1">
                <a:lumMod val="50000"/>
                <a:lumOff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 name="Group 29"/>
          <p:cNvGrpSpPr/>
          <p:nvPr/>
        </p:nvGrpSpPr>
        <p:grpSpPr>
          <a:xfrm>
            <a:off x="1371600" y="3429000"/>
            <a:ext cx="5867400" cy="533400"/>
            <a:chOff x="1524000" y="3733800"/>
            <a:chExt cx="5867400" cy="533400"/>
          </a:xfrm>
        </p:grpSpPr>
        <p:sp>
          <p:nvSpPr>
            <p:cNvPr id="22" name="Rectangle 21"/>
            <p:cNvSpPr/>
            <p:nvPr/>
          </p:nvSpPr>
          <p:spPr>
            <a:xfrm>
              <a:off x="1524000" y="3733800"/>
              <a:ext cx="5867400" cy="533400"/>
            </a:xfrm>
            <a:prstGeom prst="rect">
              <a:avLst/>
            </a:prstGeom>
            <a:solidFill>
              <a:srgbClr val="FFFFFF">
                <a:alpha val="78824"/>
              </a:srgb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bg2">
                      <a:lumMod val="10000"/>
                    </a:schemeClr>
                  </a:solidFill>
                </a:rPr>
                <a:t>                                 players </a:t>
              </a:r>
              <a:endParaRPr lang="en-US" dirty="0">
                <a:solidFill>
                  <a:schemeClr val="bg2">
                    <a:lumMod val="10000"/>
                  </a:schemeClr>
                </a:solidFill>
              </a:endParaRPr>
            </a:p>
          </p:txBody>
        </p:sp>
        <p:graphicFrame>
          <p:nvGraphicFramePr>
            <p:cNvPr id="1027" name="Object 3"/>
            <p:cNvGraphicFramePr>
              <a:graphicFrameLocks noChangeAspect="1"/>
            </p:cNvGraphicFramePr>
            <p:nvPr/>
          </p:nvGraphicFramePr>
          <p:xfrm>
            <a:off x="3779838" y="3733800"/>
            <a:ext cx="1095375" cy="423863"/>
          </p:xfrm>
          <a:graphic>
            <a:graphicData uri="http://schemas.openxmlformats.org/presentationml/2006/ole">
              <mc:AlternateContent xmlns:mc="http://schemas.openxmlformats.org/markup-compatibility/2006">
                <mc:Choice xmlns:v="urn:schemas-microsoft-com:vml" Requires="v">
                  <p:oleObj spid="_x0000_s3283" name="Equation" r:id="rId9" imgW="457200" imgH="228600" progId="Equation.3">
                    <p:embed/>
                  </p:oleObj>
                </mc:Choice>
                <mc:Fallback>
                  <p:oleObj name="Equation" r:id="rId9" imgW="457200" imgH="228600" progId="Equation.3">
                    <p:embed/>
                    <p:pic>
                      <p:nvPicPr>
                        <p:cNvPr id="0" name=""/>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3779838" y="3733800"/>
                          <a:ext cx="1095375" cy="423863"/>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pSp>
      <p:sp>
        <p:nvSpPr>
          <p:cNvPr id="21" name="TextBox 20"/>
          <p:cNvSpPr txBox="1"/>
          <p:nvPr/>
        </p:nvSpPr>
        <p:spPr>
          <a:xfrm>
            <a:off x="1981200" y="5791200"/>
            <a:ext cx="5181600" cy="830997"/>
          </a:xfrm>
          <a:prstGeom prst="rect">
            <a:avLst/>
          </a:prstGeom>
          <a:noFill/>
          <a:ln>
            <a:solidFill>
              <a:schemeClr val="tx1"/>
            </a:solidFill>
          </a:ln>
        </p:spPr>
        <p:txBody>
          <a:bodyPr wrap="square" rtlCol="0">
            <a:spAutoFit/>
          </a:bodyPr>
          <a:lstStyle/>
          <a:p>
            <a:pPr algn="ctr"/>
            <a:r>
              <a:rPr lang="en-US" sz="2400" b="1" dirty="0" smtClean="0"/>
              <a:t>Utilitarian Price of envy-freeness: </a:t>
            </a:r>
            <a:br>
              <a:rPr lang="en-US" sz="2400" b="1" dirty="0" smtClean="0"/>
            </a:br>
            <a:endParaRPr lang="en-US" sz="2400" b="1" dirty="0"/>
          </a:p>
        </p:txBody>
      </p:sp>
      <p:graphicFrame>
        <p:nvGraphicFramePr>
          <p:cNvPr id="31750" name="Object 6"/>
          <p:cNvGraphicFramePr>
            <a:graphicFrameLocks noChangeAspect="1"/>
          </p:cNvGraphicFramePr>
          <p:nvPr/>
        </p:nvGraphicFramePr>
        <p:xfrm>
          <a:off x="3765550" y="6129338"/>
          <a:ext cx="1276350" cy="423862"/>
        </p:xfrm>
        <a:graphic>
          <a:graphicData uri="http://schemas.openxmlformats.org/presentationml/2006/ole">
            <mc:AlternateContent xmlns:mc="http://schemas.openxmlformats.org/markup-compatibility/2006">
              <mc:Choice xmlns:v="urn:schemas-microsoft-com:vml" Requires="v">
                <p:oleObj spid="_x0000_s3284" name="Equation" r:id="rId11" imgW="533160" imgH="228600" progId="Equation.3">
                  <p:embed/>
                </p:oleObj>
              </mc:Choice>
              <mc:Fallback>
                <p:oleObj name="Equation" r:id="rId11" imgW="533160" imgH="228600" progId="Equation.3">
                  <p:embed/>
                  <p:pic>
                    <p:nvPicPr>
                      <p:cNvPr id="0" name=""/>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765550" y="6129338"/>
                        <a:ext cx="1276350" cy="423862"/>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graphicFrame>
        <p:nvGraphicFramePr>
          <p:cNvPr id="31751" name="Object 7"/>
          <p:cNvGraphicFramePr>
            <a:graphicFrameLocks noChangeAspect="1"/>
          </p:cNvGraphicFramePr>
          <p:nvPr/>
        </p:nvGraphicFramePr>
        <p:xfrm>
          <a:off x="7848600" y="5257800"/>
          <a:ext cx="579437" cy="304800"/>
        </p:xfrm>
        <a:graphic>
          <a:graphicData uri="http://schemas.openxmlformats.org/presentationml/2006/ole">
            <mc:AlternateContent xmlns:mc="http://schemas.openxmlformats.org/markup-compatibility/2006">
              <mc:Choice xmlns:v="urn:schemas-microsoft-com:vml" Requires="v">
                <p:oleObj spid="_x0000_s3285" name="Equation" r:id="rId13" imgW="241200" imgH="164880" progId="Equation.3">
                  <p:embed/>
                </p:oleObj>
              </mc:Choice>
              <mc:Fallback>
                <p:oleObj name="Equation" r:id="rId13" imgW="241200" imgH="164880" progId="Equation.3">
                  <p:embed/>
                  <p:pic>
                    <p:nvPicPr>
                      <p:cNvPr id="0" name=""/>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7848600" y="5257800"/>
                        <a:ext cx="579437" cy="304800"/>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
        <p:nvSpPr>
          <p:cNvPr id="4" name="Slide Number Placeholder 3"/>
          <p:cNvSpPr>
            <a:spLocks noGrp="1"/>
          </p:cNvSpPr>
          <p:nvPr>
            <p:ph type="sldNum" sz="quarter" idx="12"/>
          </p:nvPr>
        </p:nvSpPr>
        <p:spPr/>
        <p:txBody>
          <a:bodyPr/>
          <a:lstStyle/>
          <a:p>
            <a:fld id="{A2EF37A0-74FC-AB4F-AE4C-D9BFC6719E9F}" type="slidenum">
              <a:rPr lang="en-US" smtClean="0"/>
              <a:t>26</a:t>
            </a:fld>
            <a:endParaRPr lang="en-US"/>
          </a:p>
        </p:txBody>
      </p:sp>
    </p:spTree>
    <p:extLst>
      <p:ext uri="{BB962C8B-B14F-4D97-AF65-F5344CB8AC3E}">
        <p14:creationId xmlns:p14="http://schemas.microsoft.com/office/powerpoint/2010/main" val="1959358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3"/>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02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175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childTnLst>
                                </p:cTn>
                              </p:par>
                              <p:par>
                                <p:cTn id="35" presetID="1" presetClass="entr" presetSubtype="0" fill="hold" nodeType="withEffect">
                                  <p:stCondLst>
                                    <p:cond delay="0"/>
                                  </p:stCondLst>
                                  <p:childTnLst>
                                    <p:set>
                                      <p:cBhvr>
                                        <p:cTn id="36" dur="1" fill="hold">
                                          <p:stCondLst>
                                            <p:cond delay="0"/>
                                          </p:stCondLst>
                                        </p:cTn>
                                        <p:tgtEl>
                                          <p:spTgt spid="3175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8" grpId="0"/>
      <p:bldP spid="21"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CEEI For Multiple Divisible Items</a:t>
            </a:r>
            <a:endParaRPr lang="en-US" dirty="0"/>
          </a:p>
        </p:txBody>
      </p:sp>
      <p:sp>
        <p:nvSpPr>
          <p:cNvPr id="3" name="Content Placeholder 2"/>
          <p:cNvSpPr>
            <a:spLocks noGrp="1"/>
          </p:cNvSpPr>
          <p:nvPr>
            <p:ph idx="1"/>
          </p:nvPr>
        </p:nvSpPr>
        <p:spPr/>
        <p:txBody>
          <a:bodyPr/>
          <a:lstStyle/>
          <a:p>
            <a:r>
              <a:rPr lang="en-US" dirty="0" smtClean="0"/>
              <a:t>Endow all players with a budget of $1</a:t>
            </a:r>
          </a:p>
          <a:p>
            <a:r>
              <a:rPr lang="en-US" dirty="0" smtClean="0"/>
              <a:t>Competitive equilibrium is:</a:t>
            </a:r>
          </a:p>
          <a:p>
            <a:pPr marL="342900" indent="-342900">
              <a:buFont typeface="Arial" charset="0"/>
              <a:buChar char="•"/>
            </a:pPr>
            <a:r>
              <a:rPr lang="en-US" b="0" dirty="0" smtClean="0"/>
              <a:t>(Virtual) prices such that </a:t>
            </a:r>
            <a:r>
              <a:rPr lang="is-IS" b="0" dirty="0" smtClean="0"/>
              <a:t>…</a:t>
            </a:r>
            <a:endParaRPr lang="en-US" b="0" dirty="0" smtClean="0"/>
          </a:p>
          <a:p>
            <a:pPr marL="342900" indent="-342900">
              <a:buFont typeface="Arial" charset="0"/>
              <a:buChar char="•"/>
            </a:pPr>
            <a:r>
              <a:rPr lang="is-IS" b="0" dirty="0" smtClean="0"/>
              <a:t>… when each player buys their most valuable bundle at those prices ...</a:t>
            </a:r>
          </a:p>
          <a:p>
            <a:pPr marL="342900" indent="-342900">
              <a:buFont typeface="Arial" charset="0"/>
              <a:buChar char="•"/>
            </a:pPr>
            <a:r>
              <a:rPr lang="is-IS" b="0" dirty="0" smtClean="0"/>
              <a:t>... </a:t>
            </a:r>
            <a:r>
              <a:rPr lang="en-US" b="0" dirty="0" smtClean="0"/>
              <a:t>t</a:t>
            </a:r>
            <a:r>
              <a:rPr lang="is-IS" b="0" dirty="0" smtClean="0"/>
              <a:t>he market clears.</a:t>
            </a:r>
          </a:p>
          <a:p>
            <a:r>
              <a:rPr lang="is-IS" dirty="0" smtClean="0"/>
              <a:t>Tough to compute</a:t>
            </a:r>
            <a:endParaRPr lang="is-IS" dirty="0" smtClean="0"/>
          </a:p>
          <a:p>
            <a:r>
              <a:rPr lang="is-IS" dirty="0" smtClean="0"/>
              <a:t>Envy free allocation</a:t>
            </a:r>
          </a:p>
          <a:p>
            <a:pPr marL="342900" indent="-342900">
              <a:buFont typeface="Arial" charset="0"/>
              <a:buChar char="•"/>
            </a:pPr>
            <a:r>
              <a:rPr lang="is-IS" b="0" dirty="0" smtClean="0"/>
              <a:t>(I can afford any other player’s bundle, but chose my own)</a:t>
            </a:r>
            <a:endParaRPr lang="en-US" b="0" dirty="0"/>
          </a:p>
        </p:txBody>
      </p:sp>
      <p:sp>
        <p:nvSpPr>
          <p:cNvPr id="4" name="Slide Number Placeholder 3"/>
          <p:cNvSpPr>
            <a:spLocks noGrp="1"/>
          </p:cNvSpPr>
          <p:nvPr>
            <p:ph type="sldNum" sz="quarter" idx="12"/>
          </p:nvPr>
        </p:nvSpPr>
        <p:spPr/>
        <p:txBody>
          <a:bodyPr/>
          <a:lstStyle/>
          <a:p>
            <a:fld id="{A2EF37A0-74FC-AB4F-AE4C-D9BFC6719E9F}" type="slidenum">
              <a:rPr lang="en-US" smtClean="0"/>
              <a:t>27</a:t>
            </a:fld>
            <a:endParaRPr lang="en-US"/>
          </a:p>
        </p:txBody>
      </p:sp>
      <p:sp>
        <p:nvSpPr>
          <p:cNvPr id="5" name="TextBox 4"/>
          <p:cNvSpPr txBox="1"/>
          <p:nvPr/>
        </p:nvSpPr>
        <p:spPr>
          <a:xfrm>
            <a:off x="2962139" y="1330682"/>
            <a:ext cx="1893195" cy="307777"/>
          </a:xfrm>
          <a:prstGeom prst="rect">
            <a:avLst/>
          </a:prstGeom>
          <a:noFill/>
        </p:spPr>
        <p:txBody>
          <a:bodyPr wrap="square" rtlCol="0">
            <a:spAutoFit/>
          </a:bodyPr>
          <a:lstStyle/>
          <a:p>
            <a:pPr algn="r"/>
            <a:r>
              <a:rPr lang="en-US" sz="1400" dirty="0" smtClean="0"/>
              <a:t>[Varian 1974]</a:t>
            </a:r>
            <a:endParaRPr lang="en-US" sz="1400" dirty="0"/>
          </a:p>
        </p:txBody>
      </p:sp>
    </p:spTree>
    <p:extLst>
      <p:ext uri="{BB962C8B-B14F-4D97-AF65-F5344CB8AC3E}">
        <p14:creationId xmlns:p14="http://schemas.microsoft.com/office/powerpoint/2010/main" val="17064121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Recall: CEEI </a:t>
            </a:r>
            <a:r>
              <a:rPr lang="en-US" dirty="0" smtClean="0"/>
              <a:t>for Indivisible items?</a:t>
            </a:r>
            <a:endParaRPr lang="en-US" dirty="0"/>
          </a:p>
        </p:txBody>
      </p:sp>
      <p:sp>
        <p:nvSpPr>
          <p:cNvPr id="3" name="Content Placeholder 2"/>
          <p:cNvSpPr>
            <a:spLocks noGrp="1"/>
          </p:cNvSpPr>
          <p:nvPr>
            <p:ph idx="1"/>
          </p:nvPr>
        </p:nvSpPr>
        <p:spPr/>
        <p:txBody>
          <a:bodyPr/>
          <a:lstStyle/>
          <a:p>
            <a:r>
              <a:rPr lang="en-US" dirty="0" smtClean="0"/>
              <a:t>Two agents</a:t>
            </a:r>
          </a:p>
          <a:p>
            <a:r>
              <a:rPr lang="en-US" dirty="0" smtClean="0"/>
              <a:t>Capacity: 2</a:t>
            </a:r>
          </a:p>
          <a:p>
            <a:r>
              <a:rPr lang="en-US" dirty="0" smtClean="0"/>
              <a:t>Both agents will </a:t>
            </a:r>
            <a:br>
              <a:rPr lang="en-US" dirty="0" smtClean="0"/>
            </a:br>
            <a:r>
              <a:rPr lang="en-US" dirty="0" smtClean="0"/>
              <a:t>share the same</a:t>
            </a:r>
            <a:br>
              <a:rPr lang="en-US" dirty="0" smtClean="0"/>
            </a:br>
            <a:r>
              <a:rPr lang="en-US" dirty="0" smtClean="0"/>
              <a:t>preference profile:</a:t>
            </a:r>
          </a:p>
          <a:p>
            <a:endParaRPr lang="en-US" dirty="0" smtClean="0"/>
          </a:p>
          <a:p>
            <a:r>
              <a:rPr lang="en-US" dirty="0" smtClean="0"/>
              <a:t>Market clearing </a:t>
            </a:r>
            <a:r>
              <a:rPr lang="en-US" dirty="0" smtClean="0"/>
              <a:t>prices</a:t>
            </a:r>
            <a:endParaRPr lang="en-US" b="0" dirty="0" smtClean="0"/>
          </a:p>
          <a:p>
            <a:pPr marL="342900" indent="-342900">
              <a:buFont typeface="Arial" charset="0"/>
              <a:buChar char="•"/>
            </a:pPr>
            <a:r>
              <a:rPr lang="en-US" b="0" dirty="0" smtClean="0">
                <a:solidFill>
                  <a:schemeClr val="tx2"/>
                </a:solidFill>
              </a:rPr>
              <a:t>Don’t exist!  </a:t>
            </a:r>
            <a:r>
              <a:rPr lang="en-US" b="0" dirty="0" smtClean="0"/>
              <a:t>For any price, for any item, either both agents demand that item or both do not</a:t>
            </a:r>
            <a:r>
              <a:rPr lang="en-US" b="0" dirty="0" smtClean="0"/>
              <a:t>.</a:t>
            </a:r>
          </a:p>
          <a:p>
            <a:r>
              <a:rPr lang="en-US" dirty="0" smtClean="0"/>
              <a:t>Got around this via “A-CEEI,” slightly different budgets for agents, </a:t>
            </a:r>
            <a:r>
              <a:rPr lang="en-US" dirty="0" smtClean="0">
                <a:solidFill>
                  <a:schemeClr val="tx2"/>
                </a:solidFill>
              </a:rPr>
              <a:t>envy free up to 1 good</a:t>
            </a:r>
            <a:r>
              <a:rPr lang="en-US" dirty="0" smtClean="0"/>
              <a:t>, ~SP in the large </a:t>
            </a:r>
            <a:r>
              <a:rPr lang="is-IS" dirty="0" smtClean="0"/>
              <a:t>…</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28</a:t>
            </a:fld>
            <a:endParaRPr lang="en-US"/>
          </a:p>
        </p:txBody>
      </p:sp>
      <p:grpSp>
        <p:nvGrpSpPr>
          <p:cNvPr id="35" name="Group 34"/>
          <p:cNvGrpSpPr/>
          <p:nvPr/>
        </p:nvGrpSpPr>
        <p:grpSpPr>
          <a:xfrm>
            <a:off x="3380014" y="1327170"/>
            <a:ext cx="5322661" cy="1240770"/>
            <a:chOff x="3380014" y="1018074"/>
            <a:chExt cx="5322661" cy="1240770"/>
          </a:xfrm>
        </p:grpSpPr>
        <p:pic>
          <p:nvPicPr>
            <p:cNvPr id="5" name="Picture 4"/>
            <p:cNvPicPr>
              <a:picLocks noChangeAspect="1"/>
            </p:cNvPicPr>
            <p:nvPr/>
          </p:nvPicPr>
          <p:blipFill>
            <a:blip r:embed="rId2"/>
            <a:stretch>
              <a:fillRect/>
            </a:stretch>
          </p:blipFill>
          <p:spPr>
            <a:xfrm>
              <a:off x="3380014" y="1055864"/>
              <a:ext cx="2134228" cy="1202980"/>
            </a:xfrm>
            <a:prstGeom prst="rect">
              <a:avLst/>
            </a:prstGeom>
          </p:spPr>
        </p:pic>
        <p:pic>
          <p:nvPicPr>
            <p:cNvPr id="6" name="Picture 5"/>
            <p:cNvPicPr>
              <a:picLocks noChangeAspect="1"/>
            </p:cNvPicPr>
            <p:nvPr/>
          </p:nvPicPr>
          <p:blipFill>
            <a:blip r:embed="rId2"/>
            <a:stretch>
              <a:fillRect/>
            </a:stretch>
          </p:blipFill>
          <p:spPr>
            <a:xfrm>
              <a:off x="5177797" y="1291435"/>
              <a:ext cx="1298365" cy="731837"/>
            </a:xfrm>
            <a:prstGeom prst="rect">
              <a:avLst/>
            </a:prstGeom>
          </p:spPr>
        </p:pic>
        <p:pic>
          <p:nvPicPr>
            <p:cNvPr id="7" name="Picture 6"/>
            <p:cNvPicPr>
              <a:picLocks noChangeAspect="1"/>
            </p:cNvPicPr>
            <p:nvPr/>
          </p:nvPicPr>
          <p:blipFill>
            <a:blip r:embed="rId3"/>
            <a:stretch>
              <a:fillRect/>
            </a:stretch>
          </p:blipFill>
          <p:spPr>
            <a:xfrm>
              <a:off x="6574913" y="1055864"/>
              <a:ext cx="697636" cy="967408"/>
            </a:xfrm>
            <a:prstGeom prst="rect">
              <a:avLst/>
            </a:prstGeom>
          </p:spPr>
        </p:pic>
        <p:pic>
          <p:nvPicPr>
            <p:cNvPr id="8" name="Picture 7"/>
            <p:cNvPicPr>
              <a:picLocks noChangeAspect="1"/>
            </p:cNvPicPr>
            <p:nvPr/>
          </p:nvPicPr>
          <p:blipFill>
            <a:blip r:embed="rId4"/>
            <a:stretch>
              <a:fillRect/>
            </a:stretch>
          </p:blipFill>
          <p:spPr>
            <a:xfrm>
              <a:off x="7312025" y="1018074"/>
              <a:ext cx="1390650" cy="1042988"/>
            </a:xfrm>
            <a:prstGeom prst="rect">
              <a:avLst/>
            </a:prstGeom>
          </p:spPr>
        </p:pic>
      </p:grpSp>
      <p:pic>
        <p:nvPicPr>
          <p:cNvPr id="15" name="Picture 14"/>
          <p:cNvPicPr>
            <a:picLocks noChangeAspect="1"/>
          </p:cNvPicPr>
          <p:nvPr/>
        </p:nvPicPr>
        <p:blipFill>
          <a:blip r:embed="rId2"/>
          <a:stretch>
            <a:fillRect/>
          </a:stretch>
        </p:blipFill>
        <p:spPr>
          <a:xfrm>
            <a:off x="7567841" y="2774462"/>
            <a:ext cx="1067114" cy="601490"/>
          </a:xfrm>
          <a:prstGeom prst="rect">
            <a:avLst/>
          </a:prstGeom>
        </p:spPr>
      </p:pic>
      <p:grpSp>
        <p:nvGrpSpPr>
          <p:cNvPr id="37" name="Group 36"/>
          <p:cNvGrpSpPr/>
          <p:nvPr/>
        </p:nvGrpSpPr>
        <p:grpSpPr>
          <a:xfrm>
            <a:off x="2846457" y="2774462"/>
            <a:ext cx="1990519" cy="601490"/>
            <a:chOff x="2846457" y="2697188"/>
            <a:chExt cx="1990519" cy="601490"/>
          </a:xfrm>
        </p:grpSpPr>
        <p:grpSp>
          <p:nvGrpSpPr>
            <p:cNvPr id="36" name="Group 35"/>
            <p:cNvGrpSpPr/>
            <p:nvPr/>
          </p:nvGrpSpPr>
          <p:grpSpPr>
            <a:xfrm>
              <a:off x="2846457" y="2697188"/>
              <a:ext cx="1498809" cy="601490"/>
              <a:chOff x="2846457" y="2697188"/>
              <a:chExt cx="1498809" cy="601490"/>
            </a:xfrm>
          </p:grpSpPr>
          <p:pic>
            <p:nvPicPr>
              <p:cNvPr id="9" name="Picture 8"/>
              <p:cNvPicPr>
                <a:picLocks noChangeAspect="1"/>
              </p:cNvPicPr>
              <p:nvPr/>
            </p:nvPicPr>
            <p:blipFill>
              <a:blip r:embed="rId2"/>
              <a:stretch>
                <a:fillRect/>
              </a:stretch>
            </p:blipFill>
            <p:spPr>
              <a:xfrm>
                <a:off x="2846457" y="2697188"/>
                <a:ext cx="1067114" cy="601490"/>
              </a:xfrm>
              <a:prstGeom prst="rect">
                <a:avLst/>
              </a:prstGeom>
            </p:spPr>
          </p:pic>
          <p:pic>
            <p:nvPicPr>
              <p:cNvPr id="10" name="Picture 9"/>
              <p:cNvPicPr>
                <a:picLocks noChangeAspect="1"/>
              </p:cNvPicPr>
              <p:nvPr/>
            </p:nvPicPr>
            <p:blipFill>
              <a:blip r:embed="rId2"/>
              <a:stretch>
                <a:fillRect/>
              </a:stretch>
            </p:blipFill>
            <p:spPr>
              <a:xfrm>
                <a:off x="3696083" y="2815246"/>
                <a:ext cx="649183" cy="365919"/>
              </a:xfrm>
              <a:prstGeom prst="rect">
                <a:avLst/>
              </a:prstGeom>
            </p:spPr>
          </p:pic>
        </p:grpSp>
        <p:sp>
          <p:nvSpPr>
            <p:cNvPr id="25" name="TextBox 24"/>
            <p:cNvSpPr txBox="1"/>
            <p:nvPr/>
          </p:nvSpPr>
          <p:spPr>
            <a:xfrm>
              <a:off x="4129448" y="2793041"/>
              <a:ext cx="707528" cy="369332"/>
            </a:xfrm>
            <a:prstGeom prst="rect">
              <a:avLst/>
            </a:prstGeom>
            <a:noFill/>
          </p:spPr>
          <p:txBody>
            <a:bodyPr wrap="square" rtlCol="0">
              <a:spAutoFit/>
            </a:bodyPr>
            <a:lstStyle/>
            <a:p>
              <a:pPr algn="ctr"/>
              <a:r>
                <a:rPr lang="en-US" b="1" smtClean="0"/>
                <a:t>&gt;</a:t>
              </a:r>
              <a:endParaRPr lang="en-US" b="1"/>
            </a:p>
          </p:txBody>
        </p:sp>
      </p:grpSp>
      <p:grpSp>
        <p:nvGrpSpPr>
          <p:cNvPr id="38" name="Group 37"/>
          <p:cNvGrpSpPr/>
          <p:nvPr/>
        </p:nvGrpSpPr>
        <p:grpSpPr>
          <a:xfrm>
            <a:off x="4493392" y="2774462"/>
            <a:ext cx="1797674" cy="601490"/>
            <a:chOff x="4493392" y="2697188"/>
            <a:chExt cx="1797674" cy="601490"/>
          </a:xfrm>
        </p:grpSpPr>
        <p:pic>
          <p:nvPicPr>
            <p:cNvPr id="11" name="Picture 10"/>
            <p:cNvPicPr>
              <a:picLocks noChangeAspect="1"/>
            </p:cNvPicPr>
            <p:nvPr/>
          </p:nvPicPr>
          <p:blipFill>
            <a:blip r:embed="rId3"/>
            <a:stretch>
              <a:fillRect/>
            </a:stretch>
          </p:blipFill>
          <p:spPr>
            <a:xfrm>
              <a:off x="5417352" y="2757911"/>
              <a:ext cx="346179" cy="480045"/>
            </a:xfrm>
            <a:prstGeom prst="rect">
              <a:avLst/>
            </a:prstGeom>
          </p:spPr>
        </p:pic>
        <p:pic>
          <p:nvPicPr>
            <p:cNvPr id="12" name="Picture 11"/>
            <p:cNvPicPr>
              <a:picLocks noChangeAspect="1"/>
            </p:cNvPicPr>
            <p:nvPr/>
          </p:nvPicPr>
          <p:blipFill>
            <a:blip r:embed="rId2"/>
            <a:stretch>
              <a:fillRect/>
            </a:stretch>
          </p:blipFill>
          <p:spPr>
            <a:xfrm>
              <a:off x="4493392" y="2697188"/>
              <a:ext cx="1067114" cy="601490"/>
            </a:xfrm>
            <a:prstGeom prst="rect">
              <a:avLst/>
            </a:prstGeom>
          </p:spPr>
        </p:pic>
        <p:sp>
          <p:nvSpPr>
            <p:cNvPr id="28" name="TextBox 27"/>
            <p:cNvSpPr txBox="1"/>
            <p:nvPr/>
          </p:nvSpPr>
          <p:spPr>
            <a:xfrm>
              <a:off x="5583538" y="2793041"/>
              <a:ext cx="707528" cy="369332"/>
            </a:xfrm>
            <a:prstGeom prst="rect">
              <a:avLst/>
            </a:prstGeom>
            <a:noFill/>
          </p:spPr>
          <p:txBody>
            <a:bodyPr wrap="square" rtlCol="0">
              <a:spAutoFit/>
            </a:bodyPr>
            <a:lstStyle/>
            <a:p>
              <a:pPr algn="ctr"/>
              <a:r>
                <a:rPr lang="en-US" b="1" smtClean="0"/>
                <a:t>&gt;</a:t>
              </a:r>
              <a:endParaRPr lang="en-US" b="1"/>
            </a:p>
          </p:txBody>
        </p:sp>
      </p:grpSp>
      <p:grpSp>
        <p:nvGrpSpPr>
          <p:cNvPr id="39" name="Group 38"/>
          <p:cNvGrpSpPr/>
          <p:nvPr/>
        </p:nvGrpSpPr>
        <p:grpSpPr>
          <a:xfrm>
            <a:off x="6009017" y="2774462"/>
            <a:ext cx="1904984" cy="601490"/>
            <a:chOff x="6009017" y="2697188"/>
            <a:chExt cx="1904984" cy="601490"/>
          </a:xfrm>
        </p:grpSpPr>
        <p:pic>
          <p:nvPicPr>
            <p:cNvPr id="14" name="Picture 13"/>
            <p:cNvPicPr>
              <a:picLocks noChangeAspect="1"/>
            </p:cNvPicPr>
            <p:nvPr/>
          </p:nvPicPr>
          <p:blipFill>
            <a:blip r:embed="rId4"/>
            <a:stretch>
              <a:fillRect/>
            </a:stretch>
          </p:blipFill>
          <p:spPr>
            <a:xfrm>
              <a:off x="6799828" y="2763705"/>
              <a:ext cx="682949" cy="512212"/>
            </a:xfrm>
            <a:prstGeom prst="rect">
              <a:avLst/>
            </a:prstGeom>
          </p:spPr>
        </p:pic>
        <p:pic>
          <p:nvPicPr>
            <p:cNvPr id="13" name="Picture 12"/>
            <p:cNvPicPr>
              <a:picLocks noChangeAspect="1"/>
            </p:cNvPicPr>
            <p:nvPr/>
          </p:nvPicPr>
          <p:blipFill>
            <a:blip r:embed="rId2"/>
            <a:stretch>
              <a:fillRect/>
            </a:stretch>
          </p:blipFill>
          <p:spPr>
            <a:xfrm>
              <a:off x="6009017" y="2697188"/>
              <a:ext cx="1067114" cy="601490"/>
            </a:xfrm>
            <a:prstGeom prst="rect">
              <a:avLst/>
            </a:prstGeom>
          </p:spPr>
        </p:pic>
        <p:sp>
          <p:nvSpPr>
            <p:cNvPr id="29" name="TextBox 28"/>
            <p:cNvSpPr txBox="1"/>
            <p:nvPr/>
          </p:nvSpPr>
          <p:spPr>
            <a:xfrm>
              <a:off x="7206473" y="2793041"/>
              <a:ext cx="707528" cy="369332"/>
            </a:xfrm>
            <a:prstGeom prst="rect">
              <a:avLst/>
            </a:prstGeom>
            <a:noFill/>
          </p:spPr>
          <p:txBody>
            <a:bodyPr wrap="square" rtlCol="0">
              <a:spAutoFit/>
            </a:bodyPr>
            <a:lstStyle/>
            <a:p>
              <a:pPr algn="ctr"/>
              <a:r>
                <a:rPr lang="en-US" b="1" smtClean="0"/>
                <a:t>&gt;</a:t>
              </a:r>
              <a:endParaRPr lang="en-US" b="1"/>
            </a:p>
          </p:txBody>
        </p:sp>
      </p:grpSp>
      <p:grpSp>
        <p:nvGrpSpPr>
          <p:cNvPr id="40" name="Group 39"/>
          <p:cNvGrpSpPr/>
          <p:nvPr/>
        </p:nvGrpSpPr>
        <p:grpSpPr>
          <a:xfrm>
            <a:off x="2879228" y="3443513"/>
            <a:ext cx="5870027" cy="512212"/>
            <a:chOff x="2879228" y="3366239"/>
            <a:chExt cx="5870027" cy="512212"/>
          </a:xfrm>
        </p:grpSpPr>
        <p:pic>
          <p:nvPicPr>
            <p:cNvPr id="16" name="Picture 15"/>
            <p:cNvPicPr>
              <a:picLocks noChangeAspect="1"/>
            </p:cNvPicPr>
            <p:nvPr/>
          </p:nvPicPr>
          <p:blipFill>
            <a:blip r:embed="rId2"/>
            <a:stretch>
              <a:fillRect/>
            </a:stretch>
          </p:blipFill>
          <p:spPr>
            <a:xfrm>
              <a:off x="2879228" y="3495559"/>
              <a:ext cx="649183" cy="365919"/>
            </a:xfrm>
            <a:prstGeom prst="rect">
              <a:avLst/>
            </a:prstGeom>
          </p:spPr>
        </p:pic>
        <p:pic>
          <p:nvPicPr>
            <p:cNvPr id="17" name="Picture 16"/>
            <p:cNvPicPr>
              <a:picLocks noChangeAspect="1"/>
            </p:cNvPicPr>
            <p:nvPr/>
          </p:nvPicPr>
          <p:blipFill>
            <a:blip r:embed="rId3"/>
            <a:stretch>
              <a:fillRect/>
            </a:stretch>
          </p:blipFill>
          <p:spPr>
            <a:xfrm>
              <a:off x="3472142" y="3391848"/>
              <a:ext cx="346179" cy="480045"/>
            </a:xfrm>
            <a:prstGeom prst="rect">
              <a:avLst/>
            </a:prstGeom>
          </p:spPr>
        </p:pic>
        <p:pic>
          <p:nvPicPr>
            <p:cNvPr id="19" name="Picture 18"/>
            <p:cNvPicPr>
              <a:picLocks noChangeAspect="1"/>
            </p:cNvPicPr>
            <p:nvPr/>
          </p:nvPicPr>
          <p:blipFill>
            <a:blip r:embed="rId4"/>
            <a:stretch>
              <a:fillRect/>
            </a:stretch>
          </p:blipFill>
          <p:spPr>
            <a:xfrm>
              <a:off x="4527490" y="3366239"/>
              <a:ext cx="682949" cy="512212"/>
            </a:xfrm>
            <a:prstGeom prst="rect">
              <a:avLst/>
            </a:prstGeom>
          </p:spPr>
        </p:pic>
        <p:pic>
          <p:nvPicPr>
            <p:cNvPr id="18" name="Picture 17"/>
            <p:cNvPicPr>
              <a:picLocks noChangeAspect="1"/>
            </p:cNvPicPr>
            <p:nvPr/>
          </p:nvPicPr>
          <p:blipFill>
            <a:blip r:embed="rId2"/>
            <a:stretch>
              <a:fillRect/>
            </a:stretch>
          </p:blipFill>
          <p:spPr>
            <a:xfrm>
              <a:off x="4029737" y="3495559"/>
              <a:ext cx="649183" cy="365919"/>
            </a:xfrm>
            <a:prstGeom prst="rect">
              <a:avLst/>
            </a:prstGeom>
          </p:spPr>
        </p:pic>
        <p:pic>
          <p:nvPicPr>
            <p:cNvPr id="20" name="Picture 19"/>
            <p:cNvPicPr>
              <a:picLocks noChangeAspect="1"/>
            </p:cNvPicPr>
            <p:nvPr/>
          </p:nvPicPr>
          <p:blipFill>
            <a:blip r:embed="rId2"/>
            <a:stretch>
              <a:fillRect/>
            </a:stretch>
          </p:blipFill>
          <p:spPr>
            <a:xfrm>
              <a:off x="5288119" y="3495558"/>
              <a:ext cx="649183" cy="365919"/>
            </a:xfrm>
            <a:prstGeom prst="rect">
              <a:avLst/>
            </a:prstGeom>
          </p:spPr>
        </p:pic>
        <p:pic>
          <p:nvPicPr>
            <p:cNvPr id="22" name="Picture 21"/>
            <p:cNvPicPr>
              <a:picLocks noChangeAspect="1"/>
            </p:cNvPicPr>
            <p:nvPr/>
          </p:nvPicPr>
          <p:blipFill>
            <a:blip r:embed="rId4"/>
            <a:stretch>
              <a:fillRect/>
            </a:stretch>
          </p:blipFill>
          <p:spPr>
            <a:xfrm>
              <a:off x="6523524" y="3366239"/>
              <a:ext cx="682949" cy="512212"/>
            </a:xfrm>
            <a:prstGeom prst="rect">
              <a:avLst/>
            </a:prstGeom>
          </p:spPr>
        </p:pic>
        <p:pic>
          <p:nvPicPr>
            <p:cNvPr id="21" name="Picture 20"/>
            <p:cNvPicPr>
              <a:picLocks noChangeAspect="1"/>
            </p:cNvPicPr>
            <p:nvPr/>
          </p:nvPicPr>
          <p:blipFill>
            <a:blip r:embed="rId3"/>
            <a:stretch>
              <a:fillRect/>
            </a:stretch>
          </p:blipFill>
          <p:spPr>
            <a:xfrm>
              <a:off x="6293339" y="3391848"/>
              <a:ext cx="346179" cy="480045"/>
            </a:xfrm>
            <a:prstGeom prst="rect">
              <a:avLst/>
            </a:prstGeom>
          </p:spPr>
        </p:pic>
        <p:pic>
          <p:nvPicPr>
            <p:cNvPr id="23" name="Picture 22"/>
            <p:cNvPicPr>
              <a:picLocks noChangeAspect="1"/>
            </p:cNvPicPr>
            <p:nvPr/>
          </p:nvPicPr>
          <p:blipFill>
            <a:blip r:embed="rId3"/>
            <a:stretch>
              <a:fillRect/>
            </a:stretch>
          </p:blipFill>
          <p:spPr>
            <a:xfrm>
              <a:off x="7417063" y="3391848"/>
              <a:ext cx="346179" cy="480045"/>
            </a:xfrm>
            <a:prstGeom prst="rect">
              <a:avLst/>
            </a:prstGeom>
          </p:spPr>
        </p:pic>
        <p:pic>
          <p:nvPicPr>
            <p:cNvPr id="24" name="Picture 23"/>
            <p:cNvPicPr>
              <a:picLocks noChangeAspect="1"/>
            </p:cNvPicPr>
            <p:nvPr/>
          </p:nvPicPr>
          <p:blipFill>
            <a:blip r:embed="rId4"/>
            <a:stretch>
              <a:fillRect/>
            </a:stretch>
          </p:blipFill>
          <p:spPr>
            <a:xfrm>
              <a:off x="8066306" y="3366239"/>
              <a:ext cx="682949" cy="512212"/>
            </a:xfrm>
            <a:prstGeom prst="rect">
              <a:avLst/>
            </a:prstGeom>
          </p:spPr>
        </p:pic>
        <p:sp>
          <p:nvSpPr>
            <p:cNvPr id="30" name="TextBox 29"/>
            <p:cNvSpPr txBox="1"/>
            <p:nvPr/>
          </p:nvSpPr>
          <p:spPr>
            <a:xfrm>
              <a:off x="3617997" y="3451216"/>
              <a:ext cx="707528" cy="369332"/>
            </a:xfrm>
            <a:prstGeom prst="rect">
              <a:avLst/>
            </a:prstGeom>
            <a:noFill/>
          </p:spPr>
          <p:txBody>
            <a:bodyPr wrap="square" rtlCol="0">
              <a:spAutoFit/>
            </a:bodyPr>
            <a:lstStyle/>
            <a:p>
              <a:pPr algn="ctr"/>
              <a:r>
                <a:rPr lang="en-US" b="1" smtClean="0"/>
                <a:t>&gt;</a:t>
              </a:r>
              <a:endParaRPr lang="en-US" b="1"/>
            </a:p>
          </p:txBody>
        </p:sp>
        <p:sp>
          <p:nvSpPr>
            <p:cNvPr id="31" name="TextBox 30"/>
            <p:cNvSpPr txBox="1"/>
            <p:nvPr/>
          </p:nvSpPr>
          <p:spPr>
            <a:xfrm>
              <a:off x="4862537" y="3451216"/>
              <a:ext cx="707528" cy="369332"/>
            </a:xfrm>
            <a:prstGeom prst="rect">
              <a:avLst/>
            </a:prstGeom>
            <a:noFill/>
          </p:spPr>
          <p:txBody>
            <a:bodyPr wrap="square" rtlCol="0">
              <a:spAutoFit/>
            </a:bodyPr>
            <a:lstStyle/>
            <a:p>
              <a:pPr algn="ctr"/>
              <a:r>
                <a:rPr lang="en-US" b="1" smtClean="0"/>
                <a:t>&gt;</a:t>
              </a:r>
              <a:endParaRPr lang="en-US" b="1"/>
            </a:p>
          </p:txBody>
        </p:sp>
        <p:sp>
          <p:nvSpPr>
            <p:cNvPr id="32" name="TextBox 31"/>
            <p:cNvSpPr txBox="1"/>
            <p:nvPr/>
          </p:nvSpPr>
          <p:spPr>
            <a:xfrm>
              <a:off x="6863641" y="3451216"/>
              <a:ext cx="707528" cy="369332"/>
            </a:xfrm>
            <a:prstGeom prst="rect">
              <a:avLst/>
            </a:prstGeom>
            <a:noFill/>
          </p:spPr>
          <p:txBody>
            <a:bodyPr wrap="square" rtlCol="0">
              <a:spAutoFit/>
            </a:bodyPr>
            <a:lstStyle/>
            <a:p>
              <a:pPr algn="ctr"/>
              <a:r>
                <a:rPr lang="en-US" b="1" smtClean="0"/>
                <a:t>&gt;</a:t>
              </a:r>
              <a:endParaRPr lang="en-US" b="1"/>
            </a:p>
          </p:txBody>
        </p:sp>
        <p:sp>
          <p:nvSpPr>
            <p:cNvPr id="33" name="TextBox 32"/>
            <p:cNvSpPr txBox="1"/>
            <p:nvPr/>
          </p:nvSpPr>
          <p:spPr>
            <a:xfrm>
              <a:off x="5700904" y="3451216"/>
              <a:ext cx="707528" cy="369332"/>
            </a:xfrm>
            <a:prstGeom prst="rect">
              <a:avLst/>
            </a:prstGeom>
            <a:noFill/>
          </p:spPr>
          <p:txBody>
            <a:bodyPr wrap="square" rtlCol="0">
              <a:spAutoFit/>
            </a:bodyPr>
            <a:lstStyle/>
            <a:p>
              <a:pPr algn="ctr"/>
              <a:r>
                <a:rPr lang="en-US" b="1" smtClean="0"/>
                <a:t>&gt;</a:t>
              </a:r>
              <a:endParaRPr lang="en-US" b="1"/>
            </a:p>
          </p:txBody>
        </p:sp>
        <p:sp>
          <p:nvSpPr>
            <p:cNvPr id="34" name="TextBox 33"/>
            <p:cNvSpPr txBox="1"/>
            <p:nvPr/>
          </p:nvSpPr>
          <p:spPr>
            <a:xfrm>
              <a:off x="7588581" y="3451216"/>
              <a:ext cx="707528" cy="369332"/>
            </a:xfrm>
            <a:prstGeom prst="rect">
              <a:avLst/>
            </a:prstGeom>
            <a:noFill/>
          </p:spPr>
          <p:txBody>
            <a:bodyPr wrap="square" rtlCol="0">
              <a:spAutoFit/>
            </a:bodyPr>
            <a:lstStyle/>
            <a:p>
              <a:pPr algn="ctr"/>
              <a:r>
                <a:rPr lang="en-US" b="1" smtClean="0"/>
                <a:t>&gt;</a:t>
              </a:r>
              <a:endParaRPr lang="en-US" b="1"/>
            </a:p>
          </p:txBody>
        </p:sp>
      </p:grpSp>
    </p:spTree>
    <p:extLst>
      <p:ext uri="{BB962C8B-B14F-4D97-AF65-F5344CB8AC3E}">
        <p14:creationId xmlns:p14="http://schemas.microsoft.com/office/powerpoint/2010/main" val="5190986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9"/>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40"/>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Maximin</a:t>
            </a:r>
            <a:r>
              <a:rPr lang="en-US" dirty="0" smtClean="0"/>
              <a:t> </a:t>
            </a:r>
            <a:r>
              <a:rPr lang="en-US" dirty="0" smtClean="0"/>
              <a:t>Share (MMS) </a:t>
            </a:r>
            <a:r>
              <a:rPr lang="en-US" dirty="0" smtClean="0"/>
              <a:t>Guarantee</a:t>
            </a:r>
            <a:endParaRPr lang="en-US" dirty="0">
              <a:solidFill>
                <a:schemeClr val="accent2"/>
              </a:solidFill>
            </a:endParaRPr>
          </a:p>
        </p:txBody>
      </p:sp>
      <mc:AlternateContent xmlns:mc="http://schemas.openxmlformats.org/markup-compatibility/2006" xmlns:a14="http://schemas.microsoft.com/office/drawing/2010/main">
        <mc:Choice Requires="a14">
          <p:sp>
            <p:nvSpPr>
              <p:cNvPr id="11" name="TextBox 10"/>
              <p:cNvSpPr txBox="1"/>
              <p:nvPr/>
            </p:nvSpPr>
            <p:spPr>
              <a:xfrm>
                <a:off x="374066" y="2414879"/>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5</m:t>
                      </m:r>
                      <m:r>
                        <a:rPr lang="en-US" b="0" i="1" dirty="0" smtClean="0">
                          <a:solidFill>
                            <a:schemeClr val="tx1"/>
                          </a:solidFill>
                          <a:latin typeface="Cambria Math"/>
                        </a:rPr>
                        <m:t>0</m:t>
                      </m:r>
                    </m:oMath>
                  </m:oMathPara>
                </a14:m>
                <a:endParaRPr lang="en-US" dirty="0">
                  <a:solidFill>
                    <a:schemeClr val="tx1"/>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374066" y="2414879"/>
                <a:ext cx="9906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2" name="TextBox 11"/>
              <p:cNvSpPr txBox="1"/>
              <p:nvPr/>
            </p:nvSpPr>
            <p:spPr>
              <a:xfrm>
                <a:off x="1597254" y="2414878"/>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3</m:t>
                      </m:r>
                      <m:r>
                        <a:rPr lang="en-US" b="0" i="1" dirty="0" smtClean="0">
                          <a:solidFill>
                            <a:schemeClr val="tx1"/>
                          </a:solidFill>
                          <a:latin typeface="Cambria Math"/>
                        </a:rPr>
                        <m:t>0</m:t>
                      </m:r>
                    </m:oMath>
                  </m:oMathPara>
                </a14:m>
                <a:endParaRPr lang="en-US" dirty="0">
                  <a:solidFill>
                    <a:schemeClr val="tx1"/>
                  </a:solidFill>
                </a:endParaRPr>
              </a:p>
            </p:txBody>
          </p:sp>
        </mc:Choice>
        <mc:Fallback xmlns="">
          <p:sp>
            <p:nvSpPr>
              <p:cNvPr id="12" name="TextBox 11"/>
              <p:cNvSpPr txBox="1">
                <a:spLocks noRot="1" noChangeAspect="1" noMove="1" noResize="1" noEditPoints="1" noAdjustHandles="1" noChangeArrowheads="1" noChangeShapeType="1" noTextEdit="1"/>
              </p:cNvSpPr>
              <p:nvPr/>
            </p:nvSpPr>
            <p:spPr>
              <a:xfrm>
                <a:off x="1597254" y="2414878"/>
                <a:ext cx="9906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TextBox 12"/>
              <p:cNvSpPr txBox="1"/>
              <p:nvPr/>
            </p:nvSpPr>
            <p:spPr>
              <a:xfrm>
                <a:off x="2884260" y="2410414"/>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3</m:t>
                      </m:r>
                    </m:oMath>
                  </m:oMathPara>
                </a14:m>
                <a:endParaRPr lang="en-US" dirty="0">
                  <a:solidFill>
                    <a:schemeClr val="tx1"/>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2884260" y="2410414"/>
                <a:ext cx="9906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p:cNvSpPr txBox="1"/>
              <p:nvPr/>
            </p:nvSpPr>
            <p:spPr>
              <a:xfrm>
                <a:off x="4120776" y="2410413"/>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2</m:t>
                      </m:r>
                    </m:oMath>
                  </m:oMathPara>
                </a14:m>
                <a:endParaRPr lang="en-US" dirty="0">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4120776" y="2410413"/>
                <a:ext cx="99060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5386237" y="2417000"/>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$5</m:t>
                      </m:r>
                    </m:oMath>
                  </m:oMathPara>
                </a14:m>
                <a:endParaRPr lang="en-US" dirty="0">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5386237" y="2417000"/>
                <a:ext cx="9906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6427234" y="2418631"/>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5</m:t>
                      </m:r>
                    </m:oMath>
                  </m:oMathPara>
                </a14:m>
                <a:endParaRPr lang="en-US" dirty="0">
                  <a:solidFill>
                    <a:schemeClr val="tx1"/>
                  </a:solidFill>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6427234" y="2418631"/>
                <a:ext cx="9906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p:cNvSpPr txBox="1"/>
              <p:nvPr/>
            </p:nvSpPr>
            <p:spPr>
              <a:xfrm>
                <a:off x="7596264" y="2414878"/>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5</m:t>
                      </m:r>
                    </m:oMath>
                  </m:oMathPara>
                </a14:m>
                <a:endParaRPr lang="en-US" dirty="0">
                  <a:solidFill>
                    <a:schemeClr val="tx1"/>
                  </a:solidFill>
                </a:endParaRPr>
              </a:p>
            </p:txBody>
          </p:sp>
        </mc:Choice>
        <mc:Fallback xmlns="">
          <p:sp>
            <p:nvSpPr>
              <p:cNvPr id="17" name="TextBox 16"/>
              <p:cNvSpPr txBox="1">
                <a:spLocks noRot="1" noChangeAspect="1" noMove="1" noResize="1" noEditPoints="1" noAdjustHandles="1" noChangeArrowheads="1" noChangeShapeType="1" noTextEdit="1"/>
              </p:cNvSpPr>
              <p:nvPr/>
            </p:nvSpPr>
            <p:spPr>
              <a:xfrm>
                <a:off x="7596264" y="2414878"/>
                <a:ext cx="990600" cy="369332"/>
              </a:xfrm>
              <a:prstGeom prst="rect">
                <a:avLst/>
              </a:prstGeom>
              <a:blipFill>
                <a:blip r:embed="rId10"/>
                <a:stretch>
                  <a:fillRect/>
                </a:stretch>
              </a:blipFill>
            </p:spPr>
            <p:txBody>
              <a:bodyPr/>
              <a:lstStyle/>
              <a:p>
                <a:r>
                  <a:rPr lang="en-US">
                    <a:noFill/>
                  </a:rPr>
                  <a:t> </a:t>
                </a:r>
              </a:p>
            </p:txBody>
          </p:sp>
        </mc:Fallback>
      </mc:AlternateContent>
      <p:pic>
        <p:nvPicPr>
          <p:cNvPr id="31" name="Picture 6" descr="Image result for mona lisa frame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109" y="2932971"/>
            <a:ext cx="783118" cy="1028318"/>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2" descr="Image result for girl with a pearl earring frame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45914" y="2932970"/>
            <a:ext cx="902868" cy="1028319"/>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2" descr="Image result for the scream framed"/>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401" r="7912" b="2099"/>
          <a:stretch/>
        </p:blipFill>
        <p:spPr bwMode="auto">
          <a:xfrm>
            <a:off x="2938554" y="2930328"/>
            <a:ext cx="870747" cy="1030961"/>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4" descr="Image result for jackson pollock framed"/>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3575"/>
          <a:stretch/>
        </p:blipFill>
        <p:spPr bwMode="auto">
          <a:xfrm>
            <a:off x="3939193" y="2930328"/>
            <a:ext cx="1353766" cy="1030961"/>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8" descr="Image result for van gogh framed"/>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5801" b="5797"/>
          <a:stretch/>
        </p:blipFill>
        <p:spPr bwMode="auto">
          <a:xfrm>
            <a:off x="7508455" y="2930328"/>
            <a:ext cx="1166219" cy="1030961"/>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0" descr="Image result for van gogh self portrait fram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8912" y="2930327"/>
            <a:ext cx="907245" cy="103096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Image result for picasso framed"/>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6358" r="6369"/>
          <a:stretch/>
        </p:blipFill>
        <p:spPr bwMode="auto">
          <a:xfrm>
            <a:off x="5431663" y="2930327"/>
            <a:ext cx="899748" cy="1030961"/>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 descr="Image result for mona lisa framed"/>
          <p:cNvPicPr>
            <a:picLocks noChangeAspect="1" noChangeArrowheads="1"/>
          </p:cNvPicPr>
          <p:nvPr/>
        </p:nvPicPr>
        <p:blipFill>
          <a:blip r:embed="rId11"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480109" y="2935771"/>
            <a:ext cx="783118" cy="1028318"/>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12" descr="Image result for girl with a pearl earring framed"/>
          <p:cNvPicPr>
            <a:picLocks noChangeAspect="1" noChangeArrowheads="1"/>
          </p:cNvPicPr>
          <p:nvPr/>
        </p:nvPicPr>
        <p:blipFill>
          <a:blip r:embed="rId12"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46377" y="2935770"/>
            <a:ext cx="902868" cy="1028319"/>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2" descr="Image result for the scream framed"/>
          <p:cNvPicPr>
            <a:picLocks noChangeAspect="1" noChangeArrowheads="1"/>
          </p:cNvPicPr>
          <p:nvPr/>
        </p:nvPicPr>
        <p:blipFill rotWithShape="1">
          <a:blip r:embed="rId13" cstate="print">
            <a:duotone>
              <a:schemeClr val="accent4">
                <a:shade val="45000"/>
                <a:satMod val="135000"/>
              </a:schemeClr>
              <a:prstClr val="white"/>
            </a:duotone>
            <a:extLst>
              <a:ext uri="{28A0092B-C50C-407E-A947-70E740481C1C}">
                <a14:useLocalDpi xmlns:a14="http://schemas.microsoft.com/office/drawing/2010/main" val="0"/>
              </a:ext>
            </a:extLst>
          </a:blip>
          <a:srcRect l="9401" r="7912" b="2099"/>
          <a:stretch/>
        </p:blipFill>
        <p:spPr bwMode="auto">
          <a:xfrm>
            <a:off x="2940309" y="2927457"/>
            <a:ext cx="870747" cy="1030961"/>
          </a:xfrm>
          <a:prstGeom prst="rect">
            <a:avLst/>
          </a:prstGeom>
          <a:noFill/>
          <a:extLst>
            <a:ext uri="{909E8E84-426E-40DD-AFC4-6F175D3DCCD1}">
              <a14:hiddenFill xmlns:a14="http://schemas.microsoft.com/office/drawing/2010/main">
                <a:solidFill>
                  <a:srgbClr val="FFFFFF"/>
                </a:solidFill>
              </a14:hiddenFill>
            </a:ext>
          </a:extLst>
        </p:spPr>
      </p:pic>
      <p:cxnSp>
        <p:nvCxnSpPr>
          <p:cNvPr id="48" name="Straight Connector 47"/>
          <p:cNvCxnSpPr/>
          <p:nvPr/>
        </p:nvCxnSpPr>
        <p:spPr>
          <a:xfrm>
            <a:off x="477162" y="2935771"/>
            <a:ext cx="3397698" cy="1866969"/>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a:off x="1263227" y="2935770"/>
            <a:ext cx="4007465" cy="1860510"/>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490338" y="3966587"/>
            <a:ext cx="3384522" cy="2668982"/>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55" name="Straight Connector 54"/>
          <p:cNvCxnSpPr/>
          <p:nvPr/>
        </p:nvCxnSpPr>
        <p:spPr>
          <a:xfrm>
            <a:off x="1263227" y="3958418"/>
            <a:ext cx="4007465" cy="2677151"/>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57" name="Straight Connector 56"/>
          <p:cNvCxnSpPr/>
          <p:nvPr/>
        </p:nvCxnSpPr>
        <p:spPr>
          <a:xfrm>
            <a:off x="1654291" y="3967781"/>
            <a:ext cx="2116955" cy="2667788"/>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58" name="Straight Connector 57"/>
          <p:cNvCxnSpPr/>
          <p:nvPr/>
        </p:nvCxnSpPr>
        <p:spPr>
          <a:xfrm>
            <a:off x="2556696" y="3974665"/>
            <a:ext cx="2816057" cy="2667372"/>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59" name="Straight Connector 58"/>
          <p:cNvCxnSpPr/>
          <p:nvPr/>
        </p:nvCxnSpPr>
        <p:spPr>
          <a:xfrm>
            <a:off x="1654291" y="2926478"/>
            <a:ext cx="2118516" cy="1888587"/>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60" name="Straight Connector 59"/>
          <p:cNvCxnSpPr/>
          <p:nvPr/>
        </p:nvCxnSpPr>
        <p:spPr>
          <a:xfrm>
            <a:off x="2548782" y="2932970"/>
            <a:ext cx="2823971" cy="1885945"/>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71" name="Straight Connector 70"/>
          <p:cNvCxnSpPr/>
          <p:nvPr/>
        </p:nvCxnSpPr>
        <p:spPr>
          <a:xfrm>
            <a:off x="2945675" y="2932971"/>
            <a:ext cx="856017" cy="1875067"/>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72" name="Straight Connector 71"/>
          <p:cNvCxnSpPr/>
          <p:nvPr/>
        </p:nvCxnSpPr>
        <p:spPr>
          <a:xfrm>
            <a:off x="3809301" y="3958419"/>
            <a:ext cx="1518748" cy="2677150"/>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3809301" y="2932970"/>
            <a:ext cx="1518748" cy="1891243"/>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74" name="Straight Connector 73"/>
          <p:cNvCxnSpPr/>
          <p:nvPr/>
        </p:nvCxnSpPr>
        <p:spPr>
          <a:xfrm>
            <a:off x="2948159" y="3958418"/>
            <a:ext cx="838063" cy="2677151"/>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pic>
        <p:nvPicPr>
          <p:cNvPr id="95" name="Picture 4" descr="Image result for jackson pollock framed"/>
          <p:cNvPicPr>
            <a:picLocks noChangeAspect="1" noChangeArrowheads="1"/>
          </p:cNvPicPr>
          <p:nvPr/>
        </p:nvPicPr>
        <p:blipFill rotWithShape="1">
          <a:blip r:embed="rId14" cstate="print">
            <a:duotone>
              <a:schemeClr val="accent4">
                <a:shade val="45000"/>
                <a:satMod val="135000"/>
              </a:schemeClr>
              <a:prstClr val="white"/>
            </a:duotone>
            <a:extLst>
              <a:ext uri="{28A0092B-C50C-407E-A947-70E740481C1C}">
                <a14:useLocalDpi xmlns:a14="http://schemas.microsoft.com/office/drawing/2010/main" val="0"/>
              </a:ext>
            </a:extLst>
          </a:blip>
          <a:srcRect b="3575"/>
          <a:stretch/>
        </p:blipFill>
        <p:spPr bwMode="auto">
          <a:xfrm>
            <a:off x="3944614" y="2931379"/>
            <a:ext cx="1353766" cy="1030961"/>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6" descr="Image result for mona lisa frame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3866716" y="4789811"/>
            <a:ext cx="1410567" cy="1852226"/>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12" descr="Image result for girl with a pearl earring frame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58868" y="4801898"/>
            <a:ext cx="1626261" cy="185222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2" descr="Image result for the scream framed"/>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401" r="7912" b="2099"/>
          <a:stretch/>
        </p:blipFill>
        <p:spPr bwMode="auto">
          <a:xfrm>
            <a:off x="3787783" y="4798778"/>
            <a:ext cx="1566872" cy="1855171"/>
          </a:xfrm>
          <a:prstGeom prst="rect">
            <a:avLst/>
          </a:prstGeom>
          <a:noFill/>
          <a:extLst>
            <a:ext uri="{909E8E84-426E-40DD-AFC4-6F175D3DCCD1}">
              <a14:hiddenFill xmlns:a14="http://schemas.microsoft.com/office/drawing/2010/main">
                <a:solidFill>
                  <a:srgbClr val="FFFFFF"/>
                </a:solidFill>
              </a14:hiddenFill>
            </a:ext>
          </a:extLst>
        </p:spPr>
      </p:pic>
      <p:cxnSp>
        <p:nvCxnSpPr>
          <p:cNvPr id="111" name="Straight Connector 110"/>
          <p:cNvCxnSpPr/>
          <p:nvPr/>
        </p:nvCxnSpPr>
        <p:spPr>
          <a:xfrm flipH="1">
            <a:off x="3362921" y="2930152"/>
            <a:ext cx="588316" cy="1884913"/>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12" name="Straight Connector 111"/>
          <p:cNvCxnSpPr/>
          <p:nvPr/>
        </p:nvCxnSpPr>
        <p:spPr>
          <a:xfrm>
            <a:off x="5291482" y="2932970"/>
            <a:ext cx="496033" cy="1885945"/>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flipH="1">
            <a:off x="3355161" y="3955914"/>
            <a:ext cx="600946" cy="2693007"/>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cxnSp>
        <p:nvCxnSpPr>
          <p:cNvPr id="114" name="Straight Connector 113"/>
          <p:cNvCxnSpPr/>
          <p:nvPr/>
        </p:nvCxnSpPr>
        <p:spPr>
          <a:xfrm>
            <a:off x="5289727" y="3955914"/>
            <a:ext cx="486733" cy="2699499"/>
          </a:xfrm>
          <a:prstGeom prst="line">
            <a:avLst/>
          </a:prstGeom>
          <a:ln>
            <a:solidFill>
              <a:schemeClr val="tx1"/>
            </a:solidFill>
            <a:prstDash val="dash"/>
          </a:ln>
          <a:effectLst>
            <a:glow rad="38100">
              <a:schemeClr val="bg1">
                <a:alpha val="60000"/>
              </a:schemeClr>
            </a:glow>
          </a:effectLst>
        </p:spPr>
        <p:style>
          <a:lnRef idx="1">
            <a:schemeClr val="accent1"/>
          </a:lnRef>
          <a:fillRef idx="0">
            <a:schemeClr val="accent1"/>
          </a:fillRef>
          <a:effectRef idx="0">
            <a:schemeClr val="accent1"/>
          </a:effectRef>
          <a:fontRef idx="minor">
            <a:schemeClr val="tx1"/>
          </a:fontRef>
        </p:style>
      </p:cxnSp>
      <p:pic>
        <p:nvPicPr>
          <p:cNvPr id="47" name="Picture 4" descr="Image result for jackson pollock framed"/>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3575"/>
          <a:stretch/>
        </p:blipFill>
        <p:spPr bwMode="auto">
          <a:xfrm>
            <a:off x="3348513" y="4802359"/>
            <a:ext cx="2440323" cy="185842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8" descr="Image result for van gogh framed"/>
          <p:cNvPicPr>
            <a:picLocks noChangeAspect="1" noChangeArrowheads="1"/>
          </p:cNvPicPr>
          <p:nvPr/>
        </p:nvPicPr>
        <p:blipFill rotWithShape="1">
          <a:blip r:embed="rId15" cstate="print">
            <a:duotone>
              <a:schemeClr val="accent4">
                <a:shade val="45000"/>
                <a:satMod val="135000"/>
              </a:schemeClr>
              <a:prstClr val="white"/>
            </a:duotone>
            <a:extLst>
              <a:ext uri="{28A0092B-C50C-407E-A947-70E740481C1C}">
                <a14:useLocalDpi xmlns:a14="http://schemas.microsoft.com/office/drawing/2010/main" val="0"/>
              </a:ext>
            </a:extLst>
          </a:blip>
          <a:srcRect t="5801" b="5797"/>
          <a:stretch/>
        </p:blipFill>
        <p:spPr bwMode="auto">
          <a:xfrm>
            <a:off x="7513878" y="2927457"/>
            <a:ext cx="1166219" cy="103096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10" descr="Image result for van gogh self portrait framed"/>
          <p:cNvPicPr>
            <a:picLocks noChangeAspect="1" noChangeArrowheads="1"/>
          </p:cNvPicPr>
          <p:nvPr/>
        </p:nvPicPr>
        <p:blipFill>
          <a:blip r:embed="rId16" cstate="print">
            <a:duotone>
              <a:schemeClr val="accent4">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474335" y="2927456"/>
            <a:ext cx="907245" cy="1030961"/>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2" descr="Image result for picasso framed"/>
          <p:cNvPicPr>
            <a:picLocks noChangeAspect="1" noChangeArrowheads="1"/>
          </p:cNvPicPr>
          <p:nvPr/>
        </p:nvPicPr>
        <p:blipFill rotWithShape="1">
          <a:blip r:embed="rId17" cstate="print">
            <a:duotone>
              <a:schemeClr val="accent4">
                <a:shade val="45000"/>
                <a:satMod val="135000"/>
              </a:schemeClr>
              <a:prstClr val="white"/>
            </a:duotone>
            <a:extLst>
              <a:ext uri="{28A0092B-C50C-407E-A947-70E740481C1C}">
                <a14:useLocalDpi xmlns:a14="http://schemas.microsoft.com/office/drawing/2010/main" val="0"/>
              </a:ext>
            </a:extLst>
          </a:blip>
          <a:srcRect l="6358" r="6369"/>
          <a:stretch/>
        </p:blipFill>
        <p:spPr bwMode="auto">
          <a:xfrm>
            <a:off x="5437086" y="2927456"/>
            <a:ext cx="899748" cy="1030961"/>
          </a:xfrm>
          <a:prstGeom prst="rect">
            <a:avLst/>
          </a:prstGeom>
          <a:noFill/>
          <a:extLst>
            <a:ext uri="{909E8E84-426E-40DD-AFC4-6F175D3DCCD1}">
              <a14:hiddenFill xmlns:a14="http://schemas.microsoft.com/office/drawing/2010/main">
                <a:solidFill>
                  <a:srgbClr val="FFFFFF"/>
                </a:solidFill>
              </a14:hiddenFill>
            </a:ext>
          </a:extLst>
        </p:spPr>
      </p:pic>
      <p:sp>
        <p:nvSpPr>
          <p:cNvPr id="126" name="Rectangle 125"/>
          <p:cNvSpPr/>
          <p:nvPr/>
        </p:nvSpPr>
        <p:spPr bwMode="auto">
          <a:xfrm>
            <a:off x="350514" y="1579414"/>
            <a:ext cx="1037705" cy="2511861"/>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$50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p:sp>
        <p:nvSpPr>
          <p:cNvPr id="127" name="Rectangle 126"/>
          <p:cNvSpPr/>
          <p:nvPr/>
        </p:nvSpPr>
        <p:spPr bwMode="auto">
          <a:xfrm>
            <a:off x="1523701" y="1579414"/>
            <a:ext cx="1153001" cy="2511862"/>
          </a:xfrm>
          <a:prstGeom prst="rect">
            <a:avLst/>
          </a:prstGeom>
          <a:noFill/>
          <a:ln w="9525" cap="flat" cmpd="sng" algn="ctr">
            <a:solidFill>
              <a:schemeClr val="tx1"/>
            </a:solidFill>
            <a:prstDash val="dash"/>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br>
              <a:rPr lang="en-US" dirty="0" smtClean="0">
                <a:latin typeface="Cambria Math" panose="02040503050406030204" pitchFamily="18" charset="0"/>
                <a:ea typeface="Cambria Math" panose="02040503050406030204" pitchFamily="18" charset="0"/>
                <a:cs typeface="CMU Serif" pitchFamily="50" charset="0"/>
              </a:rPr>
            </a:br>
            <a:r>
              <a:rPr lang="en-US" dirty="0" smtClean="0">
                <a:latin typeface="Cambria Math" panose="02040503050406030204" pitchFamily="18" charset="0"/>
                <a:ea typeface="Cambria Math" panose="02040503050406030204" pitchFamily="18" charset="0"/>
                <a:cs typeface="CMU Serif" pitchFamily="50" charset="0"/>
              </a:rPr>
              <a:t>$30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p:sp>
        <p:nvSpPr>
          <p:cNvPr id="128" name="Rectangle 127"/>
          <p:cNvSpPr/>
          <p:nvPr/>
        </p:nvSpPr>
        <p:spPr bwMode="auto">
          <a:xfrm>
            <a:off x="2816873" y="1579414"/>
            <a:ext cx="5987684" cy="2511862"/>
          </a:xfrm>
          <a:prstGeom prst="rect">
            <a:avLst/>
          </a:prstGeom>
          <a:noFill/>
          <a:ln w="9525" cap="flat" cmpd="sng" algn="ctr">
            <a:solidFill>
              <a:schemeClr val="tx1"/>
            </a:solidFill>
            <a:prstDash val="dash"/>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br>
              <a:rPr lang="en-US" dirty="0" smtClean="0">
                <a:latin typeface="Cambria Math" panose="02040503050406030204" pitchFamily="18" charset="0"/>
                <a:ea typeface="Cambria Math" panose="02040503050406030204" pitchFamily="18" charset="0"/>
                <a:cs typeface="CMU Serif" pitchFamily="50" charset="0"/>
              </a:rPr>
            </a:br>
            <a:r>
              <a:rPr lang="en-US" dirty="0" smtClean="0">
                <a:latin typeface="Cambria Math" panose="02040503050406030204" pitchFamily="18" charset="0"/>
                <a:ea typeface="Cambria Math" panose="02040503050406030204" pitchFamily="18" charset="0"/>
                <a:cs typeface="CMU Serif" pitchFamily="50" charset="0"/>
              </a:rPr>
              <a:t>$20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p:sp>
        <p:nvSpPr>
          <p:cNvPr id="129" name="Rectangle 128"/>
          <p:cNvSpPr/>
          <p:nvPr/>
        </p:nvSpPr>
        <p:spPr>
          <a:xfrm>
            <a:off x="2809000" y="1579414"/>
            <a:ext cx="5995557" cy="2511861"/>
          </a:xfrm>
          <a:prstGeom prst="rect">
            <a:avLst/>
          </a:prstGeom>
          <a:solidFill>
            <a:schemeClr val="accent5">
              <a:alpha val="2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0" name="Rectangle 129"/>
          <p:cNvSpPr/>
          <p:nvPr/>
        </p:nvSpPr>
        <p:spPr>
          <a:xfrm>
            <a:off x="1521502" y="1579413"/>
            <a:ext cx="1163074" cy="2511862"/>
          </a:xfrm>
          <a:prstGeom prst="rect">
            <a:avLst/>
          </a:prstGeom>
          <a:solidFill>
            <a:srgbClr val="FF0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1" name="Rectangle 130"/>
          <p:cNvSpPr/>
          <p:nvPr/>
        </p:nvSpPr>
        <p:spPr>
          <a:xfrm>
            <a:off x="363780" y="1579412"/>
            <a:ext cx="1027623" cy="2511863"/>
          </a:xfrm>
          <a:prstGeom prst="rect">
            <a:avLst/>
          </a:prstGeom>
          <a:solidFill>
            <a:srgbClr val="007FDE">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Slide Number Placeholder 2"/>
          <p:cNvSpPr>
            <a:spLocks noGrp="1"/>
          </p:cNvSpPr>
          <p:nvPr>
            <p:ph type="sldNum" sz="quarter" idx="12"/>
          </p:nvPr>
        </p:nvSpPr>
        <p:spPr/>
        <p:txBody>
          <a:bodyPr/>
          <a:lstStyle/>
          <a:p>
            <a:fld id="{A2EF37A0-74FC-AB4F-AE4C-D9BFC6719E9F}" type="slidenum">
              <a:rPr lang="en-US" smtClean="0"/>
              <a:t>29</a:t>
            </a:fld>
            <a:endParaRPr lang="en-US"/>
          </a:p>
        </p:txBody>
      </p:sp>
    </p:spTree>
    <p:custDataLst>
      <p:tags r:id="rId1"/>
    </p:custDataLst>
    <p:extLst>
      <p:ext uri="{BB962C8B-B14F-4D97-AF65-F5344CB8AC3E}">
        <p14:creationId xmlns:p14="http://schemas.microsoft.com/office/powerpoint/2010/main" val="1553995221"/>
      </p:ext>
    </p:extLst>
  </p:cSld>
  <p:clrMapOvr>
    <a:masterClrMapping/>
  </p:clrMapOvr>
  <mc:AlternateContent xmlns:mc="http://schemas.openxmlformats.org/markup-compatibility/2006">
    <mc:Choice xmlns:p14="http://schemas.microsoft.com/office/powerpoint/2010/main" Requires="p14">
      <p:transition p14:dur="0" advTm="175958"/>
    </mc:Choice>
    <mc:Fallback>
      <p:transition advTm="17595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fade">
                                      <p:cBhvr>
                                        <p:cTn id="7" dur="250"/>
                                        <p:tgtEl>
                                          <p:spTgt spid="41"/>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250"/>
                                        <p:tgtEl>
                                          <p:spTgt spid="11"/>
                                        </p:tgtEl>
                                      </p:cBhvr>
                                    </p:animEffect>
                                  </p:childTnLst>
                                </p:cTn>
                              </p:par>
                              <p:par>
                                <p:cTn id="11" presetID="22" presetClass="entr" presetSubtype="8" fill="hold" nodeType="withEffect">
                                  <p:stCondLst>
                                    <p:cond delay="0"/>
                                  </p:stCondLst>
                                  <p:childTnLst>
                                    <p:set>
                                      <p:cBhvr>
                                        <p:cTn id="12" dur="1" fill="hold">
                                          <p:stCondLst>
                                            <p:cond delay="0"/>
                                          </p:stCondLst>
                                        </p:cTn>
                                        <p:tgtEl>
                                          <p:spTgt spid="51"/>
                                        </p:tgtEl>
                                        <p:attrNameLst>
                                          <p:attrName>style.visibility</p:attrName>
                                        </p:attrNameLst>
                                      </p:cBhvr>
                                      <p:to>
                                        <p:strVal val="visible"/>
                                      </p:to>
                                    </p:set>
                                    <p:animEffect transition="in" filter="wipe(left)">
                                      <p:cBhvr>
                                        <p:cTn id="13" dur="500"/>
                                        <p:tgtEl>
                                          <p:spTgt spid="51"/>
                                        </p:tgtEl>
                                      </p:cBhvr>
                                    </p:animEffect>
                                  </p:childTnLst>
                                </p:cTn>
                              </p:par>
                              <p:par>
                                <p:cTn id="14" presetID="22" presetClass="entr" presetSubtype="8" fill="hold" nodeType="withEffect">
                                  <p:stCondLst>
                                    <p:cond delay="0"/>
                                  </p:stCondLst>
                                  <p:childTnLst>
                                    <p:set>
                                      <p:cBhvr>
                                        <p:cTn id="15" dur="1" fill="hold">
                                          <p:stCondLst>
                                            <p:cond delay="0"/>
                                          </p:stCondLst>
                                        </p:cTn>
                                        <p:tgtEl>
                                          <p:spTgt spid="48"/>
                                        </p:tgtEl>
                                        <p:attrNameLst>
                                          <p:attrName>style.visibility</p:attrName>
                                        </p:attrNameLst>
                                      </p:cBhvr>
                                      <p:to>
                                        <p:strVal val="visible"/>
                                      </p:to>
                                    </p:set>
                                    <p:animEffect transition="in" filter="wipe(left)">
                                      <p:cBhvr>
                                        <p:cTn id="16" dur="500"/>
                                        <p:tgtEl>
                                          <p:spTgt spid="48"/>
                                        </p:tgtEl>
                                      </p:cBhvr>
                                    </p:animEffect>
                                  </p:childTnLst>
                                </p:cTn>
                              </p:par>
                              <p:par>
                                <p:cTn id="17" presetID="22" presetClass="entr" presetSubtype="8" fill="hold" nodeType="withEffect">
                                  <p:stCondLst>
                                    <p:cond delay="0"/>
                                  </p:stCondLst>
                                  <p:childTnLst>
                                    <p:set>
                                      <p:cBhvr>
                                        <p:cTn id="18" dur="1" fill="hold">
                                          <p:stCondLst>
                                            <p:cond delay="0"/>
                                          </p:stCondLst>
                                        </p:cTn>
                                        <p:tgtEl>
                                          <p:spTgt spid="55"/>
                                        </p:tgtEl>
                                        <p:attrNameLst>
                                          <p:attrName>style.visibility</p:attrName>
                                        </p:attrNameLst>
                                      </p:cBhvr>
                                      <p:to>
                                        <p:strVal val="visible"/>
                                      </p:to>
                                    </p:set>
                                    <p:animEffect transition="in" filter="wipe(left)">
                                      <p:cBhvr>
                                        <p:cTn id="19" dur="500"/>
                                        <p:tgtEl>
                                          <p:spTgt spid="55"/>
                                        </p:tgtEl>
                                      </p:cBhvr>
                                    </p:animEffect>
                                  </p:childTnLst>
                                </p:cTn>
                              </p:par>
                              <p:par>
                                <p:cTn id="20" presetID="22" presetClass="entr" presetSubtype="8" fill="hold" nodeType="withEffect">
                                  <p:stCondLst>
                                    <p:cond delay="0"/>
                                  </p:stCondLst>
                                  <p:childTnLst>
                                    <p:set>
                                      <p:cBhvr>
                                        <p:cTn id="21" dur="1" fill="hold">
                                          <p:stCondLst>
                                            <p:cond delay="0"/>
                                          </p:stCondLst>
                                        </p:cTn>
                                        <p:tgtEl>
                                          <p:spTgt spid="53"/>
                                        </p:tgtEl>
                                        <p:attrNameLst>
                                          <p:attrName>style.visibility</p:attrName>
                                        </p:attrNameLst>
                                      </p:cBhvr>
                                      <p:to>
                                        <p:strVal val="visible"/>
                                      </p:to>
                                    </p:set>
                                    <p:animEffect transition="in" filter="wipe(left)">
                                      <p:cBhvr>
                                        <p:cTn id="22" dur="500"/>
                                        <p:tgtEl>
                                          <p:spTgt spid="53"/>
                                        </p:tgtEl>
                                      </p:cBhvr>
                                    </p:animEffect>
                                  </p:childTnLst>
                                </p:cTn>
                              </p:par>
                            </p:childTnLst>
                          </p:cTn>
                        </p:par>
                        <p:par>
                          <p:cTn id="23" fill="hold">
                            <p:stCondLst>
                              <p:cond delay="500"/>
                            </p:stCondLst>
                            <p:childTnLst>
                              <p:par>
                                <p:cTn id="24" presetID="1" presetClass="entr" presetSubtype="0" fill="hold" nodeType="afterEffect">
                                  <p:stCondLst>
                                    <p:cond delay="0"/>
                                  </p:stCondLst>
                                  <p:childTnLst>
                                    <p:set>
                                      <p:cBhvr>
                                        <p:cTn id="25" dur="1" fill="hold">
                                          <p:stCondLst>
                                            <p:cond delay="0"/>
                                          </p:stCondLst>
                                        </p:cTn>
                                        <p:tgtEl>
                                          <p:spTgt spid="39"/>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0" presetClass="exit" presetSubtype="0" fill="hold" nodeType="clickEffect">
                                  <p:stCondLst>
                                    <p:cond delay="0"/>
                                  </p:stCondLst>
                                  <p:childTnLst>
                                    <p:animEffect transition="out" filter="fade">
                                      <p:cBhvr>
                                        <p:cTn id="29" dur="250"/>
                                        <p:tgtEl>
                                          <p:spTgt spid="41"/>
                                        </p:tgtEl>
                                      </p:cBhvr>
                                    </p:animEffect>
                                    <p:set>
                                      <p:cBhvr>
                                        <p:cTn id="30" dur="1" fill="hold">
                                          <p:stCondLst>
                                            <p:cond delay="249"/>
                                          </p:stCondLst>
                                        </p:cTn>
                                        <p:tgtEl>
                                          <p:spTgt spid="41"/>
                                        </p:tgtEl>
                                        <p:attrNameLst>
                                          <p:attrName>style.visibility</p:attrName>
                                        </p:attrNameLst>
                                      </p:cBhvr>
                                      <p:to>
                                        <p:strVal val="hidden"/>
                                      </p:to>
                                    </p:set>
                                  </p:childTnLst>
                                </p:cTn>
                              </p:par>
                              <p:par>
                                <p:cTn id="31" presetID="10" presetClass="exit" presetSubtype="0" fill="hold" nodeType="withEffect">
                                  <p:stCondLst>
                                    <p:cond delay="0"/>
                                  </p:stCondLst>
                                  <p:childTnLst>
                                    <p:animEffect transition="out" filter="fade">
                                      <p:cBhvr>
                                        <p:cTn id="32" dur="250"/>
                                        <p:tgtEl>
                                          <p:spTgt spid="39"/>
                                        </p:tgtEl>
                                      </p:cBhvr>
                                    </p:animEffect>
                                    <p:set>
                                      <p:cBhvr>
                                        <p:cTn id="33" dur="1" fill="hold">
                                          <p:stCondLst>
                                            <p:cond delay="249"/>
                                          </p:stCondLst>
                                        </p:cTn>
                                        <p:tgtEl>
                                          <p:spTgt spid="39"/>
                                        </p:tgtEl>
                                        <p:attrNameLst>
                                          <p:attrName>style.visibility</p:attrName>
                                        </p:attrNameLst>
                                      </p:cBhvr>
                                      <p:to>
                                        <p:strVal val="hidden"/>
                                      </p:to>
                                    </p:set>
                                  </p:childTnLst>
                                </p:cTn>
                              </p:par>
                              <p:par>
                                <p:cTn id="34" presetID="10" presetClass="exit" presetSubtype="0" fill="hold" nodeType="withEffect">
                                  <p:stCondLst>
                                    <p:cond delay="0"/>
                                  </p:stCondLst>
                                  <p:childTnLst>
                                    <p:animEffect transition="out" filter="fade">
                                      <p:cBhvr>
                                        <p:cTn id="35" dur="250"/>
                                        <p:tgtEl>
                                          <p:spTgt spid="51"/>
                                        </p:tgtEl>
                                      </p:cBhvr>
                                    </p:animEffect>
                                    <p:set>
                                      <p:cBhvr>
                                        <p:cTn id="36" dur="1" fill="hold">
                                          <p:stCondLst>
                                            <p:cond delay="249"/>
                                          </p:stCondLst>
                                        </p:cTn>
                                        <p:tgtEl>
                                          <p:spTgt spid="51"/>
                                        </p:tgtEl>
                                        <p:attrNameLst>
                                          <p:attrName>style.visibility</p:attrName>
                                        </p:attrNameLst>
                                      </p:cBhvr>
                                      <p:to>
                                        <p:strVal val="hidden"/>
                                      </p:to>
                                    </p:set>
                                  </p:childTnLst>
                                </p:cTn>
                              </p:par>
                              <p:par>
                                <p:cTn id="37" presetID="10" presetClass="exit" presetSubtype="0" fill="hold" nodeType="withEffect">
                                  <p:stCondLst>
                                    <p:cond delay="0"/>
                                  </p:stCondLst>
                                  <p:childTnLst>
                                    <p:animEffect transition="out" filter="fade">
                                      <p:cBhvr>
                                        <p:cTn id="38" dur="250"/>
                                        <p:tgtEl>
                                          <p:spTgt spid="48"/>
                                        </p:tgtEl>
                                      </p:cBhvr>
                                    </p:animEffect>
                                    <p:set>
                                      <p:cBhvr>
                                        <p:cTn id="39" dur="1" fill="hold">
                                          <p:stCondLst>
                                            <p:cond delay="249"/>
                                          </p:stCondLst>
                                        </p:cTn>
                                        <p:tgtEl>
                                          <p:spTgt spid="48"/>
                                        </p:tgtEl>
                                        <p:attrNameLst>
                                          <p:attrName>style.visibility</p:attrName>
                                        </p:attrNameLst>
                                      </p:cBhvr>
                                      <p:to>
                                        <p:strVal val="hidden"/>
                                      </p:to>
                                    </p:set>
                                  </p:childTnLst>
                                </p:cTn>
                              </p:par>
                              <p:par>
                                <p:cTn id="40" presetID="10" presetClass="exit" presetSubtype="0" fill="hold" nodeType="withEffect">
                                  <p:stCondLst>
                                    <p:cond delay="0"/>
                                  </p:stCondLst>
                                  <p:childTnLst>
                                    <p:animEffect transition="out" filter="fade">
                                      <p:cBhvr>
                                        <p:cTn id="41" dur="250"/>
                                        <p:tgtEl>
                                          <p:spTgt spid="55"/>
                                        </p:tgtEl>
                                      </p:cBhvr>
                                    </p:animEffect>
                                    <p:set>
                                      <p:cBhvr>
                                        <p:cTn id="42" dur="1" fill="hold">
                                          <p:stCondLst>
                                            <p:cond delay="249"/>
                                          </p:stCondLst>
                                        </p:cTn>
                                        <p:tgtEl>
                                          <p:spTgt spid="55"/>
                                        </p:tgtEl>
                                        <p:attrNameLst>
                                          <p:attrName>style.visibility</p:attrName>
                                        </p:attrNameLst>
                                      </p:cBhvr>
                                      <p:to>
                                        <p:strVal val="hidden"/>
                                      </p:to>
                                    </p:set>
                                  </p:childTnLst>
                                </p:cTn>
                              </p:par>
                              <p:par>
                                <p:cTn id="43" presetID="10" presetClass="exit" presetSubtype="0" fill="hold" nodeType="withEffect">
                                  <p:stCondLst>
                                    <p:cond delay="0"/>
                                  </p:stCondLst>
                                  <p:childTnLst>
                                    <p:animEffect transition="out" filter="fade">
                                      <p:cBhvr>
                                        <p:cTn id="44" dur="250"/>
                                        <p:tgtEl>
                                          <p:spTgt spid="53"/>
                                        </p:tgtEl>
                                      </p:cBhvr>
                                    </p:animEffect>
                                    <p:set>
                                      <p:cBhvr>
                                        <p:cTn id="45" dur="1" fill="hold">
                                          <p:stCondLst>
                                            <p:cond delay="249"/>
                                          </p:stCondLst>
                                        </p:cTn>
                                        <p:tgtEl>
                                          <p:spTgt spid="53"/>
                                        </p:tgtEl>
                                        <p:attrNameLst>
                                          <p:attrName>style.visibility</p:attrName>
                                        </p:attrNameLst>
                                      </p:cBhvr>
                                      <p:to>
                                        <p:strVal val="hidden"/>
                                      </p:to>
                                    </p:set>
                                  </p:childTnLst>
                                </p:cTn>
                              </p:par>
                              <p:par>
                                <p:cTn id="46" presetID="10" presetClass="entr" presetSubtype="0" fill="hold" nodeType="withEffect">
                                  <p:stCondLst>
                                    <p:cond delay="0"/>
                                  </p:stCondLst>
                                  <p:childTnLst>
                                    <p:set>
                                      <p:cBhvr>
                                        <p:cTn id="47" dur="1" fill="hold">
                                          <p:stCondLst>
                                            <p:cond delay="0"/>
                                          </p:stCondLst>
                                        </p:cTn>
                                        <p:tgtEl>
                                          <p:spTgt spid="43"/>
                                        </p:tgtEl>
                                        <p:attrNameLst>
                                          <p:attrName>style.visibility</p:attrName>
                                        </p:attrNameLst>
                                      </p:cBhvr>
                                      <p:to>
                                        <p:strVal val="visible"/>
                                      </p:to>
                                    </p:set>
                                    <p:animEffect transition="in" filter="fade">
                                      <p:cBhvr>
                                        <p:cTn id="48" dur="250"/>
                                        <p:tgtEl>
                                          <p:spTgt spid="43"/>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250"/>
                                        <p:tgtEl>
                                          <p:spTgt spid="12"/>
                                        </p:tgtEl>
                                      </p:cBhvr>
                                    </p:animEffect>
                                  </p:childTnLst>
                                </p:cTn>
                              </p:par>
                              <p:par>
                                <p:cTn id="52" presetID="22" presetClass="entr" presetSubtype="8" fill="hold" nodeType="withEffect">
                                  <p:stCondLst>
                                    <p:cond delay="0"/>
                                  </p:stCondLst>
                                  <p:childTnLst>
                                    <p:set>
                                      <p:cBhvr>
                                        <p:cTn id="53" dur="1" fill="hold">
                                          <p:stCondLst>
                                            <p:cond delay="0"/>
                                          </p:stCondLst>
                                        </p:cTn>
                                        <p:tgtEl>
                                          <p:spTgt spid="58"/>
                                        </p:tgtEl>
                                        <p:attrNameLst>
                                          <p:attrName>style.visibility</p:attrName>
                                        </p:attrNameLst>
                                      </p:cBhvr>
                                      <p:to>
                                        <p:strVal val="visible"/>
                                      </p:to>
                                    </p:set>
                                    <p:animEffect transition="in" filter="wipe(left)">
                                      <p:cBhvr>
                                        <p:cTn id="54" dur="500"/>
                                        <p:tgtEl>
                                          <p:spTgt spid="58"/>
                                        </p:tgtEl>
                                      </p:cBhvr>
                                    </p:animEffect>
                                  </p:childTnLst>
                                </p:cTn>
                              </p:par>
                              <p:par>
                                <p:cTn id="55" presetID="22" presetClass="entr" presetSubtype="8" fill="hold" nodeType="withEffect">
                                  <p:stCondLst>
                                    <p:cond delay="0"/>
                                  </p:stCondLst>
                                  <p:childTnLst>
                                    <p:set>
                                      <p:cBhvr>
                                        <p:cTn id="56" dur="1" fill="hold">
                                          <p:stCondLst>
                                            <p:cond delay="0"/>
                                          </p:stCondLst>
                                        </p:cTn>
                                        <p:tgtEl>
                                          <p:spTgt spid="57"/>
                                        </p:tgtEl>
                                        <p:attrNameLst>
                                          <p:attrName>style.visibility</p:attrName>
                                        </p:attrNameLst>
                                      </p:cBhvr>
                                      <p:to>
                                        <p:strVal val="visible"/>
                                      </p:to>
                                    </p:set>
                                    <p:animEffect transition="in" filter="wipe(left)">
                                      <p:cBhvr>
                                        <p:cTn id="57" dur="500"/>
                                        <p:tgtEl>
                                          <p:spTgt spid="57"/>
                                        </p:tgtEl>
                                      </p:cBhvr>
                                    </p:animEffect>
                                  </p:childTnLst>
                                </p:cTn>
                              </p:par>
                              <p:par>
                                <p:cTn id="58" presetID="22" presetClass="entr" presetSubtype="8" fill="hold" nodeType="withEffect">
                                  <p:stCondLst>
                                    <p:cond delay="0"/>
                                  </p:stCondLst>
                                  <p:childTnLst>
                                    <p:set>
                                      <p:cBhvr>
                                        <p:cTn id="59" dur="1" fill="hold">
                                          <p:stCondLst>
                                            <p:cond delay="0"/>
                                          </p:stCondLst>
                                        </p:cTn>
                                        <p:tgtEl>
                                          <p:spTgt spid="60"/>
                                        </p:tgtEl>
                                        <p:attrNameLst>
                                          <p:attrName>style.visibility</p:attrName>
                                        </p:attrNameLst>
                                      </p:cBhvr>
                                      <p:to>
                                        <p:strVal val="visible"/>
                                      </p:to>
                                    </p:set>
                                    <p:animEffect transition="in" filter="wipe(left)">
                                      <p:cBhvr>
                                        <p:cTn id="60" dur="500"/>
                                        <p:tgtEl>
                                          <p:spTgt spid="60"/>
                                        </p:tgtEl>
                                      </p:cBhvr>
                                    </p:animEffect>
                                  </p:childTnLst>
                                </p:cTn>
                              </p:par>
                              <p:par>
                                <p:cTn id="61" presetID="22" presetClass="entr" presetSubtype="8" fill="hold" nodeType="withEffect">
                                  <p:stCondLst>
                                    <p:cond delay="0"/>
                                  </p:stCondLst>
                                  <p:childTnLst>
                                    <p:set>
                                      <p:cBhvr>
                                        <p:cTn id="62" dur="1" fill="hold">
                                          <p:stCondLst>
                                            <p:cond delay="0"/>
                                          </p:stCondLst>
                                        </p:cTn>
                                        <p:tgtEl>
                                          <p:spTgt spid="59"/>
                                        </p:tgtEl>
                                        <p:attrNameLst>
                                          <p:attrName>style.visibility</p:attrName>
                                        </p:attrNameLst>
                                      </p:cBhvr>
                                      <p:to>
                                        <p:strVal val="visible"/>
                                      </p:to>
                                    </p:set>
                                    <p:animEffect transition="in" filter="wipe(left)">
                                      <p:cBhvr>
                                        <p:cTn id="63" dur="500"/>
                                        <p:tgtEl>
                                          <p:spTgt spid="59"/>
                                        </p:tgtEl>
                                      </p:cBhvr>
                                    </p:animEffect>
                                  </p:childTnLst>
                                </p:cTn>
                              </p:par>
                            </p:childTnLst>
                          </p:cTn>
                        </p:par>
                        <p:par>
                          <p:cTn id="64" fill="hold">
                            <p:stCondLst>
                              <p:cond delay="500"/>
                            </p:stCondLst>
                            <p:childTnLst>
                              <p:par>
                                <p:cTn id="65" presetID="1" presetClass="entr" presetSubtype="0" fill="hold" nodeType="afterEffect">
                                  <p:stCondLst>
                                    <p:cond delay="0"/>
                                  </p:stCondLst>
                                  <p:childTnLst>
                                    <p:set>
                                      <p:cBhvr>
                                        <p:cTn id="66" dur="1" fill="hold">
                                          <p:stCondLst>
                                            <p:cond delay="0"/>
                                          </p:stCondLst>
                                        </p:cTn>
                                        <p:tgtEl>
                                          <p:spTgt spid="42"/>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nodeType="clickEffect">
                                  <p:stCondLst>
                                    <p:cond delay="0"/>
                                  </p:stCondLst>
                                  <p:childTnLst>
                                    <p:animEffect transition="out" filter="fade">
                                      <p:cBhvr>
                                        <p:cTn id="70" dur="250"/>
                                        <p:tgtEl>
                                          <p:spTgt spid="43"/>
                                        </p:tgtEl>
                                      </p:cBhvr>
                                    </p:animEffect>
                                    <p:set>
                                      <p:cBhvr>
                                        <p:cTn id="71" dur="1" fill="hold">
                                          <p:stCondLst>
                                            <p:cond delay="249"/>
                                          </p:stCondLst>
                                        </p:cTn>
                                        <p:tgtEl>
                                          <p:spTgt spid="43"/>
                                        </p:tgtEl>
                                        <p:attrNameLst>
                                          <p:attrName>style.visibility</p:attrName>
                                        </p:attrNameLst>
                                      </p:cBhvr>
                                      <p:to>
                                        <p:strVal val="hidden"/>
                                      </p:to>
                                    </p:set>
                                  </p:childTnLst>
                                </p:cTn>
                              </p:par>
                              <p:par>
                                <p:cTn id="72" presetID="10" presetClass="exit" presetSubtype="0" fill="hold" nodeType="withEffect">
                                  <p:stCondLst>
                                    <p:cond delay="0"/>
                                  </p:stCondLst>
                                  <p:childTnLst>
                                    <p:animEffect transition="out" filter="fade">
                                      <p:cBhvr>
                                        <p:cTn id="73" dur="250"/>
                                        <p:tgtEl>
                                          <p:spTgt spid="42"/>
                                        </p:tgtEl>
                                      </p:cBhvr>
                                    </p:animEffect>
                                    <p:set>
                                      <p:cBhvr>
                                        <p:cTn id="74" dur="1" fill="hold">
                                          <p:stCondLst>
                                            <p:cond delay="249"/>
                                          </p:stCondLst>
                                        </p:cTn>
                                        <p:tgtEl>
                                          <p:spTgt spid="42"/>
                                        </p:tgtEl>
                                        <p:attrNameLst>
                                          <p:attrName>style.visibility</p:attrName>
                                        </p:attrNameLst>
                                      </p:cBhvr>
                                      <p:to>
                                        <p:strVal val="hidden"/>
                                      </p:to>
                                    </p:set>
                                  </p:childTnLst>
                                </p:cTn>
                              </p:par>
                              <p:par>
                                <p:cTn id="75" presetID="10" presetClass="exit" presetSubtype="0" fill="hold" nodeType="withEffect">
                                  <p:stCondLst>
                                    <p:cond delay="0"/>
                                  </p:stCondLst>
                                  <p:childTnLst>
                                    <p:animEffect transition="out" filter="fade">
                                      <p:cBhvr>
                                        <p:cTn id="76" dur="250"/>
                                        <p:tgtEl>
                                          <p:spTgt spid="58"/>
                                        </p:tgtEl>
                                      </p:cBhvr>
                                    </p:animEffect>
                                    <p:set>
                                      <p:cBhvr>
                                        <p:cTn id="77" dur="1" fill="hold">
                                          <p:stCondLst>
                                            <p:cond delay="249"/>
                                          </p:stCondLst>
                                        </p:cTn>
                                        <p:tgtEl>
                                          <p:spTgt spid="58"/>
                                        </p:tgtEl>
                                        <p:attrNameLst>
                                          <p:attrName>style.visibility</p:attrName>
                                        </p:attrNameLst>
                                      </p:cBhvr>
                                      <p:to>
                                        <p:strVal val="hidden"/>
                                      </p:to>
                                    </p:set>
                                  </p:childTnLst>
                                </p:cTn>
                              </p:par>
                              <p:par>
                                <p:cTn id="78" presetID="10" presetClass="exit" presetSubtype="0" fill="hold" nodeType="withEffect">
                                  <p:stCondLst>
                                    <p:cond delay="0"/>
                                  </p:stCondLst>
                                  <p:childTnLst>
                                    <p:animEffect transition="out" filter="fade">
                                      <p:cBhvr>
                                        <p:cTn id="79" dur="250"/>
                                        <p:tgtEl>
                                          <p:spTgt spid="57"/>
                                        </p:tgtEl>
                                      </p:cBhvr>
                                    </p:animEffect>
                                    <p:set>
                                      <p:cBhvr>
                                        <p:cTn id="80" dur="1" fill="hold">
                                          <p:stCondLst>
                                            <p:cond delay="249"/>
                                          </p:stCondLst>
                                        </p:cTn>
                                        <p:tgtEl>
                                          <p:spTgt spid="57"/>
                                        </p:tgtEl>
                                        <p:attrNameLst>
                                          <p:attrName>style.visibility</p:attrName>
                                        </p:attrNameLst>
                                      </p:cBhvr>
                                      <p:to>
                                        <p:strVal val="hidden"/>
                                      </p:to>
                                    </p:set>
                                  </p:childTnLst>
                                </p:cTn>
                              </p:par>
                              <p:par>
                                <p:cTn id="81" presetID="10" presetClass="exit" presetSubtype="0" fill="hold" nodeType="withEffect">
                                  <p:stCondLst>
                                    <p:cond delay="0"/>
                                  </p:stCondLst>
                                  <p:childTnLst>
                                    <p:animEffect transition="out" filter="fade">
                                      <p:cBhvr>
                                        <p:cTn id="82" dur="250"/>
                                        <p:tgtEl>
                                          <p:spTgt spid="60"/>
                                        </p:tgtEl>
                                      </p:cBhvr>
                                    </p:animEffect>
                                    <p:set>
                                      <p:cBhvr>
                                        <p:cTn id="83" dur="1" fill="hold">
                                          <p:stCondLst>
                                            <p:cond delay="249"/>
                                          </p:stCondLst>
                                        </p:cTn>
                                        <p:tgtEl>
                                          <p:spTgt spid="60"/>
                                        </p:tgtEl>
                                        <p:attrNameLst>
                                          <p:attrName>style.visibility</p:attrName>
                                        </p:attrNameLst>
                                      </p:cBhvr>
                                      <p:to>
                                        <p:strVal val="hidden"/>
                                      </p:to>
                                    </p:set>
                                  </p:childTnLst>
                                </p:cTn>
                              </p:par>
                              <p:par>
                                <p:cTn id="84" presetID="10" presetClass="exit" presetSubtype="0" fill="hold" nodeType="withEffect">
                                  <p:stCondLst>
                                    <p:cond delay="0"/>
                                  </p:stCondLst>
                                  <p:childTnLst>
                                    <p:animEffect transition="out" filter="fade">
                                      <p:cBhvr>
                                        <p:cTn id="85" dur="250"/>
                                        <p:tgtEl>
                                          <p:spTgt spid="59"/>
                                        </p:tgtEl>
                                      </p:cBhvr>
                                    </p:animEffect>
                                    <p:set>
                                      <p:cBhvr>
                                        <p:cTn id="86" dur="1" fill="hold">
                                          <p:stCondLst>
                                            <p:cond delay="249"/>
                                          </p:stCondLst>
                                        </p:cTn>
                                        <p:tgtEl>
                                          <p:spTgt spid="59"/>
                                        </p:tgtEl>
                                        <p:attrNameLst>
                                          <p:attrName>style.visibility</p:attrName>
                                        </p:attrNameLst>
                                      </p:cBhvr>
                                      <p:to>
                                        <p:strVal val="hidden"/>
                                      </p:to>
                                    </p:set>
                                  </p:childTnLst>
                                </p:cTn>
                              </p:par>
                              <p:par>
                                <p:cTn id="87" presetID="10" presetClass="entr" presetSubtype="0" fill="hold" nodeType="withEffect">
                                  <p:stCondLst>
                                    <p:cond delay="0"/>
                                  </p:stCondLst>
                                  <p:childTnLst>
                                    <p:set>
                                      <p:cBhvr>
                                        <p:cTn id="88" dur="1" fill="hold">
                                          <p:stCondLst>
                                            <p:cond delay="0"/>
                                          </p:stCondLst>
                                        </p:cTn>
                                        <p:tgtEl>
                                          <p:spTgt spid="44"/>
                                        </p:tgtEl>
                                        <p:attrNameLst>
                                          <p:attrName>style.visibility</p:attrName>
                                        </p:attrNameLst>
                                      </p:cBhvr>
                                      <p:to>
                                        <p:strVal val="visible"/>
                                      </p:to>
                                    </p:set>
                                    <p:animEffect transition="in" filter="fade">
                                      <p:cBhvr>
                                        <p:cTn id="89" dur="250"/>
                                        <p:tgtEl>
                                          <p:spTgt spid="44"/>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13"/>
                                        </p:tgtEl>
                                        <p:attrNameLst>
                                          <p:attrName>style.visibility</p:attrName>
                                        </p:attrNameLst>
                                      </p:cBhvr>
                                      <p:to>
                                        <p:strVal val="visible"/>
                                      </p:to>
                                    </p:set>
                                    <p:animEffect transition="in" filter="fade">
                                      <p:cBhvr>
                                        <p:cTn id="92" dur="250"/>
                                        <p:tgtEl>
                                          <p:spTgt spid="13"/>
                                        </p:tgtEl>
                                      </p:cBhvr>
                                    </p:animEffect>
                                  </p:childTnLst>
                                </p:cTn>
                              </p:par>
                              <p:par>
                                <p:cTn id="93" presetID="22" presetClass="entr" presetSubtype="8" fill="hold" nodeType="withEffect">
                                  <p:stCondLst>
                                    <p:cond delay="0"/>
                                  </p:stCondLst>
                                  <p:childTnLst>
                                    <p:set>
                                      <p:cBhvr>
                                        <p:cTn id="94" dur="1" fill="hold">
                                          <p:stCondLst>
                                            <p:cond delay="0"/>
                                          </p:stCondLst>
                                        </p:cTn>
                                        <p:tgtEl>
                                          <p:spTgt spid="72"/>
                                        </p:tgtEl>
                                        <p:attrNameLst>
                                          <p:attrName>style.visibility</p:attrName>
                                        </p:attrNameLst>
                                      </p:cBhvr>
                                      <p:to>
                                        <p:strVal val="visible"/>
                                      </p:to>
                                    </p:set>
                                    <p:animEffect transition="in" filter="wipe(left)">
                                      <p:cBhvr>
                                        <p:cTn id="95" dur="500"/>
                                        <p:tgtEl>
                                          <p:spTgt spid="72"/>
                                        </p:tgtEl>
                                      </p:cBhvr>
                                    </p:animEffect>
                                  </p:childTnLst>
                                </p:cTn>
                              </p:par>
                              <p:par>
                                <p:cTn id="96" presetID="22" presetClass="entr" presetSubtype="8" fill="hold" nodeType="withEffect">
                                  <p:stCondLst>
                                    <p:cond delay="0"/>
                                  </p:stCondLst>
                                  <p:childTnLst>
                                    <p:set>
                                      <p:cBhvr>
                                        <p:cTn id="97" dur="1" fill="hold">
                                          <p:stCondLst>
                                            <p:cond delay="0"/>
                                          </p:stCondLst>
                                        </p:cTn>
                                        <p:tgtEl>
                                          <p:spTgt spid="71"/>
                                        </p:tgtEl>
                                        <p:attrNameLst>
                                          <p:attrName>style.visibility</p:attrName>
                                        </p:attrNameLst>
                                      </p:cBhvr>
                                      <p:to>
                                        <p:strVal val="visible"/>
                                      </p:to>
                                    </p:set>
                                    <p:animEffect transition="in" filter="wipe(left)">
                                      <p:cBhvr>
                                        <p:cTn id="98" dur="500"/>
                                        <p:tgtEl>
                                          <p:spTgt spid="71"/>
                                        </p:tgtEl>
                                      </p:cBhvr>
                                    </p:animEffect>
                                  </p:childTnLst>
                                </p:cTn>
                              </p:par>
                              <p:par>
                                <p:cTn id="99" presetID="22" presetClass="entr" presetSubtype="8" fill="hold" nodeType="withEffect">
                                  <p:stCondLst>
                                    <p:cond delay="0"/>
                                  </p:stCondLst>
                                  <p:childTnLst>
                                    <p:set>
                                      <p:cBhvr>
                                        <p:cTn id="100" dur="1" fill="hold">
                                          <p:stCondLst>
                                            <p:cond delay="0"/>
                                          </p:stCondLst>
                                        </p:cTn>
                                        <p:tgtEl>
                                          <p:spTgt spid="74"/>
                                        </p:tgtEl>
                                        <p:attrNameLst>
                                          <p:attrName>style.visibility</p:attrName>
                                        </p:attrNameLst>
                                      </p:cBhvr>
                                      <p:to>
                                        <p:strVal val="visible"/>
                                      </p:to>
                                    </p:set>
                                    <p:animEffect transition="in" filter="wipe(left)">
                                      <p:cBhvr>
                                        <p:cTn id="101" dur="500"/>
                                        <p:tgtEl>
                                          <p:spTgt spid="74"/>
                                        </p:tgtEl>
                                      </p:cBhvr>
                                    </p:animEffect>
                                  </p:childTnLst>
                                </p:cTn>
                              </p:par>
                              <p:par>
                                <p:cTn id="102" presetID="22" presetClass="entr" presetSubtype="8" fill="hold" nodeType="withEffect">
                                  <p:stCondLst>
                                    <p:cond delay="0"/>
                                  </p:stCondLst>
                                  <p:childTnLst>
                                    <p:set>
                                      <p:cBhvr>
                                        <p:cTn id="103" dur="1" fill="hold">
                                          <p:stCondLst>
                                            <p:cond delay="0"/>
                                          </p:stCondLst>
                                        </p:cTn>
                                        <p:tgtEl>
                                          <p:spTgt spid="73"/>
                                        </p:tgtEl>
                                        <p:attrNameLst>
                                          <p:attrName>style.visibility</p:attrName>
                                        </p:attrNameLst>
                                      </p:cBhvr>
                                      <p:to>
                                        <p:strVal val="visible"/>
                                      </p:to>
                                    </p:set>
                                    <p:animEffect transition="in" filter="wipe(left)">
                                      <p:cBhvr>
                                        <p:cTn id="104" dur="500"/>
                                        <p:tgtEl>
                                          <p:spTgt spid="73"/>
                                        </p:tgtEl>
                                      </p:cBhvr>
                                    </p:animEffect>
                                  </p:childTnLst>
                                </p:cTn>
                              </p:par>
                            </p:childTnLst>
                          </p:cTn>
                        </p:par>
                        <p:par>
                          <p:cTn id="105" fill="hold">
                            <p:stCondLst>
                              <p:cond delay="500"/>
                            </p:stCondLst>
                            <p:childTnLst>
                              <p:par>
                                <p:cTn id="106" presetID="1" presetClass="entr" presetSubtype="0" fill="hold" nodeType="afterEffect">
                                  <p:stCondLst>
                                    <p:cond delay="0"/>
                                  </p:stCondLst>
                                  <p:childTnLst>
                                    <p:set>
                                      <p:cBhvr>
                                        <p:cTn id="107" dur="1" fill="hold">
                                          <p:stCondLst>
                                            <p:cond delay="0"/>
                                          </p:stCondLst>
                                        </p:cTn>
                                        <p:tgtEl>
                                          <p:spTgt spid="45"/>
                                        </p:tgtEl>
                                        <p:attrNameLst>
                                          <p:attrName>style.visibility</p:attrName>
                                        </p:attrNameLst>
                                      </p:cBhvr>
                                      <p:to>
                                        <p:strVal val="visible"/>
                                      </p:to>
                                    </p:set>
                                  </p:childTnLst>
                                </p:cTn>
                              </p:par>
                            </p:childTnLst>
                          </p:cTn>
                        </p:par>
                      </p:childTnLst>
                    </p:cTn>
                  </p:par>
                  <p:par>
                    <p:cTn id="108" fill="hold">
                      <p:stCondLst>
                        <p:cond delay="indefinite"/>
                      </p:stCondLst>
                      <p:childTnLst>
                        <p:par>
                          <p:cTn id="109" fill="hold">
                            <p:stCondLst>
                              <p:cond delay="0"/>
                            </p:stCondLst>
                            <p:childTnLst>
                              <p:par>
                                <p:cTn id="110" presetID="10" presetClass="exit" presetSubtype="0" fill="hold" nodeType="clickEffect">
                                  <p:stCondLst>
                                    <p:cond delay="0"/>
                                  </p:stCondLst>
                                  <p:childTnLst>
                                    <p:animEffect transition="out" filter="fade">
                                      <p:cBhvr>
                                        <p:cTn id="111" dur="250"/>
                                        <p:tgtEl>
                                          <p:spTgt spid="44"/>
                                        </p:tgtEl>
                                      </p:cBhvr>
                                    </p:animEffect>
                                    <p:set>
                                      <p:cBhvr>
                                        <p:cTn id="112" dur="1" fill="hold">
                                          <p:stCondLst>
                                            <p:cond delay="249"/>
                                          </p:stCondLst>
                                        </p:cTn>
                                        <p:tgtEl>
                                          <p:spTgt spid="44"/>
                                        </p:tgtEl>
                                        <p:attrNameLst>
                                          <p:attrName>style.visibility</p:attrName>
                                        </p:attrNameLst>
                                      </p:cBhvr>
                                      <p:to>
                                        <p:strVal val="hidden"/>
                                      </p:to>
                                    </p:set>
                                  </p:childTnLst>
                                </p:cTn>
                              </p:par>
                              <p:par>
                                <p:cTn id="113" presetID="10" presetClass="exit" presetSubtype="0" fill="hold" nodeType="withEffect">
                                  <p:stCondLst>
                                    <p:cond delay="0"/>
                                  </p:stCondLst>
                                  <p:childTnLst>
                                    <p:animEffect transition="out" filter="fade">
                                      <p:cBhvr>
                                        <p:cTn id="114" dur="250"/>
                                        <p:tgtEl>
                                          <p:spTgt spid="45"/>
                                        </p:tgtEl>
                                      </p:cBhvr>
                                    </p:animEffect>
                                    <p:set>
                                      <p:cBhvr>
                                        <p:cTn id="115" dur="1" fill="hold">
                                          <p:stCondLst>
                                            <p:cond delay="249"/>
                                          </p:stCondLst>
                                        </p:cTn>
                                        <p:tgtEl>
                                          <p:spTgt spid="45"/>
                                        </p:tgtEl>
                                        <p:attrNameLst>
                                          <p:attrName>style.visibility</p:attrName>
                                        </p:attrNameLst>
                                      </p:cBhvr>
                                      <p:to>
                                        <p:strVal val="hidden"/>
                                      </p:to>
                                    </p:set>
                                  </p:childTnLst>
                                </p:cTn>
                              </p:par>
                              <p:par>
                                <p:cTn id="116" presetID="10" presetClass="exit" presetSubtype="0" fill="hold" nodeType="withEffect">
                                  <p:stCondLst>
                                    <p:cond delay="0"/>
                                  </p:stCondLst>
                                  <p:childTnLst>
                                    <p:animEffect transition="out" filter="fade">
                                      <p:cBhvr>
                                        <p:cTn id="117" dur="250"/>
                                        <p:tgtEl>
                                          <p:spTgt spid="72"/>
                                        </p:tgtEl>
                                      </p:cBhvr>
                                    </p:animEffect>
                                    <p:set>
                                      <p:cBhvr>
                                        <p:cTn id="118" dur="1" fill="hold">
                                          <p:stCondLst>
                                            <p:cond delay="249"/>
                                          </p:stCondLst>
                                        </p:cTn>
                                        <p:tgtEl>
                                          <p:spTgt spid="72"/>
                                        </p:tgtEl>
                                        <p:attrNameLst>
                                          <p:attrName>style.visibility</p:attrName>
                                        </p:attrNameLst>
                                      </p:cBhvr>
                                      <p:to>
                                        <p:strVal val="hidden"/>
                                      </p:to>
                                    </p:set>
                                  </p:childTnLst>
                                </p:cTn>
                              </p:par>
                              <p:par>
                                <p:cTn id="119" presetID="10" presetClass="exit" presetSubtype="0" fill="hold" nodeType="withEffect">
                                  <p:stCondLst>
                                    <p:cond delay="0"/>
                                  </p:stCondLst>
                                  <p:childTnLst>
                                    <p:animEffect transition="out" filter="fade">
                                      <p:cBhvr>
                                        <p:cTn id="120" dur="250"/>
                                        <p:tgtEl>
                                          <p:spTgt spid="71"/>
                                        </p:tgtEl>
                                      </p:cBhvr>
                                    </p:animEffect>
                                    <p:set>
                                      <p:cBhvr>
                                        <p:cTn id="121" dur="1" fill="hold">
                                          <p:stCondLst>
                                            <p:cond delay="249"/>
                                          </p:stCondLst>
                                        </p:cTn>
                                        <p:tgtEl>
                                          <p:spTgt spid="71"/>
                                        </p:tgtEl>
                                        <p:attrNameLst>
                                          <p:attrName>style.visibility</p:attrName>
                                        </p:attrNameLst>
                                      </p:cBhvr>
                                      <p:to>
                                        <p:strVal val="hidden"/>
                                      </p:to>
                                    </p:set>
                                  </p:childTnLst>
                                </p:cTn>
                              </p:par>
                              <p:par>
                                <p:cTn id="122" presetID="10" presetClass="exit" presetSubtype="0" fill="hold" nodeType="withEffect">
                                  <p:stCondLst>
                                    <p:cond delay="0"/>
                                  </p:stCondLst>
                                  <p:childTnLst>
                                    <p:animEffect transition="out" filter="fade">
                                      <p:cBhvr>
                                        <p:cTn id="123" dur="250"/>
                                        <p:tgtEl>
                                          <p:spTgt spid="74"/>
                                        </p:tgtEl>
                                      </p:cBhvr>
                                    </p:animEffect>
                                    <p:set>
                                      <p:cBhvr>
                                        <p:cTn id="124" dur="1" fill="hold">
                                          <p:stCondLst>
                                            <p:cond delay="249"/>
                                          </p:stCondLst>
                                        </p:cTn>
                                        <p:tgtEl>
                                          <p:spTgt spid="74"/>
                                        </p:tgtEl>
                                        <p:attrNameLst>
                                          <p:attrName>style.visibility</p:attrName>
                                        </p:attrNameLst>
                                      </p:cBhvr>
                                      <p:to>
                                        <p:strVal val="hidden"/>
                                      </p:to>
                                    </p:set>
                                  </p:childTnLst>
                                </p:cTn>
                              </p:par>
                              <p:par>
                                <p:cTn id="125" presetID="10" presetClass="exit" presetSubtype="0" fill="hold" nodeType="withEffect">
                                  <p:stCondLst>
                                    <p:cond delay="0"/>
                                  </p:stCondLst>
                                  <p:childTnLst>
                                    <p:animEffect transition="out" filter="fade">
                                      <p:cBhvr>
                                        <p:cTn id="126" dur="250"/>
                                        <p:tgtEl>
                                          <p:spTgt spid="73"/>
                                        </p:tgtEl>
                                      </p:cBhvr>
                                    </p:animEffect>
                                    <p:set>
                                      <p:cBhvr>
                                        <p:cTn id="127" dur="1" fill="hold">
                                          <p:stCondLst>
                                            <p:cond delay="249"/>
                                          </p:stCondLst>
                                        </p:cTn>
                                        <p:tgtEl>
                                          <p:spTgt spid="73"/>
                                        </p:tgtEl>
                                        <p:attrNameLst>
                                          <p:attrName>style.visibility</p:attrName>
                                        </p:attrNameLst>
                                      </p:cBhvr>
                                      <p:to>
                                        <p:strVal val="hidden"/>
                                      </p:to>
                                    </p:set>
                                  </p:childTnLst>
                                </p:cTn>
                              </p:par>
                              <p:par>
                                <p:cTn id="128" presetID="10" presetClass="entr" presetSubtype="0" fill="hold" nodeType="withEffect">
                                  <p:stCondLst>
                                    <p:cond delay="0"/>
                                  </p:stCondLst>
                                  <p:childTnLst>
                                    <p:set>
                                      <p:cBhvr>
                                        <p:cTn id="129" dur="1" fill="hold">
                                          <p:stCondLst>
                                            <p:cond delay="0"/>
                                          </p:stCondLst>
                                        </p:cTn>
                                        <p:tgtEl>
                                          <p:spTgt spid="95"/>
                                        </p:tgtEl>
                                        <p:attrNameLst>
                                          <p:attrName>style.visibility</p:attrName>
                                        </p:attrNameLst>
                                      </p:cBhvr>
                                      <p:to>
                                        <p:strVal val="visible"/>
                                      </p:to>
                                    </p:set>
                                    <p:animEffect transition="in" filter="fade">
                                      <p:cBhvr>
                                        <p:cTn id="130" dur="250"/>
                                        <p:tgtEl>
                                          <p:spTgt spid="95"/>
                                        </p:tgtEl>
                                      </p:cBhvr>
                                    </p:animEffect>
                                  </p:childTnLst>
                                </p:cTn>
                              </p:par>
                              <p:par>
                                <p:cTn id="131" presetID="10" presetClass="entr" presetSubtype="0" fill="hold" grpId="0" nodeType="withEffect">
                                  <p:stCondLst>
                                    <p:cond delay="0"/>
                                  </p:stCondLst>
                                  <p:childTnLst>
                                    <p:set>
                                      <p:cBhvr>
                                        <p:cTn id="132" dur="1" fill="hold">
                                          <p:stCondLst>
                                            <p:cond delay="0"/>
                                          </p:stCondLst>
                                        </p:cTn>
                                        <p:tgtEl>
                                          <p:spTgt spid="14"/>
                                        </p:tgtEl>
                                        <p:attrNameLst>
                                          <p:attrName>style.visibility</p:attrName>
                                        </p:attrNameLst>
                                      </p:cBhvr>
                                      <p:to>
                                        <p:strVal val="visible"/>
                                      </p:to>
                                    </p:set>
                                    <p:animEffect transition="in" filter="fade">
                                      <p:cBhvr>
                                        <p:cTn id="133" dur="250"/>
                                        <p:tgtEl>
                                          <p:spTgt spid="14"/>
                                        </p:tgtEl>
                                      </p:cBhvr>
                                    </p:animEffect>
                                  </p:childTnLst>
                                </p:cTn>
                              </p:par>
                              <p:par>
                                <p:cTn id="134" presetID="22" presetClass="entr" presetSubtype="1" fill="hold" nodeType="withEffect">
                                  <p:stCondLst>
                                    <p:cond delay="0"/>
                                  </p:stCondLst>
                                  <p:childTnLst>
                                    <p:set>
                                      <p:cBhvr>
                                        <p:cTn id="135" dur="1" fill="hold">
                                          <p:stCondLst>
                                            <p:cond delay="0"/>
                                          </p:stCondLst>
                                        </p:cTn>
                                        <p:tgtEl>
                                          <p:spTgt spid="112"/>
                                        </p:tgtEl>
                                        <p:attrNameLst>
                                          <p:attrName>style.visibility</p:attrName>
                                        </p:attrNameLst>
                                      </p:cBhvr>
                                      <p:to>
                                        <p:strVal val="visible"/>
                                      </p:to>
                                    </p:set>
                                    <p:animEffect transition="in" filter="wipe(up)">
                                      <p:cBhvr>
                                        <p:cTn id="136" dur="500"/>
                                        <p:tgtEl>
                                          <p:spTgt spid="112"/>
                                        </p:tgtEl>
                                      </p:cBhvr>
                                    </p:animEffect>
                                  </p:childTnLst>
                                </p:cTn>
                              </p:par>
                              <p:par>
                                <p:cTn id="137" presetID="22" presetClass="entr" presetSubtype="1" fill="hold" nodeType="withEffect">
                                  <p:stCondLst>
                                    <p:cond delay="0"/>
                                  </p:stCondLst>
                                  <p:childTnLst>
                                    <p:set>
                                      <p:cBhvr>
                                        <p:cTn id="138" dur="1" fill="hold">
                                          <p:stCondLst>
                                            <p:cond delay="0"/>
                                          </p:stCondLst>
                                        </p:cTn>
                                        <p:tgtEl>
                                          <p:spTgt spid="111"/>
                                        </p:tgtEl>
                                        <p:attrNameLst>
                                          <p:attrName>style.visibility</p:attrName>
                                        </p:attrNameLst>
                                      </p:cBhvr>
                                      <p:to>
                                        <p:strVal val="visible"/>
                                      </p:to>
                                    </p:set>
                                    <p:animEffect transition="in" filter="wipe(up)">
                                      <p:cBhvr>
                                        <p:cTn id="139" dur="500"/>
                                        <p:tgtEl>
                                          <p:spTgt spid="111"/>
                                        </p:tgtEl>
                                      </p:cBhvr>
                                    </p:animEffect>
                                  </p:childTnLst>
                                </p:cTn>
                              </p:par>
                              <p:par>
                                <p:cTn id="140" presetID="22" presetClass="entr" presetSubtype="1" fill="hold" nodeType="withEffect">
                                  <p:stCondLst>
                                    <p:cond delay="0"/>
                                  </p:stCondLst>
                                  <p:childTnLst>
                                    <p:set>
                                      <p:cBhvr>
                                        <p:cTn id="141" dur="1" fill="hold">
                                          <p:stCondLst>
                                            <p:cond delay="0"/>
                                          </p:stCondLst>
                                        </p:cTn>
                                        <p:tgtEl>
                                          <p:spTgt spid="114"/>
                                        </p:tgtEl>
                                        <p:attrNameLst>
                                          <p:attrName>style.visibility</p:attrName>
                                        </p:attrNameLst>
                                      </p:cBhvr>
                                      <p:to>
                                        <p:strVal val="visible"/>
                                      </p:to>
                                    </p:set>
                                    <p:animEffect transition="in" filter="wipe(up)">
                                      <p:cBhvr>
                                        <p:cTn id="142" dur="500"/>
                                        <p:tgtEl>
                                          <p:spTgt spid="114"/>
                                        </p:tgtEl>
                                      </p:cBhvr>
                                    </p:animEffect>
                                  </p:childTnLst>
                                </p:cTn>
                              </p:par>
                              <p:par>
                                <p:cTn id="143" presetID="22" presetClass="entr" presetSubtype="1" fill="hold" nodeType="withEffect">
                                  <p:stCondLst>
                                    <p:cond delay="0"/>
                                  </p:stCondLst>
                                  <p:childTnLst>
                                    <p:set>
                                      <p:cBhvr>
                                        <p:cTn id="144" dur="1" fill="hold">
                                          <p:stCondLst>
                                            <p:cond delay="0"/>
                                          </p:stCondLst>
                                        </p:cTn>
                                        <p:tgtEl>
                                          <p:spTgt spid="113"/>
                                        </p:tgtEl>
                                        <p:attrNameLst>
                                          <p:attrName>style.visibility</p:attrName>
                                        </p:attrNameLst>
                                      </p:cBhvr>
                                      <p:to>
                                        <p:strVal val="visible"/>
                                      </p:to>
                                    </p:set>
                                    <p:animEffect transition="in" filter="wipe(up)">
                                      <p:cBhvr>
                                        <p:cTn id="145" dur="500"/>
                                        <p:tgtEl>
                                          <p:spTgt spid="113"/>
                                        </p:tgtEl>
                                      </p:cBhvr>
                                    </p:animEffect>
                                  </p:childTnLst>
                                </p:cTn>
                              </p:par>
                            </p:childTnLst>
                          </p:cTn>
                        </p:par>
                        <p:par>
                          <p:cTn id="146" fill="hold">
                            <p:stCondLst>
                              <p:cond delay="500"/>
                            </p:stCondLst>
                            <p:childTnLst>
                              <p:par>
                                <p:cTn id="147" presetID="1" presetClass="entr" presetSubtype="0" fill="hold" nodeType="afterEffect">
                                  <p:stCondLst>
                                    <p:cond delay="0"/>
                                  </p:stCondLst>
                                  <p:childTnLst>
                                    <p:set>
                                      <p:cBhvr>
                                        <p:cTn id="148" dur="1" fill="hold">
                                          <p:stCondLst>
                                            <p:cond delay="0"/>
                                          </p:stCondLst>
                                        </p:cTn>
                                        <p:tgtEl>
                                          <p:spTgt spid="47"/>
                                        </p:tgtEl>
                                        <p:attrNameLst>
                                          <p:attrName>style.visibility</p:attrName>
                                        </p:attrNameLst>
                                      </p:cBhvr>
                                      <p:to>
                                        <p:strVal val="visible"/>
                                      </p:to>
                                    </p:set>
                                  </p:childTnLst>
                                </p:cTn>
                              </p:par>
                            </p:childTnLst>
                          </p:cTn>
                        </p:par>
                      </p:childTnLst>
                    </p:cTn>
                  </p:par>
                  <p:par>
                    <p:cTn id="149" fill="hold">
                      <p:stCondLst>
                        <p:cond delay="indefinite"/>
                      </p:stCondLst>
                      <p:childTnLst>
                        <p:par>
                          <p:cTn id="150" fill="hold">
                            <p:stCondLst>
                              <p:cond delay="0"/>
                            </p:stCondLst>
                            <p:childTnLst>
                              <p:par>
                                <p:cTn id="151" presetID="10" presetClass="exit" presetSubtype="0" fill="hold" nodeType="clickEffect">
                                  <p:stCondLst>
                                    <p:cond delay="0"/>
                                  </p:stCondLst>
                                  <p:childTnLst>
                                    <p:animEffect transition="out" filter="fade">
                                      <p:cBhvr>
                                        <p:cTn id="152" dur="250"/>
                                        <p:tgtEl>
                                          <p:spTgt spid="112"/>
                                        </p:tgtEl>
                                      </p:cBhvr>
                                    </p:animEffect>
                                    <p:set>
                                      <p:cBhvr>
                                        <p:cTn id="153" dur="1" fill="hold">
                                          <p:stCondLst>
                                            <p:cond delay="249"/>
                                          </p:stCondLst>
                                        </p:cTn>
                                        <p:tgtEl>
                                          <p:spTgt spid="112"/>
                                        </p:tgtEl>
                                        <p:attrNameLst>
                                          <p:attrName>style.visibility</p:attrName>
                                        </p:attrNameLst>
                                      </p:cBhvr>
                                      <p:to>
                                        <p:strVal val="hidden"/>
                                      </p:to>
                                    </p:set>
                                  </p:childTnLst>
                                </p:cTn>
                              </p:par>
                              <p:par>
                                <p:cTn id="154" presetID="10" presetClass="exit" presetSubtype="0" fill="hold" nodeType="withEffect">
                                  <p:stCondLst>
                                    <p:cond delay="0"/>
                                  </p:stCondLst>
                                  <p:childTnLst>
                                    <p:animEffect transition="out" filter="fade">
                                      <p:cBhvr>
                                        <p:cTn id="155" dur="250"/>
                                        <p:tgtEl>
                                          <p:spTgt spid="111"/>
                                        </p:tgtEl>
                                      </p:cBhvr>
                                    </p:animEffect>
                                    <p:set>
                                      <p:cBhvr>
                                        <p:cTn id="156" dur="1" fill="hold">
                                          <p:stCondLst>
                                            <p:cond delay="249"/>
                                          </p:stCondLst>
                                        </p:cTn>
                                        <p:tgtEl>
                                          <p:spTgt spid="111"/>
                                        </p:tgtEl>
                                        <p:attrNameLst>
                                          <p:attrName>style.visibility</p:attrName>
                                        </p:attrNameLst>
                                      </p:cBhvr>
                                      <p:to>
                                        <p:strVal val="hidden"/>
                                      </p:to>
                                    </p:set>
                                  </p:childTnLst>
                                </p:cTn>
                              </p:par>
                              <p:par>
                                <p:cTn id="157" presetID="10" presetClass="exit" presetSubtype="0" fill="hold" nodeType="withEffect">
                                  <p:stCondLst>
                                    <p:cond delay="0"/>
                                  </p:stCondLst>
                                  <p:childTnLst>
                                    <p:animEffect transition="out" filter="fade">
                                      <p:cBhvr>
                                        <p:cTn id="158" dur="250"/>
                                        <p:tgtEl>
                                          <p:spTgt spid="114"/>
                                        </p:tgtEl>
                                      </p:cBhvr>
                                    </p:animEffect>
                                    <p:set>
                                      <p:cBhvr>
                                        <p:cTn id="159" dur="1" fill="hold">
                                          <p:stCondLst>
                                            <p:cond delay="249"/>
                                          </p:stCondLst>
                                        </p:cTn>
                                        <p:tgtEl>
                                          <p:spTgt spid="114"/>
                                        </p:tgtEl>
                                        <p:attrNameLst>
                                          <p:attrName>style.visibility</p:attrName>
                                        </p:attrNameLst>
                                      </p:cBhvr>
                                      <p:to>
                                        <p:strVal val="hidden"/>
                                      </p:to>
                                    </p:set>
                                  </p:childTnLst>
                                </p:cTn>
                              </p:par>
                              <p:par>
                                <p:cTn id="160" presetID="10" presetClass="exit" presetSubtype="0" fill="hold" nodeType="withEffect">
                                  <p:stCondLst>
                                    <p:cond delay="0"/>
                                  </p:stCondLst>
                                  <p:childTnLst>
                                    <p:animEffect transition="out" filter="fade">
                                      <p:cBhvr>
                                        <p:cTn id="161" dur="250"/>
                                        <p:tgtEl>
                                          <p:spTgt spid="113"/>
                                        </p:tgtEl>
                                      </p:cBhvr>
                                    </p:animEffect>
                                    <p:set>
                                      <p:cBhvr>
                                        <p:cTn id="162" dur="1" fill="hold">
                                          <p:stCondLst>
                                            <p:cond delay="249"/>
                                          </p:stCondLst>
                                        </p:cTn>
                                        <p:tgtEl>
                                          <p:spTgt spid="113"/>
                                        </p:tgtEl>
                                        <p:attrNameLst>
                                          <p:attrName>style.visibility</p:attrName>
                                        </p:attrNameLst>
                                      </p:cBhvr>
                                      <p:to>
                                        <p:strVal val="hidden"/>
                                      </p:to>
                                    </p:set>
                                  </p:childTnLst>
                                </p:cTn>
                              </p:par>
                              <p:par>
                                <p:cTn id="163" presetID="10" presetClass="exit" presetSubtype="0" fill="hold" nodeType="withEffect">
                                  <p:stCondLst>
                                    <p:cond delay="0"/>
                                  </p:stCondLst>
                                  <p:childTnLst>
                                    <p:animEffect transition="out" filter="fade">
                                      <p:cBhvr>
                                        <p:cTn id="164" dur="250"/>
                                        <p:tgtEl>
                                          <p:spTgt spid="95"/>
                                        </p:tgtEl>
                                      </p:cBhvr>
                                    </p:animEffect>
                                    <p:set>
                                      <p:cBhvr>
                                        <p:cTn id="165" dur="1" fill="hold">
                                          <p:stCondLst>
                                            <p:cond delay="249"/>
                                          </p:stCondLst>
                                        </p:cTn>
                                        <p:tgtEl>
                                          <p:spTgt spid="95"/>
                                        </p:tgtEl>
                                        <p:attrNameLst>
                                          <p:attrName>style.visibility</p:attrName>
                                        </p:attrNameLst>
                                      </p:cBhvr>
                                      <p:to>
                                        <p:strVal val="hidden"/>
                                      </p:to>
                                    </p:set>
                                  </p:childTnLst>
                                </p:cTn>
                              </p:par>
                              <p:par>
                                <p:cTn id="166" presetID="10" presetClass="exit" presetSubtype="0" fill="hold" nodeType="withEffect">
                                  <p:stCondLst>
                                    <p:cond delay="0"/>
                                  </p:stCondLst>
                                  <p:childTnLst>
                                    <p:animEffect transition="out" filter="fade">
                                      <p:cBhvr>
                                        <p:cTn id="167" dur="250"/>
                                        <p:tgtEl>
                                          <p:spTgt spid="47"/>
                                        </p:tgtEl>
                                      </p:cBhvr>
                                    </p:animEffect>
                                    <p:set>
                                      <p:cBhvr>
                                        <p:cTn id="168" dur="1" fill="hold">
                                          <p:stCondLst>
                                            <p:cond delay="249"/>
                                          </p:stCondLst>
                                        </p:cTn>
                                        <p:tgtEl>
                                          <p:spTgt spid="47"/>
                                        </p:tgtEl>
                                        <p:attrNameLst>
                                          <p:attrName>style.visibility</p:attrName>
                                        </p:attrNameLst>
                                      </p:cBhvr>
                                      <p:to>
                                        <p:strVal val="hidden"/>
                                      </p:to>
                                    </p:set>
                                  </p:childTnLst>
                                </p:cTn>
                              </p:par>
                              <p:par>
                                <p:cTn id="169" presetID="10" presetClass="entr" presetSubtype="0" fill="hold" grpId="0" nodeType="withEffect">
                                  <p:stCondLst>
                                    <p:cond delay="0"/>
                                  </p:stCondLst>
                                  <p:childTnLst>
                                    <p:set>
                                      <p:cBhvr>
                                        <p:cTn id="170" dur="1" fill="hold">
                                          <p:stCondLst>
                                            <p:cond delay="0"/>
                                          </p:stCondLst>
                                        </p:cTn>
                                        <p:tgtEl>
                                          <p:spTgt spid="15"/>
                                        </p:tgtEl>
                                        <p:attrNameLst>
                                          <p:attrName>style.visibility</p:attrName>
                                        </p:attrNameLst>
                                      </p:cBhvr>
                                      <p:to>
                                        <p:strVal val="visible"/>
                                      </p:to>
                                    </p:set>
                                    <p:animEffect transition="in" filter="fade">
                                      <p:cBhvr>
                                        <p:cTn id="171" dur="250"/>
                                        <p:tgtEl>
                                          <p:spTgt spid="15"/>
                                        </p:tgtEl>
                                      </p:cBhvr>
                                    </p:animEffect>
                                  </p:childTnLst>
                                </p:cTn>
                              </p:par>
                              <p:par>
                                <p:cTn id="172" presetID="10" presetClass="entr" presetSubtype="0" fill="hold" grpId="0" nodeType="withEffect">
                                  <p:stCondLst>
                                    <p:cond delay="0"/>
                                  </p:stCondLst>
                                  <p:childTnLst>
                                    <p:set>
                                      <p:cBhvr>
                                        <p:cTn id="173" dur="1" fill="hold">
                                          <p:stCondLst>
                                            <p:cond delay="0"/>
                                          </p:stCondLst>
                                        </p:cTn>
                                        <p:tgtEl>
                                          <p:spTgt spid="16"/>
                                        </p:tgtEl>
                                        <p:attrNameLst>
                                          <p:attrName>style.visibility</p:attrName>
                                        </p:attrNameLst>
                                      </p:cBhvr>
                                      <p:to>
                                        <p:strVal val="visible"/>
                                      </p:to>
                                    </p:set>
                                    <p:animEffect transition="in" filter="fade">
                                      <p:cBhvr>
                                        <p:cTn id="174" dur="250"/>
                                        <p:tgtEl>
                                          <p:spTgt spid="16"/>
                                        </p:tgtEl>
                                      </p:cBhvr>
                                    </p:animEffect>
                                  </p:childTnLst>
                                </p:cTn>
                              </p:par>
                              <p:par>
                                <p:cTn id="175" presetID="10" presetClass="entr" presetSubtype="0" fill="hold" grpId="0" nodeType="withEffect">
                                  <p:stCondLst>
                                    <p:cond delay="0"/>
                                  </p:stCondLst>
                                  <p:childTnLst>
                                    <p:set>
                                      <p:cBhvr>
                                        <p:cTn id="176" dur="1" fill="hold">
                                          <p:stCondLst>
                                            <p:cond delay="0"/>
                                          </p:stCondLst>
                                        </p:cTn>
                                        <p:tgtEl>
                                          <p:spTgt spid="17"/>
                                        </p:tgtEl>
                                        <p:attrNameLst>
                                          <p:attrName>style.visibility</p:attrName>
                                        </p:attrNameLst>
                                      </p:cBhvr>
                                      <p:to>
                                        <p:strVal val="visible"/>
                                      </p:to>
                                    </p:set>
                                    <p:animEffect transition="in" filter="fade">
                                      <p:cBhvr>
                                        <p:cTn id="177" dur="250"/>
                                        <p:tgtEl>
                                          <p:spTgt spid="17"/>
                                        </p:tgtEl>
                                      </p:cBhvr>
                                    </p:animEffect>
                                  </p:childTnLst>
                                </p:cTn>
                              </p:par>
                              <p:par>
                                <p:cTn id="178" presetID="10" presetClass="entr" presetSubtype="0" fill="hold" nodeType="withEffect">
                                  <p:stCondLst>
                                    <p:cond delay="0"/>
                                  </p:stCondLst>
                                  <p:childTnLst>
                                    <p:set>
                                      <p:cBhvr>
                                        <p:cTn id="179" dur="1" fill="hold">
                                          <p:stCondLst>
                                            <p:cond delay="0"/>
                                          </p:stCondLst>
                                        </p:cTn>
                                        <p:tgtEl>
                                          <p:spTgt spid="123"/>
                                        </p:tgtEl>
                                        <p:attrNameLst>
                                          <p:attrName>style.visibility</p:attrName>
                                        </p:attrNameLst>
                                      </p:cBhvr>
                                      <p:to>
                                        <p:strVal val="visible"/>
                                      </p:to>
                                    </p:set>
                                    <p:animEffect transition="in" filter="fade">
                                      <p:cBhvr>
                                        <p:cTn id="180" dur="250"/>
                                        <p:tgtEl>
                                          <p:spTgt spid="123"/>
                                        </p:tgtEl>
                                      </p:cBhvr>
                                    </p:animEffect>
                                  </p:childTnLst>
                                </p:cTn>
                              </p:par>
                              <p:par>
                                <p:cTn id="181" presetID="10" presetClass="entr" presetSubtype="0" fill="hold" nodeType="withEffect">
                                  <p:stCondLst>
                                    <p:cond delay="0"/>
                                  </p:stCondLst>
                                  <p:childTnLst>
                                    <p:set>
                                      <p:cBhvr>
                                        <p:cTn id="182" dur="1" fill="hold">
                                          <p:stCondLst>
                                            <p:cond delay="0"/>
                                          </p:stCondLst>
                                        </p:cTn>
                                        <p:tgtEl>
                                          <p:spTgt spid="124"/>
                                        </p:tgtEl>
                                        <p:attrNameLst>
                                          <p:attrName>style.visibility</p:attrName>
                                        </p:attrNameLst>
                                      </p:cBhvr>
                                      <p:to>
                                        <p:strVal val="visible"/>
                                      </p:to>
                                    </p:set>
                                    <p:animEffect transition="in" filter="fade">
                                      <p:cBhvr>
                                        <p:cTn id="183" dur="250"/>
                                        <p:tgtEl>
                                          <p:spTgt spid="124"/>
                                        </p:tgtEl>
                                      </p:cBhvr>
                                    </p:animEffect>
                                  </p:childTnLst>
                                </p:cTn>
                              </p:par>
                              <p:par>
                                <p:cTn id="184" presetID="10" presetClass="entr" presetSubtype="0" fill="hold" nodeType="withEffect">
                                  <p:stCondLst>
                                    <p:cond delay="0"/>
                                  </p:stCondLst>
                                  <p:childTnLst>
                                    <p:set>
                                      <p:cBhvr>
                                        <p:cTn id="185" dur="1" fill="hold">
                                          <p:stCondLst>
                                            <p:cond delay="0"/>
                                          </p:stCondLst>
                                        </p:cTn>
                                        <p:tgtEl>
                                          <p:spTgt spid="125"/>
                                        </p:tgtEl>
                                        <p:attrNameLst>
                                          <p:attrName>style.visibility</p:attrName>
                                        </p:attrNameLst>
                                      </p:cBhvr>
                                      <p:to>
                                        <p:strVal val="visible"/>
                                      </p:to>
                                    </p:set>
                                    <p:animEffect transition="in" filter="fade">
                                      <p:cBhvr>
                                        <p:cTn id="186" dur="250"/>
                                        <p:tgtEl>
                                          <p:spTgt spid="125"/>
                                        </p:tgtEl>
                                      </p:cBhvr>
                                    </p:animEffect>
                                  </p:childTnLst>
                                </p:cTn>
                              </p:par>
                            </p:childTnLst>
                          </p:cTn>
                        </p:par>
                      </p:childTnLst>
                    </p:cTn>
                  </p:par>
                  <p:par>
                    <p:cTn id="187" fill="hold">
                      <p:stCondLst>
                        <p:cond delay="indefinite"/>
                      </p:stCondLst>
                      <p:childTnLst>
                        <p:par>
                          <p:cTn id="188" fill="hold">
                            <p:stCondLst>
                              <p:cond delay="0"/>
                            </p:stCondLst>
                            <p:childTnLst>
                              <p:par>
                                <p:cTn id="189" presetID="10" presetClass="exit" presetSubtype="0" fill="hold" nodeType="clickEffect">
                                  <p:stCondLst>
                                    <p:cond delay="0"/>
                                  </p:stCondLst>
                                  <p:childTnLst>
                                    <p:animEffect transition="out" filter="fade">
                                      <p:cBhvr>
                                        <p:cTn id="190" dur="250"/>
                                        <p:tgtEl>
                                          <p:spTgt spid="123"/>
                                        </p:tgtEl>
                                      </p:cBhvr>
                                    </p:animEffect>
                                    <p:set>
                                      <p:cBhvr>
                                        <p:cTn id="191" dur="1" fill="hold">
                                          <p:stCondLst>
                                            <p:cond delay="249"/>
                                          </p:stCondLst>
                                        </p:cTn>
                                        <p:tgtEl>
                                          <p:spTgt spid="123"/>
                                        </p:tgtEl>
                                        <p:attrNameLst>
                                          <p:attrName>style.visibility</p:attrName>
                                        </p:attrNameLst>
                                      </p:cBhvr>
                                      <p:to>
                                        <p:strVal val="hidden"/>
                                      </p:to>
                                    </p:set>
                                  </p:childTnLst>
                                </p:cTn>
                              </p:par>
                              <p:par>
                                <p:cTn id="192" presetID="10" presetClass="exit" presetSubtype="0" fill="hold" nodeType="withEffect">
                                  <p:stCondLst>
                                    <p:cond delay="0"/>
                                  </p:stCondLst>
                                  <p:childTnLst>
                                    <p:animEffect transition="out" filter="fade">
                                      <p:cBhvr>
                                        <p:cTn id="193" dur="250"/>
                                        <p:tgtEl>
                                          <p:spTgt spid="124"/>
                                        </p:tgtEl>
                                      </p:cBhvr>
                                    </p:animEffect>
                                    <p:set>
                                      <p:cBhvr>
                                        <p:cTn id="194" dur="1" fill="hold">
                                          <p:stCondLst>
                                            <p:cond delay="249"/>
                                          </p:stCondLst>
                                        </p:cTn>
                                        <p:tgtEl>
                                          <p:spTgt spid="124"/>
                                        </p:tgtEl>
                                        <p:attrNameLst>
                                          <p:attrName>style.visibility</p:attrName>
                                        </p:attrNameLst>
                                      </p:cBhvr>
                                      <p:to>
                                        <p:strVal val="hidden"/>
                                      </p:to>
                                    </p:set>
                                  </p:childTnLst>
                                </p:cTn>
                              </p:par>
                              <p:par>
                                <p:cTn id="195" presetID="10" presetClass="exit" presetSubtype="0" fill="hold" nodeType="withEffect">
                                  <p:stCondLst>
                                    <p:cond delay="0"/>
                                  </p:stCondLst>
                                  <p:childTnLst>
                                    <p:animEffect transition="out" filter="fade">
                                      <p:cBhvr>
                                        <p:cTn id="196" dur="250"/>
                                        <p:tgtEl>
                                          <p:spTgt spid="125"/>
                                        </p:tgtEl>
                                      </p:cBhvr>
                                    </p:animEffect>
                                    <p:set>
                                      <p:cBhvr>
                                        <p:cTn id="197" dur="1" fill="hold">
                                          <p:stCondLst>
                                            <p:cond delay="249"/>
                                          </p:stCondLst>
                                        </p:cTn>
                                        <p:tgtEl>
                                          <p:spTgt spid="125"/>
                                        </p:tgtEl>
                                        <p:attrNameLst>
                                          <p:attrName>style.visibility</p:attrName>
                                        </p:attrNameLst>
                                      </p:cBhvr>
                                      <p:to>
                                        <p:strVal val="hidden"/>
                                      </p:to>
                                    </p:set>
                                  </p:childTnLst>
                                </p:cTn>
                              </p:par>
                              <p:par>
                                <p:cTn id="198" presetID="10" presetClass="entr" presetSubtype="0" fill="hold" grpId="0" nodeType="withEffect">
                                  <p:stCondLst>
                                    <p:cond delay="0"/>
                                  </p:stCondLst>
                                  <p:childTnLst>
                                    <p:set>
                                      <p:cBhvr>
                                        <p:cTn id="199" dur="1" fill="hold">
                                          <p:stCondLst>
                                            <p:cond delay="0"/>
                                          </p:stCondLst>
                                        </p:cTn>
                                        <p:tgtEl>
                                          <p:spTgt spid="128"/>
                                        </p:tgtEl>
                                        <p:attrNameLst>
                                          <p:attrName>style.visibility</p:attrName>
                                        </p:attrNameLst>
                                      </p:cBhvr>
                                      <p:to>
                                        <p:strVal val="visible"/>
                                      </p:to>
                                    </p:set>
                                    <p:animEffect transition="in" filter="fade">
                                      <p:cBhvr>
                                        <p:cTn id="200" dur="250"/>
                                        <p:tgtEl>
                                          <p:spTgt spid="128"/>
                                        </p:tgtEl>
                                      </p:cBhvr>
                                    </p:animEffect>
                                  </p:childTnLst>
                                </p:cTn>
                              </p:par>
                              <p:par>
                                <p:cTn id="201" presetID="10" presetClass="entr" presetSubtype="0" fill="hold" grpId="0" nodeType="withEffect">
                                  <p:stCondLst>
                                    <p:cond delay="0"/>
                                  </p:stCondLst>
                                  <p:childTnLst>
                                    <p:set>
                                      <p:cBhvr>
                                        <p:cTn id="202" dur="1" fill="hold">
                                          <p:stCondLst>
                                            <p:cond delay="0"/>
                                          </p:stCondLst>
                                        </p:cTn>
                                        <p:tgtEl>
                                          <p:spTgt spid="127"/>
                                        </p:tgtEl>
                                        <p:attrNameLst>
                                          <p:attrName>style.visibility</p:attrName>
                                        </p:attrNameLst>
                                      </p:cBhvr>
                                      <p:to>
                                        <p:strVal val="visible"/>
                                      </p:to>
                                    </p:set>
                                    <p:animEffect transition="in" filter="fade">
                                      <p:cBhvr>
                                        <p:cTn id="203" dur="250"/>
                                        <p:tgtEl>
                                          <p:spTgt spid="127"/>
                                        </p:tgtEl>
                                      </p:cBhvr>
                                    </p:animEffect>
                                  </p:childTnLst>
                                </p:cTn>
                              </p:par>
                              <p:par>
                                <p:cTn id="204" presetID="10" presetClass="entr" presetSubtype="0" fill="hold" grpId="0" nodeType="withEffect">
                                  <p:stCondLst>
                                    <p:cond delay="0"/>
                                  </p:stCondLst>
                                  <p:childTnLst>
                                    <p:set>
                                      <p:cBhvr>
                                        <p:cTn id="205" dur="1" fill="hold">
                                          <p:stCondLst>
                                            <p:cond delay="0"/>
                                          </p:stCondLst>
                                        </p:cTn>
                                        <p:tgtEl>
                                          <p:spTgt spid="126"/>
                                        </p:tgtEl>
                                        <p:attrNameLst>
                                          <p:attrName>style.visibility</p:attrName>
                                        </p:attrNameLst>
                                      </p:cBhvr>
                                      <p:to>
                                        <p:strVal val="visible"/>
                                      </p:to>
                                    </p:set>
                                    <p:animEffect transition="in" filter="fade">
                                      <p:cBhvr>
                                        <p:cTn id="206" dur="250"/>
                                        <p:tgtEl>
                                          <p:spTgt spid="126"/>
                                        </p:tgtEl>
                                      </p:cBhvr>
                                    </p:animEffect>
                                  </p:childTnLst>
                                </p:cTn>
                              </p:par>
                            </p:childTnLst>
                          </p:cTn>
                        </p:par>
                      </p:childTnLst>
                    </p:cTn>
                  </p:par>
                  <p:par>
                    <p:cTn id="207" fill="hold">
                      <p:stCondLst>
                        <p:cond delay="indefinite"/>
                      </p:stCondLst>
                      <p:childTnLst>
                        <p:par>
                          <p:cTn id="208" fill="hold">
                            <p:stCondLst>
                              <p:cond delay="0"/>
                            </p:stCondLst>
                            <p:childTnLst>
                              <p:par>
                                <p:cTn id="209" presetID="10" presetClass="entr" presetSubtype="0" fill="hold" grpId="0" nodeType="clickEffect">
                                  <p:stCondLst>
                                    <p:cond delay="0"/>
                                  </p:stCondLst>
                                  <p:childTnLst>
                                    <p:set>
                                      <p:cBhvr>
                                        <p:cTn id="210" dur="1" fill="hold">
                                          <p:stCondLst>
                                            <p:cond delay="0"/>
                                          </p:stCondLst>
                                        </p:cTn>
                                        <p:tgtEl>
                                          <p:spTgt spid="129"/>
                                        </p:tgtEl>
                                        <p:attrNameLst>
                                          <p:attrName>style.visibility</p:attrName>
                                        </p:attrNameLst>
                                      </p:cBhvr>
                                      <p:to>
                                        <p:strVal val="visible"/>
                                      </p:to>
                                    </p:set>
                                    <p:animEffect transition="in" filter="fade">
                                      <p:cBhvr>
                                        <p:cTn id="211" dur="250"/>
                                        <p:tgtEl>
                                          <p:spTgt spid="129"/>
                                        </p:tgtEl>
                                      </p:cBhvr>
                                    </p:animEffect>
                                  </p:childTnLst>
                                </p:cTn>
                              </p:par>
                            </p:childTnLst>
                          </p:cTn>
                        </p:par>
                      </p:childTnLst>
                    </p:cTn>
                  </p:par>
                  <p:par>
                    <p:cTn id="212" fill="hold">
                      <p:stCondLst>
                        <p:cond delay="indefinite"/>
                      </p:stCondLst>
                      <p:childTnLst>
                        <p:par>
                          <p:cTn id="213" fill="hold">
                            <p:stCondLst>
                              <p:cond delay="0"/>
                            </p:stCondLst>
                            <p:childTnLst>
                              <p:par>
                                <p:cTn id="214" presetID="10" presetClass="entr" presetSubtype="0" fill="hold" grpId="0" nodeType="clickEffect">
                                  <p:stCondLst>
                                    <p:cond delay="0"/>
                                  </p:stCondLst>
                                  <p:childTnLst>
                                    <p:set>
                                      <p:cBhvr>
                                        <p:cTn id="215" dur="1" fill="hold">
                                          <p:stCondLst>
                                            <p:cond delay="0"/>
                                          </p:stCondLst>
                                        </p:cTn>
                                        <p:tgtEl>
                                          <p:spTgt spid="131"/>
                                        </p:tgtEl>
                                        <p:attrNameLst>
                                          <p:attrName>style.visibility</p:attrName>
                                        </p:attrNameLst>
                                      </p:cBhvr>
                                      <p:to>
                                        <p:strVal val="visible"/>
                                      </p:to>
                                    </p:set>
                                    <p:animEffect transition="in" filter="fade">
                                      <p:cBhvr>
                                        <p:cTn id="216" dur="250"/>
                                        <p:tgtEl>
                                          <p:spTgt spid="131"/>
                                        </p:tgtEl>
                                      </p:cBhvr>
                                    </p:animEffect>
                                  </p:childTnLst>
                                </p:cTn>
                              </p:par>
                            </p:childTnLst>
                          </p:cTn>
                        </p:par>
                      </p:childTnLst>
                    </p:cTn>
                  </p:par>
                  <p:par>
                    <p:cTn id="217" fill="hold">
                      <p:stCondLst>
                        <p:cond delay="indefinite"/>
                      </p:stCondLst>
                      <p:childTnLst>
                        <p:par>
                          <p:cTn id="218" fill="hold">
                            <p:stCondLst>
                              <p:cond delay="0"/>
                            </p:stCondLst>
                            <p:childTnLst>
                              <p:par>
                                <p:cTn id="219" presetID="10" presetClass="entr" presetSubtype="0" fill="hold" grpId="0" nodeType="clickEffect">
                                  <p:stCondLst>
                                    <p:cond delay="0"/>
                                  </p:stCondLst>
                                  <p:childTnLst>
                                    <p:set>
                                      <p:cBhvr>
                                        <p:cTn id="220" dur="1" fill="hold">
                                          <p:stCondLst>
                                            <p:cond delay="0"/>
                                          </p:stCondLst>
                                        </p:cTn>
                                        <p:tgtEl>
                                          <p:spTgt spid="130"/>
                                        </p:tgtEl>
                                        <p:attrNameLst>
                                          <p:attrName>style.visibility</p:attrName>
                                        </p:attrNameLst>
                                      </p:cBhvr>
                                      <p:to>
                                        <p:strVal val="visible"/>
                                      </p:to>
                                    </p:set>
                                    <p:animEffect transition="in" filter="fade">
                                      <p:cBhvr>
                                        <p:cTn id="221" dur="250"/>
                                        <p:tgtEl>
                                          <p:spTgt spid="1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P spid="15" grpId="0"/>
      <p:bldP spid="16" grpId="0"/>
      <p:bldP spid="17" grpId="0"/>
      <p:bldP spid="126" grpId="0" animBg="1"/>
      <p:bldP spid="127" grpId="0" animBg="1"/>
      <p:bldP spid="128" grpId="0" animBg="1"/>
      <p:bldP spid="129" grpId="0" animBg="1"/>
      <p:bldP spid="130" grpId="0" animBg="1"/>
      <p:bldP spid="13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Academic Integrity</a:t>
            </a:r>
            <a:endParaRPr lang="en-US" dirty="0"/>
          </a:p>
        </p:txBody>
      </p:sp>
      <p:sp>
        <p:nvSpPr>
          <p:cNvPr id="3" name="Content Placeholder 2"/>
          <p:cNvSpPr>
            <a:spLocks noGrp="1"/>
          </p:cNvSpPr>
          <p:nvPr>
            <p:ph idx="1"/>
          </p:nvPr>
        </p:nvSpPr>
        <p:spPr>
          <a:xfrm>
            <a:off x="457200" y="2099256"/>
            <a:ext cx="7620000" cy="4026907"/>
          </a:xfrm>
        </p:spPr>
        <p:txBody>
          <a:bodyPr>
            <a:normAutofit fontScale="85000" lnSpcReduction="20000"/>
          </a:bodyPr>
          <a:lstStyle/>
          <a:p>
            <a:r>
              <a:rPr lang="en-US" dirty="0">
                <a:solidFill>
                  <a:schemeClr val="tx2"/>
                </a:solidFill>
              </a:rPr>
              <a:t>Any assignment or exam that is handed in must be your own work </a:t>
            </a:r>
            <a:r>
              <a:rPr lang="en-US" b="0" dirty="0"/>
              <a:t>(unless otherwise stated). However, talking with one another to understand the material better is strongly encouraged. Recognizing the distinction between cheating and cooperation is very important. If you copy someone else's solution, you are cheating. If you let someone else copy your solution, you are cheating (this includes </a:t>
            </a:r>
            <a:r>
              <a:rPr lang="en-US" b="0" i="1" dirty="0"/>
              <a:t>posting solutions online in a public place)</a:t>
            </a:r>
            <a:r>
              <a:rPr lang="en-US" b="0" dirty="0"/>
              <a:t>. If someone dictates a solution to you, you are cheating</a:t>
            </a:r>
            <a:r>
              <a:rPr lang="en-US" b="0" dirty="0" smtClean="0"/>
              <a:t>.</a:t>
            </a:r>
            <a:r>
              <a:rPr lang="en-US" b="0" dirty="0"/>
              <a:t/>
            </a:r>
            <a:br>
              <a:rPr lang="en-US" b="0" dirty="0"/>
            </a:br>
            <a:endParaRPr lang="en-US" b="0" dirty="0"/>
          </a:p>
          <a:p>
            <a:r>
              <a:rPr lang="en-US" b="0" dirty="0"/>
              <a:t>Everything you hand in must be in your own words, and based on your own understanding of the solution. If someone helps you understand the problem during a high-level discussion, you are not cheating. </a:t>
            </a:r>
            <a:r>
              <a:rPr lang="en-US" b="0" dirty="0" smtClean="0"/>
              <a:t>We strongly </a:t>
            </a:r>
            <a:r>
              <a:rPr lang="en-US" b="0" dirty="0"/>
              <a:t>encourage students to help one another understand the material presented in class, in the book, and general issues relevant to the assignments. </a:t>
            </a:r>
            <a:r>
              <a:rPr lang="en-US" dirty="0">
                <a:solidFill>
                  <a:schemeClr val="tx2"/>
                </a:solidFill>
              </a:rPr>
              <a:t>When taking an exam, you must work independently.</a:t>
            </a:r>
            <a:r>
              <a:rPr lang="en-US" b="0" dirty="0"/>
              <a:t> Any collaboration during an exam will be considered cheating. Any student who is caught cheating will be given an F in the course and referred to the University Office of Student Conduct. Please don't take that </a:t>
            </a:r>
            <a:r>
              <a:rPr lang="en-US" b="0" dirty="0" smtClean="0"/>
              <a:t>chance – if </a:t>
            </a:r>
            <a:r>
              <a:rPr lang="en-US" b="0" dirty="0"/>
              <a:t>you're having trouble understanding the material, please let </a:t>
            </a:r>
            <a:r>
              <a:rPr lang="en-US" b="0" dirty="0" smtClean="0"/>
              <a:t>me know </a:t>
            </a:r>
            <a:r>
              <a:rPr lang="en-US" b="0" dirty="0"/>
              <a:t>and </a:t>
            </a:r>
            <a:r>
              <a:rPr lang="en-US" b="0" dirty="0" smtClean="0"/>
              <a:t>I will </a:t>
            </a:r>
            <a:r>
              <a:rPr lang="en-US" b="0" dirty="0"/>
              <a:t>be more than happy to help</a:t>
            </a:r>
            <a:r>
              <a:rPr lang="en-US" b="0" dirty="0" smtClean="0"/>
              <a:t>.</a:t>
            </a:r>
          </a:p>
        </p:txBody>
      </p:sp>
      <p:sp>
        <p:nvSpPr>
          <p:cNvPr id="4" name="TextBox 3"/>
          <p:cNvSpPr txBox="1"/>
          <p:nvPr/>
        </p:nvSpPr>
        <p:spPr>
          <a:xfrm>
            <a:off x="2228045" y="1390918"/>
            <a:ext cx="3955960" cy="307777"/>
          </a:xfrm>
          <a:prstGeom prst="rect">
            <a:avLst/>
          </a:prstGeom>
          <a:noFill/>
        </p:spPr>
        <p:txBody>
          <a:bodyPr wrap="square" rtlCol="0">
            <a:spAutoFit/>
          </a:bodyPr>
          <a:lstStyle/>
          <a:p>
            <a:pPr algn="r"/>
            <a:r>
              <a:rPr lang="en-US" sz="1400" dirty="0" smtClean="0"/>
              <a:t>(Text </a:t>
            </a:r>
            <a:r>
              <a:rPr lang="en-US" sz="1400" dirty="0" err="1" smtClean="0"/>
              <a:t>unironically</a:t>
            </a:r>
            <a:r>
              <a:rPr lang="en-US" sz="1400" dirty="0" smtClean="0"/>
              <a:t> stolen from Hal </a:t>
            </a:r>
            <a:r>
              <a:rPr lang="en-US" sz="1400" dirty="0" err="1" smtClean="0"/>
              <a:t>Daumé</a:t>
            </a:r>
            <a:r>
              <a:rPr lang="en-US" sz="1400" dirty="0" smtClean="0"/>
              <a:t> III)</a:t>
            </a:r>
            <a:endParaRPr lang="en-US" sz="1400" dirty="0"/>
          </a:p>
        </p:txBody>
      </p:sp>
      <p:sp>
        <p:nvSpPr>
          <p:cNvPr id="5" name="Oval 4"/>
          <p:cNvSpPr/>
          <p:nvPr/>
        </p:nvSpPr>
        <p:spPr>
          <a:xfrm>
            <a:off x="7079086" y="246015"/>
            <a:ext cx="1700011" cy="1183540"/>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smtClean="0"/>
              <a:t>Common Sense!</a:t>
            </a:r>
            <a:endParaRPr lang="en-US"/>
          </a:p>
        </p:txBody>
      </p:sp>
      <p:sp>
        <p:nvSpPr>
          <p:cNvPr id="6" name="Slide Number Placeholder 5"/>
          <p:cNvSpPr>
            <a:spLocks noGrp="1"/>
          </p:cNvSpPr>
          <p:nvPr>
            <p:ph type="sldNum" sz="quarter" idx="12"/>
          </p:nvPr>
        </p:nvSpPr>
        <p:spPr/>
        <p:txBody>
          <a:bodyPr/>
          <a:lstStyle/>
          <a:p>
            <a:fld id="{A2EF37A0-74FC-AB4F-AE4C-D9BFC6719E9F}" type="slidenum">
              <a:rPr lang="en-US" smtClean="0"/>
              <a:t>3</a:t>
            </a:fld>
            <a:endParaRPr lang="en-US"/>
          </a:p>
        </p:txBody>
      </p:sp>
    </p:spTree>
    <p:extLst>
      <p:ext uri="{BB962C8B-B14F-4D97-AF65-F5344CB8AC3E}">
        <p14:creationId xmlns:p14="http://schemas.microsoft.com/office/powerpoint/2010/main" val="7215026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Maximin</a:t>
            </a:r>
            <a:r>
              <a:rPr lang="en-US" dirty="0" smtClean="0"/>
              <a:t> </a:t>
            </a:r>
            <a:r>
              <a:rPr lang="en-US" dirty="0" smtClean="0"/>
              <a:t>Share (MMS) </a:t>
            </a:r>
            <a:r>
              <a:rPr lang="en-US" dirty="0" smtClean="0"/>
              <a:t>Guarantee</a:t>
            </a:r>
            <a:endParaRPr lang="en-US" dirty="0">
              <a:solidFill>
                <a:schemeClr val="accent2"/>
              </a:solidFill>
            </a:endParaRPr>
          </a:p>
        </p:txBody>
      </p:sp>
      <mc:AlternateContent xmlns:mc="http://schemas.openxmlformats.org/markup-compatibility/2006" xmlns:a14="http://schemas.microsoft.com/office/drawing/2010/main">
        <mc:Choice Requires="a14">
          <p:sp>
            <p:nvSpPr>
              <p:cNvPr id="49" name="TextBox 48"/>
              <p:cNvSpPr txBox="1"/>
              <p:nvPr/>
            </p:nvSpPr>
            <p:spPr>
              <a:xfrm>
                <a:off x="374066" y="2414879"/>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5</m:t>
                      </m:r>
                      <m:r>
                        <a:rPr lang="en-US" b="0" i="1" dirty="0" smtClean="0">
                          <a:solidFill>
                            <a:schemeClr val="tx1"/>
                          </a:solidFill>
                          <a:latin typeface="Cambria Math"/>
                        </a:rPr>
                        <m:t>0</m:t>
                      </m:r>
                    </m:oMath>
                  </m:oMathPara>
                </a14:m>
                <a:endParaRPr lang="en-US" dirty="0">
                  <a:solidFill>
                    <a:schemeClr val="tx1"/>
                  </a:solidFill>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374066" y="2414879"/>
                <a:ext cx="990600" cy="369332"/>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0" name="TextBox 49"/>
              <p:cNvSpPr txBox="1"/>
              <p:nvPr/>
            </p:nvSpPr>
            <p:spPr>
              <a:xfrm>
                <a:off x="1597254" y="2414878"/>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3</m:t>
                      </m:r>
                      <m:r>
                        <a:rPr lang="en-US" b="0" i="1" dirty="0" smtClean="0">
                          <a:solidFill>
                            <a:schemeClr val="tx1"/>
                          </a:solidFill>
                          <a:latin typeface="Cambria Math"/>
                        </a:rPr>
                        <m:t>0</m:t>
                      </m:r>
                    </m:oMath>
                  </m:oMathPara>
                </a14:m>
                <a:endParaRPr lang="en-US" dirty="0">
                  <a:solidFill>
                    <a:schemeClr val="tx1"/>
                  </a:solidFill>
                </a:endParaRPr>
              </a:p>
            </p:txBody>
          </p:sp>
        </mc:Choice>
        <mc:Fallback xmlns="">
          <p:sp>
            <p:nvSpPr>
              <p:cNvPr id="50" name="TextBox 49"/>
              <p:cNvSpPr txBox="1">
                <a:spLocks noRot="1" noChangeAspect="1" noMove="1" noResize="1" noEditPoints="1" noAdjustHandles="1" noChangeArrowheads="1" noChangeShapeType="1" noTextEdit="1"/>
              </p:cNvSpPr>
              <p:nvPr/>
            </p:nvSpPr>
            <p:spPr>
              <a:xfrm>
                <a:off x="1597254" y="2414878"/>
                <a:ext cx="990600" cy="36933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2" name="TextBox 51"/>
              <p:cNvSpPr txBox="1"/>
              <p:nvPr/>
            </p:nvSpPr>
            <p:spPr>
              <a:xfrm>
                <a:off x="2884260" y="2410414"/>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3</m:t>
                      </m:r>
                    </m:oMath>
                  </m:oMathPara>
                </a14:m>
                <a:endParaRPr lang="en-US" dirty="0">
                  <a:solidFill>
                    <a:schemeClr val="tx1"/>
                  </a:solidFill>
                </a:endParaRPr>
              </a:p>
            </p:txBody>
          </p:sp>
        </mc:Choice>
        <mc:Fallback xmlns="">
          <p:sp>
            <p:nvSpPr>
              <p:cNvPr id="52" name="TextBox 51"/>
              <p:cNvSpPr txBox="1">
                <a:spLocks noRot="1" noChangeAspect="1" noMove="1" noResize="1" noEditPoints="1" noAdjustHandles="1" noChangeArrowheads="1" noChangeShapeType="1" noTextEdit="1"/>
              </p:cNvSpPr>
              <p:nvPr/>
            </p:nvSpPr>
            <p:spPr>
              <a:xfrm>
                <a:off x="2884260" y="2410414"/>
                <a:ext cx="990600" cy="369332"/>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4120776" y="2410413"/>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2</m:t>
                      </m:r>
                    </m:oMath>
                  </m:oMathPara>
                </a14:m>
                <a:endParaRPr lang="en-US" dirty="0">
                  <a:solidFill>
                    <a:schemeClr val="tx1"/>
                  </a:solidFill>
                </a:endParaRPr>
              </a:p>
            </p:txBody>
          </p:sp>
        </mc:Choice>
        <mc:Fallback xmlns="">
          <p:sp>
            <p:nvSpPr>
              <p:cNvPr id="54" name="TextBox 53"/>
              <p:cNvSpPr txBox="1">
                <a:spLocks noRot="1" noChangeAspect="1" noMove="1" noResize="1" noEditPoints="1" noAdjustHandles="1" noChangeArrowheads="1" noChangeShapeType="1" noTextEdit="1"/>
              </p:cNvSpPr>
              <p:nvPr/>
            </p:nvSpPr>
            <p:spPr>
              <a:xfrm>
                <a:off x="4120776" y="2410413"/>
                <a:ext cx="990600"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5386237" y="2417000"/>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$5</m:t>
                      </m:r>
                    </m:oMath>
                  </m:oMathPara>
                </a14:m>
                <a:endParaRPr lang="en-US" dirty="0">
                  <a:solidFill>
                    <a:schemeClr val="tx1"/>
                  </a:solidFill>
                </a:endParaRPr>
              </a:p>
            </p:txBody>
          </p:sp>
        </mc:Choice>
        <mc:Fallback xmlns="">
          <p:sp>
            <p:nvSpPr>
              <p:cNvPr id="56" name="TextBox 55"/>
              <p:cNvSpPr txBox="1">
                <a:spLocks noRot="1" noChangeAspect="1" noMove="1" noResize="1" noEditPoints="1" noAdjustHandles="1" noChangeArrowheads="1" noChangeShapeType="1" noTextEdit="1"/>
              </p:cNvSpPr>
              <p:nvPr/>
            </p:nvSpPr>
            <p:spPr>
              <a:xfrm>
                <a:off x="5386237" y="2417000"/>
                <a:ext cx="990600" cy="369332"/>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TextBox 60"/>
              <p:cNvSpPr txBox="1"/>
              <p:nvPr/>
            </p:nvSpPr>
            <p:spPr>
              <a:xfrm>
                <a:off x="6427234" y="2418631"/>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5</m:t>
                      </m:r>
                    </m:oMath>
                  </m:oMathPara>
                </a14:m>
                <a:endParaRPr lang="en-US" dirty="0">
                  <a:solidFill>
                    <a:schemeClr val="tx1"/>
                  </a:solidFill>
                </a:endParaRPr>
              </a:p>
            </p:txBody>
          </p:sp>
        </mc:Choice>
        <mc:Fallback xmlns="">
          <p:sp>
            <p:nvSpPr>
              <p:cNvPr id="61" name="TextBox 60"/>
              <p:cNvSpPr txBox="1">
                <a:spLocks noRot="1" noChangeAspect="1" noMove="1" noResize="1" noEditPoints="1" noAdjustHandles="1" noChangeArrowheads="1" noChangeShapeType="1" noTextEdit="1"/>
              </p:cNvSpPr>
              <p:nvPr/>
            </p:nvSpPr>
            <p:spPr>
              <a:xfrm>
                <a:off x="6427234" y="2418631"/>
                <a:ext cx="990600" cy="36933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7596264" y="2414878"/>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solidFill>
                            <a:schemeClr val="tx1"/>
                          </a:solidFill>
                          <a:latin typeface="Cambria Math"/>
                        </a:rPr>
                        <m:t>$</m:t>
                      </m:r>
                      <m:r>
                        <a:rPr lang="en-US" b="0" i="1" dirty="0" smtClean="0">
                          <a:solidFill>
                            <a:schemeClr val="tx1"/>
                          </a:solidFill>
                          <a:latin typeface="Cambria Math" panose="02040503050406030204" pitchFamily="18" charset="0"/>
                        </a:rPr>
                        <m:t>5</m:t>
                      </m:r>
                    </m:oMath>
                  </m:oMathPara>
                </a14:m>
                <a:endParaRPr lang="en-US" dirty="0">
                  <a:solidFill>
                    <a:schemeClr val="tx1"/>
                  </a:solidFill>
                </a:endParaRPr>
              </a:p>
            </p:txBody>
          </p:sp>
        </mc:Choice>
        <mc:Fallback xmlns="">
          <p:sp>
            <p:nvSpPr>
              <p:cNvPr id="62" name="TextBox 61"/>
              <p:cNvSpPr txBox="1">
                <a:spLocks noRot="1" noChangeAspect="1" noMove="1" noResize="1" noEditPoints="1" noAdjustHandles="1" noChangeArrowheads="1" noChangeShapeType="1" noTextEdit="1"/>
              </p:cNvSpPr>
              <p:nvPr/>
            </p:nvSpPr>
            <p:spPr>
              <a:xfrm>
                <a:off x="7596264" y="2414878"/>
                <a:ext cx="990600" cy="369332"/>
              </a:xfrm>
              <a:prstGeom prst="rect">
                <a:avLst/>
              </a:prstGeom>
              <a:blipFill>
                <a:blip r:embed="rId10"/>
                <a:stretch>
                  <a:fillRect/>
                </a:stretch>
              </a:blipFill>
            </p:spPr>
            <p:txBody>
              <a:bodyPr/>
              <a:lstStyle/>
              <a:p>
                <a:r>
                  <a:rPr lang="en-US">
                    <a:noFill/>
                  </a:rPr>
                  <a:t> </a:t>
                </a:r>
              </a:p>
            </p:txBody>
          </p:sp>
        </mc:Fallback>
      </mc:AlternateContent>
      <p:pic>
        <p:nvPicPr>
          <p:cNvPr id="63" name="Picture 6" descr="Image result for mona lisa framed"/>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80109" y="2932971"/>
            <a:ext cx="783118" cy="10283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2" descr="Image result for girl with a pearl earring framed"/>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1645914" y="2932970"/>
            <a:ext cx="902868" cy="1028319"/>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 descr="Image result for the scream framed"/>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l="9401" r="7912" b="2099"/>
          <a:stretch/>
        </p:blipFill>
        <p:spPr bwMode="auto">
          <a:xfrm>
            <a:off x="2938554" y="2930328"/>
            <a:ext cx="870747" cy="1030961"/>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4" descr="Image result for jackson pollock framed"/>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b="3575"/>
          <a:stretch/>
        </p:blipFill>
        <p:spPr bwMode="auto">
          <a:xfrm>
            <a:off x="3939193" y="2930328"/>
            <a:ext cx="1353766" cy="1030961"/>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8" descr="Image result for van gogh framed"/>
          <p:cNvPicPr>
            <a:picLocks noChangeAspect="1" noChangeArrowheads="1"/>
          </p:cNvPicPr>
          <p:nvPr/>
        </p:nvPicPr>
        <p:blipFill rotWithShape="1">
          <a:blip r:embed="rId15" cstate="print">
            <a:extLst>
              <a:ext uri="{28A0092B-C50C-407E-A947-70E740481C1C}">
                <a14:useLocalDpi xmlns:a14="http://schemas.microsoft.com/office/drawing/2010/main" val="0"/>
              </a:ext>
            </a:extLst>
          </a:blip>
          <a:srcRect t="5801" b="5797"/>
          <a:stretch/>
        </p:blipFill>
        <p:spPr bwMode="auto">
          <a:xfrm>
            <a:off x="7508455" y="2930328"/>
            <a:ext cx="1166219" cy="103096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0" descr="Image result for van gogh self portrait framed"/>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6468912" y="2930327"/>
            <a:ext cx="907245" cy="1030961"/>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 descr="Image result for picasso framed"/>
          <p:cNvPicPr>
            <a:picLocks noChangeAspect="1" noChangeArrowheads="1"/>
          </p:cNvPicPr>
          <p:nvPr/>
        </p:nvPicPr>
        <p:blipFill rotWithShape="1">
          <a:blip r:embed="rId17" cstate="print">
            <a:extLst>
              <a:ext uri="{28A0092B-C50C-407E-A947-70E740481C1C}">
                <a14:useLocalDpi xmlns:a14="http://schemas.microsoft.com/office/drawing/2010/main" val="0"/>
              </a:ext>
            </a:extLst>
          </a:blip>
          <a:srcRect l="6358" r="6369"/>
          <a:stretch/>
        </p:blipFill>
        <p:spPr bwMode="auto">
          <a:xfrm>
            <a:off x="5431663" y="2930327"/>
            <a:ext cx="899748" cy="1030961"/>
          </a:xfrm>
          <a:prstGeom prst="rect">
            <a:avLst/>
          </a:prstGeom>
          <a:noFill/>
          <a:extLst>
            <a:ext uri="{909E8E84-426E-40DD-AFC4-6F175D3DCCD1}">
              <a14:hiddenFill xmlns:a14="http://schemas.microsoft.com/office/drawing/2010/main">
                <a:solidFill>
                  <a:srgbClr val="FFFFFF"/>
                </a:solidFill>
              </a14:hiddenFill>
            </a:ext>
          </a:extLst>
        </p:spPr>
      </p:pic>
      <p:sp>
        <p:nvSpPr>
          <p:cNvPr id="102" name="Rectangle 101"/>
          <p:cNvSpPr/>
          <p:nvPr/>
        </p:nvSpPr>
        <p:spPr bwMode="auto">
          <a:xfrm>
            <a:off x="350514" y="1579414"/>
            <a:ext cx="1037705" cy="2511861"/>
          </a:xfrm>
          <a:prstGeom prst="rect">
            <a:avLst/>
          </a:prstGeom>
          <a:noFill/>
          <a:ln w="9525" cap="flat" cmpd="sng" algn="ctr">
            <a:solidFill>
              <a:schemeClr val="tx1"/>
            </a:solidFill>
            <a:prstDash val="dash"/>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p>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$50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p:sp>
        <p:nvSpPr>
          <p:cNvPr id="103" name="Rectangle 102"/>
          <p:cNvSpPr/>
          <p:nvPr/>
        </p:nvSpPr>
        <p:spPr bwMode="auto">
          <a:xfrm>
            <a:off x="1523701" y="1579414"/>
            <a:ext cx="1153001" cy="2511862"/>
          </a:xfrm>
          <a:prstGeom prst="rect">
            <a:avLst/>
          </a:prstGeom>
          <a:noFill/>
          <a:ln w="9525" cap="flat" cmpd="sng" algn="ctr">
            <a:solidFill>
              <a:schemeClr val="tx1"/>
            </a:solidFill>
            <a:prstDash val="dash"/>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br>
              <a:rPr lang="en-US" dirty="0" smtClean="0">
                <a:latin typeface="Cambria Math" panose="02040503050406030204" pitchFamily="18" charset="0"/>
                <a:ea typeface="Cambria Math" panose="02040503050406030204" pitchFamily="18" charset="0"/>
                <a:cs typeface="CMU Serif" pitchFamily="50" charset="0"/>
              </a:rPr>
            </a:br>
            <a:r>
              <a:rPr lang="en-US" dirty="0" smtClean="0">
                <a:latin typeface="Cambria Math" panose="02040503050406030204" pitchFamily="18" charset="0"/>
                <a:ea typeface="Cambria Math" panose="02040503050406030204" pitchFamily="18" charset="0"/>
                <a:cs typeface="CMU Serif" pitchFamily="50" charset="0"/>
              </a:rPr>
              <a:t>$30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p:sp>
        <p:nvSpPr>
          <p:cNvPr id="104" name="Rectangle 103"/>
          <p:cNvSpPr/>
          <p:nvPr/>
        </p:nvSpPr>
        <p:spPr bwMode="auto">
          <a:xfrm>
            <a:off x="2816873" y="1579414"/>
            <a:ext cx="5987684" cy="2511862"/>
          </a:xfrm>
          <a:prstGeom prst="rect">
            <a:avLst/>
          </a:prstGeom>
          <a:noFill/>
          <a:ln w="9525" cap="flat" cmpd="sng" algn="ctr">
            <a:solidFill>
              <a:schemeClr val="tx1"/>
            </a:solidFill>
            <a:prstDash val="dash"/>
            <a:round/>
            <a:headEnd type="none" w="med" len="med"/>
            <a:tailEnd type="none" w="med" len="med"/>
          </a:ln>
          <a:effectLst/>
        </p:spPr>
        <p:txBody>
          <a:bodyPr vert="horz" wrap="square" lIns="0" tIns="45720" rIns="0" bIns="45720" numCol="1" rtlCol="0" anchor="t"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br>
              <a:rPr lang="en-US" dirty="0" smtClean="0">
                <a:latin typeface="Cambria Math" panose="02040503050406030204" pitchFamily="18" charset="0"/>
                <a:ea typeface="Cambria Math" panose="02040503050406030204" pitchFamily="18" charset="0"/>
                <a:cs typeface="CMU Serif" pitchFamily="50" charset="0"/>
              </a:rPr>
            </a:br>
            <a:r>
              <a:rPr lang="en-US" dirty="0" smtClean="0">
                <a:latin typeface="Cambria Math" panose="02040503050406030204" pitchFamily="18" charset="0"/>
                <a:ea typeface="Cambria Math" panose="02040503050406030204" pitchFamily="18" charset="0"/>
                <a:cs typeface="CMU Serif" pitchFamily="50" charset="0"/>
              </a:rPr>
              <a:t>$20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mc:AlternateContent xmlns:mc="http://schemas.openxmlformats.org/markup-compatibility/2006" xmlns:a14="http://schemas.microsoft.com/office/drawing/2010/main">
        <mc:Choice Requires="a14">
          <p:sp>
            <p:nvSpPr>
              <p:cNvPr id="105" name="TextBox 104"/>
              <p:cNvSpPr txBox="1"/>
              <p:nvPr/>
            </p:nvSpPr>
            <p:spPr>
              <a:xfrm>
                <a:off x="374066" y="4132957"/>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a:rPr>
                        <m:t>$</m:t>
                      </m:r>
                      <m:r>
                        <a:rPr lang="en-US" b="0" i="1" dirty="0" smtClean="0">
                          <a:latin typeface="Cambria Math" panose="02040503050406030204" pitchFamily="18" charset="0"/>
                        </a:rPr>
                        <m:t>3</m:t>
                      </m:r>
                    </m:oMath>
                  </m:oMathPara>
                </a14:m>
                <a:endParaRPr lang="en-US" dirty="0"/>
              </a:p>
            </p:txBody>
          </p:sp>
        </mc:Choice>
        <mc:Fallback xmlns="">
          <p:sp>
            <p:nvSpPr>
              <p:cNvPr id="105" name="TextBox 104"/>
              <p:cNvSpPr txBox="1">
                <a:spLocks noRot="1" noChangeAspect="1" noMove="1" noResize="1" noEditPoints="1" noAdjustHandles="1" noChangeArrowheads="1" noChangeShapeType="1" noTextEdit="1"/>
              </p:cNvSpPr>
              <p:nvPr/>
            </p:nvSpPr>
            <p:spPr>
              <a:xfrm>
                <a:off x="374066" y="4132957"/>
                <a:ext cx="990600" cy="369332"/>
              </a:xfrm>
              <a:prstGeom prst="rect">
                <a:avLst/>
              </a:prstGeom>
              <a:blipFill>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6" name="TextBox 105"/>
              <p:cNvSpPr txBox="1"/>
              <p:nvPr/>
            </p:nvSpPr>
            <p:spPr>
              <a:xfrm>
                <a:off x="1597254" y="4132956"/>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a:rPr>
                        <m:t>$</m:t>
                      </m:r>
                      <m:r>
                        <a:rPr lang="en-US" b="0" i="1" dirty="0" smtClean="0">
                          <a:latin typeface="Cambria Math" panose="02040503050406030204" pitchFamily="18" charset="0"/>
                        </a:rPr>
                        <m:t>2</m:t>
                      </m:r>
                    </m:oMath>
                  </m:oMathPara>
                </a14:m>
                <a:endParaRPr lang="en-US" dirty="0"/>
              </a:p>
            </p:txBody>
          </p:sp>
        </mc:Choice>
        <mc:Fallback xmlns="">
          <p:sp>
            <p:nvSpPr>
              <p:cNvPr id="106" name="TextBox 105"/>
              <p:cNvSpPr txBox="1">
                <a:spLocks noRot="1" noChangeAspect="1" noMove="1" noResize="1" noEditPoints="1" noAdjustHandles="1" noChangeArrowheads="1" noChangeShapeType="1" noTextEdit="1"/>
              </p:cNvSpPr>
              <p:nvPr/>
            </p:nvSpPr>
            <p:spPr>
              <a:xfrm>
                <a:off x="1597254" y="4132956"/>
                <a:ext cx="990600" cy="369332"/>
              </a:xfrm>
              <a:prstGeom prst="rect">
                <a:avLst/>
              </a:prstGeom>
              <a:blipFill>
                <a:blip r:embed="rId1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7" name="TextBox 106"/>
              <p:cNvSpPr txBox="1"/>
              <p:nvPr/>
            </p:nvSpPr>
            <p:spPr>
              <a:xfrm>
                <a:off x="2884260" y="4128492"/>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a:rPr>
                        <m:t>$</m:t>
                      </m:r>
                      <m:r>
                        <a:rPr lang="en-US" b="0" i="1" dirty="0" smtClean="0">
                          <a:latin typeface="Cambria Math" panose="02040503050406030204" pitchFamily="18" charset="0"/>
                        </a:rPr>
                        <m:t>5</m:t>
                      </m:r>
                    </m:oMath>
                  </m:oMathPara>
                </a14:m>
                <a:endParaRPr lang="en-US" dirty="0"/>
              </a:p>
            </p:txBody>
          </p:sp>
        </mc:Choice>
        <mc:Fallback xmlns="">
          <p:sp>
            <p:nvSpPr>
              <p:cNvPr id="107" name="TextBox 106"/>
              <p:cNvSpPr txBox="1">
                <a:spLocks noRot="1" noChangeAspect="1" noMove="1" noResize="1" noEditPoints="1" noAdjustHandles="1" noChangeArrowheads="1" noChangeShapeType="1" noTextEdit="1"/>
              </p:cNvSpPr>
              <p:nvPr/>
            </p:nvSpPr>
            <p:spPr>
              <a:xfrm>
                <a:off x="2884260" y="4128492"/>
                <a:ext cx="990600" cy="369332"/>
              </a:xfrm>
              <a:prstGeom prst="rect">
                <a:avLst/>
              </a:prstGeom>
              <a:blipFill>
                <a:blip r:embed="rId2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8" name="TextBox 107"/>
              <p:cNvSpPr txBox="1"/>
              <p:nvPr/>
            </p:nvSpPr>
            <p:spPr>
              <a:xfrm>
                <a:off x="4120776" y="4128491"/>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a:rPr>
                        <m:t>$</m:t>
                      </m:r>
                      <m:r>
                        <a:rPr lang="en-US" b="0" i="1" dirty="0" smtClean="0">
                          <a:latin typeface="Cambria Math" panose="02040503050406030204" pitchFamily="18" charset="0"/>
                        </a:rPr>
                        <m:t>40</m:t>
                      </m:r>
                    </m:oMath>
                  </m:oMathPara>
                </a14:m>
                <a:endParaRPr lang="en-US" dirty="0"/>
              </a:p>
            </p:txBody>
          </p:sp>
        </mc:Choice>
        <mc:Fallback xmlns="">
          <p:sp>
            <p:nvSpPr>
              <p:cNvPr id="108" name="TextBox 107"/>
              <p:cNvSpPr txBox="1">
                <a:spLocks noRot="1" noChangeAspect="1" noMove="1" noResize="1" noEditPoints="1" noAdjustHandles="1" noChangeArrowheads="1" noChangeShapeType="1" noTextEdit="1"/>
              </p:cNvSpPr>
              <p:nvPr/>
            </p:nvSpPr>
            <p:spPr>
              <a:xfrm>
                <a:off x="4120776" y="4128491"/>
                <a:ext cx="990600" cy="369332"/>
              </a:xfrm>
              <a:prstGeom prst="rect">
                <a:avLst/>
              </a:prstGeom>
              <a:blipFill>
                <a:blip r:embed="rId2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9" name="TextBox 108"/>
              <p:cNvSpPr txBox="1"/>
              <p:nvPr/>
            </p:nvSpPr>
            <p:spPr>
              <a:xfrm>
                <a:off x="5386237" y="4135078"/>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a:rPr>
                        <m:t>$</m:t>
                      </m:r>
                      <m:r>
                        <a:rPr lang="en-US" b="0" i="1" dirty="0" smtClean="0">
                          <a:latin typeface="Cambria Math" panose="02040503050406030204" pitchFamily="18" charset="0"/>
                        </a:rPr>
                        <m:t>10</m:t>
                      </m:r>
                    </m:oMath>
                  </m:oMathPara>
                </a14:m>
                <a:endParaRPr lang="en-US" dirty="0"/>
              </a:p>
            </p:txBody>
          </p:sp>
        </mc:Choice>
        <mc:Fallback xmlns="">
          <p:sp>
            <p:nvSpPr>
              <p:cNvPr id="109" name="TextBox 108"/>
              <p:cNvSpPr txBox="1">
                <a:spLocks noRot="1" noChangeAspect="1" noMove="1" noResize="1" noEditPoints="1" noAdjustHandles="1" noChangeArrowheads="1" noChangeShapeType="1" noTextEdit="1"/>
              </p:cNvSpPr>
              <p:nvPr/>
            </p:nvSpPr>
            <p:spPr>
              <a:xfrm>
                <a:off x="5386237" y="4135078"/>
                <a:ext cx="990600" cy="369332"/>
              </a:xfrm>
              <a:prstGeom prst="rect">
                <a:avLst/>
              </a:prstGeom>
              <a:blipFill>
                <a:blip r:embed="rId2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0" name="TextBox 109"/>
              <p:cNvSpPr txBox="1"/>
              <p:nvPr/>
            </p:nvSpPr>
            <p:spPr>
              <a:xfrm>
                <a:off x="6427234" y="4136709"/>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a:rPr>
                        <m:t>$</m:t>
                      </m:r>
                      <m:r>
                        <a:rPr lang="en-US" b="0" i="1" dirty="0" smtClean="0">
                          <a:latin typeface="Cambria Math" panose="02040503050406030204" pitchFamily="18" charset="0"/>
                        </a:rPr>
                        <m:t>20</m:t>
                      </m:r>
                    </m:oMath>
                  </m:oMathPara>
                </a14:m>
                <a:endParaRPr lang="en-US" dirty="0"/>
              </a:p>
            </p:txBody>
          </p:sp>
        </mc:Choice>
        <mc:Fallback xmlns="">
          <p:sp>
            <p:nvSpPr>
              <p:cNvPr id="110" name="TextBox 109"/>
              <p:cNvSpPr txBox="1">
                <a:spLocks noRot="1" noChangeAspect="1" noMove="1" noResize="1" noEditPoints="1" noAdjustHandles="1" noChangeArrowheads="1" noChangeShapeType="1" noTextEdit="1"/>
              </p:cNvSpPr>
              <p:nvPr/>
            </p:nvSpPr>
            <p:spPr>
              <a:xfrm>
                <a:off x="6427234" y="4136709"/>
                <a:ext cx="990600" cy="369332"/>
              </a:xfrm>
              <a:prstGeom prst="rect">
                <a:avLst/>
              </a:prstGeom>
              <a:blipFill>
                <a:blip r:embed="rId2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5" name="TextBox 114"/>
              <p:cNvSpPr txBox="1"/>
              <p:nvPr/>
            </p:nvSpPr>
            <p:spPr>
              <a:xfrm>
                <a:off x="7596264" y="4132956"/>
                <a:ext cx="990600" cy="369332"/>
              </a:xfrm>
              <a:prstGeom prst="rect">
                <a:avLst/>
              </a:prstGeom>
              <a:noFill/>
            </p:spPr>
            <p:txBody>
              <a:bodyPr wrap="square" rtlCol="0">
                <a:spAutoFit/>
              </a:bodyPr>
              <a:lstStyle/>
              <a:p>
                <a:pPr/>
                <a14:m>
                  <m:oMathPara xmlns:m="http://schemas.openxmlformats.org/officeDocument/2006/math">
                    <m:oMathParaPr>
                      <m:jc m:val="center"/>
                    </m:oMathParaPr>
                    <m:oMath xmlns:m="http://schemas.openxmlformats.org/officeDocument/2006/math">
                      <m:r>
                        <a:rPr lang="en-US" b="0" i="1" dirty="0" smtClean="0">
                          <a:latin typeface="Cambria Math"/>
                        </a:rPr>
                        <m:t>$</m:t>
                      </m:r>
                      <m:r>
                        <a:rPr lang="en-US" b="0" i="1" dirty="0" smtClean="0">
                          <a:latin typeface="Cambria Math" panose="02040503050406030204" pitchFamily="18" charset="0"/>
                        </a:rPr>
                        <m:t>20</m:t>
                      </m:r>
                    </m:oMath>
                  </m:oMathPara>
                </a14:m>
                <a:endParaRPr lang="en-US" dirty="0"/>
              </a:p>
            </p:txBody>
          </p:sp>
        </mc:Choice>
        <mc:Fallback xmlns="">
          <p:sp>
            <p:nvSpPr>
              <p:cNvPr id="115" name="TextBox 114"/>
              <p:cNvSpPr txBox="1">
                <a:spLocks noRot="1" noChangeAspect="1" noMove="1" noResize="1" noEditPoints="1" noAdjustHandles="1" noChangeArrowheads="1" noChangeShapeType="1" noTextEdit="1"/>
              </p:cNvSpPr>
              <p:nvPr/>
            </p:nvSpPr>
            <p:spPr>
              <a:xfrm>
                <a:off x="7596264" y="4132956"/>
                <a:ext cx="990600" cy="369332"/>
              </a:xfrm>
              <a:prstGeom prst="rect">
                <a:avLst/>
              </a:prstGeom>
              <a:blipFill>
                <a:blip r:embed="rId24"/>
                <a:stretch>
                  <a:fillRect/>
                </a:stretch>
              </a:blipFill>
            </p:spPr>
            <p:txBody>
              <a:bodyPr/>
              <a:lstStyle/>
              <a:p>
                <a:r>
                  <a:rPr lang="en-US">
                    <a:noFill/>
                  </a:rPr>
                  <a:t> </a:t>
                </a:r>
              </a:p>
            </p:txBody>
          </p:sp>
        </mc:Fallback>
      </mc:AlternateContent>
      <p:sp>
        <p:nvSpPr>
          <p:cNvPr id="132" name="Rectangle 131"/>
          <p:cNvSpPr/>
          <p:nvPr/>
        </p:nvSpPr>
        <p:spPr bwMode="auto">
          <a:xfrm>
            <a:off x="7182737" y="2795876"/>
            <a:ext cx="1621820" cy="2416200"/>
          </a:xfrm>
          <a:prstGeom prst="rect">
            <a:avLst/>
          </a:prstGeom>
          <a:noFill/>
          <a:ln w="9525" cap="flat" cmpd="sng" algn="ctr">
            <a:solidFill>
              <a:schemeClr val="tx1"/>
            </a:solidFill>
            <a:prstDash val="dash"/>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br>
              <a:rPr lang="en-US" dirty="0" smtClean="0">
                <a:latin typeface="Cambria Math" panose="02040503050406030204" pitchFamily="18" charset="0"/>
                <a:ea typeface="Cambria Math" panose="02040503050406030204" pitchFamily="18" charset="0"/>
                <a:cs typeface="CMU Serif" pitchFamily="50" charset="0"/>
              </a:rPr>
            </a:br>
            <a:r>
              <a:rPr lang="en-US" dirty="0" smtClean="0">
                <a:latin typeface="Cambria Math" panose="02040503050406030204" pitchFamily="18" charset="0"/>
                <a:ea typeface="Cambria Math" panose="02040503050406030204" pitchFamily="18" charset="0"/>
                <a:cs typeface="CMU Serif" pitchFamily="50" charset="0"/>
              </a:rPr>
              <a:t>$40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p:sp>
        <p:nvSpPr>
          <p:cNvPr id="133" name="Rectangle 132"/>
          <p:cNvSpPr/>
          <p:nvPr/>
        </p:nvSpPr>
        <p:spPr bwMode="auto">
          <a:xfrm>
            <a:off x="4854633" y="2795876"/>
            <a:ext cx="2212166" cy="2416200"/>
          </a:xfrm>
          <a:prstGeom prst="rect">
            <a:avLst/>
          </a:prstGeom>
          <a:noFill/>
          <a:ln w="9525" cap="flat" cmpd="sng" algn="ctr">
            <a:solidFill>
              <a:schemeClr val="tx1"/>
            </a:solidFill>
            <a:prstDash val="dash"/>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br>
              <a:rPr lang="en-US" dirty="0" smtClean="0">
                <a:latin typeface="Cambria Math" panose="02040503050406030204" pitchFamily="18" charset="0"/>
                <a:ea typeface="Cambria Math" panose="02040503050406030204" pitchFamily="18" charset="0"/>
                <a:cs typeface="CMU Serif" pitchFamily="50" charset="0"/>
              </a:rPr>
            </a:br>
            <a:r>
              <a:rPr lang="en-US" dirty="0" smtClean="0">
                <a:latin typeface="Cambria Math" panose="02040503050406030204" pitchFamily="18" charset="0"/>
                <a:ea typeface="Cambria Math" panose="02040503050406030204" pitchFamily="18" charset="0"/>
                <a:cs typeface="CMU Serif" pitchFamily="50" charset="0"/>
              </a:rPr>
              <a:t>$30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p:sp>
        <p:nvSpPr>
          <p:cNvPr id="134" name="Rectangle 133"/>
          <p:cNvSpPr/>
          <p:nvPr/>
        </p:nvSpPr>
        <p:spPr bwMode="auto">
          <a:xfrm>
            <a:off x="350514" y="2795876"/>
            <a:ext cx="4388181" cy="2416200"/>
          </a:xfrm>
          <a:prstGeom prst="rect">
            <a:avLst/>
          </a:prstGeom>
          <a:noFill/>
          <a:ln w="9525" cap="flat" cmpd="sng" algn="ctr">
            <a:solidFill>
              <a:schemeClr val="tx1"/>
            </a:solidFill>
            <a:prstDash val="dash"/>
            <a:round/>
            <a:headEnd type="none" w="med" len="med"/>
            <a:tailEnd type="none" w="med" len="med"/>
          </a:ln>
          <a:effectLst/>
        </p:spPr>
        <p:txBody>
          <a:bodyPr vert="horz" wrap="square" lIns="0" tIns="45720" rIns="0" bIns="45720" numCol="1" rtlCol="0" anchor="b" anchorCtr="0" compatLnSpc="1">
            <a:prstTxWarp prst="textNoShape">
              <a:avLst/>
            </a:prstTxWarp>
          </a:bodyPr>
          <a:lstStyle/>
          <a:p>
            <a:pPr marL="0" marR="0" indent="0" algn="ctr" defTabSz="914400" rtl="0" eaLnBrk="0" fontAlgn="base" latinLnBrk="0" hangingPunct="0">
              <a:lnSpc>
                <a:spcPct val="100000"/>
              </a:lnSpc>
              <a:spcBef>
                <a:spcPct val="0"/>
              </a:spcBef>
              <a:spcAft>
                <a:spcPct val="0"/>
              </a:spcAft>
              <a:buClrTx/>
              <a:buSzTx/>
              <a:buFontTx/>
              <a:buNone/>
              <a:tabLst/>
            </a:pPr>
            <a:r>
              <a:rPr lang="en-US" dirty="0" smtClean="0">
                <a:latin typeface="Cambria Math" panose="02040503050406030204" pitchFamily="18" charset="0"/>
                <a:ea typeface="Cambria Math" panose="02040503050406030204" pitchFamily="18" charset="0"/>
                <a:cs typeface="CMU Serif" pitchFamily="50" charset="0"/>
              </a:rPr>
              <a:t>Total: </a:t>
            </a:r>
            <a:br>
              <a:rPr lang="en-US" dirty="0" smtClean="0">
                <a:latin typeface="Cambria Math" panose="02040503050406030204" pitchFamily="18" charset="0"/>
                <a:ea typeface="Cambria Math" panose="02040503050406030204" pitchFamily="18" charset="0"/>
                <a:cs typeface="CMU Serif" pitchFamily="50" charset="0"/>
              </a:rPr>
            </a:br>
            <a:r>
              <a:rPr lang="en-US" dirty="0" smtClean="0">
                <a:latin typeface="Cambria Math" panose="02040503050406030204" pitchFamily="18" charset="0"/>
                <a:ea typeface="Cambria Math" panose="02040503050406030204" pitchFamily="18" charset="0"/>
                <a:cs typeface="CMU Serif" pitchFamily="50" charset="0"/>
              </a:rPr>
              <a:t>$30</a:t>
            </a:r>
            <a:endParaRPr kumimoji="0" lang="en-US" b="0" i="0" u="none" strike="noStrike" cap="none" normalizeH="0" baseline="0" dirty="0">
              <a:ln>
                <a:noFill/>
              </a:ln>
              <a:effectLst/>
              <a:latin typeface="Cambria Math" panose="02040503050406030204" pitchFamily="18" charset="0"/>
              <a:ea typeface="Cambria Math" panose="02040503050406030204" pitchFamily="18" charset="0"/>
              <a:cs typeface="CMU Serif" pitchFamily="50" charset="0"/>
            </a:endParaRPr>
          </a:p>
        </p:txBody>
      </p:sp>
      <p:sp>
        <p:nvSpPr>
          <p:cNvPr id="138" name="Rectangle 137"/>
          <p:cNvSpPr/>
          <p:nvPr/>
        </p:nvSpPr>
        <p:spPr>
          <a:xfrm>
            <a:off x="2809000" y="1579414"/>
            <a:ext cx="5995557" cy="2511861"/>
          </a:xfrm>
          <a:prstGeom prst="rect">
            <a:avLst/>
          </a:prstGeom>
          <a:solidFill>
            <a:schemeClr val="accent5">
              <a:alpha val="2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9" name="Rectangle 138"/>
          <p:cNvSpPr/>
          <p:nvPr/>
        </p:nvSpPr>
        <p:spPr>
          <a:xfrm>
            <a:off x="1523701" y="1579413"/>
            <a:ext cx="1160875" cy="2511862"/>
          </a:xfrm>
          <a:prstGeom prst="rect">
            <a:avLst/>
          </a:prstGeom>
          <a:solidFill>
            <a:srgbClr val="FF0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40" name="Rectangle 139"/>
          <p:cNvSpPr/>
          <p:nvPr/>
        </p:nvSpPr>
        <p:spPr>
          <a:xfrm>
            <a:off x="363780" y="1579412"/>
            <a:ext cx="1022420" cy="2511863"/>
          </a:xfrm>
          <a:prstGeom prst="rect">
            <a:avLst/>
          </a:prstGeom>
          <a:solidFill>
            <a:srgbClr val="007FDE">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 name="TextBox 2"/>
          <p:cNvSpPr txBox="1"/>
          <p:nvPr/>
        </p:nvSpPr>
        <p:spPr>
          <a:xfrm>
            <a:off x="2156274" y="5422605"/>
            <a:ext cx="5201453" cy="923330"/>
          </a:xfrm>
          <a:prstGeom prst="rect">
            <a:avLst/>
          </a:prstGeom>
          <a:noFill/>
        </p:spPr>
        <p:txBody>
          <a:bodyPr wrap="square" rtlCol="0">
            <a:spAutoFit/>
          </a:bodyPr>
          <a:lstStyle/>
          <a:p>
            <a:r>
              <a:rPr lang="en-US" dirty="0" smtClean="0"/>
              <a:t>After Player 1 partitions items into bundles, all other players </a:t>
            </a:r>
            <a:r>
              <a:rPr lang="en-US" dirty="0" err="1" smtClean="0">
                <a:solidFill>
                  <a:schemeClr val="tx2"/>
                </a:solidFill>
              </a:rPr>
              <a:t>adversarially</a:t>
            </a:r>
            <a:r>
              <a:rPr lang="en-US" dirty="0" smtClean="0">
                <a:solidFill>
                  <a:schemeClr val="tx2"/>
                </a:solidFill>
              </a:rPr>
              <a:t> </a:t>
            </a:r>
            <a:r>
              <a:rPr lang="en-US" dirty="0" smtClean="0"/>
              <a:t>choose bundles</a:t>
            </a:r>
          </a:p>
          <a:p>
            <a:pPr marL="285750" indent="-285750">
              <a:buFont typeface="Arial" charset="0"/>
              <a:buChar char="•"/>
            </a:pPr>
            <a:r>
              <a:rPr lang="en-US" dirty="0" smtClean="0"/>
              <a:t>What should Player 1 do?</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30</a:t>
            </a:fld>
            <a:endParaRPr lang="en-US"/>
          </a:p>
        </p:txBody>
      </p:sp>
    </p:spTree>
    <p:custDataLst>
      <p:tags r:id="rId1"/>
    </p:custDataLst>
    <p:extLst>
      <p:ext uri="{BB962C8B-B14F-4D97-AF65-F5344CB8AC3E}">
        <p14:creationId xmlns:p14="http://schemas.microsoft.com/office/powerpoint/2010/main" val="333699211"/>
      </p:ext>
    </p:extLst>
  </p:cSld>
  <p:clrMapOvr>
    <a:masterClrMapping/>
  </p:clrMapOvr>
  <mc:AlternateContent xmlns:mc="http://schemas.openxmlformats.org/markup-compatibility/2006">
    <mc:Choice xmlns:p14="http://schemas.microsoft.com/office/powerpoint/2010/main" Requires="p14">
      <p:transition p14:dur="0" advTm="45364"/>
    </mc:Choice>
    <mc:Fallback>
      <p:transition advTm="45364"/>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2000"/>
                                        <p:tgtEl>
                                          <p:spTgt spid="104"/>
                                        </p:tgtEl>
                                      </p:cBhvr>
                                    </p:animEffect>
                                    <p:set>
                                      <p:cBhvr>
                                        <p:cTn id="7" dur="1" fill="hold">
                                          <p:stCondLst>
                                            <p:cond delay="1999"/>
                                          </p:stCondLst>
                                        </p:cTn>
                                        <p:tgtEl>
                                          <p:spTgt spid="104"/>
                                        </p:tgtEl>
                                        <p:attrNameLst>
                                          <p:attrName>style.visibility</p:attrName>
                                        </p:attrNameLst>
                                      </p:cBhvr>
                                      <p:to>
                                        <p:strVal val="hidden"/>
                                      </p:to>
                                    </p:set>
                                  </p:childTnLst>
                                </p:cTn>
                              </p:par>
                              <p:par>
                                <p:cTn id="8" presetID="10" presetClass="exit" presetSubtype="0" fill="hold" grpId="0" nodeType="withEffect">
                                  <p:stCondLst>
                                    <p:cond delay="0"/>
                                  </p:stCondLst>
                                  <p:childTnLst>
                                    <p:animEffect transition="out" filter="fade">
                                      <p:cBhvr>
                                        <p:cTn id="9" dur="2000"/>
                                        <p:tgtEl>
                                          <p:spTgt spid="103"/>
                                        </p:tgtEl>
                                      </p:cBhvr>
                                    </p:animEffect>
                                    <p:set>
                                      <p:cBhvr>
                                        <p:cTn id="10" dur="1" fill="hold">
                                          <p:stCondLst>
                                            <p:cond delay="1999"/>
                                          </p:stCondLst>
                                        </p:cTn>
                                        <p:tgtEl>
                                          <p:spTgt spid="103"/>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2000"/>
                                        <p:tgtEl>
                                          <p:spTgt spid="102"/>
                                        </p:tgtEl>
                                      </p:cBhvr>
                                    </p:animEffect>
                                    <p:set>
                                      <p:cBhvr>
                                        <p:cTn id="13" dur="1" fill="hold">
                                          <p:stCondLst>
                                            <p:cond delay="1999"/>
                                          </p:stCondLst>
                                        </p:cTn>
                                        <p:tgtEl>
                                          <p:spTgt spid="102"/>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2000"/>
                                        <p:tgtEl>
                                          <p:spTgt spid="49"/>
                                        </p:tgtEl>
                                      </p:cBhvr>
                                    </p:animEffect>
                                    <p:set>
                                      <p:cBhvr>
                                        <p:cTn id="16" dur="1" fill="hold">
                                          <p:stCondLst>
                                            <p:cond delay="1999"/>
                                          </p:stCondLst>
                                        </p:cTn>
                                        <p:tgtEl>
                                          <p:spTgt spid="49"/>
                                        </p:tgtEl>
                                        <p:attrNameLst>
                                          <p:attrName>style.visibility</p:attrName>
                                        </p:attrNameLst>
                                      </p:cBhvr>
                                      <p:to>
                                        <p:strVal val="hidden"/>
                                      </p:to>
                                    </p:set>
                                  </p:childTnLst>
                                </p:cTn>
                              </p:par>
                              <p:par>
                                <p:cTn id="17" presetID="10" presetClass="exit" presetSubtype="0" fill="hold" grpId="0" nodeType="withEffect">
                                  <p:stCondLst>
                                    <p:cond delay="0"/>
                                  </p:stCondLst>
                                  <p:childTnLst>
                                    <p:animEffect transition="out" filter="fade">
                                      <p:cBhvr>
                                        <p:cTn id="18" dur="2000"/>
                                        <p:tgtEl>
                                          <p:spTgt spid="50"/>
                                        </p:tgtEl>
                                      </p:cBhvr>
                                    </p:animEffect>
                                    <p:set>
                                      <p:cBhvr>
                                        <p:cTn id="19" dur="1" fill="hold">
                                          <p:stCondLst>
                                            <p:cond delay="1999"/>
                                          </p:stCondLst>
                                        </p:cTn>
                                        <p:tgtEl>
                                          <p:spTgt spid="50"/>
                                        </p:tgtEl>
                                        <p:attrNameLst>
                                          <p:attrName>style.visibility</p:attrName>
                                        </p:attrNameLst>
                                      </p:cBhvr>
                                      <p:to>
                                        <p:strVal val="hidden"/>
                                      </p:to>
                                    </p:set>
                                  </p:childTnLst>
                                </p:cTn>
                              </p:par>
                              <p:par>
                                <p:cTn id="20" presetID="10" presetClass="exit" presetSubtype="0" fill="hold" grpId="0" nodeType="withEffect">
                                  <p:stCondLst>
                                    <p:cond delay="0"/>
                                  </p:stCondLst>
                                  <p:childTnLst>
                                    <p:animEffect transition="out" filter="fade">
                                      <p:cBhvr>
                                        <p:cTn id="21" dur="2000"/>
                                        <p:tgtEl>
                                          <p:spTgt spid="52"/>
                                        </p:tgtEl>
                                      </p:cBhvr>
                                    </p:animEffect>
                                    <p:set>
                                      <p:cBhvr>
                                        <p:cTn id="22" dur="1" fill="hold">
                                          <p:stCondLst>
                                            <p:cond delay="1999"/>
                                          </p:stCondLst>
                                        </p:cTn>
                                        <p:tgtEl>
                                          <p:spTgt spid="52"/>
                                        </p:tgtEl>
                                        <p:attrNameLst>
                                          <p:attrName>style.visibility</p:attrName>
                                        </p:attrNameLst>
                                      </p:cBhvr>
                                      <p:to>
                                        <p:strVal val="hidden"/>
                                      </p:to>
                                    </p:set>
                                  </p:childTnLst>
                                </p:cTn>
                              </p:par>
                              <p:par>
                                <p:cTn id="23" presetID="10" presetClass="exit" presetSubtype="0" fill="hold" grpId="0" nodeType="withEffect">
                                  <p:stCondLst>
                                    <p:cond delay="0"/>
                                  </p:stCondLst>
                                  <p:childTnLst>
                                    <p:animEffect transition="out" filter="fade">
                                      <p:cBhvr>
                                        <p:cTn id="24" dur="2000"/>
                                        <p:tgtEl>
                                          <p:spTgt spid="54"/>
                                        </p:tgtEl>
                                      </p:cBhvr>
                                    </p:animEffect>
                                    <p:set>
                                      <p:cBhvr>
                                        <p:cTn id="25" dur="1" fill="hold">
                                          <p:stCondLst>
                                            <p:cond delay="1999"/>
                                          </p:stCondLst>
                                        </p:cTn>
                                        <p:tgtEl>
                                          <p:spTgt spid="54"/>
                                        </p:tgtEl>
                                        <p:attrNameLst>
                                          <p:attrName>style.visibility</p:attrName>
                                        </p:attrNameLst>
                                      </p:cBhvr>
                                      <p:to>
                                        <p:strVal val="hidden"/>
                                      </p:to>
                                    </p:set>
                                  </p:childTnLst>
                                </p:cTn>
                              </p:par>
                              <p:par>
                                <p:cTn id="26" presetID="10" presetClass="exit" presetSubtype="0" fill="hold" grpId="0" nodeType="withEffect">
                                  <p:stCondLst>
                                    <p:cond delay="0"/>
                                  </p:stCondLst>
                                  <p:childTnLst>
                                    <p:animEffect transition="out" filter="fade">
                                      <p:cBhvr>
                                        <p:cTn id="27" dur="2000"/>
                                        <p:tgtEl>
                                          <p:spTgt spid="56"/>
                                        </p:tgtEl>
                                      </p:cBhvr>
                                    </p:animEffect>
                                    <p:set>
                                      <p:cBhvr>
                                        <p:cTn id="28" dur="1" fill="hold">
                                          <p:stCondLst>
                                            <p:cond delay="1999"/>
                                          </p:stCondLst>
                                        </p:cTn>
                                        <p:tgtEl>
                                          <p:spTgt spid="56"/>
                                        </p:tgtEl>
                                        <p:attrNameLst>
                                          <p:attrName>style.visibility</p:attrName>
                                        </p:attrNameLst>
                                      </p:cBhvr>
                                      <p:to>
                                        <p:strVal val="hidden"/>
                                      </p:to>
                                    </p:set>
                                  </p:childTnLst>
                                </p:cTn>
                              </p:par>
                              <p:par>
                                <p:cTn id="29" presetID="10" presetClass="exit" presetSubtype="0" fill="hold" grpId="0" nodeType="withEffect">
                                  <p:stCondLst>
                                    <p:cond delay="0"/>
                                  </p:stCondLst>
                                  <p:childTnLst>
                                    <p:animEffect transition="out" filter="fade">
                                      <p:cBhvr>
                                        <p:cTn id="30" dur="2000"/>
                                        <p:tgtEl>
                                          <p:spTgt spid="61"/>
                                        </p:tgtEl>
                                      </p:cBhvr>
                                    </p:animEffect>
                                    <p:set>
                                      <p:cBhvr>
                                        <p:cTn id="31" dur="1" fill="hold">
                                          <p:stCondLst>
                                            <p:cond delay="1999"/>
                                          </p:stCondLst>
                                        </p:cTn>
                                        <p:tgtEl>
                                          <p:spTgt spid="61"/>
                                        </p:tgtEl>
                                        <p:attrNameLst>
                                          <p:attrName>style.visibility</p:attrName>
                                        </p:attrNameLst>
                                      </p:cBhvr>
                                      <p:to>
                                        <p:strVal val="hidden"/>
                                      </p:to>
                                    </p:set>
                                  </p:childTnLst>
                                </p:cTn>
                              </p:par>
                              <p:par>
                                <p:cTn id="32" presetID="10" presetClass="exit" presetSubtype="0" fill="hold" grpId="0" nodeType="withEffect">
                                  <p:stCondLst>
                                    <p:cond delay="0"/>
                                  </p:stCondLst>
                                  <p:childTnLst>
                                    <p:animEffect transition="out" filter="fade">
                                      <p:cBhvr>
                                        <p:cTn id="33" dur="2000"/>
                                        <p:tgtEl>
                                          <p:spTgt spid="62"/>
                                        </p:tgtEl>
                                      </p:cBhvr>
                                    </p:animEffect>
                                    <p:set>
                                      <p:cBhvr>
                                        <p:cTn id="34" dur="1" fill="hold">
                                          <p:stCondLst>
                                            <p:cond delay="1999"/>
                                          </p:stCondLst>
                                        </p:cTn>
                                        <p:tgtEl>
                                          <p:spTgt spid="62"/>
                                        </p:tgtEl>
                                        <p:attrNameLst>
                                          <p:attrName>style.visibility</p:attrName>
                                        </p:attrNameLst>
                                      </p:cBhvr>
                                      <p:to>
                                        <p:strVal val="hidden"/>
                                      </p:to>
                                    </p:set>
                                  </p:childTnLst>
                                </p:cTn>
                              </p:par>
                              <p:par>
                                <p:cTn id="35" presetID="10" presetClass="exit" presetSubtype="0" fill="hold" grpId="0" nodeType="withEffect">
                                  <p:stCondLst>
                                    <p:cond delay="0"/>
                                  </p:stCondLst>
                                  <p:childTnLst>
                                    <p:animEffect transition="out" filter="fade">
                                      <p:cBhvr>
                                        <p:cTn id="36" dur="2000"/>
                                        <p:tgtEl>
                                          <p:spTgt spid="138"/>
                                        </p:tgtEl>
                                      </p:cBhvr>
                                    </p:animEffect>
                                    <p:set>
                                      <p:cBhvr>
                                        <p:cTn id="37" dur="1" fill="hold">
                                          <p:stCondLst>
                                            <p:cond delay="1999"/>
                                          </p:stCondLst>
                                        </p:cTn>
                                        <p:tgtEl>
                                          <p:spTgt spid="138"/>
                                        </p:tgtEl>
                                        <p:attrNameLst>
                                          <p:attrName>style.visibility</p:attrName>
                                        </p:attrNameLst>
                                      </p:cBhvr>
                                      <p:to>
                                        <p:strVal val="hidden"/>
                                      </p:to>
                                    </p:set>
                                  </p:childTnLst>
                                </p:cTn>
                              </p:par>
                              <p:par>
                                <p:cTn id="38" presetID="10" presetClass="exit" presetSubtype="0" fill="hold" grpId="0" nodeType="withEffect">
                                  <p:stCondLst>
                                    <p:cond delay="0"/>
                                  </p:stCondLst>
                                  <p:childTnLst>
                                    <p:animEffect transition="out" filter="fade">
                                      <p:cBhvr>
                                        <p:cTn id="39" dur="2000"/>
                                        <p:tgtEl>
                                          <p:spTgt spid="139"/>
                                        </p:tgtEl>
                                      </p:cBhvr>
                                    </p:animEffect>
                                    <p:set>
                                      <p:cBhvr>
                                        <p:cTn id="40" dur="1" fill="hold">
                                          <p:stCondLst>
                                            <p:cond delay="1999"/>
                                          </p:stCondLst>
                                        </p:cTn>
                                        <p:tgtEl>
                                          <p:spTgt spid="139"/>
                                        </p:tgtEl>
                                        <p:attrNameLst>
                                          <p:attrName>style.visibility</p:attrName>
                                        </p:attrNameLst>
                                      </p:cBhvr>
                                      <p:to>
                                        <p:strVal val="hidden"/>
                                      </p:to>
                                    </p:set>
                                  </p:childTnLst>
                                </p:cTn>
                              </p:par>
                              <p:par>
                                <p:cTn id="41" presetID="10" presetClass="exit" presetSubtype="0" fill="hold" grpId="0" nodeType="withEffect">
                                  <p:stCondLst>
                                    <p:cond delay="0"/>
                                  </p:stCondLst>
                                  <p:childTnLst>
                                    <p:animEffect transition="out" filter="fade">
                                      <p:cBhvr>
                                        <p:cTn id="42" dur="2000"/>
                                        <p:tgtEl>
                                          <p:spTgt spid="140"/>
                                        </p:tgtEl>
                                      </p:cBhvr>
                                    </p:animEffect>
                                    <p:set>
                                      <p:cBhvr>
                                        <p:cTn id="43" dur="1" fill="hold">
                                          <p:stCondLst>
                                            <p:cond delay="1999"/>
                                          </p:stCondLst>
                                        </p:cTn>
                                        <p:tgtEl>
                                          <p:spTgt spid="140"/>
                                        </p:tgtEl>
                                        <p:attrNameLst>
                                          <p:attrName>style.visibility</p:attrName>
                                        </p:attrNameLst>
                                      </p:cBhvr>
                                      <p:to>
                                        <p:strVal val="hidden"/>
                                      </p:to>
                                    </p:set>
                                  </p:childTnLst>
                                </p:cTn>
                              </p:par>
                              <p:par>
                                <p:cTn id="44" presetID="42" presetClass="path" presetSubtype="0" accel="50000" decel="50000" fill="hold" nodeType="withEffect">
                                  <p:stCondLst>
                                    <p:cond delay="0"/>
                                  </p:stCondLst>
                                  <p:childTnLst>
                                    <p:animMotion origin="layout" path="M 2.5E-6 -4.81481E-6 L 0.37083 -0.00046 " pathEditMode="relative" rAng="0" ptsTypes="AA">
                                      <p:cBhvr>
                                        <p:cTn id="45" dur="2000" fill="hold"/>
                                        <p:tgtEl>
                                          <p:spTgt spid="66"/>
                                        </p:tgtEl>
                                        <p:attrNameLst>
                                          <p:attrName>ppt_x</p:attrName>
                                          <p:attrName>ppt_y</p:attrName>
                                        </p:attrNameLst>
                                      </p:cBhvr>
                                      <p:rCtr x="18542" y="-23"/>
                                    </p:animMotion>
                                  </p:childTnLst>
                                </p:cTn>
                              </p:par>
                              <p:par>
                                <p:cTn id="46" presetID="42" presetClass="path" presetSubtype="0" accel="50000" decel="50000" fill="hold" grpId="0" nodeType="withEffect">
                                  <p:stCondLst>
                                    <p:cond delay="0"/>
                                  </p:stCondLst>
                                  <p:childTnLst>
                                    <p:animMotion origin="layout" path="M -1.11111E-6 4.81481E-6 L 0.36702 0.00138 " pathEditMode="relative" rAng="0" ptsTypes="AA">
                                      <p:cBhvr>
                                        <p:cTn id="47" dur="2000" fill="hold"/>
                                        <p:tgtEl>
                                          <p:spTgt spid="108"/>
                                        </p:tgtEl>
                                        <p:attrNameLst>
                                          <p:attrName>ppt_x</p:attrName>
                                          <p:attrName>ppt_y</p:attrName>
                                        </p:attrNameLst>
                                      </p:cBhvr>
                                      <p:rCtr x="18351" y="69"/>
                                    </p:animMotion>
                                  </p:childTnLst>
                                </p:cTn>
                              </p:par>
                              <p:par>
                                <p:cTn id="48" presetID="42" presetClass="path" presetSubtype="0" accel="50000" decel="50000" fill="hold" nodeType="withEffect">
                                  <p:stCondLst>
                                    <p:cond delay="0"/>
                                  </p:stCondLst>
                                  <p:childTnLst>
                                    <p:animMotion origin="layout" path="M -4.44444E-6 -4.81481E-6 L -0.0493 -0.00046 " pathEditMode="relative" rAng="0" ptsTypes="AA">
                                      <p:cBhvr>
                                        <p:cTn id="49" dur="2000" fill="hold"/>
                                        <p:tgtEl>
                                          <p:spTgt spid="68"/>
                                        </p:tgtEl>
                                        <p:attrNameLst>
                                          <p:attrName>ppt_x</p:attrName>
                                          <p:attrName>ppt_y</p:attrName>
                                        </p:attrNameLst>
                                      </p:cBhvr>
                                      <p:rCtr x="-2465" y="-23"/>
                                    </p:animMotion>
                                  </p:childTnLst>
                                </p:cTn>
                              </p:par>
                              <p:par>
                                <p:cTn id="50" presetID="42" presetClass="path" presetSubtype="0" accel="50000" decel="50000" fill="hold" grpId="0" nodeType="withEffect">
                                  <p:stCondLst>
                                    <p:cond delay="0"/>
                                  </p:stCondLst>
                                  <p:childTnLst>
                                    <p:animMotion origin="layout" path="M 1.94444E-6 -2.59259E-6 L -0.05417 0.00023 " pathEditMode="relative" rAng="0" ptsTypes="AA">
                                      <p:cBhvr>
                                        <p:cTn id="51" dur="2000" fill="hold"/>
                                        <p:tgtEl>
                                          <p:spTgt spid="110"/>
                                        </p:tgtEl>
                                        <p:attrNameLst>
                                          <p:attrName>ppt_x</p:attrName>
                                          <p:attrName>ppt_y</p:attrName>
                                        </p:attrNameLst>
                                      </p:cBhvr>
                                      <p:rCtr x="-2708" y="0"/>
                                    </p:animMotion>
                                  </p:childTnLst>
                                </p:cTn>
                              </p:par>
                              <p:par>
                                <p:cTn id="52" presetID="42" presetClass="path" presetSubtype="0" accel="50000" decel="50000" fill="hold" nodeType="withEffect">
                                  <p:stCondLst>
                                    <p:cond delay="0"/>
                                  </p:stCondLst>
                                  <p:childTnLst>
                                    <p:animMotion origin="layout" path="M 8.33333E-7 -4.81481E-6 L -0.05226 -0.00046 " pathEditMode="relative" rAng="0" ptsTypes="AA">
                                      <p:cBhvr>
                                        <p:cTn id="53" dur="2000" fill="hold"/>
                                        <p:tgtEl>
                                          <p:spTgt spid="69"/>
                                        </p:tgtEl>
                                        <p:attrNameLst>
                                          <p:attrName>ppt_x</p:attrName>
                                          <p:attrName>ppt_y</p:attrName>
                                        </p:attrNameLst>
                                      </p:cBhvr>
                                      <p:rCtr x="-2622" y="-23"/>
                                    </p:animMotion>
                                  </p:childTnLst>
                                </p:cTn>
                              </p:par>
                              <p:par>
                                <p:cTn id="54" presetID="42" presetClass="path" presetSubtype="0" accel="50000" decel="50000" fill="hold" grpId="0" nodeType="withEffect">
                                  <p:stCondLst>
                                    <p:cond delay="0"/>
                                  </p:stCondLst>
                                  <p:childTnLst>
                                    <p:animMotion origin="layout" path="M 8.33333E-7 -1.11111E-6 L -0.05417 -0.00069 " pathEditMode="relative" rAng="0" ptsTypes="AA">
                                      <p:cBhvr>
                                        <p:cTn id="55" dur="2000" fill="hold"/>
                                        <p:tgtEl>
                                          <p:spTgt spid="109"/>
                                        </p:tgtEl>
                                        <p:attrNameLst>
                                          <p:attrName>ppt_x</p:attrName>
                                          <p:attrName>ppt_y</p:attrName>
                                        </p:attrNameLst>
                                      </p:cBhvr>
                                      <p:rCtr x="-2708" y="-46"/>
                                    </p:animMotion>
                                  </p:childTnLst>
                                </p:cTn>
                              </p:par>
                              <p:par>
                                <p:cTn id="56" presetID="42" presetClass="path" presetSubtype="0" accel="50000" decel="50000" fill="hold" nodeType="withEffect">
                                  <p:stCondLst>
                                    <p:cond delay="0"/>
                                  </p:stCondLst>
                                  <p:childTnLst>
                                    <p:animMotion origin="layout" path="M -2.77778E-7 3.7037E-6 L -0.0276 0.00046 " pathEditMode="relative" rAng="0" ptsTypes="AA">
                                      <p:cBhvr>
                                        <p:cTn id="57" dur="2000" fill="hold"/>
                                        <p:tgtEl>
                                          <p:spTgt spid="64"/>
                                        </p:tgtEl>
                                        <p:attrNameLst>
                                          <p:attrName>ppt_x</p:attrName>
                                          <p:attrName>ppt_y</p:attrName>
                                        </p:attrNameLst>
                                      </p:cBhvr>
                                      <p:rCtr x="-1389" y="23"/>
                                    </p:animMotion>
                                  </p:childTnLst>
                                </p:cTn>
                              </p:par>
                              <p:par>
                                <p:cTn id="58" presetID="42" presetClass="path" presetSubtype="0" accel="50000" decel="50000" fill="hold" grpId="0" nodeType="withEffect">
                                  <p:stCondLst>
                                    <p:cond delay="0"/>
                                  </p:stCondLst>
                                  <p:childTnLst>
                                    <p:animMotion origin="layout" path="M 5.55556E-7 1.85185E-6 L -0.02969 -0.00023 " pathEditMode="relative" rAng="0" ptsTypes="AA">
                                      <p:cBhvr>
                                        <p:cTn id="59" dur="2000" fill="hold"/>
                                        <p:tgtEl>
                                          <p:spTgt spid="106"/>
                                        </p:tgtEl>
                                        <p:attrNameLst>
                                          <p:attrName>ppt_x</p:attrName>
                                          <p:attrName>ppt_y</p:attrName>
                                        </p:attrNameLst>
                                      </p:cBhvr>
                                      <p:rCtr x="-1493" y="-23"/>
                                    </p:animMotion>
                                  </p:childTnLst>
                                </p:cTn>
                              </p:par>
                              <p:par>
                                <p:cTn id="60" presetID="42" presetClass="path" presetSubtype="0" accel="50000" decel="50000" fill="hold" nodeType="withEffect">
                                  <p:stCondLst>
                                    <p:cond delay="0"/>
                                  </p:stCondLst>
                                  <p:childTnLst>
                                    <p:animMotion origin="layout" path="M -3.61111E-6 -4.81481E-6 L -0.05347 -0.00046 " pathEditMode="relative" rAng="0" ptsTypes="AA">
                                      <p:cBhvr>
                                        <p:cTn id="61" dur="2000" fill="hold"/>
                                        <p:tgtEl>
                                          <p:spTgt spid="65"/>
                                        </p:tgtEl>
                                        <p:attrNameLst>
                                          <p:attrName>ppt_x</p:attrName>
                                          <p:attrName>ppt_y</p:attrName>
                                        </p:attrNameLst>
                                      </p:cBhvr>
                                      <p:rCtr x="-2674" y="-23"/>
                                    </p:animMotion>
                                  </p:childTnLst>
                                </p:cTn>
                              </p:par>
                              <p:par>
                                <p:cTn id="62" presetID="42" presetClass="path" presetSubtype="0" accel="50000" decel="50000" fill="hold" grpId="0" nodeType="withEffect">
                                  <p:stCondLst>
                                    <p:cond delay="0"/>
                                  </p:stCondLst>
                                  <p:childTnLst>
                                    <p:animMotion origin="layout" path="M 1.94444E-6 4.81481E-6 L -0.05417 0.00023 " pathEditMode="relative" rAng="0" ptsTypes="AA">
                                      <p:cBhvr>
                                        <p:cTn id="63" dur="2000" fill="hold"/>
                                        <p:tgtEl>
                                          <p:spTgt spid="107"/>
                                        </p:tgtEl>
                                        <p:attrNameLst>
                                          <p:attrName>ppt_x</p:attrName>
                                          <p:attrName>ppt_y</p:attrName>
                                        </p:attrNameLst>
                                      </p:cBhvr>
                                      <p:rCtr x="-2708" y="0"/>
                                    </p:animMotion>
                                  </p:childTnLst>
                                </p:cTn>
                              </p:par>
                              <p:par>
                                <p:cTn id="64" presetID="42" presetClass="path" presetSubtype="0" accel="50000" decel="50000" fill="hold" nodeType="withEffect">
                                  <p:stCondLst>
                                    <p:cond delay="0"/>
                                  </p:stCondLst>
                                  <p:childTnLst>
                                    <p:animMotion origin="layout" path="M 4.16667E-6 -4.81481E-6 L -0.44132 -0.00046 " pathEditMode="relative" rAng="0" ptsTypes="AA">
                                      <p:cBhvr>
                                        <p:cTn id="65" dur="2000" fill="hold"/>
                                        <p:tgtEl>
                                          <p:spTgt spid="67"/>
                                        </p:tgtEl>
                                        <p:attrNameLst>
                                          <p:attrName>ppt_x</p:attrName>
                                          <p:attrName>ppt_y</p:attrName>
                                        </p:attrNameLst>
                                      </p:cBhvr>
                                      <p:rCtr x="-22066" y="-23"/>
                                    </p:animMotion>
                                  </p:childTnLst>
                                </p:cTn>
                              </p:par>
                              <p:par>
                                <p:cTn id="66" presetID="42" presetClass="path" presetSubtype="0" accel="50000" decel="50000" fill="hold" grpId="0" nodeType="withEffect">
                                  <p:stCondLst>
                                    <p:cond delay="0"/>
                                  </p:stCondLst>
                                  <p:childTnLst>
                                    <p:animMotion origin="layout" path="M 4.16667E-6 1.85185E-6 L -0.43664 -0.00162 " pathEditMode="relative" rAng="0" ptsTypes="AA">
                                      <p:cBhvr>
                                        <p:cTn id="67" dur="2000" fill="hold"/>
                                        <p:tgtEl>
                                          <p:spTgt spid="115"/>
                                        </p:tgtEl>
                                        <p:attrNameLst>
                                          <p:attrName>ppt_x</p:attrName>
                                          <p:attrName>ppt_y</p:attrName>
                                        </p:attrNameLst>
                                      </p:cBhvr>
                                      <p:rCtr x="-21840" y="-93"/>
                                    </p:animMotion>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132"/>
                                        </p:tgtEl>
                                        <p:attrNameLst>
                                          <p:attrName>style.visibility</p:attrName>
                                        </p:attrNameLst>
                                      </p:cBhvr>
                                      <p:to>
                                        <p:strVal val="visible"/>
                                      </p:to>
                                    </p:set>
                                    <p:animEffect transition="in" filter="fade">
                                      <p:cBhvr>
                                        <p:cTn id="71" dur="250"/>
                                        <p:tgtEl>
                                          <p:spTgt spid="132"/>
                                        </p:tgtEl>
                                      </p:cBhvr>
                                    </p:animEffect>
                                  </p:childTnLst>
                                </p:cTn>
                              </p:par>
                              <p:par>
                                <p:cTn id="72" presetID="10" presetClass="entr" presetSubtype="0" fill="hold" grpId="0" nodeType="withEffect">
                                  <p:stCondLst>
                                    <p:cond delay="0"/>
                                  </p:stCondLst>
                                  <p:childTnLst>
                                    <p:set>
                                      <p:cBhvr>
                                        <p:cTn id="73" dur="1" fill="hold">
                                          <p:stCondLst>
                                            <p:cond delay="0"/>
                                          </p:stCondLst>
                                        </p:cTn>
                                        <p:tgtEl>
                                          <p:spTgt spid="133"/>
                                        </p:tgtEl>
                                        <p:attrNameLst>
                                          <p:attrName>style.visibility</p:attrName>
                                        </p:attrNameLst>
                                      </p:cBhvr>
                                      <p:to>
                                        <p:strVal val="visible"/>
                                      </p:to>
                                    </p:set>
                                    <p:animEffect transition="in" filter="fade">
                                      <p:cBhvr>
                                        <p:cTn id="74" dur="250"/>
                                        <p:tgtEl>
                                          <p:spTgt spid="133"/>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34"/>
                                        </p:tgtEl>
                                        <p:attrNameLst>
                                          <p:attrName>style.visibility</p:attrName>
                                        </p:attrNameLst>
                                      </p:cBhvr>
                                      <p:to>
                                        <p:strVal val="visible"/>
                                      </p:to>
                                    </p:set>
                                    <p:animEffect transition="in" filter="fade">
                                      <p:cBhvr>
                                        <p:cTn id="77" dur="250"/>
                                        <p:tgtEl>
                                          <p:spTgt spid="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 grpId="0"/>
      <p:bldP spid="50" grpId="0"/>
      <p:bldP spid="52" grpId="0"/>
      <p:bldP spid="54" grpId="0"/>
      <p:bldP spid="56" grpId="0"/>
      <p:bldP spid="61" grpId="0"/>
      <p:bldP spid="62" grpId="0"/>
      <p:bldP spid="102" grpId="0" animBg="1"/>
      <p:bldP spid="103" grpId="0" animBg="1"/>
      <p:bldP spid="104" grpId="0" animBg="1"/>
      <p:bldP spid="106" grpId="0"/>
      <p:bldP spid="107" grpId="0"/>
      <p:bldP spid="108" grpId="0"/>
      <p:bldP spid="109" grpId="0"/>
      <p:bldP spid="110" grpId="0"/>
      <p:bldP spid="115" grpId="0"/>
      <p:bldP spid="132" grpId="0" animBg="1"/>
      <p:bldP spid="133" grpId="0" animBg="1"/>
      <p:bldP spid="134" grpId="0" animBg="1"/>
      <p:bldP spid="138" grpId="0" animBg="1"/>
      <p:bldP spid="139" grpId="0" animBg="1"/>
      <p:bldP spid="140"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bwMode="auto">
          <a:xfrm>
            <a:off x="1089536" y="5554134"/>
            <a:ext cx="781235" cy="390618"/>
          </a:xfrm>
          <a:prstGeom prst="rect">
            <a:avLst/>
          </a:prstGeom>
          <a:solidFill>
            <a:schemeClr val="bg1"/>
          </a:solidFill>
          <a:ln w="9525" cap="flat" cmpd="sng" algn="ctr">
            <a:solidFill>
              <a:schemeClr val="bg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a:xfrm>
                <a:off x="457200" y="1573619"/>
                <a:ext cx="8229600" cy="4119416"/>
              </a:xfrm>
            </p:spPr>
            <p:txBody>
              <a:bodyPr>
                <a:noAutofit/>
              </a:bodyPr>
              <a:lstStyle/>
              <a:p>
                <a:pPr>
                  <a:buClr>
                    <a:schemeClr val="tx1"/>
                  </a:buClr>
                </a:pPr>
                <a:r>
                  <a:rPr lang="en-US" dirty="0" smtClean="0">
                    <a:solidFill>
                      <a:schemeClr val="tx2"/>
                    </a:solidFill>
                  </a:rPr>
                  <a:t>Maximin share (MMS) guarantee</a:t>
                </a:r>
                <a:r>
                  <a:rPr lang="en-US" dirty="0" smtClean="0">
                    <a:solidFill>
                      <a:schemeClr val="accent4"/>
                    </a:solidFill>
                  </a:rPr>
                  <a:t> </a:t>
                </a:r>
                <a:r>
                  <a:rPr lang="en-US" sz="1400" dirty="0" smtClean="0"/>
                  <a:t>[</a:t>
                </a:r>
                <a:r>
                  <a:rPr lang="en-US" sz="1400" dirty="0" err="1" smtClean="0"/>
                  <a:t>Budish</a:t>
                </a:r>
                <a:r>
                  <a:rPr lang="en-US" sz="1400" dirty="0" smtClean="0"/>
                  <a:t> 2011]</a:t>
                </a:r>
                <a:r>
                  <a:rPr lang="en-US" dirty="0" smtClean="0"/>
                  <a:t> of player </a:t>
                </a:r>
                <a14:m>
                  <m:oMath xmlns:m="http://schemas.openxmlformats.org/officeDocument/2006/math">
                    <m:r>
                      <a:rPr lang="en-US" b="0" i="1" smtClean="0">
                        <a:latin typeface="Cambria Math"/>
                      </a:rPr>
                      <m:t>𝑖</m:t>
                    </m:r>
                  </m:oMath>
                </a14:m>
                <a:r>
                  <a:rPr lang="en-US" dirty="0" smtClean="0"/>
                  <a:t>:</a:t>
                </a:r>
                <a:br>
                  <a:rPr lang="en-US" dirty="0" smtClean="0"/>
                </a:br>
                <a14:m>
                  <m:oMathPara xmlns:m="http://schemas.openxmlformats.org/officeDocument/2006/math">
                    <m:oMathParaPr>
                      <m:jc m:val="centerGroup"/>
                    </m:oMathParaPr>
                    <m:oMath xmlns:m="http://schemas.openxmlformats.org/officeDocument/2006/math">
                      <m:func>
                        <m:funcPr>
                          <m:ctrlPr>
                            <a:rPr lang="en-US" i="1" smtClean="0">
                              <a:latin typeface="Cambria Math" charset="0"/>
                            </a:rPr>
                          </m:ctrlPr>
                        </m:funcPr>
                        <m:fName>
                          <m:limLow>
                            <m:limLowPr>
                              <m:ctrlPr>
                                <a:rPr lang="en-US" i="1" smtClean="0">
                                  <a:latin typeface="Cambria Math" charset="0"/>
                                </a:rPr>
                              </m:ctrlPr>
                            </m:limLowPr>
                            <m:e>
                              <m:r>
                                <m:rPr>
                                  <m:sty m:val="p"/>
                                </m:rPr>
                                <a:rPr lang="en-US" i="0" smtClean="0">
                                  <a:latin typeface="Cambria Math"/>
                                </a:rPr>
                                <m:t>max</m:t>
                              </m:r>
                            </m:e>
                            <m:lim>
                              <m:sSub>
                                <m:sSubPr>
                                  <m:ctrlPr>
                                    <a:rPr lang="en-US" b="0" i="1" smtClean="0">
                                      <a:latin typeface="Cambria Math" charset="0"/>
                                    </a:rPr>
                                  </m:ctrlPr>
                                </m:sSubPr>
                                <m:e>
                                  <m:r>
                                    <a:rPr lang="en-US" b="0" i="1" smtClean="0">
                                      <a:latin typeface="Cambria Math"/>
                                    </a:rPr>
                                    <m:t>𝑋</m:t>
                                  </m:r>
                                </m:e>
                                <m:sub>
                                  <m:r>
                                    <a:rPr lang="en-US" b="0" i="1" smtClean="0">
                                      <a:latin typeface="Cambria Math"/>
                                    </a:rPr>
                                    <m:t>1</m:t>
                                  </m:r>
                                </m:sub>
                              </m:sSub>
                              <m:r>
                                <a:rPr lang="en-US" b="0" i="1" smtClean="0">
                                  <a:latin typeface="Cambria Math"/>
                                </a:rPr>
                                <m:t>,…,</m:t>
                              </m:r>
                              <m:sSub>
                                <m:sSubPr>
                                  <m:ctrlPr>
                                    <a:rPr lang="en-US" b="0" i="1" smtClean="0">
                                      <a:latin typeface="Cambria Math" charset="0"/>
                                    </a:rPr>
                                  </m:ctrlPr>
                                </m:sSubPr>
                                <m:e>
                                  <m:r>
                                    <a:rPr lang="en-US" b="0" i="1" smtClean="0">
                                      <a:latin typeface="Cambria Math"/>
                                    </a:rPr>
                                    <m:t>𝑋</m:t>
                                  </m:r>
                                </m:e>
                                <m:sub>
                                  <m:r>
                                    <a:rPr lang="en-US" b="0" i="1" smtClean="0">
                                      <a:latin typeface="Cambria Math"/>
                                    </a:rPr>
                                    <m:t>𝑛</m:t>
                                  </m:r>
                                </m:sub>
                              </m:sSub>
                            </m:lim>
                          </m:limLow>
                        </m:fName>
                        <m:e>
                          <m:func>
                            <m:funcPr>
                              <m:ctrlPr>
                                <a:rPr lang="en-US" i="1" smtClean="0">
                                  <a:latin typeface="Cambria Math" charset="0"/>
                                </a:rPr>
                              </m:ctrlPr>
                            </m:funcPr>
                            <m:fName>
                              <m:limLow>
                                <m:limLowPr>
                                  <m:ctrlPr>
                                    <a:rPr lang="en-US" i="1" smtClean="0">
                                      <a:latin typeface="Cambria Math" charset="0"/>
                                    </a:rPr>
                                  </m:ctrlPr>
                                </m:limLowPr>
                                <m:e>
                                  <m:r>
                                    <m:rPr>
                                      <m:sty m:val="p"/>
                                    </m:rPr>
                                    <a:rPr lang="en-US" i="0" smtClean="0">
                                      <a:latin typeface="Cambria Math"/>
                                    </a:rPr>
                                    <m:t>min</m:t>
                                  </m:r>
                                </m:e>
                                <m:lim>
                                  <m:r>
                                    <a:rPr lang="en-US" b="0" i="1" smtClean="0">
                                      <a:latin typeface="Cambria Math"/>
                                    </a:rPr>
                                    <m:t>𝑗</m:t>
                                  </m:r>
                                </m:lim>
                              </m:limLow>
                            </m:fName>
                            <m:e>
                              <m:sSub>
                                <m:sSubPr>
                                  <m:ctrlPr>
                                    <a:rPr lang="en-US" b="0" i="1" smtClean="0">
                                      <a:latin typeface="Cambria Math" charset="0"/>
                                    </a:rPr>
                                  </m:ctrlPr>
                                </m:sSubPr>
                                <m:e>
                                  <m:r>
                                    <a:rPr lang="en-US" b="0" i="1" smtClean="0">
                                      <a:latin typeface="Cambria Math" panose="02040503050406030204" pitchFamily="18" charset="0"/>
                                    </a:rPr>
                                    <m:t>𝑣</m:t>
                                  </m:r>
                                </m:e>
                                <m:sub>
                                  <m:r>
                                    <a:rPr lang="en-US" b="0" i="1" smtClean="0">
                                      <a:latin typeface="Cambria Math"/>
                                    </a:rPr>
                                    <m:t>𝑖</m:t>
                                  </m:r>
                                </m:sub>
                              </m:sSub>
                              <m:r>
                                <a:rPr lang="en-US" b="0" i="1" smtClean="0">
                                  <a:latin typeface="Cambria Math"/>
                                </a:rPr>
                                <m:t>(</m:t>
                              </m:r>
                              <m:sSub>
                                <m:sSubPr>
                                  <m:ctrlPr>
                                    <a:rPr lang="en-US" b="0" i="1" smtClean="0">
                                      <a:latin typeface="Cambria Math" charset="0"/>
                                    </a:rPr>
                                  </m:ctrlPr>
                                </m:sSubPr>
                                <m:e>
                                  <m:r>
                                    <a:rPr lang="en-US" b="0" i="1" smtClean="0">
                                      <a:latin typeface="Cambria Math"/>
                                    </a:rPr>
                                    <m:t>𝑋</m:t>
                                  </m:r>
                                </m:e>
                                <m:sub>
                                  <m:r>
                                    <a:rPr lang="en-US" b="0" i="1" smtClean="0">
                                      <a:latin typeface="Cambria Math"/>
                                    </a:rPr>
                                    <m:t>𝑗</m:t>
                                  </m:r>
                                </m:sub>
                              </m:sSub>
                              <m:r>
                                <a:rPr lang="en-US" b="0" i="1" smtClean="0">
                                  <a:latin typeface="Cambria Math"/>
                                </a:rPr>
                                <m:t>)</m:t>
                              </m:r>
                            </m:e>
                          </m:func>
                        </m:e>
                      </m:func>
                    </m:oMath>
                  </m:oMathPara>
                </a14:m>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xfrm>
                <a:off x="457200" y="1573619"/>
                <a:ext cx="8229600" cy="4119416"/>
              </a:xfrm>
              <a:blipFill rotWithShape="0">
                <a:blip r:embed="rId3"/>
                <a:stretch>
                  <a:fillRect l="-741" t="-740"/>
                </a:stretch>
              </a:blipFill>
            </p:spPr>
            <p:txBody>
              <a:bodyPr/>
              <a:lstStyle/>
              <a:p>
                <a:r>
                  <a:rPr lang="en-US">
                    <a:noFill/>
                  </a:rPr>
                  <a:t> </a:t>
                </a:r>
              </a:p>
            </p:txBody>
          </p:sp>
        </mc:Fallback>
      </mc:AlternateContent>
      <p:sp>
        <p:nvSpPr>
          <p:cNvPr id="4" name="Title 1"/>
          <p:cNvSpPr>
            <a:spLocks noGrp="1"/>
          </p:cNvSpPr>
          <p:nvPr>
            <p:ph type="title"/>
          </p:nvPr>
        </p:nvSpPr>
        <p:spPr>
          <a:xfrm>
            <a:off x="457200" y="0"/>
            <a:ext cx="8229600" cy="1143000"/>
          </a:xfrm>
        </p:spPr>
        <p:txBody>
          <a:bodyPr/>
          <a:lstStyle/>
          <a:p>
            <a:r>
              <a:rPr lang="en-US" dirty="0" smtClean="0"/>
              <a:t>Maximin Share Guarantee</a:t>
            </a:r>
            <a:endParaRPr lang="en-US" dirty="0">
              <a:solidFill>
                <a:schemeClr val="accent2"/>
              </a:solidFill>
            </a:endParaRPr>
          </a:p>
        </p:txBody>
      </p:sp>
      <p:grpSp>
        <p:nvGrpSpPr>
          <p:cNvPr id="13" name="Group 12"/>
          <p:cNvGrpSpPr/>
          <p:nvPr/>
        </p:nvGrpSpPr>
        <p:grpSpPr>
          <a:xfrm>
            <a:off x="90543" y="2723374"/>
            <a:ext cx="8574992" cy="1384995"/>
            <a:chOff x="90543" y="3021084"/>
            <a:chExt cx="8574992" cy="1384995"/>
          </a:xfrm>
        </p:grpSpPr>
        <p:grpSp>
          <p:nvGrpSpPr>
            <p:cNvPr id="5" name="Group 4"/>
            <p:cNvGrpSpPr/>
            <p:nvPr/>
          </p:nvGrpSpPr>
          <p:grpSpPr>
            <a:xfrm>
              <a:off x="90543" y="3021084"/>
              <a:ext cx="8574992" cy="1384995"/>
              <a:chOff x="146327" y="4745648"/>
              <a:chExt cx="8574992" cy="1384995"/>
            </a:xfrm>
          </p:grpSpPr>
          <mc:AlternateContent xmlns:mc="http://schemas.openxmlformats.org/markup-compatibility/2006">
            <mc:Choice xmlns:a14="http://schemas.microsoft.com/office/drawing/2010/main" Requires="a14">
              <p:sp>
                <p:nvSpPr>
                  <p:cNvPr id="6" name="Rounded Rectangle 5"/>
                  <p:cNvSpPr/>
                  <p:nvPr/>
                </p:nvSpPr>
                <p:spPr>
                  <a:xfrm>
                    <a:off x="491719" y="4872346"/>
                    <a:ext cx="8229600" cy="113160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14:m>
                      <m:oMath xmlns:m="http://schemas.openxmlformats.org/officeDocument/2006/math">
                        <m:r>
                          <a:rPr lang="en-US" sz="2000" i="1">
                            <a:latin typeface="Cambria Math"/>
                          </a:rPr>
                          <m:t>∀</m:t>
                        </m:r>
                        <m:r>
                          <a:rPr lang="en-US" sz="2000" i="1">
                            <a:latin typeface="Cambria Math"/>
                          </a:rPr>
                          <m:t>𝑛</m:t>
                        </m:r>
                        <m:r>
                          <a:rPr lang="en-US" sz="2000" i="1">
                            <a:latin typeface="Cambria Math"/>
                          </a:rPr>
                          <m:t>≥3</m:t>
                        </m:r>
                      </m:oMath>
                    </a14:m>
                    <a:r>
                      <a:rPr lang="en-US" sz="2000" dirty="0"/>
                      <a:t> there exist additive valuation functions that do not admit an </a:t>
                    </a:r>
                    <a:r>
                      <a:rPr lang="en-US" sz="2000" dirty="0">
                        <a:solidFill>
                          <a:schemeClr val="bg1"/>
                        </a:solidFill>
                      </a:rPr>
                      <a:t>MMS allocation</a:t>
                    </a:r>
                    <a:endParaRPr lang="en-US" sz="2000" b="1" dirty="0">
                      <a:solidFill>
                        <a:schemeClr val="bg1"/>
                      </a:solidFill>
                    </a:endParaRPr>
                  </a:p>
                </p:txBody>
              </p:sp>
            </mc:Choice>
            <mc:Fallback>
              <p:sp>
                <p:nvSpPr>
                  <p:cNvPr id="6" name="Rounded Rectangle 5"/>
                  <p:cNvSpPr>
                    <a:spLocks noRot="1" noChangeAspect="1" noMove="1" noResize="1" noEditPoints="1" noAdjustHandles="1" noChangeArrowheads="1" noChangeShapeType="1" noTextEdit="1"/>
                  </p:cNvSpPr>
                  <p:nvPr/>
                </p:nvSpPr>
                <p:spPr>
                  <a:xfrm>
                    <a:off x="491719" y="4872346"/>
                    <a:ext cx="8229600" cy="1131601"/>
                  </a:xfrm>
                  <a:prstGeom prst="roundRect">
                    <a:avLst/>
                  </a:prstGeom>
                  <a:blipFill rotWithShape="0">
                    <a:blip r:embed="rId4"/>
                    <a:stretch>
                      <a:fillRect/>
                    </a:stretch>
                  </a:blipFill>
                </p:spPr>
                <p:txBody>
                  <a:bodyPr/>
                  <a:lstStyle/>
                  <a:p>
                    <a:r>
                      <a:rPr lang="en-US">
                        <a:noFill/>
                      </a:rPr>
                      <a:t> </a:t>
                    </a:r>
                  </a:p>
                </p:txBody>
              </p:sp>
            </mc:Fallback>
          </mc:AlternateContent>
          <p:sp>
            <p:nvSpPr>
              <p:cNvPr id="8" name="TextBox 7"/>
              <p:cNvSpPr txBox="1"/>
              <p:nvPr/>
            </p:nvSpPr>
            <p:spPr>
              <a:xfrm>
                <a:off x="146327" y="4745648"/>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
          <p:nvSpPr>
            <p:cNvPr id="2" name="TextBox 1"/>
            <p:cNvSpPr txBox="1"/>
            <p:nvPr/>
          </p:nvSpPr>
          <p:spPr>
            <a:xfrm>
              <a:off x="5125669" y="3946681"/>
              <a:ext cx="3487479" cy="307777"/>
            </a:xfrm>
            <a:prstGeom prst="rect">
              <a:avLst/>
            </a:prstGeom>
            <a:noFill/>
          </p:spPr>
          <p:txBody>
            <a:bodyPr wrap="square" rtlCol="0">
              <a:spAutoFit/>
            </a:bodyPr>
            <a:lstStyle/>
            <a:p>
              <a:pPr algn="r"/>
              <a:r>
                <a:rPr lang="en-US" sz="1400" dirty="0" smtClean="0">
                  <a:solidFill>
                    <a:schemeClr val="bg1"/>
                  </a:solidFill>
                </a:rPr>
                <a:t>[</a:t>
              </a:r>
              <a:r>
                <a:rPr lang="en-US" sz="1400" dirty="0" err="1" smtClean="0">
                  <a:solidFill>
                    <a:schemeClr val="bg1"/>
                  </a:solidFill>
                </a:rPr>
                <a:t>Procaccia</a:t>
              </a:r>
              <a:r>
                <a:rPr lang="en-US" sz="1400" dirty="0" smtClean="0">
                  <a:solidFill>
                    <a:schemeClr val="bg1"/>
                  </a:solidFill>
                </a:rPr>
                <a:t> &amp; Wang EC-2014]</a:t>
              </a:r>
              <a:endParaRPr lang="en-US" sz="1400" dirty="0">
                <a:solidFill>
                  <a:schemeClr val="bg1"/>
                </a:solidFill>
              </a:endParaRPr>
            </a:p>
          </p:txBody>
        </p:sp>
      </p:grpSp>
      <p:grpSp>
        <p:nvGrpSpPr>
          <p:cNvPr id="14" name="Group 13"/>
          <p:cNvGrpSpPr/>
          <p:nvPr/>
        </p:nvGrpSpPr>
        <p:grpSpPr>
          <a:xfrm>
            <a:off x="90543" y="4355195"/>
            <a:ext cx="8574992" cy="1384995"/>
            <a:chOff x="90543" y="4355195"/>
            <a:chExt cx="8574992" cy="1384995"/>
          </a:xfrm>
        </p:grpSpPr>
        <p:grpSp>
          <p:nvGrpSpPr>
            <p:cNvPr id="9" name="Group 8"/>
            <p:cNvGrpSpPr/>
            <p:nvPr/>
          </p:nvGrpSpPr>
          <p:grpSpPr>
            <a:xfrm>
              <a:off x="90543" y="4355195"/>
              <a:ext cx="8574992" cy="1384995"/>
              <a:chOff x="146327" y="4745648"/>
              <a:chExt cx="8574992" cy="1384995"/>
            </a:xfrm>
          </p:grpSpPr>
          <mc:AlternateContent xmlns:mc="http://schemas.openxmlformats.org/markup-compatibility/2006">
            <mc:Choice xmlns:a14="http://schemas.microsoft.com/office/drawing/2010/main" Requires="a14">
              <p:sp>
                <p:nvSpPr>
                  <p:cNvPr id="10" name="Rounded Rectangle 9"/>
                  <p:cNvSpPr/>
                  <p:nvPr/>
                </p:nvSpPr>
                <p:spPr>
                  <a:xfrm>
                    <a:off x="491719" y="4872346"/>
                    <a:ext cx="8229600" cy="113160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000" dirty="0"/>
                      <a:t>It is always possible to give each player at least </a:t>
                    </a:r>
                    <a14:m>
                      <m:oMath xmlns:m="http://schemas.openxmlformats.org/officeDocument/2006/math">
                        <m:r>
                          <a:rPr lang="en-US" sz="2000" i="1">
                            <a:latin typeface="Cambria Math"/>
                          </a:rPr>
                          <m:t>2/3</m:t>
                        </m:r>
                      </m:oMath>
                    </a14:m>
                    <a:r>
                      <a:rPr lang="en-US" sz="2000" b="1" dirty="0"/>
                      <a:t> </a:t>
                    </a:r>
                    <a:r>
                      <a:rPr lang="en-US" sz="2000" dirty="0"/>
                      <a:t>of his MMS guarantee</a:t>
                    </a:r>
                    <a:endParaRPr lang="en-US" sz="2000" b="1" dirty="0">
                      <a:solidFill>
                        <a:schemeClr val="bg1"/>
                      </a:solidFill>
                    </a:endParaRPr>
                  </a:p>
                </p:txBody>
              </p:sp>
            </mc:Choice>
            <mc:Fallback>
              <p:sp>
                <p:nvSpPr>
                  <p:cNvPr id="10" name="Rounded Rectangle 9"/>
                  <p:cNvSpPr>
                    <a:spLocks noRot="1" noChangeAspect="1" noMove="1" noResize="1" noEditPoints="1" noAdjustHandles="1" noChangeArrowheads="1" noChangeShapeType="1" noTextEdit="1"/>
                  </p:cNvSpPr>
                  <p:nvPr/>
                </p:nvSpPr>
                <p:spPr>
                  <a:xfrm>
                    <a:off x="491719" y="4872346"/>
                    <a:ext cx="8229600" cy="1131601"/>
                  </a:xfrm>
                  <a:prstGeom prst="roundRect">
                    <a:avLst/>
                  </a:prstGeom>
                  <a:blipFill rotWithShape="0">
                    <a:blip r:embed="rId5"/>
                    <a:stretch>
                      <a:fillRect/>
                    </a:stretch>
                  </a:blipFill>
                </p:spPr>
                <p:txBody>
                  <a:bodyPr/>
                  <a:lstStyle/>
                  <a:p>
                    <a:r>
                      <a:rPr lang="en-US">
                        <a:noFill/>
                      </a:rPr>
                      <a:t> </a:t>
                    </a:r>
                  </a:p>
                </p:txBody>
              </p:sp>
            </mc:Fallback>
          </mc:AlternateContent>
          <p:sp>
            <p:nvSpPr>
              <p:cNvPr id="11" name="TextBox 10"/>
              <p:cNvSpPr txBox="1"/>
              <p:nvPr/>
            </p:nvSpPr>
            <p:spPr>
              <a:xfrm>
                <a:off x="146327" y="4745648"/>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
          <p:nvSpPr>
            <p:cNvPr id="12" name="TextBox 11"/>
            <p:cNvSpPr txBox="1"/>
            <p:nvPr/>
          </p:nvSpPr>
          <p:spPr>
            <a:xfrm>
              <a:off x="5125668" y="5271140"/>
              <a:ext cx="3487479" cy="307777"/>
            </a:xfrm>
            <a:prstGeom prst="rect">
              <a:avLst/>
            </a:prstGeom>
            <a:noFill/>
          </p:spPr>
          <p:txBody>
            <a:bodyPr wrap="square" rtlCol="0">
              <a:spAutoFit/>
            </a:bodyPr>
            <a:lstStyle/>
            <a:p>
              <a:pPr algn="r"/>
              <a:r>
                <a:rPr lang="en-US" sz="1400" dirty="0" smtClean="0">
                  <a:solidFill>
                    <a:schemeClr val="bg1"/>
                  </a:solidFill>
                </a:rPr>
                <a:t>[</a:t>
              </a:r>
              <a:r>
                <a:rPr lang="en-US" sz="1400" dirty="0" err="1" smtClean="0">
                  <a:solidFill>
                    <a:schemeClr val="bg1"/>
                  </a:solidFill>
                </a:rPr>
                <a:t>Procaccia</a:t>
              </a:r>
              <a:r>
                <a:rPr lang="en-US" sz="1400" dirty="0" smtClean="0">
                  <a:solidFill>
                    <a:schemeClr val="bg1"/>
                  </a:solidFill>
                </a:rPr>
                <a:t> &amp; Wang EC-2014]</a:t>
              </a:r>
              <a:endParaRPr lang="en-US" sz="1400" dirty="0">
                <a:solidFill>
                  <a:schemeClr val="bg1"/>
                </a:solidFill>
              </a:endParaRPr>
            </a:p>
          </p:txBody>
        </p:sp>
      </p:grpSp>
      <p:sp>
        <p:nvSpPr>
          <p:cNvPr id="15" name="Slide Number Placeholder 14"/>
          <p:cNvSpPr>
            <a:spLocks noGrp="1"/>
          </p:cNvSpPr>
          <p:nvPr>
            <p:ph type="sldNum" sz="quarter" idx="12"/>
          </p:nvPr>
        </p:nvSpPr>
        <p:spPr/>
        <p:txBody>
          <a:bodyPr/>
          <a:lstStyle/>
          <a:p>
            <a:fld id="{A2EF37A0-74FC-AB4F-AE4C-D9BFC6719E9F}" type="slidenum">
              <a:rPr lang="en-US" smtClean="0"/>
              <a:t>31</a:t>
            </a:fld>
            <a:endParaRPr lang="en-US"/>
          </a:p>
        </p:txBody>
      </p:sp>
    </p:spTree>
    <p:custDataLst>
      <p:tags r:id="rId1"/>
    </p:custDataLst>
    <p:extLst>
      <p:ext uri="{BB962C8B-B14F-4D97-AF65-F5344CB8AC3E}">
        <p14:creationId xmlns:p14="http://schemas.microsoft.com/office/powerpoint/2010/main" val="257826307"/>
      </p:ext>
    </p:extLst>
  </p:cSld>
  <p:clrMapOvr>
    <a:masterClrMapping/>
  </p:clrMapOvr>
  <mc:AlternateContent xmlns:mc="http://schemas.openxmlformats.org/markup-compatibility/2006">
    <mc:Choice xmlns:p14="http://schemas.microsoft.com/office/powerpoint/2010/main" Requires="p14">
      <p:transition p14:dur="0" advTm="152386"/>
    </mc:Choice>
    <mc:Fallback>
      <p:transition advTm="15238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Envy-Freeness up to One Good</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lstStyle/>
              <a:p>
                <a:r>
                  <a:rPr lang="en-US" dirty="0" smtClean="0"/>
                  <a:t>Recall: an </a:t>
                </a:r>
                <a:r>
                  <a:rPr lang="en-US" dirty="0" smtClean="0"/>
                  <a:t>allocation </a:t>
                </a:r>
                <a14:m>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1</m:t>
                        </m:r>
                      </m:sub>
                    </m:sSub>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𝑛</m:t>
                        </m:r>
                      </m:sub>
                    </m:sSub>
                  </m:oMath>
                </a14:m>
                <a:r>
                  <a:rPr lang="en-US" dirty="0" smtClean="0"/>
                  <a:t> is </a:t>
                </a:r>
                <a:r>
                  <a:rPr lang="en-US" dirty="0" smtClean="0">
                    <a:solidFill>
                      <a:schemeClr val="tx2"/>
                    </a:solidFill>
                  </a:rPr>
                  <a:t>envy free up to one good (EF1) </a:t>
                </a:r>
                <a:r>
                  <a:rPr lang="en-US" dirty="0" smtClean="0"/>
                  <a:t>if for all </a:t>
                </a:r>
                <a14:m>
                  <m:oMath xmlns:m="http://schemas.openxmlformats.org/officeDocument/2006/math">
                    <m:r>
                      <a:rPr lang="en-US" b="0" i="1" smtClean="0">
                        <a:latin typeface="Cambria Math" panose="02040503050406030204" pitchFamily="18" charset="0"/>
                      </a:rPr>
                      <m:t>𝑖</m:t>
                    </m:r>
                    <m:r>
                      <a:rPr lang="en-US" b="0" i="1" smtClean="0">
                        <a:latin typeface="Cambria Math" panose="02040503050406030204" pitchFamily="18" charset="0"/>
                      </a:rPr>
                      <m:t>,</m:t>
                    </m:r>
                    <m:r>
                      <a:rPr lang="en-US" b="0" i="1" smtClean="0">
                        <a:latin typeface="Cambria Math" panose="02040503050406030204" pitchFamily="18" charset="0"/>
                      </a:rPr>
                      <m:t>𝑗</m:t>
                    </m:r>
                    <m:r>
                      <a:rPr lang="en-US" b="0" i="1" smtClean="0">
                        <a:latin typeface="Cambria Math" panose="02040503050406030204" pitchFamily="18" charset="0"/>
                      </a:rPr>
                      <m:t>,</m:t>
                    </m:r>
                  </m:oMath>
                </a14:m>
                <a:r>
                  <a:rPr lang="en-US" b="0" dirty="0" smtClean="0"/>
                  <a:t/>
                </a:r>
                <a:br>
                  <a:rPr lang="en-US" b="0" dirty="0" smtClean="0"/>
                </a:br>
                <a14:m>
                  <m:oMathPara xmlns:m="http://schemas.openxmlformats.org/officeDocument/2006/math">
                    <m:oMathParaPr>
                      <m:jc m:val="centerGroup"/>
                    </m:oMathParaPr>
                    <m:oMath xmlns:m="http://schemas.openxmlformats.org/officeDocument/2006/math">
                      <m:sSub>
                        <m:sSubPr>
                          <m:ctrlPr>
                            <a:rPr lang="en-US" b="0" i="1" smtClean="0">
                              <a:latin typeface="Cambria Math"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e>
                      </m:d>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𝑗</m:t>
                              </m:r>
                            </m:sub>
                          </m:sSub>
                        </m:e>
                      </m:d>
                      <m:r>
                        <a:rPr lang="en-US" b="0" i="1" smtClean="0">
                          <a:latin typeface="Cambria Math" panose="02040503050406030204" pitchFamily="18" charset="0"/>
                        </a:rPr>
                        <m:t>−</m:t>
                      </m:r>
                      <m:func>
                        <m:funcPr>
                          <m:ctrlPr>
                            <a:rPr lang="en-US" b="0" i="1" smtClean="0">
                              <a:latin typeface="Cambria Math" charset="0"/>
                            </a:rPr>
                          </m:ctrlPr>
                        </m:funcPr>
                        <m:fName>
                          <m:limLow>
                            <m:limLowPr>
                              <m:ctrlPr>
                                <a:rPr lang="en-US" b="0" i="1" smtClean="0">
                                  <a:latin typeface="Cambria Math" charset="0"/>
                                </a:rPr>
                              </m:ctrlPr>
                            </m:limLowPr>
                            <m:e>
                              <m:r>
                                <m:rPr>
                                  <m:sty m:val="p"/>
                                </m:rPr>
                                <a:rPr lang="en-US" b="0" i="0" smtClean="0">
                                  <a:latin typeface="Cambria Math" panose="02040503050406030204" pitchFamily="18" charset="0"/>
                                </a:rPr>
                                <m:t>max</m:t>
                              </m:r>
                            </m:e>
                            <m:lim>
                              <m:r>
                                <a:rPr lang="en-US" b="0" i="1" smtClean="0">
                                  <a:latin typeface="Cambria Math" panose="02040503050406030204" pitchFamily="18" charset="0"/>
                                </a:rPr>
                                <m:t>𝑔</m:t>
                              </m:r>
                              <m:r>
                                <a:rPr lang="en-US" b="0" i="1" smtClean="0">
                                  <a:latin typeface="Cambria Math" panose="02040503050406030204" pitchFamily="18" charset="0"/>
                                </a:rPr>
                                <m:t>∈</m:t>
                              </m:r>
                              <m:sSub>
                                <m:sSubPr>
                                  <m:ctrlPr>
                                    <a:rPr lang="en-US" b="0" i="1" smtClean="0">
                                      <a:latin typeface="Cambria Math"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𝑗</m:t>
                                  </m:r>
                                </m:sub>
                              </m:sSub>
                            </m:lim>
                          </m:limLow>
                        </m:fName>
                        <m:e>
                          <m:sSub>
                            <m:sSubPr>
                              <m:ctrlPr>
                                <a:rPr lang="en-US" b="0" i="1" smtClean="0">
                                  <a:latin typeface="Cambria Math"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r>
                            <a:rPr lang="en-US" b="0" i="1" smtClean="0">
                              <a:latin typeface="Cambria Math" panose="02040503050406030204" pitchFamily="18" charset="0"/>
                            </a:rPr>
                            <m:t>(</m:t>
                          </m:r>
                          <m:r>
                            <a:rPr lang="en-US" b="0" i="1" smtClean="0">
                              <a:latin typeface="Cambria Math" panose="02040503050406030204" pitchFamily="18" charset="0"/>
                            </a:rPr>
                            <m:t>𝑔</m:t>
                          </m:r>
                          <m:r>
                            <a:rPr lang="en-US" b="0" i="1" smtClean="0">
                              <a:latin typeface="Cambria Math" panose="02040503050406030204" pitchFamily="18" charset="0"/>
                            </a:rPr>
                            <m:t>)</m:t>
                          </m:r>
                        </m:e>
                      </m:func>
                    </m:oMath>
                  </m:oMathPara>
                </a14:m>
                <a:endParaRPr lang="en-US" dirty="0" smtClean="0"/>
              </a:p>
              <a:p>
                <a:r>
                  <a:rPr lang="en-US" dirty="0" smtClean="0"/>
                  <a:t>A </a:t>
                </a:r>
                <a:r>
                  <a:rPr lang="en-US" dirty="0" smtClean="0">
                    <a:solidFill>
                      <a:schemeClr val="tx2"/>
                    </a:solidFill>
                  </a:rPr>
                  <a:t>round-robin</a:t>
                </a:r>
                <a:r>
                  <a:rPr lang="en-US" dirty="0" smtClean="0"/>
                  <a:t> allocation is EF1:</a:t>
                </a:r>
              </a:p>
              <a:p>
                <a:endParaRPr lang="en-US" dirty="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800" t="-697"/>
                </a:stretch>
              </a:blipFill>
            </p:spPr>
            <p:txBody>
              <a:bodyPr/>
              <a:lstStyle/>
              <a:p>
                <a:r>
                  <a:rPr lang="en-US">
                    <a:noFill/>
                  </a:rPr>
                  <a:t> </a:t>
                </a:r>
              </a:p>
            </p:txBody>
          </p:sp>
        </mc:Fallback>
      </mc:AlternateContent>
      <p:pic>
        <p:nvPicPr>
          <p:cNvPr id="35" name="Picture 6" descr="Image result for mona lisa framed"/>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267535" y="4119148"/>
            <a:ext cx="400028" cy="5252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girl with a pearl earring framed"/>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59416" y="4119148"/>
            <a:ext cx="461198" cy="52528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2" descr="Image result for the scream framed"/>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9401" r="7912" b="2099"/>
          <a:stretch/>
        </p:blipFill>
        <p:spPr bwMode="auto">
          <a:xfrm>
            <a:off x="4347235" y="4115667"/>
            <a:ext cx="449530" cy="5322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jackson pollock framed"/>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b="3575"/>
          <a:stretch/>
        </p:blipFill>
        <p:spPr bwMode="auto">
          <a:xfrm>
            <a:off x="3162810" y="4119148"/>
            <a:ext cx="699295" cy="532548"/>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8" descr="Image result for van gogh framed"/>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t="5801" b="5797"/>
          <a:stretch/>
        </p:blipFill>
        <p:spPr bwMode="auto">
          <a:xfrm>
            <a:off x="7306117" y="4111180"/>
            <a:ext cx="598700" cy="529263"/>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10" descr="Image result for van gogh self portrait framed"/>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6347591" y="4120790"/>
            <a:ext cx="465751" cy="529263"/>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2" descr="Image result for picasso framed"/>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l="6358" r="6369"/>
          <a:stretch/>
        </p:blipFill>
        <p:spPr bwMode="auto">
          <a:xfrm>
            <a:off x="5323899" y="4111181"/>
            <a:ext cx="461903" cy="529263"/>
          </a:xfrm>
          <a:prstGeom prst="rect">
            <a:avLst/>
          </a:prstGeom>
          <a:noFill/>
          <a:extLst>
            <a:ext uri="{909E8E84-426E-40DD-AFC4-6F175D3DCCD1}">
              <a14:hiddenFill xmlns:a14="http://schemas.microsoft.com/office/drawing/2010/main">
                <a:solidFill>
                  <a:srgbClr val="FFFFFF"/>
                </a:solidFill>
              </a14:hiddenFill>
            </a:ext>
          </a:extLst>
        </p:spPr>
      </p:pic>
      <p:sp>
        <p:nvSpPr>
          <p:cNvPr id="23" name="Rectangle 22"/>
          <p:cNvSpPr/>
          <p:nvPr/>
        </p:nvSpPr>
        <p:spPr>
          <a:xfrm>
            <a:off x="1072344" y="5710012"/>
            <a:ext cx="790411" cy="786384"/>
          </a:xfrm>
          <a:prstGeom prst="rect">
            <a:avLst/>
          </a:prstGeom>
          <a:solidFill>
            <a:schemeClr val="accent5">
              <a:alpha val="2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8" name="Rectangle 27"/>
          <p:cNvSpPr/>
          <p:nvPr/>
        </p:nvSpPr>
        <p:spPr>
          <a:xfrm>
            <a:off x="2094810" y="5710012"/>
            <a:ext cx="790411" cy="786384"/>
          </a:xfrm>
          <a:prstGeom prst="rect">
            <a:avLst/>
          </a:prstGeom>
          <a:solidFill>
            <a:srgbClr val="FF0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29" name="Rectangle 28"/>
          <p:cNvSpPr/>
          <p:nvPr/>
        </p:nvSpPr>
        <p:spPr>
          <a:xfrm>
            <a:off x="3117276" y="5710012"/>
            <a:ext cx="790365" cy="786384"/>
          </a:xfrm>
          <a:prstGeom prst="rect">
            <a:avLst/>
          </a:prstGeom>
          <a:solidFill>
            <a:srgbClr val="007FDE">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0" name="Rectangle 29"/>
          <p:cNvSpPr/>
          <p:nvPr/>
        </p:nvSpPr>
        <p:spPr>
          <a:xfrm>
            <a:off x="4140353" y="5710012"/>
            <a:ext cx="790411" cy="786384"/>
          </a:xfrm>
          <a:prstGeom prst="rect">
            <a:avLst/>
          </a:prstGeom>
          <a:solidFill>
            <a:schemeClr val="accent5">
              <a:alpha val="2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1" name="Rectangle 30"/>
          <p:cNvSpPr/>
          <p:nvPr/>
        </p:nvSpPr>
        <p:spPr>
          <a:xfrm>
            <a:off x="5162819" y="5710012"/>
            <a:ext cx="790411" cy="786384"/>
          </a:xfrm>
          <a:prstGeom prst="rect">
            <a:avLst/>
          </a:prstGeom>
          <a:solidFill>
            <a:srgbClr val="FF0000">
              <a:alpha val="20000"/>
            </a:srgbClr>
          </a:solidFill>
          <a:ln w="5715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2" name="Rectangle 31"/>
          <p:cNvSpPr/>
          <p:nvPr/>
        </p:nvSpPr>
        <p:spPr>
          <a:xfrm>
            <a:off x="6185285" y="5710012"/>
            <a:ext cx="790365" cy="786384"/>
          </a:xfrm>
          <a:prstGeom prst="rect">
            <a:avLst/>
          </a:prstGeom>
          <a:solidFill>
            <a:srgbClr val="007FDE">
              <a:alpha val="20000"/>
            </a:srgbClr>
          </a:solidFill>
          <a:ln w="57150">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33" name="Rectangle 32"/>
          <p:cNvSpPr/>
          <p:nvPr/>
        </p:nvSpPr>
        <p:spPr>
          <a:xfrm>
            <a:off x="7207705" y="5710012"/>
            <a:ext cx="790411" cy="786384"/>
          </a:xfrm>
          <a:prstGeom prst="rect">
            <a:avLst/>
          </a:prstGeom>
          <a:solidFill>
            <a:schemeClr val="accent5">
              <a:alpha val="20000"/>
            </a:schemeClr>
          </a:solidFill>
          <a:ln w="57150">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 name="Slide Number Placeholder 3"/>
          <p:cNvSpPr>
            <a:spLocks noGrp="1"/>
          </p:cNvSpPr>
          <p:nvPr>
            <p:ph type="sldNum" sz="quarter" idx="12"/>
          </p:nvPr>
        </p:nvSpPr>
        <p:spPr/>
        <p:txBody>
          <a:bodyPr/>
          <a:lstStyle/>
          <a:p>
            <a:fld id="{A2EF37A0-74FC-AB4F-AE4C-D9BFC6719E9F}" type="slidenum">
              <a:rPr lang="en-US" smtClean="0"/>
              <a:t>32</a:t>
            </a:fld>
            <a:endParaRPr lang="en-US"/>
          </a:p>
        </p:txBody>
      </p:sp>
    </p:spTree>
    <p:custDataLst>
      <p:tags r:id="rId1"/>
    </p:custDataLst>
    <p:extLst>
      <p:ext uri="{BB962C8B-B14F-4D97-AF65-F5344CB8AC3E}">
        <p14:creationId xmlns:p14="http://schemas.microsoft.com/office/powerpoint/2010/main" val="1812225750"/>
      </p:ext>
    </p:extLst>
  </p:cSld>
  <p:clrMapOvr>
    <a:masterClrMapping/>
  </p:clrMapOvr>
  <mc:AlternateContent xmlns:mc="http://schemas.openxmlformats.org/markup-compatibility/2006">
    <mc:Choice xmlns:p14="http://schemas.microsoft.com/office/powerpoint/2010/main" Requires="p14">
      <p:transition p14:dur="0" advTm="213106"/>
    </mc:Choice>
    <mc:Fallback>
      <p:transition advTm="213106"/>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35"/>
                                        </p:tgtEl>
                                        <p:attrNameLst>
                                          <p:attrName>style.visibility</p:attrName>
                                        </p:attrNameLst>
                                      </p:cBhvr>
                                      <p:to>
                                        <p:strVal val="visible"/>
                                      </p:to>
                                    </p:set>
                                    <p:animEffect transition="in" filter="fade">
                                      <p:cBhvr>
                                        <p:cTn id="9" dur="250"/>
                                        <p:tgtEl>
                                          <p:spTgt spid="35"/>
                                        </p:tgtEl>
                                      </p:cBhvr>
                                    </p:animEffect>
                                  </p:childTnLst>
                                </p:cTn>
                              </p:par>
                              <p:par>
                                <p:cTn id="10" presetID="10"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25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250"/>
                                        <p:tgtEl>
                                          <p:spTgt spid="37"/>
                                        </p:tgtEl>
                                      </p:cBhvr>
                                    </p:animEffect>
                                  </p:childTnLst>
                                </p:cTn>
                              </p:par>
                              <p:par>
                                <p:cTn id="16" presetID="10" presetClass="entr" presetSubtype="0" fill="hold" nodeType="withEffect">
                                  <p:stCondLst>
                                    <p:cond delay="0"/>
                                  </p:stCondLst>
                                  <p:childTnLst>
                                    <p:set>
                                      <p:cBhvr>
                                        <p:cTn id="17" dur="1" fill="hold">
                                          <p:stCondLst>
                                            <p:cond delay="0"/>
                                          </p:stCondLst>
                                        </p:cTn>
                                        <p:tgtEl>
                                          <p:spTgt spid="38"/>
                                        </p:tgtEl>
                                        <p:attrNameLst>
                                          <p:attrName>style.visibility</p:attrName>
                                        </p:attrNameLst>
                                      </p:cBhvr>
                                      <p:to>
                                        <p:strVal val="visible"/>
                                      </p:to>
                                    </p:set>
                                    <p:animEffect transition="in" filter="fade">
                                      <p:cBhvr>
                                        <p:cTn id="18" dur="250"/>
                                        <p:tgtEl>
                                          <p:spTgt spid="38"/>
                                        </p:tgtEl>
                                      </p:cBhvr>
                                    </p:animEffect>
                                  </p:childTnLst>
                                </p:cTn>
                              </p:par>
                              <p:par>
                                <p:cTn id="19" presetID="10" presetClass="entr" presetSubtype="0" fill="hold" nodeType="withEffect">
                                  <p:stCondLst>
                                    <p:cond delay="0"/>
                                  </p:stCondLst>
                                  <p:childTnLst>
                                    <p:set>
                                      <p:cBhvr>
                                        <p:cTn id="20" dur="1" fill="hold">
                                          <p:stCondLst>
                                            <p:cond delay="0"/>
                                          </p:stCondLst>
                                        </p:cTn>
                                        <p:tgtEl>
                                          <p:spTgt spid="39"/>
                                        </p:tgtEl>
                                        <p:attrNameLst>
                                          <p:attrName>style.visibility</p:attrName>
                                        </p:attrNameLst>
                                      </p:cBhvr>
                                      <p:to>
                                        <p:strVal val="visible"/>
                                      </p:to>
                                    </p:set>
                                    <p:animEffect transition="in" filter="fade">
                                      <p:cBhvr>
                                        <p:cTn id="21" dur="250"/>
                                        <p:tgtEl>
                                          <p:spTgt spid="39"/>
                                        </p:tgtEl>
                                      </p:cBhvr>
                                    </p:animEffect>
                                  </p:childTnLst>
                                </p:cTn>
                              </p:par>
                              <p:par>
                                <p:cTn id="22" presetID="10" presetClass="entr" presetSubtype="0" fill="hold" nodeType="withEffect">
                                  <p:stCondLst>
                                    <p:cond delay="0"/>
                                  </p:stCondLst>
                                  <p:childTnLst>
                                    <p:set>
                                      <p:cBhvr>
                                        <p:cTn id="23" dur="1" fill="hold">
                                          <p:stCondLst>
                                            <p:cond delay="0"/>
                                          </p:stCondLst>
                                        </p:cTn>
                                        <p:tgtEl>
                                          <p:spTgt spid="40"/>
                                        </p:tgtEl>
                                        <p:attrNameLst>
                                          <p:attrName>style.visibility</p:attrName>
                                        </p:attrNameLst>
                                      </p:cBhvr>
                                      <p:to>
                                        <p:strVal val="visible"/>
                                      </p:to>
                                    </p:set>
                                    <p:animEffect transition="in" filter="fade">
                                      <p:cBhvr>
                                        <p:cTn id="24" dur="250"/>
                                        <p:tgtEl>
                                          <p:spTgt spid="40"/>
                                        </p:tgtEl>
                                      </p:cBhvr>
                                    </p:animEffect>
                                  </p:childTnLst>
                                </p:cTn>
                              </p:par>
                              <p:par>
                                <p:cTn id="25" presetID="10"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25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3"/>
                                        </p:tgtEl>
                                        <p:attrNameLst>
                                          <p:attrName>style.visibility</p:attrName>
                                        </p:attrNameLst>
                                      </p:cBhvr>
                                      <p:to>
                                        <p:strVal val="visible"/>
                                      </p:to>
                                    </p:set>
                                    <p:animEffect transition="in" filter="fade">
                                      <p:cBhvr>
                                        <p:cTn id="32" dur="250"/>
                                        <p:tgtEl>
                                          <p:spTgt spid="23"/>
                                        </p:tgtEl>
                                      </p:cBhvr>
                                    </p:animEffect>
                                  </p:childTnLst>
                                </p:cTn>
                              </p:par>
                            </p:childTnLst>
                          </p:cTn>
                        </p:par>
                        <p:par>
                          <p:cTn id="33" fill="hold">
                            <p:stCondLst>
                              <p:cond delay="250"/>
                            </p:stCondLst>
                            <p:childTnLst>
                              <p:par>
                                <p:cTn id="34" presetID="10" presetClass="entr" presetSubtype="0" fill="hold" grpId="0" nodeType="afterEffect">
                                  <p:stCondLst>
                                    <p:cond delay="0"/>
                                  </p:stCondLst>
                                  <p:childTnLst>
                                    <p:set>
                                      <p:cBhvr>
                                        <p:cTn id="35" dur="1" fill="hold">
                                          <p:stCondLst>
                                            <p:cond delay="0"/>
                                          </p:stCondLst>
                                        </p:cTn>
                                        <p:tgtEl>
                                          <p:spTgt spid="28"/>
                                        </p:tgtEl>
                                        <p:attrNameLst>
                                          <p:attrName>style.visibility</p:attrName>
                                        </p:attrNameLst>
                                      </p:cBhvr>
                                      <p:to>
                                        <p:strVal val="visible"/>
                                      </p:to>
                                    </p:set>
                                    <p:animEffect transition="in" filter="fade">
                                      <p:cBhvr>
                                        <p:cTn id="36" dur="250"/>
                                        <p:tgtEl>
                                          <p:spTgt spid="28"/>
                                        </p:tgtEl>
                                      </p:cBhvr>
                                    </p:animEffect>
                                  </p:childTnLst>
                                </p:cTn>
                              </p:par>
                            </p:childTnLst>
                          </p:cTn>
                        </p:par>
                        <p:par>
                          <p:cTn id="37" fill="hold">
                            <p:stCondLst>
                              <p:cond delay="500"/>
                            </p:stCondLst>
                            <p:childTnLst>
                              <p:par>
                                <p:cTn id="38" presetID="10" presetClass="entr" presetSubtype="0" fill="hold" grpId="0" nodeType="after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250"/>
                                        <p:tgtEl>
                                          <p:spTgt spid="29"/>
                                        </p:tgtEl>
                                      </p:cBhvr>
                                    </p:animEffect>
                                  </p:childTnLst>
                                </p:cTn>
                              </p:par>
                            </p:childTnLst>
                          </p:cTn>
                        </p:par>
                        <p:par>
                          <p:cTn id="41" fill="hold">
                            <p:stCondLst>
                              <p:cond delay="750"/>
                            </p:stCondLst>
                            <p:childTnLst>
                              <p:par>
                                <p:cTn id="42" presetID="10" presetClass="entr" presetSubtype="0" fill="hold" grpId="0" nodeType="afterEffect">
                                  <p:stCondLst>
                                    <p:cond delay="0"/>
                                  </p:stCondLst>
                                  <p:childTnLst>
                                    <p:set>
                                      <p:cBhvr>
                                        <p:cTn id="43" dur="1" fill="hold">
                                          <p:stCondLst>
                                            <p:cond delay="0"/>
                                          </p:stCondLst>
                                        </p:cTn>
                                        <p:tgtEl>
                                          <p:spTgt spid="30"/>
                                        </p:tgtEl>
                                        <p:attrNameLst>
                                          <p:attrName>style.visibility</p:attrName>
                                        </p:attrNameLst>
                                      </p:cBhvr>
                                      <p:to>
                                        <p:strVal val="visible"/>
                                      </p:to>
                                    </p:set>
                                    <p:animEffect transition="in" filter="fade">
                                      <p:cBhvr>
                                        <p:cTn id="44" dur="250"/>
                                        <p:tgtEl>
                                          <p:spTgt spid="30"/>
                                        </p:tgtEl>
                                      </p:cBhvr>
                                    </p:animEffect>
                                  </p:childTnLst>
                                </p:cTn>
                              </p:par>
                            </p:childTnLst>
                          </p:cTn>
                        </p:par>
                        <p:par>
                          <p:cTn id="45" fill="hold">
                            <p:stCondLst>
                              <p:cond delay="1000"/>
                            </p:stCondLst>
                            <p:childTnLst>
                              <p:par>
                                <p:cTn id="46" presetID="10" presetClass="entr" presetSubtype="0" fill="hold" grpId="0" nodeType="afterEffect">
                                  <p:stCondLst>
                                    <p:cond delay="0"/>
                                  </p:stCondLst>
                                  <p:childTnLst>
                                    <p:set>
                                      <p:cBhvr>
                                        <p:cTn id="47" dur="1" fill="hold">
                                          <p:stCondLst>
                                            <p:cond delay="0"/>
                                          </p:stCondLst>
                                        </p:cTn>
                                        <p:tgtEl>
                                          <p:spTgt spid="31"/>
                                        </p:tgtEl>
                                        <p:attrNameLst>
                                          <p:attrName>style.visibility</p:attrName>
                                        </p:attrNameLst>
                                      </p:cBhvr>
                                      <p:to>
                                        <p:strVal val="visible"/>
                                      </p:to>
                                    </p:set>
                                    <p:animEffect transition="in" filter="fade">
                                      <p:cBhvr>
                                        <p:cTn id="48" dur="250"/>
                                        <p:tgtEl>
                                          <p:spTgt spid="31"/>
                                        </p:tgtEl>
                                      </p:cBhvr>
                                    </p:animEffect>
                                  </p:childTnLst>
                                </p:cTn>
                              </p:par>
                            </p:childTnLst>
                          </p:cTn>
                        </p:par>
                        <p:par>
                          <p:cTn id="49" fill="hold">
                            <p:stCondLst>
                              <p:cond delay="1250"/>
                            </p:stCondLst>
                            <p:childTnLst>
                              <p:par>
                                <p:cTn id="50" presetID="10" presetClass="entr" presetSubtype="0" fill="hold" grpId="0" nodeType="after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250"/>
                                        <p:tgtEl>
                                          <p:spTgt spid="32"/>
                                        </p:tgtEl>
                                      </p:cBhvr>
                                    </p:animEffect>
                                  </p:childTnLst>
                                </p:cTn>
                              </p:par>
                            </p:childTnLst>
                          </p:cTn>
                        </p:par>
                        <p:par>
                          <p:cTn id="53" fill="hold">
                            <p:stCondLst>
                              <p:cond delay="1500"/>
                            </p:stCondLst>
                            <p:childTnLst>
                              <p:par>
                                <p:cTn id="54" presetID="10" presetClass="entr" presetSubtype="0" fill="hold" grpId="0" nodeType="after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fade">
                                      <p:cBhvr>
                                        <p:cTn id="56" dur="25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42" presetClass="path" presetSubtype="0" accel="50000" decel="50000" fill="hold" nodeType="clickEffect">
                                  <p:stCondLst>
                                    <p:cond delay="0"/>
                                  </p:stCondLst>
                                  <p:childTnLst>
                                    <p:animMotion origin="layout" path="M -2.22222E-6 1.11111E-6 L -0.11059 0.25069 " pathEditMode="relative" rAng="0" ptsTypes="AA">
                                      <p:cBhvr>
                                        <p:cTn id="60" dur="750" fill="hold"/>
                                        <p:tgtEl>
                                          <p:spTgt spid="36"/>
                                        </p:tgtEl>
                                        <p:attrNameLst>
                                          <p:attrName>ppt_x</p:attrName>
                                          <p:attrName>ppt_y</p:attrName>
                                        </p:attrNameLst>
                                      </p:cBhvr>
                                      <p:rCtr x="-5538" y="12523"/>
                                    </p:animMotion>
                                  </p:childTnLst>
                                </p:cTn>
                              </p:par>
                            </p:childTnLst>
                          </p:cTn>
                        </p:par>
                        <p:par>
                          <p:cTn id="61" fill="hold">
                            <p:stCondLst>
                              <p:cond delay="750"/>
                            </p:stCondLst>
                            <p:childTnLst>
                              <p:par>
                                <p:cTn id="62" presetID="42" presetClass="path" presetSubtype="0" accel="50000" decel="50000" fill="hold" nodeType="afterEffect">
                                  <p:stCondLst>
                                    <p:cond delay="0"/>
                                  </p:stCondLst>
                                  <p:childTnLst>
                                    <p:animMotion origin="layout" path="M 0 1.11111E-6 L -0.22951 0.25208 " pathEditMode="relative" rAng="0" ptsTypes="AA">
                                      <p:cBhvr>
                                        <p:cTn id="63" dur="750" fill="hold"/>
                                        <p:tgtEl>
                                          <p:spTgt spid="37"/>
                                        </p:tgtEl>
                                        <p:attrNameLst>
                                          <p:attrName>ppt_x</p:attrName>
                                          <p:attrName>ppt_y</p:attrName>
                                        </p:attrNameLst>
                                      </p:cBhvr>
                                      <p:rCtr x="-11476" y="12593"/>
                                    </p:animMotion>
                                  </p:childTnLst>
                                </p:cTn>
                              </p:par>
                            </p:childTnLst>
                          </p:cTn>
                        </p:par>
                        <p:par>
                          <p:cTn id="64" fill="hold">
                            <p:stCondLst>
                              <p:cond delay="1500"/>
                            </p:stCondLst>
                            <p:childTnLst>
                              <p:par>
                                <p:cTn id="65" presetID="42" presetClass="path" presetSubtype="0" accel="50000" decel="50000" fill="hold" nodeType="afterEffect">
                                  <p:stCondLst>
                                    <p:cond delay="0"/>
                                  </p:stCondLst>
                                  <p:childTnLst>
                                    <p:animMotion origin="layout" path="M 1.94444E-6 -1.85185E-6 L -0.33507 0.25162 " pathEditMode="relative" rAng="0" ptsTypes="AA">
                                      <p:cBhvr>
                                        <p:cTn id="66" dur="750" fill="hold"/>
                                        <p:tgtEl>
                                          <p:spTgt spid="40"/>
                                        </p:tgtEl>
                                        <p:attrNameLst>
                                          <p:attrName>ppt_x</p:attrName>
                                          <p:attrName>ppt_y</p:attrName>
                                        </p:attrNameLst>
                                      </p:cBhvr>
                                      <p:rCtr x="-16753" y="12569"/>
                                    </p:animMotion>
                                  </p:childTnLst>
                                </p:cTn>
                              </p:par>
                            </p:childTnLst>
                          </p:cTn>
                        </p:par>
                        <p:par>
                          <p:cTn id="67" fill="hold">
                            <p:stCondLst>
                              <p:cond delay="2250"/>
                            </p:stCondLst>
                            <p:childTnLst>
                              <p:par>
                                <p:cTn id="68" presetID="42" presetClass="path" presetSubtype="0" accel="50000" decel="50000" fill="hold" nodeType="afterEffect">
                                  <p:stCondLst>
                                    <p:cond delay="0"/>
                                  </p:stCondLst>
                                  <p:childTnLst>
                                    <p:animMotion origin="layout" path="M 2.77778E-6 -2.96296E-6 L -0.3349 0.25301 " pathEditMode="relative" rAng="0" ptsTypes="AA">
                                      <p:cBhvr>
                                        <p:cTn id="69" dur="750" fill="hold"/>
                                        <p:tgtEl>
                                          <p:spTgt spid="39"/>
                                        </p:tgtEl>
                                        <p:attrNameLst>
                                          <p:attrName>ppt_x</p:attrName>
                                          <p:attrName>ppt_y</p:attrName>
                                        </p:attrNameLst>
                                      </p:cBhvr>
                                      <p:rCtr x="-16753" y="12639"/>
                                    </p:animMotion>
                                  </p:childTnLst>
                                </p:cTn>
                              </p:par>
                            </p:childTnLst>
                          </p:cTn>
                        </p:par>
                        <p:par>
                          <p:cTn id="70" fill="hold">
                            <p:stCondLst>
                              <p:cond delay="3000"/>
                            </p:stCondLst>
                            <p:childTnLst>
                              <p:par>
                                <p:cTn id="71" presetID="42" presetClass="path" presetSubtype="0" accel="50000" decel="50000" fill="hold" nodeType="afterEffect">
                                  <p:stCondLst>
                                    <p:cond delay="0"/>
                                  </p:stCondLst>
                                  <p:childTnLst>
                                    <p:animMotion origin="layout" path="M 3.33333E-6 1.11111E-6 L 0.44774 0.25208 " pathEditMode="relative" rAng="0" ptsTypes="AA">
                                      <p:cBhvr>
                                        <p:cTn id="72" dur="750" fill="hold"/>
                                        <p:tgtEl>
                                          <p:spTgt spid="35"/>
                                        </p:tgtEl>
                                        <p:attrNameLst>
                                          <p:attrName>ppt_x</p:attrName>
                                          <p:attrName>ppt_y</p:attrName>
                                        </p:attrNameLst>
                                      </p:cBhvr>
                                      <p:rCtr x="22378" y="12593"/>
                                    </p:animMotion>
                                  </p:childTnLst>
                                </p:cTn>
                              </p:par>
                            </p:childTnLst>
                          </p:cTn>
                        </p:par>
                        <p:par>
                          <p:cTn id="73" fill="hold">
                            <p:stCondLst>
                              <p:cond delay="3750"/>
                            </p:stCondLst>
                            <p:childTnLst>
                              <p:par>
                                <p:cTn id="74" presetID="42" presetClass="path" presetSubtype="0" accel="50000" decel="50000" fill="hold" nodeType="afterEffect">
                                  <p:stCondLst>
                                    <p:cond delay="0"/>
                                  </p:stCondLst>
                                  <p:childTnLst>
                                    <p:animMotion origin="layout" path="M 4.72222E-6 -2.96296E-6 L 0.1125 0.25417 " pathEditMode="relative" rAng="0" ptsTypes="AA">
                                      <p:cBhvr>
                                        <p:cTn id="75" dur="750" fill="hold"/>
                                        <p:tgtEl>
                                          <p:spTgt spid="41"/>
                                        </p:tgtEl>
                                        <p:attrNameLst>
                                          <p:attrName>ppt_x</p:attrName>
                                          <p:attrName>ppt_y</p:attrName>
                                        </p:attrNameLst>
                                      </p:cBhvr>
                                      <p:rCtr x="5625" y="12708"/>
                                    </p:animMotion>
                                  </p:childTnLst>
                                </p:cTn>
                              </p:par>
                            </p:childTnLst>
                          </p:cTn>
                        </p:par>
                        <p:par>
                          <p:cTn id="76" fill="hold">
                            <p:stCondLst>
                              <p:cond delay="4500"/>
                            </p:stCondLst>
                            <p:childTnLst>
                              <p:par>
                                <p:cTn id="77" presetID="42" presetClass="path" presetSubtype="0" accel="50000" decel="50000" fill="hold" nodeType="afterEffect">
                                  <p:stCondLst>
                                    <p:cond delay="0"/>
                                  </p:stCondLst>
                                  <p:childTnLst>
                                    <p:animMotion origin="layout" path="M 2.22222E-6 -1.85185E-6 L 0.44774 0.25162 " pathEditMode="relative" rAng="0" ptsTypes="AA">
                                      <p:cBhvr>
                                        <p:cTn id="78" dur="750" fill="hold"/>
                                        <p:tgtEl>
                                          <p:spTgt spid="38"/>
                                        </p:tgtEl>
                                        <p:attrNameLst>
                                          <p:attrName>ppt_x</p:attrName>
                                          <p:attrName>ppt_y</p:attrName>
                                        </p:attrNameLst>
                                      </p:cBhvr>
                                      <p:rCtr x="22378" y="1256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8" grpId="0" animBg="1"/>
      <p:bldP spid="29" grpId="0" animBg="1"/>
      <p:bldP spid="30" grpId="0" animBg="1"/>
      <p:bldP spid="31" grpId="0" animBg="1"/>
      <p:bldP spid="32" grpId="0" animBg="1"/>
      <p:bldP spid="3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Maximum Nash Welfare</a:t>
            </a:r>
            <a:endParaRPr lang="en-US" dirty="0"/>
          </a:p>
        </p:txBody>
      </p:sp>
      <mc:AlternateContent xmlns:mc="http://schemas.openxmlformats.org/markup-compatibility/2006">
        <mc:Choice xmlns:a14="http://schemas.microsoft.com/office/drawing/2010/main" Requires="a14">
          <p:sp>
            <p:nvSpPr>
              <p:cNvPr id="3" name="Content Placeholder 2"/>
              <p:cNvSpPr>
                <a:spLocks noGrp="1"/>
              </p:cNvSpPr>
              <p:nvPr>
                <p:ph idx="1"/>
              </p:nvPr>
            </p:nvSpPr>
            <p:spPr/>
            <p:txBody>
              <a:bodyPr>
                <a:normAutofit/>
              </a:bodyPr>
              <a:lstStyle/>
              <a:p>
                <a:r>
                  <a:rPr lang="en-US" dirty="0" smtClean="0"/>
                  <a:t>However, round robin is not </a:t>
                </a:r>
                <a:r>
                  <a:rPr lang="en-US" dirty="0" smtClean="0">
                    <a:solidFill>
                      <a:schemeClr val="tx2"/>
                    </a:solidFill>
                  </a:rPr>
                  <a:t>Pareto efficient</a:t>
                </a:r>
                <a:endParaRPr lang="en-US" dirty="0">
                  <a:solidFill>
                    <a:schemeClr val="tx2"/>
                  </a:solidFill>
                </a:endParaRPr>
              </a:p>
              <a:p>
                <a:r>
                  <a:rPr lang="en-US" dirty="0" smtClean="0"/>
                  <a:t>Can we find a mechanism that is both EF1 and Pareto efficient?</a:t>
                </a:r>
              </a:p>
              <a:p>
                <a:r>
                  <a:rPr lang="en-US" dirty="0" smtClean="0"/>
                  <a:t>Idea: Maximize the </a:t>
                </a:r>
                <a:r>
                  <a:rPr lang="en-US" dirty="0" smtClean="0">
                    <a:solidFill>
                      <a:schemeClr val="tx2"/>
                    </a:solidFill>
                  </a:rPr>
                  <a:t>Nash welfare </a:t>
                </a:r>
                <a14:m>
                  <m:oMath xmlns:m="http://schemas.openxmlformats.org/officeDocument/2006/math">
                    <m:nary>
                      <m:naryPr>
                        <m:chr m:val="∏"/>
                        <m:supHide m:val="on"/>
                        <m:ctrlPr>
                          <a:rPr lang="en-US" b="0" i="1" smtClean="0">
                            <a:latin typeface="Cambria Math" charset="0"/>
                          </a:rPr>
                        </m:ctrlPr>
                      </m:naryPr>
                      <m:sub>
                        <m:r>
                          <a:rPr lang="en-US" b="0" i="1" smtClean="0">
                            <a:latin typeface="Cambria Math" panose="02040503050406030204" pitchFamily="18" charset="0"/>
                          </a:rPr>
                          <m:t>𝑖</m:t>
                        </m:r>
                      </m:sub>
                      <m:sup/>
                      <m:e>
                        <m:sSub>
                          <m:sSubPr>
                            <m:ctrlPr>
                              <a:rPr lang="en-US" b="0" i="1" smtClean="0">
                                <a:latin typeface="Cambria Math" charset="0"/>
                              </a:rPr>
                            </m:ctrlPr>
                          </m:sSubPr>
                          <m:e>
                            <m:r>
                              <a:rPr lang="en-US" b="0" i="1" smtClean="0">
                                <a:latin typeface="Cambria Math" panose="02040503050406030204" pitchFamily="18" charset="0"/>
                              </a:rPr>
                              <m:t>𝑣</m:t>
                            </m:r>
                          </m:e>
                          <m:sub>
                            <m:r>
                              <a:rPr lang="en-US" b="0" i="1" smtClean="0">
                                <a:latin typeface="Cambria Math" panose="02040503050406030204" pitchFamily="18" charset="0"/>
                              </a:rPr>
                              <m:t>𝑖</m:t>
                            </m:r>
                          </m:sub>
                        </m:sSub>
                        <m:d>
                          <m:dPr>
                            <m:ctrlPr>
                              <a:rPr lang="en-US" b="0" i="1" smtClean="0">
                                <a:latin typeface="Cambria Math" charset="0"/>
                              </a:rPr>
                            </m:ctrlPr>
                          </m:dPr>
                          <m:e>
                            <m:sSub>
                              <m:sSubPr>
                                <m:ctrlPr>
                                  <a:rPr lang="en-US" b="0" i="1" smtClean="0">
                                    <a:latin typeface="Cambria Math"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𝑖</m:t>
                                </m:r>
                              </m:sub>
                            </m:sSub>
                          </m:e>
                        </m:d>
                      </m:e>
                    </m:nary>
                  </m:oMath>
                </a14:m>
                <a:endParaRPr lang="en-US" dirty="0" smtClean="0"/>
              </a:p>
              <a:p>
                <a:r>
                  <a:rPr lang="en-US" dirty="0" smtClean="0"/>
                  <a:t>For homogeneous divisible goods:</a:t>
                </a:r>
              </a:p>
              <a:p>
                <a:pPr lvl="1"/>
                <a:r>
                  <a:rPr lang="en-US" dirty="0"/>
                  <a:t>E</a:t>
                </a:r>
                <a:r>
                  <a:rPr lang="en-US" dirty="0" smtClean="0"/>
                  <a:t>nvy free and Pareto efficient</a:t>
                </a:r>
              </a:p>
              <a:p>
                <a:pPr lvl="1"/>
                <a:r>
                  <a:rPr lang="en-US" dirty="0" smtClean="0"/>
                  <a:t>Coincides with CEEI and proportional fairness</a:t>
                </a:r>
              </a:p>
              <a:p>
                <a:r>
                  <a:rPr lang="en-US" dirty="0" smtClean="0"/>
                  <a:t>For indivisible goods:</a:t>
                </a:r>
              </a:p>
              <a:p>
                <a:pPr lvl="1"/>
                <a:r>
                  <a:rPr lang="en-US" dirty="0" smtClean="0"/>
                  <a:t>Rounding does not </a:t>
                </a:r>
                <a:r>
                  <a:rPr lang="en-US" dirty="0" smtClean="0"/>
                  <a:t>work</a:t>
                </a:r>
                <a:endParaRPr lang="en-US" dirty="0" smtClean="0"/>
              </a:p>
            </p:txBody>
          </p:sp>
        </mc:Choice>
        <mc:Fallback>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4"/>
                <a:stretch>
                  <a:fillRect l="-800" t="-697"/>
                </a:stretch>
              </a:blipFill>
            </p:spPr>
            <p:txBody>
              <a:bodyPr/>
              <a:lstStyle/>
              <a:p>
                <a:r>
                  <a:rPr lang="en-US">
                    <a:noFill/>
                  </a:rPr>
                  <a:t> </a:t>
                </a:r>
              </a:p>
            </p:txBody>
          </p:sp>
        </mc:Fallback>
      </mc:AlternateContent>
      <p:grpSp>
        <p:nvGrpSpPr>
          <p:cNvPr id="4" name="Group 3"/>
          <p:cNvGrpSpPr/>
          <p:nvPr/>
        </p:nvGrpSpPr>
        <p:grpSpPr>
          <a:xfrm>
            <a:off x="90543" y="5312128"/>
            <a:ext cx="8574992" cy="1384995"/>
            <a:chOff x="90543" y="4355195"/>
            <a:chExt cx="8574992" cy="1384995"/>
          </a:xfrm>
        </p:grpSpPr>
        <p:grpSp>
          <p:nvGrpSpPr>
            <p:cNvPr id="5" name="Group 4"/>
            <p:cNvGrpSpPr/>
            <p:nvPr/>
          </p:nvGrpSpPr>
          <p:grpSpPr>
            <a:xfrm>
              <a:off x="90543" y="4355195"/>
              <a:ext cx="8574992" cy="1384995"/>
              <a:chOff x="146327" y="4745648"/>
              <a:chExt cx="8574992" cy="1384995"/>
            </a:xfrm>
          </p:grpSpPr>
          <p:sp>
            <p:nvSpPr>
              <p:cNvPr id="7" name="Rounded Rectangle 6"/>
              <p:cNvSpPr/>
              <p:nvPr/>
            </p:nvSpPr>
            <p:spPr>
              <a:xfrm>
                <a:off x="491719" y="4872346"/>
                <a:ext cx="8229600" cy="113160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000" dirty="0" smtClean="0"/>
                  <a:t>Maximizing Nash welfare satisfies EF1 and Pareto efficiency</a:t>
                </a:r>
                <a:endParaRPr lang="en-US" sz="2000" b="1" dirty="0">
                  <a:solidFill>
                    <a:schemeClr val="bg1"/>
                  </a:solidFill>
                </a:endParaRPr>
              </a:p>
            </p:txBody>
          </p:sp>
          <p:sp>
            <p:nvSpPr>
              <p:cNvPr id="8" name="TextBox 7"/>
              <p:cNvSpPr txBox="1"/>
              <p:nvPr/>
            </p:nvSpPr>
            <p:spPr>
              <a:xfrm>
                <a:off x="146327" y="4745648"/>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
          <p:nvSpPr>
            <p:cNvPr id="6" name="TextBox 5"/>
            <p:cNvSpPr txBox="1"/>
            <p:nvPr/>
          </p:nvSpPr>
          <p:spPr>
            <a:xfrm>
              <a:off x="5125668" y="5271140"/>
              <a:ext cx="3487479" cy="307777"/>
            </a:xfrm>
            <a:prstGeom prst="rect">
              <a:avLst/>
            </a:prstGeom>
            <a:noFill/>
          </p:spPr>
          <p:txBody>
            <a:bodyPr wrap="square" rtlCol="0">
              <a:spAutoFit/>
            </a:bodyPr>
            <a:lstStyle/>
            <a:p>
              <a:pPr algn="r"/>
              <a:r>
                <a:rPr lang="en-US" sz="1400" dirty="0" smtClean="0">
                  <a:solidFill>
                    <a:schemeClr val="bg1"/>
                  </a:solidFill>
                </a:rPr>
                <a:t>[</a:t>
              </a:r>
              <a:r>
                <a:rPr lang="en-US" sz="1400" dirty="0" err="1" smtClean="0">
                  <a:solidFill>
                    <a:schemeClr val="bg1"/>
                  </a:solidFill>
                </a:rPr>
                <a:t>Caragiannis</a:t>
              </a:r>
              <a:r>
                <a:rPr lang="en-US" sz="1400" dirty="0" smtClean="0">
                  <a:solidFill>
                    <a:schemeClr val="bg1"/>
                  </a:solidFill>
                </a:rPr>
                <a:t> et al. EC-2016]</a:t>
              </a:r>
              <a:endParaRPr lang="en-US" sz="1400" dirty="0">
                <a:solidFill>
                  <a:schemeClr val="bg1"/>
                </a:solidFill>
              </a:endParaRPr>
            </a:p>
          </p:txBody>
        </p:sp>
      </p:grpSp>
      <p:sp>
        <p:nvSpPr>
          <p:cNvPr id="9" name="Slide Number Placeholder 8"/>
          <p:cNvSpPr>
            <a:spLocks noGrp="1"/>
          </p:cNvSpPr>
          <p:nvPr>
            <p:ph type="sldNum" sz="quarter" idx="12"/>
          </p:nvPr>
        </p:nvSpPr>
        <p:spPr/>
        <p:txBody>
          <a:bodyPr/>
          <a:lstStyle/>
          <a:p>
            <a:fld id="{A2EF37A0-74FC-AB4F-AE4C-D9BFC6719E9F}" type="slidenum">
              <a:rPr lang="en-US" smtClean="0"/>
              <a:t>33</a:t>
            </a:fld>
            <a:endParaRPr lang="en-US"/>
          </a:p>
        </p:txBody>
      </p:sp>
    </p:spTree>
    <p:custDataLst>
      <p:tags r:id="rId1"/>
    </p:custDataLst>
    <p:extLst>
      <p:ext uri="{BB962C8B-B14F-4D97-AF65-F5344CB8AC3E}">
        <p14:creationId xmlns:p14="http://schemas.microsoft.com/office/powerpoint/2010/main" val="317614849"/>
      </p:ext>
    </p:extLst>
  </p:cSld>
  <p:clrMapOvr>
    <a:masterClrMapping/>
  </p:clrMapOvr>
  <mc:AlternateContent xmlns:mc="http://schemas.openxmlformats.org/markup-compatibility/2006">
    <mc:Choice xmlns:p14="http://schemas.microsoft.com/office/powerpoint/2010/main" Requires="p14">
      <p:transition p14:dur="0" advTm="184998"/>
    </mc:Choice>
    <mc:Fallback>
      <p:transition advTm="184998"/>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6" end="6"/>
                                            </p:txEl>
                                          </p:spTgt>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When do </a:t>
            </a:r>
            <a:r>
              <a:rPr lang="en-US" dirty="0" smtClean="0">
                <a:solidFill>
                  <a:schemeClr val="tx1"/>
                </a:solidFill>
              </a:rPr>
              <a:t>Truly</a:t>
            </a:r>
            <a:r>
              <a:rPr lang="en-US" dirty="0" smtClean="0"/>
              <a:t> E-F allocations exist?</a:t>
            </a:r>
            <a:endParaRPr lang="en-US" dirty="0"/>
          </a:p>
        </p:txBody>
      </p:sp>
      <p:sp>
        <p:nvSpPr>
          <p:cNvPr id="11" name="Content Placeholder 10"/>
          <p:cNvSpPr>
            <a:spLocks noGrp="1"/>
          </p:cNvSpPr>
          <p:nvPr>
            <p:ph idx="1"/>
          </p:nvPr>
        </p:nvSpPr>
        <p:spPr>
          <a:xfrm>
            <a:off x="457200" y="3103808"/>
            <a:ext cx="7620000" cy="3022355"/>
          </a:xfrm>
        </p:spPr>
        <p:txBody>
          <a:bodyPr/>
          <a:lstStyle/>
          <a:p>
            <a:r>
              <a:rPr lang="en-US" dirty="0"/>
              <a:t>[A1]: utilities are drawn I.I.D.</a:t>
            </a:r>
          </a:p>
          <a:p>
            <a:r>
              <a:rPr lang="en-US" dirty="0"/>
              <a:t>[A2]: </a:t>
            </a:r>
          </a:p>
          <a:p>
            <a:pPr marL="160020" indent="-342900">
              <a:buFont typeface="Arial" charset="0"/>
              <a:buChar char="•"/>
            </a:pPr>
            <a:r>
              <a:rPr lang="en-US" b="0" dirty="0"/>
              <a:t>each agent equally likely to want </a:t>
            </a:r>
            <a:r>
              <a:rPr lang="en-US" b="0" i="1" dirty="0"/>
              <a:t>g</a:t>
            </a:r>
            <a:r>
              <a:rPr lang="en-US" b="0" dirty="0"/>
              <a:t> the most</a:t>
            </a:r>
          </a:p>
          <a:p>
            <a:pPr marL="160020" indent="-342900">
              <a:buFont typeface="Arial" charset="0"/>
              <a:buChar char="•"/>
            </a:pPr>
            <a:r>
              <a:rPr lang="en-US" b="0" dirty="0"/>
              <a:t>difference between the expected utility of the agent most wanting </a:t>
            </a:r>
            <a:r>
              <a:rPr lang="en-US" b="0" i="1" dirty="0"/>
              <a:t>g</a:t>
            </a:r>
            <a:r>
              <a:rPr lang="en-US" b="0" dirty="0"/>
              <a:t> and any other agent is at least some constant </a:t>
            </a:r>
            <a:r>
              <a:rPr lang="en-US" b="0" i="1" dirty="0" err="1"/>
              <a:t>μ</a:t>
            </a:r>
            <a:endParaRPr lang="en-US" b="0" i="1" dirty="0"/>
          </a:p>
          <a:p>
            <a:r>
              <a:rPr lang="en-US" dirty="0"/>
              <a:t>Uniform distribution satisfies [A1] and [A2]</a:t>
            </a:r>
          </a:p>
          <a:p>
            <a:r>
              <a:rPr lang="en-US" dirty="0"/>
              <a:t>Goods with intrinsic base values </a:t>
            </a:r>
            <a:r>
              <a:rPr lang="en-US" dirty="0">
                <a:sym typeface="Wingdings"/>
              </a:rPr>
              <a:t> only [A2]</a:t>
            </a:r>
            <a:endParaRPr lang="en-US" dirty="0"/>
          </a:p>
        </p:txBody>
      </p:sp>
      <p:sp>
        <p:nvSpPr>
          <p:cNvPr id="6" name="Slide Number Placeholder 5"/>
          <p:cNvSpPr>
            <a:spLocks noGrp="1"/>
          </p:cNvSpPr>
          <p:nvPr>
            <p:ph type="sldNum" sz="quarter" idx="12"/>
          </p:nvPr>
        </p:nvSpPr>
        <p:spPr/>
        <p:txBody>
          <a:bodyPr/>
          <a:lstStyle/>
          <a:p>
            <a:fld id="{A2EF37A0-74FC-AB4F-AE4C-D9BFC6719E9F}" type="slidenum">
              <a:rPr lang="en-US" smtClean="0"/>
              <a:pPr/>
              <a:t>34</a:t>
            </a:fld>
            <a:endParaRPr lang="en-US"/>
          </a:p>
        </p:txBody>
      </p:sp>
      <p:sp>
        <p:nvSpPr>
          <p:cNvPr id="4" name="Rounded Rectangle 3"/>
          <p:cNvSpPr/>
          <p:nvPr/>
        </p:nvSpPr>
        <p:spPr>
          <a:xfrm>
            <a:off x="533400" y="1594830"/>
            <a:ext cx="8153400" cy="1283536"/>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2800" dirty="0" smtClean="0"/>
              <a:t>Can we characterize when an EF allocation of indivisible goods exists (with high probability)?</a:t>
            </a:r>
            <a:endParaRPr lang="en-US" sz="2800" dirty="0"/>
          </a:p>
        </p:txBody>
      </p:sp>
      <p:sp>
        <p:nvSpPr>
          <p:cNvPr id="5" name="TextBox 4"/>
          <p:cNvSpPr txBox="1"/>
          <p:nvPr/>
        </p:nvSpPr>
        <p:spPr>
          <a:xfrm>
            <a:off x="5242041" y="4457856"/>
            <a:ext cx="184666" cy="369332"/>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19303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1">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build="p"/>
      <p:bldP spid="4"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small number of goods</a:t>
            </a:r>
            <a:endParaRPr lang="en-US" dirty="0"/>
          </a:p>
        </p:txBody>
      </p:sp>
      <p:sp>
        <p:nvSpPr>
          <p:cNvPr id="3" name="Content Placeholder 2"/>
          <p:cNvSpPr>
            <a:spLocks noGrp="1"/>
          </p:cNvSpPr>
          <p:nvPr>
            <p:ph idx="1"/>
          </p:nvPr>
        </p:nvSpPr>
        <p:spPr>
          <a:xfrm>
            <a:off x="457200" y="3352800"/>
            <a:ext cx="8229600" cy="2773363"/>
          </a:xfrm>
        </p:spPr>
        <p:txBody>
          <a:bodyPr>
            <a:normAutofit/>
          </a:bodyPr>
          <a:lstStyle/>
          <a:p>
            <a:r>
              <a:rPr lang="en-US" dirty="0" smtClean="0"/>
              <a:t>Note: if </a:t>
            </a:r>
            <a:r>
              <a:rPr lang="en-US" i="1" dirty="0"/>
              <a:t>m</a:t>
            </a:r>
            <a:r>
              <a:rPr lang="en-US" dirty="0"/>
              <a:t> &lt; </a:t>
            </a:r>
            <a:r>
              <a:rPr lang="en-US" i="1" dirty="0"/>
              <a:t>n</a:t>
            </a:r>
            <a:r>
              <a:rPr lang="en-US" dirty="0"/>
              <a:t>, </a:t>
            </a:r>
            <a:r>
              <a:rPr lang="en-US" dirty="0" smtClean="0"/>
              <a:t>clearly no </a:t>
            </a:r>
            <a:r>
              <a:rPr lang="en-US" dirty="0"/>
              <a:t>EF allocation exists</a:t>
            </a:r>
            <a:r>
              <a:rPr lang="en-US" dirty="0" smtClean="0"/>
              <a:t>.</a:t>
            </a:r>
          </a:p>
          <a:p>
            <a:pPr marL="160020" indent="-342900">
              <a:buFont typeface="Arial" charset="0"/>
              <a:buChar char="•"/>
            </a:pPr>
            <a:r>
              <a:rPr lang="en-US" b="0" dirty="0" smtClean="0"/>
              <a:t>How many additional goods beyond </a:t>
            </a:r>
            <a:r>
              <a:rPr lang="en-US" b="0" i="1" dirty="0" smtClean="0"/>
              <a:t>m</a:t>
            </a:r>
            <a:r>
              <a:rPr lang="en-US" b="0" dirty="0" smtClean="0"/>
              <a:t>=</a:t>
            </a:r>
            <a:r>
              <a:rPr lang="en-US" b="0" i="1" dirty="0" smtClean="0"/>
              <a:t>n</a:t>
            </a:r>
            <a:r>
              <a:rPr lang="en-US" b="0" dirty="0" smtClean="0"/>
              <a:t> are needed?</a:t>
            </a:r>
            <a:r>
              <a:rPr lang="en-US" dirty="0" smtClean="0"/>
              <a:t/>
            </a:r>
            <a:br>
              <a:rPr lang="en-US" dirty="0" smtClean="0"/>
            </a:br>
            <a:endParaRPr lang="en-US" dirty="0" smtClean="0"/>
          </a:p>
          <a:p>
            <a:r>
              <a:rPr lang="en-US" dirty="0" smtClean="0"/>
              <a:t>Formally: </a:t>
            </a:r>
            <a:r>
              <a:rPr lang="en-US" dirty="0" smtClean="0"/>
              <a:t>under [A1], for small constant </a:t>
            </a:r>
            <a:r>
              <a:rPr lang="en-US" dirty="0" err="1" smtClean="0"/>
              <a:t>δ</a:t>
            </a:r>
            <a:r>
              <a:rPr lang="en-US" dirty="0" smtClean="0"/>
              <a:t>:</a:t>
            </a:r>
            <a:endParaRPr lang="en-US" dirty="0"/>
          </a:p>
          <a:p>
            <a:pPr marL="160020" indent="-342900">
              <a:buFont typeface="Arial" charset="0"/>
              <a:buChar char="•"/>
            </a:pPr>
            <a:r>
              <a:rPr lang="en-US" b="0" dirty="0" smtClean="0"/>
              <a:t>if the probability that EF allocation exists is 1-δ</a:t>
            </a:r>
          </a:p>
          <a:p>
            <a:pPr marL="160020" indent="-342900">
              <a:buFont typeface="Arial" charset="0"/>
              <a:buChar char="•"/>
            </a:pPr>
            <a:r>
              <a:rPr lang="en-US" b="0" dirty="0" smtClean="0"/>
              <a:t>then </a:t>
            </a:r>
            <a:r>
              <a:rPr lang="en-US" b="0" i="1" dirty="0" smtClean="0"/>
              <a:t>m</a:t>
            </a:r>
            <a:r>
              <a:rPr lang="en-US" b="0" dirty="0" smtClean="0"/>
              <a:t> ≥ (</a:t>
            </a:r>
            <a:r>
              <a:rPr lang="en-US" b="0" i="1" dirty="0" smtClean="0"/>
              <a:t>1</a:t>
            </a:r>
            <a:r>
              <a:rPr lang="en-US" b="0" dirty="0" smtClean="0"/>
              <a:t>+</a:t>
            </a:r>
            <a:r>
              <a:rPr lang="en-US" b="0" i="1" dirty="0" smtClean="0"/>
              <a:t>c</a:t>
            </a:r>
            <a:r>
              <a:rPr lang="en-US" b="0" dirty="0" smtClean="0"/>
              <a:t>(</a:t>
            </a:r>
            <a:r>
              <a:rPr lang="en-US" b="0" i="1" dirty="0" err="1" smtClean="0"/>
              <a:t>δ</a:t>
            </a:r>
            <a:r>
              <a:rPr lang="en-US" b="0" dirty="0" smtClean="0"/>
              <a:t>))</a:t>
            </a:r>
            <a:r>
              <a:rPr lang="en-US" b="0" i="1" dirty="0" smtClean="0"/>
              <a:t>n</a:t>
            </a:r>
            <a:r>
              <a:rPr lang="en-US" b="0" dirty="0" smtClean="0"/>
              <a:t>, with</a:t>
            </a:r>
            <a:r>
              <a:rPr lang="en-US" b="0" i="1" dirty="0" smtClean="0"/>
              <a:t> c</a:t>
            </a:r>
            <a:r>
              <a:rPr lang="en-US" b="0" dirty="0" smtClean="0"/>
              <a:t>(</a:t>
            </a:r>
            <a:r>
              <a:rPr lang="en-US" b="0" i="1" dirty="0" err="1" smtClean="0"/>
              <a:t>δ</a:t>
            </a:r>
            <a:r>
              <a:rPr lang="en-US" b="0" dirty="0" smtClean="0"/>
              <a:t>)&gt;0</a:t>
            </a:r>
          </a:p>
        </p:txBody>
      </p:sp>
      <p:sp>
        <p:nvSpPr>
          <p:cNvPr id="5" name="Slide Number Placeholder 4"/>
          <p:cNvSpPr>
            <a:spLocks noGrp="1"/>
          </p:cNvSpPr>
          <p:nvPr>
            <p:ph type="sldNum" sz="quarter" idx="12"/>
          </p:nvPr>
        </p:nvSpPr>
        <p:spPr/>
        <p:txBody>
          <a:bodyPr/>
          <a:lstStyle/>
          <a:p>
            <a:fld id="{A2EF37A0-74FC-AB4F-AE4C-D9BFC6719E9F}" type="slidenum">
              <a:rPr lang="en-US" smtClean="0"/>
              <a:t>35</a:t>
            </a:fld>
            <a:endParaRPr lang="en-US"/>
          </a:p>
        </p:txBody>
      </p:sp>
      <p:grpSp>
        <p:nvGrpSpPr>
          <p:cNvPr id="6" name="Group 5"/>
          <p:cNvGrpSpPr/>
          <p:nvPr/>
        </p:nvGrpSpPr>
        <p:grpSpPr>
          <a:xfrm>
            <a:off x="111808" y="1628859"/>
            <a:ext cx="8574992" cy="1384995"/>
            <a:chOff x="146327" y="4745648"/>
            <a:chExt cx="8574992" cy="1384995"/>
          </a:xfrm>
        </p:grpSpPr>
        <p:sp>
          <p:nvSpPr>
            <p:cNvPr id="7" name="Rounded Rectangle 6"/>
            <p:cNvSpPr/>
            <p:nvPr/>
          </p:nvSpPr>
          <p:spPr>
            <a:xfrm>
              <a:off x="491719" y="4872346"/>
              <a:ext cx="8229600" cy="113160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a:t>Even when the number of goods is larger than the number of agents by a </a:t>
              </a:r>
              <a:r>
                <a:rPr lang="en-US" sz="2000" b="1" dirty="0"/>
                <a:t>linear fraction</a:t>
              </a:r>
              <a:r>
                <a:rPr lang="en-US" sz="2000" dirty="0"/>
                <a:t>, an EF allocation probably won’t exist.</a:t>
              </a:r>
              <a:endParaRPr lang="en-US" sz="2000" dirty="0"/>
            </a:p>
          </p:txBody>
        </p:sp>
        <p:sp>
          <p:nvSpPr>
            <p:cNvPr id="8" name="TextBox 7"/>
            <p:cNvSpPr txBox="1"/>
            <p:nvPr/>
          </p:nvSpPr>
          <p:spPr>
            <a:xfrm>
              <a:off x="146327" y="4745648"/>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
        <p:nvSpPr>
          <p:cNvPr id="15" name="TextBox 14"/>
          <p:cNvSpPr txBox="1"/>
          <p:nvPr/>
        </p:nvSpPr>
        <p:spPr>
          <a:xfrm>
            <a:off x="6461050" y="2589448"/>
            <a:ext cx="2438400" cy="307777"/>
          </a:xfrm>
          <a:prstGeom prst="rect">
            <a:avLst/>
          </a:prstGeom>
          <a:noFill/>
        </p:spPr>
        <p:txBody>
          <a:bodyPr wrap="square" rtlCol="0">
            <a:spAutoFit/>
          </a:bodyPr>
          <a:lstStyle/>
          <a:p>
            <a:r>
              <a:rPr lang="en-US" sz="1400" dirty="0" smtClean="0">
                <a:solidFill>
                  <a:schemeClr val="bg1"/>
                </a:solidFill>
              </a:rPr>
              <a:t>[Dickerson et al. AAAI-14]</a:t>
            </a:r>
            <a:endParaRPr lang="en-US" sz="1400" dirty="0">
              <a:solidFill>
                <a:schemeClr val="bg1"/>
              </a:solidFill>
            </a:endParaRPr>
          </a:p>
        </p:txBody>
      </p:sp>
    </p:spTree>
    <p:extLst>
      <p:ext uri="{BB962C8B-B14F-4D97-AF65-F5344CB8AC3E}">
        <p14:creationId xmlns:p14="http://schemas.microsoft.com/office/powerpoint/2010/main" val="14744568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small number of goods</a:t>
            </a:r>
            <a:endParaRPr lang="en-US" dirty="0"/>
          </a:p>
        </p:txBody>
      </p:sp>
      <p:sp>
        <p:nvSpPr>
          <p:cNvPr id="3" name="Content Placeholder 2"/>
          <p:cNvSpPr>
            <a:spLocks noGrp="1"/>
          </p:cNvSpPr>
          <p:nvPr>
            <p:ph idx="1"/>
          </p:nvPr>
        </p:nvSpPr>
        <p:spPr>
          <a:xfrm>
            <a:off x="457200" y="1600200"/>
            <a:ext cx="5486400" cy="4525963"/>
          </a:xfrm>
        </p:spPr>
        <p:txBody>
          <a:bodyPr/>
          <a:lstStyle/>
          <a:p>
            <a:r>
              <a:rPr lang="en-US" dirty="0" smtClean="0"/>
              <a:t>Thought: If two </a:t>
            </a:r>
            <a:r>
              <a:rPr lang="en-US" dirty="0"/>
              <a:t>agents want the same good the most, require at least three goods for </a:t>
            </a:r>
            <a:r>
              <a:rPr lang="en-US" dirty="0" smtClean="0"/>
              <a:t>an envy-free allocation</a:t>
            </a:r>
          </a:p>
          <a:p>
            <a:endParaRPr lang="en-US" dirty="0" smtClean="0"/>
          </a:p>
          <a:p>
            <a:r>
              <a:rPr lang="en-US" dirty="0" smtClean="0"/>
              <a:t>Count </a:t>
            </a:r>
            <a:r>
              <a:rPr lang="en-US" dirty="0"/>
              <a:t>such collisions; are there too many</a:t>
            </a:r>
            <a:r>
              <a:rPr lang="en-US" dirty="0" smtClean="0"/>
              <a:t>?</a:t>
            </a:r>
            <a:endParaRPr lang="en-US" dirty="0"/>
          </a:p>
        </p:txBody>
      </p:sp>
      <p:cxnSp>
        <p:nvCxnSpPr>
          <p:cNvPr id="4" name="Straight Connector 3"/>
          <p:cNvCxnSpPr/>
          <p:nvPr/>
        </p:nvCxnSpPr>
        <p:spPr bwMode="auto">
          <a:xfrm>
            <a:off x="6629400" y="1524000"/>
            <a:ext cx="0" cy="35052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5" name="Straight Connector 4"/>
          <p:cNvCxnSpPr/>
          <p:nvPr/>
        </p:nvCxnSpPr>
        <p:spPr bwMode="auto">
          <a:xfrm>
            <a:off x="7239000" y="1524000"/>
            <a:ext cx="0" cy="35052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6" name="Straight Connector 5"/>
          <p:cNvCxnSpPr/>
          <p:nvPr/>
        </p:nvCxnSpPr>
        <p:spPr bwMode="auto">
          <a:xfrm>
            <a:off x="8458200" y="1524000"/>
            <a:ext cx="0" cy="35052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7" name="Straight Connector 6"/>
          <p:cNvCxnSpPr/>
          <p:nvPr/>
        </p:nvCxnSpPr>
        <p:spPr bwMode="auto">
          <a:xfrm>
            <a:off x="7848600" y="1524000"/>
            <a:ext cx="0" cy="350520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8" name="Straight Connector 7"/>
          <p:cNvCxnSpPr/>
          <p:nvPr/>
        </p:nvCxnSpPr>
        <p:spPr bwMode="auto">
          <a:xfrm>
            <a:off x="6629400" y="4495800"/>
            <a:ext cx="18288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cxnSp>
        <p:nvCxnSpPr>
          <p:cNvPr id="9" name="Straight Connector 8"/>
          <p:cNvCxnSpPr/>
          <p:nvPr/>
        </p:nvCxnSpPr>
        <p:spPr bwMode="auto">
          <a:xfrm>
            <a:off x="6629400" y="5029200"/>
            <a:ext cx="1828800" cy="0"/>
          </a:xfrm>
          <a:prstGeom prst="line">
            <a:avLst/>
          </a:prstGeom>
          <a:solidFill>
            <a:schemeClr val="accent1"/>
          </a:solidFill>
          <a:ln w="19050" cap="flat" cmpd="sng" algn="ctr">
            <a:solidFill>
              <a:schemeClr val="tx1"/>
            </a:solidFill>
            <a:prstDash val="solid"/>
            <a:round/>
            <a:headEnd type="none" w="med" len="med"/>
            <a:tailEnd type="none" w="med" len="med"/>
          </a:ln>
          <a:effectLst/>
        </p:spPr>
      </p:cxnSp>
      <p:pic>
        <p:nvPicPr>
          <p:cNvPr id="10" name="Picture 33" descr="http://www.zeroto60times.com/blog/wp-content/uploads/2013/02/rolls-royce-cars-logo-emblem.jpg"/>
          <p:cNvPicPr>
            <a:picLocks noChangeAspect="1" noChangeArrowheads="1"/>
          </p:cNvPicPr>
          <p:nvPr/>
        </p:nvPicPr>
        <p:blipFill rotWithShape="1">
          <a:blip r:embed="rId2">
            <a:extLst>
              <a:ext uri="{28A0092B-C50C-407E-A947-70E740481C1C}">
                <a14:useLocalDpi xmlns:a14="http://schemas.microsoft.com/office/drawing/2010/main" val="0"/>
              </a:ext>
            </a:extLst>
          </a:blip>
          <a:srcRect l="24222" r="21534"/>
          <a:stretch/>
        </p:blipFill>
        <p:spPr bwMode="auto">
          <a:xfrm>
            <a:off x="6799556" y="4518734"/>
            <a:ext cx="286499" cy="484974"/>
          </a:xfrm>
          <a:prstGeom prst="rect">
            <a:avLst/>
          </a:prstGeom>
          <a:noFill/>
          <a:extLst>
            <a:ext uri="{909E8E84-426E-40dd-AFC4-6F175D3DCCD1}">
              <a14:hiddenFill xmlns="" xmlns:a14="http://schemas.microsoft.com/office/drawing/2010/main">
                <a:solidFill>
                  <a:srgbClr val="FFFFFF"/>
                </a:solidFill>
              </a14:hiddenFill>
            </a:ext>
          </a:extLst>
        </p:spPr>
      </p:pic>
      <p:pic>
        <p:nvPicPr>
          <p:cNvPr id="11" name="Picture 35" descr="http://cdn-6.famouslogos.us/images/ferrari-logo.jpg"/>
          <p:cNvPicPr>
            <a:picLocks noChangeAspect="1" noChangeArrowheads="1"/>
          </p:cNvPicPr>
          <p:nvPr/>
        </p:nvPicPr>
        <p:blipFill rotWithShape="1">
          <a:blip r:embed="rId3">
            <a:extLst>
              <a:ext uri="{28A0092B-C50C-407E-A947-70E740481C1C}">
                <a14:useLocalDpi xmlns:a14="http://schemas.microsoft.com/office/drawing/2010/main" val="0"/>
              </a:ext>
            </a:extLst>
          </a:blip>
          <a:srcRect l="38650" r="35424"/>
          <a:stretch/>
        </p:blipFill>
        <p:spPr bwMode="auto">
          <a:xfrm>
            <a:off x="7406197" y="4520753"/>
            <a:ext cx="298882" cy="482570"/>
          </a:xfrm>
          <a:prstGeom prst="rect">
            <a:avLst/>
          </a:prstGeom>
          <a:noFill/>
          <a:extLst>
            <a:ext uri="{909E8E84-426E-40dd-AFC4-6F175D3DCCD1}">
              <a14:hiddenFill xmlns="" xmlns:a14="http://schemas.microsoft.com/office/drawing/2010/main">
                <a:solidFill>
                  <a:srgbClr val="FFFFFF"/>
                </a:solidFill>
              </a14:hiddenFill>
            </a:ext>
          </a:extLst>
        </p:spPr>
      </p:pic>
      <p:pic>
        <p:nvPicPr>
          <p:cNvPr id="12" name="Picture 22" descr="http://upload.wikimedia.org/wikipedia/commons/b/b7/Unico_Anello.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4800" y="4572000"/>
            <a:ext cx="457200" cy="395771"/>
          </a:xfrm>
          <a:prstGeom prst="rect">
            <a:avLst/>
          </a:prstGeom>
          <a:noFill/>
          <a:extLst>
            <a:ext uri="{909E8E84-426E-40dd-AFC4-6F175D3DCCD1}">
              <a14:hiddenFill xmlns="" xmlns:a14="http://schemas.microsoft.com/office/drawing/2010/main">
                <a:solidFill>
                  <a:srgbClr val="FFFFFF"/>
                </a:solidFill>
              </a14:hiddenFill>
            </a:ext>
          </a:extLst>
        </p:spPr>
      </p:pic>
      <p:sp>
        <p:nvSpPr>
          <p:cNvPr id="13" name="Oval 12"/>
          <p:cNvSpPr/>
          <p:nvPr/>
        </p:nvSpPr>
        <p:spPr bwMode="auto">
          <a:xfrm>
            <a:off x="8001000" y="-381000"/>
            <a:ext cx="304800" cy="304800"/>
          </a:xfrm>
          <a:prstGeom prst="ellipse">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4" name="Oval 13"/>
          <p:cNvSpPr/>
          <p:nvPr/>
        </p:nvSpPr>
        <p:spPr bwMode="auto">
          <a:xfrm>
            <a:off x="6781800" y="-381000"/>
            <a:ext cx="304800" cy="304800"/>
          </a:xfrm>
          <a:prstGeom prst="ellipse">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5" name="Oval 14"/>
          <p:cNvSpPr/>
          <p:nvPr/>
        </p:nvSpPr>
        <p:spPr bwMode="auto">
          <a:xfrm>
            <a:off x="8001000" y="-381000"/>
            <a:ext cx="304800" cy="304800"/>
          </a:xfrm>
          <a:prstGeom prst="ellipse">
            <a:avLst/>
          </a:prstGeom>
          <a:solidFill>
            <a:srgbClr val="9A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a:ln>
                <a:noFill/>
              </a:ln>
              <a:solidFill>
                <a:schemeClr val="tx1"/>
              </a:solidFill>
              <a:effectLst/>
              <a:latin typeface="45 Helvetica Light" pitchFamily="-110" charset="0"/>
              <a:ea typeface="Geneva" pitchFamily="-110" charset="-128"/>
              <a:cs typeface="Geneva" pitchFamily="-110" charset="-128"/>
            </a:endParaRPr>
          </a:p>
        </p:txBody>
      </p:sp>
      <p:sp>
        <p:nvSpPr>
          <p:cNvPr id="16" name="Slide Number Placeholder 15"/>
          <p:cNvSpPr>
            <a:spLocks noGrp="1"/>
          </p:cNvSpPr>
          <p:nvPr>
            <p:ph type="sldNum" sz="quarter" idx="12"/>
          </p:nvPr>
        </p:nvSpPr>
        <p:spPr/>
        <p:txBody>
          <a:bodyPr/>
          <a:lstStyle/>
          <a:p>
            <a:fld id="{A2EF37A0-74FC-AB4F-AE4C-D9BFC6719E9F}" type="slidenum">
              <a:rPr lang="en-US" smtClean="0"/>
              <a:t>36</a:t>
            </a:fld>
            <a:endParaRPr lang="en-US"/>
          </a:p>
        </p:txBody>
      </p:sp>
    </p:spTree>
    <p:extLst>
      <p:ext uri="{BB962C8B-B14F-4D97-AF65-F5344CB8AC3E}">
        <p14:creationId xmlns:p14="http://schemas.microsoft.com/office/powerpoint/2010/main" val="1383214725"/>
      </p:ext>
    </p:extLst>
  </p:cSld>
  <p:clrMapOvr>
    <a:masterClrMapping/>
  </p:clrMapOvr>
  <mc:AlternateContent xmlns:mc="http://schemas.openxmlformats.org/markup-compatibility/2006">
    <mc:Choice xmlns:p14="http://schemas.microsoft.com/office/powerpoint/2010/main"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5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3.33333E-6 3.60167E-6 L -3.33333E-6 0.6551 " pathEditMode="relative" rAng="0" ptsTypes="AA">
                                          <p:cBhvr>
                                            <p:cTn id="37" dur="2000" fill="hold"/>
                                            <p:tgtEl>
                                              <p:spTgt spid="13"/>
                                            </p:tgtEl>
                                            <p:attrNameLst>
                                              <p:attrName>ppt_x</p:attrName>
                                              <p:attrName>ppt_y</p:attrName>
                                            </p:attrNameLst>
                                          </p:cBhvr>
                                          <p:rCtr x="0" y="32755"/>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 3.60167E-6 L 0 0.6551 " pathEditMode="relative" rAng="0" ptsTypes="AA">
                                          <p:cBhvr>
                                            <p:cTn id="41" dur="2000" fill="hold"/>
                                            <p:tgtEl>
                                              <p:spTgt spid="14"/>
                                            </p:tgtEl>
                                            <p:attrNameLst>
                                              <p:attrName>ppt_x</p:attrName>
                                              <p:attrName>ppt_y</p:attrName>
                                            </p:attrNameLst>
                                          </p:cBhvr>
                                          <p:rCtr x="0" y="32755"/>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fill="hold" grpId="0" nodeType="clickEffect" p14:presetBounceEnd="35000">
                                      <p:stCondLst>
                                        <p:cond delay="0"/>
                                      </p:stCondLst>
                                      <p:childTnLst>
                                        <p:animMotion origin="layout" path="M -3.33333E-6 3.60167E-6 L -3.33333E-6 0.58848 " pathEditMode="relative" rAng="0" ptsTypes="AA" p14:bounceEnd="35000">
                                          <p:cBhvr>
                                            <p:cTn id="45" dur="2000" fill="hold"/>
                                            <p:tgtEl>
                                              <p:spTgt spid="15"/>
                                            </p:tgtEl>
                                            <p:attrNameLst>
                                              <p:attrName>ppt_x</p:attrName>
                                              <p:attrName>ppt_y</p:attrName>
                                            </p:attrNameLst>
                                          </p:cBhvr>
                                          <p:rCtr x="0" y="29424"/>
                                        </p:animMotion>
                                      </p:childTnLst>
                                    </p:cTn>
                                  </p:par>
                                  <p:par>
                                    <p:cTn id="46" presetID="42" presetClass="path" presetSubtype="0" fill="hold" grpId="1" nodeType="withEffect" p14:presetBounceEnd="35000">
                                      <p:stCondLst>
                                        <p:cond delay="1370"/>
                                      </p:stCondLst>
                                      <p:childTnLst>
                                        <p:animMotion origin="layout" path="M -3.33333E-6 0.6551 L -3.33333E-6 0.6662 " pathEditMode="relative" rAng="0" ptsTypes="AA" p14:bounceEnd="35000">
                                          <p:cBhvr>
                                            <p:cTn id="47" dur="200" fill="hold"/>
                                            <p:tgtEl>
                                              <p:spTgt spid="13"/>
                                            </p:tgtEl>
                                            <p:attrNameLst>
                                              <p:attrName>ppt_x</p:attrName>
                                              <p:attrName>ppt_y</p:attrName>
                                            </p:attrNameLst>
                                          </p:cBhvr>
                                          <p:rCtr x="0" y="555"/>
                                        </p:animMotion>
                                      </p:childTnLst>
                                    </p:cTn>
                                  </p:par>
                                  <p:par>
                                    <p:cTn id="48" presetID="32" presetClass="emph" presetSubtype="0" fill="hold" nodeType="withEffect">
                                      <p:stCondLst>
                                        <p:cond delay="1500"/>
                                      </p:stCondLst>
                                      <p:childTnLst>
                                        <p:animRot by="120000">
                                          <p:cBhvr>
                                            <p:cTn id="49" dur="100" fill="hold">
                                              <p:stCondLst>
                                                <p:cond delay="0"/>
                                              </p:stCondLst>
                                            </p:cTn>
                                            <p:tgtEl>
                                              <p:spTgt spid="8"/>
                                            </p:tgtEl>
                                            <p:attrNameLst>
                                              <p:attrName>r</p:attrName>
                                            </p:attrNameLst>
                                          </p:cBhvr>
                                        </p:animRot>
                                        <p:animRot by="-240000">
                                          <p:cBhvr>
                                            <p:cTn id="50" dur="200" fill="hold">
                                              <p:stCondLst>
                                                <p:cond delay="200"/>
                                              </p:stCondLst>
                                            </p:cTn>
                                            <p:tgtEl>
                                              <p:spTgt spid="8"/>
                                            </p:tgtEl>
                                            <p:attrNameLst>
                                              <p:attrName>r</p:attrName>
                                            </p:attrNameLst>
                                          </p:cBhvr>
                                        </p:animRot>
                                        <p:animRot by="240000">
                                          <p:cBhvr>
                                            <p:cTn id="51" dur="200" fill="hold">
                                              <p:stCondLst>
                                                <p:cond delay="400"/>
                                              </p:stCondLst>
                                            </p:cTn>
                                            <p:tgtEl>
                                              <p:spTgt spid="8"/>
                                            </p:tgtEl>
                                            <p:attrNameLst>
                                              <p:attrName>r</p:attrName>
                                            </p:attrNameLst>
                                          </p:cBhvr>
                                        </p:animRot>
                                        <p:animRot by="-240000">
                                          <p:cBhvr>
                                            <p:cTn id="52" dur="200" fill="hold">
                                              <p:stCondLst>
                                                <p:cond delay="600"/>
                                              </p:stCondLst>
                                            </p:cTn>
                                            <p:tgtEl>
                                              <p:spTgt spid="8"/>
                                            </p:tgtEl>
                                            <p:attrNameLst>
                                              <p:attrName>r</p:attrName>
                                            </p:attrNameLst>
                                          </p:cBhvr>
                                        </p:animRot>
                                        <p:animRot by="120000">
                                          <p:cBhvr>
                                            <p:cTn id="53" dur="200" fill="hold">
                                              <p:stCondLst>
                                                <p:cond delay="800"/>
                                              </p:stCondLst>
                                            </p:cTn>
                                            <p:tgtEl>
                                              <p:spTgt spid="8"/>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3" grpId="1" animBg="1"/>
          <p:bldP spid="14" grpId="0" animBg="1"/>
          <p:bldP spid="15" grpId="0" animBg="1"/>
        </p:bldLst>
      </p:timing>
    </mc:Choice>
    <mc:Fallback>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0"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250"/>
                                            <p:tgtEl>
                                              <p:spTgt spid="8"/>
                                            </p:tgtEl>
                                          </p:cBhvr>
                                        </p:animEffect>
                                      </p:childTnLst>
                                    </p:cTn>
                                  </p:par>
                                  <p:par>
                                    <p:cTn id="10" presetID="10"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250"/>
                                            <p:tgtEl>
                                              <p:spTgt spid="4"/>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25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nodeType="with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250"/>
                                            <p:tgtEl>
                                              <p:spTgt spid="7"/>
                                            </p:tgtEl>
                                          </p:cBhvr>
                                        </p:animEffect>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50"/>
                                            <p:tgtEl>
                                              <p:spTgt spid="9"/>
                                            </p:tgtEl>
                                          </p:cBhvr>
                                        </p:animEffect>
                                      </p:childTnLst>
                                    </p:cTn>
                                  </p:par>
                                  <p:par>
                                    <p:cTn id="25" presetID="10" presetClass="entr" presetSubtype="0" fill="hold"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250"/>
                                            <p:tgtEl>
                                              <p:spTgt spid="10"/>
                                            </p:tgtEl>
                                          </p:cBhvr>
                                        </p:animEffect>
                                      </p:childTnLst>
                                    </p:cTn>
                                  </p:par>
                                  <p:par>
                                    <p:cTn id="28" presetID="10" presetClass="entr" presetSubtype="0"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fade">
                                          <p:cBhvr>
                                            <p:cTn id="30" dur="250"/>
                                            <p:tgtEl>
                                              <p:spTgt spid="11"/>
                                            </p:tgtEl>
                                          </p:cBhvr>
                                        </p:animEffect>
                                      </p:childTnLst>
                                    </p:cTn>
                                  </p:par>
                                  <p:par>
                                    <p:cTn id="31" presetID="10" presetClass="entr" presetSubtype="0" fill="hold"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250"/>
                                            <p:tgtEl>
                                              <p:spTgt spid="12"/>
                                            </p:tgtEl>
                                          </p:cBhvr>
                                        </p:animEffect>
                                      </p:childTnLst>
                                    </p:cTn>
                                  </p:par>
                                </p:childTnLst>
                              </p:cTn>
                            </p:par>
                          </p:childTnLst>
                        </p:cTn>
                      </p:par>
                      <p:par>
                        <p:cTn id="34" fill="hold">
                          <p:stCondLst>
                            <p:cond delay="indefinite"/>
                          </p:stCondLst>
                          <p:childTnLst>
                            <p:par>
                              <p:cTn id="35" fill="hold">
                                <p:stCondLst>
                                  <p:cond delay="0"/>
                                </p:stCondLst>
                                <p:childTnLst>
                                  <p:par>
                                    <p:cTn id="36" presetID="42" presetClass="path" presetSubtype="0" accel="50000" decel="50000" fill="hold" grpId="0" nodeType="clickEffect">
                                      <p:stCondLst>
                                        <p:cond delay="0"/>
                                      </p:stCondLst>
                                      <p:childTnLst>
                                        <p:animMotion origin="layout" path="M -3.33333E-6 3.60167E-6 L -3.33333E-6 0.6551 " pathEditMode="relative" rAng="0" ptsTypes="AA">
                                          <p:cBhvr>
                                            <p:cTn id="37" dur="2000" fill="hold"/>
                                            <p:tgtEl>
                                              <p:spTgt spid="13"/>
                                            </p:tgtEl>
                                            <p:attrNameLst>
                                              <p:attrName>ppt_x</p:attrName>
                                              <p:attrName>ppt_y</p:attrName>
                                            </p:attrNameLst>
                                          </p:cBhvr>
                                          <p:rCtr x="0" y="32755"/>
                                        </p:animMotion>
                                      </p:childTnLst>
                                    </p:cTn>
                                  </p:par>
                                </p:childTnLst>
                              </p:cTn>
                            </p:par>
                          </p:childTnLst>
                        </p:cTn>
                      </p:par>
                      <p:par>
                        <p:cTn id="38" fill="hold">
                          <p:stCondLst>
                            <p:cond delay="indefinite"/>
                          </p:stCondLst>
                          <p:childTnLst>
                            <p:par>
                              <p:cTn id="39" fill="hold">
                                <p:stCondLst>
                                  <p:cond delay="0"/>
                                </p:stCondLst>
                                <p:childTnLst>
                                  <p:par>
                                    <p:cTn id="40" presetID="42" presetClass="path" presetSubtype="0" accel="50000" decel="50000" fill="hold" grpId="0" nodeType="clickEffect">
                                      <p:stCondLst>
                                        <p:cond delay="0"/>
                                      </p:stCondLst>
                                      <p:childTnLst>
                                        <p:animMotion origin="layout" path="M 0 3.60167E-6 L 0 0.6551 " pathEditMode="relative" rAng="0" ptsTypes="AA">
                                          <p:cBhvr>
                                            <p:cTn id="41" dur="2000" fill="hold"/>
                                            <p:tgtEl>
                                              <p:spTgt spid="14"/>
                                            </p:tgtEl>
                                            <p:attrNameLst>
                                              <p:attrName>ppt_x</p:attrName>
                                              <p:attrName>ppt_y</p:attrName>
                                            </p:attrNameLst>
                                          </p:cBhvr>
                                          <p:rCtr x="0" y="32755"/>
                                        </p:animMotion>
                                      </p:childTnLst>
                                    </p:cTn>
                                  </p:par>
                                </p:childTnLst>
                              </p:cTn>
                            </p:par>
                          </p:childTnLst>
                        </p:cTn>
                      </p:par>
                      <p:par>
                        <p:cTn id="42" fill="hold">
                          <p:stCondLst>
                            <p:cond delay="indefinite"/>
                          </p:stCondLst>
                          <p:childTnLst>
                            <p:par>
                              <p:cTn id="43" fill="hold">
                                <p:stCondLst>
                                  <p:cond delay="0"/>
                                </p:stCondLst>
                                <p:childTnLst>
                                  <p:par>
                                    <p:cTn id="44" presetID="42" presetClass="path" presetSubtype="0" accel="50000" fill="hold" grpId="0" nodeType="clickEffect">
                                      <p:stCondLst>
                                        <p:cond delay="0"/>
                                      </p:stCondLst>
                                      <p:childTnLst>
                                        <p:animMotion origin="layout" path="M -3.33333E-6 3.60167E-6 L -3.33333E-6 0.58848 " pathEditMode="relative" rAng="0" ptsTypes="AA">
                                          <p:cBhvr>
                                            <p:cTn id="45" dur="2000" fill="hold"/>
                                            <p:tgtEl>
                                              <p:spTgt spid="15"/>
                                            </p:tgtEl>
                                            <p:attrNameLst>
                                              <p:attrName>ppt_x</p:attrName>
                                              <p:attrName>ppt_y</p:attrName>
                                            </p:attrNameLst>
                                          </p:cBhvr>
                                          <p:rCtr x="0" y="29424"/>
                                        </p:animMotion>
                                      </p:childTnLst>
                                    </p:cTn>
                                  </p:par>
                                  <p:par>
                                    <p:cTn id="46" presetID="42" presetClass="path" presetSubtype="0" fill="hold" grpId="1" nodeType="withEffect">
                                      <p:stCondLst>
                                        <p:cond delay="1370"/>
                                      </p:stCondLst>
                                      <p:childTnLst>
                                        <p:animMotion origin="layout" path="M -3.33333E-6 0.6551 L -3.33333E-6 0.6662 " pathEditMode="relative" rAng="0" ptsTypes="AA">
                                          <p:cBhvr>
                                            <p:cTn id="47" dur="200" fill="hold"/>
                                            <p:tgtEl>
                                              <p:spTgt spid="13"/>
                                            </p:tgtEl>
                                            <p:attrNameLst>
                                              <p:attrName>ppt_x</p:attrName>
                                              <p:attrName>ppt_y</p:attrName>
                                            </p:attrNameLst>
                                          </p:cBhvr>
                                          <p:rCtr x="0" y="555"/>
                                        </p:animMotion>
                                      </p:childTnLst>
                                    </p:cTn>
                                  </p:par>
                                  <p:par>
                                    <p:cTn id="48" presetID="32" presetClass="emph" presetSubtype="0" fill="hold" nodeType="withEffect">
                                      <p:stCondLst>
                                        <p:cond delay="1500"/>
                                      </p:stCondLst>
                                      <p:childTnLst>
                                        <p:animRot by="120000">
                                          <p:cBhvr>
                                            <p:cTn id="49" dur="100" fill="hold">
                                              <p:stCondLst>
                                                <p:cond delay="0"/>
                                              </p:stCondLst>
                                            </p:cTn>
                                            <p:tgtEl>
                                              <p:spTgt spid="8"/>
                                            </p:tgtEl>
                                            <p:attrNameLst>
                                              <p:attrName>r</p:attrName>
                                            </p:attrNameLst>
                                          </p:cBhvr>
                                        </p:animRot>
                                        <p:animRot by="-240000">
                                          <p:cBhvr>
                                            <p:cTn id="50" dur="200" fill="hold">
                                              <p:stCondLst>
                                                <p:cond delay="200"/>
                                              </p:stCondLst>
                                            </p:cTn>
                                            <p:tgtEl>
                                              <p:spTgt spid="8"/>
                                            </p:tgtEl>
                                            <p:attrNameLst>
                                              <p:attrName>r</p:attrName>
                                            </p:attrNameLst>
                                          </p:cBhvr>
                                        </p:animRot>
                                        <p:animRot by="240000">
                                          <p:cBhvr>
                                            <p:cTn id="51" dur="200" fill="hold">
                                              <p:stCondLst>
                                                <p:cond delay="400"/>
                                              </p:stCondLst>
                                            </p:cTn>
                                            <p:tgtEl>
                                              <p:spTgt spid="8"/>
                                            </p:tgtEl>
                                            <p:attrNameLst>
                                              <p:attrName>r</p:attrName>
                                            </p:attrNameLst>
                                          </p:cBhvr>
                                        </p:animRot>
                                        <p:animRot by="-240000">
                                          <p:cBhvr>
                                            <p:cTn id="52" dur="200" fill="hold">
                                              <p:stCondLst>
                                                <p:cond delay="600"/>
                                              </p:stCondLst>
                                            </p:cTn>
                                            <p:tgtEl>
                                              <p:spTgt spid="8"/>
                                            </p:tgtEl>
                                            <p:attrNameLst>
                                              <p:attrName>r</p:attrName>
                                            </p:attrNameLst>
                                          </p:cBhvr>
                                        </p:animRot>
                                        <p:animRot by="120000">
                                          <p:cBhvr>
                                            <p:cTn id="53" dur="200" fill="hold">
                                              <p:stCondLst>
                                                <p:cond delay="800"/>
                                              </p:stCondLst>
                                            </p:cTn>
                                            <p:tgtEl>
                                              <p:spTgt spid="8"/>
                                            </p:tgtEl>
                                            <p:attrNameLst>
                                              <p:attrName>r</p:attrName>
                                            </p:attrNameLst>
                                          </p:cBhvr>
                                        </p:animRo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3" grpId="0" animBg="1"/>
          <p:bldP spid="13" grpId="1" animBg="1"/>
          <p:bldP spid="14" grpId="0" animBg="1"/>
          <p:bldP spid="15" grpId="0" animBg="1"/>
        </p:bldLst>
      </p:timing>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A large number of goods</a:t>
            </a:r>
            <a:endParaRPr lang="en-US" dirty="0"/>
          </a:p>
        </p:txBody>
      </p:sp>
      <p:sp>
        <p:nvSpPr>
          <p:cNvPr id="17" name="Content Placeholder 16"/>
          <p:cNvSpPr>
            <a:spLocks noGrp="1"/>
          </p:cNvSpPr>
          <p:nvPr>
            <p:ph idx="1"/>
          </p:nvPr>
        </p:nvSpPr>
        <p:spPr>
          <a:xfrm>
            <a:off x="457200" y="3036011"/>
            <a:ext cx="7620000" cy="3090152"/>
          </a:xfrm>
        </p:spPr>
        <p:txBody>
          <a:bodyPr/>
          <a:lstStyle/>
          <a:p>
            <a:r>
              <a:rPr lang="en-US" dirty="0" smtClean="0"/>
              <a:t>Formally: </a:t>
            </a:r>
            <a:r>
              <a:rPr lang="en-US" dirty="0"/>
              <a:t>under [A2], with </a:t>
            </a:r>
            <a:r>
              <a:rPr lang="en-US" i="1" dirty="0"/>
              <a:t>n </a:t>
            </a:r>
            <a:r>
              <a:rPr lang="en-US" dirty="0"/>
              <a:t>=</a:t>
            </a:r>
            <a:r>
              <a:rPr lang="en-US" i="1" dirty="0"/>
              <a:t> O</a:t>
            </a:r>
            <a:r>
              <a:rPr lang="en-US" dirty="0"/>
              <a:t>(</a:t>
            </a:r>
            <a:r>
              <a:rPr lang="en-US" i="1" dirty="0"/>
              <a:t>m</a:t>
            </a:r>
            <a:r>
              <a:rPr lang="en-US" dirty="0"/>
              <a:t>/ln </a:t>
            </a:r>
            <a:r>
              <a:rPr lang="en-US" i="1" dirty="0"/>
              <a:t>m</a:t>
            </a:r>
            <a:r>
              <a:rPr lang="en-US" dirty="0"/>
              <a:t>):</a:t>
            </a:r>
          </a:p>
          <a:p>
            <a:pPr lvl="1"/>
            <a:r>
              <a:rPr lang="en-US" dirty="0"/>
              <a:t>An EF allocation exists (w.p.1) as </a:t>
            </a:r>
            <a:r>
              <a:rPr lang="en-US" i="1" dirty="0"/>
              <a:t>m</a:t>
            </a:r>
            <a:r>
              <a:rPr lang="en-US" dirty="0"/>
              <a:t> </a:t>
            </a:r>
            <a:r>
              <a:rPr lang="en-US" dirty="0">
                <a:sym typeface="Wingdings"/>
              </a:rPr>
              <a:t> ∞</a:t>
            </a:r>
            <a:endParaRPr lang="en-US" dirty="0"/>
          </a:p>
          <a:p>
            <a:r>
              <a:rPr lang="en-US" dirty="0"/>
              <a:t>Idea: give each good to the agent who wants it the most</a:t>
            </a:r>
          </a:p>
          <a:p>
            <a:pPr lvl="1"/>
            <a:r>
              <a:rPr lang="en-US" dirty="0"/>
              <a:t>This produces EF allocations with high probability</a:t>
            </a:r>
          </a:p>
          <a:p>
            <a:endParaRPr lang="en-US" dirty="0"/>
          </a:p>
        </p:txBody>
      </p:sp>
      <p:sp>
        <p:nvSpPr>
          <p:cNvPr id="3" name="Slide Number Placeholder 2"/>
          <p:cNvSpPr>
            <a:spLocks noGrp="1"/>
          </p:cNvSpPr>
          <p:nvPr>
            <p:ph type="sldNum" sz="quarter" idx="12"/>
          </p:nvPr>
        </p:nvSpPr>
        <p:spPr/>
        <p:txBody>
          <a:bodyPr/>
          <a:lstStyle/>
          <a:p>
            <a:fld id="{A2EF37A0-74FC-AB4F-AE4C-D9BFC6719E9F}" type="slidenum">
              <a:rPr lang="en-US" smtClean="0"/>
              <a:pPr/>
              <a:t>37</a:t>
            </a:fld>
            <a:endParaRPr lang="en-US"/>
          </a:p>
        </p:txBody>
      </p:sp>
      <p:sp>
        <p:nvSpPr>
          <p:cNvPr id="6" name="Content Placeholder 2"/>
          <p:cNvSpPr txBox="1">
            <a:spLocks/>
          </p:cNvSpPr>
          <p:nvPr/>
        </p:nvSpPr>
        <p:spPr>
          <a:xfrm>
            <a:off x="457200" y="3352800"/>
            <a:ext cx="8229600" cy="2773363"/>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endParaRPr lang="en-US" dirty="0" smtClean="0"/>
          </a:p>
        </p:txBody>
      </p:sp>
      <p:grpSp>
        <p:nvGrpSpPr>
          <p:cNvPr id="13" name="Group 12"/>
          <p:cNvGrpSpPr/>
          <p:nvPr/>
        </p:nvGrpSpPr>
        <p:grpSpPr>
          <a:xfrm>
            <a:off x="127683" y="1524318"/>
            <a:ext cx="8574992" cy="1384995"/>
            <a:chOff x="146327" y="4745648"/>
            <a:chExt cx="8574992" cy="1384995"/>
          </a:xfrm>
        </p:grpSpPr>
        <p:sp>
          <p:nvSpPr>
            <p:cNvPr id="14" name="Rounded Rectangle 13"/>
            <p:cNvSpPr/>
            <p:nvPr/>
          </p:nvSpPr>
          <p:spPr>
            <a:xfrm>
              <a:off x="491719" y="4872346"/>
              <a:ext cx="8229600" cy="113160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smtClean="0"/>
                <a:t>When </a:t>
              </a:r>
              <a:r>
                <a:rPr lang="en-US" sz="2000" dirty="0"/>
                <a:t>the number of goods is larger than the number of agents by a </a:t>
              </a:r>
              <a:r>
                <a:rPr lang="en-US" sz="2000" b="1" dirty="0"/>
                <a:t>logarithmic factor</a:t>
              </a:r>
              <a:r>
                <a:rPr lang="en-US" sz="2000" dirty="0"/>
                <a:t>, an EF allocation probably exists</a:t>
              </a:r>
              <a:r>
                <a:rPr lang="en-US" sz="2000" dirty="0" smtClean="0"/>
                <a:t>.</a:t>
              </a:r>
              <a:endParaRPr lang="en-US" sz="2000" dirty="0"/>
            </a:p>
          </p:txBody>
        </p:sp>
        <p:sp>
          <p:nvSpPr>
            <p:cNvPr id="15" name="TextBox 14"/>
            <p:cNvSpPr txBox="1"/>
            <p:nvPr/>
          </p:nvSpPr>
          <p:spPr>
            <a:xfrm>
              <a:off x="146327" y="4745648"/>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Tree>
    <p:extLst>
      <p:ext uri="{BB962C8B-B14F-4D97-AF65-F5344CB8AC3E}">
        <p14:creationId xmlns:p14="http://schemas.microsoft.com/office/powerpoint/2010/main" val="11794043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7">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7">
                                            <p:txEl>
                                              <p:pRg st="2" end="2"/>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 large number of goods</a:t>
            </a:r>
            <a:endParaRPr lang="en-US" dirty="0"/>
          </a:p>
        </p:txBody>
      </p:sp>
      <p:sp>
        <p:nvSpPr>
          <p:cNvPr id="3" name="Content Placeholder 2"/>
          <p:cNvSpPr>
            <a:spLocks noGrp="1"/>
          </p:cNvSpPr>
          <p:nvPr>
            <p:ph idx="1"/>
          </p:nvPr>
        </p:nvSpPr>
        <p:spPr/>
        <p:txBody>
          <a:bodyPr/>
          <a:lstStyle/>
          <a:p>
            <a:r>
              <a:rPr lang="en-US" dirty="0" smtClean="0"/>
              <a:t>Proof of the theorem uses a </a:t>
            </a:r>
            <a:r>
              <a:rPr lang="en-US" b="1" dirty="0" smtClean="0"/>
              <a:t>natural mechanism</a:t>
            </a:r>
            <a:r>
              <a:rPr lang="en-US" dirty="0" smtClean="0"/>
              <a:t> that also </a:t>
            </a:r>
            <a:r>
              <a:rPr lang="en-US" b="1" dirty="0" smtClean="0"/>
              <a:t>maximizes social welfare</a:t>
            </a:r>
            <a:r>
              <a:rPr lang="en-US" dirty="0" smtClean="0"/>
              <a:t> over the space of allocations</a:t>
            </a:r>
            <a:br>
              <a:rPr lang="en-US" dirty="0" smtClean="0"/>
            </a:br>
            <a:endParaRPr lang="en-US" dirty="0" smtClean="0"/>
          </a:p>
          <a:p>
            <a:r>
              <a:rPr lang="en-US" dirty="0" smtClean="0"/>
              <a:t>Alternate theorem statement:</a:t>
            </a:r>
            <a:endParaRPr lang="en-US" dirty="0"/>
          </a:p>
        </p:txBody>
      </p:sp>
      <p:sp>
        <p:nvSpPr>
          <p:cNvPr id="5" name="Slide Number Placeholder 4"/>
          <p:cNvSpPr>
            <a:spLocks noGrp="1"/>
          </p:cNvSpPr>
          <p:nvPr>
            <p:ph type="sldNum" sz="quarter" idx="12"/>
          </p:nvPr>
        </p:nvSpPr>
        <p:spPr/>
        <p:txBody>
          <a:bodyPr/>
          <a:lstStyle/>
          <a:p>
            <a:fld id="{A2EF37A0-74FC-AB4F-AE4C-D9BFC6719E9F}" type="slidenum">
              <a:rPr lang="en-US" smtClean="0"/>
              <a:t>38</a:t>
            </a:fld>
            <a:endParaRPr lang="en-US"/>
          </a:p>
        </p:txBody>
      </p:sp>
      <p:grpSp>
        <p:nvGrpSpPr>
          <p:cNvPr id="6" name="Group 5"/>
          <p:cNvGrpSpPr/>
          <p:nvPr/>
        </p:nvGrpSpPr>
        <p:grpSpPr>
          <a:xfrm>
            <a:off x="127683" y="3233060"/>
            <a:ext cx="8574992" cy="1384995"/>
            <a:chOff x="146327" y="4745648"/>
            <a:chExt cx="8574992" cy="1384995"/>
          </a:xfrm>
        </p:grpSpPr>
        <p:sp>
          <p:nvSpPr>
            <p:cNvPr id="7" name="Rounded Rectangle 6"/>
            <p:cNvSpPr/>
            <p:nvPr/>
          </p:nvSpPr>
          <p:spPr>
            <a:xfrm>
              <a:off x="491719" y="4872346"/>
              <a:ext cx="8229600" cy="1131601"/>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pPr algn="ctr"/>
              <a:r>
                <a:rPr lang="en-US" sz="2000" dirty="0"/>
                <a:t>“When the number of goods is larger than the number of agents by a logarithmic factor, </a:t>
              </a:r>
              <a:r>
                <a:rPr lang="en-US" sz="2000" b="1" dirty="0"/>
                <a:t>the social welfare-maximizing allocation is EF</a:t>
              </a:r>
              <a:r>
                <a:rPr lang="en-US" sz="2000" dirty="0"/>
                <a:t>.”   </a:t>
              </a:r>
              <a:endParaRPr lang="en-US" sz="2000" dirty="0"/>
            </a:p>
          </p:txBody>
        </p:sp>
        <p:sp>
          <p:nvSpPr>
            <p:cNvPr id="8" name="TextBox 7"/>
            <p:cNvSpPr txBox="1"/>
            <p:nvPr/>
          </p:nvSpPr>
          <p:spPr>
            <a:xfrm>
              <a:off x="146327" y="4745648"/>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Tree>
    <p:extLst>
      <p:ext uri="{BB962C8B-B14F-4D97-AF65-F5344CB8AC3E}">
        <p14:creationId xmlns:p14="http://schemas.microsoft.com/office/powerpoint/2010/main" val="974008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Experimental validation</a:t>
            </a:r>
            <a:endParaRPr lang="en-US" dirty="0"/>
          </a:p>
        </p:txBody>
      </p:sp>
      <p:sp>
        <p:nvSpPr>
          <p:cNvPr id="3" name="Content Placeholder 2"/>
          <p:cNvSpPr>
            <a:spLocks noGrp="1"/>
          </p:cNvSpPr>
          <p:nvPr>
            <p:ph idx="1"/>
          </p:nvPr>
        </p:nvSpPr>
        <p:spPr/>
        <p:txBody>
          <a:bodyPr>
            <a:normAutofit/>
          </a:bodyPr>
          <a:lstStyle/>
          <a:p>
            <a:r>
              <a:rPr lang="en-US" dirty="0" smtClean="0"/>
              <a:t>Both theorem statements hide constants</a:t>
            </a:r>
          </a:p>
          <a:p>
            <a:pPr lvl="1"/>
            <a:r>
              <a:rPr lang="en-US" dirty="0" smtClean="0"/>
              <a:t>When do these results “kick in”?</a:t>
            </a:r>
            <a:br>
              <a:rPr lang="en-US" dirty="0" smtClean="0"/>
            </a:br>
            <a:endParaRPr lang="en-US" dirty="0" smtClean="0"/>
          </a:p>
          <a:p>
            <a:r>
              <a:rPr lang="en-US" dirty="0" smtClean="0"/>
              <a:t>We test under two distributions:</a:t>
            </a:r>
          </a:p>
          <a:p>
            <a:pPr lvl="1"/>
            <a:r>
              <a:rPr lang="en-US" dirty="0" smtClean="0"/>
              <a:t>Uniform</a:t>
            </a:r>
          </a:p>
          <a:p>
            <a:pPr lvl="2"/>
            <a:r>
              <a:rPr lang="en-US" dirty="0" smtClean="0"/>
              <a:t>Satisfies [A1] and [A2] and thus both theorems</a:t>
            </a:r>
          </a:p>
          <a:p>
            <a:pPr lvl="1"/>
            <a:r>
              <a:rPr lang="en-US" dirty="0" smtClean="0"/>
              <a:t>Correlated (goods have intrinsic values)</a:t>
            </a:r>
          </a:p>
          <a:p>
            <a:pPr lvl="2"/>
            <a:r>
              <a:rPr lang="en-US" dirty="0" smtClean="0"/>
              <a:t>Satisfies [A2] and thus Theorem 2</a:t>
            </a:r>
            <a:br>
              <a:rPr lang="en-US" dirty="0" smtClean="0"/>
            </a:br>
            <a:endParaRPr lang="en-US" dirty="0" smtClean="0"/>
          </a:p>
          <a:p>
            <a:r>
              <a:rPr lang="en-US" dirty="0" smtClean="0"/>
              <a:t>Hold </a:t>
            </a:r>
            <a:r>
              <a:rPr lang="en-US" i="1" dirty="0" smtClean="0"/>
              <a:t>n</a:t>
            </a:r>
            <a:r>
              <a:rPr lang="en-US" dirty="0" smtClean="0"/>
              <a:t> constant, vary </a:t>
            </a:r>
            <a:r>
              <a:rPr lang="en-US" i="1" dirty="0" smtClean="0"/>
              <a:t>m</a:t>
            </a:r>
            <a:r>
              <a:rPr lang="en-US" dirty="0" smtClean="0"/>
              <a:t>, see when EF allocations exist</a:t>
            </a:r>
          </a:p>
          <a:p>
            <a:pPr lvl="1"/>
            <a:r>
              <a:rPr lang="en-US" dirty="0" smtClean="0"/>
              <a:t>And how long it takes to find them (or prove otherwise)</a:t>
            </a:r>
            <a:endParaRPr lang="en-US" dirty="0"/>
          </a:p>
        </p:txBody>
      </p:sp>
      <p:sp>
        <p:nvSpPr>
          <p:cNvPr id="4" name="Slide Number Placeholder 3"/>
          <p:cNvSpPr>
            <a:spLocks noGrp="1"/>
          </p:cNvSpPr>
          <p:nvPr>
            <p:ph type="sldNum" sz="quarter" idx="12"/>
          </p:nvPr>
        </p:nvSpPr>
        <p:spPr/>
        <p:txBody>
          <a:bodyPr/>
          <a:lstStyle/>
          <a:p>
            <a:fld id="{A2EF37A0-74FC-AB4F-AE4C-D9BFC6719E9F}" type="slidenum">
              <a:rPr lang="en-US" smtClean="0"/>
              <a:t>39</a:t>
            </a:fld>
            <a:endParaRPr lang="en-US"/>
          </a:p>
        </p:txBody>
      </p:sp>
    </p:spTree>
    <p:extLst>
      <p:ext uri="{BB962C8B-B14F-4D97-AF65-F5344CB8AC3E}">
        <p14:creationId xmlns:p14="http://schemas.microsoft.com/office/powerpoint/2010/main" val="2036972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7" end="7"/>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2727535"/>
            <a:ext cx="8989454" cy="1402930"/>
          </a:xfrm>
        </p:spPr>
        <p:txBody>
          <a:bodyPr>
            <a:normAutofit fontScale="90000"/>
          </a:bodyPr>
          <a:lstStyle/>
          <a:p>
            <a:pPr algn="ctr"/>
            <a:r>
              <a:rPr lang="en-US" dirty="0" smtClean="0"/>
              <a:t>This class:</a:t>
            </a:r>
            <a:br>
              <a:rPr lang="en-US" dirty="0" smtClean="0"/>
            </a:br>
            <a:r>
              <a:rPr lang="en-US" dirty="0" smtClean="0"/>
              <a:t>When do Fair Allocations Exist And How Do We find Them?</a:t>
            </a:r>
            <a:endParaRPr lang="en-US" i="1" dirty="0">
              <a:solidFill>
                <a:schemeClr val="accent1"/>
              </a:solidFill>
            </a:endParaRPr>
          </a:p>
        </p:txBody>
      </p:sp>
      <p:sp>
        <p:nvSpPr>
          <p:cNvPr id="5" name="Slide Number Placeholder 4"/>
          <p:cNvSpPr>
            <a:spLocks noGrp="1"/>
          </p:cNvSpPr>
          <p:nvPr>
            <p:ph type="sldNum" sz="quarter" idx="12"/>
          </p:nvPr>
        </p:nvSpPr>
        <p:spPr/>
        <p:txBody>
          <a:bodyPr/>
          <a:lstStyle/>
          <a:p>
            <a:fld id="{A2EF37A0-74FC-AB4F-AE4C-D9BFC6719E9F}" type="slidenum">
              <a:rPr lang="en-US" smtClean="0"/>
              <a:t>4</a:t>
            </a:fld>
            <a:endParaRPr lang="en-US"/>
          </a:p>
        </p:txBody>
      </p:sp>
      <p:sp>
        <p:nvSpPr>
          <p:cNvPr id="3" name="TextBox 2"/>
          <p:cNvSpPr txBox="1"/>
          <p:nvPr/>
        </p:nvSpPr>
        <p:spPr>
          <a:xfrm>
            <a:off x="0" y="6507126"/>
            <a:ext cx="8229600" cy="369332"/>
          </a:xfrm>
          <a:prstGeom prst="rect">
            <a:avLst/>
          </a:prstGeom>
          <a:noFill/>
        </p:spPr>
        <p:txBody>
          <a:bodyPr wrap="square" rtlCol="0">
            <a:spAutoFit/>
          </a:bodyPr>
          <a:lstStyle/>
          <a:p>
            <a:r>
              <a:rPr lang="en-US" dirty="0" smtClean="0"/>
              <a:t>Thanks to: Yonatan </a:t>
            </a:r>
            <a:r>
              <a:rPr lang="en-US" dirty="0" err="1" smtClean="0"/>
              <a:t>Aumann</a:t>
            </a:r>
            <a:r>
              <a:rPr lang="en-US" dirty="0" smtClean="0"/>
              <a:t> (YA), Ariel </a:t>
            </a:r>
            <a:r>
              <a:rPr lang="en-US" dirty="0" err="1" smtClean="0"/>
              <a:t>Procaccia</a:t>
            </a:r>
            <a:r>
              <a:rPr lang="en-US" dirty="0" smtClean="0"/>
              <a:t> (AP), </a:t>
            </a:r>
            <a:r>
              <a:rPr lang="en-US" dirty="0" err="1" smtClean="0"/>
              <a:t>Shengyu</a:t>
            </a:r>
            <a:r>
              <a:rPr lang="en-US" dirty="0" smtClean="0"/>
              <a:t> Zhang (SZ)</a:t>
            </a:r>
            <a:endParaRPr lang="en-US" dirty="0"/>
          </a:p>
        </p:txBody>
      </p:sp>
    </p:spTree>
    <p:extLst>
      <p:ext uri="{BB962C8B-B14F-4D97-AF65-F5344CB8AC3E}">
        <p14:creationId xmlns:p14="http://schemas.microsoft.com/office/powerpoint/2010/main" val="1796918957"/>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phase_transition_n10_objtype0_dist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33400" y="381000"/>
            <a:ext cx="7239000" cy="5232400"/>
          </a:xfrm>
          <a:prstGeom prst="roundRect">
            <a:avLst>
              <a:gd name="adj" fmla="val 8594"/>
            </a:avLst>
          </a:prstGeom>
          <a:solidFill>
            <a:srgbClr val="FFFFFF">
              <a:shade val="85000"/>
            </a:srgbClr>
          </a:solidFill>
          <a:ln>
            <a:noFill/>
          </a:ln>
          <a:effectLst/>
        </p:spPr>
      </p:pic>
      <p:pic>
        <p:nvPicPr>
          <p:cNvPr id="5" name="Picture 4" descr="phase_transition_n10_objtype0_dist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71600" y="1244600"/>
            <a:ext cx="7239000" cy="5232400"/>
          </a:xfrm>
          <a:prstGeom prst="roundRect">
            <a:avLst>
              <a:gd name="adj" fmla="val 8594"/>
            </a:avLst>
          </a:prstGeom>
          <a:solidFill>
            <a:srgbClr val="FFFFFF">
              <a:shade val="85000"/>
            </a:srgbClr>
          </a:solidFill>
          <a:ln>
            <a:noFill/>
          </a:ln>
          <a:effectLst/>
        </p:spPr>
      </p:pic>
      <p:sp>
        <p:nvSpPr>
          <p:cNvPr id="2" name="Slide Number Placeholder 1"/>
          <p:cNvSpPr>
            <a:spLocks noGrp="1"/>
          </p:cNvSpPr>
          <p:nvPr>
            <p:ph type="sldNum" sz="quarter" idx="12"/>
          </p:nvPr>
        </p:nvSpPr>
        <p:spPr/>
        <p:txBody>
          <a:bodyPr/>
          <a:lstStyle/>
          <a:p>
            <a:fld id="{A2EF37A0-74FC-AB4F-AE4C-D9BFC6719E9F}" type="slidenum">
              <a:rPr lang="en-US" smtClean="0"/>
              <a:t>40</a:t>
            </a:fld>
            <a:endParaRPr lang="en-US"/>
          </a:p>
        </p:txBody>
      </p:sp>
    </p:spTree>
    <p:extLst>
      <p:ext uri="{BB962C8B-B14F-4D97-AF65-F5344CB8AC3E}">
        <p14:creationId xmlns:p14="http://schemas.microsoft.com/office/powerpoint/2010/main" val="16881011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with_high_probability.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09700" y="381000"/>
            <a:ext cx="6324600" cy="4965700"/>
          </a:xfrm>
          <a:prstGeom prst="roundRect">
            <a:avLst>
              <a:gd name="adj" fmla="val 8594"/>
            </a:avLst>
          </a:prstGeom>
          <a:solidFill>
            <a:srgbClr val="FFFFFF">
              <a:shade val="85000"/>
            </a:srgbClr>
          </a:solidFill>
          <a:ln>
            <a:noFill/>
          </a:ln>
          <a:effectLst/>
        </p:spPr>
      </p:pic>
      <p:sp>
        <p:nvSpPr>
          <p:cNvPr id="6" name="TextBox 5"/>
          <p:cNvSpPr txBox="1"/>
          <p:nvPr/>
        </p:nvSpPr>
        <p:spPr>
          <a:xfrm>
            <a:off x="381000" y="5629870"/>
            <a:ext cx="8458200" cy="923330"/>
          </a:xfrm>
          <a:prstGeom prst="rect">
            <a:avLst/>
          </a:prstGeom>
          <a:noFill/>
        </p:spPr>
        <p:txBody>
          <a:bodyPr wrap="square" rtlCol="0">
            <a:spAutoFit/>
          </a:bodyPr>
          <a:lstStyle/>
          <a:p>
            <a:pPr marL="285750" indent="-285750">
              <a:buFont typeface="Arial"/>
              <a:buChar char="•"/>
            </a:pPr>
            <a:r>
              <a:rPr lang="en-US" dirty="0" smtClean="0"/>
              <a:t>Number of agents (x-axis) vs. number of items (y-axis) before at least 99% of the instances had an EF allocation, for each of the Uniform and Correlated distributions.</a:t>
            </a:r>
          </a:p>
          <a:p>
            <a:pPr marL="285750" indent="-285750">
              <a:buFont typeface="Arial"/>
              <a:buChar char="•"/>
            </a:pPr>
            <a:r>
              <a:rPr lang="en-US" dirty="0" smtClean="0"/>
              <a:t>Theorem 2: </a:t>
            </a:r>
            <a:r>
              <a:rPr lang="en-US" dirty="0" err="1" smtClean="0"/>
              <a:t>w.h.p</a:t>
            </a:r>
            <a:r>
              <a:rPr lang="en-US" dirty="0" smtClean="0"/>
              <a:t>. occurs when </a:t>
            </a:r>
            <a:r>
              <a:rPr lang="en-US" i="1" dirty="0"/>
              <a:t>n </a:t>
            </a:r>
            <a:r>
              <a:rPr lang="en-US" dirty="0"/>
              <a:t>=</a:t>
            </a:r>
            <a:r>
              <a:rPr lang="en-US" i="1" dirty="0"/>
              <a:t> O</a:t>
            </a:r>
            <a:r>
              <a:rPr lang="en-US" dirty="0"/>
              <a:t>(</a:t>
            </a:r>
            <a:r>
              <a:rPr lang="en-US" i="1" dirty="0"/>
              <a:t>m</a:t>
            </a:r>
            <a:r>
              <a:rPr lang="en-US" dirty="0"/>
              <a:t>/</a:t>
            </a:r>
            <a:r>
              <a:rPr lang="en-US" dirty="0" err="1"/>
              <a:t>ln</a:t>
            </a:r>
            <a:r>
              <a:rPr lang="en-US" dirty="0"/>
              <a:t> </a:t>
            </a:r>
            <a:r>
              <a:rPr lang="en-US" i="1" dirty="0"/>
              <a:t>m</a:t>
            </a:r>
            <a:r>
              <a:rPr lang="en-US" dirty="0" smtClean="0"/>
              <a:t>) – </a:t>
            </a:r>
            <a:r>
              <a:rPr lang="en-US" b="1" dirty="0" smtClean="0"/>
              <a:t>aligns with results</a:t>
            </a:r>
            <a:r>
              <a:rPr lang="en-US" dirty="0" smtClean="0"/>
              <a:t>.</a:t>
            </a:r>
            <a:endParaRPr lang="en-US" dirty="0"/>
          </a:p>
        </p:txBody>
      </p:sp>
      <p:sp>
        <p:nvSpPr>
          <p:cNvPr id="2" name="Slide Number Placeholder 1"/>
          <p:cNvSpPr>
            <a:spLocks noGrp="1"/>
          </p:cNvSpPr>
          <p:nvPr>
            <p:ph type="sldNum" sz="quarter" idx="12"/>
          </p:nvPr>
        </p:nvSpPr>
        <p:spPr/>
        <p:txBody>
          <a:bodyPr/>
          <a:lstStyle/>
          <a:p>
            <a:fld id="{A2EF37A0-74FC-AB4F-AE4C-D9BFC6719E9F}" type="slidenum">
              <a:rPr lang="en-US" smtClean="0"/>
              <a:t>41</a:t>
            </a:fld>
            <a:endParaRPr lang="en-US"/>
          </a:p>
        </p:txBody>
      </p:sp>
    </p:spTree>
    <p:extLst>
      <p:ext uri="{BB962C8B-B14F-4D97-AF65-F5344CB8AC3E}">
        <p14:creationId xmlns:p14="http://schemas.microsoft.com/office/powerpoint/2010/main" val="15097524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Exploring the phase transition</a:t>
            </a:r>
            <a:endParaRPr lang="en-US" dirty="0"/>
          </a:p>
        </p:txBody>
      </p:sp>
      <p:sp>
        <p:nvSpPr>
          <p:cNvPr id="3" name="Content Placeholder 2"/>
          <p:cNvSpPr>
            <a:spLocks noGrp="1"/>
          </p:cNvSpPr>
          <p:nvPr>
            <p:ph idx="1"/>
          </p:nvPr>
        </p:nvSpPr>
        <p:spPr/>
        <p:txBody>
          <a:bodyPr>
            <a:normAutofit/>
          </a:bodyPr>
          <a:lstStyle/>
          <a:p>
            <a:r>
              <a:rPr lang="en-US" dirty="0" smtClean="0"/>
              <a:t>Is the runtime spike an artifact of the model?</a:t>
            </a:r>
          </a:p>
          <a:p>
            <a:r>
              <a:rPr lang="en-US" dirty="0" smtClean="0"/>
              <a:t>Tried two models in the paper:</a:t>
            </a:r>
          </a:p>
          <a:p>
            <a:pPr marL="160020" indent="-342900">
              <a:buFont typeface="Arial" charset="0"/>
              <a:buChar char="•"/>
            </a:pPr>
            <a:r>
              <a:rPr lang="en-US" b="0" dirty="0" smtClean="0"/>
              <a:t>Feasibility problem (Model #1)</a:t>
            </a:r>
          </a:p>
          <a:p>
            <a:pPr marL="160020" indent="-342900">
              <a:buFont typeface="Arial" charset="0"/>
              <a:buChar char="•"/>
            </a:pPr>
            <a:r>
              <a:rPr lang="en-US" b="0" dirty="0" smtClean="0"/>
              <a:t>Optimization problem (Model #2)</a:t>
            </a:r>
          </a:p>
          <a:p>
            <a:r>
              <a:rPr lang="en-US" dirty="0" smtClean="0"/>
              <a:t>Motivation: state-of-the-art IP solvers treat feasibility and optimization problems differently</a:t>
            </a:r>
          </a:p>
          <a:p>
            <a:pPr marL="160020" indent="-342900">
              <a:buFont typeface="Arial" charset="0"/>
              <a:buChar char="•"/>
            </a:pPr>
            <a:r>
              <a:rPr lang="en-US" b="0" dirty="0" smtClean="0"/>
              <a:t>Some evidence that adding objective can help (e.g., the “MIP Nash” paper </a:t>
            </a:r>
            <a:r>
              <a:rPr lang="en-US" sz="1400" b="0" dirty="0"/>
              <a:t>[</a:t>
            </a:r>
            <a:r>
              <a:rPr lang="en-US" sz="1400" b="0" dirty="0" err="1"/>
              <a:t>Sandholm</a:t>
            </a:r>
            <a:r>
              <a:rPr lang="en-US" sz="1400" b="0" dirty="0"/>
              <a:t> Gilpin </a:t>
            </a:r>
            <a:r>
              <a:rPr lang="en-US" sz="1400" b="0" dirty="0" err="1"/>
              <a:t>Conitzer</a:t>
            </a:r>
            <a:r>
              <a:rPr lang="en-US" sz="1400" b="0" dirty="0"/>
              <a:t> 2005</a:t>
            </a:r>
            <a:r>
              <a:rPr lang="en-US" sz="1400" b="0" dirty="0" smtClean="0"/>
              <a:t>]</a:t>
            </a:r>
            <a:r>
              <a:rPr lang="en-US" b="0" dirty="0" smtClean="0"/>
              <a:t>)</a:t>
            </a:r>
          </a:p>
        </p:txBody>
      </p:sp>
      <p:sp>
        <p:nvSpPr>
          <p:cNvPr id="4" name="Slide Number Placeholder 3"/>
          <p:cNvSpPr>
            <a:spLocks noGrp="1"/>
          </p:cNvSpPr>
          <p:nvPr>
            <p:ph type="sldNum" sz="quarter" idx="12"/>
          </p:nvPr>
        </p:nvSpPr>
        <p:spPr/>
        <p:txBody>
          <a:bodyPr/>
          <a:lstStyle/>
          <a:p>
            <a:fld id="{A2EF37A0-74FC-AB4F-AE4C-D9BFC6719E9F}" type="slidenum">
              <a:rPr lang="en-US" smtClean="0"/>
              <a:t>42</a:t>
            </a:fld>
            <a:endParaRPr lang="en-US"/>
          </a:p>
        </p:txBody>
      </p:sp>
      <p:grpSp>
        <p:nvGrpSpPr>
          <p:cNvPr id="7" name="Group 6"/>
          <p:cNvGrpSpPr/>
          <p:nvPr/>
        </p:nvGrpSpPr>
        <p:grpSpPr>
          <a:xfrm>
            <a:off x="701747" y="4954773"/>
            <a:ext cx="7779488" cy="1601028"/>
            <a:chOff x="297712" y="5124893"/>
            <a:chExt cx="7779488" cy="1601028"/>
          </a:xfrm>
        </p:grpSpPr>
        <p:sp>
          <p:nvSpPr>
            <p:cNvPr id="5" name="Rounded Rectangle 4"/>
            <p:cNvSpPr/>
            <p:nvPr/>
          </p:nvSpPr>
          <p:spPr>
            <a:xfrm>
              <a:off x="297712" y="5124893"/>
              <a:ext cx="7779488" cy="1601028"/>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6" name="Picture 5" descr="model_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09600" y="5216552"/>
              <a:ext cx="7315200" cy="1454434"/>
            </a:xfrm>
            <a:prstGeom prst="rect">
              <a:avLst/>
            </a:prstGeom>
          </p:spPr>
          <p:style>
            <a:lnRef idx="2">
              <a:schemeClr val="dk1">
                <a:shade val="50000"/>
              </a:schemeClr>
            </a:lnRef>
            <a:fillRef idx="1">
              <a:schemeClr val="dk1"/>
            </a:fillRef>
            <a:effectRef idx="0">
              <a:schemeClr val="dk1"/>
            </a:effectRef>
            <a:fontRef idx="minor">
              <a:schemeClr val="lt1"/>
            </a:fontRef>
          </p:style>
        </p:pic>
      </p:grpSp>
    </p:spTree>
    <p:extLst>
      <p:ext uri="{BB962C8B-B14F-4D97-AF65-F5344CB8AC3E}">
        <p14:creationId xmlns:p14="http://schemas.microsoft.com/office/powerpoint/2010/main" val="18894655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mparison_n10_objtype0_dist1.pdf"/>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5800" y="533400"/>
            <a:ext cx="6845300" cy="5232400"/>
          </a:xfrm>
          <a:prstGeom prst="roundRect">
            <a:avLst>
              <a:gd name="adj" fmla="val 8594"/>
            </a:avLst>
          </a:prstGeom>
          <a:solidFill>
            <a:srgbClr val="FFFFFF">
              <a:shade val="85000"/>
            </a:srgbClr>
          </a:solidFill>
          <a:ln>
            <a:noFill/>
          </a:ln>
          <a:effectLst/>
        </p:spPr>
      </p:pic>
      <p:pic>
        <p:nvPicPr>
          <p:cNvPr id="5" name="Picture 4" descr="comparison_n10_objtype0_dist4.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38300" y="1092200"/>
            <a:ext cx="6743700" cy="5232400"/>
          </a:xfrm>
          <a:prstGeom prst="roundRect">
            <a:avLst>
              <a:gd name="adj" fmla="val 8594"/>
            </a:avLst>
          </a:prstGeom>
          <a:solidFill>
            <a:srgbClr val="FFFFFF">
              <a:shade val="85000"/>
            </a:srgbClr>
          </a:solidFill>
          <a:ln>
            <a:noFill/>
          </a:ln>
          <a:effectLst/>
        </p:spPr>
      </p:pic>
      <p:sp>
        <p:nvSpPr>
          <p:cNvPr id="2" name="Slide Number Placeholder 1"/>
          <p:cNvSpPr>
            <a:spLocks noGrp="1"/>
          </p:cNvSpPr>
          <p:nvPr>
            <p:ph type="sldNum" sz="quarter" idx="12"/>
          </p:nvPr>
        </p:nvSpPr>
        <p:spPr/>
        <p:txBody>
          <a:bodyPr/>
          <a:lstStyle/>
          <a:p>
            <a:fld id="{A2EF37A0-74FC-AB4F-AE4C-D9BFC6719E9F}" type="slidenum">
              <a:rPr lang="en-US" smtClean="0"/>
              <a:t>43</a:t>
            </a:fld>
            <a:endParaRPr lang="en-US"/>
          </a:p>
        </p:txBody>
      </p:sp>
    </p:spTree>
    <p:extLst>
      <p:ext uri="{BB962C8B-B14F-4D97-AF65-F5344CB8AC3E}">
        <p14:creationId xmlns:p14="http://schemas.microsoft.com/office/powerpoint/2010/main" val="1407062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mph" presetSubtype="0" nodeType="clickEffect">
                                  <p:stCondLst>
                                    <p:cond delay="0"/>
                                  </p:stCondLst>
                                  <p:childTnLst>
                                    <p:set>
                                      <p:cBhvr rctx="PPT">
                                        <p:cTn id="6" dur="indefinite"/>
                                        <p:tgtEl>
                                          <p:spTgt spid="4"/>
                                        </p:tgtEl>
                                        <p:attrNameLst>
                                          <p:attrName>style.opacity</p:attrName>
                                        </p:attrNameLst>
                                      </p:cBhvr>
                                      <p:to>
                                        <p:strVal val="0.5"/>
                                      </p:to>
                                    </p:set>
                                    <p:animEffect filter="image" prLst="opacity: 0.5">
                                      <p:cBhvr rctx="IE">
                                        <p:cTn id="7" dur="indefinite"/>
                                        <p:tgtEl>
                                          <p:spTgt spid="4"/>
                                        </p:tgtEl>
                                      </p:cBhvr>
                                    </p:animEffect>
                                  </p:childTnLst>
                                </p:cTn>
                              </p:par>
                              <p:par>
                                <p:cTn id="8" presetID="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A2EF37A0-74FC-AB4F-AE4C-D9BFC6719E9F}" type="slidenum">
              <a:rPr lang="en-US" smtClean="0"/>
              <a:t>44</a:t>
            </a:fld>
            <a:endParaRPr lang="en-US" dirty="0"/>
          </a:p>
        </p:txBody>
      </p:sp>
      <p:sp>
        <p:nvSpPr>
          <p:cNvPr id="5" name="Title 1"/>
          <p:cNvSpPr>
            <a:spLocks noGrp="1"/>
          </p:cNvSpPr>
          <p:nvPr>
            <p:ph type="title"/>
          </p:nvPr>
        </p:nvSpPr>
        <p:spPr>
          <a:xfrm>
            <a:off x="0" y="2394395"/>
            <a:ext cx="8989454" cy="2069210"/>
          </a:xfrm>
        </p:spPr>
        <p:txBody>
          <a:bodyPr>
            <a:normAutofit/>
          </a:bodyPr>
          <a:lstStyle/>
          <a:p>
            <a:pPr algn="ctr"/>
            <a:r>
              <a:rPr lang="en-US" dirty="0" smtClean="0"/>
              <a:t>Next Up:</a:t>
            </a:r>
            <a:br>
              <a:rPr lang="en-US" dirty="0" smtClean="0"/>
            </a:br>
            <a:r>
              <a:rPr lang="en-US" dirty="0" err="1" smtClean="0"/>
              <a:t>Leximin</a:t>
            </a:r>
            <a:r>
              <a:rPr lang="en-US" dirty="0" smtClean="0"/>
              <a:t> Allocations in the real world</a:t>
            </a:r>
            <a:br>
              <a:rPr lang="en-US" dirty="0" smtClean="0"/>
            </a:br>
            <a:endParaRPr lang="en-US" sz="2000" b="1" i="1" dirty="0">
              <a:solidFill>
                <a:schemeClr val="accent1"/>
              </a:solidFill>
            </a:endParaRPr>
          </a:p>
        </p:txBody>
      </p:sp>
    </p:spTree>
    <p:extLst>
      <p:ext uri="{BB962C8B-B14F-4D97-AF65-F5344CB8AC3E}">
        <p14:creationId xmlns:p14="http://schemas.microsoft.com/office/powerpoint/2010/main" val="135308547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Cutting a Divisible Cake: Model</a:t>
            </a:r>
            <a:endParaRPr lang="en-US" dirty="0">
              <a:solidFill>
                <a:schemeClr val="accent1">
                  <a:lumMod val="75000"/>
                </a:schemeClr>
              </a:solidFill>
            </a:endParaRPr>
          </a:p>
        </p:txBody>
      </p:sp>
      <p:sp>
        <p:nvSpPr>
          <p:cNvPr id="3" name="Content Placeholder 2"/>
          <p:cNvSpPr>
            <a:spLocks noGrp="1"/>
          </p:cNvSpPr>
          <p:nvPr>
            <p:ph sz="quarter" idx="1"/>
          </p:nvPr>
        </p:nvSpPr>
        <p:spPr>
          <a:xfrm>
            <a:off x="612648" y="1600200"/>
            <a:ext cx="8153400" cy="4800600"/>
          </a:xfrm>
        </p:spPr>
        <p:txBody>
          <a:bodyPr>
            <a:normAutofit/>
          </a:bodyPr>
          <a:lstStyle/>
          <a:p>
            <a:r>
              <a:rPr lang="en-US" dirty="0" smtClean="0"/>
              <a:t>Division of a heterogeneous </a:t>
            </a:r>
            <a:r>
              <a:rPr lang="en-US" dirty="0" smtClean="0">
                <a:solidFill>
                  <a:schemeClr val="tx2"/>
                </a:solidFill>
              </a:rPr>
              <a:t>divisible</a:t>
            </a:r>
            <a:r>
              <a:rPr lang="en-US" dirty="0" smtClean="0"/>
              <a:t> good</a:t>
            </a:r>
          </a:p>
          <a:p>
            <a:r>
              <a:rPr lang="en-US" dirty="0" smtClean="0"/>
              <a:t>The cake is the interval [0,1]</a:t>
            </a:r>
          </a:p>
          <a:p>
            <a:r>
              <a:rPr lang="en-US" dirty="0" smtClean="0"/>
              <a:t>Set of agents</a:t>
            </a:r>
            <a:r>
              <a:rPr lang="en-US" dirty="0" smtClean="0">
                <a:solidFill>
                  <a:schemeClr val="tx2"/>
                </a:solidFill>
              </a:rPr>
              <a:t> </a:t>
            </a:r>
            <a:r>
              <a:rPr lang="en-US" dirty="0" smtClean="0"/>
              <a:t>N = {1,...,n}</a:t>
            </a:r>
          </a:p>
          <a:p>
            <a:r>
              <a:rPr lang="en-US" dirty="0" smtClean="0"/>
              <a:t>Each agent has a </a:t>
            </a:r>
            <a:r>
              <a:rPr lang="en-US" dirty="0" smtClean="0">
                <a:solidFill>
                  <a:schemeClr val="tx2"/>
                </a:solidFill>
              </a:rPr>
              <a:t>valuation function </a:t>
            </a:r>
            <a:r>
              <a:rPr lang="en-US" dirty="0" smtClean="0"/>
              <a:t>V</a:t>
            </a:r>
            <a:r>
              <a:rPr lang="en-US" baseline="-25000" dirty="0" smtClean="0"/>
              <a:t>i</a:t>
            </a:r>
            <a:r>
              <a:rPr lang="en-US" dirty="0" smtClean="0"/>
              <a:t> over pieces of cake</a:t>
            </a:r>
          </a:p>
          <a:p>
            <a:pPr marL="160020" indent="-342900">
              <a:buFont typeface="Arial" charset="0"/>
              <a:buChar char="•"/>
            </a:pPr>
            <a:r>
              <a:rPr lang="en-US" b="0" dirty="0" smtClean="0">
                <a:solidFill>
                  <a:schemeClr val="tx2"/>
                </a:solidFill>
              </a:rPr>
              <a:t>Additive</a:t>
            </a:r>
            <a:r>
              <a:rPr lang="en-US" b="0" dirty="0" smtClean="0"/>
              <a:t>: if X</a:t>
            </a:r>
            <a:r>
              <a:rPr lang="en-US" b="0" dirty="0" smtClean="0">
                <a:sym typeface="Symbol"/>
              </a:rPr>
              <a:t>Y= then </a:t>
            </a:r>
            <a:r>
              <a:rPr lang="en-US" b="0" dirty="0" smtClean="0"/>
              <a:t>V</a:t>
            </a:r>
            <a:r>
              <a:rPr lang="en-US" b="0" baseline="-25000" dirty="0" smtClean="0"/>
              <a:t>i</a:t>
            </a:r>
            <a:r>
              <a:rPr lang="en-US" b="0" dirty="0" smtClean="0"/>
              <a:t>(X)+V</a:t>
            </a:r>
            <a:r>
              <a:rPr lang="en-US" b="0" baseline="-25000" dirty="0" smtClean="0"/>
              <a:t>i</a:t>
            </a:r>
            <a:r>
              <a:rPr lang="en-US" b="0" dirty="0" smtClean="0"/>
              <a:t>(Y) = V</a:t>
            </a:r>
            <a:r>
              <a:rPr lang="en-US" b="0" baseline="-25000" dirty="0" smtClean="0"/>
              <a:t>i</a:t>
            </a:r>
            <a:r>
              <a:rPr lang="en-US" b="0" dirty="0" smtClean="0"/>
              <a:t>(X</a:t>
            </a:r>
            <a:r>
              <a:rPr lang="en-US" b="0" dirty="0" smtClean="0">
                <a:sym typeface="Symbol"/>
              </a:rPr>
              <a:t>Y)</a:t>
            </a:r>
            <a:endParaRPr lang="en-US" b="0" baseline="-25000" dirty="0" smtClean="0"/>
          </a:p>
          <a:p>
            <a:pPr marL="160020" indent="-342900">
              <a:buFont typeface="Arial" charset="0"/>
              <a:buChar char="•"/>
            </a:pPr>
            <a:r>
              <a:rPr lang="en-US" b="0" dirty="0" smtClean="0">
                <a:sym typeface="Symbol"/>
              </a:rPr>
              <a:t></a:t>
            </a:r>
            <a:r>
              <a:rPr lang="en-US" b="0" dirty="0" err="1" smtClean="0">
                <a:sym typeface="Symbol"/>
              </a:rPr>
              <a:t>iN</a:t>
            </a:r>
            <a:r>
              <a:rPr lang="en-US" b="0" dirty="0" smtClean="0">
                <a:sym typeface="Symbol"/>
              </a:rPr>
              <a:t>, V</a:t>
            </a:r>
            <a:r>
              <a:rPr lang="en-US" b="0" baseline="-25000" dirty="0" smtClean="0">
                <a:sym typeface="Symbol"/>
              </a:rPr>
              <a:t>i</a:t>
            </a:r>
            <a:r>
              <a:rPr lang="en-US" b="0" dirty="0" smtClean="0">
                <a:sym typeface="Symbol"/>
              </a:rPr>
              <a:t>([0,1]) = 1</a:t>
            </a:r>
            <a:endParaRPr lang="en-US" b="0" dirty="0" smtClean="0"/>
          </a:p>
          <a:p>
            <a:r>
              <a:rPr lang="en-US" dirty="0" smtClean="0"/>
              <a:t>Find an</a:t>
            </a:r>
            <a:r>
              <a:rPr lang="en-US" dirty="0" smtClean="0">
                <a:solidFill>
                  <a:schemeClr val="accent1">
                    <a:lumMod val="75000"/>
                  </a:schemeClr>
                </a:solidFill>
              </a:rPr>
              <a:t> </a:t>
            </a:r>
            <a:r>
              <a:rPr lang="en-US" dirty="0" smtClean="0">
                <a:solidFill>
                  <a:schemeClr val="tx2"/>
                </a:solidFill>
              </a:rPr>
              <a:t>allocation</a:t>
            </a:r>
            <a:r>
              <a:rPr lang="en-US" dirty="0" smtClean="0"/>
              <a:t> A = A</a:t>
            </a:r>
            <a:r>
              <a:rPr lang="en-US" baseline="-25000" dirty="0" smtClean="0"/>
              <a:t>1</a:t>
            </a:r>
            <a:r>
              <a:rPr lang="en-US" dirty="0" smtClean="0"/>
              <a:t>,...,A</a:t>
            </a:r>
            <a:r>
              <a:rPr lang="en-US" baseline="-25000" dirty="0" smtClean="0"/>
              <a:t>n</a:t>
            </a:r>
            <a:endParaRPr lang="en-US" dirty="0" smtClean="0"/>
          </a:p>
          <a:p>
            <a:endParaRPr lang="en-US" dirty="0" smtClean="0"/>
          </a:p>
        </p:txBody>
      </p:sp>
      <p:sp>
        <p:nvSpPr>
          <p:cNvPr id="6" name="Slide Number Placeholder 5"/>
          <p:cNvSpPr>
            <a:spLocks noGrp="1"/>
          </p:cNvSpPr>
          <p:nvPr>
            <p:ph type="sldNum" sz="quarter" idx="12"/>
          </p:nvPr>
        </p:nvSpPr>
        <p:spPr/>
        <p:txBody>
          <a:bodyPr>
            <a:normAutofit fontScale="85000" lnSpcReduction="20000"/>
          </a:bodyPr>
          <a:lstStyle/>
          <a:p>
            <a:fld id="{B6F15528-21DE-4FAA-801E-634DDDAF4B2B}" type="slidenum">
              <a:rPr lang="en-US" smtClean="0"/>
              <a:pPr/>
              <a:t>5</a:t>
            </a:fld>
            <a:endParaRPr lang="en-US"/>
          </a:p>
        </p:txBody>
      </p:sp>
      <p:grpSp>
        <p:nvGrpSpPr>
          <p:cNvPr id="7" name="Group 6"/>
          <p:cNvGrpSpPr/>
          <p:nvPr/>
        </p:nvGrpSpPr>
        <p:grpSpPr>
          <a:xfrm>
            <a:off x="5635254" y="3860800"/>
            <a:ext cx="2971209" cy="2909332"/>
            <a:chOff x="5635254" y="3860800"/>
            <a:chExt cx="2971209" cy="2909332"/>
          </a:xfrm>
        </p:grpSpPr>
        <p:pic>
          <p:nvPicPr>
            <p:cNvPr id="4" name="Picture 3"/>
            <p:cNvPicPr>
              <a:picLocks noChangeAspect="1"/>
            </p:cNvPicPr>
            <p:nvPr/>
          </p:nvPicPr>
          <p:blipFill>
            <a:blip r:embed="rId2"/>
            <a:stretch>
              <a:fillRect/>
            </a:stretch>
          </p:blipFill>
          <p:spPr>
            <a:xfrm>
              <a:off x="5850858" y="3860800"/>
              <a:ext cx="2540000" cy="2540000"/>
            </a:xfrm>
            <a:prstGeom prst="rect">
              <a:avLst/>
            </a:prstGeom>
          </p:spPr>
        </p:pic>
        <p:sp>
          <p:nvSpPr>
            <p:cNvPr id="5" name="TextBox 4"/>
            <p:cNvSpPr txBox="1"/>
            <p:nvPr/>
          </p:nvSpPr>
          <p:spPr>
            <a:xfrm>
              <a:off x="5635254" y="6400800"/>
              <a:ext cx="2971209" cy="369332"/>
            </a:xfrm>
            <a:prstGeom prst="rect">
              <a:avLst/>
            </a:prstGeom>
            <a:noFill/>
          </p:spPr>
          <p:txBody>
            <a:bodyPr wrap="square" rtlCol="0">
              <a:spAutoFit/>
            </a:bodyPr>
            <a:lstStyle/>
            <a:p>
              <a:pPr algn="ctr"/>
              <a:r>
                <a:rPr lang="en-US" i="1" smtClean="0"/>
                <a:t>The cake is a metaphor.</a:t>
              </a:r>
              <a:endParaRPr lang="en-US" i="1"/>
            </a:p>
          </p:txBody>
        </p:sp>
      </p:grpSp>
    </p:spTree>
    <p:extLst>
      <p:ext uri="{BB962C8B-B14F-4D97-AF65-F5344CB8AC3E}">
        <p14:creationId xmlns:p14="http://schemas.microsoft.com/office/powerpoint/2010/main" val="8752531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152718"/>
            <a:ext cx="6581553" cy="1371600"/>
          </a:xfrm>
        </p:spPr>
        <p:txBody>
          <a:bodyPr/>
          <a:lstStyle/>
          <a:p>
            <a:r>
              <a:rPr lang="en-US" dirty="0" smtClean="0"/>
              <a:t>Fairness Definitions</a:t>
            </a:r>
            <a:endParaRPr lang="en-US" dirty="0"/>
          </a:p>
        </p:txBody>
      </p:sp>
      <p:sp>
        <p:nvSpPr>
          <p:cNvPr id="3" name="Content Placeholder 2"/>
          <p:cNvSpPr>
            <a:spLocks noGrp="1"/>
          </p:cNvSpPr>
          <p:nvPr>
            <p:ph sz="quarter" idx="1"/>
          </p:nvPr>
        </p:nvSpPr>
        <p:spPr/>
        <p:txBody>
          <a:bodyPr/>
          <a:lstStyle/>
          <a:p>
            <a:r>
              <a:rPr lang="en-US" dirty="0" smtClean="0"/>
              <a:t>Proportionality:</a:t>
            </a:r>
            <a:r>
              <a:rPr lang="en-US" dirty="0" smtClean="0">
                <a:solidFill>
                  <a:schemeClr val="accent1">
                    <a:lumMod val="75000"/>
                  </a:schemeClr>
                </a:solidFill>
              </a:rPr>
              <a:t> </a:t>
            </a:r>
            <a:r>
              <a:rPr lang="en-US" dirty="0" smtClean="0">
                <a:sym typeface="Symbol"/>
              </a:rPr>
              <a:t></a:t>
            </a:r>
            <a:r>
              <a:rPr lang="en-US" dirty="0" err="1" smtClean="0">
                <a:sym typeface="Symbol"/>
              </a:rPr>
              <a:t>iN</a:t>
            </a:r>
            <a:r>
              <a:rPr lang="en-US" dirty="0" smtClean="0">
                <a:sym typeface="Symbol"/>
              </a:rPr>
              <a:t>, V</a:t>
            </a:r>
            <a:r>
              <a:rPr lang="en-US" baseline="-25000" dirty="0" smtClean="0"/>
              <a:t>i</a:t>
            </a:r>
            <a:r>
              <a:rPr lang="en-US" dirty="0" smtClean="0"/>
              <a:t>(A</a:t>
            </a:r>
            <a:r>
              <a:rPr lang="en-US" baseline="-25000" dirty="0" smtClean="0"/>
              <a:t>i</a:t>
            </a:r>
            <a:r>
              <a:rPr lang="en-US" dirty="0" smtClean="0"/>
              <a:t>) </a:t>
            </a:r>
            <a:r>
              <a:rPr lang="en-US" dirty="0" smtClean="0">
                <a:sym typeface="Symbol"/>
              </a:rPr>
              <a:t> 1/n</a:t>
            </a:r>
          </a:p>
          <a:p>
            <a:r>
              <a:rPr lang="en-US" dirty="0" smtClean="0">
                <a:sym typeface="Symbol"/>
              </a:rPr>
              <a:t>Envy-freeness:</a:t>
            </a:r>
            <a:r>
              <a:rPr lang="en-US" dirty="0" smtClean="0">
                <a:solidFill>
                  <a:schemeClr val="accent1">
                    <a:lumMod val="75000"/>
                  </a:schemeClr>
                </a:solidFill>
                <a:sym typeface="Symbol"/>
              </a:rPr>
              <a:t> </a:t>
            </a:r>
            <a:r>
              <a:rPr lang="en-US" dirty="0" smtClean="0">
                <a:sym typeface="Symbol"/>
              </a:rPr>
              <a:t></a:t>
            </a:r>
            <a:r>
              <a:rPr lang="en-US" dirty="0" err="1" smtClean="0">
                <a:sym typeface="Symbol"/>
              </a:rPr>
              <a:t>i,jN</a:t>
            </a:r>
            <a:r>
              <a:rPr lang="en-US" dirty="0" smtClean="0">
                <a:sym typeface="Symbol"/>
              </a:rPr>
              <a:t>, V</a:t>
            </a:r>
            <a:r>
              <a:rPr lang="en-US" baseline="-25000" dirty="0" smtClean="0">
                <a:sym typeface="Symbol"/>
              </a:rPr>
              <a:t>i</a:t>
            </a:r>
            <a:r>
              <a:rPr lang="en-US" dirty="0" smtClean="0">
                <a:sym typeface="Symbol"/>
              </a:rPr>
              <a:t>(A</a:t>
            </a:r>
            <a:r>
              <a:rPr lang="en-US" baseline="-25000" dirty="0" smtClean="0">
                <a:sym typeface="Symbol"/>
              </a:rPr>
              <a:t>i</a:t>
            </a:r>
            <a:r>
              <a:rPr lang="en-US" dirty="0" smtClean="0">
                <a:sym typeface="Symbol"/>
              </a:rPr>
              <a:t>)  V</a:t>
            </a:r>
            <a:r>
              <a:rPr lang="en-US" baseline="-25000" dirty="0" smtClean="0">
                <a:sym typeface="Symbol"/>
              </a:rPr>
              <a:t>i</a:t>
            </a:r>
            <a:r>
              <a:rPr lang="en-US" dirty="0" smtClean="0">
                <a:sym typeface="Symbol"/>
              </a:rPr>
              <a:t>(</a:t>
            </a:r>
            <a:r>
              <a:rPr lang="en-US" dirty="0" err="1" smtClean="0">
                <a:sym typeface="Symbol"/>
              </a:rPr>
              <a:t>A</a:t>
            </a:r>
            <a:r>
              <a:rPr lang="en-US" baseline="-25000" dirty="0" err="1" smtClean="0">
                <a:sym typeface="Symbol"/>
              </a:rPr>
              <a:t>j</a:t>
            </a:r>
            <a:r>
              <a:rPr lang="en-US" dirty="0" smtClean="0">
                <a:sym typeface="Symbol"/>
              </a:rPr>
              <a:t>)</a:t>
            </a:r>
          </a:p>
          <a:p>
            <a:r>
              <a:rPr lang="en-US" dirty="0" smtClean="0">
                <a:sym typeface="Symbol"/>
              </a:rPr>
              <a:t>Assuming </a:t>
            </a:r>
            <a:r>
              <a:rPr lang="en-US" dirty="0" smtClean="0">
                <a:solidFill>
                  <a:schemeClr val="tx2"/>
                </a:solidFill>
                <a:sym typeface="Symbol"/>
              </a:rPr>
              <a:t>free disposal </a:t>
            </a:r>
            <a:r>
              <a:rPr lang="en-US" dirty="0" smtClean="0">
                <a:sym typeface="Symbol"/>
              </a:rPr>
              <a:t>the two properties are incomparable</a:t>
            </a:r>
          </a:p>
          <a:p>
            <a:pPr marL="160020" indent="-342900">
              <a:buFont typeface="Arial" charset="0"/>
              <a:buChar char="•"/>
            </a:pPr>
            <a:r>
              <a:rPr lang="en-US" b="0" dirty="0" smtClean="0">
                <a:sym typeface="Symbol"/>
              </a:rPr>
              <a:t>Envy-free but not proportional: ????????????</a:t>
            </a:r>
          </a:p>
          <a:p>
            <a:pPr marL="617220" lvl="1" indent="-342900">
              <a:buFont typeface="Arial" charset="0"/>
              <a:buChar char="•"/>
            </a:pPr>
            <a:r>
              <a:rPr lang="en-US" b="0" dirty="0" smtClean="0">
                <a:sym typeface="Symbol"/>
              </a:rPr>
              <a:t>Throw away cake!</a:t>
            </a:r>
          </a:p>
          <a:p>
            <a:pPr marL="160020" indent="-342900">
              <a:buFont typeface="Arial" charset="0"/>
              <a:buChar char="•"/>
            </a:pPr>
            <a:r>
              <a:rPr lang="en-US" b="0" dirty="0" smtClean="0">
                <a:sym typeface="Symbol"/>
              </a:rPr>
              <a:t>Proportional but not envy-free:</a:t>
            </a:r>
          </a:p>
          <a:p>
            <a:pPr lvl="1"/>
            <a:endParaRPr lang="en-US" dirty="0" smtClean="0">
              <a:sym typeface="Symbol"/>
            </a:endParaRPr>
          </a:p>
          <a:p>
            <a:endParaRPr lang="en-US" dirty="0">
              <a:solidFill>
                <a:schemeClr val="accent1">
                  <a:lumMod val="50000"/>
                </a:schemeClr>
              </a:solidFill>
            </a:endParaRPr>
          </a:p>
        </p:txBody>
      </p:sp>
      <p:sp>
        <p:nvSpPr>
          <p:cNvPr id="4" name="Rectangle 3"/>
          <p:cNvSpPr/>
          <p:nvPr/>
        </p:nvSpPr>
        <p:spPr>
          <a:xfrm>
            <a:off x="1143000" y="5715000"/>
            <a:ext cx="6842078" cy="612775"/>
          </a:xfrm>
          <a:prstGeom prst="rect">
            <a:avLst/>
          </a:prstGeom>
          <a:solidFill>
            <a:schemeClr val="bg2"/>
          </a:solidFill>
          <a:ln>
            <a:solidFill>
              <a:schemeClr val="tx1"/>
            </a:solid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5" name="Rectangle 4"/>
          <p:cNvSpPr/>
          <p:nvPr/>
        </p:nvSpPr>
        <p:spPr>
          <a:xfrm>
            <a:off x="1143000" y="5715000"/>
            <a:ext cx="2362199" cy="612775"/>
          </a:xfrm>
          <a:prstGeom prst="rect">
            <a:avLst/>
          </a:prstGeom>
          <a:solidFill>
            <a:schemeClr val="bg1">
              <a:lumMod val="75000"/>
            </a:schemeClr>
          </a:solidFill>
          <a:ln>
            <a:solidFill>
              <a:schemeClr val="tx1">
                <a:lumMod val="50000"/>
                <a:lumOff val="50000"/>
              </a:schemeClr>
            </a:solid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6" name="Rectangle 5"/>
          <p:cNvSpPr/>
          <p:nvPr/>
        </p:nvSpPr>
        <p:spPr>
          <a:xfrm>
            <a:off x="3505200" y="5715000"/>
            <a:ext cx="2667000" cy="612775"/>
          </a:xfrm>
          <a:prstGeom prst="rect">
            <a:avLst/>
          </a:prstGeom>
          <a:solidFill>
            <a:schemeClr val="bg1">
              <a:lumMod val="75000"/>
            </a:schemeClr>
          </a:solidFill>
          <a:ln>
            <a:solidFill>
              <a:schemeClr val="tx1">
                <a:lumMod val="50000"/>
                <a:lumOff val="50000"/>
              </a:schemeClr>
            </a:solid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7" name="Rectangle 6"/>
          <p:cNvSpPr/>
          <p:nvPr/>
        </p:nvSpPr>
        <p:spPr>
          <a:xfrm>
            <a:off x="6172200" y="5715000"/>
            <a:ext cx="1835920" cy="612775"/>
          </a:xfrm>
          <a:prstGeom prst="rect">
            <a:avLst/>
          </a:prstGeom>
          <a:solidFill>
            <a:schemeClr val="bg1">
              <a:lumMod val="75000"/>
            </a:schemeClr>
          </a:solidFill>
          <a:ln>
            <a:solidFill>
              <a:schemeClr val="tx1">
                <a:lumMod val="50000"/>
                <a:lumOff val="50000"/>
              </a:schemeClr>
            </a:solidFill>
          </a:ln>
          <a:effectLst>
            <a:glow rad="63500">
              <a:schemeClr val="accent6">
                <a:satMod val="175000"/>
                <a:alpha val="40000"/>
              </a:schemeClr>
            </a:glow>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endParaRPr lang="he-IL"/>
          </a:p>
        </p:txBody>
      </p:sp>
      <p:sp>
        <p:nvSpPr>
          <p:cNvPr id="8" name="Rectangular Callout 7"/>
          <p:cNvSpPr/>
          <p:nvPr/>
        </p:nvSpPr>
        <p:spPr>
          <a:xfrm>
            <a:off x="1924865" y="4920147"/>
            <a:ext cx="734291" cy="401781"/>
          </a:xfrm>
          <a:prstGeom prst="wedgeRectCallout">
            <a:avLst>
              <a:gd name="adj1" fmla="val -56682"/>
              <a:gd name="adj2" fmla="val 79742"/>
            </a:avLst>
          </a:prstGeom>
          <a:solidFill>
            <a:schemeClr val="accent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tx1"/>
                </a:solidFill>
              </a:rPr>
              <a:t>1/3</a:t>
            </a:r>
            <a:endParaRPr lang="he-IL" dirty="0">
              <a:solidFill>
                <a:schemeClr val="tx1"/>
              </a:solidFill>
            </a:endParaRPr>
          </a:p>
        </p:txBody>
      </p:sp>
      <p:sp>
        <p:nvSpPr>
          <p:cNvPr id="9" name="Rectangular Callout 8"/>
          <p:cNvSpPr/>
          <p:nvPr/>
        </p:nvSpPr>
        <p:spPr>
          <a:xfrm>
            <a:off x="3988615" y="4920147"/>
            <a:ext cx="734291" cy="401781"/>
          </a:xfrm>
          <a:prstGeom prst="wedgeRectCallout">
            <a:avLst>
              <a:gd name="adj1" fmla="val -56682"/>
              <a:gd name="adj2" fmla="val 79742"/>
            </a:avLst>
          </a:prstGeom>
          <a:solidFill>
            <a:schemeClr val="accent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tx1"/>
                </a:solidFill>
              </a:rPr>
              <a:t>1/2</a:t>
            </a:r>
            <a:endParaRPr lang="he-IL" dirty="0">
              <a:solidFill>
                <a:schemeClr val="tx1"/>
              </a:solidFill>
            </a:endParaRPr>
          </a:p>
        </p:txBody>
      </p:sp>
      <p:sp>
        <p:nvSpPr>
          <p:cNvPr id="10" name="Rectangular Callout 9"/>
          <p:cNvSpPr/>
          <p:nvPr/>
        </p:nvSpPr>
        <p:spPr>
          <a:xfrm>
            <a:off x="6528615" y="4920147"/>
            <a:ext cx="734291" cy="401781"/>
          </a:xfrm>
          <a:prstGeom prst="wedgeRectCallout">
            <a:avLst>
              <a:gd name="adj1" fmla="val -56682"/>
              <a:gd name="adj2" fmla="val 79742"/>
            </a:avLst>
          </a:prstGeom>
          <a:solidFill>
            <a:schemeClr val="accent1"/>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tx1"/>
                </a:solidFill>
              </a:rPr>
              <a:t>1/6</a:t>
            </a:r>
            <a:endParaRPr lang="he-IL" dirty="0">
              <a:solidFill>
                <a:schemeClr val="tx1"/>
              </a:solidFill>
            </a:endParaRPr>
          </a:p>
        </p:txBody>
      </p:sp>
      <p:sp>
        <p:nvSpPr>
          <p:cNvPr id="11" name="Rectangular Callout 10"/>
          <p:cNvSpPr/>
          <p:nvPr/>
        </p:nvSpPr>
        <p:spPr>
          <a:xfrm>
            <a:off x="4861740" y="4920147"/>
            <a:ext cx="734291" cy="401781"/>
          </a:xfrm>
          <a:prstGeom prst="wedgeRectCallout">
            <a:avLst>
              <a:gd name="adj1" fmla="val -56682"/>
              <a:gd name="adj2" fmla="val 79742"/>
            </a:avLst>
          </a:prstGeom>
          <a:solidFill>
            <a:schemeClr val="accent2"/>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tx1"/>
                </a:solidFill>
              </a:rPr>
              <a:t>1</a:t>
            </a:r>
            <a:endParaRPr lang="he-IL" dirty="0">
              <a:solidFill>
                <a:schemeClr val="tx1"/>
              </a:solidFill>
            </a:endParaRPr>
          </a:p>
        </p:txBody>
      </p:sp>
      <p:sp>
        <p:nvSpPr>
          <p:cNvPr id="12" name="Rectangular Callout 11"/>
          <p:cNvSpPr/>
          <p:nvPr/>
        </p:nvSpPr>
        <p:spPr>
          <a:xfrm>
            <a:off x="7401740" y="4920147"/>
            <a:ext cx="734291" cy="401781"/>
          </a:xfrm>
          <a:prstGeom prst="wedgeRectCallout">
            <a:avLst>
              <a:gd name="adj1" fmla="val -56682"/>
              <a:gd name="adj2" fmla="val 79742"/>
            </a:avLst>
          </a:prstGeom>
          <a:solidFill>
            <a:schemeClr val="accent4"/>
          </a:solidFill>
          <a:ln>
            <a:solidFill>
              <a:schemeClr val="tx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1" anchor="ctr"/>
          <a:lstStyle/>
          <a:p>
            <a:pPr algn="ctr"/>
            <a:r>
              <a:rPr lang="en-US" dirty="0" smtClean="0">
                <a:solidFill>
                  <a:schemeClr val="tx1"/>
                </a:solidFill>
              </a:rPr>
              <a:t>1</a:t>
            </a:r>
            <a:endParaRPr lang="he-IL" dirty="0">
              <a:solidFill>
                <a:schemeClr val="tx1"/>
              </a:solidFill>
            </a:endParaRPr>
          </a:p>
        </p:txBody>
      </p:sp>
      <p:sp>
        <p:nvSpPr>
          <p:cNvPr id="13" name="Slide Number Placeholder 12"/>
          <p:cNvSpPr>
            <a:spLocks noGrp="1"/>
          </p:cNvSpPr>
          <p:nvPr>
            <p:ph type="sldNum" sz="quarter" idx="12"/>
          </p:nvPr>
        </p:nvSpPr>
        <p:spPr/>
        <p:txBody>
          <a:bodyPr>
            <a:normAutofit fontScale="85000" lnSpcReduction="20000"/>
          </a:bodyPr>
          <a:lstStyle/>
          <a:p>
            <a:fld id="{B6F15528-21DE-4FAA-801E-634DDDAF4B2B}" type="slidenum">
              <a:rPr lang="en-US" smtClean="0"/>
              <a:pPr/>
              <a:t>6</a:t>
            </a:fld>
            <a:endParaRPr lang="en-US"/>
          </a:p>
        </p:txBody>
      </p:sp>
      <p:pic>
        <p:nvPicPr>
          <p:cNvPr id="14" name="Picture 13"/>
          <p:cNvPicPr>
            <a:picLocks noChangeAspect="1"/>
          </p:cNvPicPr>
          <p:nvPr/>
        </p:nvPicPr>
        <p:blipFill>
          <a:blip r:embed="rId2"/>
          <a:stretch>
            <a:fillRect/>
          </a:stretch>
        </p:blipFill>
        <p:spPr>
          <a:xfrm>
            <a:off x="6676805" y="3130316"/>
            <a:ext cx="2025870" cy="1990721"/>
          </a:xfrm>
          <a:prstGeom prst="rect">
            <a:avLst/>
          </a:prstGeom>
        </p:spPr>
      </p:pic>
    </p:spTree>
    <p:extLst>
      <p:ext uri="{BB962C8B-B14F-4D97-AF65-F5344CB8AC3E}">
        <p14:creationId xmlns:p14="http://schemas.microsoft.com/office/powerpoint/2010/main" val="11748322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childTnLst>
                                </p:cTn>
                              </p:par>
                              <p:par>
                                <p:cTn id="29" presetID="1" presetClass="exit" presetSubtype="0" fill="hold" nodeType="withEffect">
                                  <p:stCondLst>
                                    <p:cond delay="0"/>
                                  </p:stCondLst>
                                  <p:childTnLst>
                                    <p:set>
                                      <p:cBhvr>
                                        <p:cTn id="30" dur="1" fill="hold">
                                          <p:stCondLst>
                                            <p:cond delay="0"/>
                                          </p:stCondLst>
                                        </p:cTn>
                                        <p:tgtEl>
                                          <p:spTgt spid="14"/>
                                        </p:tgtEl>
                                        <p:attrNameLst>
                                          <p:attrName>style.visibility</p:attrName>
                                        </p:attrNameLst>
                                      </p:cBhvr>
                                      <p:to>
                                        <p:strVal val="hidden"/>
                                      </p:to>
                                    </p:set>
                                  </p:childTnLst>
                                </p:cTn>
                              </p:par>
                              <p:par>
                                <p:cTn id="31" presetID="10" presetClass="entr" presetSubtype="0" fill="hold" grpId="1"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500"/>
                                        <p:tgtEl>
                                          <p:spTgt spid="4"/>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xit" presetSubtype="0" fill="hold" grpId="0" nodeType="clickEffect">
                                  <p:stCondLst>
                                    <p:cond delay="0"/>
                                  </p:stCondLst>
                                  <p:childTnLst>
                                    <p:animEffect transition="out" filter="fade">
                                      <p:cBhvr>
                                        <p:cTn id="37" dur="500"/>
                                        <p:tgtEl>
                                          <p:spTgt spid="4"/>
                                        </p:tgtEl>
                                      </p:cBhvr>
                                    </p:animEffect>
                                    <p:set>
                                      <p:cBhvr>
                                        <p:cTn id="38" dur="1" fill="hold">
                                          <p:stCondLst>
                                            <p:cond delay="499"/>
                                          </p:stCondLst>
                                        </p:cTn>
                                        <p:tgtEl>
                                          <p:spTgt spid="4"/>
                                        </p:tgtEl>
                                        <p:attrNameLst>
                                          <p:attrName>style.visibility</p:attrName>
                                        </p:attrNameLst>
                                      </p:cBhvr>
                                      <p:to>
                                        <p:strVal val="hidden"/>
                                      </p:to>
                                    </p:set>
                                  </p:childTnLst>
                                </p:cTn>
                              </p:par>
                              <p:par>
                                <p:cTn id="39" presetID="10"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par>
                                <p:cTn id="42" presetID="0" presetClass="path" presetSubtype="0" accel="50000" decel="50000" fill="hold" grpId="1" nodeType="withEffect">
                                  <p:stCondLst>
                                    <p:cond delay="0"/>
                                  </p:stCondLst>
                                  <p:childTnLst>
                                    <p:animMotion origin="layout" path="M -1.66667E-6 6.6975E-6 L -0.0217 6.6975E-6 " pathEditMode="relative" ptsTypes="AA">
                                      <p:cBhvr>
                                        <p:cTn id="43" dur="1000" fill="hold"/>
                                        <p:tgtEl>
                                          <p:spTgt spid="5"/>
                                        </p:tgtEl>
                                        <p:attrNameLst>
                                          <p:attrName>ppt_x</p:attrName>
                                          <p:attrName>ppt_y</p:attrName>
                                        </p:attrNameLst>
                                      </p:cBhvr>
                                    </p:animMotion>
                                  </p:childTnLst>
                                </p:cTn>
                              </p:par>
                              <p:par>
                                <p:cTn id="44" presetID="10" presetClass="entr" presetSubtype="0" fill="hold" grpId="0" nodeType="with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50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500"/>
                                        <p:tgtEl>
                                          <p:spTgt spid="7"/>
                                        </p:tgtEl>
                                      </p:cBhvr>
                                    </p:animEffect>
                                  </p:childTnLst>
                                </p:cTn>
                              </p:par>
                              <p:par>
                                <p:cTn id="50" presetID="0" presetClass="path" presetSubtype="0" accel="50000" decel="50000" fill="hold" nodeType="withEffect">
                                  <p:stCondLst>
                                    <p:cond delay="0"/>
                                  </p:stCondLst>
                                  <p:childTnLst>
                                    <p:animMotion origin="layout" path="M 0 0 L 0.02465 0 " pathEditMode="relative" ptsTypes="AA">
                                      <p:cBhvr>
                                        <p:cTn id="51" dur="1000" fill="hold"/>
                                        <p:tgtEl>
                                          <p:spTgt spid="7"/>
                                        </p:tgtEl>
                                        <p:attrNameLst>
                                          <p:attrName>ppt_x</p:attrName>
                                          <p:attrName>ppt_y</p:attrName>
                                        </p:attrNameLst>
                                      </p:cBhvr>
                                    </p:animMotion>
                                  </p:childTnLst>
                                </p:cTn>
                              </p:par>
                            </p:childTnLst>
                          </p:cTn>
                        </p:par>
                      </p:childTnLst>
                    </p:cTn>
                  </p:par>
                  <p:par>
                    <p:cTn id="52" fill="hold">
                      <p:stCondLst>
                        <p:cond delay="indefinite"/>
                      </p:stCondLst>
                      <p:childTnLst>
                        <p:par>
                          <p:cTn id="53" fill="hold">
                            <p:stCondLst>
                              <p:cond delay="0"/>
                            </p:stCondLst>
                            <p:childTnLst>
                              <p:par>
                                <p:cTn id="54" presetID="1" presetClass="emph" presetSubtype="2" fill="hold" nodeType="clickEffect">
                                  <p:stCondLst>
                                    <p:cond delay="0"/>
                                  </p:stCondLst>
                                  <p:childTnLst>
                                    <p:animClr clrSpc="rgb" dir="cw">
                                      <p:cBhvr>
                                        <p:cTn id="55" dur="1000" fill="hold"/>
                                        <p:tgtEl>
                                          <p:spTgt spid="6"/>
                                        </p:tgtEl>
                                        <p:attrNameLst>
                                          <p:attrName>fillcolor</p:attrName>
                                        </p:attrNameLst>
                                      </p:cBhvr>
                                      <p:to>
                                        <a:schemeClr val="accent2"/>
                                      </p:to>
                                    </p:animClr>
                                    <p:set>
                                      <p:cBhvr>
                                        <p:cTn id="56" dur="1000" fill="hold"/>
                                        <p:tgtEl>
                                          <p:spTgt spid="6"/>
                                        </p:tgtEl>
                                        <p:attrNameLst>
                                          <p:attrName>fill.type</p:attrName>
                                        </p:attrNameLst>
                                      </p:cBhvr>
                                      <p:to>
                                        <p:strVal val="solid"/>
                                      </p:to>
                                    </p:set>
                                    <p:set>
                                      <p:cBhvr>
                                        <p:cTn id="57" dur="1000" fill="hold"/>
                                        <p:tgtEl>
                                          <p:spTgt spid="6"/>
                                        </p:tgtEl>
                                        <p:attrNameLst>
                                          <p:attrName>fill.on</p:attrName>
                                        </p:attrNameLst>
                                      </p:cBhvr>
                                      <p:to>
                                        <p:strVal val="true"/>
                                      </p:to>
                                    </p:set>
                                  </p:childTnLst>
                                </p:cTn>
                              </p:par>
                              <p:par>
                                <p:cTn id="58" presetID="1" presetClass="emph" presetSubtype="2" fill="hold" nodeType="withEffect">
                                  <p:stCondLst>
                                    <p:cond delay="0"/>
                                  </p:stCondLst>
                                  <p:childTnLst>
                                    <p:animClr clrSpc="rgb" dir="cw">
                                      <p:cBhvr>
                                        <p:cTn id="59" dur="1000" fill="hold"/>
                                        <p:tgtEl>
                                          <p:spTgt spid="7"/>
                                        </p:tgtEl>
                                        <p:attrNameLst>
                                          <p:attrName>fillcolor</p:attrName>
                                        </p:attrNameLst>
                                      </p:cBhvr>
                                      <p:to>
                                        <a:srgbClr val="D8B25C"/>
                                      </p:to>
                                    </p:animClr>
                                    <p:set>
                                      <p:cBhvr>
                                        <p:cTn id="60" dur="1000" fill="hold"/>
                                        <p:tgtEl>
                                          <p:spTgt spid="7"/>
                                        </p:tgtEl>
                                        <p:attrNameLst>
                                          <p:attrName>fill.type</p:attrName>
                                        </p:attrNameLst>
                                      </p:cBhvr>
                                      <p:to>
                                        <p:strVal val="solid"/>
                                      </p:to>
                                    </p:set>
                                    <p:set>
                                      <p:cBhvr>
                                        <p:cTn id="61" dur="1000" fill="hold"/>
                                        <p:tgtEl>
                                          <p:spTgt spid="7"/>
                                        </p:tgtEl>
                                        <p:attrNameLst>
                                          <p:attrName>fill.on</p:attrName>
                                        </p:attrNameLst>
                                      </p:cBhvr>
                                      <p:to>
                                        <p:strVal val="true"/>
                                      </p:to>
                                    </p:set>
                                  </p:childTnLst>
                                </p:cTn>
                              </p:par>
                              <p:par>
                                <p:cTn id="62" presetID="1" presetClass="emph" presetSubtype="2" fill="hold" nodeType="withEffect">
                                  <p:stCondLst>
                                    <p:cond delay="0"/>
                                  </p:stCondLst>
                                  <p:childTnLst>
                                    <p:animClr clrSpc="rgb" dir="cw">
                                      <p:cBhvr>
                                        <p:cTn id="63" dur="1000" fill="hold"/>
                                        <p:tgtEl>
                                          <p:spTgt spid="5"/>
                                        </p:tgtEl>
                                        <p:attrNameLst>
                                          <p:attrName>fillcolor</p:attrName>
                                        </p:attrNameLst>
                                      </p:cBhvr>
                                      <p:to>
                                        <a:schemeClr val="accent1"/>
                                      </p:to>
                                    </p:animClr>
                                    <p:set>
                                      <p:cBhvr>
                                        <p:cTn id="64" dur="1000" fill="hold"/>
                                        <p:tgtEl>
                                          <p:spTgt spid="5"/>
                                        </p:tgtEl>
                                        <p:attrNameLst>
                                          <p:attrName>fill.type</p:attrName>
                                        </p:attrNameLst>
                                      </p:cBhvr>
                                      <p:to>
                                        <p:strVal val="solid"/>
                                      </p:to>
                                    </p:set>
                                    <p:set>
                                      <p:cBhvr>
                                        <p:cTn id="65" dur="1000" fill="hold"/>
                                        <p:tgtEl>
                                          <p:spTgt spid="5"/>
                                        </p:tgtEl>
                                        <p:attrNameLst>
                                          <p:attrName>fill.on</p:attrName>
                                        </p:attrNameLst>
                                      </p:cBhvr>
                                      <p:to>
                                        <p:strVal val="true"/>
                                      </p:to>
                                    </p:se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0"/>
                                  </p:stCondLst>
                                  <p:childTnLst>
                                    <p:set>
                                      <p:cBhvr>
                                        <p:cTn id="69" dur="1" fill="hold">
                                          <p:stCondLst>
                                            <p:cond delay="0"/>
                                          </p:stCondLst>
                                        </p:cTn>
                                        <p:tgtEl>
                                          <p:spTgt spid="10"/>
                                        </p:tgtEl>
                                        <p:attrNameLst>
                                          <p:attrName>style.visibility</p:attrName>
                                        </p:attrNameLst>
                                      </p:cBhvr>
                                      <p:to>
                                        <p:strVal val="visible"/>
                                      </p:to>
                                    </p:set>
                                    <p:animEffect transition="in" filter="fade">
                                      <p:cBhvr>
                                        <p:cTn id="70" dur="500"/>
                                        <p:tgtEl>
                                          <p:spTgt spid="10"/>
                                        </p:tgtEl>
                                      </p:cBhvr>
                                    </p:animEffect>
                                  </p:childTnLst>
                                </p:cTn>
                              </p:par>
                              <p:par>
                                <p:cTn id="71" presetID="10" presetClass="entr" presetSubtype="0" fill="hold" grpId="0" nodeType="withEffect">
                                  <p:stCondLst>
                                    <p:cond delay="0"/>
                                  </p:stCondLst>
                                  <p:childTnLst>
                                    <p:set>
                                      <p:cBhvr>
                                        <p:cTn id="72" dur="1" fill="hold">
                                          <p:stCondLst>
                                            <p:cond delay="0"/>
                                          </p:stCondLst>
                                        </p:cTn>
                                        <p:tgtEl>
                                          <p:spTgt spid="9"/>
                                        </p:tgtEl>
                                        <p:attrNameLst>
                                          <p:attrName>style.visibility</p:attrName>
                                        </p:attrNameLst>
                                      </p:cBhvr>
                                      <p:to>
                                        <p:strVal val="visible"/>
                                      </p:to>
                                    </p:set>
                                    <p:animEffect transition="in" filter="fade">
                                      <p:cBhvr>
                                        <p:cTn id="73" dur="500"/>
                                        <p:tgtEl>
                                          <p:spTgt spid="9"/>
                                        </p:tgtEl>
                                      </p:cBhvr>
                                    </p:animEffect>
                                  </p:childTnLst>
                                </p:cTn>
                              </p:par>
                              <p:par>
                                <p:cTn id="74" presetID="10" presetClass="entr" presetSubtype="0" fill="hold" grpId="0" nodeType="withEffect">
                                  <p:stCondLst>
                                    <p:cond delay="0"/>
                                  </p:stCondLst>
                                  <p:childTnLst>
                                    <p:set>
                                      <p:cBhvr>
                                        <p:cTn id="75" dur="1" fill="hold">
                                          <p:stCondLst>
                                            <p:cond delay="0"/>
                                          </p:stCondLst>
                                        </p:cTn>
                                        <p:tgtEl>
                                          <p:spTgt spid="8"/>
                                        </p:tgtEl>
                                        <p:attrNameLst>
                                          <p:attrName>style.visibility</p:attrName>
                                        </p:attrNameLst>
                                      </p:cBhvr>
                                      <p:to>
                                        <p:strVal val="visible"/>
                                      </p:to>
                                    </p:set>
                                    <p:animEffect transition="in" filter="fade">
                                      <p:cBhvr>
                                        <p:cTn id="76" dur="500"/>
                                        <p:tgtEl>
                                          <p:spTgt spid="8"/>
                                        </p:tgtEl>
                                      </p:cBhvr>
                                    </p:animEffect>
                                  </p:childTnLst>
                                </p:cTn>
                              </p:par>
                              <p:par>
                                <p:cTn id="77" presetID="10" presetClass="entr" presetSubtype="0" fill="hold" grpId="0" nodeType="with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fade">
                                      <p:cBhvr>
                                        <p:cTn id="79" dur="500"/>
                                        <p:tgtEl>
                                          <p:spTgt spid="11"/>
                                        </p:tgtEl>
                                      </p:cBhvr>
                                    </p:animEffect>
                                  </p:childTnLst>
                                </p:cTn>
                              </p:par>
                              <p:par>
                                <p:cTn id="80" presetID="10" presetClass="entr" presetSubtype="0" fill="hold" grpId="0" nodeType="withEffect">
                                  <p:stCondLst>
                                    <p:cond delay="0"/>
                                  </p:stCondLst>
                                  <p:childTnLst>
                                    <p:set>
                                      <p:cBhvr>
                                        <p:cTn id="81" dur="1" fill="hold">
                                          <p:stCondLst>
                                            <p:cond delay="0"/>
                                          </p:stCondLst>
                                        </p:cTn>
                                        <p:tgtEl>
                                          <p:spTgt spid="12"/>
                                        </p:tgtEl>
                                        <p:attrNameLst>
                                          <p:attrName>style.visibility</p:attrName>
                                        </p:attrNameLst>
                                      </p:cBhvr>
                                      <p:to>
                                        <p:strVal val="visible"/>
                                      </p:to>
                                    </p:set>
                                    <p:animEffect transition="in" filter="fade">
                                      <p:cBhvr>
                                        <p:cTn id="8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bldLvl="2"/>
      <p:bldP spid="4" grpId="0" animBg="1"/>
      <p:bldP spid="4" grpId="1" animBg="1"/>
      <p:bldP spid="5" grpId="0" animBg="1"/>
      <p:bldP spid="5" grpId="1" animBg="1"/>
      <p:bldP spid="6" grpId="0" animBg="1"/>
      <p:bldP spid="7" grpId="0" animBg="1"/>
      <p:bldP spid="8" grpId="0" animBg="1"/>
      <p:bldP spid="9" grpId="0" animBg="1"/>
      <p:bldP spid="10" grpId="0" animBg="1"/>
      <p:bldP spid="11" grpId="0" animBg="1"/>
      <p:bldP spid="12"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Deterministic algorithms</a:t>
            </a:r>
            <a:endParaRPr lang="en-US" dirty="0"/>
          </a:p>
        </p:txBody>
      </p:sp>
      <p:sp>
        <p:nvSpPr>
          <p:cNvPr id="3" name="Content Placeholder 2"/>
          <p:cNvSpPr>
            <a:spLocks noGrp="1"/>
          </p:cNvSpPr>
          <p:nvPr>
            <p:ph sz="quarter" idx="1"/>
          </p:nvPr>
        </p:nvSpPr>
        <p:spPr>
          <a:xfrm>
            <a:off x="612648" y="1600200"/>
            <a:ext cx="8153400" cy="4876800"/>
          </a:xfrm>
        </p:spPr>
        <p:txBody>
          <a:bodyPr>
            <a:normAutofit/>
          </a:bodyPr>
          <a:lstStyle/>
          <a:p>
            <a:r>
              <a:rPr lang="en-US" dirty="0" smtClean="0"/>
              <a:t>Current research in cake cutting: design truthful, envy free, proportional, and </a:t>
            </a:r>
            <a:r>
              <a:rPr lang="en-US" dirty="0" smtClean="0">
                <a:solidFill>
                  <a:schemeClr val="tx2"/>
                </a:solidFill>
              </a:rPr>
              <a:t>tractable </a:t>
            </a:r>
            <a:r>
              <a:rPr lang="en-US" dirty="0" smtClean="0"/>
              <a:t>cake cutting algorithms</a:t>
            </a:r>
          </a:p>
          <a:p>
            <a:r>
              <a:rPr lang="en-US" dirty="0" smtClean="0"/>
              <a:t>Requires restricting the valuation functions</a:t>
            </a:r>
          </a:p>
          <a:p>
            <a:pPr marL="342900" indent="-342900">
              <a:buFont typeface="Arial" charset="0"/>
              <a:buChar char="•"/>
            </a:pPr>
            <a:r>
              <a:rPr lang="en-US" b="0" dirty="0" smtClean="0"/>
              <a:t>Lower bounds for envy-free cake cutting</a:t>
            </a:r>
            <a:r>
              <a:rPr lang="en-US" sz="1400" b="0" dirty="0" smtClean="0"/>
              <a:t> [</a:t>
            </a:r>
            <a:r>
              <a:rPr lang="en-US" sz="1400" b="0" dirty="0" err="1" smtClean="0"/>
              <a:t>Procaccia</a:t>
            </a:r>
            <a:r>
              <a:rPr lang="en-US" sz="1400" b="0" dirty="0" smtClean="0"/>
              <a:t>, CACM-2009]</a:t>
            </a:r>
          </a:p>
          <a:p>
            <a:r>
              <a:rPr lang="en-US" dirty="0" smtClean="0"/>
              <a:t>Valuation V</a:t>
            </a:r>
            <a:r>
              <a:rPr lang="en-US" baseline="-25000" dirty="0" smtClean="0"/>
              <a:t>i</a:t>
            </a:r>
            <a:r>
              <a:rPr lang="en-US" dirty="0" smtClean="0"/>
              <a:t> is </a:t>
            </a:r>
            <a:r>
              <a:rPr lang="en-US" dirty="0" smtClean="0">
                <a:solidFill>
                  <a:schemeClr val="tx2"/>
                </a:solidFill>
              </a:rPr>
              <a:t>piecewise uniform </a:t>
            </a:r>
            <a:r>
              <a:rPr lang="en-US" dirty="0" smtClean="0"/>
              <a:t>if agent </a:t>
            </a:r>
            <a:r>
              <a:rPr lang="en-US" dirty="0" err="1" smtClean="0"/>
              <a:t>i</a:t>
            </a:r>
            <a:r>
              <a:rPr lang="en-US" dirty="0" smtClean="0"/>
              <a:t> is uniformly interested in a piece of cake</a:t>
            </a:r>
          </a:p>
          <a:p>
            <a:pPr marL="342900" indent="-342900">
              <a:buFont typeface="Arial" charset="0"/>
              <a:buChar char="•"/>
            </a:pPr>
            <a:r>
              <a:rPr lang="en-US" b="0" dirty="0" smtClean="0"/>
              <a:t>E.g., interested uniformly in [0,0.5] but not (0.5,1.0]</a:t>
            </a:r>
          </a:p>
        </p:txBody>
      </p:sp>
      <p:sp>
        <p:nvSpPr>
          <p:cNvPr id="7" name="Slide Number Placeholder 6"/>
          <p:cNvSpPr>
            <a:spLocks noGrp="1"/>
          </p:cNvSpPr>
          <p:nvPr>
            <p:ph type="sldNum" sz="quarter" idx="12"/>
          </p:nvPr>
        </p:nvSpPr>
        <p:spPr/>
        <p:txBody>
          <a:bodyPr>
            <a:normAutofit fontScale="85000" lnSpcReduction="20000"/>
          </a:bodyPr>
          <a:lstStyle/>
          <a:p>
            <a:fld id="{B6F15528-21DE-4FAA-801E-634DDDAF4B2B}" type="slidenum">
              <a:rPr lang="en-US" smtClean="0"/>
              <a:pPr/>
              <a:t>7</a:t>
            </a:fld>
            <a:endParaRPr lang="en-US"/>
          </a:p>
        </p:txBody>
      </p:sp>
      <p:grpSp>
        <p:nvGrpSpPr>
          <p:cNvPr id="5" name="Group 4"/>
          <p:cNvGrpSpPr/>
          <p:nvPr/>
        </p:nvGrpSpPr>
        <p:grpSpPr>
          <a:xfrm>
            <a:off x="123216" y="4668075"/>
            <a:ext cx="8556643" cy="1577393"/>
            <a:chOff x="164676" y="4426554"/>
            <a:chExt cx="8556643" cy="1577393"/>
          </a:xfrm>
        </p:grpSpPr>
        <p:sp>
          <p:nvSpPr>
            <p:cNvPr id="6" name="Rounded Rectangle 5"/>
            <p:cNvSpPr/>
            <p:nvPr/>
          </p:nvSpPr>
          <p:spPr>
            <a:xfrm>
              <a:off x="491719" y="4426554"/>
              <a:ext cx="8229600" cy="1577393"/>
            </a:xfrm>
            <a:prstGeom prst="roundRect">
              <a:avLst/>
            </a:prstGeom>
          </p:spPr>
          <p:style>
            <a:lnRef idx="1">
              <a:schemeClr val="accent3"/>
            </a:lnRef>
            <a:fillRef idx="3">
              <a:schemeClr val="accent3"/>
            </a:fillRef>
            <a:effectRef idx="2">
              <a:schemeClr val="accent3"/>
            </a:effectRef>
            <a:fontRef idx="minor">
              <a:schemeClr val="lt1"/>
            </a:fontRef>
          </p:style>
          <p:txBody>
            <a:bodyPr rtlCol="0" anchor="ctr"/>
            <a:lstStyle/>
            <a:p>
              <a:r>
                <a:rPr lang="en-US" sz="2000" dirty="0" smtClean="0"/>
                <a:t>Assuming </a:t>
              </a:r>
              <a:r>
                <a:rPr lang="en-US" sz="2000" dirty="0"/>
                <a:t>that the agents have </a:t>
              </a:r>
              <a:r>
                <a:rPr lang="en-US" sz="2000" dirty="0">
                  <a:solidFill>
                    <a:schemeClr val="bg1"/>
                  </a:solidFill>
                </a:rPr>
                <a:t>piecewise uniform valuations</a:t>
              </a:r>
              <a:r>
                <a:rPr lang="en-US" sz="2000" dirty="0"/>
                <a:t>, then there is a </a:t>
              </a:r>
              <a:r>
                <a:rPr lang="en-US" sz="2000"/>
                <a:t>deterministic </a:t>
              </a:r>
              <a:r>
                <a:rPr lang="en-US" sz="2000" smtClean="0"/>
                <a:t>algorithm </a:t>
              </a:r>
              <a:r>
                <a:rPr lang="en-US" sz="2000" dirty="0"/>
                <a:t>that is truthful, proportional, envy-free, </a:t>
              </a:r>
              <a:r>
                <a:rPr lang="en-US" sz="2000"/>
                <a:t>and </a:t>
              </a:r>
              <a:r>
                <a:rPr lang="en-US" sz="2000" smtClean="0"/>
                <a:t>polynomial-time.</a:t>
              </a:r>
              <a:endParaRPr lang="en-US" sz="2000" dirty="0"/>
            </a:p>
          </p:txBody>
        </p:sp>
        <p:sp>
          <p:nvSpPr>
            <p:cNvPr id="8" name="TextBox 7"/>
            <p:cNvSpPr txBox="1"/>
            <p:nvPr/>
          </p:nvSpPr>
          <p:spPr>
            <a:xfrm>
              <a:off x="164676" y="4522752"/>
              <a:ext cx="333984" cy="1384995"/>
            </a:xfrm>
            <a:prstGeom prst="rect">
              <a:avLst/>
            </a:prstGeom>
            <a:noFill/>
          </p:spPr>
          <p:txBody>
            <a:bodyPr wrap="square" rtlCol="0">
              <a:spAutoFit/>
            </a:bodyPr>
            <a:lstStyle/>
            <a:p>
              <a:pPr algn="ctr"/>
              <a:r>
                <a:rPr lang="en-US" sz="1200" b="1" dirty="0" smtClean="0"/>
                <a:t>THEOREM</a:t>
              </a:r>
              <a:endParaRPr lang="en-US" sz="1200" b="1" dirty="0"/>
            </a:p>
          </p:txBody>
        </p:sp>
      </p:grpSp>
    </p:spTree>
    <p:extLst>
      <p:ext uri="{BB962C8B-B14F-4D97-AF65-F5344CB8AC3E}">
        <p14:creationId xmlns:p14="http://schemas.microsoft.com/office/powerpoint/2010/main" val="88461657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Randomized algorithms</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8</a:t>
            </a:fld>
            <a:endParaRPr lang="en-US"/>
          </a:p>
        </p:txBody>
      </p:sp>
      <p:sp>
        <p:nvSpPr>
          <p:cNvPr id="4" name="Content Placeholder 3"/>
          <p:cNvSpPr>
            <a:spLocks noGrp="1"/>
          </p:cNvSpPr>
          <p:nvPr>
            <p:ph sz="quarter" idx="1"/>
          </p:nvPr>
        </p:nvSpPr>
        <p:spPr>
          <a:xfrm>
            <a:off x="612648" y="1600200"/>
            <a:ext cx="8153400" cy="4800600"/>
          </a:xfrm>
        </p:spPr>
        <p:txBody>
          <a:bodyPr>
            <a:normAutofit/>
          </a:bodyPr>
          <a:lstStyle/>
          <a:p>
            <a:r>
              <a:rPr lang="en-US" dirty="0" smtClean="0"/>
              <a:t>A randomized algorithm is </a:t>
            </a:r>
            <a:r>
              <a:rPr lang="en-US" dirty="0" smtClean="0">
                <a:solidFill>
                  <a:schemeClr val="tx2"/>
                </a:solidFill>
              </a:rPr>
              <a:t>universally envy-free</a:t>
            </a:r>
            <a:r>
              <a:rPr lang="en-US" dirty="0" smtClean="0">
                <a:solidFill>
                  <a:schemeClr val="accent1">
                    <a:lumMod val="75000"/>
                  </a:schemeClr>
                </a:solidFill>
              </a:rPr>
              <a:t> </a:t>
            </a:r>
            <a:r>
              <a:rPr lang="en-US" dirty="0" smtClean="0"/>
              <a:t>(resp., </a:t>
            </a:r>
            <a:r>
              <a:rPr lang="en-US" dirty="0" smtClean="0">
                <a:solidFill>
                  <a:schemeClr val="tx2"/>
                </a:solidFill>
              </a:rPr>
              <a:t>universally proportional</a:t>
            </a:r>
            <a:r>
              <a:rPr lang="en-US" dirty="0" smtClean="0"/>
              <a:t>) if it always returns an envy-free (resp., proportional) allocation</a:t>
            </a:r>
          </a:p>
          <a:p>
            <a:r>
              <a:rPr lang="en-US" dirty="0" smtClean="0"/>
              <a:t>A randomized algorithm is </a:t>
            </a:r>
            <a:r>
              <a:rPr lang="en-US" dirty="0" smtClean="0">
                <a:solidFill>
                  <a:schemeClr val="tx2"/>
                </a:solidFill>
              </a:rPr>
              <a:t>truthful in expectation</a:t>
            </a:r>
            <a:r>
              <a:rPr lang="en-US" dirty="0" smtClean="0">
                <a:solidFill>
                  <a:schemeClr val="accent1">
                    <a:lumMod val="75000"/>
                  </a:schemeClr>
                </a:solidFill>
              </a:rPr>
              <a:t> </a:t>
            </a:r>
            <a:r>
              <a:rPr lang="en-US" dirty="0" smtClean="0"/>
              <a:t>if an agent cannot gain in expectation by lying</a:t>
            </a:r>
          </a:p>
          <a:p>
            <a:r>
              <a:rPr lang="en-US" dirty="0" smtClean="0">
                <a:sym typeface="Wingdings"/>
              </a:rPr>
              <a:t> </a:t>
            </a:r>
            <a:r>
              <a:rPr lang="en-US" dirty="0" smtClean="0"/>
              <a:t>Looking for universal fairness and truthfulness in expectation</a:t>
            </a:r>
          </a:p>
          <a:p>
            <a:endParaRPr lang="en-US" dirty="0" smtClean="0"/>
          </a:p>
        </p:txBody>
      </p:sp>
    </p:spTree>
    <p:extLst>
      <p:ext uri="{BB962C8B-B14F-4D97-AF65-F5344CB8AC3E}">
        <p14:creationId xmlns:p14="http://schemas.microsoft.com/office/powerpoint/2010/main" val="721437423"/>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A Randomized Cake Cutting Protocol</a:t>
            </a:r>
            <a:endParaRPr lang="en-US" dirty="0"/>
          </a:p>
        </p:txBody>
      </p:sp>
      <p:sp>
        <p:nvSpPr>
          <p:cNvPr id="3" name="Slide Number Placeholder 2"/>
          <p:cNvSpPr>
            <a:spLocks noGrp="1"/>
          </p:cNvSpPr>
          <p:nvPr>
            <p:ph type="sldNum" sz="quarter" idx="12"/>
          </p:nvPr>
        </p:nvSpPr>
        <p:spPr/>
        <p:txBody>
          <a:bodyPr>
            <a:normAutofit fontScale="85000" lnSpcReduction="20000"/>
          </a:bodyPr>
          <a:lstStyle/>
          <a:p>
            <a:fld id="{B6F15528-21DE-4FAA-801E-634DDDAF4B2B}" type="slidenum">
              <a:rPr lang="en-US" smtClean="0"/>
              <a:pPr/>
              <a:t>9</a:t>
            </a:fld>
            <a:endParaRPr lang="en-US"/>
          </a:p>
        </p:txBody>
      </p:sp>
      <p:sp>
        <p:nvSpPr>
          <p:cNvPr id="4" name="Content Placeholder 3"/>
          <p:cNvSpPr>
            <a:spLocks noGrp="1"/>
          </p:cNvSpPr>
          <p:nvPr>
            <p:ph sz="quarter" idx="1"/>
          </p:nvPr>
        </p:nvSpPr>
        <p:spPr/>
        <p:txBody>
          <a:bodyPr>
            <a:normAutofit/>
          </a:bodyPr>
          <a:lstStyle/>
          <a:p>
            <a:r>
              <a:rPr lang="en-US" dirty="0" smtClean="0"/>
              <a:t>A partition X</a:t>
            </a:r>
            <a:r>
              <a:rPr lang="en-US" baseline="-25000" dirty="0" smtClean="0"/>
              <a:t>1</a:t>
            </a:r>
            <a:r>
              <a:rPr lang="en-US" dirty="0" smtClean="0"/>
              <a:t>,...,</a:t>
            </a:r>
            <a:r>
              <a:rPr lang="en-US" dirty="0" err="1" smtClean="0"/>
              <a:t>X</a:t>
            </a:r>
            <a:r>
              <a:rPr lang="en-US" baseline="-25000" dirty="0" err="1" smtClean="0"/>
              <a:t>n</a:t>
            </a:r>
            <a:r>
              <a:rPr lang="en-US" dirty="0" smtClean="0"/>
              <a:t> is </a:t>
            </a:r>
            <a:r>
              <a:rPr lang="en-US" dirty="0" smtClean="0">
                <a:solidFill>
                  <a:schemeClr val="tx2"/>
                </a:solidFill>
              </a:rPr>
              <a:t>perfect</a:t>
            </a:r>
            <a:r>
              <a:rPr lang="en-US" dirty="0" smtClean="0"/>
              <a:t> if for every </a:t>
            </a:r>
            <a:r>
              <a:rPr lang="en-US" dirty="0" err="1" smtClean="0"/>
              <a:t>i</a:t>
            </a:r>
            <a:r>
              <a:rPr lang="en-US" dirty="0" smtClean="0"/>
              <a:t>, k, V</a:t>
            </a:r>
            <a:r>
              <a:rPr lang="en-US" baseline="-25000" dirty="0" smtClean="0"/>
              <a:t>i</a:t>
            </a:r>
            <a:r>
              <a:rPr lang="en-US" dirty="0" smtClean="0"/>
              <a:t>(</a:t>
            </a:r>
            <a:r>
              <a:rPr lang="en-US" dirty="0" err="1" smtClean="0"/>
              <a:t>X</a:t>
            </a:r>
            <a:r>
              <a:rPr lang="en-US" baseline="-25000" dirty="0" err="1" smtClean="0"/>
              <a:t>k</a:t>
            </a:r>
            <a:r>
              <a:rPr lang="en-US" dirty="0" smtClean="0"/>
              <a:t>)=1/n</a:t>
            </a:r>
          </a:p>
          <a:p>
            <a:r>
              <a:rPr lang="en-US" dirty="0" smtClean="0"/>
              <a:t>Algorithm:</a:t>
            </a:r>
          </a:p>
          <a:p>
            <a:pPr marL="880110" lvl="1" indent="-514350">
              <a:buFont typeface="+mj-lt"/>
              <a:buAutoNum type="arabicPeriod"/>
            </a:pPr>
            <a:r>
              <a:rPr lang="en-US" dirty="0" smtClean="0"/>
              <a:t>Find a perfect partition X</a:t>
            </a:r>
            <a:r>
              <a:rPr lang="en-US" baseline="-25000" dirty="0" smtClean="0"/>
              <a:t>1</a:t>
            </a:r>
            <a:r>
              <a:rPr lang="en-US" dirty="0" smtClean="0"/>
              <a:t>,...,</a:t>
            </a:r>
            <a:r>
              <a:rPr lang="en-US" dirty="0" err="1" smtClean="0"/>
              <a:t>X</a:t>
            </a:r>
            <a:r>
              <a:rPr lang="en-US" baseline="-25000" dirty="0" err="1" smtClean="0"/>
              <a:t>n</a:t>
            </a:r>
            <a:endParaRPr lang="en-US" baseline="-25000" dirty="0" smtClean="0"/>
          </a:p>
          <a:p>
            <a:pPr marL="880110" lvl="1" indent="-514350">
              <a:buFont typeface="+mj-lt"/>
              <a:buAutoNum type="arabicPeriod"/>
            </a:pPr>
            <a:r>
              <a:rPr lang="en-US" dirty="0" smtClean="0"/>
              <a:t>Give each player a random piece</a:t>
            </a:r>
          </a:p>
          <a:p>
            <a:r>
              <a:rPr lang="en-US" dirty="0" smtClean="0">
                <a:sym typeface="Symbol"/>
              </a:rPr>
              <a:t>Observation </a:t>
            </a:r>
            <a:r>
              <a:rPr lang="en-US" sz="1400" dirty="0" smtClean="0">
                <a:sym typeface="Symbol"/>
              </a:rPr>
              <a:t>[</a:t>
            </a:r>
            <a:r>
              <a:rPr lang="en-US" sz="1400" dirty="0" err="1" smtClean="0">
                <a:sym typeface="Symbol"/>
              </a:rPr>
              <a:t>Mossel&amp;Tamuz</a:t>
            </a:r>
            <a:r>
              <a:rPr lang="en-US" sz="1400" dirty="0" smtClean="0">
                <a:sym typeface="Symbol"/>
              </a:rPr>
              <a:t> 2010]</a:t>
            </a:r>
            <a:r>
              <a:rPr lang="en-US" dirty="0" smtClean="0">
                <a:sym typeface="Symbol"/>
              </a:rPr>
              <a:t>: algorithm is truthful in expectation, universally E-F and universally proportional</a:t>
            </a:r>
          </a:p>
          <a:p>
            <a:pPr marL="342900" indent="-342900">
              <a:buFont typeface="Arial" charset="0"/>
              <a:buChar char="•"/>
            </a:pPr>
            <a:r>
              <a:rPr lang="en-US" b="0" dirty="0" smtClean="0">
                <a:sym typeface="Symbol"/>
              </a:rPr>
              <a:t>Proof: if agent </a:t>
            </a:r>
            <a:r>
              <a:rPr lang="en-US" b="0" dirty="0" err="1" smtClean="0">
                <a:sym typeface="Symbol"/>
              </a:rPr>
              <a:t>i</a:t>
            </a:r>
            <a:r>
              <a:rPr lang="en-US" b="0" dirty="0" smtClean="0">
                <a:sym typeface="Symbol"/>
              </a:rPr>
              <a:t> lies it may lead to a partition Y</a:t>
            </a:r>
            <a:r>
              <a:rPr lang="en-US" b="0" baseline="-25000" dirty="0" smtClean="0">
                <a:sym typeface="Symbol"/>
              </a:rPr>
              <a:t>1</a:t>
            </a:r>
            <a:r>
              <a:rPr lang="en-US" b="0" dirty="0" smtClean="0">
                <a:sym typeface="Symbol"/>
              </a:rPr>
              <a:t>,...,</a:t>
            </a:r>
            <a:r>
              <a:rPr lang="en-US" b="0" dirty="0" err="1" smtClean="0">
                <a:sym typeface="Symbol"/>
              </a:rPr>
              <a:t>Y</a:t>
            </a:r>
            <a:r>
              <a:rPr lang="en-US" b="0" baseline="-25000" dirty="0" err="1" smtClean="0">
                <a:sym typeface="Symbol"/>
              </a:rPr>
              <a:t>n</a:t>
            </a:r>
            <a:r>
              <a:rPr lang="en-US" b="0" dirty="0" smtClean="0">
                <a:sym typeface="Symbol"/>
              </a:rPr>
              <a:t>, but</a:t>
            </a:r>
            <a:br>
              <a:rPr lang="en-US" b="0" dirty="0" smtClean="0">
                <a:sym typeface="Symbol"/>
              </a:rPr>
            </a:br>
            <a:r>
              <a:rPr lang="en-US" b="0" dirty="0" smtClean="0">
                <a:sym typeface="Symbol"/>
              </a:rPr>
              <a:t></a:t>
            </a:r>
            <a:r>
              <a:rPr lang="en-US" b="0" baseline="-25000" dirty="0" smtClean="0">
                <a:sym typeface="Symbol"/>
              </a:rPr>
              <a:t>k</a:t>
            </a:r>
            <a:r>
              <a:rPr lang="en-US" b="0" dirty="0" smtClean="0">
                <a:sym typeface="Symbol"/>
              </a:rPr>
              <a:t> (1/n)V</a:t>
            </a:r>
            <a:r>
              <a:rPr lang="en-US" b="0" baseline="-25000" dirty="0" smtClean="0">
                <a:sym typeface="Symbol"/>
              </a:rPr>
              <a:t>i</a:t>
            </a:r>
            <a:r>
              <a:rPr lang="en-US" b="0" dirty="0" smtClean="0">
                <a:sym typeface="Symbol"/>
              </a:rPr>
              <a:t>(</a:t>
            </a:r>
            <a:r>
              <a:rPr lang="en-US" b="0" dirty="0" err="1" smtClean="0">
                <a:sym typeface="Symbol"/>
              </a:rPr>
              <a:t>Y</a:t>
            </a:r>
            <a:r>
              <a:rPr lang="en-US" b="0" baseline="-25000" dirty="0" err="1" smtClean="0">
                <a:sym typeface="Symbol"/>
              </a:rPr>
              <a:t>k</a:t>
            </a:r>
            <a:r>
              <a:rPr lang="en-US" b="0" dirty="0" smtClean="0">
                <a:sym typeface="Symbol"/>
              </a:rPr>
              <a:t>) = (1/n) </a:t>
            </a:r>
            <a:r>
              <a:rPr lang="en-US" b="0" baseline="-25000" dirty="0" smtClean="0">
                <a:sym typeface="Symbol"/>
              </a:rPr>
              <a:t>k</a:t>
            </a:r>
            <a:r>
              <a:rPr lang="en-US" b="0" dirty="0" smtClean="0">
                <a:sym typeface="Symbol"/>
              </a:rPr>
              <a:t> V</a:t>
            </a:r>
            <a:r>
              <a:rPr lang="en-US" b="0" baseline="-25000" dirty="0" smtClean="0">
                <a:sym typeface="Symbol"/>
              </a:rPr>
              <a:t>i</a:t>
            </a:r>
            <a:r>
              <a:rPr lang="en-US" b="0" dirty="0" smtClean="0">
                <a:sym typeface="Symbol"/>
              </a:rPr>
              <a:t>(</a:t>
            </a:r>
            <a:r>
              <a:rPr lang="en-US" b="0" dirty="0" err="1" smtClean="0">
                <a:sym typeface="Symbol"/>
              </a:rPr>
              <a:t>Y</a:t>
            </a:r>
            <a:r>
              <a:rPr lang="en-US" b="0" baseline="-25000" dirty="0" err="1" smtClean="0">
                <a:sym typeface="Symbol"/>
              </a:rPr>
              <a:t>k</a:t>
            </a:r>
            <a:r>
              <a:rPr lang="en-US" b="0" dirty="0" smtClean="0">
                <a:sym typeface="Symbol"/>
              </a:rPr>
              <a:t>) = 1/n</a:t>
            </a:r>
          </a:p>
          <a:p>
            <a:r>
              <a:rPr lang="en-US" dirty="0" smtClean="0">
                <a:sym typeface="Symbol"/>
              </a:rPr>
              <a:t>It is known that a perfect partition always exists </a:t>
            </a:r>
            <a:r>
              <a:rPr lang="en-US" sz="1400" dirty="0" smtClean="0">
                <a:sym typeface="Symbol"/>
              </a:rPr>
              <a:t>[</a:t>
            </a:r>
            <a:r>
              <a:rPr lang="en-US" sz="1400" dirty="0" err="1" smtClean="0">
                <a:sym typeface="Symbol"/>
              </a:rPr>
              <a:t>Alon</a:t>
            </a:r>
            <a:r>
              <a:rPr lang="en-US" sz="1400" dirty="0" smtClean="0">
                <a:sym typeface="Symbol"/>
              </a:rPr>
              <a:t> 1987]</a:t>
            </a:r>
            <a:r>
              <a:rPr lang="en-US" dirty="0" smtClean="0">
                <a:sym typeface="Symbol"/>
              </a:rPr>
              <a:t> </a:t>
            </a:r>
            <a:endParaRPr lang="en-US" dirty="0" smtClean="0"/>
          </a:p>
          <a:p>
            <a:pPr marL="342900" indent="-342900">
              <a:buFont typeface="Arial" charset="0"/>
              <a:buChar char="•"/>
            </a:pPr>
            <a:r>
              <a:rPr lang="en-US" b="0" dirty="0" smtClean="0"/>
              <a:t>Lemma: if agents have piecewise linear valuations then a perfect partition can be found in polynomial time</a:t>
            </a:r>
          </a:p>
          <a:p>
            <a:endParaRPr lang="en-US" dirty="0"/>
          </a:p>
        </p:txBody>
      </p:sp>
      <p:sp>
        <p:nvSpPr>
          <p:cNvPr id="5" name="TextBox 4"/>
          <p:cNvSpPr txBox="1"/>
          <p:nvPr/>
        </p:nvSpPr>
        <p:spPr>
          <a:xfrm>
            <a:off x="7389341" y="4102443"/>
            <a:ext cx="1754659" cy="369332"/>
          </a:xfrm>
          <a:prstGeom prst="rect">
            <a:avLst/>
          </a:prstGeom>
          <a:noFill/>
        </p:spPr>
        <p:txBody>
          <a:bodyPr wrap="square" rtlCol="0">
            <a:spAutoFit/>
          </a:bodyPr>
          <a:lstStyle/>
          <a:p>
            <a:r>
              <a:rPr lang="en-US" dirty="0" smtClean="0"/>
              <a:t>???????????</a:t>
            </a:r>
            <a:endParaRPr lang="en-US" dirty="0"/>
          </a:p>
        </p:txBody>
      </p:sp>
    </p:spTree>
    <p:extLst>
      <p:ext uri="{BB962C8B-B14F-4D97-AF65-F5344CB8AC3E}">
        <p14:creationId xmlns:p14="http://schemas.microsoft.com/office/powerpoint/2010/main" val="506097399"/>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4" end="4"/>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5"/>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4">
                                            <p:txEl>
                                              <p:pRg st="5" end="5"/>
                                            </p:txEl>
                                          </p:spTgt>
                                        </p:tgtEl>
                                        <p:attrNameLst>
                                          <p:attrName>style.visibility</p:attrName>
                                        </p:attrNameLst>
                                      </p:cBhvr>
                                      <p:to>
                                        <p:strVal val="visible"/>
                                      </p:to>
                                    </p:set>
                                  </p:childTnLst>
                                </p:cTn>
                              </p:par>
                              <p:par>
                                <p:cTn id="25" presetID="1" presetClass="exit" presetSubtype="0" fill="hold" grpId="1" nodeType="withEffect">
                                  <p:stCondLst>
                                    <p:cond delay="0"/>
                                  </p:stCondLst>
                                  <p:childTnLst>
                                    <p:set>
                                      <p:cBhvr>
                                        <p:cTn id="26" dur="1" fill="hold">
                                          <p:stCondLst>
                                            <p:cond delay="0"/>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p:bldP spid="5" grpId="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79.2|7.4|5.6|9.6|8.9|9.8|31.1|3.8|3.2"/>
</p:tagLst>
</file>

<file path=ppt/tags/tag2.xml><?xml version="1.0" encoding="utf-8"?>
<p:tagLst xmlns:a="http://schemas.openxmlformats.org/drawingml/2006/main" xmlns:r="http://schemas.openxmlformats.org/officeDocument/2006/relationships" xmlns:p="http://schemas.openxmlformats.org/presentationml/2006/main">
  <p:tag name="TIMING" val="|18.2"/>
</p:tagLst>
</file>

<file path=ppt/tags/tag3.xml><?xml version="1.0" encoding="utf-8"?>
<p:tagLst xmlns:a="http://schemas.openxmlformats.org/drawingml/2006/main" xmlns:r="http://schemas.openxmlformats.org/officeDocument/2006/relationships" xmlns:p="http://schemas.openxmlformats.org/presentationml/2006/main">
  <p:tag name="TIMING" val="|44.8|46"/>
</p:tagLst>
</file>

<file path=ppt/tags/tag4.xml><?xml version="1.0" encoding="utf-8"?>
<p:tagLst xmlns:a="http://schemas.openxmlformats.org/drawingml/2006/main" xmlns:r="http://schemas.openxmlformats.org/officeDocument/2006/relationships" xmlns:p="http://schemas.openxmlformats.org/presentationml/2006/main">
  <p:tag name="TIMING" val="|62.4|28.7|14|17.1"/>
</p:tagLst>
</file>

<file path=ppt/tags/tag5.xml><?xml version="1.0" encoding="utf-8"?>
<p:tagLst xmlns:a="http://schemas.openxmlformats.org/drawingml/2006/main" xmlns:r="http://schemas.openxmlformats.org/officeDocument/2006/relationships" xmlns:p="http://schemas.openxmlformats.org/presentationml/2006/main">
  <p:tag name="TIMING" val="|36.6|17.2|28.6|44.6"/>
</p:tagLst>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Essential">
  <a:themeElements>
    <a:clrScheme name="Essential">
      <a:dk1>
        <a:srgbClr val="000000"/>
      </a:dk1>
      <a:lt1>
        <a:srgbClr val="FFFFFF"/>
      </a:lt1>
      <a:dk2>
        <a:srgbClr val="D1282E"/>
      </a:dk2>
      <a:lt2>
        <a:srgbClr val="C8C8B1"/>
      </a:lt2>
      <a:accent1>
        <a:srgbClr val="7A7A7A"/>
      </a:accent1>
      <a:accent2>
        <a:srgbClr val="F5C201"/>
      </a:accent2>
      <a:accent3>
        <a:srgbClr val="526DB0"/>
      </a:accent3>
      <a:accent4>
        <a:srgbClr val="989AAC"/>
      </a:accent4>
      <a:accent5>
        <a:srgbClr val="DC5924"/>
      </a:accent5>
      <a:accent6>
        <a:srgbClr val="B4B392"/>
      </a:accent6>
      <a:hlink>
        <a:srgbClr val="CC9900"/>
      </a:hlink>
      <a:folHlink>
        <a:srgbClr val="969696"/>
      </a:folHlink>
    </a:clrScheme>
    <a:fontScheme name="Essential">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Essential">
      <a:fillStyleLst>
        <a:solidFill>
          <a:schemeClr val="phClr"/>
        </a:solidFill>
        <a:gradFill rotWithShape="1">
          <a:gsLst>
            <a:gs pos="0">
              <a:schemeClr val="phClr">
                <a:tint val="60000"/>
                <a:satMod val="250000"/>
              </a:schemeClr>
            </a:gs>
            <a:gs pos="35000">
              <a:schemeClr val="phClr">
                <a:tint val="47000"/>
                <a:satMod val="275000"/>
              </a:schemeClr>
            </a:gs>
            <a:gs pos="100000">
              <a:schemeClr val="phClr">
                <a:tint val="25000"/>
                <a:satMod val="300000"/>
              </a:schemeClr>
            </a:gs>
          </a:gsLst>
          <a:lin ang="16200000" scaled="1"/>
        </a:gradFill>
        <a:solidFill>
          <a:schemeClr val="phClr">
            <a:satMod val="110000"/>
          </a:schemeClr>
        </a:solidFill>
      </a:fillStyleLst>
      <a:lnStyleLst>
        <a:ln w="12700" cap="flat" cmpd="sng" algn="ctr">
          <a:solidFill>
            <a:schemeClr val="phClr">
              <a:shade val="95000"/>
              <a:satMod val="105000"/>
            </a:schemeClr>
          </a:solidFill>
          <a:prstDash val="solid"/>
        </a:ln>
        <a:ln w="28575" cap="flat" cmpd="sng" algn="ctr">
          <a:solidFill>
            <a:schemeClr val="phClr"/>
          </a:solidFill>
          <a:prstDash val="solid"/>
        </a:ln>
        <a:ln w="41275" cap="flat" cmpd="sng" algn="ctr">
          <a:solidFill>
            <a:schemeClr val="phClr"/>
          </a:solidFill>
          <a:prstDash val="solid"/>
        </a:ln>
      </a:lnStyleLst>
      <a:effectStyleLst>
        <a:effectStyle>
          <a:effectLst/>
        </a:effectStyle>
        <a:effectStyle>
          <a:effectLst>
            <a:outerShdw blurRad="39999" dist="23000" algn="bl" rotWithShape="0">
              <a:srgbClr val="000000">
                <a:alpha val="40000"/>
              </a:srgbClr>
            </a:outerShdw>
          </a:effectLst>
        </a:effectStyle>
        <a:effectStyle>
          <a:effectLst>
            <a:outerShdw blurRad="38100" dist="19050" algn="bl" rotWithShape="0">
              <a:srgbClr val="000000">
                <a:alpha val="60000"/>
              </a:srgbClr>
            </a:outerShdw>
          </a:effectLst>
          <a:scene3d>
            <a:camera prst="orthographicFront">
              <a:rot lat="0" lon="0" rev="0"/>
            </a:camera>
            <a:lightRig rig="balanced" dir="l"/>
          </a:scene3d>
          <a:sp3d prstMaterial="plastic">
            <a:bevelT w="38100" h="31750"/>
          </a:sp3d>
        </a:effectStyle>
      </a:effectStyleLst>
      <a:bgFillStyleLst>
        <a:solidFill>
          <a:schemeClr val="phClr"/>
        </a:solidFill>
        <a:blipFill rotWithShape="1">
          <a:blip xmlns:r="http://schemas.openxmlformats.org/officeDocument/2006/relationships" r:embed="rId1">
            <a:duotone>
              <a:schemeClr val="phClr">
                <a:tint val="96000"/>
              </a:schemeClr>
              <a:schemeClr val="phClr">
                <a:shade val="94000"/>
              </a:schemeClr>
            </a:duotone>
          </a:blip>
          <a:tile tx="0" ty="0" sx="100000" sy="100000" flip="none" algn="tl"/>
        </a:blipFill>
        <a:gradFill rotWithShape="1">
          <a:gsLst>
            <a:gs pos="0">
              <a:schemeClr val="phClr">
                <a:tint val="84000"/>
                <a:satMod val="110000"/>
              </a:schemeClr>
            </a:gs>
            <a:gs pos="44000">
              <a:schemeClr val="phClr">
                <a:tint val="93000"/>
                <a:satMod val="115000"/>
              </a:schemeClr>
            </a:gs>
            <a:gs pos="100000">
              <a:schemeClr val="phClr">
                <a:tint val="100000"/>
                <a:shade val="59000"/>
                <a:satMod val="120000"/>
              </a:schemeClr>
            </a:gs>
          </a:gsLst>
          <a:path path="circle">
            <a:fillToRect l="40000" t="60000" r="60000" b="4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Essential.thmx</Template>
  <TotalTime>16155</TotalTime>
  <Words>1991</Words>
  <Application>Microsoft Macintosh PowerPoint</Application>
  <PresentationFormat>On-screen Show (4:3)</PresentationFormat>
  <Paragraphs>433</Paragraphs>
  <Slides>44</Slides>
  <Notes>9</Notes>
  <HiddenSlides>0</HiddenSlides>
  <MMClips>0</MMClips>
  <ScaleCrop>false</ScaleCrop>
  <HeadingPairs>
    <vt:vector size="8" baseType="variant">
      <vt:variant>
        <vt:lpstr>Fonts Used</vt:lpstr>
      </vt:variant>
      <vt:variant>
        <vt:i4>12</vt:i4>
      </vt:variant>
      <vt:variant>
        <vt:lpstr>Theme</vt:lpstr>
      </vt:variant>
      <vt:variant>
        <vt:i4>1</vt:i4>
      </vt:variant>
      <vt:variant>
        <vt:lpstr>Embedded OLE Servers</vt:lpstr>
      </vt:variant>
      <vt:variant>
        <vt:i4>1</vt:i4>
      </vt:variant>
      <vt:variant>
        <vt:lpstr>Slide Titles</vt:lpstr>
      </vt:variant>
      <vt:variant>
        <vt:i4>44</vt:i4>
      </vt:variant>
    </vt:vector>
  </HeadingPairs>
  <TitlesOfParts>
    <vt:vector size="58" baseType="lpstr">
      <vt:lpstr>45 Helvetica Light</vt:lpstr>
      <vt:lpstr>Arial Black</vt:lpstr>
      <vt:lpstr>Calibri</vt:lpstr>
      <vt:lpstr>Cambria Math</vt:lpstr>
      <vt:lpstr>CMU Serif</vt:lpstr>
      <vt:lpstr>Courier</vt:lpstr>
      <vt:lpstr>Geneva</vt:lpstr>
      <vt:lpstr>Symbol</vt:lpstr>
      <vt:lpstr>Wingdings</vt:lpstr>
      <vt:lpstr>Wingdings 2</vt:lpstr>
      <vt:lpstr>微軟正黑體</vt:lpstr>
      <vt:lpstr>Arial</vt:lpstr>
      <vt:lpstr>Essential</vt:lpstr>
      <vt:lpstr>Equation</vt:lpstr>
      <vt:lpstr>Applied Mechanism Design For Social Good</vt:lpstr>
      <vt:lpstr>Midterm</vt:lpstr>
      <vt:lpstr>Academic Integrity</vt:lpstr>
      <vt:lpstr>This class: When do Fair Allocations Exist And How Do We find Them?</vt:lpstr>
      <vt:lpstr>Cutting a Divisible Cake: Model</vt:lpstr>
      <vt:lpstr>Fairness Definitions</vt:lpstr>
      <vt:lpstr>Deterministic algorithms</vt:lpstr>
      <vt:lpstr>Randomized algorithms</vt:lpstr>
      <vt:lpstr>A Randomized Cake Cutting Protocol</vt:lpstr>
      <vt:lpstr>Counting Cuts &amp; Queries</vt:lpstr>
      <vt:lpstr>Cut and Choose</vt:lpstr>
      <vt:lpstr>Cut And Choose</vt:lpstr>
      <vt:lpstr>Stage 1: division of Cake 1</vt:lpstr>
      <vt:lpstr>Stage 2: division of Cake 2</vt:lpstr>
      <vt:lpstr>Whole process</vt:lpstr>
      <vt:lpstr>Envy-freeness</vt:lpstr>
      <vt:lpstr>Envy-freeness of Cake 2</vt:lpstr>
      <vt:lpstr>General n?</vt:lpstr>
      <vt:lpstr>Fairness And Complexity</vt:lpstr>
      <vt:lpstr>Moving Knife protocols</vt:lpstr>
      <vt:lpstr>Fairness and complexity</vt:lpstr>
      <vt:lpstr>What about Fairness vs social welfare?</vt:lpstr>
      <vt:lpstr>The Price of Fairness In Cake Cutting</vt:lpstr>
      <vt:lpstr>Price of E-F: Continued Example</vt:lpstr>
      <vt:lpstr>“Price Of” Bounds</vt:lpstr>
      <vt:lpstr>Utilitarian Price of E-F: Lower Bound</vt:lpstr>
      <vt:lpstr>CEEI For Multiple Divisible Items</vt:lpstr>
      <vt:lpstr>Recall: CEEI for Indivisible items?</vt:lpstr>
      <vt:lpstr>Maximin Share (MMS) Guarantee</vt:lpstr>
      <vt:lpstr>Maximin Share (MMS) Guarantee</vt:lpstr>
      <vt:lpstr>Maximin Share Guarantee</vt:lpstr>
      <vt:lpstr>Envy-Freeness up to One Good</vt:lpstr>
      <vt:lpstr>Maximum Nash Welfare</vt:lpstr>
      <vt:lpstr>When do Truly E-F allocations exist?</vt:lpstr>
      <vt:lpstr>A small number of goods</vt:lpstr>
      <vt:lpstr>A small number of goods</vt:lpstr>
      <vt:lpstr>A large number of goods</vt:lpstr>
      <vt:lpstr>A large number of goods</vt:lpstr>
      <vt:lpstr>Experimental validation</vt:lpstr>
      <vt:lpstr>PowerPoint Presentation</vt:lpstr>
      <vt:lpstr>PowerPoint Presentation</vt:lpstr>
      <vt:lpstr>Exploring the phase transition</vt:lpstr>
      <vt:lpstr>PowerPoint Presentation</vt:lpstr>
      <vt:lpstr>Next Up: Leximin Allocations in the real world </vt:lpstr>
    </vt:vector>
  </TitlesOfParts>
  <Company/>
  <LinksUpToDate>false</LinksUpToDate>
  <SharedDoc>false</SharedDoc>
  <HyperlinksChanged>false</HyperlinksChanged>
  <AppVersion>15.0027</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Kidney Exchange at CMU</dc:title>
  <dc:creator>John Dickerson</dc:creator>
  <cp:lastModifiedBy>John Dickerson</cp:lastModifiedBy>
  <cp:revision>2398</cp:revision>
  <cp:lastPrinted>2016-10-27T04:10:31Z</cp:lastPrinted>
  <dcterms:created xsi:type="dcterms:W3CDTF">2013-03-05T15:39:19Z</dcterms:created>
  <dcterms:modified xsi:type="dcterms:W3CDTF">2016-10-27T06:51:36Z</dcterms:modified>
</cp:coreProperties>
</file>