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xlsx" ContentType="application/vnd.openxmlformats-officedocument.spreadsheetml.sheet"/>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42"/>
  </p:notesMasterIdLst>
  <p:handoutMasterIdLst>
    <p:handoutMasterId r:id="rId43"/>
  </p:handoutMasterIdLst>
  <p:sldIdLst>
    <p:sldId id="256" r:id="rId2"/>
    <p:sldId id="416" r:id="rId3"/>
    <p:sldId id="415" r:id="rId4"/>
    <p:sldId id="418" r:id="rId5"/>
    <p:sldId id="419" r:id="rId6"/>
    <p:sldId id="420" r:id="rId7"/>
    <p:sldId id="389" r:id="rId8"/>
    <p:sldId id="391" r:id="rId9"/>
    <p:sldId id="425" r:id="rId10"/>
    <p:sldId id="397" r:id="rId11"/>
    <p:sldId id="398" r:id="rId12"/>
    <p:sldId id="399" r:id="rId13"/>
    <p:sldId id="393" r:id="rId14"/>
    <p:sldId id="392" r:id="rId15"/>
    <p:sldId id="390" r:id="rId16"/>
    <p:sldId id="408" r:id="rId17"/>
    <p:sldId id="423" r:id="rId18"/>
    <p:sldId id="433" r:id="rId19"/>
    <p:sldId id="434" r:id="rId20"/>
    <p:sldId id="429" r:id="rId21"/>
    <p:sldId id="435" r:id="rId22"/>
    <p:sldId id="430" r:id="rId23"/>
    <p:sldId id="431" r:id="rId24"/>
    <p:sldId id="432" r:id="rId25"/>
    <p:sldId id="427" r:id="rId26"/>
    <p:sldId id="436" r:id="rId27"/>
    <p:sldId id="437" r:id="rId28"/>
    <p:sldId id="426" r:id="rId29"/>
    <p:sldId id="424" r:id="rId30"/>
    <p:sldId id="439" r:id="rId31"/>
    <p:sldId id="438" r:id="rId32"/>
    <p:sldId id="443" r:id="rId33"/>
    <p:sldId id="444" r:id="rId34"/>
    <p:sldId id="442" r:id="rId35"/>
    <p:sldId id="445" r:id="rId36"/>
    <p:sldId id="446" r:id="rId37"/>
    <p:sldId id="440" r:id="rId38"/>
    <p:sldId id="448" r:id="rId39"/>
    <p:sldId id="447" r:id="rId40"/>
    <p:sldId id="42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466" autoAdjust="0"/>
    <p:restoredTop sz="92277" autoAdjust="0"/>
  </p:normalViewPr>
  <p:slideViewPr>
    <p:cSldViewPr snapToGrid="0" snapToObjects="1">
      <p:cViewPr>
        <p:scale>
          <a:sx n="87" d="100"/>
          <a:sy n="87" d="100"/>
        </p:scale>
        <p:origin x="-1760"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Your Grade</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cat>
            <c:strRef>
              <c:f>Sheet1!$A$2:$A$4</c:f>
              <c:strCache>
                <c:ptCount val="3"/>
                <c:pt idx="0">
                  <c:v>Project</c:v>
                </c:pt>
                <c:pt idx="1">
                  <c:v>Scribe/Present</c:v>
                </c:pt>
                <c:pt idx="2">
                  <c:v>Examations</c:v>
                </c:pt>
              </c:strCache>
            </c:strRef>
          </c:cat>
          <c:val>
            <c:numRef>
              <c:f>Sheet1!$B$2:$B$4</c:f>
              <c:numCache>
                <c:formatCode>General</c:formatCode>
                <c:ptCount val="3"/>
                <c:pt idx="0">
                  <c:v>60.0</c:v>
                </c:pt>
                <c:pt idx="1">
                  <c:v>10.0</c:v>
                </c:pt>
                <c:pt idx="2">
                  <c:v>30.0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9/1/16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9/1/16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13</a:t>
            </a:fld>
            <a:endParaRPr lang="en-US"/>
          </a:p>
        </p:txBody>
      </p:sp>
    </p:spTree>
    <p:extLst>
      <p:ext uri="{BB962C8B-B14F-4D97-AF65-F5344CB8AC3E}">
        <p14:creationId xmlns:p14="http://schemas.microsoft.com/office/powerpoint/2010/main" val="1473581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18</a:t>
            </a:fld>
            <a:endParaRPr lang="en-US"/>
          </a:p>
        </p:txBody>
      </p:sp>
    </p:spTree>
    <p:extLst>
      <p:ext uri="{BB962C8B-B14F-4D97-AF65-F5344CB8AC3E}">
        <p14:creationId xmlns:p14="http://schemas.microsoft.com/office/powerpoint/2010/main" val="200977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20</a:t>
            </a:fld>
            <a:endParaRPr lang="en-US"/>
          </a:p>
        </p:txBody>
      </p:sp>
    </p:spTree>
    <p:extLst>
      <p:ext uri="{BB962C8B-B14F-4D97-AF65-F5344CB8AC3E}">
        <p14:creationId xmlns:p14="http://schemas.microsoft.com/office/powerpoint/2010/main" val="189407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22</a:t>
            </a:fld>
            <a:endParaRPr lang="en-US"/>
          </a:p>
        </p:txBody>
      </p:sp>
    </p:spTree>
    <p:extLst>
      <p:ext uri="{BB962C8B-B14F-4D97-AF65-F5344CB8AC3E}">
        <p14:creationId xmlns:p14="http://schemas.microsoft.com/office/powerpoint/2010/main" val="1958681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JPD: Pareto</a:t>
            </a:r>
            <a:r>
              <a:rPr lang="en-US" baseline="0" dirty="0" smtClean="0"/>
              <a:t> optimal = all of them; SW max = (3,3), DSE none of them.</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28</a:t>
            </a:fld>
            <a:endParaRPr lang="en-US"/>
          </a:p>
        </p:txBody>
      </p:sp>
    </p:spTree>
    <p:extLst>
      <p:ext uri="{BB962C8B-B14F-4D97-AF65-F5344CB8AC3E}">
        <p14:creationId xmlns:p14="http://schemas.microsoft.com/office/powerpoint/2010/main" val="194610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JPD: Mention we can find minimax-optimal</a:t>
            </a:r>
            <a:r>
              <a:rPr lang="en-US" baseline="0" dirty="0" smtClean="0"/>
              <a:t> (and thus 2P zero-sum Nash) in PTIME, in two lectures via e.g. LP solving, but not for general games (PPAD-c for Nash even for 2P non-zero-sum).</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29</a:t>
            </a:fld>
            <a:endParaRPr lang="en-US"/>
          </a:p>
        </p:txBody>
      </p:sp>
    </p:spTree>
    <p:extLst>
      <p:ext uri="{BB962C8B-B14F-4D97-AF65-F5344CB8AC3E}">
        <p14:creationId xmlns:p14="http://schemas.microsoft.com/office/powerpoint/2010/main" val="8282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  (Left,</a:t>
            </a:r>
            <a:r>
              <a:rPr lang="en-US" baseline="0" dirty="0" smtClean="0"/>
              <a:t> Up) or (Right, Down) or ((0.5Left, 0.5Right), (0.5Up, 0.5Down))</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31</a:t>
            </a:fld>
            <a:endParaRPr lang="en-US"/>
          </a:p>
        </p:txBody>
      </p:sp>
    </p:spTree>
    <p:extLst>
      <p:ext uri="{BB962C8B-B14F-4D97-AF65-F5344CB8AC3E}">
        <p14:creationId xmlns:p14="http://schemas.microsoft.com/office/powerpoint/2010/main" val="191289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PPAD</a:t>
            </a:r>
            <a:r>
              <a:rPr lang="en-US" baseline="0" dirty="0" smtClean="0"/>
              <a:t>-c vs NP-c:   recall, every game has a Nash Equilibrium!  This is unlike NP-c problems like SAT where we’re asking if/if not </a:t>
            </a:r>
            <a:r>
              <a:rPr lang="en-US" baseline="0" dirty="0" err="1" smtClean="0"/>
              <a:t>satisfiable</a:t>
            </a:r>
            <a:r>
              <a:rPr lang="en-US" baseline="0" dirty="0" smtClean="0"/>
              <a:t>.  Different analysis used, weaker than NP-c.  Could be that P = PPAD != NP.</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37</a:t>
            </a:fld>
            <a:endParaRPr lang="en-US"/>
          </a:p>
        </p:txBody>
      </p:sp>
    </p:spTree>
    <p:extLst>
      <p:ext uri="{BB962C8B-B14F-4D97-AF65-F5344CB8AC3E}">
        <p14:creationId xmlns:p14="http://schemas.microsoft.com/office/powerpoint/2010/main" val="587622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5886EE6-63EA-9748-BFB0-9017014B9038}" type="datetime1">
              <a:rPr lang="en-US" smtClean="0"/>
              <a:t>9/1/16</a:t>
            </a:fld>
            <a:endParaRPr lang="en-US"/>
          </a:p>
        </p:txBody>
      </p:sp>
      <p:sp>
        <p:nvSpPr>
          <p:cNvPr id="5" name="Footer Placeholder 4"/>
          <p:cNvSpPr>
            <a:spLocks noGrp="1"/>
          </p:cNvSpPr>
          <p:nvPr>
            <p:ph type="ftr" sz="quarter" idx="11"/>
          </p:nvPr>
        </p:nvSpPr>
        <p:spPr/>
        <p:txBody>
          <a:bodyPr/>
          <a:lstStyle/>
          <a:p>
            <a:r>
              <a:rPr lang="en-US" smtClean="0"/>
              <a:t>John P. Dickerson - Thesis Defense</a:t>
            </a:r>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14EFE-1AF5-244D-A1F6-5EC84F6548FD}" type="datetime1">
              <a:rPr lang="en-US" smtClean="0"/>
              <a:t>9/1/16</a:t>
            </a:fld>
            <a:endParaRPr lang="en-US"/>
          </a:p>
        </p:txBody>
      </p:sp>
      <p:sp>
        <p:nvSpPr>
          <p:cNvPr id="5" name="Footer Placeholder 4"/>
          <p:cNvSpPr>
            <a:spLocks noGrp="1"/>
          </p:cNvSpPr>
          <p:nvPr>
            <p:ph type="ftr" sz="quarter" idx="11"/>
          </p:nvPr>
        </p:nvSpPr>
        <p:spPr/>
        <p:txBody>
          <a:bodyPr/>
          <a:lstStyle/>
          <a:p>
            <a:r>
              <a:rPr lang="en-US" smtClean="0"/>
              <a:t>John P. Dickerson - Thesis Defense</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025AA1-6E31-BA44-BB3D-92BDBC8123FB}" type="datetime1">
              <a:rPr lang="en-US" smtClean="0"/>
              <a:t>9/1/16</a:t>
            </a:fld>
            <a:endParaRPr lang="en-US"/>
          </a:p>
        </p:txBody>
      </p:sp>
      <p:sp>
        <p:nvSpPr>
          <p:cNvPr id="5" name="Footer Placeholder 4"/>
          <p:cNvSpPr>
            <a:spLocks noGrp="1"/>
          </p:cNvSpPr>
          <p:nvPr>
            <p:ph type="ftr" sz="quarter" idx="11"/>
          </p:nvPr>
        </p:nvSpPr>
        <p:spPr/>
        <p:txBody>
          <a:bodyPr/>
          <a:lstStyle/>
          <a:p>
            <a:r>
              <a:rPr lang="en-US" smtClean="0"/>
              <a:t>John P. Dickerson - Thesis Defense</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F96D39-0265-F94F-B522-AB98B018A0DA}" type="slidenum">
              <a:rPr lang="en-US" altLang="en-US"/>
              <a:pPr/>
              <a:t>‹#›</a:t>
            </a:fld>
            <a:endParaRPr lang="en-US" altLang="en-US"/>
          </a:p>
        </p:txBody>
      </p:sp>
    </p:spTree>
    <p:extLst>
      <p:ext uri="{BB962C8B-B14F-4D97-AF65-F5344CB8AC3E}">
        <p14:creationId xmlns:p14="http://schemas.microsoft.com/office/powerpoint/2010/main" val="1988242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F9F014-718A-AF41-990D-C0867DB62FF9}" type="datetime1">
              <a:rPr lang="en-US" smtClean="0"/>
              <a:t>9/1/16</a:t>
            </a:fld>
            <a:endParaRPr lang="en-US"/>
          </a:p>
        </p:txBody>
      </p:sp>
      <p:sp>
        <p:nvSpPr>
          <p:cNvPr id="5" name="Footer Placeholder 4"/>
          <p:cNvSpPr>
            <a:spLocks noGrp="1"/>
          </p:cNvSpPr>
          <p:nvPr>
            <p:ph type="ftr" sz="quarter" idx="11"/>
          </p:nvPr>
        </p:nvSpPr>
        <p:spPr/>
        <p:txBody>
          <a:bodyPr/>
          <a:lstStyle/>
          <a:p>
            <a:r>
              <a:rPr lang="en-US" smtClean="0"/>
              <a:t>John P. Dickerson - Thesis Defense</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86B9DA3-312E-7543-9E35-B9B01311267F}" type="datetime1">
              <a:rPr lang="en-US" smtClean="0"/>
              <a:t>9/1/16</a:t>
            </a:fld>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smtClean="0"/>
              <a:t>John P. Dickerson - Thesis Defense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5E2B88-7A80-C84D-AB66-30AFEDD3867B}" type="datetime1">
              <a:rPr lang="en-US" smtClean="0"/>
              <a:t>9/1/16</a:t>
            </a:fld>
            <a:endParaRPr lang="en-US"/>
          </a:p>
        </p:txBody>
      </p:sp>
      <p:sp>
        <p:nvSpPr>
          <p:cNvPr id="6" name="Footer Placeholder 5"/>
          <p:cNvSpPr>
            <a:spLocks noGrp="1"/>
          </p:cNvSpPr>
          <p:nvPr>
            <p:ph type="ftr" sz="quarter" idx="11"/>
          </p:nvPr>
        </p:nvSpPr>
        <p:spPr/>
        <p:txBody>
          <a:bodyPr/>
          <a:lstStyle/>
          <a:p>
            <a:r>
              <a:rPr lang="en-US" smtClean="0"/>
              <a:t>John P. Dickerson - Thesis Defense</a:t>
            </a:r>
            <a:endParaRPr lang="en-US"/>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B1E1E1-98F3-7648-AAA2-C216188F78B4}" type="datetime1">
              <a:rPr lang="en-US" smtClean="0"/>
              <a:t>9/1/16</a:t>
            </a:fld>
            <a:endParaRPr lang="en-US"/>
          </a:p>
        </p:txBody>
      </p:sp>
      <p:sp>
        <p:nvSpPr>
          <p:cNvPr id="8" name="Footer Placeholder 7"/>
          <p:cNvSpPr>
            <a:spLocks noGrp="1"/>
          </p:cNvSpPr>
          <p:nvPr>
            <p:ph type="ftr" sz="quarter" idx="11"/>
          </p:nvPr>
        </p:nvSpPr>
        <p:spPr/>
        <p:txBody>
          <a:bodyPr/>
          <a:lstStyle/>
          <a:p>
            <a:r>
              <a:rPr lang="en-US" smtClean="0"/>
              <a:t>John P. Dickerson - Thesis Defense</a:t>
            </a:r>
            <a:endParaRPr lang="en-US"/>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F5009C-DECA-F247-A905-F2F515855814}" type="datetime1">
              <a:rPr lang="en-US" smtClean="0"/>
              <a:t>9/1/16</a:t>
            </a:fld>
            <a:endParaRPr lang="en-US"/>
          </a:p>
        </p:txBody>
      </p:sp>
      <p:sp>
        <p:nvSpPr>
          <p:cNvPr id="4" name="Footer Placeholder 3"/>
          <p:cNvSpPr>
            <a:spLocks noGrp="1"/>
          </p:cNvSpPr>
          <p:nvPr>
            <p:ph type="ftr" sz="quarter" idx="11"/>
          </p:nvPr>
        </p:nvSpPr>
        <p:spPr/>
        <p:txBody>
          <a:bodyPr/>
          <a:lstStyle/>
          <a:p>
            <a:r>
              <a:rPr lang="en-US" smtClean="0"/>
              <a:t>John P. Dickerson - Thesis Defense</a:t>
            </a:r>
            <a:endParaRPr lang="en-US"/>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0950C-8D23-C546-AD1A-7CAD3B73E88E}" type="datetime1">
              <a:rPr lang="en-US" smtClean="0"/>
              <a:t>9/1/16</a:t>
            </a:fld>
            <a:endParaRPr lang="en-US"/>
          </a:p>
        </p:txBody>
      </p:sp>
      <p:sp>
        <p:nvSpPr>
          <p:cNvPr id="3" name="Footer Placeholder 2"/>
          <p:cNvSpPr>
            <a:spLocks noGrp="1"/>
          </p:cNvSpPr>
          <p:nvPr>
            <p:ph type="ftr" sz="quarter" idx="11"/>
          </p:nvPr>
        </p:nvSpPr>
        <p:spPr/>
        <p:txBody>
          <a:bodyPr/>
          <a:lstStyle/>
          <a:p>
            <a:r>
              <a:rPr lang="en-US" smtClean="0"/>
              <a:t>John P. Dickerson - Thesis Defense</a:t>
            </a:r>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2DA9E1-D767-3846-9CBC-8A1F8D0883C9}" type="datetime1">
              <a:rPr lang="en-US" smtClean="0"/>
              <a:t>9/1/16</a:t>
            </a:fld>
            <a:endParaRPr lang="en-US"/>
          </a:p>
        </p:txBody>
      </p:sp>
      <p:sp>
        <p:nvSpPr>
          <p:cNvPr id="6" name="Footer Placeholder 5"/>
          <p:cNvSpPr>
            <a:spLocks noGrp="1"/>
          </p:cNvSpPr>
          <p:nvPr>
            <p:ph type="ftr" sz="quarter" idx="11"/>
          </p:nvPr>
        </p:nvSpPr>
        <p:spPr/>
        <p:txBody>
          <a:bodyPr/>
          <a:lstStyle/>
          <a:p>
            <a:r>
              <a:rPr lang="en-US" smtClean="0"/>
              <a:t>John P. Dickerson - Thesis Defense</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609FD4-B059-C245-9FA6-4F09A0278FB8}" type="datetime1">
              <a:rPr lang="en-US" smtClean="0"/>
              <a:t>9/1/16</a:t>
            </a:fld>
            <a:endParaRPr lang="en-US"/>
          </a:p>
        </p:txBody>
      </p:sp>
      <p:sp>
        <p:nvSpPr>
          <p:cNvPr id="6" name="Footer Placeholder 5"/>
          <p:cNvSpPr>
            <a:spLocks noGrp="1"/>
          </p:cNvSpPr>
          <p:nvPr>
            <p:ph type="ftr" sz="quarter" idx="11"/>
          </p:nvPr>
        </p:nvSpPr>
        <p:spPr/>
        <p:txBody>
          <a:bodyPr/>
          <a:lstStyle/>
          <a:p>
            <a:r>
              <a:rPr lang="en-US" smtClean="0"/>
              <a:t>John P. Dickerson - Thesis Defense</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E9796CC9-C0FB-1C40-8E0B-DDC976AAA348}" type="datetime1">
              <a:rPr lang="en-US" smtClean="0"/>
              <a:t>9/1/16</a:t>
            </a:fld>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smtClean="0"/>
              <a:t>John P. Dickerson - Thesis Defense</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iming>
    <p:tnLst>
      <p:par>
        <p:cTn id="1" dur="indefinite" restart="never" nodeType="tmRoot"/>
      </p:par>
    </p:tnLst>
  </p:timing>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1" Type="http://schemas.openxmlformats.org/officeDocument/2006/relationships/tags" Target="../tags/tag1.xml"/><Relationship Id="rId2"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1" Type="http://schemas.openxmlformats.org/officeDocument/2006/relationships/tags" Target="../tags/tag2.xml"/><Relationship Id="rId2"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wmf"/><Relationship Id="rId3" Type="http://schemas.openxmlformats.org/officeDocument/2006/relationships/image" Target="../media/image17.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ohn@cs.umd.edu" TargetMode="External"/><Relationship Id="rId3" Type="http://schemas.openxmlformats.org/officeDocument/2006/relationships/image" Target="../media/image4.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smtClean="0"/>
              <a:t>Applied Mechanism Design For Social Good</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641234"/>
          </a:xfrm>
        </p:spPr>
        <p:txBody>
          <a:bodyPr/>
          <a:lstStyle/>
          <a:p>
            <a:r>
              <a:rPr lang="en-US" dirty="0" smtClean="0"/>
              <a:t>John P Dickerson</a:t>
            </a:r>
            <a:endParaRPr lang="en-US" dirty="0"/>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smtClean="0"/>
              <a:t>Lecture #2 – 09/01/2016</a:t>
            </a:r>
          </a:p>
          <a:p>
            <a:endParaRPr lang="en-US" sz="1600" b="1" dirty="0" smtClean="0"/>
          </a:p>
          <a:p>
            <a:r>
              <a:rPr lang="en-US" sz="1600" b="1" dirty="0" smtClean="0"/>
              <a:t>CMSC828M</a:t>
            </a:r>
          </a:p>
          <a:p>
            <a:r>
              <a:rPr lang="en-US" sz="1600" b="1" dirty="0" smtClean="0"/>
              <a:t>Tuesdays &amp; Thursdays</a:t>
            </a:r>
          </a:p>
          <a:p>
            <a:r>
              <a:rPr lang="en-US" sz="1600" b="1" dirty="0" smtClean="0"/>
              <a:t>12:30pm – 1:45pm</a:t>
            </a:r>
            <a:endParaRPr lang="en-US" sz="1600" dirty="0"/>
          </a:p>
        </p:txBody>
      </p:sp>
      <p:pic>
        <p:nvPicPr>
          <p:cNvPr id="7" name="Picture 6"/>
          <p:cNvPicPr>
            <a:picLocks noChangeAspect="1"/>
          </p:cNvPicPr>
          <p:nvPr/>
        </p:nvPicPr>
        <p:blipFill>
          <a:blip r:embed="rId3"/>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63543" cy="1371600"/>
          </a:xfrm>
        </p:spPr>
        <p:txBody>
          <a:bodyPr/>
          <a:lstStyle/>
          <a:p>
            <a:r>
              <a:rPr lang="en-US" dirty="0" smtClean="0"/>
              <a:t>C.O. for Kidney Exchange:</a:t>
            </a:r>
            <a:br>
              <a:rPr lang="en-US" dirty="0" smtClean="0"/>
            </a:br>
            <a:r>
              <a:rPr lang="en-US" dirty="0" smtClean="0"/>
              <a:t>The Edge formulation</a:t>
            </a:r>
            <a:endParaRPr lang="en-US" dirty="0"/>
          </a:p>
        </p:txBody>
      </p:sp>
      <p:sp>
        <p:nvSpPr>
          <p:cNvPr id="3" name="Content Placeholder 2"/>
          <p:cNvSpPr>
            <a:spLocks noGrp="1"/>
          </p:cNvSpPr>
          <p:nvPr>
            <p:ph idx="1"/>
          </p:nvPr>
        </p:nvSpPr>
        <p:spPr>
          <a:xfrm>
            <a:off x="457200" y="2144487"/>
            <a:ext cx="8229600" cy="4876800"/>
          </a:xfrm>
        </p:spPr>
        <p:txBody>
          <a:bodyPr>
            <a:normAutofit/>
          </a:bodyPr>
          <a:lstStyle/>
          <a:p>
            <a:r>
              <a:rPr lang="en-US" b="0" dirty="0" smtClean="0"/>
              <a:t>Binary variable </a:t>
            </a:r>
            <a:r>
              <a:rPr lang="en-US" b="0" i="1" dirty="0" err="1" smtClean="0"/>
              <a:t>x</a:t>
            </a:r>
            <a:r>
              <a:rPr lang="en-US" b="0" i="1" baseline="-25000" dirty="0" err="1" smtClean="0"/>
              <a:t>ij</a:t>
            </a:r>
            <a:r>
              <a:rPr lang="en-US" b="0" dirty="0" smtClean="0"/>
              <a:t> for each edge from </a:t>
            </a:r>
            <a:r>
              <a:rPr lang="en-US" b="0" i="1" dirty="0" err="1" smtClean="0"/>
              <a:t>i</a:t>
            </a:r>
            <a:r>
              <a:rPr lang="en-US" b="0" dirty="0" smtClean="0"/>
              <a:t> to </a:t>
            </a:r>
            <a:r>
              <a:rPr lang="en-US" b="0" i="1" dirty="0" smtClean="0"/>
              <a:t>j</a:t>
            </a:r>
          </a:p>
          <a:p>
            <a:pPr marL="0" indent="0">
              <a:buNone/>
            </a:pPr>
            <a:r>
              <a:rPr lang="en-US" b="1" dirty="0" smtClean="0"/>
              <a:t>Maximize</a:t>
            </a:r>
            <a:endParaRPr lang="en-US" dirty="0" smtClean="0"/>
          </a:p>
          <a:p>
            <a:pPr marL="0" indent="0">
              <a:buNone/>
            </a:pPr>
            <a:r>
              <a:rPr lang="en-US" b="1" dirty="0" smtClean="0"/>
              <a:t>	</a:t>
            </a:r>
            <a:r>
              <a:rPr lang="en-US" b="0" i="1" dirty="0" smtClean="0"/>
              <a:t>u</a:t>
            </a:r>
            <a:r>
              <a:rPr lang="en-US" b="0" dirty="0" smtClean="0"/>
              <a:t>(</a:t>
            </a:r>
            <a:r>
              <a:rPr lang="en-US" b="0" i="1" dirty="0" smtClean="0"/>
              <a:t>M</a:t>
            </a:r>
            <a:r>
              <a:rPr lang="en-US" b="0" dirty="0" smtClean="0"/>
              <a:t>) = </a:t>
            </a:r>
            <a:r>
              <a:rPr lang="en-US" b="0" dirty="0" err="1" smtClean="0"/>
              <a:t>Σ</a:t>
            </a:r>
            <a:r>
              <a:rPr lang="en-US" b="0" dirty="0" smtClean="0"/>
              <a:t> </a:t>
            </a:r>
            <a:r>
              <a:rPr lang="en-US" b="0" dirty="0" err="1" smtClean="0"/>
              <a:t>w</a:t>
            </a:r>
            <a:r>
              <a:rPr lang="en-US" b="0" baseline="-25000" dirty="0" err="1" smtClean="0"/>
              <a:t>ij</a:t>
            </a:r>
            <a:r>
              <a:rPr lang="en-US" b="0" baseline="-25000" dirty="0" smtClean="0"/>
              <a:t> </a:t>
            </a:r>
            <a:r>
              <a:rPr lang="en-US" b="0" i="1" dirty="0" err="1" smtClean="0"/>
              <a:t>x</a:t>
            </a:r>
            <a:r>
              <a:rPr lang="en-US" b="0" i="1" baseline="-25000" dirty="0" err="1" smtClean="0"/>
              <a:t>ij</a:t>
            </a:r>
            <a:endParaRPr lang="en-US" b="0" i="1" baseline="-25000" dirty="0" smtClean="0"/>
          </a:p>
          <a:p>
            <a:pPr marL="0" indent="0">
              <a:buNone/>
            </a:pPr>
            <a:r>
              <a:rPr lang="en-US" b="1" dirty="0" smtClean="0"/>
              <a:t>Subject to</a:t>
            </a:r>
            <a:endParaRPr lang="en-US" dirty="0" smtClean="0"/>
          </a:p>
          <a:p>
            <a:pPr marL="0" indent="0">
              <a:buNone/>
            </a:pPr>
            <a:r>
              <a:rPr lang="en-US" b="1" dirty="0" smtClean="0"/>
              <a:t>	</a:t>
            </a:r>
            <a:r>
              <a:rPr lang="en-US" b="0" dirty="0" err="1" smtClean="0"/>
              <a:t>Σ</a:t>
            </a:r>
            <a:r>
              <a:rPr lang="en-US" b="0" baseline="-25000" dirty="0" err="1" smtClean="0"/>
              <a:t>j</a:t>
            </a:r>
            <a:r>
              <a:rPr lang="en-US" b="0" dirty="0" smtClean="0"/>
              <a:t> </a:t>
            </a:r>
            <a:r>
              <a:rPr lang="en-US" b="0" i="1" dirty="0" err="1" smtClean="0"/>
              <a:t>x</a:t>
            </a:r>
            <a:r>
              <a:rPr lang="en-US" b="0" i="1" baseline="-25000" dirty="0" err="1" smtClean="0"/>
              <a:t>ij</a:t>
            </a:r>
            <a:r>
              <a:rPr lang="en-US" b="0" i="1" dirty="0" smtClean="0"/>
              <a:t> = </a:t>
            </a:r>
            <a:r>
              <a:rPr lang="en-US" b="0" dirty="0" err="1" smtClean="0"/>
              <a:t>Σ</a:t>
            </a:r>
            <a:r>
              <a:rPr lang="en-US" b="0" baseline="-25000" dirty="0" err="1" smtClean="0"/>
              <a:t>j</a:t>
            </a:r>
            <a:r>
              <a:rPr lang="en-US" b="0" dirty="0" smtClean="0"/>
              <a:t> </a:t>
            </a:r>
            <a:r>
              <a:rPr lang="en-US" b="0" i="1" dirty="0" err="1" smtClean="0"/>
              <a:t>x</a:t>
            </a:r>
            <a:r>
              <a:rPr lang="en-US" b="0" i="1" baseline="-25000" dirty="0" err="1" smtClean="0"/>
              <a:t>ji</a:t>
            </a:r>
            <a:r>
              <a:rPr lang="en-US" b="0" i="1" dirty="0" smtClean="0"/>
              <a:t>			</a:t>
            </a:r>
            <a:r>
              <a:rPr lang="en-US" b="0" dirty="0" smtClean="0"/>
              <a:t>for each vertex </a:t>
            </a:r>
            <a:r>
              <a:rPr lang="en-US" b="0" i="1" dirty="0" err="1" smtClean="0"/>
              <a:t>i</a:t>
            </a:r>
            <a:endParaRPr lang="en-US" b="0" i="1" dirty="0" smtClean="0"/>
          </a:p>
          <a:p>
            <a:pPr marL="0" indent="0">
              <a:buNone/>
            </a:pPr>
            <a:r>
              <a:rPr lang="en-US" b="0" i="1" dirty="0" smtClean="0"/>
              <a:t>	</a:t>
            </a:r>
            <a:r>
              <a:rPr lang="en-US" b="0" dirty="0" err="1" smtClean="0"/>
              <a:t>Σ</a:t>
            </a:r>
            <a:r>
              <a:rPr lang="en-US" b="0" baseline="-25000" dirty="0" err="1" smtClean="0"/>
              <a:t>j</a:t>
            </a:r>
            <a:r>
              <a:rPr lang="en-US" b="0" dirty="0" smtClean="0"/>
              <a:t> </a:t>
            </a:r>
            <a:r>
              <a:rPr lang="en-US" b="0" i="1" dirty="0" err="1" smtClean="0"/>
              <a:t>x</a:t>
            </a:r>
            <a:r>
              <a:rPr lang="en-US" b="0" i="1" baseline="-25000" dirty="0" err="1" smtClean="0"/>
              <a:t>ij</a:t>
            </a:r>
            <a:r>
              <a:rPr lang="en-US" b="0" i="1" dirty="0" smtClean="0"/>
              <a:t> </a:t>
            </a:r>
            <a:r>
              <a:rPr lang="en-US" b="0" dirty="0" smtClean="0"/>
              <a:t>≤ 1				for each vertex </a:t>
            </a:r>
            <a:r>
              <a:rPr lang="en-US" b="0" i="1" dirty="0" err="1" smtClean="0"/>
              <a:t>i</a:t>
            </a:r>
            <a:endParaRPr lang="en-US" b="0" i="1" dirty="0" smtClean="0"/>
          </a:p>
          <a:p>
            <a:pPr marL="0" indent="0">
              <a:buNone/>
            </a:pPr>
            <a:r>
              <a:rPr lang="en-US" b="0" i="1" dirty="0" smtClean="0"/>
              <a:t>	</a:t>
            </a:r>
            <a:r>
              <a:rPr lang="en-US" b="0" dirty="0" smtClean="0"/>
              <a:t>Σ</a:t>
            </a:r>
            <a:r>
              <a:rPr lang="en-US" b="0" baseline="-25000" dirty="0" smtClean="0"/>
              <a:t>1≤k≤L </a:t>
            </a:r>
            <a:r>
              <a:rPr lang="en-US" b="0" dirty="0" smtClean="0"/>
              <a:t>x</a:t>
            </a:r>
            <a:r>
              <a:rPr lang="en-US" b="0" baseline="-25000" dirty="0" smtClean="0"/>
              <a:t>i(k)</a:t>
            </a:r>
            <a:r>
              <a:rPr lang="en-US" b="0" baseline="-25000" dirty="0" err="1" smtClean="0"/>
              <a:t>i</a:t>
            </a:r>
            <a:r>
              <a:rPr lang="en-US" b="0" baseline="-25000" dirty="0" smtClean="0"/>
              <a:t>(k+1)</a:t>
            </a:r>
            <a:r>
              <a:rPr lang="en-US" b="0" dirty="0" smtClean="0"/>
              <a:t> ≤ L-1		for paths </a:t>
            </a:r>
            <a:r>
              <a:rPr lang="en-US" b="0" dirty="0" err="1" smtClean="0"/>
              <a:t>i</a:t>
            </a:r>
            <a:r>
              <a:rPr lang="en-US" b="0" dirty="0" smtClean="0"/>
              <a:t>(1)…</a:t>
            </a:r>
            <a:r>
              <a:rPr lang="en-US" b="0" dirty="0" err="1" smtClean="0"/>
              <a:t>i</a:t>
            </a:r>
            <a:r>
              <a:rPr lang="en-US" b="0" dirty="0" smtClean="0"/>
              <a:t>(L+1)</a:t>
            </a:r>
          </a:p>
          <a:p>
            <a:pPr marL="0" indent="0">
              <a:buNone/>
            </a:pPr>
            <a:r>
              <a:rPr lang="en-US" b="0" i="1" dirty="0" smtClean="0"/>
              <a:t>	 </a:t>
            </a:r>
            <a:r>
              <a:rPr lang="en-US" sz="2000" b="0" i="1" dirty="0" smtClean="0"/>
              <a:t>(</a:t>
            </a:r>
            <a:r>
              <a:rPr lang="en-US" sz="1600" b="0" i="1" dirty="0" smtClean="0"/>
              <a:t>no path of length L that doesn’t end where it started – cycle cap)</a:t>
            </a:r>
            <a:endParaRPr lang="en-US" b="0" i="1" dirty="0" smtClean="0"/>
          </a:p>
          <a:p>
            <a:endParaRPr lang="en-US" dirty="0" smtClean="0"/>
          </a:p>
          <a:p>
            <a:endParaRPr lang="en-US" dirty="0" smtClean="0"/>
          </a:p>
        </p:txBody>
      </p:sp>
      <p:sp>
        <p:nvSpPr>
          <p:cNvPr id="11" name="TextBox 10"/>
          <p:cNvSpPr txBox="1"/>
          <p:nvPr/>
        </p:nvSpPr>
        <p:spPr>
          <a:xfrm>
            <a:off x="4089564" y="1355841"/>
            <a:ext cx="2890157" cy="276999"/>
          </a:xfrm>
          <a:prstGeom prst="rect">
            <a:avLst/>
          </a:prstGeom>
          <a:noFill/>
        </p:spPr>
        <p:txBody>
          <a:bodyPr wrap="square" rtlCol="0">
            <a:spAutoFit/>
          </a:bodyPr>
          <a:lstStyle/>
          <a:p>
            <a:pPr algn="r"/>
            <a:r>
              <a:rPr lang="en-US" sz="1200" dirty="0" smtClean="0"/>
              <a:t>[Abraham et al. 2007]</a:t>
            </a:r>
            <a:endParaRPr lang="en-US" sz="1200" dirty="0"/>
          </a:p>
        </p:txBody>
      </p:sp>
      <p:grpSp>
        <p:nvGrpSpPr>
          <p:cNvPr id="16" name="Group 15"/>
          <p:cNvGrpSpPr/>
          <p:nvPr/>
        </p:nvGrpSpPr>
        <p:grpSpPr>
          <a:xfrm>
            <a:off x="1219200" y="3042919"/>
            <a:ext cx="4713515" cy="1376682"/>
            <a:chOff x="1219200" y="3042919"/>
            <a:chExt cx="4713515" cy="1376682"/>
          </a:xfrm>
        </p:grpSpPr>
        <p:sp>
          <p:nvSpPr>
            <p:cNvPr id="12" name="Oval 11"/>
            <p:cNvSpPr/>
            <p:nvPr/>
          </p:nvSpPr>
          <p:spPr>
            <a:xfrm>
              <a:off x="1219200" y="3853543"/>
              <a:ext cx="1719943" cy="566058"/>
            </a:xfrm>
            <a:prstGeom prst="ellips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2"/>
                </a:solidFill>
              </a:endParaRPr>
            </a:p>
          </p:txBody>
        </p:sp>
        <p:cxnSp>
          <p:nvCxnSpPr>
            <p:cNvPr id="14" name="Straight Connector 13"/>
            <p:cNvCxnSpPr/>
            <p:nvPr/>
          </p:nvCxnSpPr>
          <p:spPr>
            <a:xfrm flipH="1">
              <a:off x="2253343" y="3287486"/>
              <a:ext cx="1915886" cy="566057"/>
            </a:xfrm>
            <a:prstGeom prst="line">
              <a:avLst/>
            </a:prstGeom>
            <a:ln w="28575">
              <a:solidFill>
                <a:schemeClr val="tx2"/>
              </a:solidFill>
            </a:ln>
            <a:effectLst/>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4169229" y="3042919"/>
              <a:ext cx="1763486" cy="369332"/>
            </a:xfrm>
            <a:prstGeom prst="rect">
              <a:avLst/>
            </a:prstGeom>
            <a:noFill/>
          </p:spPr>
          <p:txBody>
            <a:bodyPr wrap="square" rtlCol="0">
              <a:spAutoFit/>
            </a:bodyPr>
            <a:lstStyle/>
            <a:p>
              <a:r>
                <a:rPr lang="en-US" i="1" dirty="0" smtClean="0">
                  <a:solidFill>
                    <a:schemeClr val="tx2"/>
                  </a:solidFill>
                </a:rPr>
                <a:t>Flow constraint</a:t>
              </a:r>
              <a:endParaRPr lang="en-US" i="1" dirty="0">
                <a:solidFill>
                  <a:schemeClr val="tx2"/>
                </a:solidFill>
              </a:endParaRPr>
            </a:p>
          </p:txBody>
        </p:sp>
      </p:gr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spTree>
    <p:extLst>
      <p:ext uri="{BB962C8B-B14F-4D97-AF65-F5344CB8AC3E}">
        <p14:creationId xmlns:p14="http://schemas.microsoft.com/office/powerpoint/2010/main" val="132255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9902"/>
            <a:ext cx="7620000" cy="3611049"/>
          </a:xfrm>
        </p:spPr>
        <p:txBody>
          <a:bodyPr>
            <a:normAutofit/>
          </a:bodyPr>
          <a:lstStyle/>
          <a:p>
            <a:r>
              <a:rPr lang="en-US" sz="2400" b="0" dirty="0" smtClean="0"/>
              <a:t>Binary variable </a:t>
            </a:r>
            <a:r>
              <a:rPr lang="en-US" sz="2400" b="0" i="1" dirty="0" smtClean="0"/>
              <a:t>x</a:t>
            </a:r>
            <a:r>
              <a:rPr lang="en-US" sz="2400" b="0" i="1" baseline="-25000" dirty="0" smtClean="0"/>
              <a:t>c</a:t>
            </a:r>
            <a:r>
              <a:rPr lang="en-US" sz="2400" b="0" dirty="0" smtClean="0"/>
              <a:t> for each feasible cycle or chain </a:t>
            </a:r>
            <a:r>
              <a:rPr lang="en-US" sz="2400" b="0" i="1" dirty="0" smtClean="0"/>
              <a:t>c</a:t>
            </a:r>
          </a:p>
          <a:p>
            <a:pPr marL="0" indent="0">
              <a:buNone/>
            </a:pPr>
            <a:r>
              <a:rPr lang="en-US" sz="2400" dirty="0" smtClean="0"/>
              <a:t>Maximize</a:t>
            </a:r>
          </a:p>
          <a:p>
            <a:pPr marL="0" indent="0">
              <a:buNone/>
            </a:pPr>
            <a:r>
              <a:rPr lang="en-US" sz="2400" dirty="0" smtClean="0"/>
              <a:t>	</a:t>
            </a:r>
            <a:r>
              <a:rPr lang="en-US" sz="2400" b="0" i="1" dirty="0" smtClean="0"/>
              <a:t>u</a:t>
            </a:r>
            <a:r>
              <a:rPr lang="en-US" sz="2400" b="0" dirty="0" smtClean="0"/>
              <a:t>(</a:t>
            </a:r>
            <a:r>
              <a:rPr lang="en-US" sz="2400" b="0" i="1" dirty="0" smtClean="0"/>
              <a:t>M</a:t>
            </a:r>
            <a:r>
              <a:rPr lang="en-US" sz="2400" b="0" dirty="0" smtClean="0"/>
              <a:t>) = </a:t>
            </a:r>
            <a:r>
              <a:rPr lang="en-US" sz="2400" b="0" dirty="0" err="1" smtClean="0"/>
              <a:t>Σ</a:t>
            </a:r>
            <a:r>
              <a:rPr lang="en-US" sz="2400" b="0" dirty="0" smtClean="0"/>
              <a:t> </a:t>
            </a:r>
            <a:r>
              <a:rPr lang="en-US" sz="2400" b="0" i="1" dirty="0" err="1" smtClean="0"/>
              <a:t>w</a:t>
            </a:r>
            <a:r>
              <a:rPr lang="en-US" sz="2400" b="0" i="1" baseline="-25000" dirty="0" err="1" smtClean="0"/>
              <a:t>c</a:t>
            </a:r>
            <a:r>
              <a:rPr lang="en-US" sz="2400" b="0" i="1" baseline="-25000" dirty="0" smtClean="0"/>
              <a:t> </a:t>
            </a:r>
            <a:r>
              <a:rPr lang="en-US" sz="2400" b="0" i="1" dirty="0" smtClean="0"/>
              <a:t>x</a:t>
            </a:r>
            <a:r>
              <a:rPr lang="en-US" sz="2400" b="0" i="1" baseline="-25000" dirty="0" smtClean="0"/>
              <a:t>c</a:t>
            </a:r>
          </a:p>
          <a:p>
            <a:pPr marL="0" indent="0">
              <a:buNone/>
            </a:pPr>
            <a:r>
              <a:rPr lang="en-US" sz="2400" dirty="0" smtClean="0"/>
              <a:t>Subject to</a:t>
            </a:r>
          </a:p>
          <a:p>
            <a:pPr marL="0" indent="0">
              <a:buNone/>
            </a:pPr>
            <a:r>
              <a:rPr lang="en-US" sz="2400" dirty="0" smtClean="0"/>
              <a:t>	</a:t>
            </a:r>
            <a:r>
              <a:rPr lang="en-US" sz="2400" b="0" dirty="0" err="1" smtClean="0"/>
              <a:t>Σ</a:t>
            </a:r>
            <a:r>
              <a:rPr lang="en-US" sz="2400" b="0" i="1" baseline="-25000" dirty="0" err="1" smtClean="0"/>
              <a:t>c</a:t>
            </a:r>
            <a:r>
              <a:rPr lang="en-US" sz="2400" b="0" baseline="-25000" dirty="0" smtClean="0"/>
              <a:t> : </a:t>
            </a:r>
            <a:r>
              <a:rPr lang="en-US" sz="2400" b="0" i="1" baseline="-25000" dirty="0" err="1" smtClean="0"/>
              <a:t>i</a:t>
            </a:r>
            <a:r>
              <a:rPr lang="en-US" sz="2400" b="0" baseline="-25000" dirty="0" smtClean="0"/>
              <a:t> in </a:t>
            </a:r>
            <a:r>
              <a:rPr lang="en-US" sz="2400" b="0" i="1" baseline="-25000" dirty="0" smtClean="0"/>
              <a:t>c</a:t>
            </a:r>
            <a:r>
              <a:rPr lang="en-US" sz="2400" b="0" dirty="0" smtClean="0"/>
              <a:t> </a:t>
            </a:r>
            <a:r>
              <a:rPr lang="en-US" sz="2400" b="0" i="1" dirty="0" smtClean="0"/>
              <a:t>x</a:t>
            </a:r>
            <a:r>
              <a:rPr lang="en-US" sz="2400" b="0" i="1" baseline="-25000" dirty="0" smtClean="0"/>
              <a:t>c</a:t>
            </a:r>
            <a:r>
              <a:rPr lang="en-US" sz="2400" b="0" i="1" dirty="0" smtClean="0"/>
              <a:t> </a:t>
            </a:r>
            <a:r>
              <a:rPr lang="en-US" sz="2400" b="0" dirty="0" smtClean="0"/>
              <a:t>≤ 1	for each vertex </a:t>
            </a:r>
            <a:r>
              <a:rPr lang="en-US" sz="2400" b="0" i="1" dirty="0" err="1" smtClean="0"/>
              <a:t>i</a:t>
            </a:r>
            <a:endParaRPr lang="en-US" sz="2400" b="0" i="1" dirty="0"/>
          </a:p>
        </p:txBody>
      </p:sp>
      <p:sp>
        <p:nvSpPr>
          <p:cNvPr id="9" name="TextBox 8"/>
          <p:cNvSpPr txBox="1"/>
          <p:nvPr/>
        </p:nvSpPr>
        <p:spPr>
          <a:xfrm>
            <a:off x="5486403" y="1355841"/>
            <a:ext cx="1873333" cy="461665"/>
          </a:xfrm>
          <a:prstGeom prst="rect">
            <a:avLst/>
          </a:prstGeom>
          <a:noFill/>
        </p:spPr>
        <p:txBody>
          <a:bodyPr wrap="square" rtlCol="0">
            <a:spAutoFit/>
          </a:bodyPr>
          <a:lstStyle/>
          <a:p>
            <a:r>
              <a:rPr lang="en-US" sz="1200" dirty="0" smtClean="0"/>
              <a:t>[Roth et al. 2004, 2005,</a:t>
            </a:r>
          </a:p>
          <a:p>
            <a:r>
              <a:rPr lang="en-US" sz="1200" dirty="0" smtClean="0"/>
              <a:t> Abraham et al. 2007]</a:t>
            </a:r>
            <a:endParaRPr lang="en-US" sz="1200" dirty="0"/>
          </a:p>
        </p:txBody>
      </p:sp>
      <p:sp>
        <p:nvSpPr>
          <p:cNvPr id="13" name="Title 12"/>
          <p:cNvSpPr>
            <a:spLocks noGrp="1"/>
          </p:cNvSpPr>
          <p:nvPr>
            <p:ph type="title"/>
          </p:nvPr>
        </p:nvSpPr>
        <p:spPr>
          <a:xfrm>
            <a:off x="457200" y="152718"/>
            <a:ext cx="7772400" cy="1371600"/>
          </a:xfrm>
        </p:spPr>
        <p:txBody>
          <a:bodyPr>
            <a:normAutofit/>
          </a:bodyPr>
          <a:lstStyle/>
          <a:p>
            <a:r>
              <a:rPr lang="en-US" dirty="0" smtClean="0"/>
              <a:t>C.O. For Kidney Exchange:</a:t>
            </a:r>
            <a:br>
              <a:rPr lang="en-US" dirty="0" smtClean="0"/>
            </a:br>
            <a:r>
              <a:rPr lang="en-US" dirty="0" smtClean="0"/>
              <a:t>The Cycle Formulation</a:t>
            </a: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t>11</a:t>
            </a:fld>
            <a:endParaRPr lang="en-US"/>
          </a:p>
        </p:txBody>
      </p:sp>
    </p:spTree>
    <p:extLst>
      <p:ext uri="{BB962C8B-B14F-4D97-AF65-F5344CB8AC3E}">
        <p14:creationId xmlns:p14="http://schemas.microsoft.com/office/powerpoint/2010/main" val="180408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733764" cy="1371600"/>
          </a:xfrm>
        </p:spPr>
        <p:txBody>
          <a:bodyPr>
            <a:normAutofit/>
          </a:bodyPr>
          <a:lstStyle/>
          <a:p>
            <a:r>
              <a:rPr lang="en-US" dirty="0" smtClean="0"/>
              <a:t>C.O. For Kidney Exchange: Comparison</a:t>
            </a:r>
            <a:endParaRPr lang="en-US" dirty="0"/>
          </a:p>
        </p:txBody>
      </p:sp>
      <p:sp>
        <p:nvSpPr>
          <p:cNvPr id="3" name="Content Placeholder 2"/>
          <p:cNvSpPr>
            <a:spLocks noGrp="1"/>
          </p:cNvSpPr>
          <p:nvPr>
            <p:ph idx="1"/>
          </p:nvPr>
        </p:nvSpPr>
        <p:spPr/>
        <p:txBody>
          <a:bodyPr>
            <a:normAutofit lnSpcReduction="10000"/>
          </a:bodyPr>
          <a:lstStyle/>
          <a:p>
            <a:r>
              <a:rPr lang="en-US" dirty="0" smtClean="0"/>
              <a:t>Tradeoffs in number of variables, constraints</a:t>
            </a:r>
          </a:p>
          <a:p>
            <a:pPr lvl="1"/>
            <a:r>
              <a:rPr lang="en-US" dirty="0" smtClean="0"/>
              <a:t>IP #1: </a:t>
            </a:r>
            <a:r>
              <a:rPr lang="en-US" i="1" dirty="0" smtClean="0">
                <a:solidFill>
                  <a:schemeClr val="tx2"/>
                </a:solidFill>
              </a:rPr>
              <a:t>O</a:t>
            </a:r>
            <a:r>
              <a:rPr lang="en-US" dirty="0" smtClean="0">
                <a:solidFill>
                  <a:schemeClr val="tx2"/>
                </a:solidFill>
              </a:rPr>
              <a:t>(|</a:t>
            </a:r>
            <a:r>
              <a:rPr lang="en-US" i="1" dirty="0" smtClean="0">
                <a:solidFill>
                  <a:schemeClr val="tx2"/>
                </a:solidFill>
              </a:rPr>
              <a:t>E</a:t>
            </a:r>
            <a:r>
              <a:rPr lang="en-US" dirty="0" smtClean="0">
                <a:solidFill>
                  <a:schemeClr val="tx2"/>
                </a:solidFill>
              </a:rPr>
              <a:t>|</a:t>
            </a:r>
            <a:r>
              <a:rPr lang="en-US" i="1" baseline="30000" dirty="0" smtClean="0">
                <a:solidFill>
                  <a:schemeClr val="tx2"/>
                </a:solidFill>
              </a:rPr>
              <a:t>L</a:t>
            </a:r>
            <a:r>
              <a:rPr lang="en-US" dirty="0" smtClean="0">
                <a:solidFill>
                  <a:schemeClr val="tx2"/>
                </a:solidFill>
              </a:rPr>
              <a:t>)</a:t>
            </a:r>
            <a:r>
              <a:rPr lang="en-US" dirty="0" smtClean="0"/>
              <a:t> constraints vs. </a:t>
            </a:r>
            <a:r>
              <a:rPr lang="en-US" i="1" dirty="0" smtClean="0">
                <a:solidFill>
                  <a:schemeClr val="accent3"/>
                </a:solidFill>
              </a:rPr>
              <a:t>O</a:t>
            </a:r>
            <a:r>
              <a:rPr lang="en-US" dirty="0" smtClean="0">
                <a:solidFill>
                  <a:schemeClr val="accent3"/>
                </a:solidFill>
              </a:rPr>
              <a:t>(|</a:t>
            </a:r>
            <a:r>
              <a:rPr lang="en-US" i="1" dirty="0" smtClean="0">
                <a:solidFill>
                  <a:schemeClr val="accent3"/>
                </a:solidFill>
              </a:rPr>
              <a:t>V</a:t>
            </a:r>
            <a:r>
              <a:rPr lang="en-US" dirty="0" smtClean="0">
                <a:solidFill>
                  <a:schemeClr val="accent3"/>
                </a:solidFill>
              </a:rPr>
              <a:t>|)</a:t>
            </a:r>
            <a:r>
              <a:rPr lang="en-US" dirty="0" smtClean="0"/>
              <a:t> for IP #2</a:t>
            </a:r>
          </a:p>
          <a:p>
            <a:pPr lvl="1"/>
            <a:r>
              <a:rPr lang="en-US" dirty="0" smtClean="0"/>
              <a:t>IP #1: </a:t>
            </a:r>
            <a:r>
              <a:rPr lang="en-US" i="1" dirty="0" smtClean="0">
                <a:solidFill>
                  <a:schemeClr val="accent3"/>
                </a:solidFill>
              </a:rPr>
              <a:t>O</a:t>
            </a:r>
            <a:r>
              <a:rPr lang="en-US" dirty="0" smtClean="0">
                <a:solidFill>
                  <a:schemeClr val="accent3"/>
                </a:solidFill>
              </a:rPr>
              <a:t>(|</a:t>
            </a:r>
            <a:r>
              <a:rPr lang="en-US" i="1" dirty="0" smtClean="0">
                <a:solidFill>
                  <a:schemeClr val="accent3"/>
                </a:solidFill>
              </a:rPr>
              <a:t>V</a:t>
            </a:r>
            <a:r>
              <a:rPr lang="en-US" dirty="0" smtClean="0">
                <a:solidFill>
                  <a:schemeClr val="accent3"/>
                </a:solidFill>
              </a:rPr>
              <a:t>|</a:t>
            </a:r>
            <a:r>
              <a:rPr lang="en-US" i="1" baseline="30000" dirty="0" smtClean="0">
                <a:solidFill>
                  <a:schemeClr val="accent3"/>
                </a:solidFill>
              </a:rPr>
              <a:t>2</a:t>
            </a:r>
            <a:r>
              <a:rPr lang="en-US" dirty="0" smtClean="0">
                <a:solidFill>
                  <a:schemeClr val="accent3"/>
                </a:solidFill>
              </a:rPr>
              <a:t>)</a:t>
            </a:r>
            <a:r>
              <a:rPr lang="en-US" dirty="0" smtClean="0"/>
              <a:t> variables vs. </a:t>
            </a:r>
            <a:r>
              <a:rPr lang="en-US" i="1" dirty="0" smtClean="0">
                <a:solidFill>
                  <a:schemeClr val="tx2"/>
                </a:solidFill>
              </a:rPr>
              <a:t>O</a:t>
            </a:r>
            <a:r>
              <a:rPr lang="en-US" dirty="0" smtClean="0">
                <a:solidFill>
                  <a:schemeClr val="tx2"/>
                </a:solidFill>
              </a:rPr>
              <a:t>(|</a:t>
            </a:r>
            <a:r>
              <a:rPr lang="en-US" i="1" dirty="0" smtClean="0">
                <a:solidFill>
                  <a:schemeClr val="tx2"/>
                </a:solidFill>
              </a:rPr>
              <a:t>V</a:t>
            </a:r>
            <a:r>
              <a:rPr lang="en-US" dirty="0" smtClean="0">
                <a:solidFill>
                  <a:schemeClr val="tx2"/>
                </a:solidFill>
              </a:rPr>
              <a:t>|</a:t>
            </a:r>
            <a:r>
              <a:rPr lang="en-US" i="1" baseline="30000" dirty="0" smtClean="0">
                <a:solidFill>
                  <a:schemeClr val="tx2"/>
                </a:solidFill>
              </a:rPr>
              <a:t>L</a:t>
            </a:r>
            <a:r>
              <a:rPr lang="en-US" dirty="0" smtClean="0">
                <a:solidFill>
                  <a:schemeClr val="tx2"/>
                </a:solidFill>
              </a:rPr>
              <a:t>)</a:t>
            </a:r>
            <a:r>
              <a:rPr lang="en-US" dirty="0" smtClean="0"/>
              <a:t> for IP #2</a:t>
            </a:r>
          </a:p>
          <a:p>
            <a:r>
              <a:rPr lang="en-US" dirty="0" smtClean="0"/>
              <a:t>IP #2’s relaxation is weakly tighter than #1’s.  Quick intuition in one direction: </a:t>
            </a:r>
          </a:p>
          <a:p>
            <a:pPr lvl="1"/>
            <a:r>
              <a:rPr lang="en-US" dirty="0" smtClean="0"/>
              <a:t>Take a length L+1 cycle.  #2’s LP relaxation is 0.</a:t>
            </a:r>
          </a:p>
          <a:p>
            <a:pPr lvl="1"/>
            <a:r>
              <a:rPr lang="en-US" dirty="0" smtClean="0"/>
              <a:t>#1’s LP relaxation is (</a:t>
            </a:r>
            <a:r>
              <a:rPr lang="en-US" i="1" dirty="0" smtClean="0"/>
              <a:t>L</a:t>
            </a:r>
            <a:r>
              <a:rPr lang="en-US" dirty="0" smtClean="0"/>
              <a:t>+1)/2   – with ½ on each edge</a:t>
            </a:r>
          </a:p>
          <a:p>
            <a:r>
              <a:rPr lang="en-US" dirty="0" smtClean="0"/>
              <a:t>Recent work focuses on balancing tight LP relaxations and model size </a:t>
            </a:r>
            <a:r>
              <a:rPr lang="en-US" sz="1400" b="0" dirty="0" smtClean="0"/>
              <a:t>[</a:t>
            </a:r>
            <a:r>
              <a:rPr lang="en-US" sz="1400" b="0" dirty="0" err="1" smtClean="0"/>
              <a:t>Constantino</a:t>
            </a:r>
            <a:r>
              <a:rPr lang="en-US" sz="1400" b="0" dirty="0" smtClean="0"/>
              <a:t> et al. 2013, </a:t>
            </a:r>
            <a:r>
              <a:rPr lang="en-US" sz="1400" b="0" dirty="0" err="1" smtClean="0"/>
              <a:t>Glorie</a:t>
            </a:r>
            <a:r>
              <a:rPr lang="en-US" sz="1400" b="0" dirty="0" smtClean="0"/>
              <a:t> et al. 2014, </a:t>
            </a:r>
            <a:r>
              <a:rPr lang="en-US" sz="1400" b="0" dirty="0" err="1" smtClean="0"/>
              <a:t>Klimentova</a:t>
            </a:r>
            <a:r>
              <a:rPr lang="en-US" sz="1400" b="0" dirty="0" smtClean="0"/>
              <a:t> et al. 2014, </a:t>
            </a:r>
            <a:r>
              <a:rPr lang="en-US" sz="1400" b="0" dirty="0" err="1" smtClean="0"/>
              <a:t>Alvelos</a:t>
            </a:r>
            <a:r>
              <a:rPr lang="en-US" sz="1400" b="0" dirty="0" smtClean="0"/>
              <a:t> et al. 2015, Anderson et al. 2015, </a:t>
            </a:r>
            <a:r>
              <a:rPr lang="en-US" sz="1400" b="0" dirty="0" err="1" smtClean="0"/>
              <a:t>Mak-Hau</a:t>
            </a:r>
            <a:r>
              <a:rPr lang="en-US" sz="1400" b="0" dirty="0" smtClean="0"/>
              <a:t> 2015, </a:t>
            </a:r>
            <a:r>
              <a:rPr lang="en-US" sz="1400" b="0" dirty="0" err="1" smtClean="0"/>
              <a:t>Manlove&amp;O’Malley</a:t>
            </a:r>
            <a:r>
              <a:rPr lang="en-US" sz="1400" b="0" dirty="0" smtClean="0"/>
              <a:t> 2015, </a:t>
            </a:r>
            <a:r>
              <a:rPr lang="en-US" sz="1400" b="0" dirty="0" err="1" smtClean="0"/>
              <a:t>Plaut</a:t>
            </a:r>
            <a:r>
              <a:rPr lang="en-US" sz="1400" b="0" dirty="0" smtClean="0"/>
              <a:t> et al. 2016, </a:t>
            </a:r>
            <a:r>
              <a:rPr lang="is-IS" sz="1400" b="0" dirty="0" smtClean="0"/>
              <a:t>…]</a:t>
            </a:r>
            <a:r>
              <a:rPr lang="en-US" dirty="0" smtClean="0"/>
              <a:t>:</a:t>
            </a:r>
          </a:p>
          <a:p>
            <a:pPr lvl="1"/>
            <a:r>
              <a:rPr lang="en-US" dirty="0" smtClean="0">
                <a:solidFill>
                  <a:schemeClr val="tx2"/>
                </a:solidFill>
              </a:rPr>
              <a:t>We will discuss (9/29) new compact formulations, some with tightest relaxations known, all amenable to failure-aware matching</a:t>
            </a:r>
            <a:endParaRPr lang="en-US" dirty="0">
              <a:solidFill>
                <a:schemeClr val="tx2"/>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12</a:t>
            </a:fld>
            <a:endParaRPr lang="en-US"/>
          </a:p>
        </p:txBody>
      </p:sp>
    </p:spTree>
    <p:extLst>
      <p:ext uri="{BB962C8B-B14F-4D97-AF65-F5344CB8AC3E}">
        <p14:creationId xmlns:p14="http://schemas.microsoft.com/office/powerpoint/2010/main" val="10092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Theory &amp; Mechanism Design</a:t>
            </a:r>
            <a:endParaRPr lang="en-US" dirty="0"/>
          </a:p>
        </p:txBody>
      </p:sp>
      <p:sp>
        <p:nvSpPr>
          <p:cNvPr id="3" name="Content Placeholder 2"/>
          <p:cNvSpPr>
            <a:spLocks noGrp="1"/>
          </p:cNvSpPr>
          <p:nvPr>
            <p:ph idx="1"/>
          </p:nvPr>
        </p:nvSpPr>
        <p:spPr/>
        <p:txBody>
          <a:bodyPr/>
          <a:lstStyle/>
          <a:p>
            <a:r>
              <a:rPr lang="en-US" dirty="0" smtClean="0"/>
              <a:t>We assume participants in our mechanisms are:</a:t>
            </a:r>
          </a:p>
          <a:p>
            <a:pPr marL="342900" indent="-342900">
              <a:buFont typeface="Arial" charset="0"/>
              <a:buChar char="•"/>
            </a:pPr>
            <a:r>
              <a:rPr lang="en-US" b="0" dirty="0" smtClean="0"/>
              <a:t>Selfish utility maximizers</a:t>
            </a:r>
          </a:p>
          <a:p>
            <a:pPr marL="342900" indent="-342900">
              <a:buFont typeface="Arial" charset="0"/>
              <a:buChar char="•"/>
            </a:pPr>
            <a:r>
              <a:rPr lang="en-US" b="0" dirty="0" smtClean="0"/>
              <a:t>Rational (typically – sometimes relaxed)</a:t>
            </a:r>
          </a:p>
          <a:p>
            <a:r>
              <a:rPr lang="en-US" dirty="0" smtClean="0"/>
              <a:t>Game theory &amp; M.D. give us the language to describe desirable properties of mechanisms:</a:t>
            </a:r>
          </a:p>
          <a:p>
            <a:pPr marL="342900" indent="-342900">
              <a:buFont typeface="Arial" charset="0"/>
              <a:buChar char="•"/>
            </a:pPr>
            <a:r>
              <a:rPr lang="en-US" b="0" dirty="0" smtClean="0"/>
              <a:t>Incentive compatibility</a:t>
            </a:r>
          </a:p>
          <a:p>
            <a:pPr marL="342900" indent="-342900">
              <a:buFont typeface="Arial" charset="0"/>
              <a:buChar char="•"/>
            </a:pPr>
            <a:r>
              <a:rPr lang="en-US" b="0" dirty="0" smtClean="0"/>
              <a:t>Individual rationality</a:t>
            </a:r>
          </a:p>
          <a:p>
            <a:pPr marL="342900" indent="-342900">
              <a:buFont typeface="Arial" charset="0"/>
              <a:buChar char="•"/>
            </a:pPr>
            <a:r>
              <a:rPr lang="en-US" b="0" dirty="0" smtClean="0"/>
              <a:t>Efficiency</a:t>
            </a:r>
            <a:endParaRPr lang="en-US" b="0" dirty="0"/>
          </a:p>
        </p:txBody>
      </p:sp>
      <p:pic>
        <p:nvPicPr>
          <p:cNvPr id="5" name="Picture 4"/>
          <p:cNvPicPr>
            <a:picLocks noChangeAspect="1"/>
          </p:cNvPicPr>
          <p:nvPr/>
        </p:nvPicPr>
        <p:blipFill>
          <a:blip r:embed="rId3"/>
          <a:stretch>
            <a:fillRect/>
          </a:stretch>
        </p:blipFill>
        <p:spPr>
          <a:xfrm>
            <a:off x="3572934" y="4452294"/>
            <a:ext cx="4939770" cy="1902151"/>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1719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Predicting supply and demand</a:t>
            </a:r>
          </a:p>
          <a:p>
            <a:r>
              <a:rPr lang="en-US" dirty="0" smtClean="0"/>
              <a:t>Computing optimal matching/allocation policies:</a:t>
            </a:r>
          </a:p>
          <a:p>
            <a:pPr marL="342900" indent="-342900">
              <a:buFont typeface="Arial" charset="0"/>
              <a:buChar char="•"/>
            </a:pPr>
            <a:r>
              <a:rPr lang="en-US" b="0" dirty="0" smtClean="0"/>
              <a:t>MDPs</a:t>
            </a:r>
          </a:p>
          <a:p>
            <a:pPr marL="342900" indent="-342900">
              <a:buFont typeface="Arial" charset="0"/>
              <a:buChar char="•"/>
            </a:pPr>
            <a:r>
              <a:rPr lang="en-US" b="0" dirty="0" smtClean="0"/>
              <a:t>RL</a:t>
            </a:r>
          </a:p>
          <a:p>
            <a:pPr marL="342900" indent="-342900">
              <a:buFont typeface="Arial" charset="0"/>
              <a:buChar char="•"/>
            </a:pPr>
            <a:r>
              <a:rPr lang="en-US" b="0" dirty="0" smtClean="0"/>
              <a:t>POMDPs, if you’re feeling brave/masochistic</a:t>
            </a:r>
          </a:p>
          <a:p>
            <a:endParaRPr lang="en-US" dirty="0" smtClean="0"/>
          </a:p>
          <a:p>
            <a:r>
              <a:rPr lang="en-US" dirty="0" smtClean="0"/>
              <a:t>Aside: recent work looks at fairness and discrimination in machine learning – could be an interesting project.</a:t>
            </a:r>
          </a:p>
          <a:p>
            <a:pPr marL="342900" indent="-342900">
              <a:buFont typeface="Arial" charset="0"/>
              <a:buChar char="•"/>
            </a:pPr>
            <a:r>
              <a:rPr lang="en-US" dirty="0" smtClean="0"/>
              <a:t>“</a:t>
            </a:r>
            <a:r>
              <a:rPr lang="is-IS" dirty="0" smtClean="0"/>
              <a:t>… </a:t>
            </a:r>
            <a:r>
              <a:rPr lang="en-US" b="0" dirty="0"/>
              <a:t>when a search was performed on a name that was “racially associated” with the black community, the results were much more likely to be accompanied by an ad suggesting that the person had a criminal record—regardless of whether or not they </a:t>
            </a:r>
            <a:r>
              <a:rPr lang="en-US" b="0" dirty="0" smtClean="0"/>
              <a:t>did.”</a:t>
            </a:r>
            <a:endParaRPr lang="en-US" dirty="0"/>
          </a:p>
        </p:txBody>
      </p:sp>
      <p:sp>
        <p:nvSpPr>
          <p:cNvPr id="6" name="Slide Number Placeholder 5"/>
          <p:cNvSpPr>
            <a:spLocks noGrp="1"/>
          </p:cNvSpPr>
          <p:nvPr>
            <p:ph type="sldNum" sz="quarter" idx="12"/>
          </p:nvPr>
        </p:nvSpPr>
        <p:spPr/>
        <p:txBody>
          <a:bodyPr/>
          <a:lstStyle/>
          <a:p>
            <a:fld id="{A2EF37A0-74FC-AB4F-AE4C-D9BFC6719E9F}" type="slidenum">
              <a:rPr lang="en-US" smtClean="0"/>
              <a:t>14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269" y="5600700"/>
            <a:ext cx="7429500" cy="1257300"/>
          </a:xfrm>
          <a:prstGeom prst="rect">
            <a:avLst/>
          </a:prstGeom>
        </p:spPr>
      </p:pic>
    </p:spTree>
    <p:extLst>
      <p:ext uri="{BB962C8B-B14F-4D97-AF65-F5344CB8AC3E}">
        <p14:creationId xmlns:p14="http://schemas.microsoft.com/office/powerpoint/2010/main" val="119010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Random Graph Theory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6478" y="1633279"/>
            <a:ext cx="4381443" cy="4373563"/>
          </a:xfrm>
        </p:spPr>
      </p:pic>
      <p:sp>
        <p:nvSpPr>
          <p:cNvPr id="3" name="TextBox 2"/>
          <p:cNvSpPr txBox="1"/>
          <p:nvPr/>
        </p:nvSpPr>
        <p:spPr>
          <a:xfrm>
            <a:off x="2076478" y="5985577"/>
            <a:ext cx="4381443" cy="646331"/>
          </a:xfrm>
          <a:prstGeom prst="rect">
            <a:avLst/>
          </a:prstGeom>
          <a:noFill/>
        </p:spPr>
        <p:txBody>
          <a:bodyPr wrap="square" rtlCol="0">
            <a:spAutoFit/>
          </a:bodyPr>
          <a:lstStyle/>
          <a:p>
            <a:pPr algn="ctr"/>
            <a:r>
              <a:rPr lang="en-US" dirty="0" smtClean="0"/>
              <a:t>(Might cover a bit in the matching and barter exchange lectures; talk to me.)</a:t>
            </a:r>
            <a:endParaRPr lang="en-US" dirty="0"/>
          </a:p>
        </p:txBody>
      </p:sp>
      <p:sp>
        <p:nvSpPr>
          <p:cNvPr id="6" name="Slide Number Placeholder 5"/>
          <p:cNvSpPr>
            <a:spLocks noGrp="1"/>
          </p:cNvSpPr>
          <p:nvPr>
            <p:ph type="sldNum" sz="quarter" idx="12"/>
          </p:nvPr>
        </p:nvSpPr>
        <p:spPr/>
        <p:txBody>
          <a:bodyPr/>
          <a:lstStyle/>
          <a:p>
            <a:fld id="{A2EF37A0-74FC-AB4F-AE4C-D9BFC6719E9F}" type="slidenum">
              <a:rPr lang="en-US" smtClean="0"/>
              <a:t>15</a:t>
            </a:fld>
            <a:endParaRPr lang="en-US"/>
          </a:p>
        </p:txBody>
      </p:sp>
    </p:spTree>
    <p:extLst>
      <p:ext uri="{BB962C8B-B14F-4D97-AF65-F5344CB8AC3E}">
        <p14:creationId xmlns:p14="http://schemas.microsoft.com/office/powerpoint/2010/main" val="6361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fontScale="90000"/>
          </a:bodyPr>
          <a:lstStyle/>
          <a:p>
            <a:pPr algn="ctr"/>
            <a:r>
              <a:rPr lang="en-US" strike="sngStrike" dirty="0" smtClean="0">
                <a:solidFill>
                  <a:schemeClr val="accent1">
                    <a:lumMod val="40000"/>
                    <a:lumOff val="60000"/>
                  </a:schemeClr>
                </a:solidFill>
              </a:rPr>
              <a:t>Next</a:t>
            </a:r>
            <a:r>
              <a:rPr lang="en-US" dirty="0" smtClean="0"/>
              <a:t> This class:</a:t>
            </a:r>
            <a:br>
              <a:rPr lang="en-US" dirty="0" smtClean="0"/>
            </a:br>
            <a:r>
              <a:rPr lang="en-US" dirty="0" smtClean="0"/>
              <a:t>Game Theory Primer</a:t>
            </a:r>
            <a:endParaRPr lang="en-US" i="1" dirty="0">
              <a:solidFill>
                <a:schemeClr val="bg1">
                  <a:lumMod val="50000"/>
                </a:schemeClr>
              </a:solidFill>
            </a:endParaRPr>
          </a:p>
        </p:txBody>
      </p:sp>
      <p:sp>
        <p:nvSpPr>
          <p:cNvPr id="4" name="TextBox 3"/>
          <p:cNvSpPr txBox="1"/>
          <p:nvPr/>
        </p:nvSpPr>
        <p:spPr>
          <a:xfrm>
            <a:off x="0" y="6507126"/>
            <a:ext cx="8702675" cy="338554"/>
          </a:xfrm>
          <a:prstGeom prst="rect">
            <a:avLst/>
          </a:prstGeom>
          <a:noFill/>
        </p:spPr>
        <p:txBody>
          <a:bodyPr wrap="square" rtlCol="0">
            <a:spAutoFit/>
          </a:bodyPr>
          <a:lstStyle/>
          <a:p>
            <a:r>
              <a:rPr lang="en-US" sz="1600" dirty="0" smtClean="0"/>
              <a:t>Thanks to: AGT book, Blum (AB), </a:t>
            </a:r>
            <a:r>
              <a:rPr lang="en-US" sz="1600" dirty="0" err="1" smtClean="0"/>
              <a:t>Conitzer</a:t>
            </a:r>
            <a:r>
              <a:rPr lang="en-US" sz="1600" dirty="0" smtClean="0"/>
              <a:t> (VC), </a:t>
            </a:r>
            <a:r>
              <a:rPr lang="en-US" sz="1600" dirty="0" err="1" smtClean="0"/>
              <a:t>Sandholm</a:t>
            </a:r>
            <a:r>
              <a:rPr lang="en-US" sz="1600" dirty="0" smtClean="0"/>
              <a:t> (TS), </a:t>
            </a:r>
            <a:r>
              <a:rPr lang="en-US" sz="1600" dirty="0" err="1" smtClean="0"/>
              <a:t>Osborne&amp;Rubinstein</a:t>
            </a:r>
            <a:r>
              <a:rPr lang="en-US" sz="1600" dirty="0" smtClean="0"/>
              <a:t> (OR)</a:t>
            </a:r>
            <a:endParaRPr lang="en-US" sz="1600" dirty="0"/>
          </a:p>
        </p:txBody>
      </p:sp>
      <p:sp>
        <p:nvSpPr>
          <p:cNvPr id="5" name="Slide Number Placeholder 4"/>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1796918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62037" cy="1371600"/>
          </a:xfrm>
        </p:spPr>
        <p:txBody>
          <a:bodyPr/>
          <a:lstStyle/>
          <a:p>
            <a:r>
              <a:rPr lang="en-US" dirty="0" smtClean="0"/>
              <a:t>What is game theory?</a:t>
            </a:r>
            <a:endParaRPr lang="en-US" dirty="0"/>
          </a:p>
        </p:txBody>
      </p:sp>
      <p:sp>
        <p:nvSpPr>
          <p:cNvPr id="3" name="Content Placeholder 2"/>
          <p:cNvSpPr>
            <a:spLocks noGrp="1"/>
          </p:cNvSpPr>
          <p:nvPr>
            <p:ph idx="1"/>
          </p:nvPr>
        </p:nvSpPr>
        <p:spPr>
          <a:xfrm>
            <a:off x="457200" y="1752599"/>
            <a:ext cx="7620000" cy="4775791"/>
          </a:xfrm>
        </p:spPr>
        <p:txBody>
          <a:bodyPr>
            <a:normAutofit fontScale="92500" lnSpcReduction="10000"/>
          </a:bodyPr>
          <a:lstStyle/>
          <a:p>
            <a:r>
              <a:rPr lang="en-US" dirty="0" smtClean="0"/>
              <a:t>“</a:t>
            </a:r>
            <a:r>
              <a:rPr lang="is-IS" dirty="0" smtClean="0"/>
              <a:t>… </a:t>
            </a:r>
            <a:r>
              <a:rPr lang="en-US" dirty="0" smtClean="0"/>
              <a:t>the </a:t>
            </a:r>
            <a:r>
              <a:rPr lang="en-US" dirty="0"/>
              <a:t>study of mathematical models of conflict and cooperation between intelligent rational decision-makers</a:t>
            </a:r>
            <a:r>
              <a:rPr lang="en-US" dirty="0" smtClean="0"/>
              <a:t>.”</a:t>
            </a:r>
          </a:p>
          <a:p>
            <a:endParaRPr lang="en-US" dirty="0"/>
          </a:p>
          <a:p>
            <a:r>
              <a:rPr lang="en-US" dirty="0" smtClean="0"/>
              <a:t>“Intelligent rational decision-makers” = </a:t>
            </a:r>
            <a:r>
              <a:rPr lang="en-US" dirty="0" smtClean="0">
                <a:solidFill>
                  <a:schemeClr val="tx2"/>
                </a:solidFill>
              </a:rPr>
              <a:t>agents</a:t>
            </a:r>
          </a:p>
          <a:p>
            <a:pPr marL="342900" indent="-342900">
              <a:buFont typeface="Arial" charset="0"/>
              <a:buChar char="•"/>
            </a:pPr>
            <a:r>
              <a:rPr lang="en-US" b="0" dirty="0" smtClean="0"/>
              <a:t>Have individual preferences specified by </a:t>
            </a:r>
            <a:r>
              <a:rPr lang="en-US" b="0" dirty="0" smtClean="0">
                <a:solidFill>
                  <a:schemeClr val="tx2"/>
                </a:solidFill>
              </a:rPr>
              <a:t>utility functions</a:t>
            </a:r>
          </a:p>
          <a:p>
            <a:pPr marL="342900" indent="-342900">
              <a:buFont typeface="Arial" charset="0"/>
              <a:buChar char="•"/>
            </a:pPr>
            <a:r>
              <a:rPr lang="en-US" b="0" dirty="0" smtClean="0"/>
              <a:t>Can take different </a:t>
            </a:r>
            <a:r>
              <a:rPr lang="en-US" b="0" dirty="0" smtClean="0">
                <a:solidFill>
                  <a:schemeClr val="tx2"/>
                </a:solidFill>
              </a:rPr>
              <a:t>actions</a:t>
            </a:r>
            <a:r>
              <a:rPr lang="en-US" b="0" dirty="0" smtClean="0"/>
              <a:t> (or randomize over them)</a:t>
            </a:r>
            <a:endParaRPr lang="en-US" b="0" dirty="0"/>
          </a:p>
          <a:p>
            <a:endParaRPr lang="en-US" b="0" dirty="0" smtClean="0"/>
          </a:p>
          <a:p>
            <a:r>
              <a:rPr lang="en-US" b="0" dirty="0" smtClean="0"/>
              <a:t>Utility of agents usually, but not always, depends on the </a:t>
            </a:r>
            <a:br>
              <a:rPr lang="en-US" b="0" dirty="0" smtClean="0"/>
            </a:br>
            <a:r>
              <a:rPr lang="en-US" b="0" dirty="0" smtClean="0"/>
              <a:t>actions of other agents</a:t>
            </a:r>
          </a:p>
          <a:p>
            <a:pPr marL="342900" indent="-342900">
              <a:buFont typeface="Arial" charset="0"/>
              <a:buChar char="•"/>
            </a:pPr>
            <a:r>
              <a:rPr lang="en-US" b="0" dirty="0" smtClean="0"/>
              <a:t>What’s best for me is a function of what’s best for you </a:t>
            </a:r>
            <a:r>
              <a:rPr lang="is-IS" b="0" dirty="0" smtClean="0"/>
              <a:t>…</a:t>
            </a:r>
            <a:endParaRPr lang="en-US" b="0" dirty="0" smtClean="0"/>
          </a:p>
          <a:p>
            <a:pPr marL="800100" lvl="1" indent="-342900">
              <a:buFont typeface="Arial" charset="0"/>
              <a:buChar char="•"/>
            </a:pPr>
            <a:r>
              <a:rPr lang="is-IS" dirty="0" smtClean="0"/>
              <a:t>… which is a function of what’s best for me ...</a:t>
            </a:r>
          </a:p>
          <a:p>
            <a:pPr marL="1485900" lvl="2" indent="-342900">
              <a:buFont typeface="Arial" charset="0"/>
              <a:buChar char="•"/>
            </a:pPr>
            <a:r>
              <a:rPr lang="is-IS" dirty="0" smtClean="0"/>
              <a:t>... </a:t>
            </a:r>
            <a:r>
              <a:rPr lang="en-US" dirty="0" smtClean="0"/>
              <a:t>w</a:t>
            </a:r>
            <a:r>
              <a:rPr lang="is-IS" dirty="0" smtClean="0"/>
              <a:t>hich is a function of what’s best for you ...</a:t>
            </a:r>
          </a:p>
          <a:p>
            <a:pPr marL="1943100" lvl="3" indent="-342900">
              <a:buFont typeface="Arial" charset="0"/>
              <a:buChar char="•"/>
            </a:pPr>
            <a:r>
              <a:rPr lang="is-IS" dirty="0" smtClean="0"/>
              <a:t>... </a:t>
            </a:r>
            <a:r>
              <a:rPr lang="en-US" dirty="0" smtClean="0"/>
              <a:t>which is </a:t>
            </a:r>
            <a:r>
              <a:rPr lang="is-IS" dirty="0" smtClean="0"/>
              <a:t>…</a:t>
            </a:r>
            <a:endParaRPr lang="en-US" b="0" dirty="0" smtClean="0"/>
          </a:p>
        </p:txBody>
      </p:sp>
      <p:pic>
        <p:nvPicPr>
          <p:cNvPr id="5" name="Picture 4"/>
          <p:cNvPicPr>
            <a:picLocks noChangeAspect="1"/>
          </p:cNvPicPr>
          <p:nvPr/>
        </p:nvPicPr>
        <p:blipFill>
          <a:blip r:embed="rId2"/>
          <a:stretch>
            <a:fillRect/>
          </a:stretch>
        </p:blipFill>
        <p:spPr>
          <a:xfrm>
            <a:off x="7795035" y="1646275"/>
            <a:ext cx="907640" cy="828363"/>
          </a:xfrm>
          <a:prstGeom prst="rect">
            <a:avLst/>
          </a:prstGeom>
        </p:spPr>
      </p:pic>
      <p:pic>
        <p:nvPicPr>
          <p:cNvPr id="7" name="Picture 6"/>
          <p:cNvPicPr>
            <a:picLocks noChangeAspect="1"/>
          </p:cNvPicPr>
          <p:nvPr/>
        </p:nvPicPr>
        <p:blipFill>
          <a:blip r:embed="rId3"/>
          <a:stretch>
            <a:fillRect/>
          </a:stretch>
        </p:blipFill>
        <p:spPr>
          <a:xfrm>
            <a:off x="7290760" y="3801665"/>
            <a:ext cx="1710070" cy="316680"/>
          </a:xfrm>
          <a:prstGeom prst="rect">
            <a:avLst/>
          </a:prstGeom>
        </p:spPr>
      </p:pic>
      <p:pic>
        <p:nvPicPr>
          <p:cNvPr id="8" name="Picture 7"/>
          <p:cNvPicPr>
            <a:picLocks noChangeAspect="1"/>
          </p:cNvPicPr>
          <p:nvPr/>
        </p:nvPicPr>
        <p:blipFill>
          <a:blip r:embed="rId4"/>
          <a:stretch>
            <a:fillRect/>
          </a:stretch>
        </p:blipFill>
        <p:spPr>
          <a:xfrm>
            <a:off x="3778101" y="6047830"/>
            <a:ext cx="730104" cy="730104"/>
          </a:xfrm>
          <a:prstGeom prst="rect">
            <a:avLst/>
          </a:prstGeom>
        </p:spPr>
      </p:pic>
      <p:sp>
        <p:nvSpPr>
          <p:cNvPr id="9" name="Slide Number Placeholder 8"/>
          <p:cNvSpPr>
            <a:spLocks noGrp="1"/>
          </p:cNvSpPr>
          <p:nvPr>
            <p:ph type="sldNum" sz="quarter" idx="12"/>
          </p:nvPr>
        </p:nvSpPr>
        <p:spPr/>
        <p:txBody>
          <a:bodyPr/>
          <a:lstStyle/>
          <a:p>
            <a:fld id="{A2EF37A0-74FC-AB4F-AE4C-D9BFC6719E9F}" type="slidenum">
              <a:rPr lang="en-US" smtClean="0"/>
              <a:t>17</a:t>
            </a:fld>
            <a:endParaRPr lang="en-US"/>
          </a:p>
        </p:txBody>
      </p:sp>
      <p:pic>
        <p:nvPicPr>
          <p:cNvPr id="6" name="Picture 5"/>
          <p:cNvPicPr>
            <a:picLocks noChangeAspect="1"/>
          </p:cNvPicPr>
          <p:nvPr/>
        </p:nvPicPr>
        <p:blipFill>
          <a:blip r:embed="rId5"/>
          <a:stretch>
            <a:fillRect/>
          </a:stretch>
        </p:blipFill>
        <p:spPr>
          <a:xfrm>
            <a:off x="7290760" y="4143852"/>
            <a:ext cx="1710070" cy="2714148"/>
          </a:xfrm>
          <a:prstGeom prst="rect">
            <a:avLst/>
          </a:prstGeom>
        </p:spPr>
      </p:pic>
    </p:spTree>
    <p:extLst>
      <p:ext uri="{BB962C8B-B14F-4D97-AF65-F5344CB8AC3E}">
        <p14:creationId xmlns:p14="http://schemas.microsoft.com/office/powerpoint/2010/main" val="8982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“Utility” </a:t>
            </a:r>
            <a:r>
              <a:rPr lang="is-IS" dirty="0" smtClean="0"/>
              <a:t>…?</a:t>
            </a:r>
            <a:endParaRPr lang="en-US" dirty="0"/>
          </a:p>
        </p:txBody>
      </p:sp>
      <p:sp>
        <p:nvSpPr>
          <p:cNvPr id="3" name="Content Placeholder 2"/>
          <p:cNvSpPr>
            <a:spLocks noGrp="1"/>
          </p:cNvSpPr>
          <p:nvPr>
            <p:ph idx="1"/>
          </p:nvPr>
        </p:nvSpPr>
        <p:spPr/>
        <p:txBody>
          <a:bodyPr>
            <a:normAutofit lnSpcReduction="10000"/>
          </a:bodyPr>
          <a:lstStyle/>
          <a:p>
            <a:r>
              <a:rPr lang="is-IS" dirty="0" smtClean="0"/>
              <a:t>“ … </a:t>
            </a:r>
            <a:r>
              <a:rPr lang="en-US" dirty="0" smtClean="0">
                <a:solidFill>
                  <a:schemeClr val="tx2"/>
                </a:solidFill>
              </a:rPr>
              <a:t>utility</a:t>
            </a:r>
            <a:r>
              <a:rPr lang="en-US" dirty="0"/>
              <a:t> is a measure of preferences over some set of goods and services</a:t>
            </a:r>
            <a:r>
              <a:rPr lang="en-US" dirty="0" smtClean="0"/>
              <a:t>.”</a:t>
            </a:r>
          </a:p>
          <a:p>
            <a:r>
              <a:rPr lang="en-US" dirty="0" smtClean="0"/>
              <a:t>Formally:</a:t>
            </a:r>
          </a:p>
          <a:p>
            <a:pPr marL="342900" indent="-342900">
              <a:buFont typeface="Arial" charset="0"/>
              <a:buChar char="•"/>
            </a:pPr>
            <a:r>
              <a:rPr lang="en-US" b="0" dirty="0" smtClean="0"/>
              <a:t>Let </a:t>
            </a:r>
            <a:r>
              <a:rPr lang="en-US" b="0" i="1" dirty="0" smtClean="0"/>
              <a:t>O</a:t>
            </a:r>
            <a:r>
              <a:rPr lang="en-US" b="0" dirty="0" smtClean="0"/>
              <a:t> be the set of outcomes</a:t>
            </a:r>
            <a:br>
              <a:rPr lang="en-US" b="0" dirty="0" smtClean="0"/>
            </a:br>
            <a:r>
              <a:rPr lang="en-US" b="0" dirty="0" smtClean="0"/>
              <a:t>	(e.g., </a:t>
            </a:r>
            <a:r>
              <a:rPr lang="en-US" b="0" i="1" dirty="0" smtClean="0"/>
              <a:t>O</a:t>
            </a:r>
            <a:r>
              <a:rPr lang="en-US" b="0" dirty="0" smtClean="0"/>
              <a:t> = {{</a:t>
            </a:r>
            <a:r>
              <a:rPr lang="en-US" b="0" dirty="0" err="1" smtClean="0"/>
              <a:t>apple,orange</a:t>
            </a:r>
            <a:r>
              <a:rPr lang="en-US" b="0" dirty="0" smtClean="0"/>
              <a:t>}, {apple}, {orange}, { }})</a:t>
            </a:r>
          </a:p>
          <a:p>
            <a:pPr marL="342900" indent="-342900">
              <a:buFont typeface="Arial" charset="0"/>
              <a:buChar char="•"/>
            </a:pPr>
            <a:r>
              <a:rPr lang="en-US" b="0" dirty="0" smtClean="0"/>
              <a:t>A </a:t>
            </a:r>
            <a:r>
              <a:rPr lang="en-US" b="0" dirty="0" smtClean="0">
                <a:solidFill>
                  <a:schemeClr val="tx2"/>
                </a:solidFill>
              </a:rPr>
              <a:t>utility function</a:t>
            </a:r>
            <a:r>
              <a:rPr lang="en-US" b="0" dirty="0" smtClean="0"/>
              <a:t> </a:t>
            </a:r>
            <a:r>
              <a:rPr lang="en-US" b="0" i="1" dirty="0" smtClean="0"/>
              <a:t>u</a:t>
            </a:r>
            <a:r>
              <a:rPr lang="en-US" b="0" dirty="0" smtClean="0"/>
              <a:t> : </a:t>
            </a:r>
            <a:r>
              <a:rPr lang="en-US" b="0" i="1" dirty="0" smtClean="0"/>
              <a:t>O</a:t>
            </a:r>
            <a:r>
              <a:rPr lang="en-US" b="0" dirty="0" smtClean="0"/>
              <a:t> </a:t>
            </a:r>
            <a:r>
              <a:rPr lang="en-US" b="0" dirty="0" smtClean="0">
                <a:sym typeface="Wingdings"/>
              </a:rPr>
              <a:t> </a:t>
            </a:r>
            <a:r>
              <a:rPr lang="en-US" altLang="en-US" b="0" dirty="0" smtClean="0">
                <a:sym typeface="Symbol" charset="2"/>
              </a:rPr>
              <a:t> ranks outcomes, and represents a preference relation </a:t>
            </a:r>
            <a:r>
              <a:rPr lang="en-US" altLang="en-US" b="0" u="sng" dirty="0">
                <a:latin typeface="MT Extra" charset="2"/>
              </a:rPr>
              <a:t>p</a:t>
            </a:r>
            <a:r>
              <a:rPr lang="en-US" altLang="en-US" b="0" dirty="0" smtClean="0">
                <a:sym typeface="Symbol" charset="2"/>
              </a:rPr>
              <a:t> over the set of outcomes </a:t>
            </a:r>
            <a:r>
              <a:rPr lang="en-US" altLang="en-US" b="0" i="1" dirty="0" smtClean="0">
                <a:sym typeface="Symbol" charset="2"/>
              </a:rPr>
              <a:t>O</a:t>
            </a:r>
          </a:p>
          <a:p>
            <a:r>
              <a:rPr lang="en-US" altLang="en-US" dirty="0" smtClean="0">
                <a:sym typeface="Symbol" charset="2"/>
              </a:rPr>
              <a:t>Example:</a:t>
            </a:r>
          </a:p>
          <a:p>
            <a:pPr marL="342900" indent="-342900">
              <a:buFont typeface="Arial" charset="0"/>
              <a:buChar char="•"/>
            </a:pPr>
            <a:r>
              <a:rPr lang="en-US" altLang="en-US" b="0" i="1" dirty="0" smtClean="0">
                <a:sym typeface="Symbol" charset="2"/>
              </a:rPr>
              <a:t>u</a:t>
            </a:r>
            <a:r>
              <a:rPr lang="en-US" altLang="en-US" b="0" dirty="0" smtClean="0">
                <a:sym typeface="Symbol" charset="2"/>
              </a:rPr>
              <a:t>({</a:t>
            </a:r>
            <a:r>
              <a:rPr lang="en-US" altLang="en-US" b="0" dirty="0" err="1" smtClean="0">
                <a:sym typeface="Symbol" charset="2"/>
              </a:rPr>
              <a:t>apple,orange</a:t>
            </a:r>
            <a:r>
              <a:rPr lang="en-US" altLang="en-US" b="0" dirty="0" smtClean="0">
                <a:sym typeface="Symbol" charset="2"/>
              </a:rPr>
              <a:t>}) = 5</a:t>
            </a:r>
          </a:p>
          <a:p>
            <a:pPr marL="342900" indent="-342900">
              <a:buFont typeface="Arial" charset="0"/>
              <a:buChar char="•"/>
            </a:pPr>
            <a:r>
              <a:rPr lang="en-US" altLang="en-US" b="0" i="1" dirty="0" smtClean="0">
                <a:sym typeface="Symbol" charset="2"/>
              </a:rPr>
              <a:t>u</a:t>
            </a:r>
            <a:r>
              <a:rPr lang="en-US" altLang="en-US" b="0" dirty="0" smtClean="0">
                <a:sym typeface="Symbol" charset="2"/>
              </a:rPr>
              <a:t>({apple}) = </a:t>
            </a:r>
            <a:r>
              <a:rPr lang="en-US" altLang="en-US" b="0" i="1" dirty="0" smtClean="0">
                <a:sym typeface="Symbol" charset="2"/>
              </a:rPr>
              <a:t>u</a:t>
            </a:r>
            <a:r>
              <a:rPr lang="en-US" altLang="en-US" b="0" dirty="0" smtClean="0">
                <a:sym typeface="Symbol" charset="2"/>
              </a:rPr>
              <a:t>({orange}) = 3</a:t>
            </a:r>
          </a:p>
          <a:p>
            <a:pPr marL="342900" indent="-342900">
              <a:buFont typeface="Arial" charset="0"/>
              <a:buChar char="•"/>
            </a:pPr>
            <a:r>
              <a:rPr lang="en-US" altLang="en-US" b="0" i="1" dirty="0" smtClean="0">
                <a:sym typeface="Symbol" charset="2"/>
              </a:rPr>
              <a:t>u</a:t>
            </a:r>
            <a:r>
              <a:rPr lang="en-US" altLang="en-US" b="0" dirty="0" smtClean="0">
                <a:sym typeface="Symbol" charset="2"/>
              </a:rPr>
              <a:t>({ }) = 0     </a:t>
            </a:r>
            <a:r>
              <a:rPr lang="en-US" altLang="en-US" b="0" dirty="0" smtClean="0">
                <a:sym typeface="Wingdings"/>
              </a:rPr>
              <a:t>     { }</a:t>
            </a:r>
            <a:r>
              <a:rPr lang="en-US" altLang="en-US" b="0" dirty="0">
                <a:sym typeface="Wingdings"/>
              </a:rPr>
              <a:t> </a:t>
            </a:r>
            <a:r>
              <a:rPr lang="en-US" altLang="en-US" b="0" dirty="0" smtClean="0">
                <a:latin typeface="MT Extra" charset="2"/>
              </a:rPr>
              <a:t>p </a:t>
            </a:r>
            <a:r>
              <a:rPr lang="en-US" altLang="en-US" b="0" dirty="0" smtClean="0">
                <a:sym typeface="Wingdings"/>
              </a:rPr>
              <a:t>{apple} </a:t>
            </a:r>
            <a:r>
              <a:rPr lang="en-US" altLang="en-US" b="0" u="sng" dirty="0" smtClean="0">
                <a:latin typeface="MT Extra" charset="2"/>
              </a:rPr>
              <a:t>p</a:t>
            </a:r>
            <a:r>
              <a:rPr lang="en-US" altLang="en-US" b="0" dirty="0" smtClean="0">
                <a:latin typeface="MT Extra" charset="2"/>
              </a:rPr>
              <a:t> </a:t>
            </a:r>
            <a:r>
              <a:rPr lang="en-US" altLang="en-US" b="0" dirty="0" smtClean="0">
                <a:sym typeface="Wingdings"/>
              </a:rPr>
              <a:t>{orange} </a:t>
            </a:r>
            <a:r>
              <a:rPr lang="en-US" altLang="en-US" b="0" dirty="0" smtClean="0">
                <a:latin typeface="MT Extra" charset="2"/>
              </a:rPr>
              <a:t>p</a:t>
            </a:r>
            <a:r>
              <a:rPr lang="en-US" altLang="en-US" b="0" dirty="0">
                <a:sym typeface="Wingdings"/>
              </a:rPr>
              <a:t> {</a:t>
            </a:r>
            <a:r>
              <a:rPr lang="en-US" altLang="en-US" b="0" dirty="0" err="1" smtClean="0">
                <a:sym typeface="Wingdings"/>
              </a:rPr>
              <a:t>apple,orange</a:t>
            </a:r>
            <a:r>
              <a:rPr lang="en-US" altLang="en-US" b="0" dirty="0" smtClean="0">
                <a:sym typeface="Wingdings"/>
              </a:rPr>
              <a:t>}</a:t>
            </a:r>
            <a:r>
              <a:rPr lang="en-US" altLang="en-US" dirty="0" smtClean="0">
                <a:sym typeface="Wingdings"/>
              </a:rPr>
              <a:t> </a:t>
            </a:r>
          </a:p>
        </p:txBody>
      </p:sp>
      <p:pic>
        <p:nvPicPr>
          <p:cNvPr id="5" name="Picture 4"/>
          <p:cNvPicPr>
            <a:picLocks noChangeAspect="1"/>
          </p:cNvPicPr>
          <p:nvPr/>
        </p:nvPicPr>
        <p:blipFill>
          <a:blip r:embed="rId3"/>
          <a:stretch>
            <a:fillRect/>
          </a:stretch>
        </p:blipFill>
        <p:spPr>
          <a:xfrm>
            <a:off x="7795035" y="1646275"/>
            <a:ext cx="907640" cy="828363"/>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18</a:t>
            </a:fld>
            <a:endParaRPr lang="en-US"/>
          </a:p>
        </p:txBody>
      </p:sp>
    </p:spTree>
    <p:extLst>
      <p:ext uri="{BB962C8B-B14F-4D97-AF65-F5344CB8AC3E}">
        <p14:creationId xmlns:p14="http://schemas.microsoft.com/office/powerpoint/2010/main" val="21451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measure “Utility” </a:t>
            </a:r>
            <a:r>
              <a:rPr lang="is-IS" dirty="0" smtClean="0"/>
              <a:t>…?</a:t>
            </a:r>
            <a:endParaRPr lang="en-US" dirty="0"/>
          </a:p>
        </p:txBody>
      </p:sp>
      <p:sp>
        <p:nvSpPr>
          <p:cNvPr id="3" name="Content Placeholder 2"/>
          <p:cNvSpPr>
            <a:spLocks noGrp="1"/>
          </p:cNvSpPr>
          <p:nvPr>
            <p:ph idx="1"/>
          </p:nvPr>
        </p:nvSpPr>
        <p:spPr/>
        <p:txBody>
          <a:bodyPr>
            <a:normAutofit fontScale="92500" lnSpcReduction="20000"/>
          </a:bodyPr>
          <a:lstStyle/>
          <a:p>
            <a:r>
              <a:rPr lang="en-US" i="1" dirty="0" smtClean="0"/>
              <a:t>u</a:t>
            </a:r>
            <a:r>
              <a:rPr lang="en-US" dirty="0" smtClean="0"/>
              <a:t>({</a:t>
            </a:r>
            <a:r>
              <a:rPr lang="en-US" dirty="0" err="1" smtClean="0"/>
              <a:t>apple,orange</a:t>
            </a:r>
            <a:r>
              <a:rPr lang="en-US" dirty="0" smtClean="0"/>
              <a:t>}) = 5 </a:t>
            </a:r>
          </a:p>
          <a:p>
            <a:pPr marL="342900" indent="-342900">
              <a:buFont typeface="Arial" charset="0"/>
              <a:buChar char="•"/>
            </a:pPr>
            <a:r>
              <a:rPr lang="en-US" b="0" dirty="0" smtClean="0"/>
              <a:t>5 dollars?  5 clams?  5 days to live?</a:t>
            </a:r>
            <a:endParaRPr lang="en-US" dirty="0"/>
          </a:p>
          <a:p>
            <a:pPr marL="342900" indent="-342900">
              <a:buFont typeface="Arial" charset="0"/>
              <a:buChar char="•"/>
            </a:pPr>
            <a:r>
              <a:rPr lang="en-US" b="0" dirty="0" smtClean="0"/>
              <a:t>Standard: 5 “</a:t>
            </a:r>
            <a:r>
              <a:rPr lang="en-US" b="0" dirty="0" err="1" smtClean="0"/>
              <a:t>utils</a:t>
            </a:r>
            <a:r>
              <a:rPr lang="en-US" b="0" dirty="0" smtClean="0"/>
              <a:t>” – it doesn’t typically matter</a:t>
            </a:r>
          </a:p>
          <a:p>
            <a:pPr marL="342900" indent="-342900">
              <a:buFont typeface="Arial" charset="0"/>
              <a:buChar char="•"/>
            </a:pPr>
            <a:r>
              <a:rPr lang="en-US" b="0" dirty="0" smtClean="0"/>
              <a:t>Agent’s behavior under </a:t>
            </a:r>
            <a:r>
              <a:rPr lang="en-US" b="0" i="1" dirty="0" smtClean="0"/>
              <a:t>u</a:t>
            </a:r>
            <a:r>
              <a:rPr lang="en-US" b="0" dirty="0" smtClean="0"/>
              <a:t>(o) is typically the same as under </a:t>
            </a:r>
            <a:r>
              <a:rPr lang="en-US" b="0" i="1" dirty="0" smtClean="0"/>
              <a:t>u</a:t>
            </a:r>
            <a:r>
              <a:rPr lang="en-US" b="0" dirty="0" smtClean="0"/>
              <a:t>’(o) = a + b*</a:t>
            </a:r>
            <a:r>
              <a:rPr lang="en-US" b="0" i="1" dirty="0" smtClean="0"/>
              <a:t>u</a:t>
            </a:r>
            <a:r>
              <a:rPr lang="en-US" b="0" dirty="0" smtClean="0"/>
              <a:t>(o)</a:t>
            </a:r>
          </a:p>
          <a:p>
            <a:pPr marL="342900" indent="-342900">
              <a:buFont typeface="Arial" charset="0"/>
              <a:buChar char="•"/>
            </a:pPr>
            <a:endParaRPr lang="en-US" dirty="0"/>
          </a:p>
          <a:p>
            <a:r>
              <a:rPr lang="en-US" i="1" dirty="0"/>
              <a:t>u</a:t>
            </a:r>
            <a:r>
              <a:rPr lang="en-US" dirty="0"/>
              <a:t>({</a:t>
            </a:r>
            <a:r>
              <a:rPr lang="en-US" dirty="0" smtClean="0"/>
              <a:t>apple}) = 3 &lt; 5 = </a:t>
            </a:r>
            <a:r>
              <a:rPr lang="en-US" i="1" dirty="0"/>
              <a:t>u</a:t>
            </a:r>
            <a:r>
              <a:rPr lang="en-US" dirty="0"/>
              <a:t>({</a:t>
            </a:r>
            <a:r>
              <a:rPr lang="en-US" dirty="0" err="1" smtClean="0"/>
              <a:t>apple,orange</a:t>
            </a:r>
            <a:r>
              <a:rPr lang="en-US" dirty="0" smtClean="0"/>
              <a:t>})</a:t>
            </a:r>
          </a:p>
          <a:p>
            <a:pPr marL="342900" indent="-342900">
              <a:buFont typeface="Arial" charset="0"/>
              <a:buChar char="•"/>
            </a:pPr>
            <a:r>
              <a:rPr lang="en-US" b="0" dirty="0" smtClean="0"/>
              <a:t>Cardinal utility: 3 &lt; 5</a:t>
            </a:r>
          </a:p>
          <a:p>
            <a:pPr marL="800100" lvl="1" indent="-342900">
              <a:buFont typeface="Arial" charset="0"/>
              <a:buChar char="•"/>
            </a:pPr>
            <a:r>
              <a:rPr lang="en-US" dirty="0" smtClean="0"/>
              <a:t>(We’ll see this in security games and auctions)</a:t>
            </a:r>
          </a:p>
          <a:p>
            <a:pPr marL="342900" indent="-342900">
              <a:buFont typeface="Arial" charset="0"/>
              <a:buChar char="•"/>
            </a:pPr>
            <a:r>
              <a:rPr lang="en-US" b="0" dirty="0" smtClean="0"/>
              <a:t>Ordinal utility: {</a:t>
            </a:r>
            <a:r>
              <a:rPr lang="en-US" b="0" dirty="0" err="1" smtClean="0"/>
              <a:t>apple,orange</a:t>
            </a:r>
            <a:r>
              <a:rPr lang="en-US" b="0" dirty="0" smtClean="0"/>
              <a:t>} </a:t>
            </a:r>
            <a:r>
              <a:rPr lang="en-US" altLang="en-US" b="0" dirty="0">
                <a:latin typeface="MT Extra" charset="2"/>
              </a:rPr>
              <a:t>p</a:t>
            </a:r>
            <a:r>
              <a:rPr lang="en-US" b="0" dirty="0" smtClean="0"/>
              <a:t> {apple}</a:t>
            </a:r>
          </a:p>
          <a:p>
            <a:pPr marL="800100" lvl="1" indent="-342900">
              <a:buFont typeface="Arial" charset="0"/>
              <a:buChar char="•"/>
            </a:pPr>
            <a:r>
              <a:rPr lang="en-US" dirty="0"/>
              <a:t>Doesn’t encode strength of a preference, just </a:t>
            </a:r>
            <a:r>
              <a:rPr lang="en-US" dirty="0" smtClean="0"/>
              <a:t>ordering</a:t>
            </a:r>
          </a:p>
          <a:p>
            <a:pPr marL="800100" lvl="1" indent="-342900">
              <a:buFont typeface="Arial" charset="0"/>
              <a:buChar char="•"/>
            </a:pPr>
            <a:r>
              <a:rPr lang="en-US" dirty="0" smtClean="0"/>
              <a:t>(We’ll see more of this in social choice)</a:t>
            </a:r>
          </a:p>
          <a:p>
            <a:pPr marL="800100" lvl="1" indent="-342900">
              <a:buFont typeface="Arial" charset="0"/>
              <a:buChar char="•"/>
            </a:pPr>
            <a:endParaRPr lang="en-US" dirty="0" smtClean="0"/>
          </a:p>
          <a:p>
            <a:endParaRPr lang="en-US" dirty="0" smtClean="0"/>
          </a:p>
          <a:p>
            <a:pPr marL="342900" indent="-342900">
              <a:buFont typeface="Arial" charset="0"/>
              <a:buChar char="•"/>
            </a:pPr>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19</a:t>
            </a:fld>
            <a:endParaRPr lang="en-US"/>
          </a:p>
        </p:txBody>
      </p:sp>
    </p:spTree>
    <p:extLst>
      <p:ext uri="{BB962C8B-B14F-4D97-AF65-F5344CB8AC3E}">
        <p14:creationId xmlns:p14="http://schemas.microsoft.com/office/powerpoint/2010/main" val="14550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7477"/>
            <a:ext cx="9144001" cy="1325610"/>
          </a:xfrm>
        </p:spPr>
        <p:txBody>
          <a:bodyPr>
            <a:normAutofit/>
          </a:bodyPr>
          <a:lstStyle/>
          <a:p>
            <a:pPr algn="ctr"/>
            <a:r>
              <a:rPr lang="en-US" dirty="0" smtClean="0"/>
              <a:t>Administrative Stuff</a:t>
            </a:r>
            <a:br>
              <a:rPr lang="en-US" dirty="0" smtClean="0"/>
            </a:br>
            <a:r>
              <a:rPr lang="en-US" sz="2200" i="1" dirty="0" smtClean="0">
                <a:solidFill>
                  <a:schemeClr val="bg1">
                    <a:lumMod val="50000"/>
                  </a:schemeClr>
                </a:solidFill>
              </a:rPr>
              <a:t>(Hopefully the last of this </a:t>
            </a:r>
            <a:br>
              <a:rPr lang="en-US" sz="2200" i="1" dirty="0" smtClean="0">
                <a:solidFill>
                  <a:schemeClr val="bg1">
                    <a:lumMod val="50000"/>
                  </a:schemeClr>
                </a:solidFill>
              </a:rPr>
            </a:br>
            <a:r>
              <a:rPr lang="en-US" sz="2200" i="1" dirty="0" smtClean="0">
                <a:solidFill>
                  <a:schemeClr val="bg1">
                    <a:lumMod val="50000"/>
                  </a:schemeClr>
                </a:solidFill>
              </a:rPr>
              <a:t>sort of thing for a while)</a:t>
            </a:r>
            <a:endParaRPr lang="en-US" i="1"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spTree>
    <p:extLst>
      <p:ext uri="{BB962C8B-B14F-4D97-AF65-F5344CB8AC3E}">
        <p14:creationId xmlns:p14="http://schemas.microsoft.com/office/powerpoint/2010/main" val="617248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mtClean="0"/>
              <a:t>Risk attitudes</a:t>
            </a:r>
            <a:endParaRPr lang="en-US" altLang="en-US"/>
          </a:p>
        </p:txBody>
      </p:sp>
      <p:sp>
        <p:nvSpPr>
          <p:cNvPr id="280579" name="Rectangle 3"/>
          <p:cNvSpPr>
            <a:spLocks noGrp="1" noChangeArrowheads="1"/>
          </p:cNvSpPr>
          <p:nvPr>
            <p:ph type="body" idx="1"/>
          </p:nvPr>
        </p:nvSpPr>
        <p:spPr/>
        <p:txBody>
          <a:bodyPr>
            <a:normAutofit/>
          </a:bodyPr>
          <a:lstStyle/>
          <a:p>
            <a:r>
              <a:rPr lang="en-US" altLang="en-US" dirty="0" smtClean="0"/>
              <a:t>Which would you prefer?</a:t>
            </a:r>
          </a:p>
          <a:p>
            <a:pPr lvl="1"/>
            <a:r>
              <a:rPr lang="en-US" altLang="en-US" dirty="0" smtClean="0"/>
              <a:t>A lottery ticket that pays out $10 with probability .5 and $0 otherwise, or</a:t>
            </a:r>
          </a:p>
          <a:p>
            <a:pPr lvl="1"/>
            <a:r>
              <a:rPr lang="en-US" altLang="en-US" dirty="0" smtClean="0"/>
              <a:t>A lottery ticket that pays out $3 with probability 1</a:t>
            </a:r>
          </a:p>
          <a:p>
            <a:r>
              <a:rPr lang="en-US" altLang="en-US" dirty="0" smtClean="0"/>
              <a:t>How about:</a:t>
            </a:r>
          </a:p>
          <a:p>
            <a:pPr lvl="1"/>
            <a:r>
              <a:rPr lang="en-US" altLang="en-US" dirty="0" smtClean="0"/>
              <a:t>A lottery ticket that pays out $100,000,000 with probability .5 and $0 otherwise, or</a:t>
            </a:r>
          </a:p>
          <a:p>
            <a:pPr lvl="1"/>
            <a:r>
              <a:rPr lang="en-US" altLang="en-US" dirty="0" smtClean="0"/>
              <a:t>A lottery ticket that pays out $30,000,000 with probability 1</a:t>
            </a:r>
          </a:p>
          <a:p>
            <a:r>
              <a:rPr lang="en-US" altLang="en-US" dirty="0" smtClean="0"/>
              <a:t>Usually, people do not simply go by expected value</a:t>
            </a:r>
          </a:p>
        </p:txBody>
      </p:sp>
      <p:sp>
        <p:nvSpPr>
          <p:cNvPr id="4" name="TextBox 3"/>
          <p:cNvSpPr txBox="1"/>
          <p:nvPr/>
        </p:nvSpPr>
        <p:spPr>
          <a:xfrm>
            <a:off x="0" y="6488668"/>
            <a:ext cx="510363" cy="369332"/>
          </a:xfrm>
          <a:prstGeom prst="rect">
            <a:avLst/>
          </a:prstGeom>
          <a:noFill/>
        </p:spPr>
        <p:txBody>
          <a:bodyPr wrap="square" rtlCol="0">
            <a:spAutoFit/>
          </a:bodyPr>
          <a:lstStyle/>
          <a:p>
            <a:r>
              <a:rPr lang="en-US" smtClean="0"/>
              <a:t>VC</a:t>
            </a:r>
            <a:endParaRPr lang="en-US"/>
          </a:p>
        </p:txBody>
      </p:sp>
      <p:sp>
        <p:nvSpPr>
          <p:cNvPr id="5" name="Slide Number Placeholder 4"/>
          <p:cNvSpPr>
            <a:spLocks noGrp="1"/>
          </p:cNvSpPr>
          <p:nvPr>
            <p:ph type="sldNum" sz="quarter" idx="12"/>
          </p:nvPr>
        </p:nvSpPr>
        <p:spPr/>
        <p:txBody>
          <a:bodyPr/>
          <a:lstStyle/>
          <a:p>
            <a:fld id="{A2EF37A0-74FC-AB4F-AE4C-D9BFC6719E9F}" type="slidenum">
              <a:rPr lang="en-US" smtClean="0"/>
              <a:t>20</a:t>
            </a:fld>
            <a:endParaRPr lang="en-US"/>
          </a:p>
        </p:txBody>
      </p:sp>
    </p:spTree>
    <p:extLst>
      <p:ext uri="{BB962C8B-B14F-4D97-AF65-F5344CB8AC3E}">
        <p14:creationId xmlns:p14="http://schemas.microsoft.com/office/powerpoint/2010/main" val="1944926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05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05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05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057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057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05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Attitudes – Expected Value</a:t>
            </a:r>
            <a:endParaRPr lang="en-US" dirty="0"/>
          </a:p>
        </p:txBody>
      </p:sp>
      <p:sp>
        <p:nvSpPr>
          <p:cNvPr id="3" name="Content Placeholder 2"/>
          <p:cNvSpPr>
            <a:spLocks noGrp="1"/>
          </p:cNvSpPr>
          <p:nvPr>
            <p:ph idx="1"/>
          </p:nvPr>
        </p:nvSpPr>
        <p:spPr/>
        <p:txBody>
          <a:bodyPr/>
          <a:lstStyle/>
          <a:p>
            <a:r>
              <a:rPr lang="en-US" altLang="en-US" dirty="0"/>
              <a:t>An agent is </a:t>
            </a:r>
            <a:r>
              <a:rPr lang="en-US" altLang="en-US" dirty="0">
                <a:solidFill>
                  <a:schemeClr val="accent1"/>
                </a:solidFill>
              </a:rPr>
              <a:t>risk-neutral</a:t>
            </a:r>
            <a:r>
              <a:rPr lang="en-US" altLang="en-US" dirty="0"/>
              <a:t> if she only cares about the expected value of the lottery ticket</a:t>
            </a:r>
          </a:p>
          <a:p>
            <a:r>
              <a:rPr lang="en-US" altLang="en-US" dirty="0"/>
              <a:t>An agent is </a:t>
            </a:r>
            <a:r>
              <a:rPr lang="en-US" altLang="en-US" dirty="0">
                <a:solidFill>
                  <a:schemeClr val="tx2"/>
                </a:solidFill>
              </a:rPr>
              <a:t>risk-averse</a:t>
            </a:r>
            <a:r>
              <a:rPr lang="en-US" altLang="en-US" dirty="0"/>
              <a:t> if she always prefers the expected value of the lottery ticket to the lottery ticket</a:t>
            </a:r>
          </a:p>
          <a:p>
            <a:pPr lvl="1"/>
            <a:r>
              <a:rPr lang="en-US" altLang="en-US" dirty="0"/>
              <a:t>Most people are like this</a:t>
            </a:r>
          </a:p>
          <a:p>
            <a:r>
              <a:rPr lang="en-US" altLang="en-US" dirty="0"/>
              <a:t>An agent is </a:t>
            </a:r>
            <a:r>
              <a:rPr lang="en-US" altLang="en-US" dirty="0">
                <a:solidFill>
                  <a:srgbClr val="00B050"/>
                </a:solidFill>
              </a:rPr>
              <a:t>risk-seeking</a:t>
            </a:r>
            <a:r>
              <a:rPr lang="en-US" altLang="en-US" dirty="0"/>
              <a:t> if she always prefers the lottery ticket to the expected value of the lottery ticket</a:t>
            </a:r>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21</a:t>
            </a:fld>
            <a:endParaRPr lang="en-US"/>
          </a:p>
        </p:txBody>
      </p:sp>
      <p:sp>
        <p:nvSpPr>
          <p:cNvPr id="6" name="TextBox 5"/>
          <p:cNvSpPr txBox="1"/>
          <p:nvPr/>
        </p:nvSpPr>
        <p:spPr>
          <a:xfrm>
            <a:off x="0" y="6488668"/>
            <a:ext cx="510363" cy="369332"/>
          </a:xfrm>
          <a:prstGeom prst="rect">
            <a:avLst/>
          </a:prstGeom>
          <a:noFill/>
        </p:spPr>
        <p:txBody>
          <a:bodyPr wrap="square" rtlCol="0">
            <a:spAutoFit/>
          </a:bodyPr>
          <a:lstStyle/>
          <a:p>
            <a:r>
              <a:rPr lang="en-US" smtClean="0"/>
              <a:t>VC</a:t>
            </a:r>
            <a:endParaRPr lang="en-US"/>
          </a:p>
        </p:txBody>
      </p:sp>
      <p:pic>
        <p:nvPicPr>
          <p:cNvPr id="7" name="Picture 6"/>
          <p:cNvPicPr>
            <a:picLocks noChangeAspect="1"/>
          </p:cNvPicPr>
          <p:nvPr/>
        </p:nvPicPr>
        <p:blipFill>
          <a:blip r:embed="rId2"/>
          <a:stretch>
            <a:fillRect/>
          </a:stretch>
        </p:blipFill>
        <p:spPr>
          <a:xfrm>
            <a:off x="3935361" y="3190349"/>
            <a:ext cx="663677" cy="432814"/>
          </a:xfrm>
          <a:prstGeom prst="rect">
            <a:avLst/>
          </a:prstGeom>
        </p:spPr>
      </p:pic>
    </p:spTree>
    <p:extLst>
      <p:ext uri="{BB962C8B-B14F-4D97-AF65-F5344CB8AC3E}">
        <p14:creationId xmlns:p14="http://schemas.microsoft.com/office/powerpoint/2010/main" val="209578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dirty="0" smtClean="0"/>
              <a:t>Decreasing marginal utility</a:t>
            </a:r>
            <a:endParaRPr lang="en-US" altLang="en-US" dirty="0"/>
          </a:p>
        </p:txBody>
      </p:sp>
      <p:sp>
        <p:nvSpPr>
          <p:cNvPr id="4099" name="Rectangle 3"/>
          <p:cNvSpPr>
            <a:spLocks noGrp="1" noChangeArrowheads="1"/>
          </p:cNvSpPr>
          <p:nvPr>
            <p:ph type="body" idx="1"/>
          </p:nvPr>
        </p:nvSpPr>
        <p:spPr/>
        <p:txBody>
          <a:bodyPr/>
          <a:lstStyle/>
          <a:p>
            <a:r>
              <a:rPr lang="en-US" altLang="en-US" dirty="0" smtClean="0"/>
              <a:t>Typically, at some point, having an extra dollar does not make people much happier (decreasing marginal utility)</a:t>
            </a:r>
            <a:endParaRPr lang="en-US" altLang="en-US" dirty="0"/>
          </a:p>
        </p:txBody>
      </p:sp>
      <p:sp>
        <p:nvSpPr>
          <p:cNvPr id="4100" name="Line 4"/>
          <p:cNvSpPr>
            <a:spLocks noChangeShapeType="1"/>
          </p:cNvSpPr>
          <p:nvPr/>
        </p:nvSpPr>
        <p:spPr bwMode="auto">
          <a:xfrm>
            <a:off x="2940050" y="2971800"/>
            <a:ext cx="0" cy="2895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5"/>
          <p:cNvSpPr>
            <a:spLocks noChangeShapeType="1"/>
          </p:cNvSpPr>
          <p:nvPr/>
        </p:nvSpPr>
        <p:spPr bwMode="auto">
          <a:xfrm>
            <a:off x="2940050" y="5867400"/>
            <a:ext cx="4343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 name="Text Box 6"/>
          <p:cNvSpPr txBox="1">
            <a:spLocks noChangeArrowheads="1"/>
          </p:cNvSpPr>
          <p:nvPr/>
        </p:nvSpPr>
        <p:spPr bwMode="auto">
          <a:xfrm>
            <a:off x="1873250" y="2667000"/>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utility</a:t>
            </a:r>
          </a:p>
        </p:txBody>
      </p:sp>
      <p:sp>
        <p:nvSpPr>
          <p:cNvPr id="4103" name="Freeform 7"/>
          <p:cNvSpPr>
            <a:spLocks/>
          </p:cNvSpPr>
          <p:nvPr/>
        </p:nvSpPr>
        <p:spPr bwMode="auto">
          <a:xfrm>
            <a:off x="2940050" y="3352800"/>
            <a:ext cx="4114800" cy="2514600"/>
          </a:xfrm>
          <a:custGeom>
            <a:avLst/>
            <a:gdLst>
              <a:gd name="T0" fmla="*/ 0 w 2592"/>
              <a:gd name="T1" fmla="*/ 1584 h 1584"/>
              <a:gd name="T2" fmla="*/ 96 w 2592"/>
              <a:gd name="T3" fmla="*/ 1248 h 1584"/>
              <a:gd name="T4" fmla="*/ 288 w 2592"/>
              <a:gd name="T5" fmla="*/ 912 h 1584"/>
              <a:gd name="T6" fmla="*/ 624 w 2592"/>
              <a:gd name="T7" fmla="*/ 576 h 1584"/>
              <a:gd name="T8" fmla="*/ 1056 w 2592"/>
              <a:gd name="T9" fmla="*/ 336 h 1584"/>
              <a:gd name="T10" fmla="*/ 1632 w 2592"/>
              <a:gd name="T11" fmla="*/ 144 h 1584"/>
              <a:gd name="T12" fmla="*/ 2112 w 2592"/>
              <a:gd name="T13" fmla="*/ 48 h 1584"/>
              <a:gd name="T14" fmla="*/ 2592 w 2592"/>
              <a:gd name="T15" fmla="*/ 0 h 1584"/>
              <a:gd name="T16" fmla="*/ 0 60000 65536"/>
              <a:gd name="T17" fmla="*/ 0 60000 65536"/>
              <a:gd name="T18" fmla="*/ 0 60000 65536"/>
              <a:gd name="T19" fmla="*/ 0 60000 65536"/>
              <a:gd name="T20" fmla="*/ 0 60000 65536"/>
              <a:gd name="T21" fmla="*/ 0 60000 65536"/>
              <a:gd name="T22" fmla="*/ 0 60000 65536"/>
              <a:gd name="T23" fmla="*/ 0 60000 65536"/>
              <a:gd name="T24" fmla="*/ 0 w 2592"/>
              <a:gd name="T25" fmla="*/ 0 h 1584"/>
              <a:gd name="T26" fmla="*/ 2592 w 2592"/>
              <a:gd name="T27" fmla="*/ 1584 h 15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92" h="1584">
                <a:moveTo>
                  <a:pt x="0" y="1584"/>
                </a:moveTo>
                <a:cubicBezTo>
                  <a:pt x="24" y="1472"/>
                  <a:pt x="48" y="1360"/>
                  <a:pt x="96" y="1248"/>
                </a:cubicBezTo>
                <a:cubicBezTo>
                  <a:pt x="144" y="1136"/>
                  <a:pt x="200" y="1024"/>
                  <a:pt x="288" y="912"/>
                </a:cubicBezTo>
                <a:cubicBezTo>
                  <a:pt x="376" y="800"/>
                  <a:pt x="496" y="672"/>
                  <a:pt x="624" y="576"/>
                </a:cubicBezTo>
                <a:cubicBezTo>
                  <a:pt x="752" y="480"/>
                  <a:pt x="888" y="408"/>
                  <a:pt x="1056" y="336"/>
                </a:cubicBezTo>
                <a:cubicBezTo>
                  <a:pt x="1224" y="264"/>
                  <a:pt x="1456" y="192"/>
                  <a:pt x="1632" y="144"/>
                </a:cubicBezTo>
                <a:cubicBezTo>
                  <a:pt x="1808" y="96"/>
                  <a:pt x="1952" y="72"/>
                  <a:pt x="2112" y="48"/>
                </a:cubicBezTo>
                <a:cubicBezTo>
                  <a:pt x="2272" y="24"/>
                  <a:pt x="2512" y="8"/>
                  <a:pt x="2592" y="0"/>
                </a:cubicBezTo>
              </a:path>
            </a:pathLst>
          </a:custGeom>
          <a:noFill/>
          <a:ln w="38100" cap="flat" cmpd="sng">
            <a:solidFill>
              <a:srgbClr val="0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4" name="Text Box 8"/>
          <p:cNvSpPr txBox="1">
            <a:spLocks noChangeArrowheads="1"/>
          </p:cNvSpPr>
          <p:nvPr/>
        </p:nvSpPr>
        <p:spPr bwMode="auto">
          <a:xfrm>
            <a:off x="7359650" y="57912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money</a:t>
            </a:r>
          </a:p>
        </p:txBody>
      </p:sp>
      <p:sp>
        <p:nvSpPr>
          <p:cNvPr id="4105" name="Text Box 9"/>
          <p:cNvSpPr txBox="1">
            <a:spLocks noChangeArrowheads="1"/>
          </p:cNvSpPr>
          <p:nvPr/>
        </p:nvSpPr>
        <p:spPr bwMode="auto">
          <a:xfrm>
            <a:off x="2974975" y="58816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$200</a:t>
            </a:r>
          </a:p>
        </p:txBody>
      </p:sp>
      <p:sp>
        <p:nvSpPr>
          <p:cNvPr id="4106" name="Text Box 10"/>
          <p:cNvSpPr txBox="1">
            <a:spLocks noChangeArrowheads="1"/>
          </p:cNvSpPr>
          <p:nvPr/>
        </p:nvSpPr>
        <p:spPr bwMode="auto">
          <a:xfrm>
            <a:off x="3657600" y="5881688"/>
            <a:ext cx="81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$1500</a:t>
            </a:r>
          </a:p>
        </p:txBody>
      </p:sp>
      <p:sp>
        <p:nvSpPr>
          <p:cNvPr id="4107" name="Text Box 11"/>
          <p:cNvSpPr txBox="1">
            <a:spLocks noChangeArrowheads="1"/>
          </p:cNvSpPr>
          <p:nvPr/>
        </p:nvSpPr>
        <p:spPr bwMode="auto">
          <a:xfrm>
            <a:off x="5378450" y="5881688"/>
            <a:ext cx="81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$5000</a:t>
            </a:r>
          </a:p>
        </p:txBody>
      </p:sp>
      <p:sp>
        <p:nvSpPr>
          <p:cNvPr id="4108" name="Text Box 12"/>
          <p:cNvSpPr txBox="1">
            <a:spLocks noChangeArrowheads="1"/>
          </p:cNvSpPr>
          <p:nvPr/>
        </p:nvSpPr>
        <p:spPr bwMode="auto">
          <a:xfrm>
            <a:off x="666750" y="4876800"/>
            <a:ext cx="234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buy a bike (utility = 1)</a:t>
            </a:r>
          </a:p>
        </p:txBody>
      </p:sp>
      <p:sp>
        <p:nvSpPr>
          <p:cNvPr id="4109" name="Text Box 13"/>
          <p:cNvSpPr txBox="1">
            <a:spLocks noChangeArrowheads="1"/>
          </p:cNvSpPr>
          <p:nvPr/>
        </p:nvSpPr>
        <p:spPr bwMode="auto">
          <a:xfrm>
            <a:off x="768350" y="4114800"/>
            <a:ext cx="2247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buy a car (utility = 2)</a:t>
            </a:r>
          </a:p>
        </p:txBody>
      </p:sp>
      <p:sp>
        <p:nvSpPr>
          <p:cNvPr id="4110" name="Text Box 14"/>
          <p:cNvSpPr txBox="1">
            <a:spLocks noChangeArrowheads="1"/>
          </p:cNvSpPr>
          <p:nvPr/>
        </p:nvSpPr>
        <p:spPr bwMode="auto">
          <a:xfrm>
            <a:off x="209550" y="3290888"/>
            <a:ext cx="2806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buy a nicer car (utility = 3)</a:t>
            </a:r>
          </a:p>
        </p:txBody>
      </p:sp>
      <p:sp>
        <p:nvSpPr>
          <p:cNvPr id="4111" name="Line 15"/>
          <p:cNvSpPr>
            <a:spLocks noChangeShapeType="1"/>
          </p:cNvSpPr>
          <p:nvPr/>
        </p:nvSpPr>
        <p:spPr bwMode="auto">
          <a:xfrm flipV="1">
            <a:off x="5791200" y="3505200"/>
            <a:ext cx="0" cy="236220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12" name="Line 16"/>
          <p:cNvSpPr>
            <a:spLocks noChangeShapeType="1"/>
          </p:cNvSpPr>
          <p:nvPr/>
        </p:nvSpPr>
        <p:spPr bwMode="auto">
          <a:xfrm flipH="1">
            <a:off x="2971800" y="3505200"/>
            <a:ext cx="2819400"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13" name="Line 17"/>
          <p:cNvSpPr>
            <a:spLocks noChangeShapeType="1"/>
          </p:cNvSpPr>
          <p:nvPr/>
        </p:nvSpPr>
        <p:spPr bwMode="auto">
          <a:xfrm>
            <a:off x="2971800" y="4267200"/>
            <a:ext cx="914400"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14" name="Line 18"/>
          <p:cNvSpPr>
            <a:spLocks noChangeShapeType="1"/>
          </p:cNvSpPr>
          <p:nvPr/>
        </p:nvSpPr>
        <p:spPr bwMode="auto">
          <a:xfrm>
            <a:off x="3886200" y="4267200"/>
            <a:ext cx="0" cy="160020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15" name="Line 19"/>
          <p:cNvSpPr>
            <a:spLocks noChangeShapeType="1"/>
          </p:cNvSpPr>
          <p:nvPr/>
        </p:nvSpPr>
        <p:spPr bwMode="auto">
          <a:xfrm>
            <a:off x="2971800" y="5029200"/>
            <a:ext cx="228600"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Line 20"/>
          <p:cNvSpPr>
            <a:spLocks noChangeShapeType="1"/>
          </p:cNvSpPr>
          <p:nvPr/>
        </p:nvSpPr>
        <p:spPr bwMode="auto">
          <a:xfrm>
            <a:off x="3200400" y="5029200"/>
            <a:ext cx="0" cy="83820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22</a:t>
            </a:fld>
            <a:endParaRPr lang="en-US"/>
          </a:p>
        </p:txBody>
      </p:sp>
      <p:sp>
        <p:nvSpPr>
          <p:cNvPr id="25" name="TextBox 24"/>
          <p:cNvSpPr txBox="1"/>
          <p:nvPr/>
        </p:nvSpPr>
        <p:spPr>
          <a:xfrm>
            <a:off x="0" y="6488668"/>
            <a:ext cx="510363" cy="369332"/>
          </a:xfrm>
          <a:prstGeom prst="rect">
            <a:avLst/>
          </a:prstGeom>
          <a:noFill/>
        </p:spPr>
        <p:txBody>
          <a:bodyPr wrap="square" rtlCol="0">
            <a:spAutoFit/>
          </a:bodyPr>
          <a:lstStyle/>
          <a:p>
            <a:r>
              <a:rPr lang="en-US" smtClean="0"/>
              <a:t>VC</a:t>
            </a:r>
            <a:endParaRPr lang="en-US"/>
          </a:p>
        </p:txBody>
      </p:sp>
      <p:grpSp>
        <p:nvGrpSpPr>
          <p:cNvPr id="7" name="Group 6"/>
          <p:cNvGrpSpPr/>
          <p:nvPr/>
        </p:nvGrpSpPr>
        <p:grpSpPr>
          <a:xfrm>
            <a:off x="7511000" y="1347215"/>
            <a:ext cx="1437200" cy="1439590"/>
            <a:chOff x="7511000" y="1170239"/>
            <a:chExt cx="1437200" cy="1439590"/>
          </a:xfrm>
        </p:grpSpPr>
        <p:pic>
          <p:nvPicPr>
            <p:cNvPr id="5" name="Picture 4"/>
            <p:cNvPicPr>
              <a:picLocks noChangeAspect="1"/>
            </p:cNvPicPr>
            <p:nvPr/>
          </p:nvPicPr>
          <p:blipFill>
            <a:blip r:embed="rId3"/>
            <a:stretch>
              <a:fillRect/>
            </a:stretch>
          </p:blipFill>
          <p:spPr>
            <a:xfrm>
              <a:off x="7630600" y="1170239"/>
              <a:ext cx="1198000" cy="1164722"/>
            </a:xfrm>
            <a:prstGeom prst="rect">
              <a:avLst/>
            </a:prstGeom>
          </p:spPr>
        </p:pic>
        <p:sp>
          <p:nvSpPr>
            <p:cNvPr id="6" name="TextBox 5"/>
            <p:cNvSpPr txBox="1"/>
            <p:nvPr/>
          </p:nvSpPr>
          <p:spPr>
            <a:xfrm>
              <a:off x="7511000" y="2302052"/>
              <a:ext cx="1437200" cy="307777"/>
            </a:xfrm>
            <a:prstGeom prst="rect">
              <a:avLst/>
            </a:prstGeom>
            <a:noFill/>
          </p:spPr>
          <p:txBody>
            <a:bodyPr wrap="square" rtlCol="0">
              <a:spAutoFit/>
            </a:bodyPr>
            <a:lstStyle/>
            <a:p>
              <a:pPr algn="ctr"/>
              <a:r>
                <a:rPr lang="en-US" sz="1400" smtClean="0"/>
                <a:t>“Typically”</a:t>
              </a:r>
              <a:endParaRPr lang="en-US" sz="1400"/>
            </a:p>
          </p:txBody>
        </p:sp>
      </p:grpSp>
    </p:spTree>
    <p:extLst>
      <p:ext uri="{BB962C8B-B14F-4D97-AF65-F5344CB8AC3E}">
        <p14:creationId xmlns:p14="http://schemas.microsoft.com/office/powerpoint/2010/main" val="1532892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0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0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4100" grpId="0" animBg="1"/>
      <p:bldP spid="4101" grpId="0" animBg="1"/>
      <p:bldP spid="4102" grpId="0"/>
      <p:bldP spid="4103" grpId="0" animBg="1"/>
      <p:bldP spid="4104" grpId="0"/>
      <p:bldP spid="4105" grpId="0"/>
      <p:bldP spid="4106" grpId="0"/>
      <p:bldP spid="4107" grpId="0"/>
      <p:bldP spid="4108" grpId="0"/>
      <p:bldP spid="4109" grpId="0"/>
      <p:bldP spid="4110" grpId="0"/>
      <p:bldP spid="4111" grpId="0" animBg="1"/>
      <p:bldP spid="4112" grpId="0" animBg="1"/>
      <p:bldP spid="4113" grpId="0" animBg="1"/>
      <p:bldP spid="4114" grpId="0" animBg="1"/>
      <p:bldP spid="4115" grpId="0" animBg="1"/>
      <p:bldP spid="41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52718"/>
            <a:ext cx="8391832" cy="737315"/>
          </a:xfrm>
        </p:spPr>
        <p:txBody>
          <a:bodyPr/>
          <a:lstStyle/>
          <a:p>
            <a:r>
              <a:rPr lang="en-US" altLang="en-US" dirty="0" smtClean="0"/>
              <a:t>Maximizing expected utility</a:t>
            </a:r>
            <a:endParaRPr lang="en-US" altLang="en-US" dirty="0"/>
          </a:p>
        </p:txBody>
      </p:sp>
      <p:sp>
        <p:nvSpPr>
          <p:cNvPr id="5123" name="Rectangle 3"/>
          <p:cNvSpPr>
            <a:spLocks noGrp="1" noChangeArrowheads="1"/>
          </p:cNvSpPr>
          <p:nvPr>
            <p:ph type="body" idx="1"/>
          </p:nvPr>
        </p:nvSpPr>
        <p:spPr>
          <a:xfrm>
            <a:off x="457199" y="4586287"/>
            <a:ext cx="8107251" cy="1866346"/>
          </a:xfrm>
        </p:spPr>
        <p:txBody>
          <a:bodyPr>
            <a:normAutofit fontScale="85000" lnSpcReduction="20000"/>
          </a:bodyPr>
          <a:lstStyle/>
          <a:p>
            <a:r>
              <a:rPr lang="en-US" altLang="en-US" dirty="0" smtClean="0"/>
              <a:t>Lottery 1: get $1500 with probability 1 </a:t>
            </a:r>
            <a:r>
              <a:rPr lang="en-US" altLang="en-US" dirty="0" smtClean="0">
                <a:sym typeface="Wingdings"/>
              </a:rPr>
              <a:t> </a:t>
            </a:r>
            <a:r>
              <a:rPr lang="en-US" altLang="en-US" dirty="0" smtClean="0"/>
              <a:t>gives expected utility </a:t>
            </a:r>
            <a:r>
              <a:rPr lang="en-US" altLang="en-US" dirty="0" smtClean="0">
                <a:solidFill>
                  <a:schemeClr val="tx2"/>
                </a:solidFill>
              </a:rPr>
              <a:t>2</a:t>
            </a:r>
          </a:p>
          <a:p>
            <a:r>
              <a:rPr lang="en-US" altLang="en-US" dirty="0" smtClean="0"/>
              <a:t>Lottery 2: get $5000 with probability .4, $200 otherwise</a:t>
            </a:r>
          </a:p>
          <a:p>
            <a:pPr lvl="1"/>
            <a:r>
              <a:rPr lang="en-US" altLang="en-US" dirty="0" smtClean="0">
                <a:sym typeface="Wingdings"/>
              </a:rPr>
              <a:t></a:t>
            </a:r>
            <a:r>
              <a:rPr lang="en-US" altLang="en-US" dirty="0" smtClean="0"/>
              <a:t> expected utility .4*3 + .6*1 = </a:t>
            </a:r>
            <a:r>
              <a:rPr lang="en-US" altLang="en-US" dirty="0" smtClean="0">
                <a:solidFill>
                  <a:srgbClr val="00B050"/>
                </a:solidFill>
              </a:rPr>
              <a:t>1.8</a:t>
            </a:r>
          </a:p>
          <a:p>
            <a:r>
              <a:rPr lang="en-US" altLang="en-US" dirty="0" smtClean="0"/>
              <a:t>E</a:t>
            </a:r>
            <a:r>
              <a:rPr lang="en-US" altLang="en-US" baseline="-25000" dirty="0" smtClean="0"/>
              <a:t>$</a:t>
            </a:r>
            <a:r>
              <a:rPr lang="en-US" altLang="en-US" dirty="0" smtClean="0"/>
              <a:t>[Lottery 2] = .4*$5000 + .6*$200 = </a:t>
            </a:r>
            <a:r>
              <a:rPr lang="en-US" altLang="en-US" dirty="0" smtClean="0">
                <a:solidFill>
                  <a:srgbClr val="00B050"/>
                </a:solidFill>
              </a:rPr>
              <a:t>$2120</a:t>
            </a:r>
            <a:r>
              <a:rPr lang="en-US" altLang="en-US" dirty="0" smtClean="0"/>
              <a:t> &gt; </a:t>
            </a:r>
            <a:r>
              <a:rPr lang="en-US" altLang="en-US" dirty="0" smtClean="0">
                <a:solidFill>
                  <a:schemeClr val="tx2"/>
                </a:solidFill>
              </a:rPr>
              <a:t>$1500</a:t>
            </a:r>
            <a:r>
              <a:rPr lang="en-US" altLang="en-US" dirty="0" smtClean="0"/>
              <a:t> = E</a:t>
            </a:r>
            <a:r>
              <a:rPr lang="en-US" altLang="en-US" baseline="-25000" dirty="0" smtClean="0"/>
              <a:t>$</a:t>
            </a:r>
            <a:r>
              <a:rPr lang="en-US" altLang="en-US" dirty="0" smtClean="0"/>
              <a:t>[Lottery 1]</a:t>
            </a:r>
          </a:p>
          <a:p>
            <a:r>
              <a:rPr lang="en-US" altLang="en-US" dirty="0" smtClean="0"/>
              <a:t>So: maximizing expected utility is consistent with </a:t>
            </a:r>
            <a:r>
              <a:rPr lang="en-US" altLang="en-US" dirty="0" smtClean="0">
                <a:solidFill>
                  <a:schemeClr val="tx2"/>
                </a:solidFill>
              </a:rPr>
              <a:t>risk aversion</a:t>
            </a:r>
            <a:r>
              <a:rPr lang="en-US" altLang="en-US" dirty="0" smtClean="0"/>
              <a:t> (assuming decreasing marginal utility)</a:t>
            </a:r>
            <a:endParaRPr lang="en-US" alt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23</a:t>
            </a:fld>
            <a:endParaRPr lang="en-US"/>
          </a:p>
        </p:txBody>
      </p:sp>
      <p:grpSp>
        <p:nvGrpSpPr>
          <p:cNvPr id="5" name="Group 4"/>
          <p:cNvGrpSpPr/>
          <p:nvPr/>
        </p:nvGrpSpPr>
        <p:grpSpPr>
          <a:xfrm>
            <a:off x="955340" y="890034"/>
            <a:ext cx="8020050" cy="3581400"/>
            <a:chOff x="533400" y="838200"/>
            <a:chExt cx="8020050" cy="3581400"/>
          </a:xfrm>
        </p:grpSpPr>
        <p:sp>
          <p:nvSpPr>
            <p:cNvPr id="5124" name="Line 4"/>
            <p:cNvSpPr>
              <a:spLocks noChangeShapeType="1"/>
            </p:cNvSpPr>
            <p:nvPr/>
          </p:nvSpPr>
          <p:spPr bwMode="auto">
            <a:xfrm>
              <a:off x="3263900" y="1143000"/>
              <a:ext cx="0" cy="2895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5"/>
            <p:cNvSpPr>
              <a:spLocks noChangeShapeType="1"/>
            </p:cNvSpPr>
            <p:nvPr/>
          </p:nvSpPr>
          <p:spPr bwMode="auto">
            <a:xfrm>
              <a:off x="3263900" y="4038600"/>
              <a:ext cx="4343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 name="Text Box 6"/>
            <p:cNvSpPr txBox="1">
              <a:spLocks noChangeArrowheads="1"/>
            </p:cNvSpPr>
            <p:nvPr/>
          </p:nvSpPr>
          <p:spPr bwMode="auto">
            <a:xfrm>
              <a:off x="2197100" y="838200"/>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utility</a:t>
              </a:r>
            </a:p>
          </p:txBody>
        </p:sp>
        <p:sp>
          <p:nvSpPr>
            <p:cNvPr id="5127" name="Freeform 7"/>
            <p:cNvSpPr>
              <a:spLocks/>
            </p:cNvSpPr>
            <p:nvPr/>
          </p:nvSpPr>
          <p:spPr bwMode="auto">
            <a:xfrm>
              <a:off x="3263900" y="1524000"/>
              <a:ext cx="4114800" cy="2514600"/>
            </a:xfrm>
            <a:custGeom>
              <a:avLst/>
              <a:gdLst>
                <a:gd name="T0" fmla="*/ 0 w 2592"/>
                <a:gd name="T1" fmla="*/ 1584 h 1584"/>
                <a:gd name="T2" fmla="*/ 96 w 2592"/>
                <a:gd name="T3" fmla="*/ 1248 h 1584"/>
                <a:gd name="T4" fmla="*/ 288 w 2592"/>
                <a:gd name="T5" fmla="*/ 912 h 1584"/>
                <a:gd name="T6" fmla="*/ 624 w 2592"/>
                <a:gd name="T7" fmla="*/ 576 h 1584"/>
                <a:gd name="T8" fmla="*/ 1056 w 2592"/>
                <a:gd name="T9" fmla="*/ 336 h 1584"/>
                <a:gd name="T10" fmla="*/ 1632 w 2592"/>
                <a:gd name="T11" fmla="*/ 144 h 1584"/>
                <a:gd name="T12" fmla="*/ 2112 w 2592"/>
                <a:gd name="T13" fmla="*/ 48 h 1584"/>
                <a:gd name="T14" fmla="*/ 2592 w 2592"/>
                <a:gd name="T15" fmla="*/ 0 h 1584"/>
                <a:gd name="T16" fmla="*/ 0 60000 65536"/>
                <a:gd name="T17" fmla="*/ 0 60000 65536"/>
                <a:gd name="T18" fmla="*/ 0 60000 65536"/>
                <a:gd name="T19" fmla="*/ 0 60000 65536"/>
                <a:gd name="T20" fmla="*/ 0 60000 65536"/>
                <a:gd name="T21" fmla="*/ 0 60000 65536"/>
                <a:gd name="T22" fmla="*/ 0 60000 65536"/>
                <a:gd name="T23" fmla="*/ 0 60000 65536"/>
                <a:gd name="T24" fmla="*/ 0 w 2592"/>
                <a:gd name="T25" fmla="*/ 0 h 1584"/>
                <a:gd name="T26" fmla="*/ 2592 w 2592"/>
                <a:gd name="T27" fmla="*/ 1584 h 15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92" h="1584">
                  <a:moveTo>
                    <a:pt x="0" y="1584"/>
                  </a:moveTo>
                  <a:cubicBezTo>
                    <a:pt x="24" y="1472"/>
                    <a:pt x="48" y="1360"/>
                    <a:pt x="96" y="1248"/>
                  </a:cubicBezTo>
                  <a:cubicBezTo>
                    <a:pt x="144" y="1136"/>
                    <a:pt x="200" y="1024"/>
                    <a:pt x="288" y="912"/>
                  </a:cubicBezTo>
                  <a:cubicBezTo>
                    <a:pt x="376" y="800"/>
                    <a:pt x="496" y="672"/>
                    <a:pt x="624" y="576"/>
                  </a:cubicBezTo>
                  <a:cubicBezTo>
                    <a:pt x="752" y="480"/>
                    <a:pt x="888" y="408"/>
                    <a:pt x="1056" y="336"/>
                  </a:cubicBezTo>
                  <a:cubicBezTo>
                    <a:pt x="1224" y="264"/>
                    <a:pt x="1456" y="192"/>
                    <a:pt x="1632" y="144"/>
                  </a:cubicBezTo>
                  <a:cubicBezTo>
                    <a:pt x="1808" y="96"/>
                    <a:pt x="1952" y="72"/>
                    <a:pt x="2112" y="48"/>
                  </a:cubicBezTo>
                  <a:cubicBezTo>
                    <a:pt x="2272" y="24"/>
                    <a:pt x="2512" y="8"/>
                    <a:pt x="2592" y="0"/>
                  </a:cubicBezTo>
                </a:path>
              </a:pathLst>
            </a:custGeom>
            <a:noFill/>
            <a:ln w="38100" cap="flat" cmpd="sng">
              <a:solidFill>
                <a:srgbClr val="0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8" name="Text Box 8"/>
            <p:cNvSpPr txBox="1">
              <a:spLocks noChangeArrowheads="1"/>
            </p:cNvSpPr>
            <p:nvPr/>
          </p:nvSpPr>
          <p:spPr bwMode="auto">
            <a:xfrm>
              <a:off x="7683500" y="39624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money</a:t>
              </a:r>
            </a:p>
          </p:txBody>
        </p:sp>
        <p:sp>
          <p:nvSpPr>
            <p:cNvPr id="5129" name="Text Box 9"/>
            <p:cNvSpPr txBox="1">
              <a:spLocks noChangeArrowheads="1"/>
            </p:cNvSpPr>
            <p:nvPr/>
          </p:nvSpPr>
          <p:spPr bwMode="auto">
            <a:xfrm>
              <a:off x="3298825" y="40528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$200</a:t>
              </a:r>
            </a:p>
          </p:txBody>
        </p:sp>
        <p:sp>
          <p:nvSpPr>
            <p:cNvPr id="5130" name="Text Box 10"/>
            <p:cNvSpPr txBox="1">
              <a:spLocks noChangeArrowheads="1"/>
            </p:cNvSpPr>
            <p:nvPr/>
          </p:nvSpPr>
          <p:spPr bwMode="auto">
            <a:xfrm>
              <a:off x="3981450" y="4052888"/>
              <a:ext cx="81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$1500</a:t>
              </a:r>
            </a:p>
          </p:txBody>
        </p:sp>
        <p:sp>
          <p:nvSpPr>
            <p:cNvPr id="5131" name="Text Box 11"/>
            <p:cNvSpPr txBox="1">
              <a:spLocks noChangeArrowheads="1"/>
            </p:cNvSpPr>
            <p:nvPr/>
          </p:nvSpPr>
          <p:spPr bwMode="auto">
            <a:xfrm>
              <a:off x="5702300" y="4052888"/>
              <a:ext cx="81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$5000</a:t>
              </a:r>
            </a:p>
          </p:txBody>
        </p:sp>
        <p:sp>
          <p:nvSpPr>
            <p:cNvPr id="5132" name="Text Box 12"/>
            <p:cNvSpPr txBox="1">
              <a:spLocks noChangeArrowheads="1"/>
            </p:cNvSpPr>
            <p:nvPr/>
          </p:nvSpPr>
          <p:spPr bwMode="auto">
            <a:xfrm>
              <a:off x="990600" y="3048000"/>
              <a:ext cx="234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buy a bike (utility = 1)</a:t>
              </a:r>
            </a:p>
          </p:txBody>
        </p:sp>
        <p:sp>
          <p:nvSpPr>
            <p:cNvPr id="5133" name="Text Box 13"/>
            <p:cNvSpPr txBox="1">
              <a:spLocks noChangeArrowheads="1"/>
            </p:cNvSpPr>
            <p:nvPr/>
          </p:nvSpPr>
          <p:spPr bwMode="auto">
            <a:xfrm>
              <a:off x="1092200" y="2286000"/>
              <a:ext cx="2247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buy a car (utility = 2)</a:t>
              </a:r>
            </a:p>
          </p:txBody>
        </p:sp>
        <p:sp>
          <p:nvSpPr>
            <p:cNvPr id="5134" name="Text Box 14"/>
            <p:cNvSpPr txBox="1">
              <a:spLocks noChangeArrowheads="1"/>
            </p:cNvSpPr>
            <p:nvPr/>
          </p:nvSpPr>
          <p:spPr bwMode="auto">
            <a:xfrm>
              <a:off x="533400" y="1462088"/>
              <a:ext cx="2806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buy a nicer car (utility = 3)</a:t>
              </a:r>
            </a:p>
          </p:txBody>
        </p:sp>
        <p:sp>
          <p:nvSpPr>
            <p:cNvPr id="5135" name="Line 15"/>
            <p:cNvSpPr>
              <a:spLocks noChangeShapeType="1"/>
            </p:cNvSpPr>
            <p:nvPr/>
          </p:nvSpPr>
          <p:spPr bwMode="auto">
            <a:xfrm flipV="1">
              <a:off x="6115050" y="1676400"/>
              <a:ext cx="0" cy="236220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136" name="Line 16"/>
            <p:cNvSpPr>
              <a:spLocks noChangeShapeType="1"/>
            </p:cNvSpPr>
            <p:nvPr/>
          </p:nvSpPr>
          <p:spPr bwMode="auto">
            <a:xfrm flipH="1">
              <a:off x="3295650" y="1676400"/>
              <a:ext cx="2819400"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137" name="Line 17"/>
            <p:cNvSpPr>
              <a:spLocks noChangeShapeType="1"/>
            </p:cNvSpPr>
            <p:nvPr/>
          </p:nvSpPr>
          <p:spPr bwMode="auto">
            <a:xfrm>
              <a:off x="3295650" y="2438400"/>
              <a:ext cx="914400"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138" name="Line 18"/>
            <p:cNvSpPr>
              <a:spLocks noChangeShapeType="1"/>
            </p:cNvSpPr>
            <p:nvPr/>
          </p:nvSpPr>
          <p:spPr bwMode="auto">
            <a:xfrm>
              <a:off x="4210050" y="2438400"/>
              <a:ext cx="0" cy="160020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139" name="Line 19"/>
            <p:cNvSpPr>
              <a:spLocks noChangeShapeType="1"/>
            </p:cNvSpPr>
            <p:nvPr/>
          </p:nvSpPr>
          <p:spPr bwMode="auto">
            <a:xfrm>
              <a:off x="3295650" y="3200400"/>
              <a:ext cx="228600"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140" name="Line 20"/>
            <p:cNvSpPr>
              <a:spLocks noChangeShapeType="1"/>
            </p:cNvSpPr>
            <p:nvPr/>
          </p:nvSpPr>
          <p:spPr bwMode="auto">
            <a:xfrm>
              <a:off x="3524250" y="3200400"/>
              <a:ext cx="0" cy="83820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 name="TextBox 24"/>
          <p:cNvSpPr txBox="1"/>
          <p:nvPr/>
        </p:nvSpPr>
        <p:spPr>
          <a:xfrm>
            <a:off x="0" y="6488668"/>
            <a:ext cx="510363" cy="369332"/>
          </a:xfrm>
          <a:prstGeom prst="rect">
            <a:avLst/>
          </a:prstGeom>
          <a:noFill/>
        </p:spPr>
        <p:txBody>
          <a:bodyPr wrap="square" rtlCol="0">
            <a:spAutoFit/>
          </a:bodyPr>
          <a:lstStyle/>
          <a:p>
            <a:r>
              <a:rPr lang="en-US" dirty="0" smtClean="0"/>
              <a:t>VC</a:t>
            </a:r>
            <a:endParaRPr lang="en-US" dirty="0"/>
          </a:p>
        </p:txBody>
      </p:sp>
      <p:pic>
        <p:nvPicPr>
          <p:cNvPr id="30" name="Picture 29"/>
          <p:cNvPicPr>
            <a:picLocks noChangeAspect="1"/>
          </p:cNvPicPr>
          <p:nvPr/>
        </p:nvPicPr>
        <p:blipFill>
          <a:blip r:embed="rId2"/>
          <a:stretch>
            <a:fillRect/>
          </a:stretch>
        </p:blipFill>
        <p:spPr>
          <a:xfrm>
            <a:off x="6091362" y="6127977"/>
            <a:ext cx="663677" cy="432814"/>
          </a:xfrm>
          <a:prstGeom prst="rect">
            <a:avLst/>
          </a:prstGeom>
        </p:spPr>
      </p:pic>
    </p:spTree>
    <p:extLst>
      <p:ext uri="{BB962C8B-B14F-4D97-AF65-F5344CB8AC3E}">
        <p14:creationId xmlns:p14="http://schemas.microsoft.com/office/powerpoint/2010/main" val="2116502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240888"/>
            <a:ext cx="8229600" cy="990600"/>
          </a:xfrm>
        </p:spPr>
        <p:txBody>
          <a:bodyPr>
            <a:normAutofit fontScale="90000"/>
          </a:bodyPr>
          <a:lstStyle/>
          <a:p>
            <a:pPr eaLnBrk="1" hangingPunct="1"/>
            <a:r>
              <a:rPr lang="en-US" altLang="en-US" sz="4000" smtClean="0"/>
              <a:t>risk attitudes Assuming expected utility </a:t>
            </a:r>
            <a:r>
              <a:rPr lang="en-US" altLang="en-US" sz="4000" dirty="0" err="1" smtClean="0"/>
              <a:t>max’Ing</a:t>
            </a:r>
            <a:endParaRPr lang="en-US" altLang="en-US" sz="4000" dirty="0">
              <a:solidFill>
                <a:schemeClr val="tx1"/>
              </a:solidFill>
            </a:endParaRPr>
          </a:p>
        </p:txBody>
      </p:sp>
      <p:sp>
        <p:nvSpPr>
          <p:cNvPr id="6147" name="Line 3"/>
          <p:cNvSpPr>
            <a:spLocks noChangeShapeType="1"/>
          </p:cNvSpPr>
          <p:nvPr/>
        </p:nvSpPr>
        <p:spPr bwMode="auto">
          <a:xfrm>
            <a:off x="2406650" y="1447800"/>
            <a:ext cx="0" cy="2895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 name="Line 4"/>
          <p:cNvSpPr>
            <a:spLocks noChangeShapeType="1"/>
          </p:cNvSpPr>
          <p:nvPr/>
        </p:nvSpPr>
        <p:spPr bwMode="auto">
          <a:xfrm>
            <a:off x="2406650" y="4343400"/>
            <a:ext cx="4343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 name="Text Box 5"/>
          <p:cNvSpPr txBox="1">
            <a:spLocks noChangeArrowheads="1"/>
          </p:cNvSpPr>
          <p:nvPr/>
        </p:nvSpPr>
        <p:spPr bwMode="auto">
          <a:xfrm>
            <a:off x="1447800" y="1295400"/>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utility</a:t>
            </a:r>
          </a:p>
        </p:txBody>
      </p:sp>
      <p:sp>
        <p:nvSpPr>
          <p:cNvPr id="6150" name="Freeform 6"/>
          <p:cNvSpPr>
            <a:spLocks/>
          </p:cNvSpPr>
          <p:nvPr/>
        </p:nvSpPr>
        <p:spPr bwMode="auto">
          <a:xfrm>
            <a:off x="2406650" y="1828800"/>
            <a:ext cx="4114800" cy="2514600"/>
          </a:xfrm>
          <a:custGeom>
            <a:avLst/>
            <a:gdLst>
              <a:gd name="T0" fmla="*/ 0 w 2592"/>
              <a:gd name="T1" fmla="*/ 1584 h 1584"/>
              <a:gd name="T2" fmla="*/ 96 w 2592"/>
              <a:gd name="T3" fmla="*/ 1248 h 1584"/>
              <a:gd name="T4" fmla="*/ 288 w 2592"/>
              <a:gd name="T5" fmla="*/ 912 h 1584"/>
              <a:gd name="T6" fmla="*/ 624 w 2592"/>
              <a:gd name="T7" fmla="*/ 576 h 1584"/>
              <a:gd name="T8" fmla="*/ 1056 w 2592"/>
              <a:gd name="T9" fmla="*/ 336 h 1584"/>
              <a:gd name="T10" fmla="*/ 1632 w 2592"/>
              <a:gd name="T11" fmla="*/ 144 h 1584"/>
              <a:gd name="T12" fmla="*/ 2112 w 2592"/>
              <a:gd name="T13" fmla="*/ 48 h 1584"/>
              <a:gd name="T14" fmla="*/ 2592 w 2592"/>
              <a:gd name="T15" fmla="*/ 0 h 1584"/>
              <a:gd name="T16" fmla="*/ 0 60000 65536"/>
              <a:gd name="T17" fmla="*/ 0 60000 65536"/>
              <a:gd name="T18" fmla="*/ 0 60000 65536"/>
              <a:gd name="T19" fmla="*/ 0 60000 65536"/>
              <a:gd name="T20" fmla="*/ 0 60000 65536"/>
              <a:gd name="T21" fmla="*/ 0 60000 65536"/>
              <a:gd name="T22" fmla="*/ 0 60000 65536"/>
              <a:gd name="T23" fmla="*/ 0 60000 65536"/>
              <a:gd name="T24" fmla="*/ 0 w 2592"/>
              <a:gd name="T25" fmla="*/ 0 h 1584"/>
              <a:gd name="T26" fmla="*/ 2592 w 2592"/>
              <a:gd name="T27" fmla="*/ 1584 h 15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92" h="1584">
                <a:moveTo>
                  <a:pt x="0" y="1584"/>
                </a:moveTo>
                <a:cubicBezTo>
                  <a:pt x="24" y="1472"/>
                  <a:pt x="48" y="1360"/>
                  <a:pt x="96" y="1248"/>
                </a:cubicBezTo>
                <a:cubicBezTo>
                  <a:pt x="144" y="1136"/>
                  <a:pt x="200" y="1024"/>
                  <a:pt x="288" y="912"/>
                </a:cubicBezTo>
                <a:cubicBezTo>
                  <a:pt x="376" y="800"/>
                  <a:pt x="496" y="672"/>
                  <a:pt x="624" y="576"/>
                </a:cubicBezTo>
                <a:cubicBezTo>
                  <a:pt x="752" y="480"/>
                  <a:pt x="888" y="408"/>
                  <a:pt x="1056" y="336"/>
                </a:cubicBezTo>
                <a:cubicBezTo>
                  <a:pt x="1224" y="264"/>
                  <a:pt x="1456" y="192"/>
                  <a:pt x="1632" y="144"/>
                </a:cubicBezTo>
                <a:cubicBezTo>
                  <a:pt x="1808" y="96"/>
                  <a:pt x="1952" y="72"/>
                  <a:pt x="2112" y="48"/>
                </a:cubicBezTo>
                <a:cubicBezTo>
                  <a:pt x="2272" y="24"/>
                  <a:pt x="2512" y="8"/>
                  <a:pt x="2592" y="0"/>
                </a:cubicBezTo>
              </a:path>
            </a:pathLst>
          </a:custGeom>
          <a:noFill/>
          <a:ln w="38100" cap="flat" cmpd="sng">
            <a:solidFill>
              <a:srgbClr val="0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1" name="Text Box 7"/>
          <p:cNvSpPr txBox="1">
            <a:spLocks noChangeArrowheads="1"/>
          </p:cNvSpPr>
          <p:nvPr/>
        </p:nvSpPr>
        <p:spPr bwMode="auto">
          <a:xfrm>
            <a:off x="6826250" y="4129088"/>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money</a:t>
            </a:r>
          </a:p>
        </p:txBody>
      </p:sp>
      <p:sp>
        <p:nvSpPr>
          <p:cNvPr id="6152" name="Line 8"/>
          <p:cNvSpPr>
            <a:spLocks noChangeShapeType="1"/>
          </p:cNvSpPr>
          <p:nvPr/>
        </p:nvSpPr>
        <p:spPr bwMode="auto">
          <a:xfrm flipV="1">
            <a:off x="2438400" y="1281113"/>
            <a:ext cx="4114800" cy="30480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3" name="Freeform 9"/>
          <p:cNvSpPr>
            <a:spLocks/>
          </p:cNvSpPr>
          <p:nvPr/>
        </p:nvSpPr>
        <p:spPr bwMode="auto">
          <a:xfrm>
            <a:off x="2438400" y="1281113"/>
            <a:ext cx="3352800" cy="3048000"/>
          </a:xfrm>
          <a:custGeom>
            <a:avLst/>
            <a:gdLst>
              <a:gd name="T0" fmla="*/ 0 w 2112"/>
              <a:gd name="T1" fmla="*/ 1920 h 1920"/>
              <a:gd name="T2" fmla="*/ 960 w 2112"/>
              <a:gd name="T3" fmla="*/ 1776 h 1920"/>
              <a:gd name="T4" fmla="*/ 1776 w 2112"/>
              <a:gd name="T5" fmla="*/ 1296 h 1920"/>
              <a:gd name="T6" fmla="*/ 2112 w 2112"/>
              <a:gd name="T7" fmla="*/ 0 h 1920"/>
              <a:gd name="T8" fmla="*/ 0 60000 65536"/>
              <a:gd name="T9" fmla="*/ 0 60000 65536"/>
              <a:gd name="T10" fmla="*/ 0 60000 65536"/>
              <a:gd name="T11" fmla="*/ 0 60000 65536"/>
              <a:gd name="T12" fmla="*/ 0 w 2112"/>
              <a:gd name="T13" fmla="*/ 0 h 1920"/>
              <a:gd name="T14" fmla="*/ 2112 w 2112"/>
              <a:gd name="T15" fmla="*/ 1920 h 1920"/>
            </a:gdLst>
            <a:ahLst/>
            <a:cxnLst>
              <a:cxn ang="T8">
                <a:pos x="T0" y="T1"/>
              </a:cxn>
              <a:cxn ang="T9">
                <a:pos x="T2" y="T3"/>
              </a:cxn>
              <a:cxn ang="T10">
                <a:pos x="T4" y="T5"/>
              </a:cxn>
              <a:cxn ang="T11">
                <a:pos x="T6" y="T7"/>
              </a:cxn>
            </a:cxnLst>
            <a:rect l="T12" t="T13" r="T14" b="T15"/>
            <a:pathLst>
              <a:path w="2112" h="1920">
                <a:moveTo>
                  <a:pt x="0" y="1920"/>
                </a:moveTo>
                <a:cubicBezTo>
                  <a:pt x="332" y="1900"/>
                  <a:pt x="664" y="1880"/>
                  <a:pt x="960" y="1776"/>
                </a:cubicBezTo>
                <a:cubicBezTo>
                  <a:pt x="1256" y="1672"/>
                  <a:pt x="1584" y="1592"/>
                  <a:pt x="1776" y="1296"/>
                </a:cubicBezTo>
                <a:cubicBezTo>
                  <a:pt x="1968" y="1000"/>
                  <a:pt x="2040" y="500"/>
                  <a:pt x="2112" y="0"/>
                </a:cubicBezTo>
              </a:path>
            </a:pathLst>
          </a:custGeom>
          <a:noFill/>
          <a:ln w="38100" cap="flat" cmpd="sng">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4" name="Freeform 10"/>
          <p:cNvSpPr>
            <a:spLocks/>
          </p:cNvSpPr>
          <p:nvPr/>
        </p:nvSpPr>
        <p:spPr bwMode="auto">
          <a:xfrm>
            <a:off x="2362200" y="1560513"/>
            <a:ext cx="4191000" cy="2768600"/>
          </a:xfrm>
          <a:custGeom>
            <a:avLst/>
            <a:gdLst>
              <a:gd name="T0" fmla="*/ 0 w 2640"/>
              <a:gd name="T1" fmla="*/ 1744 h 1744"/>
              <a:gd name="T2" fmla="*/ 1248 w 2640"/>
              <a:gd name="T3" fmla="*/ 1264 h 1744"/>
              <a:gd name="T4" fmla="*/ 1632 w 2640"/>
              <a:gd name="T5" fmla="*/ 208 h 1744"/>
              <a:gd name="T6" fmla="*/ 2640 w 2640"/>
              <a:gd name="T7" fmla="*/ 16 h 1744"/>
              <a:gd name="T8" fmla="*/ 0 60000 65536"/>
              <a:gd name="T9" fmla="*/ 0 60000 65536"/>
              <a:gd name="T10" fmla="*/ 0 60000 65536"/>
              <a:gd name="T11" fmla="*/ 0 60000 65536"/>
              <a:gd name="T12" fmla="*/ 0 w 2640"/>
              <a:gd name="T13" fmla="*/ 0 h 1744"/>
              <a:gd name="T14" fmla="*/ 2640 w 2640"/>
              <a:gd name="T15" fmla="*/ 1744 h 1744"/>
            </a:gdLst>
            <a:ahLst/>
            <a:cxnLst>
              <a:cxn ang="T8">
                <a:pos x="T0" y="T1"/>
              </a:cxn>
              <a:cxn ang="T9">
                <a:pos x="T2" y="T3"/>
              </a:cxn>
              <a:cxn ang="T10">
                <a:pos x="T4" y="T5"/>
              </a:cxn>
              <a:cxn ang="T11">
                <a:pos x="T6" y="T7"/>
              </a:cxn>
            </a:cxnLst>
            <a:rect l="T12" t="T13" r="T14" b="T15"/>
            <a:pathLst>
              <a:path w="2640" h="1744">
                <a:moveTo>
                  <a:pt x="0" y="1744"/>
                </a:moveTo>
                <a:cubicBezTo>
                  <a:pt x="488" y="1632"/>
                  <a:pt x="976" y="1520"/>
                  <a:pt x="1248" y="1264"/>
                </a:cubicBezTo>
                <a:cubicBezTo>
                  <a:pt x="1520" y="1008"/>
                  <a:pt x="1400" y="416"/>
                  <a:pt x="1632" y="208"/>
                </a:cubicBezTo>
                <a:cubicBezTo>
                  <a:pt x="1864" y="0"/>
                  <a:pt x="2252" y="8"/>
                  <a:pt x="2640" y="16"/>
                </a:cubicBezTo>
              </a:path>
            </a:pathLst>
          </a:custGeom>
          <a:noFill/>
          <a:ln w="3810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5" name="Rectangle 11"/>
          <p:cNvSpPr>
            <a:spLocks noGrp="1" noChangeArrowheads="1"/>
          </p:cNvSpPr>
          <p:nvPr>
            <p:ph type="body" idx="1"/>
          </p:nvPr>
        </p:nvSpPr>
        <p:spPr>
          <a:xfrm>
            <a:off x="0" y="4648200"/>
            <a:ext cx="9144000" cy="2209800"/>
          </a:xfrm>
          <a:noFill/>
        </p:spPr>
        <p:txBody>
          <a:bodyPr>
            <a:normAutofit/>
          </a:bodyPr>
          <a:lstStyle/>
          <a:p>
            <a:pPr eaLnBrk="1" hangingPunct="1">
              <a:lnSpc>
                <a:spcPct val="80000"/>
              </a:lnSpc>
            </a:pPr>
            <a:r>
              <a:rPr lang="en-US" altLang="en-US" dirty="0" smtClean="0">
                <a:solidFill>
                  <a:srgbClr val="008000"/>
                </a:solidFill>
              </a:rPr>
              <a:t>Green</a:t>
            </a:r>
            <a:r>
              <a:rPr lang="en-US" altLang="en-US" dirty="0" smtClean="0"/>
              <a:t> has decreasing marginal utility </a:t>
            </a:r>
            <a:r>
              <a:rPr lang="en-US" altLang="en-US" dirty="0" smtClean="0">
                <a:ea typeface="Arial" charset="0"/>
                <a:cs typeface="Arial" charset="0"/>
              </a:rPr>
              <a:t>→ </a:t>
            </a:r>
            <a:r>
              <a:rPr lang="en-US" altLang="en-US" dirty="0" smtClean="0"/>
              <a:t>risk-averse</a:t>
            </a:r>
          </a:p>
          <a:p>
            <a:pPr eaLnBrk="1" hangingPunct="1">
              <a:lnSpc>
                <a:spcPct val="80000"/>
              </a:lnSpc>
            </a:pPr>
            <a:r>
              <a:rPr lang="en-US" altLang="en-US" dirty="0" smtClean="0">
                <a:solidFill>
                  <a:schemeClr val="accent2"/>
                </a:solidFill>
              </a:rPr>
              <a:t>Blue</a:t>
            </a:r>
            <a:r>
              <a:rPr lang="en-US" altLang="en-US" dirty="0" smtClean="0"/>
              <a:t> has constant marginal utility </a:t>
            </a:r>
            <a:r>
              <a:rPr lang="en-US" altLang="en-US" dirty="0" smtClean="0">
                <a:ea typeface="Arial" charset="0"/>
                <a:cs typeface="Arial" charset="0"/>
              </a:rPr>
              <a:t>→ </a:t>
            </a:r>
            <a:r>
              <a:rPr lang="en-US" altLang="en-US" dirty="0" smtClean="0"/>
              <a:t>risk-neutral</a:t>
            </a:r>
          </a:p>
          <a:p>
            <a:pPr eaLnBrk="1" hangingPunct="1">
              <a:lnSpc>
                <a:spcPct val="80000"/>
              </a:lnSpc>
            </a:pPr>
            <a:r>
              <a:rPr lang="en-US" altLang="en-US" dirty="0" smtClean="0">
                <a:solidFill>
                  <a:srgbClr val="800000"/>
                </a:solidFill>
              </a:rPr>
              <a:t>Red</a:t>
            </a:r>
            <a:r>
              <a:rPr lang="en-US" altLang="en-US" dirty="0" smtClean="0"/>
              <a:t> has increasing marginal utility </a:t>
            </a:r>
            <a:r>
              <a:rPr lang="en-US" altLang="en-US" dirty="0" smtClean="0">
                <a:ea typeface="Arial" charset="0"/>
                <a:cs typeface="Arial" charset="0"/>
              </a:rPr>
              <a:t>→ </a:t>
            </a:r>
            <a:r>
              <a:rPr lang="en-US" altLang="en-US" dirty="0" smtClean="0"/>
              <a:t>risk-seeking</a:t>
            </a:r>
          </a:p>
          <a:p>
            <a:pPr eaLnBrk="1" hangingPunct="1">
              <a:lnSpc>
                <a:spcPct val="80000"/>
              </a:lnSpc>
            </a:pPr>
            <a:r>
              <a:rPr lang="en-US" altLang="en-US" dirty="0" smtClean="0">
                <a:solidFill>
                  <a:schemeClr val="bg2"/>
                </a:solidFill>
              </a:rPr>
              <a:t>Grey</a:t>
            </a:r>
            <a:r>
              <a:rPr lang="en-US" altLang="en-US" dirty="0" smtClean="0"/>
              <a:t>’s marginal utility is sometimes increasing, sometimes decreasing </a:t>
            </a:r>
            <a:r>
              <a:rPr lang="en-US" altLang="en-US" dirty="0" smtClean="0">
                <a:ea typeface="Arial" charset="0"/>
                <a:cs typeface="Arial" charset="0"/>
              </a:rPr>
              <a:t>→ neither </a:t>
            </a:r>
            <a:r>
              <a:rPr lang="en-US" altLang="en-US" dirty="0" smtClean="0"/>
              <a:t>risk-averse (everywhere) nor risk-seeking (everywhere)</a:t>
            </a:r>
            <a:endParaRPr lang="en-US" alt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t>24</a:t>
            </a:fld>
            <a:endParaRPr lang="en-US"/>
          </a:p>
        </p:txBody>
      </p:sp>
      <p:sp>
        <p:nvSpPr>
          <p:cNvPr id="17" name="TextBox 16"/>
          <p:cNvSpPr txBox="1"/>
          <p:nvPr/>
        </p:nvSpPr>
        <p:spPr>
          <a:xfrm>
            <a:off x="0" y="6488668"/>
            <a:ext cx="510363" cy="369332"/>
          </a:xfrm>
          <a:prstGeom prst="rect">
            <a:avLst/>
          </a:prstGeom>
          <a:noFill/>
        </p:spPr>
        <p:txBody>
          <a:bodyPr wrap="square" rtlCol="0">
            <a:spAutoFit/>
          </a:bodyPr>
          <a:lstStyle/>
          <a:p>
            <a:r>
              <a:rPr lang="en-US" dirty="0" smtClean="0"/>
              <a:t>VC</a:t>
            </a:r>
            <a:endParaRPr lang="en-US" dirty="0"/>
          </a:p>
        </p:txBody>
      </p:sp>
    </p:spTree>
    <p:extLst>
      <p:ext uri="{BB962C8B-B14F-4D97-AF65-F5344CB8AC3E}">
        <p14:creationId xmlns:p14="http://schemas.microsoft.com/office/powerpoint/2010/main" val="1133716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5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5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2" grpId="0" animBg="1"/>
      <p:bldP spid="6153" grpId="0" animBg="1"/>
      <p:bldP spid="6154" grpId="0" animBg="1"/>
      <p:bldP spid="615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651523" cy="1371600"/>
          </a:xfrm>
        </p:spPr>
        <p:txBody>
          <a:bodyPr/>
          <a:lstStyle/>
          <a:p>
            <a:r>
              <a:rPr lang="en-US" dirty="0" smtClean="0"/>
              <a:t>Strategies </a:t>
            </a:r>
            <a:r>
              <a:rPr lang="en-US" smtClean="0"/>
              <a:t>&amp; Utility</a:t>
            </a:r>
            <a:endParaRPr lang="en-US" dirty="0"/>
          </a:p>
        </p:txBody>
      </p:sp>
      <p:sp>
        <p:nvSpPr>
          <p:cNvPr id="3" name="Content Placeholder 2"/>
          <p:cNvSpPr>
            <a:spLocks noGrp="1"/>
          </p:cNvSpPr>
          <p:nvPr>
            <p:ph idx="1"/>
          </p:nvPr>
        </p:nvSpPr>
        <p:spPr>
          <a:xfrm>
            <a:off x="457200" y="1752600"/>
            <a:ext cx="7620000" cy="4780935"/>
          </a:xfrm>
        </p:spPr>
        <p:txBody>
          <a:bodyPr>
            <a:normAutofit/>
          </a:bodyPr>
          <a:lstStyle/>
          <a:p>
            <a:r>
              <a:rPr lang="en-US" dirty="0" smtClean="0"/>
              <a:t>A </a:t>
            </a:r>
            <a:r>
              <a:rPr lang="en-US" dirty="0" smtClean="0">
                <a:solidFill>
                  <a:schemeClr val="tx2"/>
                </a:solidFill>
              </a:rPr>
              <a:t>strategy</a:t>
            </a:r>
            <a:r>
              <a:rPr lang="en-US" dirty="0" smtClean="0"/>
              <a:t> </a:t>
            </a:r>
            <a:r>
              <a:rPr lang="en-US" i="1" dirty="0" err="1" smtClean="0"/>
              <a:t>s</a:t>
            </a:r>
            <a:r>
              <a:rPr lang="en-US" i="1" baseline="-25000" dirty="0" err="1" smtClean="0"/>
              <a:t>i</a:t>
            </a:r>
            <a:r>
              <a:rPr lang="en-US" dirty="0" smtClean="0"/>
              <a:t> for agent </a:t>
            </a:r>
            <a:r>
              <a:rPr lang="en-US" i="1" dirty="0" err="1" smtClean="0"/>
              <a:t>i</a:t>
            </a:r>
            <a:r>
              <a:rPr lang="en-US" dirty="0" smtClean="0"/>
              <a:t> is a mapping of history/the agent’s knowledge of the world to actions</a:t>
            </a:r>
          </a:p>
          <a:p>
            <a:pPr marL="342900" indent="-342900">
              <a:buFont typeface="Arial" charset="0"/>
              <a:buChar char="•"/>
            </a:pPr>
            <a:r>
              <a:rPr lang="en-US" dirty="0" smtClean="0"/>
              <a:t>Pure: “perform action </a:t>
            </a:r>
            <a:r>
              <a:rPr lang="en-US" i="1" dirty="0"/>
              <a:t>x</a:t>
            </a:r>
            <a:r>
              <a:rPr lang="en-US" dirty="0" smtClean="0"/>
              <a:t> with probability 1”</a:t>
            </a:r>
          </a:p>
          <a:p>
            <a:pPr marL="342900" indent="-342900">
              <a:buFont typeface="Arial" charset="0"/>
              <a:buChar char="•"/>
            </a:pPr>
            <a:r>
              <a:rPr lang="en-US" dirty="0" smtClean="0"/>
              <a:t>Randomized: “do </a:t>
            </a:r>
            <a:r>
              <a:rPr lang="en-US" i="1" dirty="0"/>
              <a:t>x</a:t>
            </a:r>
            <a:r>
              <a:rPr lang="en-US" dirty="0" smtClean="0"/>
              <a:t> with </a:t>
            </a:r>
            <a:r>
              <a:rPr lang="en-US" dirty="0" err="1" smtClean="0"/>
              <a:t>prob</a:t>
            </a:r>
            <a:r>
              <a:rPr lang="en-US" dirty="0" smtClean="0"/>
              <a:t> 0.2 and </a:t>
            </a:r>
            <a:r>
              <a:rPr lang="en-US" i="1" dirty="0" smtClean="0"/>
              <a:t>y</a:t>
            </a:r>
            <a:r>
              <a:rPr lang="en-US" dirty="0" smtClean="0"/>
              <a:t> with </a:t>
            </a:r>
            <a:r>
              <a:rPr lang="en-US" dirty="0" err="1" smtClean="0"/>
              <a:t>prob</a:t>
            </a:r>
            <a:r>
              <a:rPr lang="en-US" dirty="0" smtClean="0"/>
              <a:t> 0.8”</a:t>
            </a:r>
          </a:p>
          <a:p>
            <a:r>
              <a:rPr lang="en-US" dirty="0" smtClean="0"/>
              <a:t>A </a:t>
            </a:r>
            <a:r>
              <a:rPr lang="en-US" dirty="0" smtClean="0">
                <a:solidFill>
                  <a:schemeClr val="tx2"/>
                </a:solidFill>
              </a:rPr>
              <a:t>strategy set </a:t>
            </a:r>
            <a:r>
              <a:rPr lang="en-US" dirty="0" smtClean="0"/>
              <a:t>is the set of strategies available to agent I</a:t>
            </a:r>
          </a:p>
          <a:p>
            <a:pPr marL="342900" indent="-342900">
              <a:buFont typeface="Arial" charset="0"/>
              <a:buChar char="•"/>
            </a:pPr>
            <a:r>
              <a:rPr lang="en-US" dirty="0" smtClean="0"/>
              <a:t>Can be infinite (infinite number of actions, randomization)</a:t>
            </a:r>
          </a:p>
          <a:p>
            <a:r>
              <a:rPr lang="en-US" dirty="0" smtClean="0"/>
              <a:t>A </a:t>
            </a:r>
            <a:r>
              <a:rPr lang="en-US" dirty="0" smtClean="0">
                <a:solidFill>
                  <a:schemeClr val="tx2"/>
                </a:solidFill>
              </a:rPr>
              <a:t>strategy profile </a:t>
            </a:r>
            <a:r>
              <a:rPr lang="en-US" dirty="0" smtClean="0"/>
              <a:t>is an instantiation (</a:t>
            </a:r>
            <a:r>
              <a:rPr lang="en-US" i="1" dirty="0" smtClean="0"/>
              <a:t>s</a:t>
            </a:r>
            <a:r>
              <a:rPr lang="en-US" i="1" baseline="-25000" dirty="0" smtClean="0"/>
              <a:t>1</a:t>
            </a:r>
            <a:r>
              <a:rPr lang="en-US" dirty="0" smtClean="0"/>
              <a:t>, </a:t>
            </a:r>
            <a:r>
              <a:rPr lang="en-US" i="1" dirty="0" smtClean="0"/>
              <a:t>s</a:t>
            </a:r>
            <a:r>
              <a:rPr lang="en-US" i="1" baseline="-25000" dirty="0" smtClean="0"/>
              <a:t>2</a:t>
            </a:r>
            <a:r>
              <a:rPr lang="en-US" dirty="0" smtClean="0"/>
              <a:t>, </a:t>
            </a:r>
            <a:r>
              <a:rPr lang="en-US" i="1" dirty="0" smtClean="0"/>
              <a:t>s</a:t>
            </a:r>
            <a:r>
              <a:rPr lang="en-US" i="1" baseline="-25000" dirty="0" smtClean="0"/>
              <a:t>3</a:t>
            </a:r>
            <a:r>
              <a:rPr lang="en-US" dirty="0" smtClean="0"/>
              <a:t>, </a:t>
            </a:r>
            <a:r>
              <a:rPr lang="is-IS" dirty="0" smtClean="0"/>
              <a:t>…, </a:t>
            </a:r>
            <a:r>
              <a:rPr lang="is-IS" i="1" dirty="0" smtClean="0"/>
              <a:t>s</a:t>
            </a:r>
            <a:r>
              <a:rPr lang="is-IS" i="1" baseline="-25000" dirty="0" smtClean="0"/>
              <a:t>N</a:t>
            </a:r>
            <a:r>
              <a:rPr lang="is-IS" dirty="0" smtClean="0"/>
              <a:t>)</a:t>
            </a:r>
          </a:p>
          <a:p>
            <a:r>
              <a:rPr lang="is-IS" dirty="0" smtClean="0"/>
              <a:t>Abuse of notation: we’ll use </a:t>
            </a:r>
            <a:r>
              <a:rPr lang="is-IS" i="1" dirty="0" smtClean="0"/>
              <a:t>s</a:t>
            </a:r>
            <a:r>
              <a:rPr lang="is-IS" i="1" baseline="-25000" dirty="0" smtClean="0"/>
              <a:t>-i</a:t>
            </a:r>
            <a:r>
              <a:rPr lang="is-IS" dirty="0" smtClean="0"/>
              <a:t> to refer to all strategies played other than that by agent </a:t>
            </a:r>
            <a:r>
              <a:rPr lang="is-IS" i="1" dirty="0" smtClean="0"/>
              <a:t>i</a:t>
            </a:r>
          </a:p>
          <a:p>
            <a:pPr marL="342900" indent="-342900">
              <a:buFont typeface="Arial" charset="0"/>
              <a:buChar char="•"/>
            </a:pPr>
            <a:r>
              <a:rPr lang="en-US" i="1" dirty="0"/>
              <a:t>i</a:t>
            </a:r>
            <a:r>
              <a:rPr lang="is-IS" i="1" dirty="0" smtClean="0"/>
              <a:t> = </a:t>
            </a:r>
            <a:r>
              <a:rPr lang="is-IS" dirty="0" smtClean="0"/>
              <a:t>2, then </a:t>
            </a:r>
            <a:r>
              <a:rPr lang="is-IS" i="1" dirty="0" smtClean="0"/>
              <a:t>s</a:t>
            </a:r>
            <a:r>
              <a:rPr lang="is-IS" i="1" baseline="-25000" dirty="0" smtClean="0"/>
              <a:t>-i</a:t>
            </a:r>
            <a:r>
              <a:rPr lang="is-IS" dirty="0" smtClean="0"/>
              <a:t> = (</a:t>
            </a:r>
            <a:r>
              <a:rPr lang="is-IS" i="1" dirty="0" smtClean="0"/>
              <a:t>s</a:t>
            </a:r>
            <a:r>
              <a:rPr lang="is-IS" i="1" baseline="-25000" dirty="0" smtClean="0"/>
              <a:t>1</a:t>
            </a:r>
            <a:r>
              <a:rPr lang="is-IS" dirty="0" smtClean="0"/>
              <a:t>, </a:t>
            </a:r>
            <a:r>
              <a:rPr lang="is-IS" i="1" dirty="0" smtClean="0"/>
              <a:t>s</a:t>
            </a:r>
            <a:r>
              <a:rPr lang="is-IS" i="1" baseline="-25000" dirty="0" smtClean="0"/>
              <a:t>3</a:t>
            </a:r>
            <a:r>
              <a:rPr lang="is-IS" dirty="0" smtClean="0"/>
              <a:t>, ..., </a:t>
            </a:r>
            <a:r>
              <a:rPr lang="is-IS" i="1" dirty="0" smtClean="0"/>
              <a:t>s</a:t>
            </a:r>
            <a:r>
              <a:rPr lang="is-IS" i="1" baseline="-25000" dirty="0" smtClean="0"/>
              <a:t>N</a:t>
            </a:r>
            <a:r>
              <a:rPr lang="is-IS" dirty="0" smtClean="0"/>
              <a:t>)</a:t>
            </a:r>
          </a:p>
          <a:p>
            <a:r>
              <a:rPr lang="is-IS" dirty="0" smtClean="0"/>
              <a:t>Utils awarded after game is played: </a:t>
            </a:r>
            <a:r>
              <a:rPr lang="is-IS" i="1" dirty="0" smtClean="0"/>
              <a:t>u</a:t>
            </a:r>
            <a:r>
              <a:rPr lang="is-IS" i="1" baseline="-25000" dirty="0" smtClean="0"/>
              <a:t>i</a:t>
            </a:r>
            <a:r>
              <a:rPr lang="is-IS" dirty="0" smtClean="0"/>
              <a:t> = </a:t>
            </a:r>
            <a:r>
              <a:rPr lang="is-IS" i="1" dirty="0" smtClean="0"/>
              <a:t>u</a:t>
            </a:r>
            <a:r>
              <a:rPr lang="is-IS" i="1" baseline="-25000" dirty="0" smtClean="0"/>
              <a:t>i</a:t>
            </a:r>
            <a:r>
              <a:rPr lang="is-IS" dirty="0" smtClean="0"/>
              <a:t>(</a:t>
            </a:r>
            <a:r>
              <a:rPr lang="is-IS" i="1" dirty="0" smtClean="0"/>
              <a:t>s</a:t>
            </a:r>
            <a:r>
              <a:rPr lang="is-IS" i="1" baseline="-25000" dirty="0" smtClean="0"/>
              <a:t>i</a:t>
            </a:r>
            <a:r>
              <a:rPr lang="is-IS" dirty="0" smtClean="0"/>
              <a:t>, </a:t>
            </a:r>
            <a:r>
              <a:rPr lang="is-IS" i="1" dirty="0" smtClean="0"/>
              <a:t>s</a:t>
            </a:r>
            <a:r>
              <a:rPr lang="is-IS" i="1" baseline="-25000" dirty="0" smtClean="0"/>
              <a:t>-i</a:t>
            </a:r>
            <a:r>
              <a:rPr lang="is-IS" dirty="0" smtClean="0"/>
              <a:t>)</a:t>
            </a:r>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25</a:t>
            </a:fld>
            <a:endParaRPr lang="en-US"/>
          </a:p>
        </p:txBody>
      </p:sp>
    </p:spTree>
    <p:extLst>
      <p:ext uri="{BB962C8B-B14F-4D97-AF65-F5344CB8AC3E}">
        <p14:creationId xmlns:p14="http://schemas.microsoft.com/office/powerpoint/2010/main" val="150369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Nature</a:t>
            </a:r>
            <a:endParaRPr lang="en-US" dirty="0"/>
          </a:p>
        </p:txBody>
      </p:sp>
      <p:sp>
        <p:nvSpPr>
          <p:cNvPr id="3" name="Content Placeholder 2"/>
          <p:cNvSpPr>
            <a:spLocks noGrp="1"/>
          </p:cNvSpPr>
          <p:nvPr>
            <p:ph idx="1"/>
          </p:nvPr>
        </p:nvSpPr>
        <p:spPr/>
        <p:txBody>
          <a:bodyPr/>
          <a:lstStyle/>
          <a:p>
            <a:r>
              <a:rPr lang="en-US" dirty="0" smtClean="0"/>
              <a:t>Agents act strategically in the face of what they</a:t>
            </a:r>
            <a:br>
              <a:rPr lang="en-US" dirty="0" smtClean="0"/>
            </a:br>
            <a:r>
              <a:rPr lang="en-US" dirty="0" smtClean="0"/>
              <a:t>believe other agents will do, who act based on </a:t>
            </a:r>
            <a:r>
              <a:rPr lang="is-IS" dirty="0" smtClean="0"/>
              <a:t>…</a:t>
            </a:r>
          </a:p>
          <a:p>
            <a:r>
              <a:rPr lang="is-IS" dirty="0" smtClean="0"/>
              <a:t>There may be other sources of </a:t>
            </a:r>
            <a:r>
              <a:rPr lang="is-IS" dirty="0" smtClean="0">
                <a:solidFill>
                  <a:schemeClr val="tx2"/>
                </a:solidFill>
              </a:rPr>
              <a:t>non-strategic</a:t>
            </a:r>
            <a:r>
              <a:rPr lang="is-IS" dirty="0" smtClean="0"/>
              <a:t> randomness</a:t>
            </a:r>
          </a:p>
          <a:p>
            <a:r>
              <a:rPr lang="is-IS" dirty="0" smtClean="0"/>
              <a:t>Included (when needed) in our models as a unique agent called </a:t>
            </a:r>
            <a:r>
              <a:rPr lang="is-IS" dirty="0" smtClean="0">
                <a:solidFill>
                  <a:schemeClr val="tx2"/>
                </a:solidFill>
              </a:rPr>
              <a:t>nature</a:t>
            </a:r>
            <a:r>
              <a:rPr lang="is-IS" dirty="0" smtClean="0"/>
              <a:t>, which acts:</a:t>
            </a:r>
          </a:p>
          <a:p>
            <a:pPr marL="342900" indent="-342900">
              <a:buFont typeface="Arial" charset="0"/>
              <a:buChar char="•"/>
            </a:pPr>
            <a:r>
              <a:rPr lang="en-US" dirty="0" smtClean="0"/>
              <a:t>P</a:t>
            </a:r>
            <a:r>
              <a:rPr lang="is-IS" dirty="0" smtClean="0"/>
              <a:t>robabilistically</a:t>
            </a:r>
          </a:p>
          <a:p>
            <a:pPr marL="342900" indent="-342900">
              <a:buFont typeface="Arial" charset="0"/>
              <a:buChar char="•"/>
            </a:pPr>
            <a:r>
              <a:rPr lang="is-IS" dirty="0" smtClean="0"/>
              <a:t>Without reasoning about what other agents will do</a:t>
            </a:r>
          </a:p>
          <a:p>
            <a:r>
              <a:rPr lang="is-IS" dirty="0" smtClean="0"/>
              <a:t>(Sometimes referred to as agent </a:t>
            </a:r>
            <a:r>
              <a:rPr lang="is-IS" i="1" dirty="0" smtClean="0"/>
              <a:t>i</a:t>
            </a:r>
            <a:r>
              <a:rPr lang="is-IS" dirty="0" smtClean="0"/>
              <a:t> = 0, often just </a:t>
            </a:r>
            <a:r>
              <a:rPr lang="is-IS" dirty="0" smtClean="0">
                <a:solidFill>
                  <a:schemeClr val="tx2"/>
                </a:solidFill>
              </a:rPr>
              <a:t>nature</a:t>
            </a:r>
            <a:r>
              <a:rPr lang="is-IS" dirty="0" smtClean="0"/>
              <a:t>.)</a:t>
            </a:r>
            <a:endParaRPr lang="en-US" dirty="0" smtClean="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26</a:t>
            </a:fld>
            <a:endParaRPr lang="en-US"/>
          </a:p>
        </p:txBody>
      </p:sp>
      <p:pic>
        <p:nvPicPr>
          <p:cNvPr id="5" name="Picture 4"/>
          <p:cNvPicPr>
            <a:picLocks noChangeAspect="1"/>
          </p:cNvPicPr>
          <p:nvPr/>
        </p:nvPicPr>
        <p:blipFill>
          <a:blip r:embed="rId2"/>
          <a:stretch>
            <a:fillRect/>
          </a:stretch>
        </p:blipFill>
        <p:spPr>
          <a:xfrm>
            <a:off x="7239510" y="925155"/>
            <a:ext cx="1536905" cy="15369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101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52718"/>
            <a:ext cx="6927850" cy="807720"/>
          </a:xfrm>
        </p:spPr>
        <p:txBody>
          <a:bodyPr/>
          <a:lstStyle/>
          <a:p>
            <a:r>
              <a:rPr lang="en-US" altLang="en-US" smtClean="0"/>
              <a:t>Game representations</a:t>
            </a:r>
            <a:endParaRPr lang="en-US" altLang="en-US"/>
          </a:p>
        </p:txBody>
      </p:sp>
      <p:grpSp>
        <p:nvGrpSpPr>
          <p:cNvPr id="2" name="Group 116"/>
          <p:cNvGrpSpPr>
            <a:grpSpLocks/>
          </p:cNvGrpSpPr>
          <p:nvPr/>
        </p:nvGrpSpPr>
        <p:grpSpPr bwMode="auto">
          <a:xfrm>
            <a:off x="76200" y="1295400"/>
            <a:ext cx="4311650" cy="4346575"/>
            <a:chOff x="48" y="816"/>
            <a:chExt cx="2716" cy="2738"/>
          </a:xfrm>
        </p:grpSpPr>
        <p:sp>
          <p:nvSpPr>
            <p:cNvPr id="5151" name="Text Box 4"/>
            <p:cNvSpPr txBox="1">
              <a:spLocks noChangeArrowheads="1"/>
            </p:cNvSpPr>
            <p:nvPr/>
          </p:nvSpPr>
          <p:spPr bwMode="auto">
            <a:xfrm>
              <a:off x="864" y="816"/>
              <a:ext cx="145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400" dirty="0">
                  <a:latin typeface="+mn-lt"/>
                </a:rPr>
                <a:t>Extensive form </a:t>
              </a:r>
            </a:p>
            <a:p>
              <a:r>
                <a:rPr lang="en-US" altLang="en-US" sz="2400" dirty="0">
                  <a:latin typeface="+mn-lt"/>
                </a:rPr>
                <a:t>(aka tree form)</a:t>
              </a:r>
            </a:p>
          </p:txBody>
        </p:sp>
        <p:grpSp>
          <p:nvGrpSpPr>
            <p:cNvPr id="5152" name="Group 104"/>
            <p:cNvGrpSpPr>
              <a:grpSpLocks/>
            </p:cNvGrpSpPr>
            <p:nvPr/>
          </p:nvGrpSpPr>
          <p:grpSpPr bwMode="auto">
            <a:xfrm>
              <a:off x="48" y="1824"/>
              <a:ext cx="2716" cy="1730"/>
              <a:chOff x="144" y="720"/>
              <a:chExt cx="2716" cy="1730"/>
            </a:xfrm>
          </p:grpSpPr>
          <p:sp>
            <p:nvSpPr>
              <p:cNvPr id="5153" name="Oval 7"/>
              <p:cNvSpPr>
                <a:spLocks noChangeArrowheads="1"/>
              </p:cNvSpPr>
              <p:nvPr/>
            </p:nvSpPr>
            <p:spPr bwMode="auto">
              <a:xfrm>
                <a:off x="152" y="1344"/>
                <a:ext cx="580" cy="576"/>
              </a:xfrm>
              <a:prstGeom prst="ellipse">
                <a:avLst/>
              </a:prstGeom>
              <a:solidFill>
                <a:schemeClr val="accent1"/>
              </a:solidFill>
              <a:ln w="9525">
                <a:solidFill>
                  <a:schemeClr val="tx1"/>
                </a:solidFill>
                <a:round/>
                <a:headEnd/>
                <a:tailEnd/>
              </a:ln>
            </p:spPr>
            <p:txBody>
              <a:bodyPr wrap="none" anchor="ct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endParaRPr lang="en-US" altLang="en-US">
                  <a:latin typeface="+mn-lt"/>
                </a:endParaRPr>
              </a:p>
            </p:txBody>
          </p:sp>
          <p:sp>
            <p:nvSpPr>
              <p:cNvPr id="5154" name="Rectangle 8"/>
              <p:cNvSpPr>
                <a:spLocks noChangeArrowheads="1"/>
              </p:cNvSpPr>
              <p:nvPr/>
            </p:nvSpPr>
            <p:spPr bwMode="auto">
              <a:xfrm>
                <a:off x="144" y="1497"/>
                <a:ext cx="63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player 1</a:t>
                </a:r>
              </a:p>
            </p:txBody>
          </p:sp>
          <p:sp>
            <p:nvSpPr>
              <p:cNvPr id="5155" name="Line 23"/>
              <p:cNvSpPr>
                <a:spLocks noChangeShapeType="1"/>
              </p:cNvSpPr>
              <p:nvPr/>
            </p:nvSpPr>
            <p:spPr bwMode="auto">
              <a:xfrm flipV="1">
                <a:off x="728" y="1152"/>
                <a:ext cx="628"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6" name="Line 24"/>
              <p:cNvSpPr>
                <a:spLocks noChangeShapeType="1"/>
              </p:cNvSpPr>
              <p:nvPr/>
            </p:nvSpPr>
            <p:spPr bwMode="auto">
              <a:xfrm>
                <a:off x="728" y="1632"/>
                <a:ext cx="624" cy="4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7" name="Line 27"/>
              <p:cNvSpPr>
                <a:spLocks noChangeShapeType="1"/>
              </p:cNvSpPr>
              <p:nvPr/>
            </p:nvSpPr>
            <p:spPr bwMode="auto">
              <a:xfrm flipV="1">
                <a:off x="1932" y="816"/>
                <a:ext cx="624" cy="3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8" name="Line 28"/>
              <p:cNvSpPr>
                <a:spLocks noChangeShapeType="1"/>
              </p:cNvSpPr>
              <p:nvPr/>
            </p:nvSpPr>
            <p:spPr bwMode="auto">
              <a:xfrm>
                <a:off x="1932" y="1152"/>
                <a:ext cx="624" cy="2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9" name="Rectangle 31"/>
              <p:cNvSpPr>
                <a:spLocks noChangeArrowheads="1"/>
              </p:cNvSpPr>
              <p:nvPr/>
            </p:nvSpPr>
            <p:spPr bwMode="auto">
              <a:xfrm>
                <a:off x="2556" y="720"/>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1, 2</a:t>
                </a:r>
              </a:p>
            </p:txBody>
          </p:sp>
          <p:sp>
            <p:nvSpPr>
              <p:cNvPr id="5160" name="Rectangle 32"/>
              <p:cNvSpPr>
                <a:spLocks noChangeArrowheads="1"/>
              </p:cNvSpPr>
              <p:nvPr/>
            </p:nvSpPr>
            <p:spPr bwMode="auto">
              <a:xfrm>
                <a:off x="2556" y="1296"/>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3, 4</a:t>
                </a:r>
              </a:p>
            </p:txBody>
          </p:sp>
          <p:sp>
            <p:nvSpPr>
              <p:cNvPr id="5161" name="Oval 33"/>
              <p:cNvSpPr>
                <a:spLocks noChangeArrowheads="1"/>
              </p:cNvSpPr>
              <p:nvPr/>
            </p:nvSpPr>
            <p:spPr bwMode="auto">
              <a:xfrm>
                <a:off x="1360" y="864"/>
                <a:ext cx="580" cy="576"/>
              </a:xfrm>
              <a:prstGeom prst="ellipse">
                <a:avLst/>
              </a:prstGeom>
              <a:solidFill>
                <a:schemeClr val="accent1"/>
              </a:solidFill>
              <a:ln w="9525">
                <a:solidFill>
                  <a:schemeClr val="tx1"/>
                </a:solidFill>
                <a:round/>
                <a:headEnd/>
                <a:tailEnd/>
              </a:ln>
            </p:spPr>
            <p:txBody>
              <a:bodyPr wrap="none" anchor="ct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endParaRPr lang="en-US" altLang="en-US">
                  <a:latin typeface="+mn-lt"/>
                </a:endParaRPr>
              </a:p>
            </p:txBody>
          </p:sp>
          <p:sp>
            <p:nvSpPr>
              <p:cNvPr id="5162" name="Rectangle 34"/>
              <p:cNvSpPr>
                <a:spLocks noChangeArrowheads="1"/>
              </p:cNvSpPr>
              <p:nvPr/>
            </p:nvSpPr>
            <p:spPr bwMode="auto">
              <a:xfrm>
                <a:off x="1327" y="1017"/>
                <a:ext cx="63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pPr algn="ctr"/>
                <a:r>
                  <a:rPr lang="en-US" altLang="en-US" sz="1800">
                    <a:latin typeface="+mn-lt"/>
                  </a:rPr>
                  <a:t>player 2</a:t>
                </a:r>
              </a:p>
              <a:p>
                <a:pPr algn="ctr"/>
                <a:endParaRPr lang="en-US" altLang="en-US" sz="1800">
                  <a:latin typeface="+mn-lt"/>
                </a:endParaRPr>
              </a:p>
            </p:txBody>
          </p:sp>
          <p:sp>
            <p:nvSpPr>
              <p:cNvPr id="5163" name="Rectangle 41"/>
              <p:cNvSpPr>
                <a:spLocks noChangeArrowheads="1"/>
              </p:cNvSpPr>
              <p:nvPr/>
            </p:nvSpPr>
            <p:spPr bwMode="auto">
              <a:xfrm>
                <a:off x="920" y="1056"/>
                <a:ext cx="3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Up</a:t>
                </a:r>
              </a:p>
            </p:txBody>
          </p:sp>
          <p:sp>
            <p:nvSpPr>
              <p:cNvPr id="5164" name="Rectangle 42"/>
              <p:cNvSpPr>
                <a:spLocks noChangeArrowheads="1"/>
              </p:cNvSpPr>
              <p:nvPr/>
            </p:nvSpPr>
            <p:spPr bwMode="auto">
              <a:xfrm>
                <a:off x="788" y="1929"/>
                <a:ext cx="48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Down</a:t>
                </a:r>
              </a:p>
            </p:txBody>
          </p:sp>
          <p:sp>
            <p:nvSpPr>
              <p:cNvPr id="5165" name="Rectangle 43"/>
              <p:cNvSpPr>
                <a:spLocks noChangeArrowheads="1"/>
              </p:cNvSpPr>
              <p:nvPr/>
            </p:nvSpPr>
            <p:spPr bwMode="auto">
              <a:xfrm>
                <a:off x="2072" y="720"/>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Left</a:t>
                </a:r>
              </a:p>
            </p:txBody>
          </p:sp>
          <p:sp>
            <p:nvSpPr>
              <p:cNvPr id="5166" name="Rectangle 44"/>
              <p:cNvSpPr>
                <a:spLocks noChangeArrowheads="1"/>
              </p:cNvSpPr>
              <p:nvPr/>
            </p:nvSpPr>
            <p:spPr bwMode="auto">
              <a:xfrm>
                <a:off x="2068" y="1305"/>
                <a:ext cx="4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Right</a:t>
                </a:r>
              </a:p>
            </p:txBody>
          </p:sp>
          <p:sp>
            <p:nvSpPr>
              <p:cNvPr id="5167" name="Line 73"/>
              <p:cNvSpPr>
                <a:spLocks noChangeShapeType="1"/>
              </p:cNvSpPr>
              <p:nvPr/>
            </p:nvSpPr>
            <p:spPr bwMode="auto">
              <a:xfrm flipV="1">
                <a:off x="1932" y="1728"/>
                <a:ext cx="624" cy="3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68" name="Line 74"/>
              <p:cNvSpPr>
                <a:spLocks noChangeShapeType="1"/>
              </p:cNvSpPr>
              <p:nvPr/>
            </p:nvSpPr>
            <p:spPr bwMode="auto">
              <a:xfrm>
                <a:off x="1932" y="2064"/>
                <a:ext cx="624" cy="2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69" name="Rectangle 75"/>
              <p:cNvSpPr>
                <a:spLocks noChangeArrowheads="1"/>
              </p:cNvSpPr>
              <p:nvPr/>
            </p:nvSpPr>
            <p:spPr bwMode="auto">
              <a:xfrm>
                <a:off x="2556" y="1632"/>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5, 6</a:t>
                </a:r>
              </a:p>
            </p:txBody>
          </p:sp>
          <p:sp>
            <p:nvSpPr>
              <p:cNvPr id="5170" name="Rectangle 76"/>
              <p:cNvSpPr>
                <a:spLocks noChangeArrowheads="1"/>
              </p:cNvSpPr>
              <p:nvPr/>
            </p:nvSpPr>
            <p:spPr bwMode="auto">
              <a:xfrm>
                <a:off x="2556" y="2208"/>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7, 8</a:t>
                </a:r>
              </a:p>
            </p:txBody>
          </p:sp>
          <p:sp>
            <p:nvSpPr>
              <p:cNvPr id="5171" name="Oval 77"/>
              <p:cNvSpPr>
                <a:spLocks noChangeArrowheads="1"/>
              </p:cNvSpPr>
              <p:nvPr/>
            </p:nvSpPr>
            <p:spPr bwMode="auto">
              <a:xfrm>
                <a:off x="1360" y="1776"/>
                <a:ext cx="580" cy="576"/>
              </a:xfrm>
              <a:prstGeom prst="ellipse">
                <a:avLst/>
              </a:prstGeom>
              <a:solidFill>
                <a:schemeClr val="accent1"/>
              </a:solidFill>
              <a:ln w="9525">
                <a:solidFill>
                  <a:schemeClr val="tx1"/>
                </a:solidFill>
                <a:round/>
                <a:headEnd/>
                <a:tailEnd/>
              </a:ln>
            </p:spPr>
            <p:txBody>
              <a:bodyPr wrap="none" anchor="ct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endParaRPr lang="en-US" altLang="en-US">
                  <a:latin typeface="+mn-lt"/>
                </a:endParaRPr>
              </a:p>
            </p:txBody>
          </p:sp>
          <p:sp>
            <p:nvSpPr>
              <p:cNvPr id="5172" name="Rectangle 78"/>
              <p:cNvSpPr>
                <a:spLocks noChangeArrowheads="1"/>
              </p:cNvSpPr>
              <p:nvPr/>
            </p:nvSpPr>
            <p:spPr bwMode="auto">
              <a:xfrm>
                <a:off x="1327" y="1929"/>
                <a:ext cx="63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pPr algn="ctr"/>
                <a:r>
                  <a:rPr lang="en-US" altLang="en-US" sz="1800">
                    <a:latin typeface="+mn-lt"/>
                  </a:rPr>
                  <a:t>player 2</a:t>
                </a:r>
              </a:p>
              <a:p>
                <a:pPr algn="ctr"/>
                <a:endParaRPr lang="en-US" altLang="en-US" sz="1800">
                  <a:latin typeface="+mn-lt"/>
                </a:endParaRPr>
              </a:p>
            </p:txBody>
          </p:sp>
          <p:sp>
            <p:nvSpPr>
              <p:cNvPr id="5173" name="Rectangle 79"/>
              <p:cNvSpPr>
                <a:spLocks noChangeArrowheads="1"/>
              </p:cNvSpPr>
              <p:nvPr/>
            </p:nvSpPr>
            <p:spPr bwMode="auto">
              <a:xfrm>
                <a:off x="2072" y="163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Left</a:t>
                </a:r>
              </a:p>
            </p:txBody>
          </p:sp>
          <p:sp>
            <p:nvSpPr>
              <p:cNvPr id="5174" name="Rectangle 80"/>
              <p:cNvSpPr>
                <a:spLocks noChangeArrowheads="1"/>
              </p:cNvSpPr>
              <p:nvPr/>
            </p:nvSpPr>
            <p:spPr bwMode="auto">
              <a:xfrm>
                <a:off x="2068" y="2217"/>
                <a:ext cx="4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Right</a:t>
                </a:r>
              </a:p>
            </p:txBody>
          </p:sp>
        </p:grpSp>
      </p:grpSp>
      <p:grpSp>
        <p:nvGrpSpPr>
          <p:cNvPr id="4" name="Group 117"/>
          <p:cNvGrpSpPr>
            <a:grpSpLocks/>
          </p:cNvGrpSpPr>
          <p:nvPr/>
        </p:nvGrpSpPr>
        <p:grpSpPr bwMode="auto">
          <a:xfrm>
            <a:off x="4546600" y="1022350"/>
            <a:ext cx="4470400" cy="4006850"/>
            <a:chOff x="2864" y="644"/>
            <a:chExt cx="2816" cy="2524"/>
          </a:xfrm>
        </p:grpSpPr>
        <p:sp>
          <p:nvSpPr>
            <p:cNvPr id="5128" name="Text Box 5"/>
            <p:cNvSpPr txBox="1">
              <a:spLocks noChangeArrowheads="1"/>
            </p:cNvSpPr>
            <p:nvPr/>
          </p:nvSpPr>
          <p:spPr bwMode="auto">
            <a:xfrm>
              <a:off x="3648" y="644"/>
              <a:ext cx="172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400" dirty="0">
                  <a:latin typeface="+mn-lt"/>
                </a:rPr>
                <a:t>Matrix form </a:t>
              </a:r>
            </a:p>
            <a:p>
              <a:r>
                <a:rPr lang="en-US" altLang="en-US" sz="2400" dirty="0">
                  <a:latin typeface="+mn-lt"/>
                </a:rPr>
                <a:t>(aka normal form</a:t>
              </a:r>
            </a:p>
            <a:p>
              <a:r>
                <a:rPr lang="en-US" altLang="en-US" sz="2400" dirty="0">
                  <a:latin typeface="+mn-lt"/>
                </a:rPr>
                <a:t>aka strategic form)</a:t>
              </a:r>
            </a:p>
          </p:txBody>
        </p:sp>
        <p:grpSp>
          <p:nvGrpSpPr>
            <p:cNvPr id="5129" name="Group 115"/>
            <p:cNvGrpSpPr>
              <a:grpSpLocks/>
            </p:cNvGrpSpPr>
            <p:nvPr/>
          </p:nvGrpSpPr>
          <p:grpSpPr bwMode="auto">
            <a:xfrm>
              <a:off x="2864" y="1632"/>
              <a:ext cx="2816" cy="1536"/>
              <a:chOff x="2864" y="1248"/>
              <a:chExt cx="2816" cy="1536"/>
            </a:xfrm>
          </p:grpSpPr>
          <p:sp>
            <p:nvSpPr>
              <p:cNvPr id="5130" name="Rectangle 35"/>
              <p:cNvSpPr>
                <a:spLocks noChangeArrowheads="1"/>
              </p:cNvSpPr>
              <p:nvPr/>
            </p:nvSpPr>
            <p:spPr bwMode="auto">
              <a:xfrm>
                <a:off x="3840" y="1920"/>
                <a:ext cx="912" cy="86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endParaRPr lang="en-US" altLang="en-US">
                  <a:latin typeface="+mn-lt"/>
                </a:endParaRPr>
              </a:p>
            </p:txBody>
          </p:sp>
          <p:sp>
            <p:nvSpPr>
              <p:cNvPr id="5131" name="Line 36"/>
              <p:cNvSpPr>
                <a:spLocks noChangeShapeType="1"/>
              </p:cNvSpPr>
              <p:nvPr/>
            </p:nvSpPr>
            <p:spPr bwMode="auto">
              <a:xfrm>
                <a:off x="4320" y="1920"/>
                <a:ext cx="0" cy="8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2" name="Line 37"/>
              <p:cNvSpPr>
                <a:spLocks noChangeShapeType="1"/>
              </p:cNvSpPr>
              <p:nvPr/>
            </p:nvSpPr>
            <p:spPr bwMode="auto">
              <a:xfrm>
                <a:off x="3840" y="2352"/>
                <a:ext cx="182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3" name="Rectangle 38"/>
              <p:cNvSpPr>
                <a:spLocks noChangeArrowheads="1"/>
              </p:cNvSpPr>
              <p:nvPr/>
            </p:nvSpPr>
            <p:spPr bwMode="auto">
              <a:xfrm>
                <a:off x="2864" y="2112"/>
                <a:ext cx="73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dirty="0">
                    <a:latin typeface="+mn-lt"/>
                  </a:rPr>
                  <a:t>player </a:t>
                </a:r>
                <a:r>
                  <a:rPr lang="en-US" altLang="en-US" sz="1800" dirty="0" smtClean="0">
                    <a:latin typeface="+mn-lt"/>
                  </a:rPr>
                  <a:t>1’</a:t>
                </a:r>
                <a:r>
                  <a:rPr lang="en-US" altLang="ja-JP" sz="1800" dirty="0" smtClean="0">
                    <a:latin typeface="+mn-lt"/>
                  </a:rPr>
                  <a:t>s</a:t>
                </a:r>
                <a:endParaRPr lang="en-US" altLang="ja-JP" sz="1800" dirty="0">
                  <a:latin typeface="+mn-lt"/>
                </a:endParaRPr>
              </a:p>
              <a:p>
                <a:r>
                  <a:rPr lang="en-US" altLang="en-US" sz="1800" dirty="0">
                    <a:latin typeface="+mn-lt"/>
                  </a:rPr>
                  <a:t>strategy</a:t>
                </a:r>
              </a:p>
            </p:txBody>
          </p:sp>
          <p:sp>
            <p:nvSpPr>
              <p:cNvPr id="5134" name="Rectangle 39"/>
              <p:cNvSpPr>
                <a:spLocks noChangeArrowheads="1"/>
              </p:cNvSpPr>
              <p:nvPr/>
            </p:nvSpPr>
            <p:spPr bwMode="auto">
              <a:xfrm>
                <a:off x="4272" y="1248"/>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dirty="0">
                    <a:latin typeface="+mn-lt"/>
                  </a:rPr>
                  <a:t>player </a:t>
                </a:r>
                <a:r>
                  <a:rPr lang="en-US" altLang="en-US" sz="1800" dirty="0" smtClean="0">
                    <a:latin typeface="+mn-lt"/>
                  </a:rPr>
                  <a:t>2</a:t>
                </a:r>
                <a:r>
                  <a:rPr lang="en-US" altLang="ja-JP" sz="1800" dirty="0" smtClean="0">
                    <a:latin typeface="+mn-lt"/>
                  </a:rPr>
                  <a:t>’s </a:t>
                </a:r>
                <a:r>
                  <a:rPr lang="en-US" altLang="ja-JP" sz="1800" dirty="0">
                    <a:latin typeface="+mn-lt"/>
                  </a:rPr>
                  <a:t>strategy</a:t>
                </a:r>
                <a:endParaRPr lang="en-US" altLang="en-US" sz="1800" dirty="0">
                  <a:latin typeface="+mn-lt"/>
                </a:endParaRPr>
              </a:p>
            </p:txBody>
          </p:sp>
          <p:sp>
            <p:nvSpPr>
              <p:cNvPr id="5135" name="Rectangle 40"/>
              <p:cNvSpPr>
                <a:spLocks noChangeArrowheads="1"/>
              </p:cNvSpPr>
              <p:nvPr/>
            </p:nvSpPr>
            <p:spPr bwMode="auto">
              <a:xfrm>
                <a:off x="3936" y="2064"/>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1, 2</a:t>
                </a:r>
              </a:p>
            </p:txBody>
          </p:sp>
          <p:sp>
            <p:nvSpPr>
              <p:cNvPr id="5136" name="Rectangle 45"/>
              <p:cNvSpPr>
                <a:spLocks noChangeArrowheads="1"/>
              </p:cNvSpPr>
              <p:nvPr/>
            </p:nvSpPr>
            <p:spPr bwMode="auto">
              <a:xfrm>
                <a:off x="3504" y="2016"/>
                <a:ext cx="3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dirty="0">
                    <a:latin typeface="+mn-lt"/>
                  </a:rPr>
                  <a:t>Up</a:t>
                </a:r>
              </a:p>
            </p:txBody>
          </p:sp>
          <p:sp>
            <p:nvSpPr>
              <p:cNvPr id="5137" name="Rectangle 46"/>
              <p:cNvSpPr>
                <a:spLocks noChangeArrowheads="1"/>
              </p:cNvSpPr>
              <p:nvPr/>
            </p:nvSpPr>
            <p:spPr bwMode="auto">
              <a:xfrm>
                <a:off x="3408" y="2457"/>
                <a:ext cx="48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Down</a:t>
                </a:r>
              </a:p>
            </p:txBody>
          </p:sp>
          <p:sp>
            <p:nvSpPr>
              <p:cNvPr id="5138" name="Rectangle 47"/>
              <p:cNvSpPr>
                <a:spLocks noChangeArrowheads="1"/>
              </p:cNvSpPr>
              <p:nvPr/>
            </p:nvSpPr>
            <p:spPr bwMode="auto">
              <a:xfrm>
                <a:off x="3888" y="1516"/>
                <a:ext cx="3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dirty="0">
                    <a:latin typeface="+mn-lt"/>
                  </a:rPr>
                  <a:t>Left,</a:t>
                </a:r>
              </a:p>
              <a:p>
                <a:r>
                  <a:rPr lang="en-US" altLang="en-US" sz="1800" dirty="0">
                    <a:latin typeface="+mn-lt"/>
                  </a:rPr>
                  <a:t>Left</a:t>
                </a:r>
              </a:p>
            </p:txBody>
          </p:sp>
          <p:sp>
            <p:nvSpPr>
              <p:cNvPr id="5139" name="Rectangle 48"/>
              <p:cNvSpPr>
                <a:spLocks noChangeArrowheads="1"/>
              </p:cNvSpPr>
              <p:nvPr/>
            </p:nvSpPr>
            <p:spPr bwMode="auto">
              <a:xfrm>
                <a:off x="4320" y="1516"/>
                <a:ext cx="45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Left,</a:t>
                </a:r>
              </a:p>
              <a:p>
                <a:r>
                  <a:rPr lang="en-US" altLang="en-US" sz="1800">
                    <a:latin typeface="+mn-lt"/>
                  </a:rPr>
                  <a:t>Right</a:t>
                </a:r>
              </a:p>
            </p:txBody>
          </p:sp>
          <p:sp>
            <p:nvSpPr>
              <p:cNvPr id="5140" name="Rectangle 49"/>
              <p:cNvSpPr>
                <a:spLocks noChangeArrowheads="1"/>
              </p:cNvSpPr>
              <p:nvPr/>
            </p:nvSpPr>
            <p:spPr bwMode="auto">
              <a:xfrm>
                <a:off x="4852" y="2064"/>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3, 4</a:t>
                </a:r>
              </a:p>
            </p:txBody>
          </p:sp>
          <p:sp>
            <p:nvSpPr>
              <p:cNvPr id="5141" name="Rectangle 50"/>
              <p:cNvSpPr>
                <a:spLocks noChangeArrowheads="1"/>
              </p:cNvSpPr>
              <p:nvPr/>
            </p:nvSpPr>
            <p:spPr bwMode="auto">
              <a:xfrm>
                <a:off x="3936" y="2448"/>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5, 6</a:t>
                </a:r>
              </a:p>
            </p:txBody>
          </p:sp>
          <p:sp>
            <p:nvSpPr>
              <p:cNvPr id="5142" name="Rectangle 51"/>
              <p:cNvSpPr>
                <a:spLocks noChangeArrowheads="1"/>
              </p:cNvSpPr>
              <p:nvPr/>
            </p:nvSpPr>
            <p:spPr bwMode="auto">
              <a:xfrm>
                <a:off x="4368" y="2448"/>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7, 8</a:t>
                </a:r>
              </a:p>
            </p:txBody>
          </p:sp>
          <p:sp>
            <p:nvSpPr>
              <p:cNvPr id="5143" name="Rectangle 107"/>
              <p:cNvSpPr>
                <a:spLocks noChangeArrowheads="1"/>
              </p:cNvSpPr>
              <p:nvPr/>
            </p:nvSpPr>
            <p:spPr bwMode="auto">
              <a:xfrm>
                <a:off x="4752" y="1920"/>
                <a:ext cx="912" cy="86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endParaRPr lang="en-US" altLang="en-US">
                  <a:latin typeface="+mn-lt"/>
                </a:endParaRPr>
              </a:p>
            </p:txBody>
          </p:sp>
          <p:sp>
            <p:nvSpPr>
              <p:cNvPr id="5144" name="Rectangle 108"/>
              <p:cNvSpPr>
                <a:spLocks noChangeArrowheads="1"/>
              </p:cNvSpPr>
              <p:nvPr/>
            </p:nvSpPr>
            <p:spPr bwMode="auto">
              <a:xfrm>
                <a:off x="4760" y="1536"/>
                <a:ext cx="49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Right,</a:t>
                </a:r>
              </a:p>
              <a:p>
                <a:r>
                  <a:rPr lang="en-US" altLang="en-US" sz="1800">
                    <a:latin typeface="+mn-lt"/>
                  </a:rPr>
                  <a:t>Left</a:t>
                </a:r>
              </a:p>
            </p:txBody>
          </p:sp>
          <p:sp>
            <p:nvSpPr>
              <p:cNvPr id="5145" name="Rectangle 109"/>
              <p:cNvSpPr>
                <a:spLocks noChangeArrowheads="1"/>
              </p:cNvSpPr>
              <p:nvPr/>
            </p:nvSpPr>
            <p:spPr bwMode="auto">
              <a:xfrm>
                <a:off x="5184" y="1536"/>
                <a:ext cx="49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a:latin typeface="+mn-lt"/>
                  </a:rPr>
                  <a:t>Right,</a:t>
                </a:r>
              </a:p>
              <a:p>
                <a:r>
                  <a:rPr lang="en-US" altLang="en-US" sz="1800">
                    <a:latin typeface="+mn-lt"/>
                  </a:rPr>
                  <a:t>Right</a:t>
                </a:r>
              </a:p>
            </p:txBody>
          </p:sp>
          <p:sp>
            <p:nvSpPr>
              <p:cNvPr id="5146" name="Line 110"/>
              <p:cNvSpPr>
                <a:spLocks noChangeShapeType="1"/>
              </p:cNvSpPr>
              <p:nvPr/>
            </p:nvSpPr>
            <p:spPr bwMode="auto">
              <a:xfrm>
                <a:off x="5232" y="1920"/>
                <a:ext cx="0" cy="8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7" name="Rectangle 111"/>
              <p:cNvSpPr>
                <a:spLocks noChangeArrowheads="1"/>
              </p:cNvSpPr>
              <p:nvPr/>
            </p:nvSpPr>
            <p:spPr bwMode="auto">
              <a:xfrm>
                <a:off x="5284" y="2064"/>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3, 4</a:t>
                </a:r>
              </a:p>
            </p:txBody>
          </p:sp>
          <p:sp>
            <p:nvSpPr>
              <p:cNvPr id="5148" name="Rectangle 112"/>
              <p:cNvSpPr>
                <a:spLocks noChangeArrowheads="1"/>
              </p:cNvSpPr>
              <p:nvPr/>
            </p:nvSpPr>
            <p:spPr bwMode="auto">
              <a:xfrm>
                <a:off x="4372" y="2064"/>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1, 2</a:t>
                </a:r>
              </a:p>
            </p:txBody>
          </p:sp>
          <p:sp>
            <p:nvSpPr>
              <p:cNvPr id="5149" name="Rectangle 113"/>
              <p:cNvSpPr>
                <a:spLocks noChangeArrowheads="1"/>
              </p:cNvSpPr>
              <p:nvPr/>
            </p:nvSpPr>
            <p:spPr bwMode="auto">
              <a:xfrm>
                <a:off x="4852" y="2448"/>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5, 6</a:t>
                </a:r>
              </a:p>
            </p:txBody>
          </p:sp>
          <p:sp>
            <p:nvSpPr>
              <p:cNvPr id="5150" name="Rectangle 114"/>
              <p:cNvSpPr>
                <a:spLocks noChangeArrowheads="1"/>
              </p:cNvSpPr>
              <p:nvPr/>
            </p:nvSpPr>
            <p:spPr bwMode="auto">
              <a:xfrm>
                <a:off x="5284" y="2448"/>
                <a:ext cx="30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400">
                    <a:latin typeface="+mn-lt"/>
                  </a:rPr>
                  <a:t>7, 8</a:t>
                </a:r>
              </a:p>
            </p:txBody>
          </p:sp>
        </p:grpSp>
      </p:grpSp>
      <p:grpSp>
        <p:nvGrpSpPr>
          <p:cNvPr id="6" name="Group 120"/>
          <p:cNvGrpSpPr>
            <a:grpSpLocks/>
          </p:cNvGrpSpPr>
          <p:nvPr/>
        </p:nvGrpSpPr>
        <p:grpSpPr bwMode="auto">
          <a:xfrm>
            <a:off x="3048000" y="6099175"/>
            <a:ext cx="3878263" cy="454025"/>
            <a:chOff x="1920" y="3842"/>
            <a:chExt cx="2443" cy="286"/>
          </a:xfrm>
        </p:grpSpPr>
        <p:sp>
          <p:nvSpPr>
            <p:cNvPr id="5126" name="Line 118"/>
            <p:cNvSpPr>
              <a:spLocks noChangeShapeType="1"/>
            </p:cNvSpPr>
            <p:nvPr/>
          </p:nvSpPr>
          <p:spPr bwMode="auto">
            <a:xfrm>
              <a:off x="1968" y="4128"/>
              <a:ext cx="2352" cy="0"/>
            </a:xfrm>
            <a:prstGeom prst="line">
              <a:avLst/>
            </a:prstGeom>
            <a:noFill/>
            <a:ln w="57150">
              <a:solidFill>
                <a:srgbClr val="D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7" name="Text Box 119"/>
            <p:cNvSpPr txBox="1">
              <a:spLocks noChangeArrowheads="1"/>
            </p:cNvSpPr>
            <p:nvPr/>
          </p:nvSpPr>
          <p:spPr bwMode="auto">
            <a:xfrm>
              <a:off x="1920" y="3842"/>
              <a:ext cx="24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800" b="1">
                  <a:solidFill>
                    <a:srgbClr val="DC0000"/>
                  </a:solidFill>
                  <a:latin typeface="+mn-lt"/>
                </a:rPr>
                <a:t>Potential combinatorial explosion</a:t>
              </a:r>
            </a:p>
          </p:txBody>
        </p:sp>
      </p:grpSp>
      <p:sp>
        <p:nvSpPr>
          <p:cNvPr id="55" name="TextBox 54"/>
          <p:cNvSpPr txBox="1"/>
          <p:nvPr/>
        </p:nvSpPr>
        <p:spPr>
          <a:xfrm>
            <a:off x="0" y="6488668"/>
            <a:ext cx="510363" cy="369332"/>
          </a:xfrm>
          <a:prstGeom prst="rect">
            <a:avLst/>
          </a:prstGeom>
          <a:noFill/>
        </p:spPr>
        <p:txBody>
          <a:bodyPr wrap="square" rtlCol="0">
            <a:spAutoFit/>
          </a:bodyPr>
          <a:lstStyle/>
          <a:p>
            <a:r>
              <a:rPr lang="en-US" dirty="0" smtClean="0"/>
              <a:t>TS</a:t>
            </a:r>
            <a:endParaRPr lang="en-US" dirty="0"/>
          </a:p>
        </p:txBody>
      </p:sp>
    </p:spTree>
    <p:extLst>
      <p:ext uri="{BB962C8B-B14F-4D97-AF65-F5344CB8AC3E}">
        <p14:creationId xmlns:p14="http://schemas.microsoft.com/office/powerpoint/2010/main" val="1044709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718"/>
            <a:ext cx="8112642" cy="1371600"/>
          </a:xfrm>
        </p:spPr>
        <p:txBody>
          <a:bodyPr>
            <a:normAutofit/>
          </a:bodyPr>
          <a:lstStyle/>
          <a:p>
            <a:r>
              <a:rPr lang="en-US" altLang="en-US" dirty="0" smtClean="0"/>
              <a:t>Dominant strategy </a:t>
            </a:r>
            <a:r>
              <a:rPr lang="en-US" altLang="ja-JP" dirty="0" err="1" smtClean="0"/>
              <a:t>equilibriA</a:t>
            </a:r>
            <a:r>
              <a:rPr lang="en-US" altLang="ja-JP" dirty="0" smtClean="0"/>
              <a:t> (DSE)</a:t>
            </a:r>
            <a:endParaRPr lang="en-US" altLang="en-US" dirty="0"/>
          </a:p>
        </p:txBody>
      </p:sp>
      <p:sp>
        <p:nvSpPr>
          <p:cNvPr id="64515" name="Rectangle 3"/>
          <p:cNvSpPr>
            <a:spLocks noGrp="1" noChangeArrowheads="1"/>
          </p:cNvSpPr>
          <p:nvPr>
            <p:ph type="body" idx="1"/>
          </p:nvPr>
        </p:nvSpPr>
        <p:spPr/>
        <p:txBody>
          <a:bodyPr/>
          <a:lstStyle/>
          <a:p>
            <a:r>
              <a:rPr lang="en-US" altLang="en-US" dirty="0" smtClean="0"/>
              <a:t>Best response  </a:t>
            </a:r>
            <a:r>
              <a:rPr lang="en-US" altLang="en-US" dirty="0" err="1" smtClean="0"/>
              <a:t>s</a:t>
            </a:r>
            <a:r>
              <a:rPr lang="en-US" altLang="en-US" baseline="-25000" dirty="0" err="1" smtClean="0"/>
              <a:t>i</a:t>
            </a:r>
            <a:r>
              <a:rPr lang="en-US" altLang="en-US" dirty="0" smtClean="0"/>
              <a:t>*:  for all </a:t>
            </a:r>
            <a:r>
              <a:rPr lang="en-US" altLang="en-US" dirty="0" err="1" smtClean="0"/>
              <a:t>s</a:t>
            </a:r>
            <a:r>
              <a:rPr lang="en-US" altLang="en-US" baseline="-25000" dirty="0" err="1" smtClean="0"/>
              <a:t>i</a:t>
            </a:r>
            <a:r>
              <a:rPr lang="en-US" altLang="ja-JP" dirty="0" smtClean="0"/>
              <a:t>’,  </a:t>
            </a:r>
            <a:r>
              <a:rPr lang="en-US" altLang="ja-JP" dirty="0" err="1" smtClean="0"/>
              <a:t>u</a:t>
            </a:r>
            <a:r>
              <a:rPr lang="en-US" altLang="ja-JP" baseline="-25000" dirty="0" err="1" smtClean="0"/>
              <a:t>i</a:t>
            </a:r>
            <a:r>
              <a:rPr lang="en-US" altLang="ja-JP" dirty="0" smtClean="0"/>
              <a:t>(</a:t>
            </a:r>
            <a:r>
              <a:rPr lang="en-US" altLang="ja-JP" dirty="0" err="1" smtClean="0"/>
              <a:t>s</a:t>
            </a:r>
            <a:r>
              <a:rPr lang="en-US" altLang="ja-JP" baseline="-25000" dirty="0" err="1" smtClean="0"/>
              <a:t>i</a:t>
            </a:r>
            <a:r>
              <a:rPr lang="en-US" altLang="ja-JP" dirty="0" smtClean="0"/>
              <a:t>*,s</a:t>
            </a:r>
            <a:r>
              <a:rPr lang="en-US" altLang="ja-JP" baseline="-25000" dirty="0" smtClean="0"/>
              <a:t>-</a:t>
            </a:r>
            <a:r>
              <a:rPr lang="en-US" altLang="ja-JP" baseline="-25000" dirty="0" err="1" smtClean="0"/>
              <a:t>i</a:t>
            </a:r>
            <a:r>
              <a:rPr lang="en-US" altLang="ja-JP" dirty="0" smtClean="0"/>
              <a:t>) ≥ </a:t>
            </a:r>
            <a:r>
              <a:rPr lang="en-US" altLang="ja-JP" dirty="0" err="1" smtClean="0"/>
              <a:t>u</a:t>
            </a:r>
            <a:r>
              <a:rPr lang="en-US" altLang="ja-JP" baseline="-25000" dirty="0" err="1" smtClean="0"/>
              <a:t>i</a:t>
            </a:r>
            <a:r>
              <a:rPr lang="en-US" altLang="ja-JP" dirty="0" smtClean="0"/>
              <a:t>(</a:t>
            </a:r>
            <a:r>
              <a:rPr lang="en-US" altLang="ja-JP" dirty="0" err="1" smtClean="0"/>
              <a:t>s</a:t>
            </a:r>
            <a:r>
              <a:rPr lang="en-US" altLang="ja-JP" baseline="-25000" dirty="0" err="1" smtClean="0"/>
              <a:t>i</a:t>
            </a:r>
            <a:r>
              <a:rPr lang="en-US" altLang="ja-JP" dirty="0" smtClean="0"/>
              <a:t>’,s</a:t>
            </a:r>
            <a:r>
              <a:rPr lang="en-US" altLang="ja-JP" baseline="-25000" dirty="0" smtClean="0"/>
              <a:t>-</a:t>
            </a:r>
            <a:r>
              <a:rPr lang="en-US" altLang="ja-JP" baseline="-25000" dirty="0" err="1" smtClean="0"/>
              <a:t>i</a:t>
            </a:r>
            <a:r>
              <a:rPr lang="en-US" altLang="ja-JP" dirty="0" smtClean="0"/>
              <a:t>)</a:t>
            </a:r>
          </a:p>
          <a:p>
            <a:r>
              <a:rPr lang="en-US" altLang="en-US" dirty="0" smtClean="0"/>
              <a:t>Dominant strategy  </a:t>
            </a:r>
            <a:r>
              <a:rPr lang="en-US" altLang="en-US" dirty="0" err="1" smtClean="0"/>
              <a:t>s</a:t>
            </a:r>
            <a:r>
              <a:rPr lang="en-US" altLang="en-US" baseline="-25000" dirty="0" err="1" smtClean="0"/>
              <a:t>i</a:t>
            </a:r>
            <a:r>
              <a:rPr lang="en-US" altLang="en-US" dirty="0" smtClean="0"/>
              <a:t>*:   </a:t>
            </a:r>
            <a:r>
              <a:rPr lang="en-US" altLang="en-US" dirty="0" err="1" smtClean="0"/>
              <a:t>s</a:t>
            </a:r>
            <a:r>
              <a:rPr lang="en-US" altLang="en-US" baseline="-25000" dirty="0" err="1" smtClean="0"/>
              <a:t>i</a:t>
            </a:r>
            <a:r>
              <a:rPr lang="en-US" altLang="en-US" dirty="0" smtClean="0"/>
              <a:t>* is a best response </a:t>
            </a:r>
            <a:r>
              <a:rPr lang="en-US" altLang="en-US" dirty="0" smtClean="0">
                <a:solidFill>
                  <a:schemeClr val="tx2"/>
                </a:solidFill>
              </a:rPr>
              <a:t>for all s</a:t>
            </a:r>
            <a:r>
              <a:rPr lang="en-US" altLang="en-US" baseline="-25000" dirty="0" smtClean="0">
                <a:solidFill>
                  <a:schemeClr val="tx2"/>
                </a:solidFill>
              </a:rPr>
              <a:t>-</a:t>
            </a:r>
            <a:r>
              <a:rPr lang="en-US" altLang="en-US" baseline="-25000" dirty="0" err="1" smtClean="0">
                <a:solidFill>
                  <a:schemeClr val="tx2"/>
                </a:solidFill>
              </a:rPr>
              <a:t>i</a:t>
            </a:r>
            <a:endParaRPr lang="en-US" altLang="en-US" baseline="-25000" dirty="0" smtClean="0">
              <a:solidFill>
                <a:schemeClr val="tx2"/>
              </a:solidFill>
            </a:endParaRPr>
          </a:p>
          <a:p>
            <a:pPr lvl="1"/>
            <a:r>
              <a:rPr lang="en-US" altLang="en-US" dirty="0" smtClean="0">
                <a:solidFill>
                  <a:schemeClr val="tx2"/>
                </a:solidFill>
              </a:rPr>
              <a:t>Does not always exist</a:t>
            </a:r>
          </a:p>
          <a:p>
            <a:pPr lvl="1"/>
            <a:r>
              <a:rPr lang="en-US" altLang="en-US" dirty="0" smtClean="0"/>
              <a:t>Inferior strategies are called </a:t>
            </a:r>
            <a:r>
              <a:rPr lang="ja-JP" altLang="en-US" dirty="0" smtClean="0"/>
              <a:t>“</a:t>
            </a:r>
            <a:r>
              <a:rPr lang="en-US" altLang="ja-JP" dirty="0" smtClean="0"/>
              <a:t>dominated</a:t>
            </a:r>
            <a:r>
              <a:rPr lang="ja-JP" altLang="en-US" dirty="0" smtClean="0"/>
              <a:t>”</a:t>
            </a:r>
            <a:endParaRPr lang="en-US" altLang="ja-JP" dirty="0" smtClean="0"/>
          </a:p>
          <a:p>
            <a:r>
              <a:rPr lang="en-US" altLang="en-US" dirty="0" smtClean="0"/>
              <a:t>DSE is a strategy profile where each agent has picked its dominant strategy</a:t>
            </a:r>
          </a:p>
          <a:p>
            <a:pPr lvl="1"/>
            <a:r>
              <a:rPr lang="en-US" altLang="en-US" dirty="0" smtClean="0"/>
              <a:t>Requires no </a:t>
            </a:r>
            <a:r>
              <a:rPr lang="en-US" altLang="en-US" dirty="0" err="1" smtClean="0"/>
              <a:t>counterspeculation</a:t>
            </a:r>
            <a:r>
              <a:rPr lang="en-US" altLang="en-US" dirty="0" smtClean="0"/>
              <a:t> – just enumeration</a:t>
            </a:r>
            <a:endParaRPr lang="en-US" altLang="en-US" dirty="0"/>
          </a:p>
        </p:txBody>
      </p:sp>
      <p:grpSp>
        <p:nvGrpSpPr>
          <p:cNvPr id="2" name="Group 24"/>
          <p:cNvGrpSpPr>
            <a:grpSpLocks/>
          </p:cNvGrpSpPr>
          <p:nvPr/>
        </p:nvGrpSpPr>
        <p:grpSpPr bwMode="auto">
          <a:xfrm>
            <a:off x="1500188" y="4665920"/>
            <a:ext cx="6270625" cy="1905000"/>
            <a:chOff x="945" y="2832"/>
            <a:chExt cx="3950" cy="1200"/>
          </a:xfrm>
        </p:grpSpPr>
        <p:sp>
          <p:nvSpPr>
            <p:cNvPr id="6149" name="Rectangle 5"/>
            <p:cNvSpPr>
              <a:spLocks noChangeArrowheads="1"/>
            </p:cNvSpPr>
            <p:nvPr/>
          </p:nvSpPr>
          <p:spPr bwMode="auto">
            <a:xfrm>
              <a:off x="945" y="3230"/>
              <a:ext cx="7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dirty="0">
                  <a:solidFill>
                    <a:schemeClr val="accent3"/>
                  </a:solidFill>
                  <a:latin typeface="+mn-lt"/>
                </a:rPr>
                <a:t>cooperate</a:t>
              </a:r>
              <a:endParaRPr lang="en-US" altLang="en-US" sz="2400" dirty="0">
                <a:solidFill>
                  <a:schemeClr val="accent3"/>
                </a:solidFill>
                <a:latin typeface="+mn-lt"/>
              </a:endParaRPr>
            </a:p>
          </p:txBody>
        </p:sp>
        <p:sp>
          <p:nvSpPr>
            <p:cNvPr id="6150" name="Rectangle 6"/>
            <p:cNvSpPr>
              <a:spLocks noChangeArrowheads="1"/>
            </p:cNvSpPr>
            <p:nvPr/>
          </p:nvSpPr>
          <p:spPr bwMode="auto">
            <a:xfrm>
              <a:off x="1873" y="3122"/>
              <a:ext cx="1659" cy="910"/>
            </a:xfrm>
            <a:prstGeom prst="rect">
              <a:avLst/>
            </a:prstGeom>
            <a:noFill/>
            <a:ln w="11113">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endParaRPr lang="en-US" altLang="en-US">
                <a:solidFill>
                  <a:schemeClr val="accent3"/>
                </a:solidFill>
                <a:latin typeface="+mn-lt"/>
              </a:endParaRPr>
            </a:p>
          </p:txBody>
        </p:sp>
        <p:sp>
          <p:nvSpPr>
            <p:cNvPr id="6151" name="Line 7"/>
            <p:cNvSpPr>
              <a:spLocks noChangeShapeType="1"/>
            </p:cNvSpPr>
            <p:nvPr/>
          </p:nvSpPr>
          <p:spPr bwMode="auto">
            <a:xfrm>
              <a:off x="2621" y="3122"/>
              <a:ext cx="1" cy="910"/>
            </a:xfrm>
            <a:prstGeom prst="line">
              <a:avLst/>
            </a:prstGeom>
            <a:noFill/>
            <a:ln w="11113">
              <a:solidFill>
                <a:schemeClr val="accent4"/>
              </a:solidFill>
              <a:round/>
              <a:headEnd/>
              <a:tailEnd/>
            </a:ln>
            <a:extLst>
              <a:ext uri="{909E8E84-426E-40DD-AFC4-6F175D3DCCD1}">
                <a14:hiddenFill xmlns:a14="http://schemas.microsoft.com/office/drawing/2010/main">
                  <a:noFill/>
                </a14:hiddenFill>
              </a:ext>
            </a:extLst>
          </p:spPr>
          <p:txBody>
            <a:bodyPr/>
            <a:lstStyle/>
            <a:p>
              <a:endParaRPr lang="en-US">
                <a:solidFill>
                  <a:schemeClr val="accent3"/>
                </a:solidFill>
              </a:endParaRPr>
            </a:p>
          </p:txBody>
        </p:sp>
        <p:sp>
          <p:nvSpPr>
            <p:cNvPr id="6152" name="Line 8"/>
            <p:cNvSpPr>
              <a:spLocks noChangeShapeType="1"/>
            </p:cNvSpPr>
            <p:nvPr/>
          </p:nvSpPr>
          <p:spPr bwMode="auto">
            <a:xfrm>
              <a:off x="1873" y="3589"/>
              <a:ext cx="1659" cy="1"/>
            </a:xfrm>
            <a:prstGeom prst="line">
              <a:avLst/>
            </a:prstGeom>
            <a:noFill/>
            <a:ln w="11113">
              <a:solidFill>
                <a:schemeClr val="accent4"/>
              </a:solidFill>
              <a:round/>
              <a:headEnd/>
              <a:tailEnd/>
            </a:ln>
            <a:extLst>
              <a:ext uri="{909E8E84-426E-40DD-AFC4-6F175D3DCCD1}">
                <a14:hiddenFill xmlns:a14="http://schemas.microsoft.com/office/drawing/2010/main">
                  <a:noFill/>
                </a14:hiddenFill>
              </a:ext>
            </a:extLst>
          </p:spPr>
          <p:txBody>
            <a:bodyPr/>
            <a:lstStyle/>
            <a:p>
              <a:endParaRPr lang="en-US">
                <a:solidFill>
                  <a:schemeClr val="accent3"/>
                </a:solidFill>
              </a:endParaRPr>
            </a:p>
          </p:txBody>
        </p:sp>
        <p:sp>
          <p:nvSpPr>
            <p:cNvPr id="6153" name="Rectangle 9"/>
            <p:cNvSpPr>
              <a:spLocks noChangeArrowheads="1"/>
            </p:cNvSpPr>
            <p:nvPr/>
          </p:nvSpPr>
          <p:spPr bwMode="auto">
            <a:xfrm>
              <a:off x="1826" y="2832"/>
              <a:ext cx="7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a:solidFill>
                    <a:schemeClr val="accent3"/>
                  </a:solidFill>
                  <a:latin typeface="+mn-lt"/>
                </a:rPr>
                <a:t>cooperate</a:t>
              </a:r>
              <a:endParaRPr lang="en-US" altLang="en-US" sz="2400">
                <a:solidFill>
                  <a:schemeClr val="accent3"/>
                </a:solidFill>
                <a:latin typeface="+mn-lt"/>
              </a:endParaRPr>
            </a:p>
          </p:txBody>
        </p:sp>
        <p:sp>
          <p:nvSpPr>
            <p:cNvPr id="6154" name="Rectangle 10"/>
            <p:cNvSpPr>
              <a:spLocks noChangeArrowheads="1"/>
            </p:cNvSpPr>
            <p:nvPr/>
          </p:nvSpPr>
          <p:spPr bwMode="auto">
            <a:xfrm>
              <a:off x="2859" y="2846"/>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a:solidFill>
                    <a:schemeClr val="accent3"/>
                  </a:solidFill>
                  <a:latin typeface="+mn-lt"/>
                </a:rPr>
                <a:t>defect</a:t>
              </a:r>
              <a:endParaRPr lang="en-US" altLang="en-US" sz="2400">
                <a:solidFill>
                  <a:schemeClr val="accent3"/>
                </a:solidFill>
                <a:latin typeface="+mn-lt"/>
              </a:endParaRPr>
            </a:p>
          </p:txBody>
        </p:sp>
        <p:sp>
          <p:nvSpPr>
            <p:cNvPr id="6155" name="Rectangle 11"/>
            <p:cNvSpPr>
              <a:spLocks noChangeArrowheads="1"/>
            </p:cNvSpPr>
            <p:nvPr/>
          </p:nvSpPr>
          <p:spPr bwMode="auto">
            <a:xfrm>
              <a:off x="1253" y="3688"/>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a:solidFill>
                    <a:schemeClr val="accent3"/>
                  </a:solidFill>
                  <a:latin typeface="+mn-lt"/>
                </a:rPr>
                <a:t>defect</a:t>
              </a:r>
              <a:endParaRPr lang="en-US" altLang="en-US" sz="2400">
                <a:solidFill>
                  <a:schemeClr val="accent3"/>
                </a:solidFill>
                <a:latin typeface="+mn-lt"/>
              </a:endParaRPr>
            </a:p>
          </p:txBody>
        </p:sp>
        <p:sp>
          <p:nvSpPr>
            <p:cNvPr id="6156" name="Rectangle 12"/>
            <p:cNvSpPr>
              <a:spLocks noChangeArrowheads="1"/>
            </p:cNvSpPr>
            <p:nvPr/>
          </p:nvSpPr>
          <p:spPr bwMode="auto">
            <a:xfrm>
              <a:off x="2118" y="3245"/>
              <a:ext cx="26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dirty="0" smtClean="0">
                  <a:solidFill>
                    <a:schemeClr val="accent5"/>
                  </a:solidFill>
                  <a:latin typeface="+mn-lt"/>
                </a:rPr>
                <a:t>3, </a:t>
              </a:r>
              <a:r>
                <a:rPr lang="en-US" altLang="en-US" sz="2000" b="1" dirty="0">
                  <a:solidFill>
                    <a:schemeClr val="accent5"/>
                  </a:solidFill>
                  <a:latin typeface="+mn-lt"/>
                </a:rPr>
                <a:t>3</a:t>
              </a:r>
              <a:endParaRPr lang="en-US" altLang="en-US" sz="2400" dirty="0">
                <a:solidFill>
                  <a:schemeClr val="accent5"/>
                </a:solidFill>
                <a:latin typeface="+mn-lt"/>
              </a:endParaRPr>
            </a:p>
          </p:txBody>
        </p:sp>
        <p:sp>
          <p:nvSpPr>
            <p:cNvPr id="6157" name="Rectangle 13"/>
            <p:cNvSpPr>
              <a:spLocks noChangeArrowheads="1"/>
            </p:cNvSpPr>
            <p:nvPr/>
          </p:nvSpPr>
          <p:spPr bwMode="auto">
            <a:xfrm>
              <a:off x="2940" y="3245"/>
              <a:ext cx="26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a:solidFill>
                    <a:schemeClr val="accent3"/>
                  </a:solidFill>
                  <a:latin typeface="+mn-lt"/>
                </a:rPr>
                <a:t>0, 5</a:t>
              </a:r>
              <a:endParaRPr lang="en-US" altLang="en-US" sz="2400">
                <a:solidFill>
                  <a:schemeClr val="accent3"/>
                </a:solidFill>
                <a:latin typeface="+mn-lt"/>
              </a:endParaRPr>
            </a:p>
          </p:txBody>
        </p:sp>
        <p:sp>
          <p:nvSpPr>
            <p:cNvPr id="6158" name="Rectangle 14"/>
            <p:cNvSpPr>
              <a:spLocks noChangeArrowheads="1"/>
            </p:cNvSpPr>
            <p:nvPr/>
          </p:nvSpPr>
          <p:spPr bwMode="auto">
            <a:xfrm>
              <a:off x="2126" y="3681"/>
              <a:ext cx="26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dirty="0" smtClean="0">
                  <a:solidFill>
                    <a:schemeClr val="accent3"/>
                  </a:solidFill>
                  <a:latin typeface="+mn-lt"/>
                </a:rPr>
                <a:t>5, </a:t>
              </a:r>
              <a:r>
                <a:rPr lang="en-US" altLang="en-US" sz="2000" b="1" dirty="0">
                  <a:solidFill>
                    <a:schemeClr val="accent3"/>
                  </a:solidFill>
                  <a:latin typeface="+mn-lt"/>
                </a:rPr>
                <a:t>0</a:t>
              </a:r>
              <a:endParaRPr lang="en-US" altLang="en-US" sz="2400" dirty="0">
                <a:solidFill>
                  <a:schemeClr val="accent3"/>
                </a:solidFill>
                <a:latin typeface="+mn-lt"/>
              </a:endParaRPr>
            </a:p>
          </p:txBody>
        </p:sp>
        <p:sp>
          <p:nvSpPr>
            <p:cNvPr id="6159" name="Rectangle 15"/>
            <p:cNvSpPr>
              <a:spLocks noChangeArrowheads="1"/>
            </p:cNvSpPr>
            <p:nvPr/>
          </p:nvSpPr>
          <p:spPr bwMode="auto">
            <a:xfrm>
              <a:off x="2932" y="3688"/>
              <a:ext cx="2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a:solidFill>
                    <a:srgbClr val="0000FF"/>
                  </a:solidFill>
                  <a:latin typeface="+mn-lt"/>
                </a:rPr>
                <a:t>1, 1</a:t>
              </a:r>
              <a:endParaRPr lang="en-US" altLang="en-US" sz="2400">
                <a:latin typeface="+mn-lt"/>
              </a:endParaRPr>
            </a:p>
          </p:txBody>
        </p:sp>
        <p:sp>
          <p:nvSpPr>
            <p:cNvPr id="6160" name="Oval 16"/>
            <p:cNvSpPr>
              <a:spLocks noChangeArrowheads="1"/>
            </p:cNvSpPr>
            <p:nvPr/>
          </p:nvSpPr>
          <p:spPr bwMode="auto">
            <a:xfrm>
              <a:off x="2834" y="3670"/>
              <a:ext cx="499" cy="272"/>
            </a:xfrm>
            <a:prstGeom prst="ellipse">
              <a:avLst/>
            </a:prstGeom>
            <a:noFill/>
            <a:ln w="33338">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endParaRPr lang="en-US" altLang="en-US">
                <a:solidFill>
                  <a:schemeClr val="tx2"/>
                </a:solidFill>
                <a:latin typeface="+mn-lt"/>
              </a:endParaRPr>
            </a:p>
          </p:txBody>
        </p:sp>
        <p:sp>
          <p:nvSpPr>
            <p:cNvPr id="6161" name="Rectangle 17"/>
            <p:cNvSpPr>
              <a:spLocks noChangeArrowheads="1"/>
            </p:cNvSpPr>
            <p:nvPr/>
          </p:nvSpPr>
          <p:spPr bwMode="auto">
            <a:xfrm>
              <a:off x="3864" y="3055"/>
              <a:ext cx="9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500" b="1" dirty="0">
                  <a:solidFill>
                    <a:srgbClr val="000000"/>
                  </a:solidFill>
                  <a:latin typeface="+mn-lt"/>
                </a:rPr>
                <a:t>Pareto optimal?</a:t>
              </a:r>
              <a:endParaRPr lang="en-US" altLang="en-US" sz="2400" dirty="0">
                <a:latin typeface="+mn-lt"/>
              </a:endParaRPr>
            </a:p>
          </p:txBody>
        </p:sp>
        <p:sp>
          <p:nvSpPr>
            <p:cNvPr id="6162" name="Rectangle 18"/>
            <p:cNvSpPr>
              <a:spLocks noChangeArrowheads="1"/>
            </p:cNvSpPr>
            <p:nvPr/>
          </p:nvSpPr>
          <p:spPr bwMode="auto">
            <a:xfrm>
              <a:off x="4862" y="3055"/>
              <a:ext cx="3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500" b="1">
                  <a:solidFill>
                    <a:srgbClr val="000000"/>
                  </a:solidFill>
                  <a:latin typeface="+mn-lt"/>
                </a:rPr>
                <a:t> </a:t>
              </a:r>
              <a:endParaRPr lang="en-US" altLang="en-US" sz="2400">
                <a:latin typeface="+mn-lt"/>
              </a:endParaRPr>
            </a:p>
          </p:txBody>
        </p:sp>
        <p:sp>
          <p:nvSpPr>
            <p:cNvPr id="6163" name="Rectangle 19"/>
            <p:cNvSpPr>
              <a:spLocks noChangeArrowheads="1"/>
            </p:cNvSpPr>
            <p:nvPr/>
          </p:nvSpPr>
          <p:spPr bwMode="auto">
            <a:xfrm>
              <a:off x="3864" y="3429"/>
              <a:ext cx="80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500" b="1">
                  <a:solidFill>
                    <a:srgbClr val="000000"/>
                  </a:solidFill>
                  <a:latin typeface="+mn-lt"/>
                </a:rPr>
                <a:t>Social welfare</a:t>
              </a:r>
              <a:endParaRPr lang="en-US" altLang="en-US" sz="2400">
                <a:latin typeface="+mn-lt"/>
              </a:endParaRPr>
            </a:p>
          </p:txBody>
        </p:sp>
        <p:sp>
          <p:nvSpPr>
            <p:cNvPr id="6164" name="Rectangle 20"/>
            <p:cNvSpPr>
              <a:spLocks noChangeArrowheads="1"/>
            </p:cNvSpPr>
            <p:nvPr/>
          </p:nvSpPr>
          <p:spPr bwMode="auto">
            <a:xfrm>
              <a:off x="4744" y="3429"/>
              <a:ext cx="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500" b="1">
                  <a:solidFill>
                    <a:srgbClr val="000000"/>
                  </a:solidFill>
                  <a:latin typeface="+mn-lt"/>
                </a:rPr>
                <a:t> </a:t>
              </a:r>
              <a:endParaRPr lang="en-US" altLang="en-US" sz="2400">
                <a:latin typeface="+mn-lt"/>
              </a:endParaRPr>
            </a:p>
          </p:txBody>
        </p:sp>
        <p:sp>
          <p:nvSpPr>
            <p:cNvPr id="6165" name="Rectangle 21"/>
            <p:cNvSpPr>
              <a:spLocks noChangeArrowheads="1"/>
            </p:cNvSpPr>
            <p:nvPr/>
          </p:nvSpPr>
          <p:spPr bwMode="auto">
            <a:xfrm>
              <a:off x="3864" y="3588"/>
              <a:ext cx="7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1500" b="1" dirty="0">
                  <a:solidFill>
                    <a:srgbClr val="000000"/>
                  </a:solidFill>
                  <a:latin typeface="+mn-lt"/>
                </a:rPr>
                <a:t>maximizing?</a:t>
              </a:r>
              <a:endParaRPr lang="en-US" altLang="en-US" sz="2400" dirty="0">
                <a:latin typeface="+mn-lt"/>
              </a:endParaRPr>
            </a:p>
          </p:txBody>
        </p:sp>
      </p:grpSp>
      <p:sp>
        <p:nvSpPr>
          <p:cNvPr id="10" name="Slide Number Placeholder 9"/>
          <p:cNvSpPr>
            <a:spLocks noGrp="1"/>
          </p:cNvSpPr>
          <p:nvPr>
            <p:ph type="sldNum" sz="quarter" idx="12"/>
          </p:nvPr>
        </p:nvSpPr>
        <p:spPr/>
        <p:txBody>
          <a:bodyPr/>
          <a:lstStyle/>
          <a:p>
            <a:fld id="{A2EF37A0-74FC-AB4F-AE4C-D9BFC6719E9F}" type="slidenum">
              <a:rPr lang="en-US" smtClean="0"/>
              <a:t>28</a:t>
            </a:fld>
            <a:endParaRPr lang="en-US"/>
          </a:p>
        </p:txBody>
      </p:sp>
      <p:sp>
        <p:nvSpPr>
          <p:cNvPr id="30" name="TextBox 29"/>
          <p:cNvSpPr txBox="1"/>
          <p:nvPr/>
        </p:nvSpPr>
        <p:spPr>
          <a:xfrm>
            <a:off x="0" y="6488668"/>
            <a:ext cx="510363" cy="369332"/>
          </a:xfrm>
          <a:prstGeom prst="rect">
            <a:avLst/>
          </a:prstGeom>
          <a:noFill/>
        </p:spPr>
        <p:txBody>
          <a:bodyPr wrap="square" rtlCol="0">
            <a:spAutoFit/>
          </a:bodyPr>
          <a:lstStyle/>
          <a:p>
            <a:r>
              <a:rPr lang="en-US" dirty="0" smtClean="0"/>
              <a:t>TS</a:t>
            </a:r>
            <a:endParaRPr lang="en-US" dirty="0"/>
          </a:p>
        </p:txBody>
      </p:sp>
    </p:spTree>
    <p:extLst>
      <p:ext uri="{BB962C8B-B14F-4D97-AF65-F5344CB8AC3E}">
        <p14:creationId xmlns:p14="http://schemas.microsoft.com/office/powerpoint/2010/main" val="42903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312310" cy="1371600"/>
          </a:xfrm>
        </p:spPr>
        <p:txBody>
          <a:bodyPr/>
          <a:lstStyle/>
          <a:p>
            <a:r>
              <a:rPr lang="en-US" dirty="0" smtClean="0"/>
              <a:t>Zero-Sum Games (2-P)</a:t>
            </a:r>
            <a:endParaRPr lang="en-US" dirty="0"/>
          </a:p>
        </p:txBody>
      </p:sp>
      <p:sp>
        <p:nvSpPr>
          <p:cNvPr id="3" name="Content Placeholder 2"/>
          <p:cNvSpPr>
            <a:spLocks noGrp="1"/>
          </p:cNvSpPr>
          <p:nvPr>
            <p:ph idx="1"/>
          </p:nvPr>
        </p:nvSpPr>
        <p:spPr>
          <a:xfrm>
            <a:off x="457200" y="1752600"/>
            <a:ext cx="7891642" cy="4973321"/>
          </a:xfrm>
        </p:spPr>
        <p:txBody>
          <a:bodyPr>
            <a:normAutofit fontScale="92500" lnSpcReduction="10000"/>
          </a:bodyPr>
          <a:lstStyle/>
          <a:p>
            <a:r>
              <a:rPr lang="en-US" dirty="0" smtClean="0"/>
              <a:t>Two-player zero-sum games are a special – </a:t>
            </a:r>
            <a:r>
              <a:rPr lang="en-US" dirty="0" smtClean="0">
                <a:solidFill>
                  <a:schemeClr val="tx2"/>
                </a:solidFill>
              </a:rPr>
              <a:t>purely competitive</a:t>
            </a:r>
            <a:r>
              <a:rPr lang="en-US" dirty="0" smtClean="0"/>
              <a:t> – case of general games</a:t>
            </a:r>
          </a:p>
          <a:p>
            <a:pPr marL="342900" indent="-342900">
              <a:buFont typeface="Arial" charset="0"/>
              <a:buChar char="•"/>
            </a:pPr>
            <a:r>
              <a:rPr lang="en-US" dirty="0" smtClean="0"/>
              <a:t>Everything I win you lose, and vice versa</a:t>
            </a:r>
          </a:p>
          <a:p>
            <a:r>
              <a:rPr lang="en-US" dirty="0" smtClean="0"/>
              <a:t>Example: heads-up poker (with no rake)</a:t>
            </a:r>
          </a:p>
          <a:p>
            <a:r>
              <a:rPr lang="en-US" dirty="0" smtClean="0"/>
              <a:t>A </a:t>
            </a:r>
            <a:r>
              <a:rPr lang="en-US" dirty="0" smtClean="0">
                <a:solidFill>
                  <a:schemeClr val="tx2"/>
                </a:solidFill>
              </a:rPr>
              <a:t>minimax-optimal strategy</a:t>
            </a:r>
            <a:r>
              <a:rPr lang="en-US" dirty="0" smtClean="0"/>
              <a:t> is a strategy that </a:t>
            </a:r>
            <a:br>
              <a:rPr lang="en-US" dirty="0" smtClean="0"/>
            </a:br>
            <a:r>
              <a:rPr lang="en-US" dirty="0" smtClean="0"/>
              <a:t>maximizes the expected minimum gain</a:t>
            </a:r>
          </a:p>
          <a:p>
            <a:pPr marL="342900" indent="-342900">
              <a:buFont typeface="Arial" charset="0"/>
              <a:buChar char="•"/>
            </a:pPr>
            <a:r>
              <a:rPr lang="en-US" dirty="0" smtClean="0"/>
              <a:t>Guarantees the “best minimum” in expectation, no matter which strategy your opponent selects</a:t>
            </a:r>
          </a:p>
          <a:p>
            <a:r>
              <a:rPr lang="en-US" dirty="0" smtClean="0"/>
              <a:t>Theorem [von Neumann </a:t>
            </a:r>
            <a:r>
              <a:rPr lang="uk-UA" dirty="0" smtClean="0"/>
              <a:t>’</a:t>
            </a:r>
            <a:r>
              <a:rPr lang="en-US" dirty="0" smtClean="0"/>
              <a:t>28] – “Minimax Theorem”:</a:t>
            </a:r>
          </a:p>
          <a:p>
            <a:pPr marL="342900" indent="-342900">
              <a:buFont typeface="Arial" charset="0"/>
              <a:buChar char="•"/>
            </a:pPr>
            <a:r>
              <a:rPr lang="en-US" dirty="0" smtClean="0"/>
              <a:t>Every 2-P zero-sum game has a unique </a:t>
            </a:r>
            <a:r>
              <a:rPr lang="en-US" dirty="0" smtClean="0">
                <a:solidFill>
                  <a:schemeClr val="tx2"/>
                </a:solidFill>
              </a:rPr>
              <a:t>value</a:t>
            </a:r>
            <a:r>
              <a:rPr lang="en-US" dirty="0" smtClean="0"/>
              <a:t> V</a:t>
            </a:r>
          </a:p>
          <a:p>
            <a:pPr marL="342900" indent="-342900">
              <a:buFont typeface="Arial" charset="0"/>
              <a:buChar char="•"/>
            </a:pPr>
            <a:r>
              <a:rPr lang="en-US" altLang="en-US" dirty="0" err="1"/>
              <a:t>Maximin</a:t>
            </a:r>
            <a:r>
              <a:rPr lang="en-US" altLang="en-US" dirty="0"/>
              <a:t> utility: max</a:t>
            </a:r>
            <a:r>
              <a:rPr lang="el-GR" altLang="en-US" i="1" baseline="-25000" dirty="0">
                <a:ea typeface="Arial" charset="0"/>
                <a:cs typeface="Arial" charset="0"/>
              </a:rPr>
              <a:t>σ</a:t>
            </a:r>
            <a:r>
              <a:rPr lang="en-US" altLang="en-US" i="1" baseline="-40000" dirty="0" err="1">
                <a:ea typeface="Arial" charset="0"/>
                <a:cs typeface="Arial" charset="0"/>
              </a:rPr>
              <a:t>i</a:t>
            </a:r>
            <a:r>
              <a:rPr lang="en-US" altLang="en-US" dirty="0">
                <a:ea typeface="Arial" charset="0"/>
                <a:cs typeface="Arial" charset="0"/>
              </a:rPr>
              <a:t> min</a:t>
            </a:r>
            <a:r>
              <a:rPr lang="en-US" altLang="en-US" i="1" baseline="-25000" dirty="0">
                <a:ea typeface="Arial" charset="0"/>
                <a:cs typeface="Arial" charset="0"/>
              </a:rPr>
              <a:t>s</a:t>
            </a:r>
            <a:r>
              <a:rPr lang="en-US" altLang="en-US" i="1" baseline="-40000" dirty="0">
                <a:ea typeface="Arial" charset="0"/>
                <a:cs typeface="Arial" charset="0"/>
              </a:rPr>
              <a:t>-</a:t>
            </a:r>
            <a:r>
              <a:rPr lang="en-US" altLang="en-US" i="1" baseline="-40000" dirty="0" err="1">
                <a:ea typeface="Arial" charset="0"/>
                <a:cs typeface="Arial" charset="0"/>
              </a:rPr>
              <a:t>i</a:t>
            </a:r>
            <a:r>
              <a:rPr lang="en-US" altLang="en-US" dirty="0">
                <a:ea typeface="Arial" charset="0"/>
                <a:cs typeface="Arial" charset="0"/>
              </a:rPr>
              <a:t> </a:t>
            </a:r>
            <a:r>
              <a:rPr lang="en-US" altLang="en-US" dirty="0" err="1" smtClean="0">
                <a:ea typeface="Arial" charset="0"/>
                <a:cs typeface="Arial" charset="0"/>
              </a:rPr>
              <a:t>i</a:t>
            </a:r>
            <a:r>
              <a:rPr lang="en-US" altLang="en-US" dirty="0" smtClean="0">
                <a:ea typeface="Arial" charset="0"/>
                <a:cs typeface="Arial" charset="0"/>
              </a:rPr>
              <a:t>(</a:t>
            </a:r>
            <a:r>
              <a:rPr lang="el-GR" altLang="en-US" i="1" dirty="0">
                <a:ea typeface="Arial" charset="0"/>
                <a:cs typeface="Arial" charset="0"/>
              </a:rPr>
              <a:t>σ</a:t>
            </a:r>
            <a:r>
              <a:rPr lang="en-US" altLang="en-US" i="1" baseline="-25000" dirty="0" err="1">
                <a:ea typeface="Arial" charset="0"/>
                <a:cs typeface="Arial" charset="0"/>
              </a:rPr>
              <a:t>i</a:t>
            </a:r>
            <a:r>
              <a:rPr lang="en-US" altLang="en-US" dirty="0">
                <a:ea typeface="Arial" charset="0"/>
                <a:cs typeface="Arial" charset="0"/>
              </a:rPr>
              <a:t>, </a:t>
            </a:r>
            <a:r>
              <a:rPr lang="en-US" altLang="en-US" i="1" dirty="0">
                <a:ea typeface="Arial" charset="0"/>
                <a:cs typeface="Arial" charset="0"/>
              </a:rPr>
              <a:t>s</a:t>
            </a:r>
            <a:r>
              <a:rPr lang="en-US" altLang="en-US" i="1" baseline="-25000" dirty="0">
                <a:ea typeface="Arial" charset="0"/>
                <a:cs typeface="Arial" charset="0"/>
              </a:rPr>
              <a:t>-</a:t>
            </a:r>
            <a:r>
              <a:rPr lang="en-US" altLang="en-US" i="1" baseline="-25000" dirty="0" err="1">
                <a:ea typeface="Arial" charset="0"/>
                <a:cs typeface="Arial" charset="0"/>
              </a:rPr>
              <a:t>i</a:t>
            </a:r>
            <a:r>
              <a:rPr lang="en-US" altLang="en-US" dirty="0" smtClean="0">
                <a:ea typeface="Arial" charset="0"/>
                <a:cs typeface="Arial" charset="0"/>
              </a:rPr>
              <a:t>)	</a:t>
            </a:r>
            <a:r>
              <a:rPr lang="en-US" altLang="en-US" dirty="0" smtClean="0"/>
              <a:t>(= </a:t>
            </a:r>
            <a:r>
              <a:rPr lang="en-US" altLang="en-US" dirty="0"/>
              <a:t>- min</a:t>
            </a:r>
            <a:r>
              <a:rPr lang="el-GR" altLang="en-US" i="1" baseline="-25000" dirty="0">
                <a:ea typeface="Arial" charset="0"/>
                <a:cs typeface="Arial" charset="0"/>
              </a:rPr>
              <a:t>σ</a:t>
            </a:r>
            <a:r>
              <a:rPr lang="en-US" altLang="en-US" i="1" baseline="-40000" dirty="0" err="1">
                <a:ea typeface="Arial" charset="0"/>
                <a:cs typeface="Arial" charset="0"/>
              </a:rPr>
              <a:t>i</a:t>
            </a:r>
            <a:r>
              <a:rPr lang="en-US" altLang="en-US" dirty="0">
                <a:ea typeface="Arial" charset="0"/>
                <a:cs typeface="Arial" charset="0"/>
              </a:rPr>
              <a:t> </a:t>
            </a:r>
            <a:r>
              <a:rPr lang="en-US" altLang="en-US" dirty="0" err="1">
                <a:ea typeface="Arial" charset="0"/>
                <a:cs typeface="Arial" charset="0"/>
              </a:rPr>
              <a:t>max</a:t>
            </a:r>
            <a:r>
              <a:rPr lang="en-US" altLang="en-US" i="1" baseline="-25000" dirty="0" err="1">
                <a:ea typeface="Arial" charset="0"/>
                <a:cs typeface="Arial" charset="0"/>
              </a:rPr>
              <a:t>s</a:t>
            </a:r>
            <a:r>
              <a:rPr lang="en-US" altLang="en-US" i="1" baseline="-40000" dirty="0" err="1">
                <a:ea typeface="Arial" charset="0"/>
                <a:cs typeface="Arial" charset="0"/>
              </a:rPr>
              <a:t>-i</a:t>
            </a:r>
            <a:r>
              <a:rPr lang="en-US" altLang="en-US" dirty="0">
                <a:ea typeface="Arial" charset="0"/>
                <a:cs typeface="Arial" charset="0"/>
              </a:rPr>
              <a:t> u</a:t>
            </a:r>
            <a:r>
              <a:rPr lang="en-US" altLang="en-US" i="1" baseline="-25000" dirty="0">
                <a:ea typeface="Arial" charset="0"/>
                <a:cs typeface="Arial" charset="0"/>
              </a:rPr>
              <a:t>-</a:t>
            </a:r>
            <a:r>
              <a:rPr lang="en-US" altLang="en-US" i="1" baseline="-25000" dirty="0" err="1">
                <a:ea typeface="Arial" charset="0"/>
                <a:cs typeface="Arial" charset="0"/>
              </a:rPr>
              <a:t>i</a:t>
            </a:r>
            <a:r>
              <a:rPr lang="en-US" altLang="en-US" dirty="0">
                <a:ea typeface="Arial" charset="0"/>
                <a:cs typeface="Arial" charset="0"/>
              </a:rPr>
              <a:t>(</a:t>
            </a:r>
            <a:r>
              <a:rPr lang="el-GR" altLang="en-US" dirty="0">
                <a:ea typeface="Arial" charset="0"/>
                <a:cs typeface="Arial" charset="0"/>
              </a:rPr>
              <a:t>σ</a:t>
            </a:r>
            <a:r>
              <a:rPr lang="en-US" altLang="en-US" i="1" baseline="-25000" dirty="0" err="1">
                <a:ea typeface="Arial" charset="0"/>
                <a:cs typeface="Arial" charset="0"/>
              </a:rPr>
              <a:t>i</a:t>
            </a:r>
            <a:r>
              <a:rPr lang="en-US" altLang="en-US" dirty="0">
                <a:ea typeface="Arial" charset="0"/>
                <a:cs typeface="Arial" charset="0"/>
              </a:rPr>
              <a:t>, s</a:t>
            </a:r>
            <a:r>
              <a:rPr lang="en-US" altLang="en-US" i="1" baseline="-25000" dirty="0">
                <a:ea typeface="Arial" charset="0"/>
                <a:cs typeface="Arial" charset="0"/>
              </a:rPr>
              <a:t>-</a:t>
            </a:r>
            <a:r>
              <a:rPr lang="en-US" altLang="en-US" i="1" baseline="-25000" dirty="0" err="1">
                <a:ea typeface="Arial" charset="0"/>
                <a:cs typeface="Arial" charset="0"/>
              </a:rPr>
              <a:t>i</a:t>
            </a:r>
            <a:r>
              <a:rPr lang="en-US" altLang="en-US" dirty="0">
                <a:ea typeface="Arial" charset="0"/>
                <a:cs typeface="Arial" charset="0"/>
              </a:rPr>
              <a:t>))</a:t>
            </a:r>
          </a:p>
          <a:p>
            <a:pPr marL="342900" indent="-342900">
              <a:buFont typeface="Arial" charset="0"/>
              <a:buChar char="•"/>
            </a:pPr>
            <a:r>
              <a:rPr lang="en-US" altLang="en-US" dirty="0"/>
              <a:t>Minimax utility: </a:t>
            </a:r>
            <a:r>
              <a:rPr lang="en-US" altLang="en-US" dirty="0">
                <a:ea typeface="Arial" charset="0"/>
                <a:cs typeface="Arial" charset="0"/>
              </a:rPr>
              <a:t>min</a:t>
            </a:r>
            <a:r>
              <a:rPr lang="el-GR" altLang="en-US" i="1" baseline="-25000" dirty="0">
                <a:ea typeface="Arial" charset="0"/>
                <a:cs typeface="Arial" charset="0"/>
              </a:rPr>
              <a:t>σ</a:t>
            </a:r>
            <a:r>
              <a:rPr lang="en-US" altLang="en-US" i="1" baseline="-40000" dirty="0">
                <a:ea typeface="Arial" charset="0"/>
                <a:cs typeface="Arial" charset="0"/>
              </a:rPr>
              <a:t>-</a:t>
            </a:r>
            <a:r>
              <a:rPr lang="en-US" altLang="en-US" i="1" baseline="-40000" dirty="0" err="1">
                <a:ea typeface="Arial" charset="0"/>
                <a:cs typeface="Arial" charset="0"/>
              </a:rPr>
              <a:t>i</a:t>
            </a:r>
            <a:r>
              <a:rPr lang="en-US" altLang="en-US" baseline="-40000" dirty="0">
                <a:ea typeface="Arial" charset="0"/>
                <a:cs typeface="Arial" charset="0"/>
              </a:rPr>
              <a:t> </a:t>
            </a:r>
            <a:r>
              <a:rPr lang="en-US" altLang="en-US" dirty="0" err="1">
                <a:ea typeface="Arial" charset="0"/>
                <a:cs typeface="Arial" charset="0"/>
              </a:rPr>
              <a:t>max</a:t>
            </a:r>
            <a:r>
              <a:rPr lang="en-US" altLang="en-US" i="1" baseline="-25000" dirty="0" err="1">
                <a:ea typeface="Arial" charset="0"/>
                <a:cs typeface="Arial" charset="0"/>
              </a:rPr>
              <a:t>s</a:t>
            </a:r>
            <a:r>
              <a:rPr lang="en-US" altLang="en-US" i="1" baseline="-40000" dirty="0" err="1">
                <a:ea typeface="Arial" charset="0"/>
                <a:cs typeface="Arial" charset="0"/>
              </a:rPr>
              <a:t>i</a:t>
            </a:r>
            <a:r>
              <a:rPr lang="en-US" altLang="en-US" baseline="-40000" dirty="0">
                <a:ea typeface="Arial" charset="0"/>
                <a:cs typeface="Arial" charset="0"/>
              </a:rPr>
              <a:t> </a:t>
            </a:r>
            <a:r>
              <a:rPr lang="en-US" altLang="en-US" i="1" dirty="0" err="1" smtClean="0">
                <a:ea typeface="Arial" charset="0"/>
                <a:cs typeface="Arial" charset="0"/>
              </a:rPr>
              <a:t>u</a:t>
            </a:r>
            <a:r>
              <a:rPr lang="en-US" altLang="en-US" i="1" baseline="-25000" dirty="0" err="1" smtClean="0">
                <a:ea typeface="Arial" charset="0"/>
                <a:cs typeface="Arial" charset="0"/>
              </a:rPr>
              <a:t>i</a:t>
            </a:r>
            <a:r>
              <a:rPr lang="en-US" altLang="en-US" dirty="0" smtClean="0">
                <a:ea typeface="Arial" charset="0"/>
                <a:cs typeface="Arial" charset="0"/>
              </a:rPr>
              <a:t>(</a:t>
            </a:r>
            <a:r>
              <a:rPr lang="en-US" altLang="en-US" i="1" dirty="0" err="1" smtClean="0">
                <a:ea typeface="Arial" charset="0"/>
                <a:cs typeface="Arial" charset="0"/>
              </a:rPr>
              <a:t>s</a:t>
            </a:r>
            <a:r>
              <a:rPr lang="en-US" altLang="en-US" i="1" baseline="-25000" dirty="0" err="1" smtClean="0">
                <a:ea typeface="Arial" charset="0"/>
                <a:cs typeface="Arial" charset="0"/>
              </a:rPr>
              <a:t>i</a:t>
            </a:r>
            <a:r>
              <a:rPr lang="en-US" altLang="en-US" dirty="0" smtClean="0">
                <a:ea typeface="Arial" charset="0"/>
                <a:cs typeface="Arial" charset="0"/>
              </a:rPr>
              <a:t>, </a:t>
            </a:r>
            <a:r>
              <a:rPr lang="el-GR" altLang="en-US" i="1" dirty="0">
                <a:ea typeface="Arial" charset="0"/>
                <a:cs typeface="Arial" charset="0"/>
              </a:rPr>
              <a:t>σ</a:t>
            </a:r>
            <a:r>
              <a:rPr lang="en-US" altLang="en-US" i="1" baseline="-25000" dirty="0">
                <a:ea typeface="Arial" charset="0"/>
                <a:cs typeface="Arial" charset="0"/>
              </a:rPr>
              <a:t>-</a:t>
            </a:r>
            <a:r>
              <a:rPr lang="en-US" altLang="en-US" i="1" baseline="-25000" dirty="0" err="1">
                <a:ea typeface="Arial" charset="0"/>
                <a:cs typeface="Arial" charset="0"/>
              </a:rPr>
              <a:t>i</a:t>
            </a:r>
            <a:r>
              <a:rPr lang="en-US" altLang="en-US" dirty="0" smtClean="0">
                <a:ea typeface="Arial" charset="0"/>
                <a:cs typeface="Arial" charset="0"/>
              </a:rPr>
              <a:t>)	</a:t>
            </a:r>
            <a:r>
              <a:rPr lang="en-US" altLang="en-US" dirty="0" smtClean="0"/>
              <a:t>(= </a:t>
            </a:r>
            <a:r>
              <a:rPr lang="en-US" altLang="en-US" dirty="0"/>
              <a:t>- </a:t>
            </a:r>
            <a:r>
              <a:rPr lang="en-US" altLang="en-US" dirty="0">
                <a:ea typeface="Arial" charset="0"/>
                <a:cs typeface="Arial" charset="0"/>
              </a:rPr>
              <a:t>max</a:t>
            </a:r>
            <a:r>
              <a:rPr lang="el-GR" altLang="en-US" i="1" baseline="-25000" dirty="0">
                <a:ea typeface="Arial" charset="0"/>
                <a:cs typeface="Arial" charset="0"/>
              </a:rPr>
              <a:t>σ</a:t>
            </a:r>
            <a:r>
              <a:rPr lang="en-US" altLang="en-US" i="1" baseline="-40000" dirty="0">
                <a:ea typeface="Arial" charset="0"/>
                <a:cs typeface="Arial" charset="0"/>
              </a:rPr>
              <a:t>-</a:t>
            </a:r>
            <a:r>
              <a:rPr lang="en-US" altLang="en-US" i="1" baseline="-40000" dirty="0" err="1">
                <a:ea typeface="Arial" charset="0"/>
                <a:cs typeface="Arial" charset="0"/>
              </a:rPr>
              <a:t>i</a:t>
            </a:r>
            <a:r>
              <a:rPr lang="en-US" altLang="en-US" baseline="-40000" dirty="0">
                <a:ea typeface="Arial" charset="0"/>
                <a:cs typeface="Arial" charset="0"/>
              </a:rPr>
              <a:t> </a:t>
            </a:r>
            <a:r>
              <a:rPr lang="en-US" altLang="en-US" dirty="0" err="1">
                <a:ea typeface="Arial" charset="0"/>
                <a:cs typeface="Arial" charset="0"/>
              </a:rPr>
              <a:t>min</a:t>
            </a:r>
            <a:r>
              <a:rPr lang="en-US" altLang="en-US" i="1" baseline="-25000" dirty="0" err="1">
                <a:ea typeface="Arial" charset="0"/>
                <a:cs typeface="Arial" charset="0"/>
              </a:rPr>
              <a:t>s</a:t>
            </a:r>
            <a:r>
              <a:rPr lang="en-US" altLang="en-US" i="1" baseline="-40000" dirty="0" err="1">
                <a:ea typeface="Arial" charset="0"/>
                <a:cs typeface="Arial" charset="0"/>
              </a:rPr>
              <a:t>i</a:t>
            </a:r>
            <a:r>
              <a:rPr lang="en-US" altLang="en-US" baseline="-40000" dirty="0">
                <a:ea typeface="Arial" charset="0"/>
                <a:cs typeface="Arial" charset="0"/>
              </a:rPr>
              <a:t> </a:t>
            </a:r>
            <a:r>
              <a:rPr lang="en-US" altLang="en-US" dirty="0">
                <a:ea typeface="Arial" charset="0"/>
                <a:cs typeface="Arial" charset="0"/>
              </a:rPr>
              <a:t>u</a:t>
            </a:r>
            <a:r>
              <a:rPr lang="en-US" altLang="en-US" i="1" baseline="-25000" dirty="0">
                <a:ea typeface="Arial" charset="0"/>
                <a:cs typeface="Arial" charset="0"/>
              </a:rPr>
              <a:t>-</a:t>
            </a:r>
            <a:r>
              <a:rPr lang="en-US" altLang="en-US" i="1" baseline="-25000" dirty="0" err="1">
                <a:ea typeface="Arial" charset="0"/>
                <a:cs typeface="Arial" charset="0"/>
              </a:rPr>
              <a:t>i</a:t>
            </a:r>
            <a:r>
              <a:rPr lang="en-US" altLang="en-US" dirty="0">
                <a:ea typeface="Arial" charset="0"/>
                <a:cs typeface="Arial" charset="0"/>
              </a:rPr>
              <a:t>(</a:t>
            </a:r>
            <a:r>
              <a:rPr lang="en-US" altLang="en-US" dirty="0" err="1">
                <a:ea typeface="Arial" charset="0"/>
                <a:cs typeface="Arial" charset="0"/>
              </a:rPr>
              <a:t>s</a:t>
            </a:r>
            <a:r>
              <a:rPr lang="en-US" altLang="en-US" i="1" baseline="-25000" dirty="0" err="1">
                <a:ea typeface="Arial" charset="0"/>
                <a:cs typeface="Arial" charset="0"/>
              </a:rPr>
              <a:t>i</a:t>
            </a:r>
            <a:r>
              <a:rPr lang="en-US" altLang="en-US" dirty="0">
                <a:ea typeface="Arial" charset="0"/>
                <a:cs typeface="Arial" charset="0"/>
              </a:rPr>
              <a:t>, </a:t>
            </a:r>
            <a:r>
              <a:rPr lang="el-GR" altLang="en-US" dirty="0">
                <a:ea typeface="Arial" charset="0"/>
                <a:cs typeface="Arial" charset="0"/>
              </a:rPr>
              <a:t>σ</a:t>
            </a:r>
            <a:r>
              <a:rPr lang="en-US" altLang="en-US" i="1" baseline="-25000" dirty="0">
                <a:ea typeface="Arial" charset="0"/>
                <a:cs typeface="Arial" charset="0"/>
              </a:rPr>
              <a:t>-</a:t>
            </a:r>
            <a:r>
              <a:rPr lang="en-US" altLang="en-US" i="1" baseline="-25000" dirty="0" err="1">
                <a:ea typeface="Arial" charset="0"/>
                <a:cs typeface="Arial" charset="0"/>
              </a:rPr>
              <a:t>i</a:t>
            </a:r>
            <a:r>
              <a:rPr lang="en-US" altLang="en-US" dirty="0">
                <a:ea typeface="Arial" charset="0"/>
                <a:cs typeface="Arial" charset="0"/>
              </a:rPr>
              <a:t>))</a:t>
            </a:r>
          </a:p>
          <a:p>
            <a:pPr marL="342900" indent="-342900">
              <a:buFont typeface="Arial" charset="0"/>
              <a:buChar char="•"/>
            </a:pPr>
            <a:r>
              <a:rPr lang="en-US" altLang="en-US" dirty="0" smtClean="0"/>
              <a:t>Theorem: V = max</a:t>
            </a:r>
            <a:r>
              <a:rPr lang="el-GR" altLang="en-US" i="1" baseline="-25000" dirty="0">
                <a:ea typeface="Arial" charset="0"/>
                <a:cs typeface="Arial" charset="0"/>
              </a:rPr>
              <a:t>σ</a:t>
            </a:r>
            <a:r>
              <a:rPr lang="en-US" altLang="en-US" i="1" baseline="-40000" dirty="0" err="1">
                <a:ea typeface="Arial" charset="0"/>
                <a:cs typeface="Arial" charset="0"/>
              </a:rPr>
              <a:t>i</a:t>
            </a:r>
            <a:r>
              <a:rPr lang="en-US" altLang="en-US" dirty="0">
                <a:ea typeface="Arial" charset="0"/>
                <a:cs typeface="Arial" charset="0"/>
              </a:rPr>
              <a:t> min</a:t>
            </a:r>
            <a:r>
              <a:rPr lang="en-US" altLang="en-US" i="1" baseline="-25000" dirty="0">
                <a:ea typeface="Arial" charset="0"/>
                <a:cs typeface="Arial" charset="0"/>
              </a:rPr>
              <a:t>s</a:t>
            </a:r>
            <a:r>
              <a:rPr lang="en-US" altLang="en-US" i="1" baseline="-40000" dirty="0">
                <a:ea typeface="Arial" charset="0"/>
                <a:cs typeface="Arial" charset="0"/>
              </a:rPr>
              <a:t>-</a:t>
            </a:r>
            <a:r>
              <a:rPr lang="en-US" altLang="en-US" i="1" baseline="-40000" dirty="0" err="1">
                <a:ea typeface="Arial" charset="0"/>
                <a:cs typeface="Arial" charset="0"/>
              </a:rPr>
              <a:t>i</a:t>
            </a:r>
            <a:r>
              <a:rPr lang="en-US" altLang="en-US" dirty="0">
                <a:ea typeface="Arial" charset="0"/>
                <a:cs typeface="Arial" charset="0"/>
              </a:rPr>
              <a:t> </a:t>
            </a:r>
            <a:r>
              <a:rPr lang="en-US" altLang="en-US" i="1" dirty="0" err="1">
                <a:ea typeface="Arial" charset="0"/>
                <a:cs typeface="Arial" charset="0"/>
              </a:rPr>
              <a:t>u</a:t>
            </a:r>
            <a:r>
              <a:rPr lang="en-US" altLang="en-US" i="1" baseline="-25000" dirty="0" err="1">
                <a:ea typeface="Arial" charset="0"/>
                <a:cs typeface="Arial" charset="0"/>
              </a:rPr>
              <a:t>i</a:t>
            </a:r>
            <a:r>
              <a:rPr lang="en-US" altLang="en-US" dirty="0">
                <a:ea typeface="Arial" charset="0"/>
                <a:cs typeface="Arial" charset="0"/>
              </a:rPr>
              <a:t>(</a:t>
            </a:r>
            <a:r>
              <a:rPr lang="el-GR" altLang="en-US" i="1" dirty="0">
                <a:ea typeface="Arial" charset="0"/>
                <a:cs typeface="Arial" charset="0"/>
              </a:rPr>
              <a:t>σ</a:t>
            </a:r>
            <a:r>
              <a:rPr lang="en-US" altLang="en-US" i="1" baseline="-25000" dirty="0" err="1">
                <a:ea typeface="Arial" charset="0"/>
                <a:cs typeface="Arial" charset="0"/>
              </a:rPr>
              <a:t>i</a:t>
            </a:r>
            <a:r>
              <a:rPr lang="en-US" altLang="en-US" dirty="0">
                <a:ea typeface="Arial" charset="0"/>
                <a:cs typeface="Arial" charset="0"/>
              </a:rPr>
              <a:t>, </a:t>
            </a:r>
            <a:r>
              <a:rPr lang="en-US" altLang="en-US" i="1" dirty="0">
                <a:ea typeface="Arial" charset="0"/>
                <a:cs typeface="Arial" charset="0"/>
              </a:rPr>
              <a:t>s</a:t>
            </a:r>
            <a:r>
              <a:rPr lang="en-US" altLang="en-US" i="1" baseline="-25000" dirty="0">
                <a:ea typeface="Arial" charset="0"/>
                <a:cs typeface="Arial" charset="0"/>
              </a:rPr>
              <a:t>-</a:t>
            </a:r>
            <a:r>
              <a:rPr lang="en-US" altLang="en-US" i="1" baseline="-25000" dirty="0" err="1">
                <a:ea typeface="Arial" charset="0"/>
                <a:cs typeface="Arial" charset="0"/>
              </a:rPr>
              <a:t>i</a:t>
            </a:r>
            <a:r>
              <a:rPr lang="en-US" altLang="en-US" dirty="0">
                <a:ea typeface="Arial" charset="0"/>
                <a:cs typeface="Arial" charset="0"/>
              </a:rPr>
              <a:t>) = min</a:t>
            </a:r>
            <a:r>
              <a:rPr lang="el-GR" altLang="en-US" i="1" baseline="-25000" dirty="0">
                <a:ea typeface="Arial" charset="0"/>
                <a:cs typeface="Arial" charset="0"/>
              </a:rPr>
              <a:t>σ</a:t>
            </a:r>
            <a:r>
              <a:rPr lang="en-US" altLang="en-US" i="1" baseline="-40000" dirty="0">
                <a:ea typeface="Arial" charset="0"/>
                <a:cs typeface="Arial" charset="0"/>
              </a:rPr>
              <a:t>-</a:t>
            </a:r>
            <a:r>
              <a:rPr lang="en-US" altLang="en-US" i="1" baseline="-40000" dirty="0" err="1">
                <a:ea typeface="Arial" charset="0"/>
                <a:cs typeface="Arial" charset="0"/>
              </a:rPr>
              <a:t>i</a:t>
            </a:r>
            <a:r>
              <a:rPr lang="en-US" altLang="en-US" baseline="-40000" dirty="0">
                <a:ea typeface="Arial" charset="0"/>
                <a:cs typeface="Arial" charset="0"/>
              </a:rPr>
              <a:t> </a:t>
            </a:r>
            <a:r>
              <a:rPr lang="en-US" altLang="en-US" dirty="0" err="1">
                <a:ea typeface="Arial" charset="0"/>
                <a:cs typeface="Arial" charset="0"/>
              </a:rPr>
              <a:t>max</a:t>
            </a:r>
            <a:r>
              <a:rPr lang="en-US" altLang="en-US" i="1" baseline="-25000" dirty="0" err="1">
                <a:ea typeface="Arial" charset="0"/>
                <a:cs typeface="Arial" charset="0"/>
              </a:rPr>
              <a:t>s</a:t>
            </a:r>
            <a:r>
              <a:rPr lang="en-US" altLang="en-US" i="1" baseline="-40000" dirty="0" err="1">
                <a:ea typeface="Arial" charset="0"/>
                <a:cs typeface="Arial" charset="0"/>
              </a:rPr>
              <a:t>i</a:t>
            </a:r>
            <a:r>
              <a:rPr lang="en-US" altLang="en-US" baseline="-40000" dirty="0">
                <a:ea typeface="Arial" charset="0"/>
                <a:cs typeface="Arial" charset="0"/>
              </a:rPr>
              <a:t> </a:t>
            </a:r>
            <a:r>
              <a:rPr lang="en-US" altLang="en-US" dirty="0" err="1">
                <a:ea typeface="Arial" charset="0"/>
                <a:cs typeface="Arial" charset="0"/>
              </a:rPr>
              <a:t>u</a:t>
            </a:r>
            <a:r>
              <a:rPr lang="en-US" altLang="en-US" i="1" baseline="-25000" dirty="0" err="1">
                <a:ea typeface="Arial" charset="0"/>
                <a:cs typeface="Arial" charset="0"/>
              </a:rPr>
              <a:t>i</a:t>
            </a:r>
            <a:r>
              <a:rPr lang="en-US" altLang="en-US" dirty="0">
                <a:ea typeface="Arial" charset="0"/>
                <a:cs typeface="Arial" charset="0"/>
              </a:rPr>
              <a:t>(</a:t>
            </a:r>
            <a:r>
              <a:rPr lang="en-US" altLang="en-US" dirty="0" err="1">
                <a:ea typeface="Arial" charset="0"/>
                <a:cs typeface="Arial" charset="0"/>
              </a:rPr>
              <a:t>s</a:t>
            </a:r>
            <a:r>
              <a:rPr lang="en-US" altLang="en-US" i="1" baseline="-25000" dirty="0" err="1">
                <a:ea typeface="Arial" charset="0"/>
                <a:cs typeface="Arial" charset="0"/>
              </a:rPr>
              <a:t>i</a:t>
            </a:r>
            <a:r>
              <a:rPr lang="en-US" altLang="en-US" dirty="0">
                <a:ea typeface="Arial" charset="0"/>
                <a:cs typeface="Arial" charset="0"/>
              </a:rPr>
              <a:t>, </a:t>
            </a:r>
            <a:r>
              <a:rPr lang="el-GR" altLang="en-US" dirty="0">
                <a:ea typeface="Arial" charset="0"/>
                <a:cs typeface="Arial" charset="0"/>
              </a:rPr>
              <a:t>σ</a:t>
            </a:r>
            <a:r>
              <a:rPr lang="en-US" altLang="en-US" i="1" baseline="-25000" dirty="0">
                <a:ea typeface="Arial" charset="0"/>
                <a:cs typeface="Arial" charset="0"/>
              </a:rPr>
              <a:t>-</a:t>
            </a:r>
            <a:r>
              <a:rPr lang="en-US" altLang="en-US" i="1" baseline="-25000" dirty="0" err="1">
                <a:ea typeface="Arial" charset="0"/>
                <a:cs typeface="Arial" charset="0"/>
              </a:rPr>
              <a:t>i</a:t>
            </a:r>
            <a:r>
              <a:rPr lang="en-US" altLang="en-US" dirty="0">
                <a:ea typeface="Arial" charset="0"/>
                <a:cs typeface="Arial" charset="0"/>
              </a:rPr>
              <a:t>)</a:t>
            </a:r>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29</a:t>
            </a:fld>
            <a:endParaRPr lang="en-US"/>
          </a:p>
        </p:txBody>
      </p:sp>
      <p:grpSp>
        <p:nvGrpSpPr>
          <p:cNvPr id="13" name="Group 12"/>
          <p:cNvGrpSpPr/>
          <p:nvPr/>
        </p:nvGrpSpPr>
        <p:grpSpPr>
          <a:xfrm>
            <a:off x="6245994" y="2147124"/>
            <a:ext cx="2633663" cy="1444625"/>
            <a:chOff x="6245994" y="2235612"/>
            <a:chExt cx="2633663" cy="1444625"/>
          </a:xfrm>
        </p:grpSpPr>
        <p:sp>
          <p:nvSpPr>
            <p:cNvPr id="6" name="Rectangle 6"/>
            <p:cNvSpPr>
              <a:spLocks noChangeArrowheads="1"/>
            </p:cNvSpPr>
            <p:nvPr/>
          </p:nvSpPr>
          <p:spPr bwMode="auto">
            <a:xfrm>
              <a:off x="6245994" y="2235612"/>
              <a:ext cx="2633663" cy="1444625"/>
            </a:xfrm>
            <a:prstGeom prst="rect">
              <a:avLst/>
            </a:prstGeom>
            <a:noFill/>
            <a:ln w="11113">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endParaRPr lang="en-US" altLang="en-US">
                <a:solidFill>
                  <a:schemeClr val="accent3"/>
                </a:solidFill>
                <a:latin typeface="+mn-lt"/>
              </a:endParaRPr>
            </a:p>
          </p:txBody>
        </p:sp>
        <p:sp>
          <p:nvSpPr>
            <p:cNvPr id="7" name="Line 7"/>
            <p:cNvSpPr>
              <a:spLocks noChangeShapeType="1"/>
            </p:cNvSpPr>
            <p:nvPr/>
          </p:nvSpPr>
          <p:spPr bwMode="auto">
            <a:xfrm>
              <a:off x="7536680" y="2235612"/>
              <a:ext cx="1588" cy="1444625"/>
            </a:xfrm>
            <a:prstGeom prst="line">
              <a:avLst/>
            </a:prstGeom>
            <a:noFill/>
            <a:ln w="11113">
              <a:solidFill>
                <a:schemeClr val="accent4"/>
              </a:solidFill>
              <a:round/>
              <a:headEnd/>
              <a:tailEnd/>
            </a:ln>
            <a:extLst>
              <a:ext uri="{909E8E84-426E-40DD-AFC4-6F175D3DCCD1}">
                <a14:hiddenFill xmlns:a14="http://schemas.microsoft.com/office/drawing/2010/main">
                  <a:noFill/>
                </a14:hiddenFill>
              </a:ext>
            </a:extLst>
          </p:spPr>
          <p:txBody>
            <a:bodyPr/>
            <a:lstStyle/>
            <a:p>
              <a:endParaRPr lang="en-US">
                <a:solidFill>
                  <a:schemeClr val="accent3"/>
                </a:solidFill>
              </a:endParaRPr>
            </a:p>
          </p:txBody>
        </p:sp>
        <p:sp>
          <p:nvSpPr>
            <p:cNvPr id="8" name="Line 8"/>
            <p:cNvSpPr>
              <a:spLocks noChangeShapeType="1"/>
            </p:cNvSpPr>
            <p:nvPr/>
          </p:nvSpPr>
          <p:spPr bwMode="auto">
            <a:xfrm>
              <a:off x="6245994" y="2976975"/>
              <a:ext cx="2633663" cy="1588"/>
            </a:xfrm>
            <a:prstGeom prst="line">
              <a:avLst/>
            </a:prstGeom>
            <a:noFill/>
            <a:ln w="11113">
              <a:solidFill>
                <a:schemeClr val="accent4"/>
              </a:solidFill>
              <a:round/>
              <a:headEnd/>
              <a:tailEnd/>
            </a:ln>
            <a:extLst>
              <a:ext uri="{909E8E84-426E-40DD-AFC4-6F175D3DCCD1}">
                <a14:hiddenFill xmlns:a14="http://schemas.microsoft.com/office/drawing/2010/main">
                  <a:noFill/>
                </a14:hiddenFill>
              </a:ext>
            </a:extLst>
          </p:spPr>
          <p:txBody>
            <a:bodyPr/>
            <a:lstStyle/>
            <a:p>
              <a:endParaRPr lang="en-US">
                <a:solidFill>
                  <a:schemeClr val="accent3"/>
                </a:solidFill>
              </a:endParaRPr>
            </a:p>
          </p:txBody>
        </p:sp>
        <p:sp>
          <p:nvSpPr>
            <p:cNvPr id="9" name="Rectangle 12"/>
            <p:cNvSpPr>
              <a:spLocks noChangeArrowheads="1"/>
            </p:cNvSpPr>
            <p:nvPr/>
          </p:nvSpPr>
          <p:spPr bwMode="auto">
            <a:xfrm>
              <a:off x="6630218" y="2475120"/>
              <a:ext cx="6604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dirty="0" smtClean="0">
                  <a:solidFill>
                    <a:schemeClr val="accent3"/>
                  </a:solidFill>
                  <a:latin typeface="+mn-lt"/>
                </a:rPr>
                <a:t>+1, -1</a:t>
              </a:r>
              <a:endParaRPr lang="en-US" altLang="en-US" sz="2400" dirty="0">
                <a:solidFill>
                  <a:schemeClr val="accent3"/>
                </a:solidFill>
                <a:latin typeface="+mn-lt"/>
              </a:endParaRPr>
            </a:p>
          </p:txBody>
        </p:sp>
        <p:sp>
          <p:nvSpPr>
            <p:cNvPr id="10" name="Rectangle 13"/>
            <p:cNvSpPr>
              <a:spLocks noChangeArrowheads="1"/>
            </p:cNvSpPr>
            <p:nvPr/>
          </p:nvSpPr>
          <p:spPr bwMode="auto">
            <a:xfrm>
              <a:off x="7935143" y="2475120"/>
              <a:ext cx="6604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dirty="0" smtClean="0">
                  <a:solidFill>
                    <a:schemeClr val="accent3"/>
                  </a:solidFill>
                  <a:latin typeface="+mn-lt"/>
                </a:rPr>
                <a:t>-2, +2</a:t>
              </a:r>
              <a:endParaRPr lang="en-US" altLang="en-US" sz="2400" dirty="0">
                <a:solidFill>
                  <a:schemeClr val="accent3"/>
                </a:solidFill>
                <a:latin typeface="+mn-lt"/>
              </a:endParaRPr>
            </a:p>
          </p:txBody>
        </p:sp>
        <p:sp>
          <p:nvSpPr>
            <p:cNvPr id="11" name="Rectangle 14"/>
            <p:cNvSpPr>
              <a:spLocks noChangeArrowheads="1"/>
            </p:cNvSpPr>
            <p:nvPr/>
          </p:nvSpPr>
          <p:spPr bwMode="auto">
            <a:xfrm>
              <a:off x="6642918" y="3167270"/>
              <a:ext cx="6604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dirty="0" smtClean="0">
                  <a:solidFill>
                    <a:schemeClr val="accent3"/>
                  </a:solidFill>
                  <a:latin typeface="+mn-lt"/>
                </a:rPr>
                <a:t>+2, -2</a:t>
              </a:r>
              <a:endParaRPr lang="en-US" altLang="en-US" sz="2400" dirty="0">
                <a:solidFill>
                  <a:schemeClr val="accent3"/>
                </a:solidFill>
                <a:latin typeface="+mn-lt"/>
              </a:endParaRPr>
            </a:p>
          </p:txBody>
        </p:sp>
        <p:sp>
          <p:nvSpPr>
            <p:cNvPr id="12" name="Rectangle 15"/>
            <p:cNvSpPr>
              <a:spLocks noChangeArrowheads="1"/>
            </p:cNvSpPr>
            <p:nvPr/>
          </p:nvSpPr>
          <p:spPr bwMode="auto">
            <a:xfrm>
              <a:off x="7922443" y="3178382"/>
              <a:ext cx="426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charset="0"/>
                  <a:ea typeface="MS PGothic" charset="-128"/>
                </a:defRPr>
              </a:lvl1pPr>
              <a:lvl2pPr marL="742950" indent="-285750">
                <a:defRPr sz="3200">
                  <a:solidFill>
                    <a:schemeClr val="tx1"/>
                  </a:solidFill>
                  <a:latin typeface="Times" charset="0"/>
                  <a:ea typeface="MS PGothic" charset="-128"/>
                </a:defRPr>
              </a:lvl2pPr>
              <a:lvl3pPr marL="1143000" indent="-228600">
                <a:defRPr sz="3200">
                  <a:solidFill>
                    <a:schemeClr val="tx1"/>
                  </a:solidFill>
                  <a:latin typeface="Times" charset="0"/>
                  <a:ea typeface="MS PGothic" charset="-128"/>
                </a:defRPr>
              </a:lvl3pPr>
              <a:lvl4pPr marL="1600200" indent="-228600">
                <a:defRPr sz="3200">
                  <a:solidFill>
                    <a:schemeClr val="tx1"/>
                  </a:solidFill>
                  <a:latin typeface="Times" charset="0"/>
                  <a:ea typeface="MS PGothic" charset="-128"/>
                </a:defRPr>
              </a:lvl4pPr>
              <a:lvl5pPr marL="2057400" indent="-228600">
                <a:defRPr sz="3200">
                  <a:solidFill>
                    <a:schemeClr val="tx1"/>
                  </a:solidFill>
                  <a:latin typeface="Times" charset="0"/>
                  <a:ea typeface="MS PGothic" charset="-128"/>
                </a:defRPr>
              </a:lvl5pPr>
              <a:lvl6pPr marL="2514600" indent="-228600" eaLnBrk="0" fontAlgn="base" hangingPunct="0">
                <a:spcBef>
                  <a:spcPct val="0"/>
                </a:spcBef>
                <a:spcAft>
                  <a:spcPct val="0"/>
                </a:spcAft>
                <a:defRPr sz="3200">
                  <a:solidFill>
                    <a:schemeClr val="tx1"/>
                  </a:solidFill>
                  <a:latin typeface="Times" charset="0"/>
                  <a:ea typeface="MS PGothic" charset="-128"/>
                </a:defRPr>
              </a:lvl6pPr>
              <a:lvl7pPr marL="2971800" indent="-228600" eaLnBrk="0" fontAlgn="base" hangingPunct="0">
                <a:spcBef>
                  <a:spcPct val="0"/>
                </a:spcBef>
                <a:spcAft>
                  <a:spcPct val="0"/>
                </a:spcAft>
                <a:defRPr sz="3200">
                  <a:solidFill>
                    <a:schemeClr val="tx1"/>
                  </a:solidFill>
                  <a:latin typeface="Times" charset="0"/>
                  <a:ea typeface="MS PGothic" charset="-128"/>
                </a:defRPr>
              </a:lvl7pPr>
              <a:lvl8pPr marL="3429000" indent="-228600" eaLnBrk="0" fontAlgn="base" hangingPunct="0">
                <a:spcBef>
                  <a:spcPct val="0"/>
                </a:spcBef>
                <a:spcAft>
                  <a:spcPct val="0"/>
                </a:spcAft>
                <a:defRPr sz="3200">
                  <a:solidFill>
                    <a:schemeClr val="tx1"/>
                  </a:solidFill>
                  <a:latin typeface="Times" charset="0"/>
                  <a:ea typeface="MS PGothic" charset="-128"/>
                </a:defRPr>
              </a:lvl8pPr>
              <a:lvl9pPr marL="3886200" indent="-228600" eaLnBrk="0" fontAlgn="base" hangingPunct="0">
                <a:spcBef>
                  <a:spcPct val="0"/>
                </a:spcBef>
                <a:spcAft>
                  <a:spcPct val="0"/>
                </a:spcAft>
                <a:defRPr sz="3200">
                  <a:solidFill>
                    <a:schemeClr val="tx1"/>
                  </a:solidFill>
                  <a:latin typeface="Times" charset="0"/>
                  <a:ea typeface="MS PGothic" charset="-128"/>
                </a:defRPr>
              </a:lvl9pPr>
            </a:lstStyle>
            <a:p>
              <a:r>
                <a:rPr lang="en-US" altLang="en-US" sz="2000" b="1" dirty="0" smtClean="0">
                  <a:solidFill>
                    <a:schemeClr val="accent3"/>
                  </a:solidFill>
                  <a:latin typeface="+mn-lt"/>
                </a:rPr>
                <a:t>0, 0</a:t>
              </a:r>
              <a:endParaRPr lang="en-US" altLang="en-US" sz="2400" dirty="0">
                <a:solidFill>
                  <a:schemeClr val="accent3"/>
                </a:solidFill>
                <a:latin typeface="+mn-lt"/>
              </a:endParaRPr>
            </a:p>
          </p:txBody>
        </p:sp>
      </p:grpSp>
    </p:spTree>
    <p:extLst>
      <p:ext uri="{BB962C8B-B14F-4D97-AF65-F5344CB8AC3E}">
        <p14:creationId xmlns:p14="http://schemas.microsoft.com/office/powerpoint/2010/main" val="1806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MSc/</a:t>
            </a:r>
            <a:r>
              <a:rPr lang="en-US" dirty="0" err="1" smtClean="0"/>
              <a:t>PHd</a:t>
            </a:r>
            <a:r>
              <a:rPr lang="en-US" dirty="0" smtClean="0"/>
              <a:t> Qualifier</a:t>
            </a:r>
            <a:endParaRPr lang="en-US" dirty="0"/>
          </a:p>
        </p:txBody>
      </p:sp>
      <p:sp>
        <p:nvSpPr>
          <p:cNvPr id="3" name="Content Placeholder 2"/>
          <p:cNvSpPr>
            <a:spLocks noGrp="1"/>
          </p:cNvSpPr>
          <p:nvPr>
            <p:ph idx="1"/>
          </p:nvPr>
        </p:nvSpPr>
        <p:spPr/>
        <p:txBody>
          <a:bodyPr>
            <a:normAutofit/>
          </a:bodyPr>
          <a:lstStyle/>
          <a:p>
            <a:r>
              <a:rPr lang="en-US" dirty="0" smtClean="0"/>
              <a:t>The majority of students want this to be an MSc/PhD qualifier</a:t>
            </a:r>
          </a:p>
          <a:p>
            <a:pPr marL="342900" indent="-342900">
              <a:buFont typeface="Arial" charset="0"/>
              <a:buChar char="•"/>
            </a:pPr>
            <a:r>
              <a:rPr lang="en-US" b="0" dirty="0" smtClean="0"/>
              <a:t>I’ve started the process (has to be approved)</a:t>
            </a:r>
          </a:p>
          <a:p>
            <a:pPr marL="342900" indent="-342900">
              <a:buFont typeface="Arial" charset="0"/>
              <a:buChar char="•"/>
            </a:pPr>
            <a:r>
              <a:rPr lang="en-US" b="0" dirty="0" smtClean="0"/>
              <a:t>Will be an </a:t>
            </a:r>
            <a:r>
              <a:rPr lang="en-US" b="0" dirty="0" smtClean="0">
                <a:solidFill>
                  <a:schemeClr val="tx2"/>
                </a:solidFill>
              </a:rPr>
              <a:t>AI qualifier</a:t>
            </a:r>
            <a:r>
              <a:rPr lang="en-US" b="0" dirty="0" smtClean="0"/>
              <a:t> if approved</a:t>
            </a:r>
          </a:p>
          <a:p>
            <a:r>
              <a:rPr lang="en-US" dirty="0" smtClean="0"/>
              <a:t>What this would mean:</a:t>
            </a:r>
          </a:p>
          <a:p>
            <a:pPr marL="342900" indent="-342900">
              <a:buFont typeface="Arial" charset="0"/>
              <a:buChar char="•"/>
            </a:pPr>
            <a:r>
              <a:rPr lang="en-US" dirty="0" smtClean="0"/>
              <a:t>“</a:t>
            </a:r>
            <a:r>
              <a:rPr lang="is-IS" dirty="0" smtClean="0"/>
              <a:t>… </a:t>
            </a:r>
            <a:r>
              <a:rPr lang="en-US" b="0" dirty="0" smtClean="0"/>
              <a:t>the </a:t>
            </a:r>
            <a:r>
              <a:rPr lang="en-US" b="0" dirty="0"/>
              <a:t>courses' written exam(s) which must account for at least 30% of the </a:t>
            </a:r>
            <a:r>
              <a:rPr lang="en-US" b="0" dirty="0" smtClean="0"/>
              <a:t>grade.”  </a:t>
            </a:r>
            <a:r>
              <a:rPr lang="en-US" b="0" i="1" dirty="0" smtClean="0"/>
              <a:t>– UMD graduate handbook</a:t>
            </a:r>
            <a:endParaRPr lang="en-US" i="1" dirty="0" smtClean="0"/>
          </a:p>
          <a:p>
            <a:r>
              <a:rPr lang="en-US" dirty="0" smtClean="0"/>
              <a:t>Implementation:</a:t>
            </a:r>
            <a:endParaRPr lang="en-US" b="0" dirty="0" smtClean="0"/>
          </a:p>
          <a:p>
            <a:pPr marL="342900" indent="-342900">
              <a:buFont typeface="Arial" charset="0"/>
              <a:buChar char="•"/>
            </a:pPr>
            <a:r>
              <a:rPr lang="en-US" b="0" dirty="0" smtClean="0"/>
              <a:t>One take-home </a:t>
            </a:r>
            <a:r>
              <a:rPr lang="en-US" b="0" dirty="0" smtClean="0">
                <a:solidFill>
                  <a:schemeClr val="tx2"/>
                </a:solidFill>
              </a:rPr>
              <a:t>midterm</a:t>
            </a:r>
            <a:r>
              <a:rPr lang="en-US" b="0" dirty="0" smtClean="0"/>
              <a:t>; 24 hours to do it</a:t>
            </a:r>
          </a:p>
          <a:p>
            <a:pPr marL="342900" indent="-342900">
              <a:buFont typeface="Arial" charset="0"/>
              <a:buChar char="•"/>
            </a:pPr>
            <a:r>
              <a:rPr lang="en-US" b="0" dirty="0" smtClean="0"/>
              <a:t>One take-home </a:t>
            </a:r>
            <a:r>
              <a:rPr lang="en-US" b="0" dirty="0" smtClean="0">
                <a:solidFill>
                  <a:schemeClr val="tx2"/>
                </a:solidFill>
              </a:rPr>
              <a:t>final</a:t>
            </a:r>
            <a:r>
              <a:rPr lang="en-US" b="0" dirty="0" smtClean="0"/>
              <a:t>; 48 hours to do it</a:t>
            </a:r>
            <a:endParaRPr lang="en-US" dirty="0"/>
          </a:p>
          <a:p>
            <a:pPr marL="342900" indent="-342900">
              <a:buFont typeface="Arial" charset="0"/>
              <a:buChar char="•"/>
            </a:pPr>
            <a:r>
              <a:rPr lang="en-US" b="0" dirty="0" smtClean="0"/>
              <a:t>I’ll let you pick when you take exams (within reason; see site)</a:t>
            </a:r>
          </a:p>
        </p:txBody>
      </p:sp>
      <p:pic>
        <p:nvPicPr>
          <p:cNvPr id="5" name="Picture 4"/>
          <p:cNvPicPr>
            <a:picLocks noChangeAspect="1"/>
          </p:cNvPicPr>
          <p:nvPr/>
        </p:nvPicPr>
        <p:blipFill>
          <a:blip r:embed="rId2"/>
          <a:stretch>
            <a:fillRect/>
          </a:stretch>
        </p:blipFill>
        <p:spPr>
          <a:xfrm>
            <a:off x="7506585" y="2913319"/>
            <a:ext cx="1396409" cy="2094614"/>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3</a:t>
            </a:fld>
            <a:endParaRPr lang="en-US"/>
          </a:p>
        </p:txBody>
      </p:sp>
    </p:spTree>
    <p:extLst>
      <p:ext uri="{BB962C8B-B14F-4D97-AF65-F5344CB8AC3E}">
        <p14:creationId xmlns:p14="http://schemas.microsoft.com/office/powerpoint/2010/main" val="110631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dirty="0" smtClean="0"/>
              <a:t>General-sum games (2-P)</a:t>
            </a:r>
            <a:endParaRPr lang="en-US" altLang="en-US" dirty="0"/>
          </a:p>
        </p:txBody>
      </p:sp>
      <p:sp>
        <p:nvSpPr>
          <p:cNvPr id="26627" name="Rectangle 3"/>
          <p:cNvSpPr>
            <a:spLocks noGrp="1" noChangeArrowheads="1"/>
          </p:cNvSpPr>
          <p:nvPr>
            <p:ph type="body" sz="half" idx="1"/>
          </p:nvPr>
        </p:nvSpPr>
        <p:spPr>
          <a:xfrm>
            <a:off x="457200" y="1600200"/>
            <a:ext cx="8001000" cy="4525963"/>
          </a:xfrm>
        </p:spPr>
        <p:txBody>
          <a:bodyPr/>
          <a:lstStyle/>
          <a:p>
            <a:r>
              <a:rPr lang="en-US" altLang="en-US" dirty="0" smtClean="0"/>
              <a:t>You could still play a minimax strategy in general-sum games</a:t>
            </a:r>
          </a:p>
          <a:p>
            <a:pPr marL="342900" indent="-342900">
              <a:buFont typeface="Arial" charset="0"/>
              <a:buChar char="•"/>
            </a:pPr>
            <a:r>
              <a:rPr lang="en-US" altLang="en-US" b="0" dirty="0"/>
              <a:t>i</a:t>
            </a:r>
            <a:r>
              <a:rPr lang="en-US" altLang="en-US" b="0" dirty="0" smtClean="0"/>
              <a:t>.e., pretend that the opponent is only trying to </a:t>
            </a:r>
            <a:r>
              <a:rPr lang="en-US" altLang="en-US" b="0" dirty="0" smtClean="0">
                <a:solidFill>
                  <a:schemeClr val="tx2"/>
                </a:solidFill>
              </a:rPr>
              <a:t>hurt</a:t>
            </a:r>
            <a:r>
              <a:rPr lang="en-US" altLang="en-US" b="0" dirty="0" smtClean="0"/>
              <a:t> you</a:t>
            </a:r>
          </a:p>
          <a:p>
            <a:r>
              <a:rPr lang="en-US" altLang="en-US" dirty="0" smtClean="0"/>
              <a:t>But this is </a:t>
            </a:r>
            <a:r>
              <a:rPr lang="en-US" altLang="en-US" dirty="0" smtClean="0">
                <a:solidFill>
                  <a:schemeClr val="tx2"/>
                </a:solidFill>
              </a:rPr>
              <a:t>not rational</a:t>
            </a:r>
            <a:r>
              <a:rPr lang="en-US" altLang="en-US" dirty="0" smtClean="0"/>
              <a:t>:</a:t>
            </a:r>
            <a:endParaRPr lang="en-US" altLang="en-US" dirty="0"/>
          </a:p>
        </p:txBody>
      </p:sp>
      <p:graphicFrame>
        <p:nvGraphicFramePr>
          <p:cNvPr id="304132" name="Group 4"/>
          <p:cNvGraphicFramePr>
            <a:graphicFrameLocks noGrp="1"/>
          </p:cNvGraphicFramePr>
          <p:nvPr>
            <p:ph sz="half" idx="2"/>
            <p:extLst>
              <p:ext uri="{D42A27DB-BD31-4B8C-83A1-F6EECF244321}">
                <p14:modId xmlns:p14="http://schemas.microsoft.com/office/powerpoint/2010/main" val="987048443"/>
              </p:ext>
            </p:extLst>
          </p:nvPr>
        </p:nvGraphicFramePr>
        <p:xfrm>
          <a:off x="2552700" y="2949674"/>
          <a:ext cx="3405648" cy="1645956"/>
        </p:xfrm>
        <a:graphic>
          <a:graphicData uri="http://schemas.openxmlformats.org/drawingml/2006/table">
            <a:tbl>
              <a:tblPr/>
              <a:tblGrid>
                <a:gridCol w="1724332"/>
                <a:gridCol w="1681316"/>
              </a:tblGrid>
              <a:tr h="6787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smtClean="0">
                          <a:ln>
                            <a:noFill/>
                          </a:ln>
                          <a:solidFill>
                            <a:schemeClr val="tx1"/>
                          </a:solidFill>
                          <a:effectLst/>
                          <a:latin typeface="Arial" charset="0"/>
                        </a:rPr>
                        <a:t>0, 0</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smtClean="0">
                          <a:ln>
                            <a:noFill/>
                          </a:ln>
                          <a:solidFill>
                            <a:schemeClr val="tx1"/>
                          </a:solidFill>
                          <a:effectLst/>
                          <a:latin typeface="Arial" charset="0"/>
                        </a:rPr>
                        <a:t>3, 1</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87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smtClean="0">
                          <a:ln>
                            <a:noFill/>
                          </a:ln>
                          <a:solidFill>
                            <a:schemeClr val="tx1"/>
                          </a:solidFill>
                          <a:effectLst/>
                          <a:latin typeface="Arial" charset="0"/>
                        </a:rPr>
                        <a:t>1, 0</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smtClean="0">
                          <a:ln>
                            <a:noFill/>
                          </a:ln>
                          <a:solidFill>
                            <a:schemeClr val="tx1"/>
                          </a:solidFill>
                          <a:effectLst/>
                          <a:latin typeface="Arial" charset="0"/>
                        </a:rPr>
                        <a:t>2, 1</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4143" name="Rectangle 15"/>
          <p:cNvSpPr>
            <a:spLocks noChangeArrowheads="1"/>
          </p:cNvSpPr>
          <p:nvPr/>
        </p:nvSpPr>
        <p:spPr bwMode="auto">
          <a:xfrm>
            <a:off x="457200" y="4675238"/>
            <a:ext cx="8001000" cy="187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20000"/>
              </a:spcBef>
              <a:buFontTx/>
              <a:buChar char="•"/>
            </a:pPr>
            <a:r>
              <a:rPr lang="en-US" altLang="en-US" sz="2000" dirty="0">
                <a:latin typeface="+mn-lt"/>
              </a:rPr>
              <a:t>If </a:t>
            </a:r>
            <a:r>
              <a:rPr lang="en-US" altLang="en-US" sz="2000" dirty="0" smtClean="0">
                <a:latin typeface="+mn-lt"/>
              </a:rPr>
              <a:t>Col were </a:t>
            </a:r>
            <a:r>
              <a:rPr lang="en-US" altLang="en-US" sz="2000" dirty="0">
                <a:latin typeface="+mn-lt"/>
              </a:rPr>
              <a:t>trying to hurt Row, </a:t>
            </a:r>
            <a:r>
              <a:rPr lang="en-US" altLang="en-US" sz="2000" dirty="0" smtClean="0">
                <a:latin typeface="+mn-lt"/>
              </a:rPr>
              <a:t>Col would </a:t>
            </a:r>
            <a:r>
              <a:rPr lang="en-US" altLang="en-US" sz="2000" dirty="0">
                <a:latin typeface="+mn-lt"/>
              </a:rPr>
              <a:t>play Left, so Row should play Down</a:t>
            </a:r>
          </a:p>
          <a:p>
            <a:pPr algn="l" eaLnBrk="1" hangingPunct="1">
              <a:spcBef>
                <a:spcPct val="20000"/>
              </a:spcBef>
              <a:buFontTx/>
              <a:buChar char="•"/>
            </a:pPr>
            <a:r>
              <a:rPr lang="en-US" altLang="en-US" sz="2000" dirty="0">
                <a:latin typeface="+mn-lt"/>
              </a:rPr>
              <a:t>In reality, </a:t>
            </a:r>
            <a:r>
              <a:rPr lang="en-US" altLang="en-US" sz="2000" dirty="0" smtClean="0">
                <a:latin typeface="+mn-lt"/>
              </a:rPr>
              <a:t>Col will </a:t>
            </a:r>
            <a:r>
              <a:rPr lang="en-US" altLang="en-US" sz="2000" dirty="0">
                <a:latin typeface="+mn-lt"/>
              </a:rPr>
              <a:t>play Right (strictly dominant), so Row should play Up</a:t>
            </a:r>
          </a:p>
          <a:p>
            <a:pPr algn="l" eaLnBrk="1" hangingPunct="1">
              <a:spcBef>
                <a:spcPct val="20000"/>
              </a:spcBef>
              <a:buFontTx/>
              <a:buChar char="•"/>
            </a:pPr>
            <a:r>
              <a:rPr lang="en-US" altLang="en-US" sz="2000" dirty="0">
                <a:latin typeface="+mn-lt"/>
              </a:rPr>
              <a:t>Is there a better generalization of minimax strategies in zero-sum games to general-sum games?</a:t>
            </a:r>
          </a:p>
        </p:txBody>
      </p:sp>
      <p:sp>
        <p:nvSpPr>
          <p:cNvPr id="8" name="TextBox 7"/>
          <p:cNvSpPr txBox="1"/>
          <p:nvPr/>
        </p:nvSpPr>
        <p:spPr>
          <a:xfrm>
            <a:off x="1622323" y="3587986"/>
            <a:ext cx="1106129" cy="338554"/>
          </a:xfrm>
          <a:prstGeom prst="rect">
            <a:avLst/>
          </a:prstGeom>
          <a:noFill/>
        </p:spPr>
        <p:txBody>
          <a:bodyPr wrap="square" rtlCol="0">
            <a:spAutoFit/>
          </a:bodyPr>
          <a:lstStyle/>
          <a:p>
            <a:pPr algn="ctr"/>
            <a:r>
              <a:rPr lang="en-US" sz="1600" smtClean="0"/>
              <a:t>Row</a:t>
            </a:r>
            <a:endParaRPr lang="en-US" sz="1600"/>
          </a:p>
        </p:txBody>
      </p:sp>
      <p:sp>
        <p:nvSpPr>
          <p:cNvPr id="13" name="TextBox 12"/>
          <p:cNvSpPr txBox="1"/>
          <p:nvPr/>
        </p:nvSpPr>
        <p:spPr>
          <a:xfrm>
            <a:off x="3702459" y="2582250"/>
            <a:ext cx="1106129" cy="338554"/>
          </a:xfrm>
          <a:prstGeom prst="rect">
            <a:avLst/>
          </a:prstGeom>
          <a:noFill/>
        </p:spPr>
        <p:txBody>
          <a:bodyPr wrap="square" rtlCol="0">
            <a:spAutoFit/>
          </a:bodyPr>
          <a:lstStyle/>
          <a:p>
            <a:pPr algn="ctr"/>
            <a:r>
              <a:rPr lang="en-US" sz="1600" dirty="0" smtClean="0"/>
              <a:t>Col</a:t>
            </a:r>
            <a:endParaRPr lang="en-US" sz="1600" dirty="0"/>
          </a:p>
        </p:txBody>
      </p:sp>
      <p:sp>
        <p:nvSpPr>
          <p:cNvPr id="14" name="TextBox 13"/>
          <p:cNvSpPr txBox="1"/>
          <p:nvPr/>
        </p:nvSpPr>
        <p:spPr>
          <a:xfrm>
            <a:off x="0" y="6488668"/>
            <a:ext cx="510363" cy="369332"/>
          </a:xfrm>
          <a:prstGeom prst="rect">
            <a:avLst/>
          </a:prstGeom>
          <a:noFill/>
        </p:spPr>
        <p:txBody>
          <a:bodyPr wrap="square" rtlCol="0">
            <a:spAutoFit/>
          </a:bodyPr>
          <a:lstStyle/>
          <a:p>
            <a:r>
              <a:rPr lang="en-US" dirty="0" smtClean="0"/>
              <a:t>VC</a:t>
            </a:r>
            <a:endParaRPr lang="en-US" dirty="0"/>
          </a:p>
        </p:txBody>
      </p:sp>
    </p:spTree>
    <p:extLst>
      <p:ext uri="{BB962C8B-B14F-4D97-AF65-F5344CB8AC3E}">
        <p14:creationId xmlns:p14="http://schemas.microsoft.com/office/powerpoint/2010/main" val="1542519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41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414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414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41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p:bldP spid="304143" grpId="0" build="p"/>
      <p:bldP spid="8"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386052" cy="1371600"/>
          </a:xfrm>
        </p:spPr>
        <p:txBody>
          <a:bodyPr>
            <a:normAutofit/>
          </a:bodyPr>
          <a:lstStyle/>
          <a:p>
            <a:r>
              <a:rPr lang="en-US" dirty="0" smtClean="0"/>
              <a:t>General-Sum Games: Nash Equilibria (2-P)</a:t>
            </a:r>
            <a:endParaRPr lang="en-US" dirty="0"/>
          </a:p>
        </p:txBody>
      </p:sp>
      <p:sp>
        <p:nvSpPr>
          <p:cNvPr id="3" name="Content Placeholder 2"/>
          <p:cNvSpPr>
            <a:spLocks noGrp="1"/>
          </p:cNvSpPr>
          <p:nvPr>
            <p:ph idx="1"/>
          </p:nvPr>
        </p:nvSpPr>
        <p:spPr>
          <a:xfrm>
            <a:off x="457200" y="1752600"/>
            <a:ext cx="7620000" cy="4973321"/>
          </a:xfrm>
        </p:spPr>
        <p:txBody>
          <a:bodyPr>
            <a:normAutofit/>
          </a:bodyPr>
          <a:lstStyle/>
          <a:p>
            <a:r>
              <a:rPr lang="en-US" dirty="0" smtClean="0">
                <a:solidFill>
                  <a:schemeClr val="tx2"/>
                </a:solidFill>
              </a:rPr>
              <a:t>Nash equilibrium</a:t>
            </a:r>
            <a:r>
              <a:rPr lang="en-US" dirty="0" smtClean="0"/>
              <a:t>: a pair of strategies that are stable</a:t>
            </a:r>
          </a:p>
          <a:p>
            <a:r>
              <a:rPr lang="en-US" dirty="0" smtClean="0">
                <a:solidFill>
                  <a:schemeClr val="tx2"/>
                </a:solidFill>
              </a:rPr>
              <a:t>Stable</a:t>
            </a:r>
            <a:r>
              <a:rPr lang="en-US" dirty="0" smtClean="0"/>
              <a:t>: neither agent has incentive to deviate from his or her selected strategy on their own</a:t>
            </a:r>
          </a:p>
          <a:p>
            <a:endParaRPr lang="en-US" dirty="0" smtClean="0"/>
          </a:p>
          <a:p>
            <a:endParaRPr lang="en-US" dirty="0"/>
          </a:p>
          <a:p>
            <a:r>
              <a:rPr lang="en-US" dirty="0" smtClean="0"/>
              <a:t>Theorem [Nash 1950]: any general-sum game has at least one Nash</a:t>
            </a:r>
            <a:r>
              <a:rPr lang="en-US" baseline="30000" dirty="0"/>
              <a:t> </a:t>
            </a:r>
            <a:r>
              <a:rPr lang="en-US" dirty="0" smtClean="0"/>
              <a:t>equilibrium</a:t>
            </a:r>
          </a:p>
          <a:p>
            <a:pPr marL="342900" indent="-342900">
              <a:buFont typeface="Arial" charset="0"/>
              <a:buChar char="•"/>
            </a:pPr>
            <a:r>
              <a:rPr lang="en-US" b="0" dirty="0" smtClean="0"/>
              <a:t>Might require mixed strategies (randomization)</a:t>
            </a:r>
          </a:p>
          <a:p>
            <a:r>
              <a:rPr lang="en-US" dirty="0" smtClean="0"/>
              <a:t>Corollary for 2-P zero-sum games: Minimax Theorem!</a:t>
            </a:r>
          </a:p>
          <a:p>
            <a:pPr marL="342900" indent="-342900">
              <a:buFont typeface="Arial" charset="0"/>
              <a:buChar char="•"/>
            </a:pPr>
            <a:r>
              <a:rPr lang="en-US" b="0" dirty="0" smtClean="0"/>
              <a:t>WLOG pick one of the NE, let </a:t>
            </a:r>
            <a:r>
              <a:rPr lang="en-US" b="0" i="1" dirty="0" smtClean="0"/>
              <a:t>V</a:t>
            </a:r>
            <a:r>
              <a:rPr lang="en-US" b="0" dirty="0" smtClean="0"/>
              <a:t> = value to Row</a:t>
            </a:r>
          </a:p>
          <a:p>
            <a:pPr marL="342900" indent="-342900">
              <a:buFont typeface="Arial" charset="0"/>
              <a:buChar char="•"/>
            </a:pPr>
            <a:r>
              <a:rPr lang="en-US" b="0" dirty="0" smtClean="0"/>
              <a:t>Assumed NE, so neither player can do better (even fully knowing the other player’s mixed strategy!) </a:t>
            </a:r>
            <a:r>
              <a:rPr lang="en-US" b="0" dirty="0" smtClean="0">
                <a:sym typeface="Wingdings"/>
              </a:rPr>
              <a:t> minimax-opt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grpSp>
        <p:nvGrpSpPr>
          <p:cNvPr id="8" name="Group 7"/>
          <p:cNvGrpSpPr/>
          <p:nvPr/>
        </p:nvGrpSpPr>
        <p:grpSpPr>
          <a:xfrm>
            <a:off x="3991901" y="2611120"/>
            <a:ext cx="3043080" cy="1164468"/>
            <a:chOff x="3283978" y="2773352"/>
            <a:chExt cx="3043080" cy="1164468"/>
          </a:xfrm>
        </p:grpSpPr>
        <p:graphicFrame>
          <p:nvGraphicFramePr>
            <p:cNvPr id="5" name="Group 4"/>
            <p:cNvGraphicFramePr>
              <a:graphicFrameLocks/>
            </p:cNvGraphicFramePr>
            <p:nvPr>
              <p:extLst>
                <p:ext uri="{D42A27DB-BD31-4B8C-83A1-F6EECF244321}">
                  <p14:modId xmlns:p14="http://schemas.microsoft.com/office/powerpoint/2010/main" val="1011950808"/>
                </p:ext>
              </p:extLst>
            </p:nvPr>
          </p:nvGraphicFramePr>
          <p:xfrm>
            <a:off x="4071784" y="3111906"/>
            <a:ext cx="2255274" cy="825914"/>
          </p:xfrm>
          <a:graphic>
            <a:graphicData uri="http://schemas.openxmlformats.org/drawingml/2006/table">
              <a:tbl>
                <a:tblPr/>
                <a:tblGrid>
                  <a:gridCol w="1141880"/>
                  <a:gridCol w="1113394"/>
                </a:tblGrid>
                <a:tr h="4129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2, 2</a:t>
                        </a:r>
                      </a:p>
                    </a:txBody>
                    <a:tcPr marL="60553" marR="60553" marT="30282" marB="302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 -1</a:t>
                        </a:r>
                      </a:p>
                    </a:txBody>
                    <a:tcPr marL="60553" marR="60553" marT="30282" marB="302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9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 -1</a:t>
                        </a:r>
                      </a:p>
                    </a:txBody>
                    <a:tcPr marL="60553" marR="60553" marT="30282" marB="302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2, 2</a:t>
                        </a:r>
                      </a:p>
                    </a:txBody>
                    <a:tcPr marL="60553" marR="60553" marT="30282" marB="302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Box 5"/>
            <p:cNvSpPr txBox="1"/>
            <p:nvPr/>
          </p:nvSpPr>
          <p:spPr>
            <a:xfrm>
              <a:off x="3283978" y="3355586"/>
              <a:ext cx="732496" cy="338554"/>
            </a:xfrm>
            <a:prstGeom prst="rect">
              <a:avLst/>
            </a:prstGeom>
            <a:noFill/>
          </p:spPr>
          <p:txBody>
            <a:bodyPr wrap="square" rtlCol="0">
              <a:spAutoFit/>
            </a:bodyPr>
            <a:lstStyle/>
            <a:p>
              <a:pPr algn="ctr"/>
              <a:r>
                <a:rPr lang="en-US" sz="1600" smtClean="0"/>
                <a:t>Row</a:t>
              </a:r>
              <a:endParaRPr lang="en-US" sz="1600"/>
            </a:p>
          </p:txBody>
        </p:sp>
        <p:sp>
          <p:nvSpPr>
            <p:cNvPr id="7" name="TextBox 6"/>
            <p:cNvSpPr txBox="1"/>
            <p:nvPr/>
          </p:nvSpPr>
          <p:spPr>
            <a:xfrm>
              <a:off x="4833173" y="2773352"/>
              <a:ext cx="732496" cy="338554"/>
            </a:xfrm>
            <a:prstGeom prst="rect">
              <a:avLst/>
            </a:prstGeom>
            <a:noFill/>
          </p:spPr>
          <p:txBody>
            <a:bodyPr wrap="square" rtlCol="0">
              <a:spAutoFit/>
            </a:bodyPr>
            <a:lstStyle/>
            <a:p>
              <a:pPr algn="ctr"/>
              <a:r>
                <a:rPr lang="en-US" sz="1600" dirty="0" smtClean="0"/>
                <a:t>Col</a:t>
              </a:r>
              <a:endParaRPr lang="en-US" sz="1600" dirty="0"/>
            </a:p>
          </p:txBody>
        </p:sp>
      </p:grpSp>
      <p:sp>
        <p:nvSpPr>
          <p:cNvPr id="9" name="TextBox 8"/>
          <p:cNvSpPr txBox="1"/>
          <p:nvPr/>
        </p:nvSpPr>
        <p:spPr>
          <a:xfrm>
            <a:off x="1575007" y="3177965"/>
            <a:ext cx="1592826" cy="369332"/>
          </a:xfrm>
          <a:prstGeom prst="rect">
            <a:avLst/>
          </a:prstGeom>
          <a:noFill/>
        </p:spPr>
        <p:txBody>
          <a:bodyPr wrap="square" rtlCol="0">
            <a:spAutoFit/>
          </a:bodyPr>
          <a:lstStyle/>
          <a:p>
            <a:r>
              <a:rPr lang="en-US" smtClean="0"/>
              <a:t>????????</a:t>
            </a:r>
            <a:endParaRPr lang="en-US"/>
          </a:p>
        </p:txBody>
      </p:sp>
    </p:spTree>
    <p:extLst>
      <p:ext uri="{BB962C8B-B14F-4D97-AF65-F5344CB8AC3E}">
        <p14:creationId xmlns:p14="http://schemas.microsoft.com/office/powerpoint/2010/main" val="70391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373"/>
            <a:ext cx="8229600" cy="1143000"/>
          </a:xfrm>
        </p:spPr>
        <p:txBody>
          <a:bodyPr>
            <a:normAutofit/>
          </a:bodyPr>
          <a:lstStyle/>
          <a:p>
            <a:pPr eaLnBrk="1" hangingPunct="1"/>
            <a:r>
              <a:rPr lang="en-US" altLang="en-US" sz="4000" dirty="0" smtClean="0"/>
              <a:t>Example: Chicken</a:t>
            </a:r>
            <a:endParaRPr lang="en-US" altLang="en-US" sz="4000" dirty="0">
              <a:solidFill>
                <a:srgbClr val="CCECFF"/>
              </a:solidFill>
            </a:endParaRPr>
          </a:p>
        </p:txBody>
      </p:sp>
      <p:graphicFrame>
        <p:nvGraphicFramePr>
          <p:cNvPr id="306179" name="Group 3"/>
          <p:cNvGraphicFramePr>
            <a:graphicFrameLocks noGrp="1"/>
          </p:cNvGraphicFramePr>
          <p:nvPr>
            <p:ph sz="half" idx="2"/>
            <p:extLst>
              <p:ext uri="{D42A27DB-BD31-4B8C-83A1-F6EECF244321}">
                <p14:modId xmlns:p14="http://schemas.microsoft.com/office/powerpoint/2010/main" val="1911749967"/>
              </p:ext>
            </p:extLst>
          </p:nvPr>
        </p:nvGraphicFramePr>
        <p:xfrm>
          <a:off x="3568699" y="3272486"/>
          <a:ext cx="2474913" cy="1397833"/>
        </p:xfrm>
        <a:graphic>
          <a:graphicData uri="http://schemas.openxmlformats.org/drawingml/2006/table">
            <a:tbl>
              <a:tblPr/>
              <a:tblGrid>
                <a:gridCol w="1120990"/>
                <a:gridCol w="1353923"/>
              </a:tblGrid>
              <a:tr h="6724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rPr>
                        <a:t>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rPr>
                        <a:t>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rPr>
                        <a:t>-5,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1"/>
          <p:cNvGrpSpPr/>
          <p:nvPr/>
        </p:nvGrpSpPr>
        <p:grpSpPr>
          <a:xfrm>
            <a:off x="471488" y="958646"/>
            <a:ext cx="7962900" cy="1790700"/>
            <a:chOff x="471488" y="457200"/>
            <a:chExt cx="7962900" cy="1790700"/>
          </a:xfrm>
        </p:grpSpPr>
        <p:pic>
          <p:nvPicPr>
            <p:cNvPr id="28690" name="Picture 18" descr="MCj039852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714375"/>
              <a:ext cx="18256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19" descr="MCj039852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413" y="835025"/>
              <a:ext cx="1831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2" name="Line 20"/>
            <p:cNvSpPr>
              <a:spLocks noChangeShapeType="1"/>
            </p:cNvSpPr>
            <p:nvPr/>
          </p:nvSpPr>
          <p:spPr bwMode="auto">
            <a:xfrm>
              <a:off x="2540000" y="1528763"/>
              <a:ext cx="1041400" cy="0"/>
            </a:xfrm>
            <a:prstGeom prst="line">
              <a:avLst/>
            </a:prstGeom>
            <a:noFill/>
            <a:ln w="63500">
              <a:solidFill>
                <a:srgbClr val="6666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3" name="Line 21"/>
            <p:cNvSpPr>
              <a:spLocks noChangeShapeType="1"/>
            </p:cNvSpPr>
            <p:nvPr/>
          </p:nvSpPr>
          <p:spPr bwMode="auto">
            <a:xfrm>
              <a:off x="3568700" y="1528763"/>
              <a:ext cx="711200" cy="546100"/>
            </a:xfrm>
            <a:prstGeom prst="line">
              <a:avLst/>
            </a:prstGeom>
            <a:noFill/>
            <a:ln w="63500">
              <a:solidFill>
                <a:srgbClr val="66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4" name="Line 22"/>
            <p:cNvSpPr>
              <a:spLocks noChangeShapeType="1"/>
            </p:cNvSpPr>
            <p:nvPr/>
          </p:nvSpPr>
          <p:spPr bwMode="auto">
            <a:xfrm>
              <a:off x="2540000" y="1350963"/>
              <a:ext cx="1727200" cy="0"/>
            </a:xfrm>
            <a:prstGeom prst="line">
              <a:avLst/>
            </a:prstGeom>
            <a:noFill/>
            <a:ln w="63500">
              <a:solidFill>
                <a:srgbClr val="66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5" name="Line 23"/>
            <p:cNvSpPr>
              <a:spLocks noChangeShapeType="1"/>
            </p:cNvSpPr>
            <p:nvPr/>
          </p:nvSpPr>
          <p:spPr bwMode="auto">
            <a:xfrm flipH="1">
              <a:off x="4597400" y="1338263"/>
              <a:ext cx="1816100" cy="0"/>
            </a:xfrm>
            <a:prstGeom prst="line">
              <a:avLst/>
            </a:prstGeom>
            <a:noFill/>
            <a:ln w="635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6" name="Line 24"/>
            <p:cNvSpPr>
              <a:spLocks noChangeShapeType="1"/>
            </p:cNvSpPr>
            <p:nvPr/>
          </p:nvSpPr>
          <p:spPr bwMode="auto">
            <a:xfrm flipH="1">
              <a:off x="5422900" y="1122363"/>
              <a:ext cx="965200" cy="0"/>
            </a:xfrm>
            <a:prstGeom prst="line">
              <a:avLst/>
            </a:prstGeom>
            <a:noFill/>
            <a:ln w="635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97" name="Line 25"/>
            <p:cNvSpPr>
              <a:spLocks noChangeShapeType="1"/>
            </p:cNvSpPr>
            <p:nvPr/>
          </p:nvSpPr>
          <p:spPr bwMode="auto">
            <a:xfrm flipH="1" flipV="1">
              <a:off x="4622800" y="754063"/>
              <a:ext cx="800100" cy="368300"/>
            </a:xfrm>
            <a:prstGeom prst="line">
              <a:avLst/>
            </a:prstGeom>
            <a:noFill/>
            <a:ln w="635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98" name="Text Box 26"/>
            <p:cNvSpPr txBox="1">
              <a:spLocks noChangeArrowheads="1"/>
            </p:cNvSpPr>
            <p:nvPr/>
          </p:nvSpPr>
          <p:spPr bwMode="auto">
            <a:xfrm>
              <a:off x="2938463" y="660400"/>
              <a:ext cx="47481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400">
                  <a:solidFill>
                    <a:srgbClr val="666699"/>
                  </a:solidFill>
                  <a:latin typeface="+mn-lt"/>
                </a:rPr>
                <a:t>S</a:t>
              </a:r>
              <a:endParaRPr lang="en-US" altLang="en-US" sz="3800">
                <a:solidFill>
                  <a:srgbClr val="666699"/>
                </a:solidFill>
                <a:latin typeface="+mn-lt"/>
              </a:endParaRPr>
            </a:p>
          </p:txBody>
        </p:sp>
        <p:sp>
          <p:nvSpPr>
            <p:cNvPr id="28699" name="Text Box 27"/>
            <p:cNvSpPr txBox="1">
              <a:spLocks noChangeArrowheads="1"/>
            </p:cNvSpPr>
            <p:nvPr/>
          </p:nvSpPr>
          <p:spPr bwMode="auto">
            <a:xfrm>
              <a:off x="2903538" y="1638300"/>
              <a:ext cx="495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400">
                  <a:solidFill>
                    <a:srgbClr val="666699"/>
                  </a:solidFill>
                  <a:latin typeface="+mn-lt"/>
                </a:rPr>
                <a:t>D</a:t>
              </a:r>
              <a:endParaRPr lang="en-US" altLang="en-US" sz="3800">
                <a:solidFill>
                  <a:srgbClr val="666699"/>
                </a:solidFill>
                <a:latin typeface="+mn-lt"/>
              </a:endParaRPr>
            </a:p>
          </p:txBody>
        </p:sp>
        <p:sp>
          <p:nvSpPr>
            <p:cNvPr id="28700" name="Text Box 28"/>
            <p:cNvSpPr txBox="1">
              <a:spLocks noChangeArrowheads="1"/>
            </p:cNvSpPr>
            <p:nvPr/>
          </p:nvSpPr>
          <p:spPr bwMode="auto">
            <a:xfrm>
              <a:off x="5646738" y="457200"/>
              <a:ext cx="495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400">
                  <a:solidFill>
                    <a:schemeClr val="bg2"/>
                  </a:solidFill>
                  <a:latin typeface="+mn-lt"/>
                </a:rPr>
                <a:t>D</a:t>
              </a:r>
              <a:endParaRPr lang="en-US" altLang="en-US" sz="3800">
                <a:solidFill>
                  <a:schemeClr val="bg2"/>
                </a:solidFill>
                <a:latin typeface="+mn-lt"/>
              </a:endParaRPr>
            </a:p>
          </p:txBody>
        </p:sp>
        <p:sp>
          <p:nvSpPr>
            <p:cNvPr id="28701" name="Text Box 29"/>
            <p:cNvSpPr txBox="1">
              <a:spLocks noChangeArrowheads="1"/>
            </p:cNvSpPr>
            <p:nvPr/>
          </p:nvSpPr>
          <p:spPr bwMode="auto">
            <a:xfrm>
              <a:off x="5719763" y="1447800"/>
              <a:ext cx="47481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400">
                  <a:solidFill>
                    <a:schemeClr val="bg2"/>
                  </a:solidFill>
                  <a:latin typeface="+mn-lt"/>
                </a:rPr>
                <a:t>S</a:t>
              </a:r>
              <a:endParaRPr lang="en-US" altLang="en-US" sz="3800">
                <a:solidFill>
                  <a:schemeClr val="bg2"/>
                </a:solidFill>
                <a:latin typeface="+mn-lt"/>
              </a:endParaRPr>
            </a:p>
          </p:txBody>
        </p:sp>
      </p:grpSp>
      <p:sp>
        <p:nvSpPr>
          <p:cNvPr id="306206" name="Rectangle 30"/>
          <p:cNvSpPr>
            <a:spLocks noChangeArrowheads="1"/>
          </p:cNvSpPr>
          <p:nvPr/>
        </p:nvSpPr>
        <p:spPr bwMode="auto">
          <a:xfrm>
            <a:off x="457200" y="4724400"/>
            <a:ext cx="8458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20000"/>
              </a:spcBef>
              <a:buFont typeface="Arial" charset="0"/>
              <a:buChar char="•"/>
            </a:pPr>
            <a:r>
              <a:rPr lang="en-US" altLang="en-US" sz="2400" dirty="0" smtClean="0">
                <a:latin typeface="+mn-lt"/>
              </a:rPr>
              <a:t>Thankfully, (D</a:t>
            </a:r>
            <a:r>
              <a:rPr lang="en-US" altLang="en-US" sz="2400" dirty="0">
                <a:latin typeface="+mn-lt"/>
              </a:rPr>
              <a:t>, S) and (S, D) are Nash equilibria</a:t>
            </a:r>
          </a:p>
          <a:p>
            <a:pPr lvl="1" algn="l" eaLnBrk="1" hangingPunct="1">
              <a:spcBef>
                <a:spcPct val="20000"/>
              </a:spcBef>
              <a:buFontTx/>
              <a:buChar char="–"/>
            </a:pPr>
            <a:r>
              <a:rPr lang="en-US" altLang="en-US" sz="2000" dirty="0">
                <a:latin typeface="+mn-lt"/>
                <a:ea typeface="Arial" charset="0"/>
                <a:cs typeface="Arial" charset="0"/>
              </a:rPr>
              <a:t>They are </a:t>
            </a:r>
            <a:r>
              <a:rPr lang="en-US" altLang="en-US" sz="2000" dirty="0">
                <a:solidFill>
                  <a:schemeClr val="tx2"/>
                </a:solidFill>
                <a:latin typeface="+mn-lt"/>
                <a:ea typeface="Arial" charset="0"/>
                <a:cs typeface="Arial" charset="0"/>
              </a:rPr>
              <a:t>pure-strategy Nash equilibria</a:t>
            </a:r>
            <a:r>
              <a:rPr lang="en-US" altLang="en-US" sz="2000" dirty="0">
                <a:latin typeface="+mn-lt"/>
                <a:ea typeface="Arial" charset="0"/>
                <a:cs typeface="Arial" charset="0"/>
              </a:rPr>
              <a:t>: nobody randomizes</a:t>
            </a:r>
          </a:p>
          <a:p>
            <a:pPr lvl="1" algn="l" eaLnBrk="1" hangingPunct="1">
              <a:spcBef>
                <a:spcPct val="20000"/>
              </a:spcBef>
              <a:buFontTx/>
              <a:buChar char="–"/>
            </a:pPr>
            <a:r>
              <a:rPr lang="en-US" altLang="en-US" sz="2000" dirty="0">
                <a:latin typeface="+mn-lt"/>
                <a:ea typeface="Arial" charset="0"/>
                <a:cs typeface="Arial" charset="0"/>
              </a:rPr>
              <a:t>They are also </a:t>
            </a:r>
            <a:r>
              <a:rPr lang="en-US" altLang="en-US" sz="2000" dirty="0">
                <a:solidFill>
                  <a:schemeClr val="tx2"/>
                </a:solidFill>
                <a:latin typeface="+mn-lt"/>
                <a:ea typeface="Arial" charset="0"/>
                <a:cs typeface="Arial" charset="0"/>
              </a:rPr>
              <a:t>strict Nash equilibria</a:t>
            </a:r>
            <a:r>
              <a:rPr lang="en-US" altLang="en-US" sz="2000" dirty="0">
                <a:latin typeface="+mn-lt"/>
                <a:ea typeface="Arial" charset="0"/>
                <a:cs typeface="Arial" charset="0"/>
              </a:rPr>
              <a:t>: changing your strategy will make you strictly worse off</a:t>
            </a:r>
          </a:p>
          <a:p>
            <a:pPr algn="l" eaLnBrk="1" hangingPunct="1">
              <a:spcBef>
                <a:spcPct val="20000"/>
              </a:spcBef>
              <a:buFont typeface="Arial" charset="0"/>
              <a:buChar char="•"/>
            </a:pPr>
            <a:r>
              <a:rPr lang="en-US" altLang="en-US" sz="2400" dirty="0">
                <a:latin typeface="+mn-lt"/>
                <a:ea typeface="Arial" charset="0"/>
                <a:cs typeface="Arial" charset="0"/>
              </a:rPr>
              <a:t>No other pure-strategy Nash equilibria</a:t>
            </a:r>
          </a:p>
        </p:txBody>
      </p:sp>
      <p:sp>
        <p:nvSpPr>
          <p:cNvPr id="21" name="TextBox 20"/>
          <p:cNvSpPr txBox="1"/>
          <p:nvPr/>
        </p:nvSpPr>
        <p:spPr>
          <a:xfrm>
            <a:off x="0" y="6488668"/>
            <a:ext cx="510363" cy="369332"/>
          </a:xfrm>
          <a:prstGeom prst="rect">
            <a:avLst/>
          </a:prstGeom>
          <a:noFill/>
        </p:spPr>
        <p:txBody>
          <a:bodyPr wrap="square" rtlCol="0">
            <a:spAutoFit/>
          </a:bodyPr>
          <a:lstStyle/>
          <a:p>
            <a:r>
              <a:rPr lang="en-US" dirty="0" smtClean="0"/>
              <a:t>VC</a:t>
            </a:r>
            <a:endParaRPr lang="en-US" dirty="0"/>
          </a:p>
        </p:txBody>
      </p:sp>
      <p:grpSp>
        <p:nvGrpSpPr>
          <p:cNvPr id="3" name="Group 2"/>
          <p:cNvGrpSpPr/>
          <p:nvPr/>
        </p:nvGrpSpPr>
        <p:grpSpPr>
          <a:xfrm>
            <a:off x="2505845" y="2692368"/>
            <a:ext cx="3094191" cy="1893816"/>
            <a:chOff x="2505845" y="2692368"/>
            <a:chExt cx="3094191" cy="1893816"/>
          </a:xfrm>
        </p:grpSpPr>
        <p:sp>
          <p:nvSpPr>
            <p:cNvPr id="28686" name="Text Box 14"/>
            <p:cNvSpPr txBox="1">
              <a:spLocks noChangeArrowheads="1"/>
            </p:cNvSpPr>
            <p:nvPr/>
          </p:nvSpPr>
          <p:spPr bwMode="auto">
            <a:xfrm>
              <a:off x="3088178" y="3272486"/>
              <a:ext cx="533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dirty="0">
                  <a:latin typeface="+mn-lt"/>
                </a:rPr>
                <a:t>D</a:t>
              </a:r>
            </a:p>
          </p:txBody>
        </p:sp>
        <p:sp>
          <p:nvSpPr>
            <p:cNvPr id="28687" name="Text Box 15"/>
            <p:cNvSpPr txBox="1">
              <a:spLocks noChangeArrowheads="1"/>
            </p:cNvSpPr>
            <p:nvPr/>
          </p:nvSpPr>
          <p:spPr bwMode="auto">
            <a:xfrm>
              <a:off x="3111502" y="3909076"/>
              <a:ext cx="5100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a:latin typeface="+mn-lt"/>
                </a:rPr>
                <a:t>S</a:t>
              </a:r>
            </a:p>
          </p:txBody>
        </p:sp>
        <p:sp>
          <p:nvSpPr>
            <p:cNvPr id="28688" name="Text Box 16"/>
            <p:cNvSpPr txBox="1">
              <a:spLocks noChangeArrowheads="1"/>
            </p:cNvSpPr>
            <p:nvPr/>
          </p:nvSpPr>
          <p:spPr bwMode="auto">
            <a:xfrm>
              <a:off x="3910013" y="2692368"/>
              <a:ext cx="533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dirty="0">
                  <a:latin typeface="+mn-lt"/>
                </a:rPr>
                <a:t>D</a:t>
              </a:r>
            </a:p>
          </p:txBody>
        </p:sp>
        <p:sp>
          <p:nvSpPr>
            <p:cNvPr id="28689" name="Text Box 17"/>
            <p:cNvSpPr txBox="1">
              <a:spLocks noChangeArrowheads="1"/>
            </p:cNvSpPr>
            <p:nvPr/>
          </p:nvSpPr>
          <p:spPr bwMode="auto">
            <a:xfrm>
              <a:off x="5089960" y="2692368"/>
              <a:ext cx="5100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a:latin typeface="+mn-lt"/>
                </a:rPr>
                <a:t>S</a:t>
              </a:r>
            </a:p>
          </p:txBody>
        </p:sp>
        <p:pic>
          <p:nvPicPr>
            <p:cNvPr id="23" name="Picture 18" descr="MCj039852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845" y="3754583"/>
              <a:ext cx="587795" cy="32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descr="MCj039852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657" y="2731831"/>
              <a:ext cx="666453" cy="32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823383" y="3724410"/>
            <a:ext cx="7747820" cy="369332"/>
            <a:chOff x="823383" y="3724410"/>
            <a:chExt cx="7747820" cy="369332"/>
          </a:xfrm>
        </p:grpSpPr>
        <p:sp>
          <p:nvSpPr>
            <p:cNvPr id="26" name="TextBox 25"/>
            <p:cNvSpPr txBox="1"/>
            <p:nvPr/>
          </p:nvSpPr>
          <p:spPr>
            <a:xfrm>
              <a:off x="823383" y="3724410"/>
              <a:ext cx="1592826" cy="369332"/>
            </a:xfrm>
            <a:prstGeom prst="rect">
              <a:avLst/>
            </a:prstGeom>
            <a:noFill/>
          </p:spPr>
          <p:txBody>
            <a:bodyPr wrap="square" rtlCol="0">
              <a:spAutoFit/>
            </a:bodyPr>
            <a:lstStyle/>
            <a:p>
              <a:r>
                <a:rPr lang="en-US" dirty="0" smtClean="0"/>
                <a:t>????????</a:t>
              </a:r>
              <a:endParaRPr lang="en-US" dirty="0"/>
            </a:p>
          </p:txBody>
        </p:sp>
        <p:sp>
          <p:nvSpPr>
            <p:cNvPr id="27" name="TextBox 26"/>
            <p:cNvSpPr txBox="1"/>
            <p:nvPr/>
          </p:nvSpPr>
          <p:spPr>
            <a:xfrm>
              <a:off x="6978377" y="3724410"/>
              <a:ext cx="1592826" cy="369332"/>
            </a:xfrm>
            <a:prstGeom prst="rect">
              <a:avLst/>
            </a:prstGeom>
            <a:noFill/>
          </p:spPr>
          <p:txBody>
            <a:bodyPr wrap="square" rtlCol="0">
              <a:spAutoFit/>
            </a:bodyPr>
            <a:lstStyle/>
            <a:p>
              <a:r>
                <a:rPr lang="en-US" dirty="0" smtClean="0"/>
                <a:t>????????</a:t>
              </a:r>
              <a:endParaRPr lang="en-US" dirty="0"/>
            </a:p>
          </p:txBody>
        </p:sp>
      </p:grpSp>
    </p:spTree>
    <p:custDataLst>
      <p:tags r:id="rId1"/>
    </p:custDataLst>
    <p:extLst>
      <p:ext uri="{BB962C8B-B14F-4D97-AF65-F5344CB8AC3E}">
        <p14:creationId xmlns:p14="http://schemas.microsoft.com/office/powerpoint/2010/main" val="145049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61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6206">
                                            <p:txEl>
                                              <p:pRg st="0" end="0"/>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620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620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62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8" name="Rectangle 18"/>
          <p:cNvSpPr>
            <a:spLocks noChangeArrowheads="1"/>
          </p:cNvSpPr>
          <p:nvPr/>
        </p:nvSpPr>
        <p:spPr bwMode="auto">
          <a:xfrm>
            <a:off x="0" y="1331038"/>
            <a:ext cx="9144000" cy="490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indent="0" algn="l" eaLnBrk="1" hangingPunct="1">
              <a:spcBef>
                <a:spcPct val="20000"/>
              </a:spcBef>
            </a:pPr>
            <a:r>
              <a:rPr lang="en-US" altLang="en-US" sz="2000" b="1" dirty="0"/>
              <a:t>Is there </a:t>
            </a:r>
            <a:r>
              <a:rPr lang="en-US" altLang="en-US" sz="2000" b="1" dirty="0" smtClean="0"/>
              <a:t>an NE </a:t>
            </a:r>
            <a:r>
              <a:rPr lang="en-US" altLang="en-US" sz="2000" b="1" dirty="0"/>
              <a:t>that uses </a:t>
            </a:r>
            <a:r>
              <a:rPr lang="en-US" altLang="en-US" sz="2000" b="1" dirty="0" smtClean="0"/>
              <a:t>mixed </a:t>
            </a:r>
            <a:r>
              <a:rPr lang="en-US" altLang="en-US" sz="2000" b="1" dirty="0"/>
              <a:t>strategies?</a:t>
            </a:r>
            <a:r>
              <a:rPr lang="en-US" altLang="en-US" sz="2000" dirty="0"/>
              <a:t>  </a:t>
            </a:r>
            <a:endParaRPr lang="en-US" altLang="en-US" sz="2000" dirty="0" smtClean="0"/>
          </a:p>
          <a:p>
            <a:pPr eaLnBrk="1" hangingPunct="1">
              <a:spcBef>
                <a:spcPct val="20000"/>
              </a:spcBef>
              <a:buFontTx/>
              <a:buChar char="•"/>
            </a:pPr>
            <a:r>
              <a:rPr lang="en-US" altLang="en-US" sz="2000" dirty="0" smtClean="0"/>
              <a:t>Say</a:t>
            </a:r>
            <a:r>
              <a:rPr lang="en-US" altLang="en-US" sz="2000" dirty="0"/>
              <a:t>, where player 1 uses a mixed strategy</a:t>
            </a:r>
            <a:r>
              <a:rPr lang="en-US" altLang="en-US" sz="2000" dirty="0" smtClean="0"/>
              <a:t>?</a:t>
            </a:r>
            <a:br>
              <a:rPr lang="en-US" altLang="en-US" sz="2000" dirty="0" smtClean="0"/>
            </a:br>
            <a:endParaRPr lang="en-US" altLang="en-US" sz="2000" dirty="0"/>
          </a:p>
          <a:p>
            <a:pPr algn="l" eaLnBrk="1" hangingPunct="1">
              <a:spcBef>
                <a:spcPct val="20000"/>
              </a:spcBef>
              <a:buFontTx/>
              <a:buChar char="•"/>
            </a:pPr>
            <a:r>
              <a:rPr lang="en-US" altLang="en-US" sz="2000" dirty="0" smtClean="0"/>
              <a:t>Note: </a:t>
            </a:r>
            <a:r>
              <a:rPr lang="en-US" altLang="en-US" sz="2000" dirty="0"/>
              <a:t>if a mixed strategy is a best response, then all of the pure strategies that it randomizes over must also be best responses</a:t>
            </a:r>
          </a:p>
          <a:p>
            <a:pPr algn="l" eaLnBrk="1" hangingPunct="1">
              <a:spcBef>
                <a:spcPct val="20000"/>
              </a:spcBef>
              <a:buFontTx/>
              <a:buChar char="•"/>
            </a:pPr>
            <a:r>
              <a:rPr lang="en-US" altLang="en-US" sz="2000" dirty="0"/>
              <a:t>So we need to make player 1 </a:t>
            </a:r>
            <a:r>
              <a:rPr lang="en-US" altLang="en-US" sz="2000" dirty="0">
                <a:solidFill>
                  <a:schemeClr val="tx2"/>
                </a:solidFill>
              </a:rPr>
              <a:t>indifferent </a:t>
            </a:r>
            <a:r>
              <a:rPr lang="en-US" altLang="en-US" sz="2000" dirty="0"/>
              <a:t>between D and S</a:t>
            </a:r>
          </a:p>
          <a:p>
            <a:pPr algn="l" eaLnBrk="1" hangingPunct="1">
              <a:spcBef>
                <a:spcPct val="20000"/>
              </a:spcBef>
              <a:buFontTx/>
              <a:buChar char="•"/>
            </a:pPr>
            <a:r>
              <a:rPr lang="en-US" altLang="en-US" sz="2000" dirty="0"/>
              <a:t>Player 1’s utility for playing D = -</a:t>
            </a:r>
            <a:r>
              <a:rPr lang="en-US" altLang="en-US" sz="2000" dirty="0" err="1"/>
              <a:t>p</a:t>
            </a:r>
            <a:r>
              <a:rPr lang="en-US" altLang="en-US" sz="2000" baseline="30000" dirty="0" err="1"/>
              <a:t>c</a:t>
            </a:r>
            <a:r>
              <a:rPr lang="en-US" altLang="en-US" sz="2000" baseline="-25000" dirty="0" err="1"/>
              <a:t>S</a:t>
            </a:r>
            <a:endParaRPr lang="en-US" altLang="en-US" sz="2000" baseline="-25000" dirty="0"/>
          </a:p>
          <a:p>
            <a:pPr algn="l" eaLnBrk="1" hangingPunct="1">
              <a:spcBef>
                <a:spcPct val="20000"/>
              </a:spcBef>
              <a:buFontTx/>
              <a:buChar char="•"/>
            </a:pPr>
            <a:r>
              <a:rPr lang="en-US" altLang="en-US" sz="2000" dirty="0"/>
              <a:t>Player 1’s utility for playing S = </a:t>
            </a:r>
            <a:r>
              <a:rPr lang="en-US" altLang="en-US" sz="2000" dirty="0" err="1"/>
              <a:t>p</a:t>
            </a:r>
            <a:r>
              <a:rPr lang="en-US" altLang="en-US" sz="2000" baseline="30000" dirty="0" err="1"/>
              <a:t>c</a:t>
            </a:r>
            <a:r>
              <a:rPr lang="en-US" altLang="en-US" sz="2000" baseline="-25000" dirty="0" err="1"/>
              <a:t>D</a:t>
            </a:r>
            <a:r>
              <a:rPr lang="en-US" altLang="en-US" sz="2000" baseline="-25000" dirty="0"/>
              <a:t> </a:t>
            </a:r>
            <a:r>
              <a:rPr lang="en-US" altLang="en-US" sz="2000" dirty="0"/>
              <a:t>- 5p</a:t>
            </a:r>
            <a:r>
              <a:rPr lang="en-US" altLang="en-US" sz="2000" baseline="30000" dirty="0"/>
              <a:t>c</a:t>
            </a:r>
            <a:r>
              <a:rPr lang="en-US" altLang="en-US" sz="2000" baseline="-25000" dirty="0"/>
              <a:t>S </a:t>
            </a:r>
            <a:r>
              <a:rPr lang="en-US" altLang="en-US" sz="2000" dirty="0"/>
              <a:t>= 1</a:t>
            </a:r>
            <a:r>
              <a:rPr lang="en-US" altLang="en-US" sz="2000" baseline="-25000" dirty="0"/>
              <a:t> </a:t>
            </a:r>
            <a:r>
              <a:rPr lang="en-US" altLang="en-US" sz="2000" dirty="0"/>
              <a:t>- 6p</a:t>
            </a:r>
            <a:r>
              <a:rPr lang="en-US" altLang="en-US" sz="2000" baseline="30000" dirty="0"/>
              <a:t>c</a:t>
            </a:r>
            <a:r>
              <a:rPr lang="en-US" altLang="en-US" sz="2000" baseline="-25000" dirty="0"/>
              <a:t>S</a:t>
            </a:r>
          </a:p>
          <a:p>
            <a:pPr algn="l" eaLnBrk="1" hangingPunct="1">
              <a:spcBef>
                <a:spcPct val="20000"/>
              </a:spcBef>
              <a:buFontTx/>
              <a:buChar char="•"/>
            </a:pPr>
            <a:r>
              <a:rPr lang="en-US" altLang="en-US" sz="2000" dirty="0"/>
              <a:t>So we need -</a:t>
            </a:r>
            <a:r>
              <a:rPr lang="en-US" altLang="en-US" sz="2000" dirty="0" err="1"/>
              <a:t>p</a:t>
            </a:r>
            <a:r>
              <a:rPr lang="en-US" altLang="en-US" sz="2000" baseline="30000" dirty="0" err="1"/>
              <a:t>c</a:t>
            </a:r>
            <a:r>
              <a:rPr lang="en-US" altLang="en-US" sz="2000" baseline="-25000" dirty="0" err="1"/>
              <a:t>S</a:t>
            </a:r>
            <a:r>
              <a:rPr lang="en-US" altLang="en-US" sz="2000" baseline="-25000" dirty="0"/>
              <a:t> </a:t>
            </a:r>
            <a:r>
              <a:rPr lang="en-US" altLang="en-US" sz="2000" dirty="0"/>
              <a:t>= 1</a:t>
            </a:r>
            <a:r>
              <a:rPr lang="en-US" altLang="en-US" sz="2000" baseline="-25000" dirty="0"/>
              <a:t> </a:t>
            </a:r>
            <a:r>
              <a:rPr lang="en-US" altLang="en-US" sz="2000" dirty="0"/>
              <a:t>- 6p</a:t>
            </a:r>
            <a:r>
              <a:rPr lang="en-US" altLang="en-US" sz="2000" baseline="30000" dirty="0"/>
              <a:t>c</a:t>
            </a:r>
            <a:r>
              <a:rPr lang="en-US" altLang="en-US" sz="2000" baseline="-25000" dirty="0"/>
              <a:t>S </a:t>
            </a:r>
            <a:r>
              <a:rPr lang="en-US" altLang="en-US" sz="2000" dirty="0"/>
              <a:t>which means </a:t>
            </a:r>
            <a:r>
              <a:rPr lang="en-US" altLang="en-US" sz="2000" dirty="0" err="1"/>
              <a:t>p</a:t>
            </a:r>
            <a:r>
              <a:rPr lang="en-US" altLang="en-US" sz="2000" baseline="30000" dirty="0" err="1"/>
              <a:t>c</a:t>
            </a:r>
            <a:r>
              <a:rPr lang="en-US" altLang="en-US" sz="2000" baseline="-25000" dirty="0" err="1"/>
              <a:t>S</a:t>
            </a:r>
            <a:r>
              <a:rPr lang="en-US" altLang="en-US" sz="2000" baseline="-25000" dirty="0"/>
              <a:t> </a:t>
            </a:r>
            <a:r>
              <a:rPr lang="en-US" altLang="en-US" sz="2000" dirty="0"/>
              <a:t>= 1/5</a:t>
            </a:r>
          </a:p>
          <a:p>
            <a:pPr algn="l" eaLnBrk="1" hangingPunct="1">
              <a:spcBef>
                <a:spcPct val="20000"/>
              </a:spcBef>
              <a:buFontTx/>
              <a:buChar char="•"/>
            </a:pPr>
            <a:r>
              <a:rPr lang="en-US" altLang="en-US" sz="2000" dirty="0"/>
              <a:t>Then, player 2 needs to be indifferent as well</a:t>
            </a:r>
          </a:p>
          <a:p>
            <a:pPr algn="l" eaLnBrk="1" hangingPunct="1">
              <a:spcBef>
                <a:spcPct val="20000"/>
              </a:spcBef>
              <a:buFontTx/>
              <a:buChar char="•"/>
            </a:pPr>
            <a:r>
              <a:rPr lang="en-US" altLang="en-US" sz="2000" dirty="0"/>
              <a:t>Mixed-strategy Nash equilibrium: ((4/5 D, 1/5 S), (4/5 D, 1/5 S))</a:t>
            </a:r>
          </a:p>
          <a:p>
            <a:pPr lvl="1" algn="l" eaLnBrk="1" hangingPunct="1">
              <a:spcBef>
                <a:spcPct val="20000"/>
              </a:spcBef>
              <a:buFontTx/>
              <a:buChar char="–"/>
            </a:pPr>
            <a:r>
              <a:rPr lang="en-US" altLang="en-US" dirty="0"/>
              <a:t>People may die!  Expected utility -1/5 for each player</a:t>
            </a:r>
            <a:endParaRPr lang="en-US" altLang="en-US" dirty="0">
              <a:ea typeface="Arial" charset="0"/>
              <a:cs typeface="Arial" charset="0"/>
            </a:endParaRPr>
          </a:p>
        </p:txBody>
      </p:sp>
      <p:sp>
        <p:nvSpPr>
          <p:cNvPr id="9" name="TextBox 8"/>
          <p:cNvSpPr txBox="1"/>
          <p:nvPr/>
        </p:nvSpPr>
        <p:spPr>
          <a:xfrm>
            <a:off x="0" y="6488668"/>
            <a:ext cx="510363" cy="369332"/>
          </a:xfrm>
          <a:prstGeom prst="rect">
            <a:avLst/>
          </a:prstGeom>
          <a:noFill/>
        </p:spPr>
        <p:txBody>
          <a:bodyPr wrap="square" rtlCol="0">
            <a:spAutoFit/>
          </a:bodyPr>
          <a:lstStyle/>
          <a:p>
            <a:r>
              <a:rPr lang="en-US" dirty="0" smtClean="0"/>
              <a:t>VC</a:t>
            </a:r>
            <a:endParaRPr lang="en-US" dirty="0"/>
          </a:p>
        </p:txBody>
      </p:sp>
      <p:graphicFrame>
        <p:nvGraphicFramePr>
          <p:cNvPr id="11" name="Group 3"/>
          <p:cNvGraphicFramePr>
            <a:graphicFrameLocks noGrp="1"/>
          </p:cNvGraphicFramePr>
          <p:nvPr>
            <p:ph sz="half" idx="2"/>
            <p:extLst>
              <p:ext uri="{D42A27DB-BD31-4B8C-83A1-F6EECF244321}">
                <p14:modId xmlns:p14="http://schemas.microsoft.com/office/powerpoint/2010/main" val="1237765796"/>
              </p:ext>
            </p:extLst>
          </p:nvPr>
        </p:nvGraphicFramePr>
        <p:xfrm>
          <a:off x="6359369" y="810331"/>
          <a:ext cx="2474913" cy="1397833"/>
        </p:xfrm>
        <a:graphic>
          <a:graphicData uri="http://schemas.openxmlformats.org/drawingml/2006/table">
            <a:tbl>
              <a:tblPr/>
              <a:tblGrid>
                <a:gridCol w="1120990"/>
                <a:gridCol w="1353923"/>
              </a:tblGrid>
              <a:tr h="6724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rPr>
                        <a:t>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Arial" charset="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rPr>
                        <a:t>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rPr>
                        <a:t>-5,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12" name="Group 11"/>
          <p:cNvGrpSpPr/>
          <p:nvPr/>
        </p:nvGrpSpPr>
        <p:grpSpPr>
          <a:xfrm>
            <a:off x="5296515" y="230213"/>
            <a:ext cx="3094191" cy="1893816"/>
            <a:chOff x="2505845" y="2692368"/>
            <a:chExt cx="3094191" cy="1893816"/>
          </a:xfrm>
        </p:grpSpPr>
        <p:sp>
          <p:nvSpPr>
            <p:cNvPr id="13" name="Text Box 14"/>
            <p:cNvSpPr txBox="1">
              <a:spLocks noChangeArrowheads="1"/>
            </p:cNvSpPr>
            <p:nvPr/>
          </p:nvSpPr>
          <p:spPr bwMode="auto">
            <a:xfrm>
              <a:off x="3088178" y="3272486"/>
              <a:ext cx="533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dirty="0">
                  <a:latin typeface="+mn-lt"/>
                </a:rPr>
                <a:t>D</a:t>
              </a:r>
            </a:p>
          </p:txBody>
        </p:sp>
        <p:sp>
          <p:nvSpPr>
            <p:cNvPr id="14" name="Text Box 15"/>
            <p:cNvSpPr txBox="1">
              <a:spLocks noChangeArrowheads="1"/>
            </p:cNvSpPr>
            <p:nvPr/>
          </p:nvSpPr>
          <p:spPr bwMode="auto">
            <a:xfrm>
              <a:off x="3111502" y="3909076"/>
              <a:ext cx="5100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a:latin typeface="+mn-lt"/>
                </a:rPr>
                <a:t>S</a:t>
              </a:r>
            </a:p>
          </p:txBody>
        </p:sp>
        <p:sp>
          <p:nvSpPr>
            <p:cNvPr id="15" name="Text Box 16"/>
            <p:cNvSpPr txBox="1">
              <a:spLocks noChangeArrowheads="1"/>
            </p:cNvSpPr>
            <p:nvPr/>
          </p:nvSpPr>
          <p:spPr bwMode="auto">
            <a:xfrm>
              <a:off x="3910013" y="2692368"/>
              <a:ext cx="533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dirty="0">
                  <a:latin typeface="+mn-lt"/>
                </a:rPr>
                <a:t>D</a:t>
              </a:r>
            </a:p>
          </p:txBody>
        </p:sp>
        <p:sp>
          <p:nvSpPr>
            <p:cNvPr id="16" name="Text Box 17"/>
            <p:cNvSpPr txBox="1">
              <a:spLocks noChangeArrowheads="1"/>
            </p:cNvSpPr>
            <p:nvPr/>
          </p:nvSpPr>
          <p:spPr bwMode="auto">
            <a:xfrm>
              <a:off x="5089960" y="2692368"/>
              <a:ext cx="5100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a:latin typeface="+mn-lt"/>
                </a:rPr>
                <a:t>S</a:t>
              </a:r>
            </a:p>
          </p:txBody>
        </p:sp>
        <p:pic>
          <p:nvPicPr>
            <p:cNvPr id="17" name="Picture 18" descr="MCj039852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845" y="3754583"/>
              <a:ext cx="587795" cy="32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descr="MCj039852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657" y="2731831"/>
              <a:ext cx="666453" cy="32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ectangle 2"/>
          <p:cNvSpPr>
            <a:spLocks noGrp="1" noChangeArrowheads="1"/>
          </p:cNvSpPr>
          <p:nvPr>
            <p:ph type="title"/>
          </p:nvPr>
        </p:nvSpPr>
        <p:spPr>
          <a:xfrm>
            <a:off x="457200" y="7373"/>
            <a:ext cx="8229600" cy="1143000"/>
          </a:xfrm>
        </p:spPr>
        <p:txBody>
          <a:bodyPr>
            <a:normAutofit/>
          </a:bodyPr>
          <a:lstStyle/>
          <a:p>
            <a:pPr eaLnBrk="1" hangingPunct="1"/>
            <a:r>
              <a:rPr lang="en-US" altLang="en-US" sz="4000" smtClean="0"/>
              <a:t>Chicken</a:t>
            </a:r>
            <a:endParaRPr lang="en-US" altLang="en-US" sz="4000" dirty="0">
              <a:solidFill>
                <a:srgbClr val="CCECFF"/>
              </a:solidFill>
            </a:endParaRPr>
          </a:p>
        </p:txBody>
      </p:sp>
    </p:spTree>
    <p:custDataLst>
      <p:tags r:id="rId1"/>
    </p:custDataLst>
    <p:extLst>
      <p:ext uri="{BB962C8B-B14F-4D97-AF65-F5344CB8AC3E}">
        <p14:creationId xmlns:p14="http://schemas.microsoft.com/office/powerpoint/2010/main" val="448149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2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21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21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21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21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721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7218">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72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mtClean="0"/>
              <a:t>Criticisms of Nash equilibrium</a:t>
            </a:r>
            <a:endParaRPr lang="en-US" altLang="en-US"/>
          </a:p>
        </p:txBody>
      </p:sp>
      <p:sp>
        <p:nvSpPr>
          <p:cNvPr id="8195" name="Rectangle 3"/>
          <p:cNvSpPr>
            <a:spLocks noGrp="1" noChangeArrowheads="1"/>
          </p:cNvSpPr>
          <p:nvPr>
            <p:ph type="body" idx="1"/>
          </p:nvPr>
        </p:nvSpPr>
        <p:spPr/>
        <p:txBody>
          <a:bodyPr>
            <a:normAutofit fontScale="92500" lnSpcReduction="20000"/>
          </a:bodyPr>
          <a:lstStyle/>
          <a:p>
            <a:r>
              <a:rPr lang="en-US" altLang="en-US" dirty="0" smtClean="0"/>
              <a:t>Not unique in all games (like the example on Slide 31)</a:t>
            </a:r>
          </a:p>
          <a:p>
            <a:pPr marL="342900" indent="-342900">
              <a:buFont typeface="Arial" charset="0"/>
              <a:buChar char="•"/>
            </a:pPr>
            <a:r>
              <a:rPr lang="en-US" altLang="en-US" b="0" dirty="0" smtClean="0"/>
              <a:t>Approaches for addressing this problem</a:t>
            </a:r>
          </a:p>
          <a:p>
            <a:pPr marL="800100" lvl="1" indent="-342900">
              <a:buFont typeface="Arial" charset="0"/>
              <a:buChar char="•"/>
            </a:pPr>
            <a:r>
              <a:rPr lang="en-US" altLang="en-US" dirty="0" smtClean="0"/>
              <a:t>Refinements (=</a:t>
            </a:r>
            <a:r>
              <a:rPr lang="en-US" altLang="en-US" dirty="0" err="1" smtClean="0"/>
              <a:t>strengthenings</a:t>
            </a:r>
            <a:r>
              <a:rPr lang="en-US" altLang="en-US" dirty="0" smtClean="0"/>
              <a:t>) of the equilibrium concept</a:t>
            </a:r>
          </a:p>
          <a:p>
            <a:pPr lvl="2"/>
            <a:r>
              <a:rPr lang="en-US" altLang="en-US" dirty="0" smtClean="0"/>
              <a:t>Eliminate weakly dominated strategies first (IEDS)</a:t>
            </a:r>
          </a:p>
          <a:p>
            <a:pPr lvl="2"/>
            <a:r>
              <a:rPr lang="en-US" altLang="en-US" dirty="0" smtClean="0"/>
              <a:t>Choose the Nash equilibrium with highest welfare</a:t>
            </a:r>
          </a:p>
          <a:p>
            <a:pPr lvl="2"/>
            <a:r>
              <a:rPr lang="en-US" altLang="en-US" dirty="0" smtClean="0"/>
              <a:t>Subgame perfection … [see AGT book on course page]</a:t>
            </a:r>
          </a:p>
          <a:p>
            <a:pPr marL="800100" lvl="1" indent="-342900">
              <a:buFont typeface="Arial" charset="0"/>
              <a:buChar char="•"/>
            </a:pPr>
            <a:r>
              <a:rPr lang="en-US" altLang="en-US" dirty="0" smtClean="0"/>
              <a:t>Mediation, communication, convention, learning, </a:t>
            </a:r>
            <a:r>
              <a:rPr lang="is-IS" altLang="en-US" dirty="0" smtClean="0"/>
              <a:t>…</a:t>
            </a:r>
            <a:endParaRPr lang="en-US" altLang="en-US" dirty="0" smtClean="0"/>
          </a:p>
          <a:p>
            <a:r>
              <a:rPr lang="en-US" altLang="en-US" dirty="0" smtClean="0"/>
              <a:t>Collusions amongst agents not handled well</a:t>
            </a:r>
          </a:p>
          <a:p>
            <a:pPr marL="342900" indent="-342900">
              <a:buFont typeface="Arial" charset="0"/>
              <a:buChar char="•"/>
            </a:pPr>
            <a:r>
              <a:rPr lang="en-US" altLang="en-US" b="0" dirty="0" smtClean="0"/>
              <a:t>“No agent wants to deviate on her own”</a:t>
            </a:r>
          </a:p>
          <a:p>
            <a:r>
              <a:rPr lang="en-US" altLang="en-US" dirty="0" smtClean="0"/>
              <a:t>Can be disastrous to “partially” play an NE</a:t>
            </a:r>
          </a:p>
          <a:p>
            <a:pPr marL="342900" indent="-342900">
              <a:buFont typeface="Arial" charset="0"/>
              <a:buChar char="•"/>
            </a:pPr>
            <a:r>
              <a:rPr lang="en-US" altLang="en-US" b="0" dirty="0" smtClean="0"/>
              <a:t>(More) people may die!</a:t>
            </a:r>
          </a:p>
          <a:p>
            <a:pPr marL="342900" indent="-342900">
              <a:buFont typeface="Arial" charset="0"/>
              <a:buChar char="•"/>
            </a:pPr>
            <a:r>
              <a:rPr lang="en-US" altLang="en-US" b="0" dirty="0" smtClean="0">
                <a:solidFill>
                  <a:schemeClr val="tx2"/>
                </a:solidFill>
              </a:rPr>
              <a:t>Correlated equilibria</a:t>
            </a:r>
            <a:r>
              <a:rPr lang="en-US" altLang="en-US" b="0" dirty="0" smtClean="0"/>
              <a:t> – strategies selected by an outsider, but the strategies must be stable (see </a:t>
            </a:r>
            <a:r>
              <a:rPr lang="en-US" altLang="en-US" b="0" dirty="0" err="1" smtClean="0"/>
              <a:t>Chp</a:t>
            </a:r>
            <a:r>
              <a:rPr lang="en-US" altLang="en-US" b="0" dirty="0" smtClean="0"/>
              <a:t> 2.7 of AGT)</a:t>
            </a:r>
            <a:endParaRPr lang="en-US" altLang="en-US" b="0" dirty="0"/>
          </a:p>
        </p:txBody>
      </p:sp>
      <p:sp>
        <p:nvSpPr>
          <p:cNvPr id="7" name="TextBox 6"/>
          <p:cNvSpPr txBox="1"/>
          <p:nvPr/>
        </p:nvSpPr>
        <p:spPr>
          <a:xfrm>
            <a:off x="0" y="6488668"/>
            <a:ext cx="1268361" cy="369332"/>
          </a:xfrm>
          <a:prstGeom prst="rect">
            <a:avLst/>
          </a:prstGeom>
          <a:noFill/>
        </p:spPr>
        <p:txBody>
          <a:bodyPr wrap="square" rtlCol="0">
            <a:spAutoFit/>
          </a:bodyPr>
          <a:lstStyle/>
          <a:p>
            <a:r>
              <a:rPr lang="en-US" smtClean="0"/>
              <a:t>TS, AGT</a:t>
            </a:r>
            <a:endParaRPr lang="en-US" dirty="0"/>
          </a:p>
        </p:txBody>
      </p:sp>
    </p:spTree>
    <p:extLst>
      <p:ext uri="{BB962C8B-B14F-4D97-AF65-F5344CB8AC3E}">
        <p14:creationId xmlns:p14="http://schemas.microsoft.com/office/powerpoint/2010/main" val="154296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19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1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mtClean="0"/>
              <a:t>Correlated equilibrium</a:t>
            </a:r>
            <a:endParaRPr lang="en-US" altLang="en-US" dirty="0"/>
          </a:p>
        </p:txBody>
      </p:sp>
      <p:sp>
        <p:nvSpPr>
          <p:cNvPr id="314371" name="Rectangle 3"/>
          <p:cNvSpPr>
            <a:spLocks noGrp="1" noChangeArrowheads="1"/>
          </p:cNvSpPr>
          <p:nvPr>
            <p:ph type="body" sz="half" idx="1"/>
          </p:nvPr>
        </p:nvSpPr>
        <p:spPr>
          <a:xfrm>
            <a:off x="457199" y="1600200"/>
            <a:ext cx="7742903" cy="4525963"/>
          </a:xfrm>
        </p:spPr>
        <p:txBody>
          <a:bodyPr>
            <a:normAutofit fontScale="92500" lnSpcReduction="20000"/>
          </a:bodyPr>
          <a:lstStyle/>
          <a:p>
            <a:r>
              <a:rPr lang="en-US" altLang="en-US" dirty="0" smtClean="0"/>
              <a:t>Suppose there is a trustworthy mediator who has offered to help out the players in the game</a:t>
            </a:r>
          </a:p>
          <a:p>
            <a:r>
              <a:rPr lang="en-US" altLang="en-US" dirty="0" smtClean="0"/>
              <a:t>The mediator chooses a profile of pure strategies, perhaps randomly, then tells each player what her strategy is in the profile (but not what the other players’ strategies are)</a:t>
            </a:r>
          </a:p>
          <a:p>
            <a:r>
              <a:rPr lang="en-US" altLang="en-US" dirty="0" smtClean="0"/>
              <a:t>A correlated equilibrium is a distribution over pure-strategy profiles so that every player wants to follow the recommendation of the mediator (if she assumes that the others do so as well)</a:t>
            </a:r>
          </a:p>
          <a:p>
            <a:r>
              <a:rPr lang="en-US" altLang="en-US" dirty="0" smtClean="0"/>
              <a:t>Every Nash equilibrium is also a correlated equilibrium</a:t>
            </a:r>
          </a:p>
          <a:p>
            <a:pPr marL="342900" indent="-342900">
              <a:buFont typeface="Arial" charset="0"/>
              <a:buChar char="•"/>
            </a:pPr>
            <a:r>
              <a:rPr lang="en-US" altLang="en-US" b="0" dirty="0" smtClean="0"/>
              <a:t>Corresponds to mediator choosing players’ recommendations independently</a:t>
            </a:r>
          </a:p>
          <a:p>
            <a:r>
              <a:rPr lang="en-US" altLang="en-US" dirty="0" smtClean="0"/>
              <a:t>… but not vice versa</a:t>
            </a:r>
          </a:p>
          <a:p>
            <a:r>
              <a:rPr lang="en-US" altLang="en-US" dirty="0" smtClean="0"/>
              <a:t>(Note: there are more general definitions of correlated equilibrium, but it can be shown that they do not allow you to do anything more than this definition.)</a:t>
            </a:r>
            <a:endParaRPr lang="en-US" altLang="en-US" dirty="0"/>
          </a:p>
        </p:txBody>
      </p:sp>
      <p:sp>
        <p:nvSpPr>
          <p:cNvPr id="7" name="TextBox 6"/>
          <p:cNvSpPr txBox="1"/>
          <p:nvPr/>
        </p:nvSpPr>
        <p:spPr>
          <a:xfrm>
            <a:off x="0" y="6488668"/>
            <a:ext cx="510363" cy="369332"/>
          </a:xfrm>
          <a:prstGeom prst="rect">
            <a:avLst/>
          </a:prstGeom>
          <a:noFill/>
        </p:spPr>
        <p:txBody>
          <a:bodyPr wrap="square" rtlCol="0">
            <a:spAutoFit/>
          </a:bodyPr>
          <a:lstStyle/>
          <a:p>
            <a:r>
              <a:rPr lang="en-US" dirty="0" smtClean="0"/>
              <a:t>VC</a:t>
            </a:r>
            <a:endParaRPr lang="en-US" dirty="0"/>
          </a:p>
        </p:txBody>
      </p:sp>
    </p:spTree>
    <p:extLst>
      <p:ext uri="{BB962C8B-B14F-4D97-AF65-F5344CB8AC3E}">
        <p14:creationId xmlns:p14="http://schemas.microsoft.com/office/powerpoint/2010/main" val="5160575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4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4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43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43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143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143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738217"/>
          </a:xfrm>
        </p:spPr>
        <p:txBody>
          <a:bodyPr/>
          <a:lstStyle/>
          <a:p>
            <a:r>
              <a:rPr lang="en-US" altLang="en-US" smtClean="0"/>
              <a:t>C.E. </a:t>
            </a:r>
            <a:r>
              <a:rPr lang="en-US" altLang="en-US" dirty="0" smtClean="0"/>
              <a:t>for Chicken</a:t>
            </a:r>
            <a:endParaRPr lang="en-US" altLang="en-US" dirty="0"/>
          </a:p>
        </p:txBody>
      </p:sp>
      <p:sp>
        <p:nvSpPr>
          <p:cNvPr id="315395" name="Rectangle 3"/>
          <p:cNvSpPr>
            <a:spLocks noGrp="1" noChangeArrowheads="1"/>
          </p:cNvSpPr>
          <p:nvPr>
            <p:ph type="body" sz="half" idx="1"/>
          </p:nvPr>
        </p:nvSpPr>
        <p:spPr>
          <a:xfrm>
            <a:off x="457199" y="3087215"/>
            <a:ext cx="8229601" cy="3357830"/>
          </a:xfrm>
        </p:spPr>
        <p:txBody>
          <a:bodyPr>
            <a:normAutofit fontScale="77500" lnSpcReduction="20000"/>
          </a:bodyPr>
          <a:lstStyle/>
          <a:p>
            <a:r>
              <a:rPr lang="en-US" altLang="en-US" dirty="0" smtClean="0"/>
              <a:t>Why is this a correlated equilibrium?</a:t>
            </a:r>
          </a:p>
          <a:p>
            <a:endParaRPr lang="en-US" altLang="en-US" dirty="0" smtClean="0"/>
          </a:p>
          <a:p>
            <a:r>
              <a:rPr lang="en-US" altLang="en-US" dirty="0" smtClean="0"/>
              <a:t>Suppose the mediator tells Row to Dodge</a:t>
            </a:r>
          </a:p>
          <a:p>
            <a:pPr marL="342900" indent="-342900">
              <a:buFont typeface="Arial" charset="0"/>
              <a:buChar char="•"/>
            </a:pPr>
            <a:r>
              <a:rPr lang="en-US" altLang="en-US" b="0" dirty="0" smtClean="0"/>
              <a:t>From Row’s perspective, the conditional probability that Col was told to Dodge is </a:t>
            </a:r>
            <a:br>
              <a:rPr lang="en-US" altLang="en-US" b="0" dirty="0" smtClean="0"/>
            </a:br>
            <a:r>
              <a:rPr lang="en-US" altLang="en-US" b="0" dirty="0" smtClean="0"/>
              <a:t>	20% / (20% + 40%) = 1/3</a:t>
            </a:r>
          </a:p>
          <a:p>
            <a:pPr marL="342900" indent="-342900">
              <a:buFont typeface="Arial" charset="0"/>
              <a:buChar char="•"/>
            </a:pPr>
            <a:r>
              <a:rPr lang="en-US" altLang="en-US" b="0" dirty="0" smtClean="0"/>
              <a:t>So the expected utility of Dodging is (2/3)*(-1) = -2/3</a:t>
            </a:r>
          </a:p>
          <a:p>
            <a:pPr marL="342900" indent="-342900">
              <a:buFont typeface="Arial" charset="0"/>
              <a:buChar char="•"/>
            </a:pPr>
            <a:r>
              <a:rPr lang="en-US" altLang="en-US" b="0" dirty="0" smtClean="0"/>
              <a:t>But the expected utility of Straight is (1/3)*1 + (2/3)*(-5) = -3</a:t>
            </a:r>
          </a:p>
          <a:p>
            <a:pPr marL="342900" indent="-342900">
              <a:buFont typeface="Arial" charset="0"/>
              <a:buChar char="•"/>
            </a:pPr>
            <a:r>
              <a:rPr lang="en-US" altLang="en-US" b="0" dirty="0" smtClean="0"/>
              <a:t>So Row wants to follow the recommendation</a:t>
            </a:r>
          </a:p>
          <a:p>
            <a:r>
              <a:rPr lang="en-US" altLang="en-US" dirty="0" smtClean="0"/>
              <a:t>If Row is told to go Straight, he knows that Col was told to Dodge, so again Row wants to follow the recommendation</a:t>
            </a:r>
          </a:p>
          <a:p>
            <a:r>
              <a:rPr lang="en-US" altLang="en-US" dirty="0" smtClean="0"/>
              <a:t>Similar for Col</a:t>
            </a:r>
          </a:p>
          <a:p>
            <a:endParaRPr lang="en-US" altLang="en-US" dirty="0"/>
          </a:p>
        </p:txBody>
      </p:sp>
      <p:grpSp>
        <p:nvGrpSpPr>
          <p:cNvPr id="3" name="Group 2"/>
          <p:cNvGrpSpPr/>
          <p:nvPr/>
        </p:nvGrpSpPr>
        <p:grpSpPr>
          <a:xfrm>
            <a:off x="2302589" y="1047132"/>
            <a:ext cx="3537767" cy="1977951"/>
            <a:chOff x="2096115" y="914400"/>
            <a:chExt cx="3537767" cy="1977951"/>
          </a:xfrm>
        </p:grpSpPr>
        <p:sp>
          <p:nvSpPr>
            <p:cNvPr id="39955" name="Text Box 19"/>
            <p:cNvSpPr txBox="1">
              <a:spLocks noChangeArrowheads="1"/>
            </p:cNvSpPr>
            <p:nvPr/>
          </p:nvSpPr>
          <p:spPr bwMode="auto">
            <a:xfrm>
              <a:off x="3456188" y="1863165"/>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1400"/>
                <a:t>20%</a:t>
              </a:r>
            </a:p>
          </p:txBody>
        </p:sp>
        <p:sp>
          <p:nvSpPr>
            <p:cNvPr id="39956" name="Text Box 20"/>
            <p:cNvSpPr txBox="1">
              <a:spLocks noChangeArrowheads="1"/>
            </p:cNvSpPr>
            <p:nvPr/>
          </p:nvSpPr>
          <p:spPr bwMode="auto">
            <a:xfrm>
              <a:off x="3456187" y="2551271"/>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1400"/>
                <a:t>40%</a:t>
              </a:r>
            </a:p>
          </p:txBody>
        </p:sp>
        <p:sp>
          <p:nvSpPr>
            <p:cNvPr id="39957" name="Text Box 21"/>
            <p:cNvSpPr txBox="1">
              <a:spLocks noChangeArrowheads="1"/>
            </p:cNvSpPr>
            <p:nvPr/>
          </p:nvSpPr>
          <p:spPr bwMode="auto">
            <a:xfrm>
              <a:off x="4738553" y="1893331"/>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1400"/>
                <a:t>40%</a:t>
              </a:r>
            </a:p>
          </p:txBody>
        </p:sp>
        <p:sp>
          <p:nvSpPr>
            <p:cNvPr id="39958" name="Text Box 22"/>
            <p:cNvSpPr txBox="1">
              <a:spLocks noChangeArrowheads="1"/>
            </p:cNvSpPr>
            <p:nvPr/>
          </p:nvSpPr>
          <p:spPr bwMode="auto">
            <a:xfrm>
              <a:off x="4788247" y="2555012"/>
              <a:ext cx="4443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1400"/>
                <a:t>0%</a:t>
              </a:r>
            </a:p>
          </p:txBody>
        </p:sp>
        <p:graphicFrame>
          <p:nvGraphicFramePr>
            <p:cNvPr id="13" name="Group 3"/>
            <p:cNvGraphicFramePr>
              <a:graphicFrameLocks/>
            </p:cNvGraphicFramePr>
            <p:nvPr>
              <p:extLst>
                <p:ext uri="{D42A27DB-BD31-4B8C-83A1-F6EECF244321}">
                  <p14:modId xmlns:p14="http://schemas.microsoft.com/office/powerpoint/2010/main" val="1545746178"/>
                </p:ext>
              </p:extLst>
            </p:nvPr>
          </p:nvGraphicFramePr>
          <p:xfrm>
            <a:off x="3158969" y="1494518"/>
            <a:ext cx="2474913" cy="1397833"/>
          </p:xfrm>
          <a:graphic>
            <a:graphicData uri="http://schemas.openxmlformats.org/drawingml/2006/table">
              <a:tbl>
                <a:tblPr/>
                <a:tblGrid>
                  <a:gridCol w="1120990"/>
                  <a:gridCol w="1353923"/>
                </a:tblGrid>
                <a:tr h="6724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0, 0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1,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-5,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14" name="Group 13"/>
            <p:cNvGrpSpPr/>
            <p:nvPr/>
          </p:nvGrpSpPr>
          <p:grpSpPr>
            <a:xfrm>
              <a:off x="2096115" y="914400"/>
              <a:ext cx="3094191" cy="1893816"/>
              <a:chOff x="2505845" y="2692368"/>
              <a:chExt cx="3094191" cy="1893816"/>
            </a:xfrm>
          </p:grpSpPr>
          <p:sp>
            <p:nvSpPr>
              <p:cNvPr id="15" name="Text Box 14"/>
              <p:cNvSpPr txBox="1">
                <a:spLocks noChangeArrowheads="1"/>
              </p:cNvSpPr>
              <p:nvPr/>
            </p:nvSpPr>
            <p:spPr bwMode="auto">
              <a:xfrm>
                <a:off x="3088178" y="3272486"/>
                <a:ext cx="533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dirty="0">
                    <a:latin typeface="+mn-lt"/>
                  </a:rPr>
                  <a:t>D</a:t>
                </a:r>
              </a:p>
            </p:txBody>
          </p:sp>
          <p:sp>
            <p:nvSpPr>
              <p:cNvPr id="16" name="Text Box 15"/>
              <p:cNvSpPr txBox="1">
                <a:spLocks noChangeArrowheads="1"/>
              </p:cNvSpPr>
              <p:nvPr/>
            </p:nvSpPr>
            <p:spPr bwMode="auto">
              <a:xfrm>
                <a:off x="3111502" y="3909076"/>
                <a:ext cx="5100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a:latin typeface="+mn-lt"/>
                  </a:rPr>
                  <a:t>S</a:t>
                </a:r>
              </a:p>
            </p:txBody>
          </p:sp>
          <p:sp>
            <p:nvSpPr>
              <p:cNvPr id="17" name="Text Box 16"/>
              <p:cNvSpPr txBox="1">
                <a:spLocks noChangeArrowheads="1"/>
              </p:cNvSpPr>
              <p:nvPr/>
            </p:nvSpPr>
            <p:spPr bwMode="auto">
              <a:xfrm>
                <a:off x="3910013" y="2692368"/>
                <a:ext cx="533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dirty="0">
                    <a:latin typeface="+mn-lt"/>
                  </a:rPr>
                  <a:t>D</a:t>
                </a:r>
              </a:p>
            </p:txBody>
          </p:sp>
          <p:sp>
            <p:nvSpPr>
              <p:cNvPr id="18" name="Text Box 17"/>
              <p:cNvSpPr txBox="1">
                <a:spLocks noChangeArrowheads="1"/>
              </p:cNvSpPr>
              <p:nvPr/>
            </p:nvSpPr>
            <p:spPr bwMode="auto">
              <a:xfrm>
                <a:off x="5089960" y="2692368"/>
                <a:ext cx="5100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3800">
                    <a:latin typeface="+mn-lt"/>
                  </a:rPr>
                  <a:t>S</a:t>
                </a:r>
              </a:p>
            </p:txBody>
          </p:sp>
          <p:pic>
            <p:nvPicPr>
              <p:cNvPr id="19" name="Picture 18" descr="MCj039852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845" y="3754583"/>
                <a:ext cx="587795" cy="32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MCj0398523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657" y="2731831"/>
                <a:ext cx="666453" cy="32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8397552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53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53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539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539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539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5395">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53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a:t>
            </a:r>
            <a:endParaRPr lang="en-US" dirty="0"/>
          </a:p>
        </p:txBody>
      </p:sp>
      <p:sp>
        <p:nvSpPr>
          <p:cNvPr id="3" name="Content Placeholder 2"/>
          <p:cNvSpPr>
            <a:spLocks noGrp="1"/>
          </p:cNvSpPr>
          <p:nvPr>
            <p:ph idx="1"/>
          </p:nvPr>
        </p:nvSpPr>
        <p:spPr/>
        <p:txBody>
          <a:bodyPr>
            <a:normAutofit lnSpcReduction="10000"/>
          </a:bodyPr>
          <a:lstStyle/>
          <a:p>
            <a:r>
              <a:rPr lang="en-US" dirty="0" smtClean="0"/>
              <a:t>Can compute minimax-optimal strategies in </a:t>
            </a:r>
            <a:r>
              <a:rPr lang="en-US" dirty="0" smtClean="0">
                <a:solidFill>
                  <a:srgbClr val="00B050"/>
                </a:solidFill>
              </a:rPr>
              <a:t>PTIME</a:t>
            </a:r>
          </a:p>
          <a:p>
            <a:r>
              <a:rPr lang="en-US" dirty="0" smtClean="0"/>
              <a:t>Can compute 2-P zero-sum NE in </a:t>
            </a:r>
            <a:r>
              <a:rPr lang="en-US" dirty="0" smtClean="0">
                <a:solidFill>
                  <a:srgbClr val="00B050"/>
                </a:solidFill>
              </a:rPr>
              <a:t>PTIME</a:t>
            </a:r>
          </a:p>
          <a:p>
            <a:pPr marL="342900" indent="-342900">
              <a:buFont typeface="Arial" charset="0"/>
              <a:buChar char="•"/>
            </a:pPr>
            <a:r>
              <a:rPr lang="en-US" b="0" dirty="0" smtClean="0"/>
              <a:t>(We’ll see this as an example during the convex optimization primer lecture next week.)</a:t>
            </a:r>
          </a:p>
          <a:p>
            <a:r>
              <a:rPr lang="en-US" dirty="0" smtClean="0"/>
              <a:t>Can compute correlated equilibria in </a:t>
            </a:r>
            <a:r>
              <a:rPr lang="en-US" dirty="0" smtClean="0">
                <a:solidFill>
                  <a:srgbClr val="00B050"/>
                </a:solidFill>
              </a:rPr>
              <a:t>PTIME</a:t>
            </a:r>
          </a:p>
          <a:p>
            <a:r>
              <a:rPr lang="en-US" dirty="0" smtClean="0"/>
              <a:t>Unknown if we can compute a 2-P general-sum NE in PTIME:</a:t>
            </a:r>
          </a:p>
          <a:p>
            <a:pPr marL="342900" indent="-342900">
              <a:buFont typeface="Arial" charset="0"/>
              <a:buChar char="•"/>
            </a:pPr>
            <a:r>
              <a:rPr lang="en-US" b="0" dirty="0" smtClean="0"/>
              <a:t>Known: </a:t>
            </a:r>
            <a:r>
              <a:rPr lang="en-US" b="0" dirty="0" smtClean="0">
                <a:solidFill>
                  <a:schemeClr val="tx2"/>
                </a:solidFill>
              </a:rPr>
              <a:t>PPAD-complete</a:t>
            </a:r>
            <a:r>
              <a:rPr lang="en-US" b="0" dirty="0" smtClean="0"/>
              <a:t> (weaker than NP-c, and different)</a:t>
            </a:r>
          </a:p>
          <a:p>
            <a:pPr marL="342900" indent="-342900">
              <a:buFont typeface="Arial" charset="0"/>
              <a:buChar char="•"/>
            </a:pPr>
            <a:r>
              <a:rPr lang="en-US" b="0" dirty="0" smtClean="0"/>
              <a:t>All known algorithms require worst-cast exponential time</a:t>
            </a:r>
          </a:p>
          <a:p>
            <a:r>
              <a:rPr lang="en-US" dirty="0" smtClean="0"/>
              <a:t>Our first “meaty” lectures will cover security games, which try to find </a:t>
            </a:r>
            <a:r>
              <a:rPr lang="en-US" dirty="0" err="1" smtClean="0"/>
              <a:t>Stackelberg</a:t>
            </a:r>
            <a:r>
              <a:rPr lang="en-US" dirty="0" smtClean="0"/>
              <a:t> equilibria:</a:t>
            </a:r>
          </a:p>
          <a:p>
            <a:pPr marL="342900" indent="-342900">
              <a:buFont typeface="Arial" charset="0"/>
              <a:buChar char="•"/>
            </a:pPr>
            <a:r>
              <a:rPr lang="en-US" b="0" dirty="0" smtClean="0"/>
              <a:t>Varying complexity, will discuss during those lectures</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65330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Nash Model Human Behavior?</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Game: pick a number (let’s say, integer) in</a:t>
            </a:r>
            <a:br>
              <a:rPr lang="en-US" dirty="0" smtClean="0"/>
            </a:br>
            <a:r>
              <a:rPr lang="en-US" dirty="0" smtClean="0"/>
              <a:t>		{0, 1, 2, 3, </a:t>
            </a:r>
            <a:r>
              <a:rPr lang="is-IS" dirty="0" smtClean="0"/>
              <a:t>…, 98, 99, 100}</a:t>
            </a:r>
          </a:p>
          <a:p>
            <a:r>
              <a:rPr lang="is-IS" dirty="0" smtClean="0"/>
              <a:t>Winner: person who picks number that is</a:t>
            </a:r>
            <a:br>
              <a:rPr lang="is-IS" dirty="0" smtClean="0"/>
            </a:br>
            <a:r>
              <a:rPr lang="is-IS" dirty="0" smtClean="0"/>
              <a:t>	</a:t>
            </a:r>
            <a:r>
              <a:rPr lang="is-IS" dirty="0" smtClean="0">
                <a:solidFill>
                  <a:schemeClr val="tx2"/>
                </a:solidFill>
              </a:rPr>
              <a:t>closest to 2/3 of the average of all numbers</a:t>
            </a:r>
          </a:p>
          <a:p>
            <a:r>
              <a:rPr lang="en-US" dirty="0" smtClean="0"/>
              <a:t>Example: if the average of all numbers is 54, your best 	answer would be 36 ( = 54 * 2/3) </a:t>
            </a:r>
          </a:p>
          <a:p>
            <a:endParaRPr lang="en-US" dirty="0"/>
          </a:p>
          <a:p>
            <a:r>
              <a:rPr lang="en-US" dirty="0" smtClean="0"/>
              <a:t>What’s the (Nash) equilibrium strategy?</a:t>
            </a:r>
          </a:p>
          <a:p>
            <a:endParaRPr lang="en-US" dirty="0"/>
          </a:p>
          <a:p>
            <a:r>
              <a:rPr lang="en-US" dirty="0" smtClean="0"/>
              <a:t>“Level 0” humans: everyone picks randomly?  E[v] = 50, choose 50 * 2/3</a:t>
            </a:r>
          </a:p>
          <a:p>
            <a:r>
              <a:rPr lang="en-US" dirty="0" smtClean="0"/>
              <a:t>“Level 1” humans: everyone picks 50 * 2/3, I’ll pick (50 * 2/3) * 2/3</a:t>
            </a:r>
          </a:p>
          <a:p>
            <a:r>
              <a:rPr lang="en-US" dirty="0" smtClean="0"/>
              <a:t>N.E.: fixed point, “Level infinity”, pick 0 or 1 depending on constraints</a:t>
            </a:r>
            <a:endParaRPr lang="is-IS" dirty="0" smtClean="0"/>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spTree>
    <p:extLst>
      <p:ext uri="{BB962C8B-B14F-4D97-AF65-F5344CB8AC3E}">
        <p14:creationId xmlns:p14="http://schemas.microsoft.com/office/powerpoint/2010/main" val="104245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1"/>
            <a:ext cx="8952271" cy="4955398"/>
          </a:xfrm>
          <a:prstGeom prst="rect">
            <a:avLst/>
          </a:prstGeom>
        </p:spPr>
      </p:pic>
      <p:sp>
        <p:nvSpPr>
          <p:cNvPr id="6" name="TextBox 5"/>
          <p:cNvSpPr txBox="1"/>
          <p:nvPr/>
        </p:nvSpPr>
        <p:spPr>
          <a:xfrm>
            <a:off x="0" y="6488668"/>
            <a:ext cx="1356852" cy="369332"/>
          </a:xfrm>
          <a:prstGeom prst="rect">
            <a:avLst/>
          </a:prstGeom>
          <a:noFill/>
        </p:spPr>
        <p:txBody>
          <a:bodyPr wrap="square" rtlCol="0">
            <a:spAutoFit/>
          </a:bodyPr>
          <a:lstStyle/>
          <a:p>
            <a:r>
              <a:rPr lang="en-US" dirty="0" smtClean="0"/>
              <a:t>NY Times</a:t>
            </a:r>
            <a:endParaRPr lang="en-US" dirty="0"/>
          </a:p>
        </p:txBody>
      </p:sp>
    </p:spTree>
    <p:extLst>
      <p:ext uri="{BB962C8B-B14F-4D97-AF65-F5344CB8AC3E}">
        <p14:creationId xmlns:p14="http://schemas.microsoft.com/office/powerpoint/2010/main" val="1383247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560288" cy="1371600"/>
          </a:xfrm>
        </p:spPr>
        <p:txBody>
          <a:bodyPr>
            <a:normAutofit/>
          </a:bodyPr>
          <a:lstStyle/>
          <a:p>
            <a:r>
              <a:rPr lang="en-US" smtClean="0"/>
              <a:t>Also Changed:</a:t>
            </a:r>
            <a:br>
              <a:rPr lang="en-US" smtClean="0"/>
            </a:br>
            <a:r>
              <a:rPr lang="en-US" smtClean="0"/>
              <a:t>Scribing/Presenting</a:t>
            </a:r>
            <a:endParaRPr lang="en-US"/>
          </a:p>
        </p:txBody>
      </p:sp>
      <p:sp>
        <p:nvSpPr>
          <p:cNvPr id="3" name="Content Placeholder 2"/>
          <p:cNvSpPr>
            <a:spLocks noGrp="1"/>
          </p:cNvSpPr>
          <p:nvPr>
            <p:ph idx="1"/>
          </p:nvPr>
        </p:nvSpPr>
        <p:spPr>
          <a:xfrm>
            <a:off x="457200" y="1752600"/>
            <a:ext cx="7620000" cy="4690730"/>
          </a:xfrm>
        </p:spPr>
        <p:txBody>
          <a:bodyPr>
            <a:normAutofit/>
          </a:bodyPr>
          <a:lstStyle/>
          <a:p>
            <a:r>
              <a:rPr lang="en-US" dirty="0" smtClean="0">
                <a:solidFill>
                  <a:schemeClr val="tx2"/>
                </a:solidFill>
              </a:rPr>
              <a:t>No more explicit participation grade</a:t>
            </a:r>
          </a:p>
          <a:p>
            <a:r>
              <a:rPr lang="en-US" dirty="0" smtClean="0"/>
              <a:t>Students will do </a:t>
            </a:r>
            <a:r>
              <a:rPr lang="en-US" dirty="0" smtClean="0">
                <a:solidFill>
                  <a:schemeClr val="tx2"/>
                </a:solidFill>
              </a:rPr>
              <a:t>one</a:t>
            </a:r>
            <a:r>
              <a:rPr lang="en-US" dirty="0" smtClean="0"/>
              <a:t> of:</a:t>
            </a:r>
          </a:p>
          <a:p>
            <a:pPr marL="342900" indent="-342900">
              <a:buFont typeface="Arial" charset="0"/>
              <a:buChar char="•"/>
            </a:pPr>
            <a:r>
              <a:rPr lang="en-US" b="0" dirty="0" smtClean="0"/>
              <a:t>Serving as scribe for two lectures</a:t>
            </a:r>
          </a:p>
          <a:p>
            <a:pPr marL="342900" indent="-342900">
              <a:buFont typeface="Arial" charset="0"/>
              <a:buChar char="•"/>
            </a:pPr>
            <a:r>
              <a:rPr lang="en-US" b="0" dirty="0" smtClean="0"/>
              <a:t>Presenting for ½ of a lecture</a:t>
            </a:r>
          </a:p>
          <a:p>
            <a:r>
              <a:rPr lang="en-US" dirty="0" smtClean="0"/>
              <a:t>Implementation:</a:t>
            </a:r>
          </a:p>
          <a:p>
            <a:pPr marL="342900" indent="-342900">
              <a:buFont typeface="Arial" charset="0"/>
              <a:buChar char="•"/>
            </a:pPr>
            <a:r>
              <a:rPr lang="en-US" b="0" dirty="0" smtClean="0"/>
              <a:t>23 “non-intro” lectures, 25 students</a:t>
            </a:r>
          </a:p>
          <a:p>
            <a:pPr marL="342900" indent="-342900">
              <a:buFont typeface="Arial" charset="0"/>
              <a:buChar char="•"/>
            </a:pPr>
            <a:r>
              <a:rPr lang="en-US" b="0" dirty="0" smtClean="0"/>
              <a:t>People who want to present:</a:t>
            </a:r>
          </a:p>
          <a:p>
            <a:pPr marL="800100" lvl="1" indent="-342900">
              <a:buFont typeface="Arial" charset="0"/>
              <a:buChar char="•"/>
            </a:pPr>
            <a:r>
              <a:rPr lang="en-US" dirty="0" smtClean="0"/>
              <a:t>Look at topics / papers</a:t>
            </a:r>
          </a:p>
          <a:p>
            <a:pPr marL="800100" lvl="1" indent="-342900">
              <a:buFont typeface="Arial" charset="0"/>
              <a:buChar char="•"/>
            </a:pPr>
            <a:r>
              <a:rPr lang="en-US" b="1" dirty="0" smtClean="0"/>
              <a:t>Email </a:t>
            </a:r>
            <a:r>
              <a:rPr lang="en-US" b="1" dirty="0" smtClean="0">
                <a:hlinkClick r:id="rId2"/>
              </a:rPr>
              <a:t>john@cs.umd.edu</a:t>
            </a:r>
            <a:r>
              <a:rPr lang="en-US" b="1" dirty="0" smtClean="0"/>
              <a:t> by next class</a:t>
            </a:r>
            <a:br>
              <a:rPr lang="en-US" b="1" dirty="0" smtClean="0"/>
            </a:br>
            <a:r>
              <a:rPr lang="en-US" b="1" dirty="0" smtClean="0"/>
              <a:t>a list of your </a:t>
            </a:r>
            <a:r>
              <a:rPr lang="en-US" b="1" dirty="0" smtClean="0">
                <a:solidFill>
                  <a:schemeClr val="tx2"/>
                </a:solidFill>
              </a:rPr>
              <a:t>top 3</a:t>
            </a:r>
            <a:r>
              <a:rPr lang="en-US" b="1" dirty="0" smtClean="0"/>
              <a:t> papers to present</a:t>
            </a:r>
          </a:p>
          <a:p>
            <a:pPr marL="342900" indent="-342900">
              <a:buFont typeface="Arial" charset="0"/>
              <a:buChar char="•"/>
            </a:pPr>
            <a:r>
              <a:rPr lang="en-US" b="0" dirty="0" smtClean="0"/>
              <a:t>I’ll assign scribes randomly afterward</a:t>
            </a:r>
          </a:p>
          <a:p>
            <a:endParaRPr lang="en-US" b="0" dirty="0"/>
          </a:p>
        </p:txBody>
      </p:sp>
      <p:pic>
        <p:nvPicPr>
          <p:cNvPr id="6" name="Picture 5"/>
          <p:cNvPicPr>
            <a:picLocks noChangeAspect="1"/>
          </p:cNvPicPr>
          <p:nvPr/>
        </p:nvPicPr>
        <p:blipFill>
          <a:blip r:embed="rId3"/>
          <a:stretch>
            <a:fillRect/>
          </a:stretch>
        </p:blipFill>
        <p:spPr>
          <a:xfrm>
            <a:off x="6157776" y="3063174"/>
            <a:ext cx="2837368" cy="2299954"/>
          </a:xfrm>
          <a:prstGeom prst="rect">
            <a:avLst/>
          </a:prstGeom>
        </p:spPr>
      </p:pic>
      <p:sp>
        <p:nvSpPr>
          <p:cNvPr id="7" name="Slide Number Placeholder 6"/>
          <p:cNvSpPr>
            <a:spLocks noGrp="1"/>
          </p:cNvSpPr>
          <p:nvPr>
            <p:ph type="sldNum" sz="quarter" idx="12"/>
          </p:nvPr>
        </p:nvSpPr>
        <p:spPr/>
        <p:txBody>
          <a:bodyPr/>
          <a:lstStyle/>
          <a:p>
            <a:fld id="{A2EF37A0-74FC-AB4F-AE4C-D9BFC6719E9F}" type="slidenum">
              <a:rPr lang="en-US" smtClean="0"/>
              <a:t>4</a:t>
            </a:fld>
            <a:endParaRPr lang="en-US"/>
          </a:p>
        </p:txBody>
      </p:sp>
    </p:spTree>
    <p:extLst>
      <p:ext uri="{BB962C8B-B14F-4D97-AF65-F5344CB8AC3E}">
        <p14:creationId xmlns:p14="http://schemas.microsoft.com/office/powerpoint/2010/main" val="37629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37413"/>
            <a:ext cx="8989454" cy="3508744"/>
          </a:xfrm>
        </p:spPr>
        <p:txBody>
          <a:bodyPr>
            <a:normAutofit fontScale="90000"/>
          </a:bodyPr>
          <a:lstStyle/>
          <a:p>
            <a:pPr algn="ctr"/>
            <a:r>
              <a:rPr lang="en-US" dirty="0" smtClean="0"/>
              <a:t>Next class:</a:t>
            </a:r>
            <a:br>
              <a:rPr lang="en-US" dirty="0" smtClean="0"/>
            </a:br>
            <a:r>
              <a:rPr lang="en-US" dirty="0" smtClean="0"/>
              <a:t>Mechanism Design Primer</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Also: Email me about presenting!</a:t>
            </a:r>
            <a:endParaRPr lang="en-US" i="1" dirty="0">
              <a:solidFill>
                <a:schemeClr val="bg1">
                  <a:lumMod val="50000"/>
                </a:schemeClr>
              </a:solidFill>
            </a:endParaRPr>
          </a:p>
        </p:txBody>
      </p:sp>
      <p:pic>
        <p:nvPicPr>
          <p:cNvPr id="4" name="Picture 3"/>
          <p:cNvPicPr>
            <a:picLocks noChangeAspect="1"/>
          </p:cNvPicPr>
          <p:nvPr/>
        </p:nvPicPr>
        <p:blipFill>
          <a:blip r:embed="rId2"/>
          <a:stretch>
            <a:fillRect/>
          </a:stretch>
        </p:blipFill>
        <p:spPr>
          <a:xfrm>
            <a:off x="3729184" y="2977117"/>
            <a:ext cx="1531088" cy="1241091"/>
          </a:xfrm>
          <a:prstGeom prst="rect">
            <a:avLst/>
          </a:prstGeom>
        </p:spPr>
      </p:pic>
      <p:sp>
        <p:nvSpPr>
          <p:cNvPr id="5" name="Slide Number Placeholder 4"/>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1169318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Breakdown | Qualifier Approval	</a:t>
            </a:r>
            <a:endParaRPr lang="en-US" dirty="0"/>
          </a:p>
        </p:txBody>
      </p:sp>
      <p:sp>
        <p:nvSpPr>
          <p:cNvPr id="3" name="Content Placeholder 2"/>
          <p:cNvSpPr>
            <a:spLocks noGrp="1"/>
          </p:cNvSpPr>
          <p:nvPr>
            <p:ph idx="1"/>
          </p:nvPr>
        </p:nvSpPr>
        <p:spPr/>
        <p:txBody>
          <a:bodyPr>
            <a:normAutofit lnSpcReduction="10000"/>
          </a:bodyPr>
          <a:lstStyle/>
          <a:p>
            <a:r>
              <a:rPr lang="en-US" dirty="0"/>
              <a:t>6</a:t>
            </a:r>
            <a:r>
              <a:rPr lang="en-US" dirty="0" smtClean="0"/>
              <a:t>0% course project:</a:t>
            </a:r>
          </a:p>
          <a:p>
            <a:pPr marL="342900" indent="-342900">
              <a:buFont typeface="Arial" charset="0"/>
              <a:buChar char="•"/>
            </a:pPr>
            <a:r>
              <a:rPr lang="en-US" dirty="0"/>
              <a:t>5</a:t>
            </a:r>
            <a:r>
              <a:rPr lang="en-US" dirty="0" smtClean="0"/>
              <a:t>% project proposal (mid-Oct)</a:t>
            </a:r>
          </a:p>
          <a:p>
            <a:pPr marL="342900" indent="-342900">
              <a:buFont typeface="Arial" charset="0"/>
              <a:buChar char="•"/>
            </a:pPr>
            <a:r>
              <a:rPr lang="en-US" dirty="0" smtClean="0"/>
              <a:t>5% project checkup (mid-Nov)</a:t>
            </a:r>
          </a:p>
          <a:p>
            <a:pPr marL="342900" indent="-342900">
              <a:buFont typeface="Arial" charset="0"/>
              <a:buChar char="•"/>
            </a:pPr>
            <a:r>
              <a:rPr lang="en-US" dirty="0" smtClean="0"/>
              <a:t>15% in-class presentation (early Dec)</a:t>
            </a:r>
          </a:p>
          <a:p>
            <a:pPr marL="342900" indent="-342900">
              <a:buFont typeface="Arial" charset="0"/>
              <a:buChar char="•"/>
            </a:pPr>
            <a:r>
              <a:rPr lang="en-US" dirty="0" smtClean="0"/>
              <a:t>35% course project </a:t>
            </a:r>
            <a:r>
              <a:rPr lang="en-US" dirty="0" err="1" smtClean="0"/>
              <a:t>writeup</a:t>
            </a:r>
            <a:r>
              <a:rPr lang="en-US" dirty="0" smtClean="0"/>
              <a:t> (mid-Dec)</a:t>
            </a:r>
            <a:endParaRPr lang="en-US" dirty="0"/>
          </a:p>
          <a:p>
            <a:endParaRPr lang="en-US" dirty="0" smtClean="0"/>
          </a:p>
          <a:p>
            <a:r>
              <a:rPr lang="en-US" dirty="0" smtClean="0"/>
              <a:t>10% scribing (</a:t>
            </a:r>
            <a:r>
              <a:rPr lang="en-US" dirty="0"/>
              <a:t>2</a:t>
            </a:r>
            <a:r>
              <a:rPr lang="en-US" dirty="0" smtClean="0"/>
              <a:t>x) or presenting (1x)	</a:t>
            </a:r>
          </a:p>
          <a:p>
            <a:endParaRPr lang="en-US" dirty="0"/>
          </a:p>
          <a:p>
            <a:r>
              <a:rPr lang="en-US" dirty="0" smtClean="0"/>
              <a:t>30% examinations:</a:t>
            </a:r>
          </a:p>
          <a:p>
            <a:pPr marL="342900" indent="-342900">
              <a:buFont typeface="Arial" charset="0"/>
              <a:buChar char="•"/>
            </a:pPr>
            <a:r>
              <a:rPr lang="en-US" dirty="0" smtClean="0"/>
              <a:t>Better of 10%/20% or 15%/15% midterm/final</a:t>
            </a:r>
          </a:p>
          <a:p>
            <a:endParaRPr lang="en-US" dirty="0" smtClean="0"/>
          </a:p>
        </p:txBody>
      </p:sp>
      <p:sp>
        <p:nvSpPr>
          <p:cNvPr id="4" name="Rectangle 3"/>
          <p:cNvSpPr/>
          <p:nvPr/>
        </p:nvSpPr>
        <p:spPr>
          <a:xfrm>
            <a:off x="4447607" y="3244334"/>
            <a:ext cx="377026" cy="369332"/>
          </a:xfrm>
          <a:prstGeom prst="rect">
            <a:avLst/>
          </a:prstGeom>
        </p:spPr>
        <p:txBody>
          <a:bodyPr wrap="none">
            <a:spAutoFit/>
          </a:bodyPr>
          <a:lstStyle/>
          <a:p>
            <a:r>
              <a:rPr lang="sk-SK" dirty="0"/>
              <a:t>   </a:t>
            </a:r>
            <a:endParaRPr lang="en-US" dirty="0"/>
          </a:p>
        </p:txBody>
      </p:sp>
      <p:graphicFrame>
        <p:nvGraphicFramePr>
          <p:cNvPr id="5" name="Chart 4"/>
          <p:cNvGraphicFramePr/>
          <p:nvPr>
            <p:extLst>
              <p:ext uri="{D42A27DB-BD31-4B8C-83A1-F6EECF244321}">
                <p14:modId xmlns:p14="http://schemas.microsoft.com/office/powerpoint/2010/main" val="207251622"/>
              </p:ext>
            </p:extLst>
          </p:nvPr>
        </p:nvGraphicFramePr>
        <p:xfrm>
          <a:off x="4580440" y="2112596"/>
          <a:ext cx="4503210" cy="300214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805786" y="3613666"/>
            <a:ext cx="1212284" cy="646331"/>
          </a:xfrm>
          <a:prstGeom prst="rect">
            <a:avLst/>
          </a:prstGeom>
          <a:noFill/>
        </p:spPr>
        <p:txBody>
          <a:bodyPr wrap="square" rtlCol="0">
            <a:spAutoFit/>
          </a:bodyPr>
          <a:lstStyle/>
          <a:p>
            <a:r>
              <a:rPr lang="en-US" sz="3600" dirty="0" smtClean="0"/>
              <a:t>= A+</a:t>
            </a:r>
            <a:endParaRPr lang="en-US" sz="3600" dirty="0"/>
          </a:p>
        </p:txBody>
      </p:sp>
      <p:sp>
        <p:nvSpPr>
          <p:cNvPr id="8" name="Slide Number Placeholder 7"/>
          <p:cNvSpPr>
            <a:spLocks noGrp="1"/>
          </p:cNvSpPr>
          <p:nvPr>
            <p:ph type="sldNum" sz="quarter" idx="12"/>
          </p:nvPr>
        </p:nvSpPr>
        <p:spPr/>
        <p:txBody>
          <a:bodyPr/>
          <a:lstStyle/>
          <a:p>
            <a:fld id="{A2EF37A0-74FC-AB4F-AE4C-D9BFC6719E9F}" type="slidenum">
              <a:rPr lang="en-US" smtClean="0"/>
              <a:t>5</a:t>
            </a:fld>
            <a:endParaRPr lang="en-US"/>
          </a:p>
        </p:txBody>
      </p:sp>
    </p:spTree>
    <p:extLst>
      <p:ext uri="{BB962C8B-B14F-4D97-AF65-F5344CB8AC3E}">
        <p14:creationId xmlns:p14="http://schemas.microsoft.com/office/powerpoint/2010/main" val="664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a:t>
            </a:r>
            <a:br>
              <a:rPr lang="en-US" dirty="0" smtClean="0"/>
            </a:br>
            <a:r>
              <a:rPr lang="en-US" dirty="0" smtClean="0"/>
              <a:t>Academic Integrity</a:t>
            </a:r>
            <a:endParaRPr lang="en-US" dirty="0"/>
          </a:p>
        </p:txBody>
      </p:sp>
      <p:sp>
        <p:nvSpPr>
          <p:cNvPr id="3" name="Content Placeholder 2"/>
          <p:cNvSpPr>
            <a:spLocks noGrp="1"/>
          </p:cNvSpPr>
          <p:nvPr>
            <p:ph idx="1"/>
          </p:nvPr>
        </p:nvSpPr>
        <p:spPr>
          <a:xfrm>
            <a:off x="457200" y="2099256"/>
            <a:ext cx="7620000" cy="4026907"/>
          </a:xfrm>
        </p:spPr>
        <p:txBody>
          <a:bodyPr>
            <a:normAutofit fontScale="77500" lnSpcReduction="20000"/>
          </a:bodyPr>
          <a:lstStyle/>
          <a:p>
            <a:r>
              <a:rPr lang="en-US" b="0"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r>
              <a:rPr lang="en-US" b="0" dirty="0" smtClean="0"/>
              <a:t>.</a:t>
            </a:r>
            <a:r>
              <a:rPr lang="en-US" b="0" dirty="0"/>
              <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smtClean="0"/>
              <a:t>We strongly </a:t>
            </a:r>
            <a:r>
              <a:rPr lang="en-US" b="0" dirty="0"/>
              <a:t>encourage students to help one another understand the material presented in class, in the book, and general issues relevant to the assignments. </a:t>
            </a:r>
            <a:r>
              <a:rPr lang="en-US" dirty="0">
                <a:solidFill>
                  <a:schemeClr val="tx2"/>
                </a:solidFill>
              </a:rPr>
              <a:t>When taking an exam, you must work independently. Any collaboration during an exam will be considered cheating. Any student who is caught cheating will be given an F in the course and referred to the University Office of Student Conduct.</a:t>
            </a:r>
            <a:r>
              <a:rPr lang="en-US" b="0" dirty="0"/>
              <a:t> Please don't take that </a:t>
            </a:r>
            <a:r>
              <a:rPr lang="en-US" b="0" dirty="0" smtClean="0"/>
              <a:t>chance – if </a:t>
            </a:r>
            <a:r>
              <a:rPr lang="en-US" b="0" dirty="0"/>
              <a:t>you're having trouble understanding the material, please let </a:t>
            </a:r>
            <a:r>
              <a:rPr lang="en-US" b="0" dirty="0" smtClean="0"/>
              <a:t>me know </a:t>
            </a:r>
            <a:r>
              <a:rPr lang="en-US" b="0" dirty="0"/>
              <a:t>and </a:t>
            </a:r>
            <a:r>
              <a:rPr lang="en-US" b="0" dirty="0" smtClean="0"/>
              <a:t>I will </a:t>
            </a:r>
            <a:r>
              <a:rPr lang="en-US" b="0" dirty="0"/>
              <a:t>be more than happy to help</a:t>
            </a:r>
            <a:r>
              <a:rPr lang="en-US" b="0" dirty="0" smtClean="0"/>
              <a:t>.</a:t>
            </a:r>
          </a:p>
        </p:txBody>
      </p:sp>
      <p:sp>
        <p:nvSpPr>
          <p:cNvPr id="4" name="TextBox 3"/>
          <p:cNvSpPr txBox="1"/>
          <p:nvPr/>
        </p:nvSpPr>
        <p:spPr>
          <a:xfrm>
            <a:off x="2228045" y="1390918"/>
            <a:ext cx="3955960" cy="307777"/>
          </a:xfrm>
          <a:prstGeom prst="rect">
            <a:avLst/>
          </a:prstGeom>
          <a:noFill/>
        </p:spPr>
        <p:txBody>
          <a:bodyPr wrap="square" rtlCol="0">
            <a:spAutoFit/>
          </a:bodyPr>
          <a:lstStyle/>
          <a:p>
            <a:pPr algn="r"/>
            <a:r>
              <a:rPr lang="en-US" sz="1400" dirty="0" smtClean="0"/>
              <a:t>(Text </a:t>
            </a:r>
            <a:r>
              <a:rPr lang="en-US" sz="1400" dirty="0" err="1" smtClean="0"/>
              <a:t>unironically</a:t>
            </a:r>
            <a:r>
              <a:rPr lang="en-US" sz="1400" dirty="0" smtClean="0"/>
              <a:t> stolen from Hal </a:t>
            </a:r>
            <a:r>
              <a:rPr lang="en-US" sz="1400" dirty="0" err="1" smtClean="0"/>
              <a:t>Daumé</a:t>
            </a:r>
            <a:r>
              <a:rPr lang="en-US" sz="1400" dirty="0" smtClean="0"/>
              <a:t> III)</a:t>
            </a:r>
            <a:endParaRPr lang="en-US" sz="1400" dirty="0"/>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mtClean="0"/>
              <a:t>Common Sense!</a:t>
            </a:r>
            <a:endParaRPr lang="en-US"/>
          </a:p>
        </p:txBody>
      </p:sp>
      <p:sp>
        <p:nvSpPr>
          <p:cNvPr id="7" name="Slide Number Placeholder 6"/>
          <p:cNvSpPr>
            <a:spLocks noGrp="1"/>
          </p:cNvSpPr>
          <p:nvPr>
            <p:ph type="sldNum" sz="quarter" idx="12"/>
          </p:nvPr>
        </p:nvSpPr>
        <p:spPr/>
        <p:txBody>
          <a:bodyPr/>
          <a:lstStyle/>
          <a:p>
            <a:fld id="{A2EF37A0-74FC-AB4F-AE4C-D9BFC6719E9F}" type="slidenum">
              <a:rPr lang="en-US" smtClean="0"/>
              <a:t>6</a:t>
            </a:fld>
            <a:endParaRPr lang="en-US"/>
          </a:p>
        </p:txBody>
      </p:sp>
    </p:spTree>
    <p:extLst>
      <p:ext uri="{BB962C8B-B14F-4D97-AF65-F5344CB8AC3E}">
        <p14:creationId xmlns:p14="http://schemas.microsoft.com/office/powerpoint/2010/main" val="534637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8502"/>
            <a:ext cx="9144001" cy="1325610"/>
          </a:xfrm>
        </p:spPr>
        <p:txBody>
          <a:bodyPr>
            <a:normAutofit/>
          </a:bodyPr>
          <a:lstStyle/>
          <a:p>
            <a:pPr algn="ctr"/>
            <a:r>
              <a:rPr lang="en-US" dirty="0" smtClean="0"/>
              <a:t>Techniques we’ll use</a:t>
            </a:r>
            <a:br>
              <a:rPr lang="en-US" dirty="0" smtClean="0"/>
            </a:br>
            <a:r>
              <a:rPr lang="en-US" sz="2200" i="1" dirty="0" smtClean="0">
                <a:solidFill>
                  <a:schemeClr val="bg1">
                    <a:lumMod val="50000"/>
                  </a:schemeClr>
                </a:solidFill>
              </a:rPr>
              <a:t>(THIS + Next Two lectures will cover these, </a:t>
            </a:r>
            <a:br>
              <a:rPr lang="en-US" sz="2200" i="1" dirty="0" smtClean="0">
                <a:solidFill>
                  <a:schemeClr val="bg1">
                    <a:lumMod val="50000"/>
                  </a:schemeClr>
                </a:solidFill>
              </a:rPr>
            </a:br>
            <a:r>
              <a:rPr lang="en-US" sz="2200" i="1" dirty="0" smtClean="0">
                <a:solidFill>
                  <a:schemeClr val="bg1">
                    <a:lumMod val="50000"/>
                  </a:schemeClr>
                </a:solidFill>
              </a:rPr>
              <a:t>In the context of Mechanism Design)</a:t>
            </a:r>
            <a:endParaRPr lang="en-US" i="1"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spTree>
    <p:extLst>
      <p:ext uri="{BB962C8B-B14F-4D97-AF65-F5344CB8AC3E}">
        <p14:creationId xmlns:p14="http://schemas.microsoft.com/office/powerpoint/2010/main" val="2115159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smtClean="0"/>
              <a:t>Combinatorial Optimization</a:t>
            </a:r>
            <a:endParaRPr lang="en-US"/>
          </a:p>
        </p:txBody>
      </p:sp>
      <p:sp>
        <p:nvSpPr>
          <p:cNvPr id="3" name="Content Placeholder 2"/>
          <p:cNvSpPr>
            <a:spLocks noGrp="1"/>
          </p:cNvSpPr>
          <p:nvPr>
            <p:ph idx="1"/>
          </p:nvPr>
        </p:nvSpPr>
        <p:spPr/>
        <p:txBody>
          <a:bodyPr>
            <a:normAutofit fontScale="92500" lnSpcReduction="20000"/>
          </a:bodyPr>
          <a:lstStyle/>
          <a:p>
            <a:r>
              <a:rPr lang="en-US" dirty="0" smtClean="0"/>
              <a:t>Combinatorial optimization lets us select the </a:t>
            </a:r>
            <a:r>
              <a:rPr lang="en-US" dirty="0" smtClean="0">
                <a:solidFill>
                  <a:schemeClr val="tx2"/>
                </a:solidFill>
              </a:rPr>
              <a:t>“best element”</a:t>
            </a:r>
            <a:r>
              <a:rPr lang="en-US" dirty="0" smtClean="0"/>
              <a:t> from a set of elements.</a:t>
            </a:r>
          </a:p>
          <a:p>
            <a:r>
              <a:rPr lang="en-US" dirty="0" smtClean="0"/>
              <a:t>Some </a:t>
            </a:r>
            <a:r>
              <a:rPr lang="en-US" dirty="0" smtClean="0">
                <a:solidFill>
                  <a:schemeClr val="tx2"/>
                </a:solidFill>
              </a:rPr>
              <a:t>PTIME</a:t>
            </a:r>
            <a:r>
              <a:rPr lang="en-US" dirty="0" smtClean="0"/>
              <a:t> problems:</a:t>
            </a:r>
          </a:p>
          <a:p>
            <a:pPr marL="342900" indent="-342900">
              <a:buFont typeface="Arial" charset="0"/>
              <a:buChar char="•"/>
            </a:pPr>
            <a:r>
              <a:rPr lang="en-US" dirty="0" smtClean="0"/>
              <a:t>Some forms of matching</a:t>
            </a:r>
          </a:p>
          <a:p>
            <a:pPr marL="342900" indent="-342900">
              <a:buFont typeface="Arial" charset="0"/>
              <a:buChar char="•"/>
            </a:pPr>
            <a:r>
              <a:rPr lang="en-US" dirty="0" smtClean="0"/>
              <a:t>2-player zero-sum Nash</a:t>
            </a:r>
          </a:p>
          <a:p>
            <a:pPr marL="342900" indent="-342900">
              <a:buFont typeface="Arial" charset="0"/>
              <a:buChar char="•"/>
            </a:pPr>
            <a:r>
              <a:rPr lang="en-US" dirty="0" smtClean="0"/>
              <a:t>Compact LPs</a:t>
            </a:r>
            <a:endParaRPr lang="en-US" dirty="0"/>
          </a:p>
          <a:p>
            <a:r>
              <a:rPr lang="en-US" dirty="0" smtClean="0"/>
              <a:t>Some </a:t>
            </a:r>
            <a:r>
              <a:rPr lang="en-US" dirty="0" smtClean="0">
                <a:solidFill>
                  <a:schemeClr val="tx2"/>
                </a:solidFill>
              </a:rPr>
              <a:t>PPAD-</a:t>
            </a:r>
            <a:r>
              <a:rPr lang="en-US" dirty="0" smtClean="0"/>
              <a:t> or </a:t>
            </a:r>
            <a:r>
              <a:rPr lang="en-US" dirty="0" smtClean="0">
                <a:solidFill>
                  <a:schemeClr val="tx2"/>
                </a:solidFill>
              </a:rPr>
              <a:t>NP-hard</a:t>
            </a:r>
            <a:r>
              <a:rPr lang="en-US" dirty="0" smtClean="0"/>
              <a:t> problems:</a:t>
            </a:r>
          </a:p>
          <a:p>
            <a:pPr marL="342900" indent="-342900">
              <a:buFont typeface="Arial" charset="0"/>
              <a:buChar char="•"/>
            </a:pPr>
            <a:r>
              <a:rPr lang="en-US" dirty="0" smtClean="0"/>
              <a:t>More complex forms of matching</a:t>
            </a:r>
          </a:p>
          <a:p>
            <a:pPr marL="342900" indent="-342900">
              <a:buFont typeface="Arial" charset="0"/>
              <a:buChar char="•"/>
            </a:pPr>
            <a:r>
              <a:rPr lang="en-US" dirty="0" smtClean="0"/>
              <a:t>Many equilibrium computations</a:t>
            </a:r>
            <a:endParaRPr lang="en-US" dirty="0"/>
          </a:p>
          <a:p>
            <a:r>
              <a:rPr lang="en-US" dirty="0" smtClean="0"/>
              <a:t>Some </a:t>
            </a:r>
            <a:r>
              <a:rPr lang="en-US" dirty="0" smtClean="0">
                <a:solidFill>
                  <a:schemeClr val="tx2"/>
                </a:solidFill>
              </a:rPr>
              <a:t>&gt; NP-hard</a:t>
            </a:r>
            <a:r>
              <a:rPr lang="en-US" dirty="0" smtClean="0"/>
              <a:t> problems:</a:t>
            </a:r>
          </a:p>
          <a:p>
            <a:pPr marL="342900" indent="-342900">
              <a:buFont typeface="Arial" charset="0"/>
              <a:buChar char="•"/>
            </a:pPr>
            <a:r>
              <a:rPr lang="en-US" dirty="0" smtClean="0"/>
              <a:t>Randomizing over a set of all feasible </a:t>
            </a:r>
            <a:r>
              <a:rPr lang="en-US" i="1" dirty="0" smtClean="0"/>
              <a:t>X</a:t>
            </a:r>
            <a:r>
              <a:rPr lang="en-US" dirty="0" smtClean="0"/>
              <a:t>, where all feasible </a:t>
            </a:r>
            <a:r>
              <a:rPr lang="en-US" i="1" dirty="0" smtClean="0"/>
              <a:t>X</a:t>
            </a:r>
            <a:r>
              <a:rPr lang="en-US" dirty="0" smtClean="0"/>
              <a:t> must be enumerated (#P-complete)</a:t>
            </a:r>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8</a:t>
            </a:fld>
            <a:endParaRPr lang="en-US"/>
          </a:p>
        </p:txBody>
      </p:sp>
    </p:spTree>
    <p:extLst>
      <p:ext uri="{BB962C8B-B14F-4D97-AF65-F5344CB8AC3E}">
        <p14:creationId xmlns:p14="http://schemas.microsoft.com/office/powerpoint/2010/main" val="3913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14930" cy="1371600"/>
          </a:xfrm>
        </p:spPr>
        <p:txBody>
          <a:bodyPr/>
          <a:lstStyle/>
          <a:p>
            <a:r>
              <a:rPr lang="en-US" dirty="0" smtClean="0"/>
              <a:t>C.O. for Kidney Exchange:</a:t>
            </a:r>
            <a:br>
              <a:rPr lang="en-US" dirty="0" smtClean="0"/>
            </a:br>
            <a:r>
              <a:rPr lang="en-US" dirty="0" smtClean="0"/>
              <a:t>Refresher on Problem</a:t>
            </a:r>
            <a:endParaRPr lang="en-US" dirty="0"/>
          </a:p>
        </p:txBody>
      </p:sp>
      <p:pic>
        <p:nvPicPr>
          <p:cNvPr id="5" name="Picture 4" descr="Screen Shot 2015-12-03 at 11.59.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09612"/>
            <a:ext cx="8027524" cy="3300587"/>
          </a:xfrm>
          <a:prstGeom prst="rect">
            <a:avLst/>
          </a:prstGeom>
          <a:solidFill>
            <a:schemeClr val="tx2"/>
          </a:solidFill>
        </p:spPr>
      </p:pic>
      <p:sp>
        <p:nvSpPr>
          <p:cNvPr id="6" name="Slide Number Placeholder 5"/>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2068689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1|0|0.1|0.1|0.1|0"/>
</p:tagLst>
</file>

<file path=ppt/tags/tag2.xml><?xml version="1.0" encoding="utf-8"?>
<p:tagLst xmlns:a="http://schemas.openxmlformats.org/drawingml/2006/main" xmlns:r="http://schemas.openxmlformats.org/officeDocument/2006/relationships" xmlns:p="http://schemas.openxmlformats.org/presentationml/2006/main">
  <p:tag name="TIMING" val="|0|0.1|0|0.1|0.1|0.1|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7747</TotalTime>
  <Words>2692</Words>
  <Application>Microsoft Macintosh PowerPoint</Application>
  <PresentationFormat>On-screen Show (4:3)</PresentationFormat>
  <Paragraphs>472</Paragraphs>
  <Slides>40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 Black</vt:lpstr>
      <vt:lpstr>Calibri</vt:lpstr>
      <vt:lpstr>MS PGothic</vt:lpstr>
      <vt:lpstr>ＭＳ Ｐゴシック</vt:lpstr>
      <vt:lpstr>MT Extra</vt:lpstr>
      <vt:lpstr>Symbol</vt:lpstr>
      <vt:lpstr>Wingdings</vt:lpstr>
      <vt:lpstr>Arial</vt:lpstr>
      <vt:lpstr>Essential</vt:lpstr>
      <vt:lpstr>Applied Mechanism Design For Social Good</vt:lpstr>
      <vt:lpstr>Administrative Stuff (Hopefully the last of this  sort of thing for a while)</vt:lpstr>
      <vt:lpstr>MSc/PHd Qualifier</vt:lpstr>
      <vt:lpstr>Also Changed: Scribing/Presenting</vt:lpstr>
      <vt:lpstr>Grade Breakdown | Qualifier Approval </vt:lpstr>
      <vt:lpstr>Reminder: Academic Integrity</vt:lpstr>
      <vt:lpstr>Techniques we’ll use (THIS + Next Two lectures will cover these,  In the context of Mechanism Design)</vt:lpstr>
      <vt:lpstr>Combinatorial Optimization</vt:lpstr>
      <vt:lpstr>C.O. for Kidney Exchange: Refresher on Problem</vt:lpstr>
      <vt:lpstr>C.O. for Kidney Exchange: The Edge formulation</vt:lpstr>
      <vt:lpstr>C.O. For Kidney Exchange: The Cycle Formulation</vt:lpstr>
      <vt:lpstr>C.O. For Kidney Exchange: Comparison</vt:lpstr>
      <vt:lpstr>Game Theory &amp; Mechanism Design</vt:lpstr>
      <vt:lpstr>Machine learning</vt:lpstr>
      <vt:lpstr>Random Graph Theory</vt:lpstr>
      <vt:lpstr>Next This class: Game Theory Primer</vt:lpstr>
      <vt:lpstr>What is game theory?</vt:lpstr>
      <vt:lpstr>What is “Utility” …?</vt:lpstr>
      <vt:lpstr>How do we measure “Utility” …?</vt:lpstr>
      <vt:lpstr>Risk attitudes</vt:lpstr>
      <vt:lpstr>Risk Attitudes – Expected Value</vt:lpstr>
      <vt:lpstr>Decreasing marginal utility</vt:lpstr>
      <vt:lpstr>Maximizing expected utility</vt:lpstr>
      <vt:lpstr>risk attitudes Assuming expected utility max’Ing</vt:lpstr>
      <vt:lpstr>Strategies &amp; Utility</vt:lpstr>
      <vt:lpstr>Nature</vt:lpstr>
      <vt:lpstr>Game representations</vt:lpstr>
      <vt:lpstr>Dominant strategy equilibriA (DSE)</vt:lpstr>
      <vt:lpstr>Zero-Sum Games (2-P)</vt:lpstr>
      <vt:lpstr>General-sum games (2-P)</vt:lpstr>
      <vt:lpstr>General-Sum Games: Nash Equilibria (2-P)</vt:lpstr>
      <vt:lpstr>Example: Chicken</vt:lpstr>
      <vt:lpstr>Chicken</vt:lpstr>
      <vt:lpstr>Criticisms of Nash equilibrium</vt:lpstr>
      <vt:lpstr>Correlated equilibrium</vt:lpstr>
      <vt:lpstr>C.E. for Chicken</vt:lpstr>
      <vt:lpstr>Complexity</vt:lpstr>
      <vt:lpstr>Does Nash Model Human Behavior?</vt:lpstr>
      <vt:lpstr>PowerPoint Presentation</vt:lpstr>
      <vt:lpstr>Next class: Mechanism Design Primer     Also: Email me about presenting!</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796</cp:revision>
  <cp:lastPrinted>2016-09-01T06:47:11Z</cp:lastPrinted>
  <dcterms:created xsi:type="dcterms:W3CDTF">2013-03-05T15:39:19Z</dcterms:created>
  <dcterms:modified xsi:type="dcterms:W3CDTF">2016-09-01T16:23:45Z</dcterms:modified>
</cp:coreProperties>
</file>