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16"/>
  </p:notesMasterIdLst>
  <p:handoutMasterIdLst>
    <p:handoutMasterId r:id="rId17"/>
  </p:handoutMasterIdLst>
  <p:sldIdLst>
    <p:sldId id="256" r:id="rId2"/>
    <p:sldId id="464" r:id="rId3"/>
    <p:sldId id="470" r:id="rId4"/>
    <p:sldId id="467" r:id="rId5"/>
    <p:sldId id="468" r:id="rId6"/>
    <p:sldId id="475" r:id="rId7"/>
    <p:sldId id="473" r:id="rId8"/>
    <p:sldId id="469" r:id="rId9"/>
    <p:sldId id="476" r:id="rId10"/>
    <p:sldId id="477" r:id="rId11"/>
    <p:sldId id="478" r:id="rId12"/>
    <p:sldId id="472" r:id="rId13"/>
    <p:sldId id="474" r:id="rId14"/>
    <p:sldId id="4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83" autoAdjust="0"/>
    <p:restoredTop sz="92277" autoAdjust="0"/>
  </p:normalViewPr>
  <p:slideViewPr>
    <p:cSldViewPr snapToGrid="0" snapToObjects="1">
      <p:cViewPr varScale="1">
        <p:scale>
          <a:sx n="83" d="100"/>
          <a:sy n="83" d="100"/>
        </p:scale>
        <p:origin x="200" y="544"/>
      </p:cViewPr>
      <p:guideLst>
        <p:guide orient="horz" pos="2160"/>
        <p:guide pos="2880"/>
      </p:guideLst>
    </p:cSldViewPr>
  </p:slideViewPr>
  <p:outlineViewPr>
    <p:cViewPr>
      <p:scale>
        <a:sx n="33" d="100"/>
        <a:sy n="33" d="100"/>
      </p:scale>
      <p:origin x="0" y="-67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BF8044-1598-EF4E-BBDA-D110E031C231}" type="datetimeFigureOut">
              <a:rPr lang="en-US" smtClean="0"/>
              <a:t>11/6/16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2F2A42-ED51-374F-BBBC-F1258454E8CF}" type="slidenum">
              <a:rPr lang="en-US" smtClean="0"/>
              <a:t>‹#›</a:t>
            </a:fld>
            <a:endParaRPr lang="en-US"/>
          </a:p>
        </p:txBody>
      </p:sp>
    </p:spTree>
    <p:extLst>
      <p:ext uri="{BB962C8B-B14F-4D97-AF65-F5344CB8AC3E}">
        <p14:creationId xmlns:p14="http://schemas.microsoft.com/office/powerpoint/2010/main" val="41035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E2225-873F-6F40-BA29-3AE101B223B8}" type="datetimeFigureOut">
              <a:rPr lang="en-US" smtClean="0"/>
              <a:t>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0F789-BC41-F84C-B61C-313B216D0D17}" type="slidenum">
              <a:rPr lang="en-US" smtClean="0"/>
              <a:t>‹#›</a:t>
            </a:fld>
            <a:endParaRPr lang="en-US"/>
          </a:p>
        </p:txBody>
      </p:sp>
    </p:spTree>
    <p:extLst>
      <p:ext uri="{BB962C8B-B14F-4D97-AF65-F5344CB8AC3E}">
        <p14:creationId xmlns:p14="http://schemas.microsoft.com/office/powerpoint/2010/main" val="35507884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F789-BC41-F84C-B61C-313B216D0D17}" type="slidenum">
              <a:rPr lang="en-US" smtClean="0"/>
              <a:t>1</a:t>
            </a:fld>
            <a:endParaRPr lang="en-US" dirty="0"/>
          </a:p>
        </p:txBody>
      </p:sp>
    </p:spTree>
    <p:extLst>
      <p:ext uri="{BB962C8B-B14F-4D97-AF65-F5344CB8AC3E}">
        <p14:creationId xmlns:p14="http://schemas.microsoft.com/office/powerpoint/2010/main" val="174054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F789-BC41-F84C-B61C-313B216D0D17}" type="slidenum">
              <a:rPr lang="en-US" smtClean="0"/>
              <a:t>2</a:t>
            </a:fld>
            <a:endParaRPr lang="en-US"/>
          </a:p>
        </p:txBody>
      </p:sp>
    </p:spTree>
    <p:extLst>
      <p:ext uri="{BB962C8B-B14F-4D97-AF65-F5344CB8AC3E}">
        <p14:creationId xmlns:p14="http://schemas.microsoft.com/office/powerpoint/2010/main" val="66934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F789-BC41-F84C-B61C-313B216D0D17}" type="slidenum">
              <a:rPr lang="en-US" smtClean="0"/>
              <a:t>14</a:t>
            </a:fld>
            <a:endParaRPr lang="en-US"/>
          </a:p>
        </p:txBody>
      </p:sp>
    </p:spTree>
    <p:extLst>
      <p:ext uri="{BB962C8B-B14F-4D97-AF65-F5344CB8AC3E}">
        <p14:creationId xmlns:p14="http://schemas.microsoft.com/office/powerpoint/2010/main" val="186380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John P. Dickerson - NYU Stern IOMS</a:t>
            </a: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A9B540C-44DA-4F69-89C9-7C84606640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John P. Dickerson - NYU Stern IOMS</a:t>
            </a:r>
            <a:endParaRPr lang="en-US"/>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John P. Dickerson - NYU Stern IOMS</a:t>
            </a:r>
            <a:endParaRPr lang="en-US"/>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38A00A-3513-8144-AC7B-18629FECFEA0}" type="slidenum">
              <a:rPr lang="en-US" altLang="en-US"/>
              <a:pPr/>
              <a:t>‹#›</a:t>
            </a:fld>
            <a:endParaRPr lang="en-US" altLang="en-US"/>
          </a:p>
        </p:txBody>
      </p:sp>
    </p:spTree>
    <p:extLst>
      <p:ext uri="{BB962C8B-B14F-4D97-AF65-F5344CB8AC3E}">
        <p14:creationId xmlns:p14="http://schemas.microsoft.com/office/powerpoint/2010/main" val="182006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John P. Dickerson - NYU Stern IOMS</a:t>
            </a:r>
            <a:endParaRPr lang="en-US"/>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A2EF37A0-74FC-AB4F-AE4C-D9BFC6719E9F}" type="slidenum">
              <a:rPr lang="en-US" smtClean="0"/>
              <a:t>‹#›</a:t>
            </a:fld>
            <a:endParaRPr lang="en-US"/>
          </a:p>
        </p:txBody>
      </p:sp>
      <p:sp>
        <p:nvSpPr>
          <p:cNvPr id="9" name="Footer Placeholder 8"/>
          <p:cNvSpPr>
            <a:spLocks noGrp="1"/>
          </p:cNvSpPr>
          <p:nvPr>
            <p:ph type="ftr" sz="quarter" idx="12"/>
          </p:nvPr>
        </p:nvSpPr>
        <p:spPr/>
        <p:txBody>
          <a:bodyPr/>
          <a:lstStyle/>
          <a:p>
            <a:r>
              <a:rPr lang="en-US" smtClean="0"/>
              <a:t>John P. Dickerson - NYU Stern IOMS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John P. Dickerson - NYU Stern IOMS</a:t>
            </a:r>
            <a:endParaRPr lang="en-US"/>
          </a:p>
        </p:txBody>
      </p:sp>
      <p:sp>
        <p:nvSpPr>
          <p:cNvPr id="7" name="Slide Number Placeholder 6"/>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John P. Dickerson - NYU Stern IOMS</a:t>
            </a:r>
            <a:endParaRPr lang="en-US"/>
          </a:p>
        </p:txBody>
      </p:sp>
      <p:sp>
        <p:nvSpPr>
          <p:cNvPr id="9" name="Slide Number Placeholder 8"/>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John P. Dickerson - NYU Stern IOMS</a:t>
            </a:r>
            <a:endParaRPr lang="en-US"/>
          </a:p>
        </p:txBody>
      </p:sp>
      <p:sp>
        <p:nvSpPr>
          <p:cNvPr id="5" name="Slide Number Placeholder 4"/>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John P. Dickerson - NYU Stern IOMS</a:t>
            </a:r>
            <a:endParaRPr lang="en-US"/>
          </a:p>
        </p:txBody>
      </p:sp>
      <p:sp>
        <p:nvSpPr>
          <p:cNvPr id="4" name="Slide Number Placeholder 3"/>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John P. Dickerson - NYU Stern IOMS</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John P. Dickerson - NYU Stern IOMS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EF37A0-74FC-AB4F-AE4C-D9BFC6719E9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2857500" y="6492875"/>
            <a:ext cx="3429000" cy="283845"/>
          </a:xfrm>
          <a:prstGeom prst="rect">
            <a:avLst/>
          </a:prstGeom>
        </p:spPr>
        <p:txBody>
          <a:bodyPr vert="horz" lIns="91440" tIns="45720" rIns="91440" bIns="45720" rtlCol="0" anchor="t"/>
          <a:lstStyle>
            <a:lvl1pPr algn="ctr">
              <a:defRPr sz="1000">
                <a:solidFill>
                  <a:schemeClr val="tx2"/>
                </a:solidFill>
              </a:defRPr>
            </a:lvl1pPr>
          </a:lstStyle>
          <a:p>
            <a:r>
              <a:rPr lang="en-US" smtClean="0"/>
              <a:t>John P. Dickerson - NYU Stern IOMS</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2EF37A0-74FC-AB4F-AE4C-D9BFC6719E9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iming>
    <p:tnLst>
      <p:par>
        <p:cTn id="1" dur="indefinite" restart="never" nodeType="tmRoot"/>
      </p:par>
    </p:tnLst>
  </p:timing>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7343"/>
            <a:ext cx="7772400" cy="3783744"/>
          </a:xfrm>
        </p:spPr>
        <p:txBody>
          <a:bodyPr>
            <a:normAutofit/>
          </a:bodyPr>
          <a:lstStyle/>
          <a:p>
            <a:r>
              <a:rPr lang="en-US" sz="4000" dirty="0" smtClean="0"/>
              <a:t>Applied Mechanism Design For Social Good</a:t>
            </a:r>
            <a:endParaRPr lang="en-US" sz="4800" i="1" dirty="0">
              <a:solidFill>
                <a:schemeClr val="bg1">
                  <a:lumMod val="50000"/>
                </a:schemeClr>
              </a:solidFill>
            </a:endParaRPr>
          </a:p>
        </p:txBody>
      </p:sp>
      <p:sp>
        <p:nvSpPr>
          <p:cNvPr id="3" name="Subtitle 2"/>
          <p:cNvSpPr>
            <a:spLocks noGrp="1"/>
          </p:cNvSpPr>
          <p:nvPr>
            <p:ph type="subTitle" idx="1"/>
          </p:nvPr>
        </p:nvSpPr>
        <p:spPr>
          <a:xfrm>
            <a:off x="457200" y="2923507"/>
            <a:ext cx="6858000" cy="641234"/>
          </a:xfrm>
        </p:spPr>
        <p:txBody>
          <a:bodyPr/>
          <a:lstStyle/>
          <a:p>
            <a:r>
              <a:rPr lang="en-US" dirty="0" smtClean="0"/>
              <a:t>John P Dickerson</a:t>
            </a:r>
            <a:endParaRPr lang="en-US" dirty="0"/>
          </a:p>
        </p:txBody>
      </p:sp>
      <p:sp>
        <p:nvSpPr>
          <p:cNvPr id="5" name="TextBox 4"/>
          <p:cNvSpPr txBox="1"/>
          <p:nvPr/>
        </p:nvSpPr>
        <p:spPr>
          <a:xfrm>
            <a:off x="457200" y="5080696"/>
            <a:ext cx="2576383" cy="1323439"/>
          </a:xfrm>
          <a:prstGeom prst="rect">
            <a:avLst/>
          </a:prstGeom>
          <a:noFill/>
        </p:spPr>
        <p:txBody>
          <a:bodyPr wrap="square" rtlCol="0">
            <a:spAutoFit/>
          </a:bodyPr>
          <a:lstStyle/>
          <a:p>
            <a:r>
              <a:rPr lang="en-US" sz="1600" b="1" dirty="0" smtClean="0"/>
              <a:t>Lecture </a:t>
            </a:r>
            <a:r>
              <a:rPr lang="en-US" sz="1600" b="1" dirty="0" smtClean="0"/>
              <a:t>#21 </a:t>
            </a:r>
            <a:r>
              <a:rPr lang="en-US" sz="1600" b="1" dirty="0" smtClean="0"/>
              <a:t>– </a:t>
            </a:r>
            <a:r>
              <a:rPr lang="en-US" sz="1600" b="1" dirty="0" smtClean="0"/>
              <a:t>11/8/2016</a:t>
            </a:r>
            <a:endParaRPr lang="en-US" sz="1600" b="1" dirty="0" smtClean="0"/>
          </a:p>
          <a:p>
            <a:endParaRPr lang="en-US" sz="1600" b="1" dirty="0" smtClean="0"/>
          </a:p>
          <a:p>
            <a:r>
              <a:rPr lang="en-US" sz="1600" b="1" dirty="0" smtClean="0"/>
              <a:t>CMSC828M</a:t>
            </a:r>
          </a:p>
          <a:p>
            <a:r>
              <a:rPr lang="en-US" sz="1600" b="1" dirty="0" smtClean="0"/>
              <a:t>Tuesdays &amp; Thursdays</a:t>
            </a:r>
          </a:p>
          <a:p>
            <a:r>
              <a:rPr lang="en-US" sz="1600" b="1" dirty="0" smtClean="0"/>
              <a:t>12:30pm – 1:45pm</a:t>
            </a:r>
            <a:endParaRPr lang="en-US" sz="1600" dirty="0"/>
          </a:p>
        </p:txBody>
      </p:sp>
      <p:pic>
        <p:nvPicPr>
          <p:cNvPr id="7" name="Picture 6"/>
          <p:cNvPicPr>
            <a:picLocks noChangeAspect="1"/>
          </p:cNvPicPr>
          <p:nvPr/>
        </p:nvPicPr>
        <p:blipFill>
          <a:blip r:embed="rId3"/>
          <a:stretch>
            <a:fillRect/>
          </a:stretch>
        </p:blipFill>
        <p:spPr>
          <a:xfrm>
            <a:off x="4655713" y="5080696"/>
            <a:ext cx="3721993" cy="1293858"/>
          </a:xfrm>
          <a:prstGeom prst="rect">
            <a:avLst/>
          </a:prstGeom>
        </p:spPr>
      </p:pic>
    </p:spTree>
    <p:extLst>
      <p:ext uri="{BB962C8B-B14F-4D97-AF65-F5344CB8AC3E}">
        <p14:creationId xmlns:p14="http://schemas.microsoft.com/office/powerpoint/2010/main" val="293859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 Monotonicity</a:t>
            </a:r>
            <a:endParaRPr lang="en-US" dirty="0"/>
          </a:p>
        </p:txBody>
      </p:sp>
      <p:sp>
        <p:nvSpPr>
          <p:cNvPr id="3" name="Content Placeholder 2"/>
          <p:cNvSpPr>
            <a:spLocks noGrp="1"/>
          </p:cNvSpPr>
          <p:nvPr>
            <p:ph idx="1"/>
          </p:nvPr>
        </p:nvSpPr>
        <p:spPr/>
        <p:txBody>
          <a:bodyPr>
            <a:normAutofit/>
          </a:bodyPr>
          <a:lstStyle/>
          <a:p>
            <a:r>
              <a:rPr lang="en-US" altLang="en-US" sz="1600" b="1" dirty="0"/>
              <a:t>Claim: f is monotonic.  </a:t>
            </a:r>
            <a:r>
              <a:rPr lang="en-US" altLang="en-US" sz="1600" b="1" dirty="0" smtClean="0"/>
              <a:t/>
            </a:r>
            <a:br>
              <a:rPr lang="en-US" altLang="en-US" sz="1600" b="1" dirty="0" smtClean="0"/>
            </a:br>
            <a:r>
              <a:rPr lang="en-US" altLang="en-US" sz="1600" b="1" dirty="0" smtClean="0"/>
              <a:t>Proof</a:t>
            </a:r>
            <a:r>
              <a:rPr lang="en-US" altLang="en-US" sz="1600" b="1" dirty="0"/>
              <a:t>:  Suppose not.  Then there exists u and u’ </a:t>
            </a:r>
            <a:r>
              <a:rPr lang="en-US" altLang="en-US" sz="1600" b="1" dirty="0" err="1"/>
              <a:t>s.t.</a:t>
            </a:r>
            <a:r>
              <a:rPr lang="en-US" altLang="en-US" sz="1600" b="1" dirty="0"/>
              <a:t> f(u) = x, x maintains position going from u to u’, and f(u’) </a:t>
            </a:r>
            <a:r>
              <a:rPr lang="en-US" altLang="en-US" sz="1600" b="1" dirty="0">
                <a:sym typeface="Symbol" charset="2"/>
              </a:rPr>
              <a:t> x</a:t>
            </a:r>
            <a:endParaRPr lang="en-US" altLang="en-US" sz="1600" b="1" dirty="0"/>
          </a:p>
          <a:p>
            <a:pPr marL="285750" indent="-285750">
              <a:buFont typeface="Arial" charset="0"/>
              <a:buChar char="•"/>
            </a:pPr>
            <a:r>
              <a:rPr lang="en-US" altLang="en-US" sz="1600" b="0" dirty="0"/>
              <a:t>Consider converting u to u’ one agent at a time.  The social choices in this sequence are, e.g., x, x, y, …, z.  Consider the first step in this sequence where the social choice changes. Call the agent that changed his preferences agent </a:t>
            </a:r>
            <a:r>
              <a:rPr lang="en-US" altLang="en-US" sz="1600" b="0" dirty="0" err="1"/>
              <a:t>i</a:t>
            </a:r>
            <a:r>
              <a:rPr lang="en-US" altLang="en-US" sz="1600" b="0" dirty="0"/>
              <a:t>, and call the new social choice y.  For the mechanism to be truth-dominant, i’s dominant strategy should be to tell the truth no matter what others reveal.  So, truth telling should be dominant even if the rest of the sequence did not occur.  </a:t>
            </a:r>
          </a:p>
          <a:p>
            <a:pPr marL="285750" indent="-285750">
              <a:buFont typeface="Arial" charset="0"/>
              <a:buChar char="•"/>
            </a:pPr>
            <a:r>
              <a:rPr lang="en-US" altLang="en-US" sz="1600" b="0" dirty="0">
                <a:solidFill>
                  <a:srgbClr val="DC0000"/>
                </a:solidFill>
              </a:rPr>
              <a:t>Case 1. </a:t>
            </a:r>
            <a:r>
              <a:rPr lang="en-US" altLang="en-US" sz="1600" b="0" dirty="0" err="1">
                <a:solidFill>
                  <a:srgbClr val="DC0000"/>
                </a:solidFill>
              </a:rPr>
              <a:t>u’</a:t>
            </a:r>
            <a:r>
              <a:rPr lang="en-US" altLang="en-US" sz="1600" b="0" baseline="-25000" dirty="0" err="1">
                <a:solidFill>
                  <a:srgbClr val="DC0000"/>
                </a:solidFill>
              </a:rPr>
              <a:t>i</a:t>
            </a:r>
            <a:r>
              <a:rPr lang="en-US" altLang="en-US" sz="1600" b="0" dirty="0">
                <a:solidFill>
                  <a:srgbClr val="DC0000"/>
                </a:solidFill>
              </a:rPr>
              <a:t>(x) &gt; </a:t>
            </a:r>
            <a:r>
              <a:rPr lang="en-US" altLang="en-US" sz="1600" b="0" dirty="0" err="1">
                <a:solidFill>
                  <a:srgbClr val="DC0000"/>
                </a:solidFill>
              </a:rPr>
              <a:t>u’</a:t>
            </a:r>
            <a:r>
              <a:rPr lang="en-US" altLang="en-US" sz="1600" b="0" baseline="-25000" dirty="0" err="1">
                <a:solidFill>
                  <a:srgbClr val="DC0000"/>
                </a:solidFill>
              </a:rPr>
              <a:t>i</a:t>
            </a:r>
            <a:r>
              <a:rPr lang="en-US" altLang="en-US" sz="1600" b="0" dirty="0">
                <a:solidFill>
                  <a:srgbClr val="DC0000"/>
                </a:solidFill>
              </a:rPr>
              <a:t>(y). </a:t>
            </a:r>
            <a:r>
              <a:rPr lang="en-US" altLang="en-US" sz="1600" b="0" dirty="0"/>
              <a:t>Say that </a:t>
            </a:r>
            <a:r>
              <a:rPr lang="en-US" altLang="en-US" sz="1600" b="0" dirty="0" err="1"/>
              <a:t>u’</a:t>
            </a:r>
            <a:r>
              <a:rPr lang="en-US" altLang="en-US" sz="1600" b="0" baseline="-25000" dirty="0" err="1"/>
              <a:t>i</a:t>
            </a:r>
            <a:r>
              <a:rPr lang="en-US" altLang="en-US" sz="1600" b="0" dirty="0"/>
              <a:t> is the agent’s truthful preference.  Agent </a:t>
            </a:r>
            <a:r>
              <a:rPr lang="en-US" altLang="en-US" sz="1600" b="0" dirty="0" err="1"/>
              <a:t>i</a:t>
            </a:r>
            <a:r>
              <a:rPr lang="en-US" altLang="en-US" sz="1600" b="0" dirty="0"/>
              <a:t> would do better by revealing </a:t>
            </a:r>
            <a:r>
              <a:rPr lang="en-US" altLang="en-US" sz="1600" b="0" dirty="0" err="1"/>
              <a:t>u</a:t>
            </a:r>
            <a:r>
              <a:rPr lang="en-US" altLang="en-US" sz="1600" b="0" baseline="-25000" dirty="0" err="1"/>
              <a:t>i</a:t>
            </a:r>
            <a:r>
              <a:rPr lang="en-US" altLang="en-US" sz="1600" b="0" dirty="0"/>
              <a:t> instead (x would get chosen instead of y).  This contradicts truth-dominance.</a:t>
            </a:r>
          </a:p>
          <a:p>
            <a:pPr marL="285750" indent="-285750">
              <a:buFont typeface="Arial" charset="0"/>
              <a:buChar char="•"/>
            </a:pPr>
            <a:r>
              <a:rPr lang="en-US" altLang="en-US" sz="1600" b="0" dirty="0">
                <a:solidFill>
                  <a:srgbClr val="DC0000"/>
                </a:solidFill>
              </a:rPr>
              <a:t>Case 2. </a:t>
            </a:r>
            <a:r>
              <a:rPr lang="en-US" altLang="en-US" sz="1600" b="0" dirty="0" err="1">
                <a:solidFill>
                  <a:srgbClr val="DC0000"/>
                </a:solidFill>
              </a:rPr>
              <a:t>u’</a:t>
            </a:r>
            <a:r>
              <a:rPr lang="en-US" altLang="en-US" sz="1600" b="0" baseline="-25000" dirty="0" err="1">
                <a:solidFill>
                  <a:srgbClr val="DC0000"/>
                </a:solidFill>
              </a:rPr>
              <a:t>i</a:t>
            </a:r>
            <a:r>
              <a:rPr lang="en-US" altLang="en-US" sz="1600" b="0" dirty="0">
                <a:solidFill>
                  <a:srgbClr val="DC0000"/>
                </a:solidFill>
              </a:rPr>
              <a:t>(x) &lt; </a:t>
            </a:r>
            <a:r>
              <a:rPr lang="en-US" altLang="en-US" sz="1600" b="0" dirty="0" err="1">
                <a:solidFill>
                  <a:srgbClr val="DC0000"/>
                </a:solidFill>
              </a:rPr>
              <a:t>u’</a:t>
            </a:r>
            <a:r>
              <a:rPr lang="en-US" altLang="en-US" sz="1600" b="0" baseline="-25000" dirty="0" err="1">
                <a:solidFill>
                  <a:srgbClr val="DC0000"/>
                </a:solidFill>
              </a:rPr>
              <a:t>i</a:t>
            </a:r>
            <a:r>
              <a:rPr lang="en-US" altLang="en-US" sz="1600" b="0" dirty="0">
                <a:solidFill>
                  <a:srgbClr val="DC0000"/>
                </a:solidFill>
              </a:rPr>
              <a:t>(y). </a:t>
            </a:r>
            <a:r>
              <a:rPr lang="en-US" altLang="en-US" sz="1600" b="0" dirty="0"/>
              <a:t>Because x maintains position from </a:t>
            </a:r>
            <a:r>
              <a:rPr lang="en-US" altLang="en-US" sz="1600" b="0" dirty="0" err="1"/>
              <a:t>u</a:t>
            </a:r>
            <a:r>
              <a:rPr lang="en-US" altLang="en-US" sz="1600" b="0" baseline="-25000" dirty="0" err="1"/>
              <a:t>i</a:t>
            </a:r>
            <a:r>
              <a:rPr lang="en-US" altLang="en-US" sz="1600" b="0" dirty="0"/>
              <a:t> to </a:t>
            </a:r>
            <a:r>
              <a:rPr lang="en-US" altLang="en-US" sz="1600" b="0" dirty="0" err="1"/>
              <a:t>u’</a:t>
            </a:r>
            <a:r>
              <a:rPr lang="en-US" altLang="en-US" sz="1600" b="0" baseline="-25000" dirty="0" err="1"/>
              <a:t>i</a:t>
            </a:r>
            <a:r>
              <a:rPr lang="en-US" altLang="en-US" sz="1600" b="0" dirty="0"/>
              <a:t>, we have </a:t>
            </a:r>
            <a:r>
              <a:rPr lang="en-US" altLang="en-US" sz="1600" b="0" dirty="0" err="1"/>
              <a:t>u</a:t>
            </a:r>
            <a:r>
              <a:rPr lang="en-US" altLang="en-US" sz="1600" b="0" baseline="-25000" dirty="0" err="1"/>
              <a:t>i</a:t>
            </a:r>
            <a:r>
              <a:rPr lang="en-US" altLang="en-US" sz="1600" b="0" dirty="0"/>
              <a:t>(x) &lt; </a:t>
            </a:r>
            <a:r>
              <a:rPr lang="en-US" altLang="en-US" sz="1600" b="0" dirty="0" err="1"/>
              <a:t>u</a:t>
            </a:r>
            <a:r>
              <a:rPr lang="en-US" altLang="en-US" sz="1600" b="0" baseline="-25000" dirty="0" err="1"/>
              <a:t>i</a:t>
            </a:r>
            <a:r>
              <a:rPr lang="en-US" altLang="en-US" sz="1600" b="0" dirty="0"/>
              <a:t>(y). Say that </a:t>
            </a:r>
            <a:r>
              <a:rPr lang="en-US" altLang="en-US" sz="1600" b="0" dirty="0" err="1"/>
              <a:t>u</a:t>
            </a:r>
            <a:r>
              <a:rPr lang="en-US" altLang="en-US" sz="1600" b="0" baseline="-25000" dirty="0" err="1"/>
              <a:t>i</a:t>
            </a:r>
            <a:r>
              <a:rPr lang="en-US" altLang="en-US" sz="1600" b="0" dirty="0"/>
              <a:t> is the agent’s truthful preference.  Agent </a:t>
            </a:r>
            <a:r>
              <a:rPr lang="en-US" altLang="en-US" sz="1600" b="0" dirty="0" err="1"/>
              <a:t>i</a:t>
            </a:r>
            <a:r>
              <a:rPr lang="en-US" altLang="en-US" sz="1600" b="0" dirty="0"/>
              <a:t> would do better by revealing </a:t>
            </a:r>
            <a:r>
              <a:rPr lang="en-US" altLang="en-US" sz="1600" b="0" dirty="0" err="1"/>
              <a:t>u’</a:t>
            </a:r>
            <a:r>
              <a:rPr lang="en-US" altLang="en-US" sz="1600" b="0" baseline="-25000" dirty="0" err="1"/>
              <a:t>i</a:t>
            </a:r>
            <a:r>
              <a:rPr lang="en-US" altLang="en-US" sz="1600" b="0" dirty="0"/>
              <a:t> instead (y would get chosen instead of x). This contradicts truth-dominance.</a:t>
            </a:r>
            <a:endParaRPr lang="en-US" sz="2400" b="0" dirty="0"/>
          </a:p>
        </p:txBody>
      </p:sp>
      <p:sp>
        <p:nvSpPr>
          <p:cNvPr id="4" name="Slide Number Placeholder 3"/>
          <p:cNvSpPr>
            <a:spLocks noGrp="1"/>
          </p:cNvSpPr>
          <p:nvPr>
            <p:ph type="sldNum" sz="quarter" idx="12"/>
          </p:nvPr>
        </p:nvSpPr>
        <p:spPr/>
        <p:txBody>
          <a:bodyPr/>
          <a:lstStyle/>
          <a:p>
            <a:fld id="{A2EF37A0-74FC-AB4F-AE4C-D9BFC6719E9F}" type="slidenum">
              <a:rPr lang="en-US" smtClean="0"/>
              <a:t>10</a:t>
            </a:fld>
            <a:endParaRPr lang="en-US"/>
          </a:p>
        </p:txBody>
      </p:sp>
    </p:spTree>
    <p:extLst>
      <p:ext uri="{BB962C8B-B14F-4D97-AF65-F5344CB8AC3E}">
        <p14:creationId xmlns:p14="http://schemas.microsoft.com/office/powerpoint/2010/main" val="3850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6811505" cy="1371600"/>
          </a:xfrm>
        </p:spPr>
        <p:txBody>
          <a:bodyPr/>
          <a:lstStyle/>
          <a:p>
            <a:r>
              <a:rPr lang="en-US" dirty="0" smtClean="0"/>
              <a:t>G-S: </a:t>
            </a:r>
            <a:r>
              <a:rPr lang="en-US" smtClean="0"/>
              <a:t>Pareto Efficiency</a:t>
            </a:r>
            <a:endParaRPr lang="en-US" dirty="0"/>
          </a:p>
        </p:txBody>
      </p:sp>
      <p:sp>
        <p:nvSpPr>
          <p:cNvPr id="3" name="Content Placeholder 2"/>
          <p:cNvSpPr>
            <a:spLocks noGrp="1"/>
          </p:cNvSpPr>
          <p:nvPr>
            <p:ph idx="1"/>
          </p:nvPr>
        </p:nvSpPr>
        <p:spPr/>
        <p:txBody>
          <a:bodyPr>
            <a:normAutofit/>
          </a:bodyPr>
          <a:lstStyle/>
          <a:p>
            <a:pPr>
              <a:lnSpc>
                <a:spcPct val="90000"/>
              </a:lnSpc>
            </a:pPr>
            <a:r>
              <a:rPr lang="en-US" altLang="en-US" sz="1600" b="1" dirty="0"/>
              <a:t>Claim: f is </a:t>
            </a:r>
            <a:r>
              <a:rPr lang="en-US" altLang="en-US" sz="1600" b="1" dirty="0" err="1"/>
              <a:t>Paretian</a:t>
            </a:r>
            <a:r>
              <a:rPr lang="en-US" altLang="en-US" sz="1600" b="1" dirty="0"/>
              <a:t>.  Proof:  Suppose not.  Then for some preference profile u we have an outcome x such that for each agent </a:t>
            </a:r>
            <a:r>
              <a:rPr lang="en-US" altLang="en-US" sz="1600" b="1" dirty="0" err="1"/>
              <a:t>i</a:t>
            </a:r>
            <a:r>
              <a:rPr lang="en-US" altLang="en-US" sz="1600" b="1" dirty="0"/>
              <a:t>,</a:t>
            </a:r>
            <a:r>
              <a:rPr lang="en-US" altLang="en-US" sz="1600" b="1" dirty="0">
                <a:solidFill>
                  <a:srgbClr val="DC0000"/>
                </a:solidFill>
              </a:rPr>
              <a:t>  </a:t>
            </a:r>
            <a:r>
              <a:rPr lang="en-US" altLang="en-US" sz="1600" b="1" dirty="0" err="1">
                <a:solidFill>
                  <a:srgbClr val="DC0000"/>
                </a:solidFill>
              </a:rPr>
              <a:t>u</a:t>
            </a:r>
            <a:r>
              <a:rPr lang="en-US" altLang="en-US" sz="1600" b="1" baseline="-25000" dirty="0" err="1">
                <a:solidFill>
                  <a:srgbClr val="DC0000"/>
                </a:solidFill>
              </a:rPr>
              <a:t>i</a:t>
            </a:r>
            <a:r>
              <a:rPr lang="en-US" altLang="en-US" sz="1600" b="1" dirty="0">
                <a:solidFill>
                  <a:srgbClr val="DC0000"/>
                </a:solidFill>
              </a:rPr>
              <a:t>(x) &gt; </a:t>
            </a:r>
            <a:r>
              <a:rPr lang="en-US" altLang="en-US" sz="1600" b="1" dirty="0" err="1">
                <a:solidFill>
                  <a:srgbClr val="DC0000"/>
                </a:solidFill>
              </a:rPr>
              <a:t>u</a:t>
            </a:r>
            <a:r>
              <a:rPr lang="en-US" altLang="en-US" sz="1600" b="1" baseline="-25000" dirty="0" err="1">
                <a:solidFill>
                  <a:srgbClr val="DC0000"/>
                </a:solidFill>
              </a:rPr>
              <a:t>i</a:t>
            </a:r>
            <a:r>
              <a:rPr lang="en-US" altLang="en-US" sz="1600" b="1" dirty="0">
                <a:solidFill>
                  <a:srgbClr val="DC0000"/>
                </a:solidFill>
              </a:rPr>
              <a:t>(f(u)).  </a:t>
            </a:r>
          </a:p>
          <a:p>
            <a:pPr marL="285750" indent="-285750">
              <a:lnSpc>
                <a:spcPct val="90000"/>
              </a:lnSpc>
              <a:buFont typeface="Arial" charset="0"/>
              <a:buChar char="•"/>
            </a:pPr>
            <a:r>
              <a:rPr lang="en-US" altLang="en-US" sz="1600" b="0" dirty="0"/>
              <a:t>We also know that there exists a u’ </a:t>
            </a:r>
            <a:r>
              <a:rPr lang="en-US" altLang="en-US" sz="1600" b="0" dirty="0" err="1"/>
              <a:t>s.t.</a:t>
            </a:r>
            <a:r>
              <a:rPr lang="en-US" altLang="en-US" sz="1600" b="0" dirty="0"/>
              <a:t> f(u’) = x</a:t>
            </a:r>
          </a:p>
          <a:p>
            <a:pPr marL="285750" indent="-285750">
              <a:lnSpc>
                <a:spcPct val="90000"/>
              </a:lnSpc>
              <a:buFont typeface="Arial" charset="0"/>
              <a:buChar char="•"/>
            </a:pPr>
            <a:r>
              <a:rPr lang="en-US" altLang="en-US" sz="1600" b="0" dirty="0"/>
              <a:t>Now, choose a u’’ </a:t>
            </a:r>
            <a:r>
              <a:rPr lang="en-US" altLang="en-US" sz="1600" b="0" dirty="0" err="1"/>
              <a:t>s.t.</a:t>
            </a:r>
            <a:r>
              <a:rPr lang="en-US" altLang="en-US" sz="1600" b="0" dirty="0"/>
              <a:t> for all </a:t>
            </a:r>
            <a:r>
              <a:rPr lang="en-US" altLang="en-US" sz="1600" b="0" dirty="0" err="1"/>
              <a:t>i</a:t>
            </a:r>
            <a:r>
              <a:rPr lang="en-US" altLang="en-US" sz="1600" b="0" dirty="0"/>
              <a:t>,  </a:t>
            </a:r>
            <a:r>
              <a:rPr lang="en-US" altLang="en-US" sz="1600" b="0" dirty="0" err="1"/>
              <a:t>u</a:t>
            </a:r>
            <a:r>
              <a:rPr lang="en-US" altLang="en-US" sz="1600" b="0" baseline="-25000" dirty="0" err="1"/>
              <a:t>i</a:t>
            </a:r>
            <a:r>
              <a:rPr lang="en-US" altLang="en-US" sz="1600" b="0" dirty="0"/>
              <a:t>’’(x) &gt; </a:t>
            </a:r>
            <a:r>
              <a:rPr lang="en-US" altLang="en-US" sz="1600" b="0" dirty="0" err="1"/>
              <a:t>u</a:t>
            </a:r>
            <a:r>
              <a:rPr lang="en-US" altLang="en-US" sz="1600" b="0" baseline="-25000" dirty="0" err="1"/>
              <a:t>i</a:t>
            </a:r>
            <a:r>
              <a:rPr lang="en-US" altLang="en-US" sz="1600" b="0" dirty="0"/>
              <a:t>’’(f(u)) &gt; </a:t>
            </a:r>
            <a:r>
              <a:rPr lang="en-US" altLang="en-US" sz="1600" b="0" dirty="0" err="1"/>
              <a:t>u</a:t>
            </a:r>
            <a:r>
              <a:rPr lang="en-US" altLang="en-US" sz="1600" b="0" baseline="-25000" dirty="0" err="1"/>
              <a:t>i</a:t>
            </a:r>
            <a:r>
              <a:rPr lang="en-US" altLang="en-US" sz="1600" b="0" dirty="0"/>
              <a:t>’’(z),  </a:t>
            </a:r>
            <a:r>
              <a:rPr lang="en-US" altLang="en-US" sz="1600" b="0" dirty="0">
                <a:sym typeface="Math1" charset="0"/>
              </a:rPr>
              <a:t>for all </a:t>
            </a:r>
            <a:r>
              <a:rPr lang="en-US" altLang="en-US" sz="1600" b="0" dirty="0"/>
              <a:t>z </a:t>
            </a:r>
            <a:r>
              <a:rPr lang="en-US" altLang="en-US" sz="1600" b="0" dirty="0">
                <a:sym typeface="Symbol" charset="2"/>
              </a:rPr>
              <a:t></a:t>
            </a:r>
            <a:r>
              <a:rPr lang="en-US" altLang="en-US" sz="1600" b="0" dirty="0"/>
              <a:t> f(u), x</a:t>
            </a:r>
          </a:p>
          <a:p>
            <a:pPr marL="285750" indent="-285750">
              <a:lnSpc>
                <a:spcPct val="90000"/>
              </a:lnSpc>
              <a:buFont typeface="Arial" charset="0"/>
              <a:buChar char="•"/>
            </a:pPr>
            <a:r>
              <a:rPr lang="en-US" altLang="en-US" sz="1600" b="0" dirty="0"/>
              <a:t>Since f(u’) = x, monotonicity implies f(u’’) = x  (because going from u’ to u’’, x maintains its position)</a:t>
            </a:r>
          </a:p>
          <a:p>
            <a:pPr marL="285750" indent="-285750">
              <a:lnSpc>
                <a:spcPct val="90000"/>
              </a:lnSpc>
              <a:buFont typeface="Arial" charset="0"/>
              <a:buChar char="•"/>
            </a:pPr>
            <a:r>
              <a:rPr lang="en-US" altLang="en-US" sz="1600" b="0" dirty="0"/>
              <a:t>Monotonicity also implies f(u’’) = f(u)  (because going from u to u’’, f(u) maintains its position)</a:t>
            </a:r>
          </a:p>
          <a:p>
            <a:pPr marL="285750" indent="-285750">
              <a:lnSpc>
                <a:spcPct val="90000"/>
              </a:lnSpc>
              <a:buFont typeface="Arial" charset="0"/>
              <a:buChar char="•"/>
            </a:pPr>
            <a:r>
              <a:rPr lang="en-US" altLang="en-US" sz="1600" b="0" dirty="0"/>
              <a:t>But f(u’’) = x  and f(u’’) = f(u) yields a contradiction because x </a:t>
            </a:r>
            <a:r>
              <a:rPr lang="en-US" altLang="en-US" sz="1600" b="0" dirty="0">
                <a:sym typeface="Symbol" charset="2"/>
              </a:rPr>
              <a:t></a:t>
            </a:r>
            <a:r>
              <a:rPr lang="en-US" altLang="en-US" sz="1600" b="0" dirty="0"/>
              <a:t> f(u</a:t>
            </a:r>
            <a:r>
              <a:rPr lang="en-US" altLang="en-US" sz="1600" b="0" dirty="0" smtClean="0"/>
              <a:t>)</a:t>
            </a:r>
          </a:p>
        </p:txBody>
      </p:sp>
      <p:sp>
        <p:nvSpPr>
          <p:cNvPr id="4" name="Slide Number Placeholder 3"/>
          <p:cNvSpPr>
            <a:spLocks noGrp="1"/>
          </p:cNvSpPr>
          <p:nvPr>
            <p:ph type="sldNum" sz="quarter" idx="12"/>
          </p:nvPr>
        </p:nvSpPr>
        <p:spPr/>
        <p:txBody>
          <a:bodyPr/>
          <a:lstStyle/>
          <a:p>
            <a:fld id="{A2EF37A0-74FC-AB4F-AE4C-D9BFC6719E9F}" type="slidenum">
              <a:rPr lang="en-US" smtClean="0"/>
              <a:t>11</a:t>
            </a:fld>
            <a:endParaRPr lang="en-US"/>
          </a:p>
        </p:txBody>
      </p:sp>
      <p:sp>
        <p:nvSpPr>
          <p:cNvPr id="5" name="Rounded Rectangle 4"/>
          <p:cNvSpPr/>
          <p:nvPr/>
        </p:nvSpPr>
        <p:spPr>
          <a:xfrm>
            <a:off x="457199" y="4726983"/>
            <a:ext cx="8051370" cy="1534332"/>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en-US" sz="2400" b="1" dirty="0"/>
              <a:t>Since f is monotonic &amp; </a:t>
            </a:r>
            <a:r>
              <a:rPr lang="en-US" altLang="en-US" sz="2400" b="1" dirty="0" err="1" smtClean="0"/>
              <a:t>Paretian</a:t>
            </a:r>
            <a:r>
              <a:rPr lang="en-US" altLang="en-US" sz="2400" b="1" dirty="0" smtClean="0"/>
              <a:t> </a:t>
            </a:r>
            <a:r>
              <a:rPr lang="is-IS" altLang="en-US" sz="2400" b="1" dirty="0" smtClean="0"/>
              <a:t>…</a:t>
            </a:r>
          </a:p>
          <a:p>
            <a:pPr algn="ctr"/>
            <a:r>
              <a:rPr lang="is-IS" altLang="en-US" sz="2400" b="1" dirty="0" smtClean="0"/>
              <a:t>... </a:t>
            </a:r>
            <a:r>
              <a:rPr lang="en-US" altLang="en-US" sz="2400" b="1" dirty="0" smtClean="0"/>
              <a:t>by </a:t>
            </a:r>
            <a:r>
              <a:rPr lang="en-US" altLang="en-US" sz="2400" b="1" dirty="0"/>
              <a:t>strong form of Arrow’s </a:t>
            </a:r>
            <a:r>
              <a:rPr lang="en-US" altLang="en-US" sz="2400" b="1" dirty="0" smtClean="0"/>
              <a:t>theorem,</a:t>
            </a:r>
          </a:p>
          <a:p>
            <a:pPr algn="ctr"/>
            <a:r>
              <a:rPr lang="en-US" altLang="en-US" sz="2400" b="1" i="1" dirty="0" smtClean="0"/>
              <a:t>f</a:t>
            </a:r>
            <a:r>
              <a:rPr lang="en-US" altLang="en-US" sz="2400" b="1" dirty="0" smtClean="0"/>
              <a:t> </a:t>
            </a:r>
            <a:r>
              <a:rPr lang="en-US" altLang="en-US" sz="2400" b="1" dirty="0"/>
              <a:t>is dictatorial.  </a:t>
            </a:r>
            <a:r>
              <a:rPr lang="en-US" altLang="en-US" sz="2400" b="1" dirty="0">
                <a:ea typeface="Times New Roman" charset="0"/>
                <a:cs typeface="Times New Roman" charset="0"/>
              </a:rPr>
              <a:t>■</a:t>
            </a:r>
            <a:endParaRPr lang="en-US" sz="2400" dirty="0"/>
          </a:p>
        </p:txBody>
      </p:sp>
    </p:spTree>
    <p:extLst>
      <p:ext uri="{BB962C8B-B14F-4D97-AF65-F5344CB8AC3E}">
        <p14:creationId xmlns:p14="http://schemas.microsoft.com/office/powerpoint/2010/main" val="12766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199" y="152718"/>
            <a:ext cx="7786255" cy="1371600"/>
          </a:xfrm>
        </p:spPr>
        <p:txBody>
          <a:bodyPr>
            <a:normAutofit/>
          </a:bodyPr>
          <a:lstStyle/>
          <a:p>
            <a:r>
              <a:rPr lang="en-US" altLang="en-US" smtClean="0"/>
              <a:t>Some computational issues in social choice</a:t>
            </a:r>
            <a:endParaRPr lang="en-US" altLang="en-US"/>
          </a:p>
        </p:txBody>
      </p:sp>
      <p:sp>
        <p:nvSpPr>
          <p:cNvPr id="3" name="Content Placeholder 2"/>
          <p:cNvSpPr>
            <a:spLocks noGrp="1"/>
          </p:cNvSpPr>
          <p:nvPr>
            <p:ph idx="1"/>
          </p:nvPr>
        </p:nvSpPr>
        <p:spPr/>
        <p:txBody>
          <a:bodyPr>
            <a:normAutofit fontScale="62500" lnSpcReduction="20000"/>
          </a:bodyPr>
          <a:lstStyle/>
          <a:p>
            <a:pPr>
              <a:lnSpc>
                <a:spcPct val="120000"/>
              </a:lnSpc>
            </a:pPr>
            <a:r>
              <a:rPr lang="en-US" altLang="en-US" sz="2400" dirty="0"/>
              <a:t>Sometimes </a:t>
            </a:r>
            <a:r>
              <a:rPr lang="en-US" altLang="en-US" sz="2400" dirty="0">
                <a:solidFill>
                  <a:schemeClr val="tx2"/>
                </a:solidFill>
              </a:rPr>
              <a:t>computing the winner/aggregate ranking </a:t>
            </a:r>
            <a:r>
              <a:rPr lang="en-US" altLang="en-US" sz="2400" dirty="0"/>
              <a:t>is hard</a:t>
            </a:r>
          </a:p>
          <a:p>
            <a:pPr marL="274320" lvl="1" indent="0">
              <a:lnSpc>
                <a:spcPct val="120000"/>
              </a:lnSpc>
              <a:buNone/>
            </a:pPr>
            <a:r>
              <a:rPr lang="en-US" altLang="en-US" dirty="0"/>
              <a:t>E.g</a:t>
            </a:r>
            <a:r>
              <a:rPr lang="en-US" altLang="en-US" dirty="0" smtClean="0"/>
              <a:t>., </a:t>
            </a:r>
            <a:r>
              <a:rPr lang="en-US" altLang="en-US" dirty="0"/>
              <a:t>for </a:t>
            </a:r>
            <a:r>
              <a:rPr lang="en-US" altLang="en-US" dirty="0" err="1"/>
              <a:t>Kemeny</a:t>
            </a:r>
            <a:r>
              <a:rPr lang="en-US" altLang="en-US" dirty="0"/>
              <a:t> and Slater rules this is NP-hard</a:t>
            </a:r>
          </a:p>
          <a:p>
            <a:pPr>
              <a:lnSpc>
                <a:spcPct val="120000"/>
              </a:lnSpc>
            </a:pPr>
            <a:r>
              <a:rPr lang="en-US" altLang="en-US" sz="2400" dirty="0"/>
              <a:t>For some rules (e.g., STV), computing a successful </a:t>
            </a:r>
            <a:r>
              <a:rPr lang="en-US" altLang="en-US" sz="2400" dirty="0">
                <a:solidFill>
                  <a:schemeClr val="tx2"/>
                </a:solidFill>
              </a:rPr>
              <a:t>manipulation </a:t>
            </a:r>
            <a:r>
              <a:rPr lang="en-US" altLang="en-US" sz="2400" dirty="0"/>
              <a:t>is NP-hard</a:t>
            </a:r>
          </a:p>
          <a:p>
            <a:pPr marL="274320" lvl="1" indent="0">
              <a:lnSpc>
                <a:spcPct val="120000"/>
              </a:lnSpc>
              <a:buNone/>
            </a:pPr>
            <a:r>
              <a:rPr lang="en-US" altLang="en-US" dirty="0"/>
              <a:t>Manipulation being hard is a </a:t>
            </a:r>
            <a:r>
              <a:rPr lang="en-US" altLang="en-US" b="1" dirty="0"/>
              <a:t>good</a:t>
            </a:r>
            <a:r>
              <a:rPr lang="en-US" altLang="en-US" dirty="0"/>
              <a:t> thing (circumventing </a:t>
            </a:r>
            <a:r>
              <a:rPr lang="en-US" altLang="en-US" dirty="0" err="1"/>
              <a:t>Gibbard</a:t>
            </a:r>
            <a:r>
              <a:rPr lang="en-US" altLang="en-US" dirty="0"/>
              <a:t>-Satterthwaite?)…  But would like something stronger than NP-hardness</a:t>
            </a:r>
          </a:p>
          <a:p>
            <a:pPr marL="274320" lvl="1" indent="0">
              <a:lnSpc>
                <a:spcPct val="120000"/>
              </a:lnSpc>
              <a:buNone/>
            </a:pPr>
            <a:r>
              <a:rPr lang="en-US" altLang="en-US" dirty="0"/>
              <a:t>Also: work on the complexity of </a:t>
            </a:r>
            <a:r>
              <a:rPr lang="en-US" altLang="en-US" dirty="0">
                <a:solidFill>
                  <a:schemeClr val="tx2"/>
                </a:solidFill>
              </a:rPr>
              <a:t>controlling </a:t>
            </a:r>
            <a:r>
              <a:rPr lang="en-US" altLang="en-US" dirty="0"/>
              <a:t>the outcome of an election by influencing the list of candidates/schedule of the Cup rule/etc.</a:t>
            </a:r>
          </a:p>
          <a:p>
            <a:pPr>
              <a:lnSpc>
                <a:spcPct val="120000"/>
              </a:lnSpc>
            </a:pPr>
            <a:r>
              <a:rPr lang="en-US" altLang="en-US" sz="2400" dirty="0">
                <a:solidFill>
                  <a:schemeClr val="tx2"/>
                </a:solidFill>
              </a:rPr>
              <a:t>Preference elicitation: </a:t>
            </a:r>
          </a:p>
          <a:p>
            <a:pPr marL="274320" lvl="1" indent="0">
              <a:lnSpc>
                <a:spcPct val="120000"/>
              </a:lnSpc>
              <a:buNone/>
            </a:pPr>
            <a:r>
              <a:rPr lang="en-US" altLang="en-US" dirty="0"/>
              <a:t>We may not want to force each voter to rank </a:t>
            </a:r>
            <a:r>
              <a:rPr lang="en-US" altLang="en-US" b="1" dirty="0">
                <a:solidFill>
                  <a:schemeClr val="tx2"/>
                </a:solidFill>
              </a:rPr>
              <a:t>all</a:t>
            </a:r>
            <a:r>
              <a:rPr lang="en-US" altLang="en-US" dirty="0">
                <a:solidFill>
                  <a:schemeClr val="tx2"/>
                </a:solidFill>
              </a:rPr>
              <a:t> </a:t>
            </a:r>
            <a:r>
              <a:rPr lang="en-US" altLang="en-US" dirty="0"/>
              <a:t>candidates;</a:t>
            </a:r>
          </a:p>
          <a:p>
            <a:pPr marL="274320" lvl="1" indent="0">
              <a:lnSpc>
                <a:spcPct val="120000"/>
              </a:lnSpc>
              <a:buNone/>
            </a:pPr>
            <a:r>
              <a:rPr lang="en-US" altLang="en-US" dirty="0"/>
              <a:t>Rather, we can selectively query voters for parts of their ranking, according to some algorithm, to obtain a good aggregate </a:t>
            </a:r>
            <a:r>
              <a:rPr lang="en-US" altLang="en-US" dirty="0" smtClean="0"/>
              <a:t>outcome</a:t>
            </a:r>
            <a:endParaRPr lang="en-US" altLang="en-US" dirty="0">
              <a:solidFill>
                <a:schemeClr val="accent2"/>
              </a:solidFill>
            </a:endParaRPr>
          </a:p>
          <a:p>
            <a:pPr>
              <a:lnSpc>
                <a:spcPct val="120000"/>
              </a:lnSpc>
            </a:pPr>
            <a:r>
              <a:rPr lang="en-US" altLang="en-US" sz="2400" dirty="0">
                <a:solidFill>
                  <a:schemeClr val="tx2"/>
                </a:solidFill>
              </a:rPr>
              <a:t>Combinatorial alternative spaces:</a:t>
            </a:r>
          </a:p>
          <a:p>
            <a:pPr marL="274320" lvl="1" indent="0">
              <a:lnSpc>
                <a:spcPct val="120000"/>
              </a:lnSpc>
              <a:buNone/>
            </a:pPr>
            <a:r>
              <a:rPr lang="en-US" altLang="en-US" dirty="0"/>
              <a:t>Suppose there are multiple interrelated issues that each need a decision</a:t>
            </a:r>
          </a:p>
          <a:p>
            <a:pPr marL="274320" lvl="1" indent="0">
              <a:lnSpc>
                <a:spcPct val="120000"/>
              </a:lnSpc>
              <a:buNone/>
            </a:pPr>
            <a:r>
              <a:rPr lang="en-US" altLang="en-US" dirty="0">
                <a:solidFill>
                  <a:schemeClr val="tx2"/>
                </a:solidFill>
              </a:rPr>
              <a:t>Exponentially sized</a:t>
            </a:r>
            <a:r>
              <a:rPr lang="en-US" altLang="en-US" dirty="0"/>
              <a:t> alternative spaces</a:t>
            </a:r>
          </a:p>
          <a:p>
            <a:pPr>
              <a:lnSpc>
                <a:spcPct val="120000"/>
              </a:lnSpc>
            </a:pPr>
            <a:r>
              <a:rPr lang="en-US" altLang="en-US" sz="2400" dirty="0">
                <a:solidFill>
                  <a:schemeClr val="tx2"/>
                </a:solidFill>
              </a:rPr>
              <a:t>Different models</a:t>
            </a:r>
            <a:r>
              <a:rPr lang="en-US" altLang="en-US" sz="2400" dirty="0"/>
              <a:t> such as ranking webpages (pages “vote” on each other by linking)</a:t>
            </a:r>
            <a:endParaRPr lang="en-US" altLang="en-US" sz="2400" dirty="0"/>
          </a:p>
        </p:txBody>
      </p:sp>
    </p:spTree>
    <p:extLst>
      <p:ext uri="{BB962C8B-B14F-4D97-AF65-F5344CB8AC3E}">
        <p14:creationId xmlns:p14="http://schemas.microsoft.com/office/powerpoint/2010/main" val="1631968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2EF37A0-74FC-AB4F-AE4C-D9BFC6719E9F}" type="slidenum">
              <a:rPr lang="en-US" smtClean="0"/>
              <a:t>13</a:t>
            </a:fld>
            <a:endParaRPr lang="en-US"/>
          </a:p>
        </p:txBody>
      </p:sp>
      <p:pic>
        <p:nvPicPr>
          <p:cNvPr id="5" name="Picture 4"/>
          <p:cNvPicPr>
            <a:picLocks noChangeAspect="1"/>
          </p:cNvPicPr>
          <p:nvPr/>
        </p:nvPicPr>
        <p:blipFill rotWithShape="1">
          <a:blip r:embed="rId2"/>
          <a:srcRect l="17423" r="17951"/>
          <a:stretch/>
        </p:blipFill>
        <p:spPr>
          <a:xfrm>
            <a:off x="0" y="0"/>
            <a:ext cx="9144000" cy="6862342"/>
          </a:xfrm>
          <a:prstGeom prst="rect">
            <a:avLst/>
          </a:prstGeom>
        </p:spPr>
      </p:pic>
    </p:spTree>
    <p:extLst>
      <p:ext uri="{BB962C8B-B14F-4D97-AF65-F5344CB8AC3E}">
        <p14:creationId xmlns:p14="http://schemas.microsoft.com/office/powerpoint/2010/main" val="1699611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EF37A0-74FC-AB4F-AE4C-D9BFC6719E9F}" type="slidenum">
              <a:rPr lang="en-US" smtClean="0"/>
              <a:t>14</a:t>
            </a:fld>
            <a:endParaRPr lang="en-US" dirty="0"/>
          </a:p>
        </p:txBody>
      </p:sp>
      <p:sp>
        <p:nvSpPr>
          <p:cNvPr id="5" name="Title 1"/>
          <p:cNvSpPr>
            <a:spLocks noGrp="1"/>
          </p:cNvSpPr>
          <p:nvPr>
            <p:ph type="title"/>
          </p:nvPr>
        </p:nvSpPr>
        <p:spPr>
          <a:xfrm>
            <a:off x="0" y="1920529"/>
            <a:ext cx="8989454" cy="3016942"/>
          </a:xfrm>
        </p:spPr>
        <p:txBody>
          <a:bodyPr>
            <a:normAutofit fontScale="90000"/>
          </a:bodyPr>
          <a:lstStyle/>
          <a:p>
            <a:pPr algn="ctr"/>
            <a:r>
              <a:rPr lang="en-US" dirty="0" smtClean="0"/>
              <a:t>Next </a:t>
            </a:r>
            <a:r>
              <a:rPr lang="en-US" dirty="0" err="1" smtClean="0"/>
              <a:t>ClassEs</a:t>
            </a:r>
            <a:r>
              <a:rPr lang="en-US" dirty="0" smtClean="0"/>
              <a:t>:</a:t>
            </a:r>
            <a:r>
              <a:rPr lang="en-US" dirty="0" smtClean="0"/>
              <a:t/>
            </a:r>
            <a:br>
              <a:rPr lang="en-US" dirty="0" smtClean="0"/>
            </a:br>
            <a:r>
              <a:rPr lang="en-US" dirty="0" smtClean="0"/>
              <a:t>Social Networks (Thursday)</a:t>
            </a:r>
            <a:br>
              <a:rPr lang="en-US" dirty="0" smtClean="0"/>
            </a:br>
            <a:r>
              <a:rPr lang="en-US" sz="2200" i="1" dirty="0" err="1" smtClean="0">
                <a:solidFill>
                  <a:schemeClr val="accent1"/>
                </a:solidFill>
              </a:rPr>
              <a:t>Faizan</a:t>
            </a:r>
            <a:r>
              <a:rPr lang="en-US" sz="2200" i="1" dirty="0" smtClean="0">
                <a:solidFill>
                  <a:schemeClr val="accent1"/>
                </a:solidFill>
              </a:rPr>
              <a:t> </a:t>
            </a:r>
            <a:r>
              <a:rPr lang="en-US" sz="2200" i="1" dirty="0" err="1" smtClean="0">
                <a:solidFill>
                  <a:schemeClr val="accent1"/>
                </a:solidFill>
              </a:rPr>
              <a:t>Wajid</a:t>
            </a:r>
            <a:r>
              <a:rPr lang="en-US" dirty="0" smtClean="0"/>
              <a:t/>
            </a:r>
            <a:br>
              <a:rPr lang="en-US" dirty="0" smtClean="0"/>
            </a:br>
            <a:r>
              <a:rPr lang="en-US" dirty="0" smtClean="0"/>
              <a:t/>
            </a:r>
            <a:br>
              <a:rPr lang="en-US" dirty="0" smtClean="0"/>
            </a:br>
            <a:r>
              <a:rPr lang="en-US" dirty="0" smtClean="0"/>
              <a:t>INFORMS = </a:t>
            </a:r>
            <a:r>
              <a:rPr lang="en-US" b="1" dirty="0"/>
              <a:t>∅</a:t>
            </a:r>
            <a:r>
              <a:rPr lang="en-US" dirty="0" smtClean="0"/>
              <a:t> (Tuesday)</a:t>
            </a:r>
            <a:br>
              <a:rPr lang="en-US" dirty="0" smtClean="0"/>
            </a:br>
            <a:r>
              <a:rPr lang="en-US" sz="2200" i="1" dirty="0" smtClean="0">
                <a:solidFill>
                  <a:schemeClr val="accent1"/>
                </a:solidFill>
              </a:rPr>
              <a:t>Work on projects – checkups due That Thursday!</a:t>
            </a:r>
            <a:r>
              <a:rPr lang="en-US" dirty="0" smtClean="0"/>
              <a:t/>
            </a:r>
            <a:br>
              <a:rPr lang="en-US" dirty="0" smtClean="0"/>
            </a:br>
            <a:endParaRPr lang="en-US" sz="2000" b="1" i="1" dirty="0">
              <a:solidFill>
                <a:schemeClr val="accent1"/>
              </a:solidFill>
            </a:endParaRPr>
          </a:p>
        </p:txBody>
      </p:sp>
    </p:spTree>
    <p:extLst>
      <p:ext uri="{BB962C8B-B14F-4D97-AF65-F5344CB8AC3E}">
        <p14:creationId xmlns:p14="http://schemas.microsoft.com/office/powerpoint/2010/main" val="110598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EF37A0-74FC-AB4F-AE4C-D9BFC6719E9F}" type="slidenum">
              <a:rPr lang="en-US" smtClean="0"/>
              <a:t>2</a:t>
            </a:fld>
            <a:endParaRPr lang="en-US"/>
          </a:p>
        </p:txBody>
      </p:sp>
      <p:sp>
        <p:nvSpPr>
          <p:cNvPr id="6" name="Title 1"/>
          <p:cNvSpPr>
            <a:spLocks noGrp="1"/>
          </p:cNvSpPr>
          <p:nvPr>
            <p:ph type="title"/>
          </p:nvPr>
        </p:nvSpPr>
        <p:spPr>
          <a:xfrm>
            <a:off x="0" y="2400104"/>
            <a:ext cx="8989454" cy="2057793"/>
          </a:xfrm>
        </p:spPr>
        <p:txBody>
          <a:bodyPr>
            <a:normAutofit/>
          </a:bodyPr>
          <a:lstStyle/>
          <a:p>
            <a:pPr algn="ctr"/>
            <a:r>
              <a:rPr lang="en-US" dirty="0" smtClean="0"/>
              <a:t>Impossibility results in voting theory / Social Choice</a:t>
            </a:r>
            <a:r>
              <a:rPr lang="en-US" dirty="0" smtClean="0"/>
              <a:t/>
            </a:r>
            <a:br>
              <a:rPr lang="en-US" dirty="0" smtClean="0"/>
            </a:br>
            <a:endParaRPr lang="en-US" sz="2000" b="1" i="1" dirty="0">
              <a:solidFill>
                <a:schemeClr val="accent1"/>
              </a:solidFill>
            </a:endParaRPr>
          </a:p>
        </p:txBody>
      </p:sp>
      <p:sp>
        <p:nvSpPr>
          <p:cNvPr id="7" name="TextBox 6"/>
          <p:cNvSpPr txBox="1"/>
          <p:nvPr/>
        </p:nvSpPr>
        <p:spPr>
          <a:xfrm>
            <a:off x="-54592" y="6496336"/>
            <a:ext cx="6646460" cy="369332"/>
          </a:xfrm>
          <a:prstGeom prst="rect">
            <a:avLst/>
          </a:prstGeom>
          <a:noFill/>
        </p:spPr>
        <p:txBody>
          <a:bodyPr wrap="square" rtlCol="0">
            <a:spAutoFit/>
          </a:bodyPr>
          <a:lstStyle/>
          <a:p>
            <a:r>
              <a:rPr lang="en-US" i="1" dirty="0" smtClean="0"/>
              <a:t>Thanks to: </a:t>
            </a:r>
            <a:r>
              <a:rPr lang="en-US" i="1" dirty="0" err="1" smtClean="0"/>
              <a:t>Tuomas</a:t>
            </a:r>
            <a:r>
              <a:rPr lang="en-US" i="1" dirty="0" smtClean="0"/>
              <a:t> </a:t>
            </a:r>
            <a:r>
              <a:rPr lang="en-US" i="1" dirty="0" err="1" smtClean="0"/>
              <a:t>Sandholm</a:t>
            </a:r>
            <a:r>
              <a:rPr lang="en-US" i="1" dirty="0" smtClean="0"/>
              <a:t> (TS), Vincent </a:t>
            </a:r>
            <a:r>
              <a:rPr lang="en-US" i="1" dirty="0" err="1" smtClean="0"/>
              <a:t>Conitzer</a:t>
            </a:r>
            <a:r>
              <a:rPr lang="en-US" i="1" dirty="0" smtClean="0"/>
              <a:t> (VC)</a:t>
            </a:r>
            <a:endParaRPr lang="en-US" i="1" dirty="0"/>
          </a:p>
        </p:txBody>
      </p:sp>
    </p:spTree>
    <p:extLst>
      <p:ext uri="{BB962C8B-B14F-4D97-AF65-F5344CB8AC3E}">
        <p14:creationId xmlns:p14="http://schemas.microsoft.com/office/powerpoint/2010/main" val="132494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718"/>
            <a:ext cx="7620000" cy="1371600"/>
          </a:xfrm>
        </p:spPr>
        <p:txBody>
          <a:bodyPr>
            <a:normAutofit/>
          </a:bodyPr>
          <a:lstStyle/>
          <a:p>
            <a:r>
              <a:rPr lang="en-US" altLang="en-US" dirty="0" smtClean="0"/>
              <a:t>Arrow’s impossibility theorem </a:t>
            </a:r>
            <a:r>
              <a:rPr lang="en-US" altLang="en-US" sz="1400" dirty="0" smtClean="0"/>
              <a:t>[Arrow </a:t>
            </a:r>
            <a:r>
              <a:rPr lang="en-US" altLang="en-US" sz="1400" i="1" dirty="0" smtClean="0"/>
              <a:t>JPE-50</a:t>
            </a:r>
            <a:r>
              <a:rPr lang="en-US" altLang="en-US" sz="1400" dirty="0" smtClean="0"/>
              <a:t>]</a:t>
            </a:r>
            <a:endParaRPr lang="en-US" altLang="en-US" sz="1400" dirty="0"/>
          </a:p>
        </p:txBody>
      </p:sp>
      <p:sp>
        <p:nvSpPr>
          <p:cNvPr id="3" name="Content Placeholder 2"/>
          <p:cNvSpPr>
            <a:spLocks noGrp="1"/>
          </p:cNvSpPr>
          <p:nvPr>
            <p:ph idx="1"/>
          </p:nvPr>
        </p:nvSpPr>
        <p:spPr/>
        <p:txBody>
          <a:bodyPr>
            <a:normAutofit fontScale="77500" lnSpcReduction="20000"/>
          </a:bodyPr>
          <a:lstStyle/>
          <a:p>
            <a:r>
              <a:rPr lang="en-US" altLang="en-US" sz="3200" dirty="0"/>
              <a:t>Suppose there are at least 3 </a:t>
            </a:r>
            <a:r>
              <a:rPr lang="en-US" altLang="en-US" sz="3200" dirty="0" smtClean="0"/>
              <a:t>alternatives </a:t>
            </a:r>
            <a:r>
              <a:rPr lang="en-US" altLang="en-US" sz="3200" i="1" dirty="0" smtClean="0"/>
              <a:t>A</a:t>
            </a:r>
            <a:endParaRPr lang="en-US" altLang="en-US" sz="3200" i="1" dirty="0"/>
          </a:p>
          <a:p>
            <a:r>
              <a:rPr lang="en-US" altLang="en-US" sz="3200" dirty="0"/>
              <a:t>Then there exists no rule that is simultaneously:</a:t>
            </a:r>
          </a:p>
          <a:p>
            <a:pPr marL="457200" indent="-457200">
              <a:buFont typeface="Arial" charset="0"/>
              <a:buChar char="•"/>
            </a:pPr>
            <a:r>
              <a:rPr lang="en-US" altLang="en-US" sz="2800" dirty="0">
                <a:solidFill>
                  <a:schemeClr val="tx2"/>
                </a:solidFill>
              </a:rPr>
              <a:t>Pareto </a:t>
            </a:r>
            <a:r>
              <a:rPr lang="en-US" altLang="en-US" sz="2800" dirty="0" smtClean="0">
                <a:solidFill>
                  <a:schemeClr val="tx2"/>
                </a:solidFill>
              </a:rPr>
              <a:t>efficient / </a:t>
            </a:r>
            <a:r>
              <a:rPr lang="en-US" altLang="en-US" sz="2800" dirty="0" err="1" smtClean="0">
                <a:solidFill>
                  <a:schemeClr val="tx2"/>
                </a:solidFill>
              </a:rPr>
              <a:t>Paretian</a:t>
            </a:r>
            <a:r>
              <a:rPr lang="en-US" altLang="en-US" sz="2800" dirty="0" smtClean="0">
                <a:solidFill>
                  <a:schemeClr val="tx2"/>
                </a:solidFill>
              </a:rPr>
              <a:t> </a:t>
            </a:r>
            <a:r>
              <a:rPr lang="en-US" altLang="en-US" sz="2800" b="0" dirty="0" smtClean="0"/>
              <a:t>– if </a:t>
            </a:r>
            <a:r>
              <a:rPr lang="en-US" altLang="en-US" sz="2800" b="0" dirty="0"/>
              <a:t>all votes rank </a:t>
            </a:r>
            <a:r>
              <a:rPr lang="en-US" altLang="en-US" sz="2800" b="0" i="1" dirty="0" smtClean="0"/>
              <a:t>x</a:t>
            </a:r>
            <a:r>
              <a:rPr lang="en-US" altLang="en-US" sz="2800" b="0" dirty="0" smtClean="0"/>
              <a:t> </a:t>
            </a:r>
            <a:r>
              <a:rPr lang="en-US" altLang="en-US" sz="2800" b="0" dirty="0"/>
              <a:t>above </a:t>
            </a:r>
            <a:r>
              <a:rPr lang="en-US" altLang="en-US" sz="2800" b="0" i="1" dirty="0" smtClean="0"/>
              <a:t>y</a:t>
            </a:r>
            <a:r>
              <a:rPr lang="en-US" altLang="en-US" sz="2800" b="0" dirty="0" smtClean="0"/>
              <a:t>, </a:t>
            </a:r>
            <a:r>
              <a:rPr lang="en-US" altLang="en-US" sz="2800" b="0" dirty="0"/>
              <a:t>then the rule ranks </a:t>
            </a:r>
            <a:r>
              <a:rPr lang="en-US" altLang="en-US" sz="2800" b="0" i="1" dirty="0" smtClean="0"/>
              <a:t>x</a:t>
            </a:r>
            <a:r>
              <a:rPr lang="en-US" altLang="en-US" sz="2800" b="0" dirty="0" smtClean="0"/>
              <a:t> </a:t>
            </a:r>
            <a:r>
              <a:rPr lang="en-US" altLang="en-US" sz="2800" b="0" dirty="0"/>
              <a:t>above </a:t>
            </a:r>
            <a:r>
              <a:rPr lang="en-US" altLang="en-US" sz="2800" b="0" i="1" dirty="0" smtClean="0"/>
              <a:t>y</a:t>
            </a:r>
            <a:endParaRPr lang="en-US" altLang="en-US" sz="2800" b="0" dirty="0"/>
          </a:p>
          <a:p>
            <a:pPr marL="457200" indent="-457200">
              <a:buFont typeface="Arial" charset="0"/>
              <a:buChar char="•"/>
            </a:pPr>
            <a:r>
              <a:rPr lang="en-US" altLang="en-US" sz="2800" dirty="0" err="1">
                <a:solidFill>
                  <a:schemeClr val="tx2"/>
                </a:solidFill>
              </a:rPr>
              <a:t>nondictatorial</a:t>
            </a:r>
            <a:r>
              <a:rPr lang="en-US" altLang="en-US" sz="2800" b="0" dirty="0"/>
              <a:t> </a:t>
            </a:r>
            <a:r>
              <a:rPr lang="en-US" altLang="en-US" sz="2800" b="0" dirty="0" smtClean="0"/>
              <a:t>– there </a:t>
            </a:r>
            <a:r>
              <a:rPr lang="en-US" altLang="en-US" sz="2800" b="0" dirty="0"/>
              <a:t>does not exist a voter such that the rule simply always copies that voter’s </a:t>
            </a:r>
            <a:r>
              <a:rPr lang="en-US" altLang="en-US" sz="2800" b="0" dirty="0" smtClean="0"/>
              <a:t>ranking</a:t>
            </a:r>
            <a:endParaRPr lang="en-US" altLang="en-US" sz="2800" b="0" dirty="0"/>
          </a:p>
          <a:p>
            <a:pPr marL="457200" indent="-457200">
              <a:buFont typeface="Arial" charset="0"/>
              <a:buChar char="•"/>
            </a:pPr>
            <a:r>
              <a:rPr lang="en-US" altLang="en-US" sz="2800" dirty="0">
                <a:solidFill>
                  <a:schemeClr val="tx2"/>
                </a:solidFill>
              </a:rPr>
              <a:t>independent of irrelevant </a:t>
            </a:r>
            <a:r>
              <a:rPr lang="en-US" altLang="en-US" sz="2800" dirty="0" smtClean="0">
                <a:solidFill>
                  <a:schemeClr val="tx2"/>
                </a:solidFill>
              </a:rPr>
              <a:t>alternatives</a:t>
            </a:r>
            <a:r>
              <a:rPr lang="en-US" altLang="en-US" sz="2800" b="0" dirty="0" smtClean="0"/>
              <a:t> – if the </a:t>
            </a:r>
            <a:r>
              <a:rPr lang="en-US" altLang="en-US" sz="2800" b="0" dirty="0"/>
              <a:t>rule ranks </a:t>
            </a:r>
            <a:r>
              <a:rPr lang="en-US" altLang="en-US" sz="2800" b="0" i="1" dirty="0" smtClean="0"/>
              <a:t>x</a:t>
            </a:r>
            <a:r>
              <a:rPr lang="en-US" altLang="en-US" sz="2800" b="0" dirty="0" smtClean="0"/>
              <a:t> </a:t>
            </a:r>
            <a:r>
              <a:rPr lang="en-US" altLang="en-US" sz="2800" b="0" dirty="0"/>
              <a:t>above </a:t>
            </a:r>
            <a:r>
              <a:rPr lang="en-US" altLang="en-US" sz="2800" b="0" i="1" dirty="0" smtClean="0"/>
              <a:t>y</a:t>
            </a:r>
            <a:r>
              <a:rPr lang="en-US" altLang="en-US" sz="2800" b="0" dirty="0" smtClean="0"/>
              <a:t> </a:t>
            </a:r>
            <a:r>
              <a:rPr lang="en-US" altLang="en-US" sz="2800" b="0" dirty="0"/>
              <a:t>for the current </a:t>
            </a:r>
            <a:r>
              <a:rPr lang="en-US" altLang="en-US" sz="2800" b="0" dirty="0" smtClean="0"/>
              <a:t>votes</a:t>
            </a:r>
            <a:r>
              <a:rPr lang="en-US" altLang="en-US" sz="2800" b="0" dirty="0"/>
              <a:t> </a:t>
            </a:r>
            <a:r>
              <a:rPr lang="is-IS" altLang="en-US" sz="2800" b="0" dirty="0" smtClean="0"/>
              <a:t>…</a:t>
            </a:r>
            <a:endParaRPr lang="en-US" altLang="en-US" sz="2800" b="0" dirty="0"/>
          </a:p>
          <a:p>
            <a:pPr marL="800100" lvl="1" indent="-342900">
              <a:buFont typeface="Arial" charset="0"/>
              <a:buChar char="•"/>
            </a:pPr>
            <a:r>
              <a:rPr lang="is-IS" altLang="en-US" sz="2400" dirty="0" smtClean="0"/>
              <a:t>… then </a:t>
            </a:r>
            <a:r>
              <a:rPr lang="en-US" altLang="en-US" sz="2400" dirty="0" smtClean="0"/>
              <a:t>we change </a:t>
            </a:r>
            <a:r>
              <a:rPr lang="en-US" altLang="en-US" sz="2400" dirty="0"/>
              <a:t>the votes but do not change which is ahead between </a:t>
            </a:r>
            <a:r>
              <a:rPr lang="en-US" altLang="en-US" sz="2400" i="1" dirty="0" smtClean="0"/>
              <a:t>x</a:t>
            </a:r>
            <a:r>
              <a:rPr lang="en-US" altLang="en-US" sz="2400" dirty="0" smtClean="0"/>
              <a:t> </a:t>
            </a:r>
            <a:r>
              <a:rPr lang="en-US" altLang="en-US" sz="2400" dirty="0"/>
              <a:t>and </a:t>
            </a:r>
            <a:r>
              <a:rPr lang="en-US" altLang="en-US" sz="2400" i="1" dirty="0" smtClean="0"/>
              <a:t>y</a:t>
            </a:r>
            <a:r>
              <a:rPr lang="en-US" altLang="en-US" sz="2400" dirty="0" smtClean="0"/>
              <a:t> </a:t>
            </a:r>
            <a:r>
              <a:rPr lang="en-US" altLang="en-US" sz="2400" dirty="0"/>
              <a:t>in each </a:t>
            </a:r>
            <a:r>
              <a:rPr lang="en-US" altLang="en-US" sz="2400" dirty="0" smtClean="0"/>
              <a:t>vote</a:t>
            </a:r>
          </a:p>
          <a:p>
            <a:pPr marL="800100" lvl="1" indent="-342900">
              <a:buFont typeface="Arial" charset="0"/>
              <a:buChar char="•"/>
            </a:pPr>
            <a:r>
              <a:rPr lang="en-US" altLang="en-US" sz="2500" dirty="0" smtClean="0"/>
              <a:t>then </a:t>
            </a:r>
            <a:r>
              <a:rPr lang="en-US" altLang="en-US" sz="2500" i="1" dirty="0" smtClean="0"/>
              <a:t>x</a:t>
            </a:r>
            <a:r>
              <a:rPr lang="en-US" altLang="en-US" sz="2500" dirty="0" smtClean="0"/>
              <a:t> </a:t>
            </a:r>
            <a:r>
              <a:rPr lang="en-US" altLang="en-US" sz="2500" dirty="0"/>
              <a:t>should still be ranked ahead of </a:t>
            </a:r>
            <a:r>
              <a:rPr lang="en-US" altLang="en-US" sz="2500" i="1" dirty="0" smtClean="0"/>
              <a:t>y</a:t>
            </a:r>
            <a:endParaRPr lang="en-US" altLang="en-US" sz="3200" dirty="0"/>
          </a:p>
          <a:p>
            <a:endParaRPr lang="en-US" dirty="0"/>
          </a:p>
        </p:txBody>
      </p:sp>
      <p:sp>
        <p:nvSpPr>
          <p:cNvPr id="6" name="TextBox 5"/>
          <p:cNvSpPr txBox="1"/>
          <p:nvPr/>
        </p:nvSpPr>
        <p:spPr>
          <a:xfrm>
            <a:off x="0" y="6482689"/>
            <a:ext cx="627797" cy="369332"/>
          </a:xfrm>
          <a:prstGeom prst="rect">
            <a:avLst/>
          </a:prstGeom>
          <a:noFill/>
        </p:spPr>
        <p:txBody>
          <a:bodyPr wrap="square" rtlCol="0">
            <a:spAutoFit/>
          </a:bodyPr>
          <a:lstStyle/>
          <a:p>
            <a:r>
              <a:rPr lang="en-US" dirty="0" smtClean="0"/>
              <a:t>[VC]</a:t>
            </a:r>
            <a:endParaRPr lang="en-US" dirty="0"/>
          </a:p>
        </p:txBody>
      </p:sp>
    </p:spTree>
    <p:extLst>
      <p:ext uri="{BB962C8B-B14F-4D97-AF65-F5344CB8AC3E}">
        <p14:creationId xmlns:p14="http://schemas.microsoft.com/office/powerpoint/2010/main" val="1935864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718"/>
            <a:ext cx="8318310" cy="1371600"/>
          </a:xfrm>
        </p:spPr>
        <p:txBody>
          <a:bodyPr>
            <a:normAutofit/>
          </a:bodyPr>
          <a:lstStyle/>
          <a:p>
            <a:r>
              <a:rPr lang="en-US" altLang="en-US" dirty="0" smtClean="0"/>
              <a:t>Strengthened Version of Arrow’s theorem</a:t>
            </a:r>
            <a:endParaRPr lang="en-US" altLang="en-US" dirty="0"/>
          </a:p>
        </p:txBody>
      </p:sp>
      <p:sp>
        <p:nvSpPr>
          <p:cNvPr id="3" name="Content Placeholder 2"/>
          <p:cNvSpPr>
            <a:spLocks noGrp="1"/>
          </p:cNvSpPr>
          <p:nvPr>
            <p:ph idx="1"/>
          </p:nvPr>
        </p:nvSpPr>
        <p:spPr>
          <a:xfrm>
            <a:off x="457200" y="1752600"/>
            <a:ext cx="7865390" cy="4373563"/>
          </a:xfrm>
        </p:spPr>
        <p:txBody>
          <a:bodyPr>
            <a:normAutofit lnSpcReduction="10000"/>
          </a:bodyPr>
          <a:lstStyle/>
          <a:p>
            <a:r>
              <a:rPr lang="en-US" altLang="en-US" dirty="0"/>
              <a:t>In Arrow’s theorem, social welfare function </a:t>
            </a:r>
            <a:r>
              <a:rPr lang="en-US" altLang="en-US" i="1" dirty="0"/>
              <a:t>F</a:t>
            </a:r>
            <a:r>
              <a:rPr lang="en-US" altLang="en-US" dirty="0"/>
              <a:t> outputs a ranking of the outcomes</a:t>
            </a:r>
          </a:p>
          <a:p>
            <a:r>
              <a:rPr lang="en-US" altLang="en-US" dirty="0"/>
              <a:t>The impossibility holds even if only the </a:t>
            </a:r>
            <a:r>
              <a:rPr lang="en-US" altLang="en-US" dirty="0">
                <a:solidFill>
                  <a:schemeClr val="tx2"/>
                </a:solidFill>
              </a:rPr>
              <a:t>highest ranked </a:t>
            </a:r>
            <a:r>
              <a:rPr lang="en-US" altLang="en-US" dirty="0"/>
              <a:t>outcome is sought</a:t>
            </a:r>
            <a:r>
              <a:rPr lang="en-US" altLang="en-US" dirty="0" smtClean="0"/>
              <a:t>:</a:t>
            </a:r>
          </a:p>
          <a:p>
            <a:endParaRPr lang="en-US" altLang="en-US" dirty="0"/>
          </a:p>
          <a:p>
            <a:endParaRPr lang="en-US" altLang="en-US" dirty="0" smtClean="0"/>
          </a:p>
          <a:p>
            <a:endParaRPr lang="en-US" altLang="en-US" dirty="0"/>
          </a:p>
          <a:p>
            <a:endParaRPr lang="en-US" altLang="en-US" dirty="0"/>
          </a:p>
          <a:p>
            <a:pPr marL="285750" indent="-285750">
              <a:buFont typeface="Arial" charset="0"/>
              <a:buChar char="•"/>
            </a:pPr>
            <a:endParaRPr lang="en-US" altLang="en-US" sz="1800" b="0" dirty="0" smtClean="0"/>
          </a:p>
          <a:p>
            <a:pPr marL="285750" indent="-285750">
              <a:buFont typeface="Arial" charset="0"/>
              <a:buChar char="•"/>
            </a:pPr>
            <a:r>
              <a:rPr lang="en-US" altLang="en-US" sz="1800" b="0" dirty="0" smtClean="0"/>
              <a:t>f </a:t>
            </a:r>
            <a:r>
              <a:rPr lang="en-US" altLang="en-US" sz="1800" b="0" dirty="0"/>
              <a:t>is </a:t>
            </a:r>
            <a:r>
              <a:rPr lang="en-US" altLang="en-US" sz="1800" b="0" dirty="0">
                <a:solidFill>
                  <a:schemeClr val="tx2"/>
                </a:solidFill>
              </a:rPr>
              <a:t>monotonic</a:t>
            </a:r>
            <a:r>
              <a:rPr lang="en-US" altLang="en-US" sz="1800" b="0" dirty="0"/>
              <a:t> if [ x = f(</a:t>
            </a:r>
            <a:r>
              <a:rPr lang="en-US" altLang="en-US" sz="1800" b="0" dirty="0">
                <a:sym typeface="Math3" charset="0"/>
              </a:rPr>
              <a:t>&gt;</a:t>
            </a:r>
            <a:r>
              <a:rPr lang="en-US" altLang="en-US" sz="1800" b="0" dirty="0"/>
              <a:t>) and x </a:t>
            </a:r>
            <a:r>
              <a:rPr lang="en-US" altLang="en-US" sz="1800" b="0" i="1" dirty="0"/>
              <a:t>maintains its position</a:t>
            </a:r>
            <a:r>
              <a:rPr lang="en-US" altLang="en-US" sz="1800" b="0" dirty="0"/>
              <a:t> in </a:t>
            </a:r>
            <a:r>
              <a:rPr lang="en-US" altLang="en-US" sz="1800" b="0" dirty="0">
                <a:sym typeface="Math3" charset="0"/>
              </a:rPr>
              <a:t>&gt;</a:t>
            </a:r>
            <a:r>
              <a:rPr lang="en-US" altLang="en-US" sz="1800" b="0" dirty="0"/>
              <a:t>’ ] </a:t>
            </a:r>
            <a:r>
              <a:rPr lang="en-US" altLang="en-US" sz="1800" b="0" dirty="0" smtClean="0"/>
              <a:t> </a:t>
            </a:r>
            <a:r>
              <a:rPr lang="en-US" altLang="en-US" sz="1800" b="0" dirty="0" smtClean="0">
                <a:sym typeface="Wingdings"/>
              </a:rPr>
              <a:t></a:t>
            </a:r>
            <a:r>
              <a:rPr lang="en-US" altLang="en-US" sz="1800" b="0" dirty="0" smtClean="0"/>
              <a:t>  </a:t>
            </a:r>
            <a:r>
              <a:rPr lang="en-US" altLang="en-US" sz="1800" b="0" dirty="0"/>
              <a:t>f(</a:t>
            </a:r>
            <a:r>
              <a:rPr lang="en-US" altLang="en-US" sz="1800" b="0" dirty="0">
                <a:sym typeface="Math3" charset="0"/>
              </a:rPr>
              <a:t>&gt;</a:t>
            </a:r>
            <a:r>
              <a:rPr lang="en-US" altLang="en-US" sz="1800" b="0" dirty="0"/>
              <a:t>’) = x</a:t>
            </a:r>
          </a:p>
          <a:p>
            <a:pPr marL="285750" indent="-285750">
              <a:buFont typeface="Arial" charset="0"/>
              <a:buChar char="•"/>
            </a:pPr>
            <a:r>
              <a:rPr lang="en-US" altLang="en-US" sz="1800" b="0" dirty="0" smtClean="0"/>
              <a:t>x </a:t>
            </a:r>
            <a:r>
              <a:rPr lang="en-US" altLang="en-US" sz="1800" b="0" dirty="0">
                <a:solidFill>
                  <a:schemeClr val="tx2"/>
                </a:solidFill>
              </a:rPr>
              <a:t>maintains its position</a:t>
            </a:r>
            <a:r>
              <a:rPr lang="en-US" altLang="en-US" sz="1800" b="0" dirty="0"/>
              <a:t> whenever x </a:t>
            </a:r>
            <a:r>
              <a:rPr lang="en-US" altLang="en-US" sz="1800" b="0" dirty="0">
                <a:sym typeface="Math3" charset="0"/>
              </a:rPr>
              <a:t>&gt;</a:t>
            </a:r>
            <a:r>
              <a:rPr lang="en-US" altLang="en-US" sz="1800" b="0" baseline="-25000" dirty="0" err="1"/>
              <a:t>i</a:t>
            </a:r>
            <a:r>
              <a:rPr lang="en-US" altLang="en-US" sz="1800" b="0" dirty="0"/>
              <a:t> y  </a:t>
            </a:r>
            <a:r>
              <a:rPr lang="en-US" altLang="en-US" sz="1800" b="0" dirty="0" smtClean="0">
                <a:sym typeface="Wingdings"/>
              </a:rPr>
              <a:t></a:t>
            </a:r>
            <a:r>
              <a:rPr lang="en-US" altLang="en-US" sz="1800" b="0" dirty="0" smtClean="0"/>
              <a:t>  </a:t>
            </a:r>
            <a:r>
              <a:rPr lang="en-US" altLang="en-US" sz="1800" b="0" dirty="0"/>
              <a:t>x </a:t>
            </a:r>
            <a:r>
              <a:rPr lang="en-US" altLang="en-US" sz="1800" b="0" dirty="0">
                <a:sym typeface="Math3" charset="0"/>
              </a:rPr>
              <a:t>&gt;</a:t>
            </a:r>
            <a:r>
              <a:rPr lang="en-US" altLang="en-US" sz="1800" b="0" baseline="-25000" dirty="0" err="1"/>
              <a:t>i</a:t>
            </a:r>
            <a:r>
              <a:rPr lang="en-US" altLang="en-US" sz="1800" b="0" dirty="0"/>
              <a:t>’ y </a:t>
            </a:r>
          </a:p>
          <a:p>
            <a:endParaRPr lang="en-US" dirty="0"/>
          </a:p>
        </p:txBody>
      </p:sp>
      <p:sp>
        <p:nvSpPr>
          <p:cNvPr id="4" name="TextBox 3"/>
          <p:cNvSpPr txBox="1"/>
          <p:nvPr/>
        </p:nvSpPr>
        <p:spPr>
          <a:xfrm>
            <a:off x="0" y="6482689"/>
            <a:ext cx="627797" cy="369332"/>
          </a:xfrm>
          <a:prstGeom prst="rect">
            <a:avLst/>
          </a:prstGeom>
          <a:noFill/>
        </p:spPr>
        <p:txBody>
          <a:bodyPr wrap="square" rtlCol="0">
            <a:spAutoFit/>
          </a:bodyPr>
          <a:lstStyle/>
          <a:p>
            <a:r>
              <a:rPr lang="en-US" smtClean="0"/>
              <a:t>[TS]</a:t>
            </a:r>
            <a:endParaRPr lang="en-US"/>
          </a:p>
        </p:txBody>
      </p:sp>
      <p:grpSp>
        <p:nvGrpSpPr>
          <p:cNvPr id="5" name="Group 4"/>
          <p:cNvGrpSpPr/>
          <p:nvPr/>
        </p:nvGrpSpPr>
        <p:grpSpPr>
          <a:xfrm>
            <a:off x="123216" y="3223483"/>
            <a:ext cx="8556643" cy="1577393"/>
            <a:chOff x="164676" y="4426554"/>
            <a:chExt cx="8556643" cy="1577393"/>
          </a:xfrm>
        </p:grpSpPr>
        <p:sp>
          <p:nvSpPr>
            <p:cNvPr id="6" name="Rounded Rectangle 5"/>
            <p:cNvSpPr/>
            <p:nvPr/>
          </p:nvSpPr>
          <p:spPr>
            <a:xfrm>
              <a:off x="491719" y="4426554"/>
              <a:ext cx="8229600" cy="15773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en-US" sz="2000" dirty="0"/>
                <a:t>Let </a:t>
              </a:r>
              <a:r>
                <a:rPr lang="en-US" altLang="en-US" sz="2000" b="1" dirty="0"/>
                <a:t>|</a:t>
              </a:r>
              <a:r>
                <a:rPr lang="en-US" altLang="en-US" sz="2000" i="1" dirty="0">
                  <a:latin typeface="Helvetica" charset="0"/>
                </a:rPr>
                <a:t>A</a:t>
              </a:r>
              <a:r>
                <a:rPr lang="en-US" altLang="en-US" sz="2000" b="1" dirty="0"/>
                <a:t>| </a:t>
              </a:r>
              <a:r>
                <a:rPr lang="en-US" altLang="en-US" sz="2000" dirty="0"/>
                <a:t>≥ 3.  If a social </a:t>
              </a:r>
              <a:r>
                <a:rPr lang="en-US" altLang="en-US" sz="2000" i="1" dirty="0"/>
                <a:t>choice</a:t>
              </a:r>
              <a:r>
                <a:rPr lang="en-US" altLang="en-US" sz="2000" dirty="0"/>
                <a:t> function f:</a:t>
              </a:r>
              <a:r>
                <a:rPr lang="en-US" altLang="en-US" sz="2000" dirty="0">
                  <a:latin typeface="Helvetica" charset="0"/>
                </a:rPr>
                <a:t> </a:t>
              </a:r>
              <a:r>
                <a:rPr lang="en-US" altLang="en-US" sz="2000" i="1" dirty="0">
                  <a:latin typeface="Helvetica" charset="0"/>
                </a:rPr>
                <a:t>L</a:t>
              </a:r>
              <a:r>
                <a:rPr lang="en-US" altLang="en-US" sz="2000" i="1" baseline="30000" dirty="0">
                  <a:latin typeface="Helvetica" charset="0"/>
                </a:rPr>
                <a:t>n</a:t>
              </a:r>
              <a:r>
                <a:rPr lang="en-US" altLang="en-US" sz="2000" dirty="0">
                  <a:latin typeface="Helvetica" charset="0"/>
                </a:rPr>
                <a:t>  </a:t>
              </a:r>
              <a:r>
                <a:rPr lang="en-US" altLang="en-US" sz="2000" i="1" dirty="0">
                  <a:latin typeface="Helvetica" charset="0"/>
                  <a:sym typeface="Math1" charset="0"/>
                </a:rPr>
                <a:t>-&gt; </a:t>
              </a:r>
              <a:r>
                <a:rPr lang="en-US" altLang="en-US" sz="2000" dirty="0">
                  <a:latin typeface="Helvetica" charset="0"/>
                </a:rPr>
                <a:t> </a:t>
              </a:r>
              <a:r>
                <a:rPr lang="en-US" altLang="en-US" sz="2000" i="1" dirty="0">
                  <a:latin typeface="Helvetica" charset="0"/>
                </a:rPr>
                <a:t>A</a:t>
              </a:r>
              <a:r>
                <a:rPr lang="en-US" altLang="en-US" sz="2000" dirty="0"/>
                <a:t> is </a:t>
              </a:r>
              <a:r>
                <a:rPr lang="en-US" altLang="en-US" sz="2000" b="1" dirty="0"/>
                <a:t>monotonic</a:t>
              </a:r>
              <a:r>
                <a:rPr lang="en-US" altLang="en-US" sz="2000" b="1" i="1" dirty="0"/>
                <a:t> </a:t>
              </a:r>
              <a:r>
                <a:rPr lang="en-US" altLang="en-US" sz="2000" dirty="0"/>
                <a:t>and</a:t>
              </a:r>
              <a:r>
                <a:rPr lang="en-US" altLang="en-US" sz="2000" i="1" dirty="0"/>
                <a:t> </a:t>
              </a:r>
              <a:r>
                <a:rPr lang="en-US" altLang="en-US" sz="2000" b="1" dirty="0" err="1"/>
                <a:t>Paretian</a:t>
              </a:r>
              <a:r>
                <a:rPr lang="en-US" altLang="en-US" sz="2000" i="1" dirty="0"/>
                <a:t>, </a:t>
              </a:r>
              <a:r>
                <a:rPr lang="en-US" altLang="en-US" sz="2000" dirty="0"/>
                <a:t>then f is </a:t>
              </a:r>
              <a:r>
                <a:rPr lang="en-US" altLang="en-US" sz="2000" b="1" dirty="0"/>
                <a:t>dictatorial</a:t>
              </a:r>
              <a:r>
                <a:rPr lang="en-US" altLang="en-US" sz="2000" dirty="0"/>
                <a:t>.</a:t>
              </a:r>
              <a:endParaRPr lang="en-US" sz="2000" dirty="0"/>
            </a:p>
          </p:txBody>
        </p:sp>
        <p:sp>
          <p:nvSpPr>
            <p:cNvPr id="7" name="TextBox 6"/>
            <p:cNvSpPr txBox="1"/>
            <p:nvPr/>
          </p:nvSpPr>
          <p:spPr>
            <a:xfrm>
              <a:off x="164676" y="4522752"/>
              <a:ext cx="333984" cy="1384995"/>
            </a:xfrm>
            <a:prstGeom prst="rect">
              <a:avLst/>
            </a:prstGeom>
            <a:noFill/>
          </p:spPr>
          <p:txBody>
            <a:bodyPr wrap="square" rtlCol="0">
              <a:spAutoFit/>
            </a:bodyPr>
            <a:lstStyle/>
            <a:p>
              <a:pPr algn="ctr"/>
              <a:r>
                <a:rPr lang="en-US" sz="1200" b="1" dirty="0" smtClean="0"/>
                <a:t>THEOREM</a:t>
              </a:r>
              <a:endParaRPr lang="en-US" sz="1200" b="1" dirty="0"/>
            </a:p>
          </p:txBody>
        </p:sp>
      </p:grpSp>
    </p:spTree>
    <p:extLst>
      <p:ext uri="{BB962C8B-B14F-4D97-AF65-F5344CB8AC3E}">
        <p14:creationId xmlns:p14="http://schemas.microsoft.com/office/powerpoint/2010/main" val="2019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718"/>
            <a:ext cx="8222776" cy="1371600"/>
          </a:xfrm>
        </p:spPr>
        <p:txBody>
          <a:bodyPr>
            <a:normAutofit/>
          </a:bodyPr>
          <a:lstStyle/>
          <a:p>
            <a:r>
              <a:rPr lang="en-US" altLang="en-US" dirty="0"/>
              <a:t>Strengthened </a:t>
            </a:r>
            <a:r>
              <a:rPr lang="en-US" altLang="en-US" dirty="0" smtClean="0"/>
              <a:t/>
            </a:r>
            <a:br>
              <a:rPr lang="en-US" altLang="en-US" dirty="0" smtClean="0"/>
            </a:br>
            <a:r>
              <a:rPr lang="en-US" altLang="en-US" dirty="0" smtClean="0"/>
              <a:t>Arrow’s </a:t>
            </a:r>
            <a:r>
              <a:rPr lang="en-US" altLang="en-US" dirty="0"/>
              <a:t>theorem</a:t>
            </a:r>
          </a:p>
        </p:txBody>
      </p:sp>
      <p:sp>
        <p:nvSpPr>
          <p:cNvPr id="3" name="Content Placeholder 2"/>
          <p:cNvSpPr>
            <a:spLocks noGrp="1"/>
          </p:cNvSpPr>
          <p:nvPr>
            <p:ph idx="1"/>
          </p:nvPr>
        </p:nvSpPr>
        <p:spPr>
          <a:xfrm>
            <a:off x="457200" y="1752600"/>
            <a:ext cx="7620000" cy="4730089"/>
          </a:xfrm>
        </p:spPr>
        <p:txBody>
          <a:bodyPr>
            <a:normAutofit fontScale="85000" lnSpcReduction="20000"/>
          </a:bodyPr>
          <a:lstStyle/>
          <a:p>
            <a:pPr>
              <a:lnSpc>
                <a:spcPct val="110000"/>
              </a:lnSpc>
            </a:pPr>
            <a:r>
              <a:rPr lang="en-US" altLang="en-US" dirty="0"/>
              <a:t>Proof. From </a:t>
            </a:r>
            <a:r>
              <a:rPr lang="en-US" altLang="en-US" i="1" dirty="0"/>
              <a:t>f</a:t>
            </a:r>
            <a:r>
              <a:rPr lang="en-US" altLang="en-US" dirty="0"/>
              <a:t> we construct a social welfare function </a:t>
            </a:r>
            <a:r>
              <a:rPr lang="en-US" altLang="en-US" i="1" dirty="0"/>
              <a:t>F</a:t>
            </a:r>
            <a:r>
              <a:rPr lang="en-US" altLang="en-US" dirty="0"/>
              <a:t> that satisfies the conditions of Arrow’s theorem</a:t>
            </a:r>
          </a:p>
          <a:p>
            <a:pPr marL="285750" indent="-285750">
              <a:lnSpc>
                <a:spcPct val="110000"/>
              </a:lnSpc>
              <a:buFont typeface="Arial" charset="0"/>
              <a:buChar char="•"/>
            </a:pPr>
            <a:r>
              <a:rPr lang="en-US" altLang="en-US" sz="1800" b="0" dirty="0"/>
              <a:t>For each pair x, y of outcomes in turn, to determine whether x &gt; y in </a:t>
            </a:r>
            <a:r>
              <a:rPr lang="en-US" altLang="en-US" sz="1800" b="0" i="1" dirty="0"/>
              <a:t>F</a:t>
            </a:r>
            <a:r>
              <a:rPr lang="en-US" altLang="en-US" sz="1800" b="0" dirty="0"/>
              <a:t>, move x and y to the top of each voter’s preference order</a:t>
            </a:r>
          </a:p>
          <a:p>
            <a:pPr lvl="1">
              <a:lnSpc>
                <a:spcPct val="110000"/>
              </a:lnSpc>
            </a:pPr>
            <a:r>
              <a:rPr lang="en-US" altLang="en-US" dirty="0"/>
              <a:t>don’t change their relative order</a:t>
            </a:r>
          </a:p>
          <a:p>
            <a:pPr lvl="1">
              <a:lnSpc>
                <a:spcPct val="110000"/>
              </a:lnSpc>
            </a:pPr>
            <a:r>
              <a:rPr lang="en-US" altLang="en-US" dirty="0"/>
              <a:t>(order of other alternatives is arbitrary)</a:t>
            </a:r>
          </a:p>
          <a:p>
            <a:pPr lvl="1">
              <a:lnSpc>
                <a:spcPct val="110000"/>
              </a:lnSpc>
            </a:pPr>
            <a:r>
              <a:rPr lang="en-US" altLang="en-US" dirty="0"/>
              <a:t>Lemma 1. If any two preference profiles </a:t>
            </a:r>
            <a:r>
              <a:rPr lang="en-US" altLang="en-US" dirty="0">
                <a:sym typeface="Math3" charset="0"/>
              </a:rPr>
              <a:t>&gt;</a:t>
            </a:r>
            <a:r>
              <a:rPr lang="en-US" altLang="en-US" dirty="0"/>
              <a:t>’ and </a:t>
            </a:r>
            <a:r>
              <a:rPr lang="en-US" altLang="en-US" dirty="0">
                <a:sym typeface="Math3" charset="0"/>
              </a:rPr>
              <a:t>&gt;</a:t>
            </a:r>
            <a:r>
              <a:rPr lang="en-US" altLang="en-US" dirty="0"/>
              <a:t>’’ are constructed from a preference profile </a:t>
            </a:r>
            <a:r>
              <a:rPr lang="en-US" altLang="en-US" dirty="0">
                <a:sym typeface="Math3" charset="0"/>
              </a:rPr>
              <a:t>&gt;</a:t>
            </a:r>
            <a:r>
              <a:rPr lang="en-US" altLang="en-US" dirty="0"/>
              <a:t> by moving some set X of outcomes to the top in this way, then f(</a:t>
            </a:r>
            <a:r>
              <a:rPr lang="en-US" altLang="en-US" dirty="0">
                <a:sym typeface="Math3" charset="0"/>
              </a:rPr>
              <a:t>&gt;</a:t>
            </a:r>
            <a:r>
              <a:rPr lang="en-US" altLang="en-US" dirty="0"/>
              <a:t>’) = f(</a:t>
            </a:r>
            <a:r>
              <a:rPr lang="en-US" altLang="en-US" dirty="0">
                <a:sym typeface="Math3" charset="0"/>
              </a:rPr>
              <a:t>&gt;</a:t>
            </a:r>
            <a:r>
              <a:rPr lang="en-US" altLang="en-US" dirty="0"/>
              <a:t>’’)</a:t>
            </a:r>
          </a:p>
          <a:p>
            <a:pPr lvl="2">
              <a:lnSpc>
                <a:spcPct val="110000"/>
              </a:lnSpc>
            </a:pPr>
            <a:r>
              <a:rPr lang="en-US" altLang="en-US" sz="1400" dirty="0"/>
              <a:t>Proof. Because f is </a:t>
            </a:r>
            <a:r>
              <a:rPr lang="en-US" altLang="en-US" sz="1400" dirty="0" err="1"/>
              <a:t>Paretian</a:t>
            </a:r>
            <a:r>
              <a:rPr lang="en-US" altLang="en-US" sz="1400" dirty="0"/>
              <a:t>, f(</a:t>
            </a:r>
            <a:r>
              <a:rPr lang="en-US" altLang="en-US" sz="1400" dirty="0">
                <a:sym typeface="Math3" charset="0"/>
              </a:rPr>
              <a:t>&gt;</a:t>
            </a:r>
            <a:r>
              <a:rPr lang="en-US" altLang="en-US" sz="1400" dirty="0"/>
              <a:t>’) </a:t>
            </a:r>
            <a:r>
              <a:rPr lang="en-US" altLang="en-US" sz="1200" dirty="0">
                <a:sym typeface="Symbol" charset="2"/>
              </a:rPr>
              <a:t></a:t>
            </a:r>
            <a:r>
              <a:rPr lang="en-US" altLang="en-US" sz="1400" dirty="0"/>
              <a:t> X.  Thus f(</a:t>
            </a:r>
            <a:r>
              <a:rPr lang="en-US" altLang="en-US" sz="1400" dirty="0">
                <a:sym typeface="Math3" charset="0"/>
              </a:rPr>
              <a:t>&gt;</a:t>
            </a:r>
            <a:r>
              <a:rPr lang="en-US" altLang="en-US" sz="1400" dirty="0"/>
              <a:t>’) maintains its position in going from </a:t>
            </a:r>
            <a:r>
              <a:rPr lang="en-US" altLang="en-US" sz="1400" dirty="0">
                <a:sym typeface="Math3" charset="0"/>
              </a:rPr>
              <a:t>&gt;</a:t>
            </a:r>
            <a:r>
              <a:rPr lang="en-US" altLang="en-US" sz="1400" dirty="0"/>
              <a:t>’ to </a:t>
            </a:r>
            <a:r>
              <a:rPr lang="en-US" altLang="en-US" sz="1400" dirty="0">
                <a:sym typeface="Math3" charset="0"/>
              </a:rPr>
              <a:t>&gt;</a:t>
            </a:r>
            <a:r>
              <a:rPr lang="en-US" altLang="en-US" sz="1400" dirty="0"/>
              <a:t>’’.  Then, by monotonicity of f, we have f(</a:t>
            </a:r>
            <a:r>
              <a:rPr lang="en-US" altLang="en-US" sz="1400" dirty="0">
                <a:sym typeface="Math3" charset="0"/>
              </a:rPr>
              <a:t>&gt;</a:t>
            </a:r>
            <a:r>
              <a:rPr lang="en-US" altLang="en-US" sz="1400" dirty="0"/>
              <a:t>’) = f(</a:t>
            </a:r>
            <a:r>
              <a:rPr lang="en-US" altLang="en-US" sz="1400" dirty="0">
                <a:sym typeface="Math3" charset="0"/>
              </a:rPr>
              <a:t>&gt;</a:t>
            </a:r>
            <a:r>
              <a:rPr lang="en-US" altLang="en-US" sz="1400" dirty="0"/>
              <a:t>’’)</a:t>
            </a:r>
          </a:p>
          <a:p>
            <a:pPr marL="285750" indent="-285750">
              <a:lnSpc>
                <a:spcPct val="110000"/>
              </a:lnSpc>
              <a:buFont typeface="Arial" charset="0"/>
              <a:buChar char="•"/>
            </a:pPr>
            <a:r>
              <a:rPr lang="en-US" altLang="en-US" sz="1800" b="0" dirty="0"/>
              <a:t>Note: Because f is </a:t>
            </a:r>
            <a:r>
              <a:rPr lang="en-US" altLang="en-US" sz="1800" b="0" dirty="0" err="1"/>
              <a:t>Paretian</a:t>
            </a:r>
            <a:r>
              <a:rPr lang="en-US" altLang="en-US" sz="1800" b="0" dirty="0"/>
              <a:t>, we have f = x  or  f = y (and, by Lemma 1, not both)</a:t>
            </a:r>
          </a:p>
          <a:p>
            <a:pPr marL="285750" indent="-285750">
              <a:lnSpc>
                <a:spcPct val="110000"/>
              </a:lnSpc>
              <a:buFont typeface="Arial" charset="0"/>
              <a:buChar char="•"/>
            </a:pPr>
            <a:r>
              <a:rPr lang="en-US" altLang="en-US" sz="1800" b="0" i="1" dirty="0"/>
              <a:t>F</a:t>
            </a:r>
            <a:r>
              <a:rPr lang="en-US" altLang="en-US" sz="1800" b="0" dirty="0"/>
              <a:t> is transitive (total order) (we omit proving this part)</a:t>
            </a:r>
          </a:p>
          <a:p>
            <a:pPr marL="285750" indent="-285750">
              <a:lnSpc>
                <a:spcPct val="110000"/>
              </a:lnSpc>
              <a:buFont typeface="Arial" charset="0"/>
              <a:buChar char="•"/>
            </a:pPr>
            <a:r>
              <a:rPr lang="en-US" altLang="en-US" sz="1800" b="0" i="1" dirty="0"/>
              <a:t>F</a:t>
            </a:r>
            <a:r>
              <a:rPr lang="en-US" altLang="en-US" sz="1800" b="0" dirty="0"/>
              <a:t> is </a:t>
            </a:r>
            <a:r>
              <a:rPr lang="en-US" altLang="en-US" sz="1800" b="0" dirty="0" err="1"/>
              <a:t>Paretian</a:t>
            </a:r>
            <a:r>
              <a:rPr lang="en-US" altLang="en-US" sz="1800" b="0" dirty="0"/>
              <a:t> (if everyone prefers x over y, then x gets chosen and vice versa)</a:t>
            </a:r>
          </a:p>
          <a:p>
            <a:pPr marL="285750" indent="-285750">
              <a:lnSpc>
                <a:spcPct val="110000"/>
              </a:lnSpc>
              <a:buFont typeface="Arial" charset="0"/>
              <a:buChar char="•"/>
            </a:pPr>
            <a:r>
              <a:rPr lang="en-US" altLang="en-US" sz="1800" b="0" i="1" dirty="0"/>
              <a:t>F</a:t>
            </a:r>
            <a:r>
              <a:rPr lang="en-US" altLang="en-US" sz="1800" b="0" dirty="0"/>
              <a:t> satisfies independence of irrelevant alternatives (immediate from Lemma 1)</a:t>
            </a:r>
          </a:p>
          <a:p>
            <a:pPr marL="285750" indent="-285750">
              <a:lnSpc>
                <a:spcPct val="110000"/>
              </a:lnSpc>
              <a:buFont typeface="Arial" charset="0"/>
              <a:buChar char="•"/>
            </a:pPr>
            <a:r>
              <a:rPr lang="en-US" altLang="en-US" sz="1800" b="0" dirty="0"/>
              <a:t>By earlier version of the impossibility, F (and thus f) must be dictatorial. </a:t>
            </a:r>
            <a:r>
              <a:rPr lang="en-US" altLang="en-US" sz="1800" b="0" i="1" dirty="0"/>
              <a:t>■</a:t>
            </a:r>
            <a:endParaRPr lang="en-US" altLang="en-US" sz="1800" b="0" dirty="0"/>
          </a:p>
          <a:p>
            <a:pPr>
              <a:lnSpc>
                <a:spcPct val="110000"/>
              </a:lnSpc>
            </a:pPr>
            <a:endParaRPr lang="en-US" dirty="0"/>
          </a:p>
        </p:txBody>
      </p:sp>
      <p:sp>
        <p:nvSpPr>
          <p:cNvPr id="4" name="TextBox 3"/>
          <p:cNvSpPr txBox="1"/>
          <p:nvPr/>
        </p:nvSpPr>
        <p:spPr>
          <a:xfrm>
            <a:off x="0" y="6482689"/>
            <a:ext cx="627797" cy="369332"/>
          </a:xfrm>
          <a:prstGeom prst="rect">
            <a:avLst/>
          </a:prstGeom>
          <a:noFill/>
        </p:spPr>
        <p:txBody>
          <a:bodyPr wrap="square" rtlCol="0">
            <a:spAutoFit/>
          </a:bodyPr>
          <a:lstStyle/>
          <a:p>
            <a:r>
              <a:rPr lang="en-US" smtClean="0"/>
              <a:t>[TS]</a:t>
            </a:r>
            <a:endParaRPr lang="en-US"/>
          </a:p>
        </p:txBody>
      </p:sp>
      <p:pic>
        <p:nvPicPr>
          <p:cNvPr id="5" name="Picture 4"/>
          <p:cNvPicPr>
            <a:picLocks noChangeAspect="1"/>
          </p:cNvPicPr>
          <p:nvPr/>
        </p:nvPicPr>
        <p:blipFill>
          <a:blip r:embed="rId2"/>
          <a:stretch>
            <a:fillRect/>
          </a:stretch>
        </p:blipFill>
        <p:spPr>
          <a:xfrm>
            <a:off x="5813946" y="220718"/>
            <a:ext cx="1801504" cy="1235599"/>
          </a:xfrm>
          <a:prstGeom prst="rect">
            <a:avLst/>
          </a:prstGeom>
        </p:spPr>
      </p:pic>
    </p:spTree>
    <p:extLst>
      <p:ext uri="{BB962C8B-B14F-4D97-AF65-F5344CB8AC3E}">
        <p14:creationId xmlns:p14="http://schemas.microsoft.com/office/powerpoint/2010/main" val="15210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718"/>
            <a:ext cx="7446936" cy="1371600"/>
          </a:xfrm>
        </p:spPr>
        <p:txBody>
          <a:bodyPr>
            <a:normAutofit fontScale="90000"/>
          </a:bodyPr>
          <a:lstStyle/>
          <a:p>
            <a:r>
              <a:rPr lang="en-US" altLang="en-US" dirty="0" smtClean="0"/>
              <a:t>Muller-Satterthwaite impossibility theorem</a:t>
            </a:r>
            <a:r>
              <a:rPr lang="en-US" altLang="en-US" sz="1800" dirty="0" smtClean="0"/>
              <a:t> [M-S </a:t>
            </a:r>
            <a:r>
              <a:rPr lang="en-US" altLang="en-US" sz="1800" i="1" dirty="0" smtClean="0"/>
              <a:t>JPE-77</a:t>
            </a:r>
            <a:r>
              <a:rPr lang="en-US" altLang="en-US" sz="1800" dirty="0" smtClean="0"/>
              <a:t>]</a:t>
            </a:r>
            <a:endParaRPr lang="en-US" altLang="en-US" dirty="0"/>
          </a:p>
        </p:txBody>
      </p:sp>
      <p:sp>
        <p:nvSpPr>
          <p:cNvPr id="3" name="Content Placeholder 2"/>
          <p:cNvSpPr>
            <a:spLocks noGrp="1"/>
          </p:cNvSpPr>
          <p:nvPr>
            <p:ph idx="1"/>
          </p:nvPr>
        </p:nvSpPr>
        <p:spPr/>
        <p:txBody>
          <a:bodyPr/>
          <a:lstStyle/>
          <a:p>
            <a:r>
              <a:rPr lang="en-US" altLang="en-US" sz="2500" dirty="0" smtClean="0"/>
              <a:t>Suppose there are at least 3 alternatives </a:t>
            </a:r>
            <a:r>
              <a:rPr lang="en-US" altLang="en-US" sz="2500" i="1" dirty="0" smtClean="0"/>
              <a:t>A</a:t>
            </a:r>
            <a:endParaRPr lang="en-US" altLang="en-US" sz="2500" dirty="0" smtClean="0"/>
          </a:p>
          <a:p>
            <a:r>
              <a:rPr lang="en-US" altLang="en-US" sz="2500" dirty="0" smtClean="0"/>
              <a:t>Then there exists no rule that simultaneously:</a:t>
            </a:r>
          </a:p>
          <a:p>
            <a:pPr marL="342900" indent="-342900">
              <a:buFont typeface="Arial" charset="0"/>
              <a:buChar char="•"/>
            </a:pPr>
            <a:r>
              <a:rPr lang="en-US" altLang="en-US" sz="2200" dirty="0" smtClean="0"/>
              <a:t>satisfies </a:t>
            </a:r>
            <a:r>
              <a:rPr lang="en-US" altLang="en-US" sz="2200" dirty="0" smtClean="0">
                <a:solidFill>
                  <a:schemeClr val="tx2"/>
                </a:solidFill>
              </a:rPr>
              <a:t>unanimity</a:t>
            </a:r>
            <a:r>
              <a:rPr lang="en-US" altLang="en-US" sz="2200" b="0" dirty="0" smtClean="0"/>
              <a:t> – if all votes rank </a:t>
            </a:r>
            <a:r>
              <a:rPr lang="en-US" altLang="en-US" sz="2200" b="0" i="1" dirty="0" smtClean="0"/>
              <a:t>x</a:t>
            </a:r>
            <a:r>
              <a:rPr lang="en-US" altLang="en-US" sz="2200" b="0" dirty="0" smtClean="0"/>
              <a:t> first, then </a:t>
            </a:r>
            <a:r>
              <a:rPr lang="en-US" altLang="en-US" sz="2200" b="0" i="1" dirty="0" smtClean="0"/>
              <a:t>x</a:t>
            </a:r>
            <a:r>
              <a:rPr lang="en-US" altLang="en-US" sz="2200" b="0" dirty="0" smtClean="0"/>
              <a:t> should win</a:t>
            </a:r>
          </a:p>
          <a:p>
            <a:pPr marL="342900" indent="-342900">
              <a:buFont typeface="Arial" charset="0"/>
              <a:buChar char="•"/>
            </a:pPr>
            <a:r>
              <a:rPr lang="en-US" altLang="en-US" sz="2200" dirty="0" smtClean="0"/>
              <a:t>is </a:t>
            </a:r>
            <a:r>
              <a:rPr lang="en-US" altLang="en-US" sz="2200" dirty="0" err="1" smtClean="0">
                <a:solidFill>
                  <a:schemeClr val="tx2"/>
                </a:solidFill>
              </a:rPr>
              <a:t>nondictatorial</a:t>
            </a:r>
            <a:r>
              <a:rPr lang="en-US" altLang="en-US" sz="2200" dirty="0" smtClean="0">
                <a:solidFill>
                  <a:schemeClr val="tx2"/>
                </a:solidFill>
              </a:rPr>
              <a:t> </a:t>
            </a:r>
            <a:r>
              <a:rPr lang="en-US" altLang="en-US" sz="2200" b="0" dirty="0" smtClean="0"/>
              <a:t>– there does not exist a voter such that the rule simply always selects that voter’s first alternative as the winner</a:t>
            </a:r>
          </a:p>
          <a:p>
            <a:pPr marL="342900" indent="-342900">
              <a:buFont typeface="Arial" charset="0"/>
              <a:buChar char="•"/>
            </a:pPr>
            <a:r>
              <a:rPr lang="en-US" altLang="en-US" sz="2200" dirty="0" smtClean="0"/>
              <a:t>is </a:t>
            </a:r>
            <a:r>
              <a:rPr lang="en-US" altLang="en-US" sz="2200" dirty="0" smtClean="0">
                <a:solidFill>
                  <a:schemeClr val="tx2"/>
                </a:solidFill>
              </a:rPr>
              <a:t>monotone</a:t>
            </a:r>
            <a:r>
              <a:rPr lang="en-US" altLang="en-US" sz="2200" b="0" dirty="0" smtClean="0"/>
              <a:t> (in the strong sense)</a:t>
            </a:r>
          </a:p>
          <a:p>
            <a:pPr lvl="1"/>
            <a:endParaRPr lang="en-US" altLang="en-US" dirty="0" smtClean="0"/>
          </a:p>
          <a:p>
            <a:endParaRPr lang="en-US" altLang="en-US" dirty="0" smtClean="0"/>
          </a:p>
          <a:p>
            <a:endParaRPr lang="en-US" dirty="0"/>
          </a:p>
        </p:txBody>
      </p:sp>
      <p:sp>
        <p:nvSpPr>
          <p:cNvPr id="4" name="TextBox 3"/>
          <p:cNvSpPr txBox="1"/>
          <p:nvPr/>
        </p:nvSpPr>
        <p:spPr>
          <a:xfrm>
            <a:off x="0" y="6482689"/>
            <a:ext cx="627797" cy="369332"/>
          </a:xfrm>
          <a:prstGeom prst="rect">
            <a:avLst/>
          </a:prstGeom>
          <a:noFill/>
        </p:spPr>
        <p:txBody>
          <a:bodyPr wrap="square" rtlCol="0">
            <a:spAutoFit/>
          </a:bodyPr>
          <a:lstStyle/>
          <a:p>
            <a:r>
              <a:rPr lang="en-US" dirty="0" smtClean="0"/>
              <a:t>[VC]</a:t>
            </a:r>
            <a:endParaRPr lang="en-US" dirty="0"/>
          </a:p>
        </p:txBody>
      </p:sp>
    </p:spTree>
    <p:extLst>
      <p:ext uri="{BB962C8B-B14F-4D97-AF65-F5344CB8AC3E}">
        <p14:creationId xmlns:p14="http://schemas.microsoft.com/office/powerpoint/2010/main" val="1855855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smtClean="0"/>
              <a:t>Single-peaked</a:t>
            </a:r>
            <a:br>
              <a:rPr lang="en-US" altLang="en-US" dirty="0" smtClean="0"/>
            </a:br>
            <a:r>
              <a:rPr lang="en-US" altLang="en-US" dirty="0" smtClean="0"/>
              <a:t>preferences</a:t>
            </a:r>
            <a:endParaRPr lang="en-US" altLang="en-US" dirty="0"/>
          </a:p>
        </p:txBody>
      </p:sp>
      <p:sp>
        <p:nvSpPr>
          <p:cNvPr id="266243" name="Rectangle 3"/>
          <p:cNvSpPr>
            <a:spLocks noChangeArrowheads="1"/>
          </p:cNvSpPr>
          <p:nvPr/>
        </p:nvSpPr>
        <p:spPr bwMode="auto">
          <a:xfrm>
            <a:off x="304800" y="144134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90000"/>
              </a:lnSpc>
              <a:spcBef>
                <a:spcPct val="20000"/>
              </a:spcBef>
              <a:buFontTx/>
              <a:buChar char="•"/>
            </a:pPr>
            <a:r>
              <a:rPr lang="en-US" altLang="en-US" sz="2400" dirty="0">
                <a:latin typeface="+mn-lt"/>
              </a:rPr>
              <a:t>Suppose candidates are ordered on a line</a:t>
            </a:r>
          </a:p>
          <a:p>
            <a:pPr algn="l" eaLnBrk="1" hangingPunct="1">
              <a:lnSpc>
                <a:spcPct val="90000"/>
              </a:lnSpc>
              <a:spcBef>
                <a:spcPct val="20000"/>
              </a:spcBef>
              <a:buFontTx/>
              <a:buChar char="•"/>
            </a:pPr>
            <a:endParaRPr lang="en-US" altLang="en-US" sz="2400" dirty="0">
              <a:latin typeface="+mn-lt"/>
            </a:endParaRPr>
          </a:p>
        </p:txBody>
      </p:sp>
      <p:sp>
        <p:nvSpPr>
          <p:cNvPr id="266244" name="Line 4"/>
          <p:cNvSpPr>
            <a:spLocks noChangeShapeType="1"/>
          </p:cNvSpPr>
          <p:nvPr/>
        </p:nvSpPr>
        <p:spPr bwMode="auto">
          <a:xfrm flipV="1">
            <a:off x="984250" y="6705600"/>
            <a:ext cx="6477000" cy="0"/>
          </a:xfrm>
          <a:prstGeom prst="line">
            <a:avLst/>
          </a:prstGeom>
          <a:noFill/>
          <a:ln w="381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266245" name="Text Box 5"/>
          <p:cNvSpPr txBox="1">
            <a:spLocks noChangeArrowheads="1"/>
          </p:cNvSpPr>
          <p:nvPr/>
        </p:nvSpPr>
        <p:spPr bwMode="auto">
          <a:xfrm>
            <a:off x="908050" y="62484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a:latin typeface="+mn-lt"/>
              </a:rPr>
              <a:t>a</a:t>
            </a:r>
            <a:r>
              <a:rPr lang="en-US" altLang="en-US" b="1" baseline="-25000">
                <a:latin typeface="+mn-lt"/>
              </a:rPr>
              <a:t>1</a:t>
            </a:r>
            <a:endParaRPr lang="en-US" altLang="en-US" b="1">
              <a:latin typeface="+mn-lt"/>
            </a:endParaRPr>
          </a:p>
        </p:txBody>
      </p:sp>
      <p:sp>
        <p:nvSpPr>
          <p:cNvPr id="266246" name="Text Box 6"/>
          <p:cNvSpPr txBox="1">
            <a:spLocks noChangeArrowheads="1"/>
          </p:cNvSpPr>
          <p:nvPr/>
        </p:nvSpPr>
        <p:spPr bwMode="auto">
          <a:xfrm>
            <a:off x="2362200" y="62484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a:latin typeface="+mn-lt"/>
              </a:rPr>
              <a:t>a</a:t>
            </a:r>
            <a:r>
              <a:rPr lang="en-US" altLang="en-US" b="1" baseline="-25000">
                <a:latin typeface="+mn-lt"/>
              </a:rPr>
              <a:t>2</a:t>
            </a:r>
            <a:endParaRPr lang="en-US" altLang="en-US" b="1">
              <a:latin typeface="+mn-lt"/>
            </a:endParaRPr>
          </a:p>
        </p:txBody>
      </p:sp>
      <p:sp>
        <p:nvSpPr>
          <p:cNvPr id="266247" name="Text Box 7"/>
          <p:cNvSpPr txBox="1">
            <a:spLocks noChangeArrowheads="1"/>
          </p:cNvSpPr>
          <p:nvPr/>
        </p:nvSpPr>
        <p:spPr bwMode="auto">
          <a:xfrm>
            <a:off x="4038600" y="62484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a:latin typeface="+mn-lt"/>
              </a:rPr>
              <a:t>a</a:t>
            </a:r>
            <a:r>
              <a:rPr lang="en-US" altLang="en-US" b="1" baseline="-25000">
                <a:latin typeface="+mn-lt"/>
              </a:rPr>
              <a:t>3</a:t>
            </a:r>
            <a:endParaRPr lang="en-US" altLang="en-US" b="1">
              <a:latin typeface="+mn-lt"/>
            </a:endParaRPr>
          </a:p>
        </p:txBody>
      </p:sp>
      <p:sp>
        <p:nvSpPr>
          <p:cNvPr id="266248" name="Text Box 8"/>
          <p:cNvSpPr txBox="1">
            <a:spLocks noChangeArrowheads="1"/>
          </p:cNvSpPr>
          <p:nvPr/>
        </p:nvSpPr>
        <p:spPr bwMode="auto">
          <a:xfrm>
            <a:off x="5638800" y="62484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a:latin typeface="+mn-lt"/>
              </a:rPr>
              <a:t>a</a:t>
            </a:r>
            <a:r>
              <a:rPr lang="en-US" altLang="en-US" b="1" baseline="-25000">
                <a:latin typeface="+mn-lt"/>
              </a:rPr>
              <a:t>4</a:t>
            </a:r>
            <a:endParaRPr lang="en-US" altLang="en-US" b="1">
              <a:latin typeface="+mn-lt"/>
            </a:endParaRPr>
          </a:p>
        </p:txBody>
      </p:sp>
      <p:sp>
        <p:nvSpPr>
          <p:cNvPr id="266249" name="Text Box 9"/>
          <p:cNvSpPr txBox="1">
            <a:spLocks noChangeArrowheads="1"/>
          </p:cNvSpPr>
          <p:nvPr/>
        </p:nvSpPr>
        <p:spPr bwMode="auto">
          <a:xfrm>
            <a:off x="7086600" y="62484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a:latin typeface="+mn-lt"/>
              </a:rPr>
              <a:t>a</a:t>
            </a:r>
            <a:r>
              <a:rPr lang="en-US" altLang="en-US" b="1" baseline="-25000">
                <a:latin typeface="+mn-lt"/>
              </a:rPr>
              <a:t>5</a:t>
            </a:r>
            <a:endParaRPr lang="en-US" altLang="en-US" b="1">
              <a:latin typeface="+mn-lt"/>
            </a:endParaRPr>
          </a:p>
        </p:txBody>
      </p:sp>
      <p:sp>
        <p:nvSpPr>
          <p:cNvPr id="266250" name="Rectangle 10"/>
          <p:cNvSpPr>
            <a:spLocks noChangeArrowheads="1"/>
          </p:cNvSpPr>
          <p:nvPr/>
        </p:nvSpPr>
        <p:spPr bwMode="auto">
          <a:xfrm>
            <a:off x="304800" y="1866254"/>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90000"/>
              </a:lnSpc>
              <a:spcBef>
                <a:spcPct val="20000"/>
              </a:spcBef>
              <a:buFontTx/>
              <a:buChar char="•"/>
            </a:pPr>
            <a:r>
              <a:rPr lang="en-US" altLang="en-US" sz="2400" dirty="0">
                <a:latin typeface="+mn-lt"/>
              </a:rPr>
              <a:t>Every voter prefers candidates that are closer to her most preferred candidate</a:t>
            </a:r>
          </a:p>
          <a:p>
            <a:pPr algn="l" eaLnBrk="1" hangingPunct="1">
              <a:lnSpc>
                <a:spcPct val="90000"/>
              </a:lnSpc>
              <a:spcBef>
                <a:spcPct val="20000"/>
              </a:spcBef>
              <a:buFontTx/>
              <a:buChar char="•"/>
            </a:pPr>
            <a:r>
              <a:rPr lang="en-US" altLang="en-US" sz="2400" dirty="0">
                <a:latin typeface="+mn-lt"/>
              </a:rPr>
              <a:t>Let every voter report only her most preferred candidate (“peak”)</a:t>
            </a:r>
          </a:p>
          <a:p>
            <a:pPr algn="l" eaLnBrk="1" hangingPunct="1">
              <a:lnSpc>
                <a:spcPct val="90000"/>
              </a:lnSpc>
              <a:spcBef>
                <a:spcPct val="20000"/>
              </a:spcBef>
              <a:buFontTx/>
              <a:buChar char="•"/>
            </a:pPr>
            <a:endParaRPr lang="en-US" altLang="en-US" sz="2400" dirty="0">
              <a:latin typeface="+mn-lt"/>
            </a:endParaRPr>
          </a:p>
        </p:txBody>
      </p:sp>
      <p:sp>
        <p:nvSpPr>
          <p:cNvPr id="266251" name="Text Box 11"/>
          <p:cNvSpPr txBox="1">
            <a:spLocks noChangeArrowheads="1"/>
          </p:cNvSpPr>
          <p:nvPr/>
        </p:nvSpPr>
        <p:spPr bwMode="auto">
          <a:xfrm>
            <a:off x="5638800" y="59436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dirty="0">
                <a:solidFill>
                  <a:schemeClr val="tx2"/>
                </a:solidFill>
                <a:latin typeface="+mn-lt"/>
              </a:rPr>
              <a:t>v</a:t>
            </a:r>
            <a:r>
              <a:rPr lang="en-US" altLang="en-US" b="1" baseline="-25000" dirty="0">
                <a:solidFill>
                  <a:schemeClr val="tx2"/>
                </a:solidFill>
                <a:latin typeface="+mn-lt"/>
              </a:rPr>
              <a:t>1</a:t>
            </a:r>
            <a:endParaRPr lang="en-US" altLang="en-US" b="1" dirty="0">
              <a:solidFill>
                <a:schemeClr val="tx2"/>
              </a:solidFill>
              <a:latin typeface="+mn-lt"/>
            </a:endParaRPr>
          </a:p>
        </p:txBody>
      </p:sp>
      <p:sp>
        <p:nvSpPr>
          <p:cNvPr id="266252" name="Text Box 12"/>
          <p:cNvSpPr txBox="1">
            <a:spLocks noChangeArrowheads="1"/>
          </p:cNvSpPr>
          <p:nvPr/>
        </p:nvSpPr>
        <p:spPr bwMode="auto">
          <a:xfrm>
            <a:off x="2362200" y="59436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dirty="0">
                <a:solidFill>
                  <a:schemeClr val="tx2"/>
                </a:solidFill>
                <a:latin typeface="+mn-lt"/>
              </a:rPr>
              <a:t>v</a:t>
            </a:r>
            <a:r>
              <a:rPr lang="en-US" altLang="en-US" b="1" baseline="-25000" dirty="0">
                <a:solidFill>
                  <a:schemeClr val="tx2"/>
                </a:solidFill>
                <a:latin typeface="+mn-lt"/>
              </a:rPr>
              <a:t>2</a:t>
            </a:r>
            <a:endParaRPr lang="en-US" altLang="en-US" b="1" dirty="0">
              <a:solidFill>
                <a:schemeClr val="tx2"/>
              </a:solidFill>
              <a:latin typeface="+mn-lt"/>
            </a:endParaRPr>
          </a:p>
        </p:txBody>
      </p:sp>
      <p:sp>
        <p:nvSpPr>
          <p:cNvPr id="266253" name="Text Box 13"/>
          <p:cNvSpPr txBox="1">
            <a:spLocks noChangeArrowheads="1"/>
          </p:cNvSpPr>
          <p:nvPr/>
        </p:nvSpPr>
        <p:spPr bwMode="auto">
          <a:xfrm>
            <a:off x="7010400" y="59436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dirty="0">
                <a:solidFill>
                  <a:schemeClr val="tx2"/>
                </a:solidFill>
                <a:latin typeface="+mn-lt"/>
              </a:rPr>
              <a:t>v</a:t>
            </a:r>
            <a:r>
              <a:rPr lang="en-US" altLang="en-US" b="1" baseline="-25000" dirty="0">
                <a:solidFill>
                  <a:schemeClr val="tx2"/>
                </a:solidFill>
                <a:latin typeface="+mn-lt"/>
              </a:rPr>
              <a:t>3</a:t>
            </a:r>
            <a:endParaRPr lang="en-US" altLang="en-US" b="1" dirty="0">
              <a:solidFill>
                <a:schemeClr val="tx2"/>
              </a:solidFill>
              <a:latin typeface="+mn-lt"/>
            </a:endParaRPr>
          </a:p>
        </p:txBody>
      </p:sp>
      <p:sp>
        <p:nvSpPr>
          <p:cNvPr id="266254" name="Text Box 14"/>
          <p:cNvSpPr txBox="1">
            <a:spLocks noChangeArrowheads="1"/>
          </p:cNvSpPr>
          <p:nvPr/>
        </p:nvSpPr>
        <p:spPr bwMode="auto">
          <a:xfrm>
            <a:off x="838200" y="59436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dirty="0">
                <a:solidFill>
                  <a:schemeClr val="tx2"/>
                </a:solidFill>
                <a:latin typeface="+mn-lt"/>
              </a:rPr>
              <a:t>v</a:t>
            </a:r>
            <a:r>
              <a:rPr lang="en-US" altLang="en-US" b="1" baseline="-25000" dirty="0">
                <a:solidFill>
                  <a:schemeClr val="tx2"/>
                </a:solidFill>
                <a:latin typeface="+mn-lt"/>
              </a:rPr>
              <a:t>4</a:t>
            </a:r>
            <a:endParaRPr lang="en-US" altLang="en-US" b="1" dirty="0">
              <a:solidFill>
                <a:schemeClr val="tx2"/>
              </a:solidFill>
              <a:latin typeface="+mn-lt"/>
            </a:endParaRPr>
          </a:p>
        </p:txBody>
      </p:sp>
      <p:sp>
        <p:nvSpPr>
          <p:cNvPr id="266255" name="Text Box 15"/>
          <p:cNvSpPr txBox="1">
            <a:spLocks noChangeArrowheads="1"/>
          </p:cNvSpPr>
          <p:nvPr/>
        </p:nvSpPr>
        <p:spPr bwMode="auto">
          <a:xfrm>
            <a:off x="838200" y="5715000"/>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b="1" dirty="0">
                <a:solidFill>
                  <a:schemeClr val="tx2"/>
                </a:solidFill>
                <a:latin typeface="+mn-lt"/>
              </a:rPr>
              <a:t>v</a:t>
            </a:r>
            <a:r>
              <a:rPr lang="en-US" altLang="en-US" b="1" baseline="-25000" dirty="0">
                <a:solidFill>
                  <a:schemeClr val="tx2"/>
                </a:solidFill>
                <a:latin typeface="+mn-lt"/>
              </a:rPr>
              <a:t>5</a:t>
            </a:r>
            <a:endParaRPr lang="en-US" altLang="en-US" b="1" dirty="0">
              <a:solidFill>
                <a:schemeClr val="tx2"/>
              </a:solidFill>
              <a:latin typeface="+mn-lt"/>
            </a:endParaRPr>
          </a:p>
        </p:txBody>
      </p:sp>
      <p:sp>
        <p:nvSpPr>
          <p:cNvPr id="266256" name="Rectangle 16"/>
          <p:cNvSpPr>
            <a:spLocks noChangeArrowheads="1"/>
          </p:cNvSpPr>
          <p:nvPr/>
        </p:nvSpPr>
        <p:spPr bwMode="auto">
          <a:xfrm>
            <a:off x="304800" y="3401876"/>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90000"/>
              </a:lnSpc>
              <a:spcBef>
                <a:spcPct val="20000"/>
              </a:spcBef>
              <a:buFontTx/>
              <a:buChar char="•"/>
            </a:pPr>
            <a:r>
              <a:rPr lang="en-US" altLang="en-US" sz="2400" dirty="0">
                <a:latin typeface="+mn-lt"/>
              </a:rPr>
              <a:t>Choose the </a:t>
            </a:r>
            <a:r>
              <a:rPr lang="en-US" altLang="en-US" sz="2400" dirty="0">
                <a:solidFill>
                  <a:schemeClr val="tx2"/>
                </a:solidFill>
                <a:latin typeface="+mn-lt"/>
              </a:rPr>
              <a:t>median voter’s </a:t>
            </a:r>
            <a:r>
              <a:rPr lang="en-US" altLang="en-US" sz="2400" dirty="0">
                <a:latin typeface="+mn-lt"/>
              </a:rPr>
              <a:t>peak as the winner</a:t>
            </a:r>
          </a:p>
          <a:p>
            <a:pPr lvl="1" algn="l" eaLnBrk="1" hangingPunct="1">
              <a:lnSpc>
                <a:spcPct val="90000"/>
              </a:lnSpc>
              <a:spcBef>
                <a:spcPct val="20000"/>
              </a:spcBef>
              <a:buFontTx/>
              <a:buChar char="–"/>
            </a:pPr>
            <a:r>
              <a:rPr lang="en-US" altLang="en-US" sz="2000" dirty="0">
                <a:latin typeface="+mn-lt"/>
              </a:rPr>
              <a:t>This will also be the Condorcet winner</a:t>
            </a:r>
          </a:p>
          <a:p>
            <a:pPr algn="l" eaLnBrk="1" hangingPunct="1">
              <a:lnSpc>
                <a:spcPct val="90000"/>
              </a:lnSpc>
              <a:spcBef>
                <a:spcPct val="20000"/>
              </a:spcBef>
              <a:buFontTx/>
              <a:buChar char="•"/>
            </a:pPr>
            <a:endParaRPr lang="en-US" altLang="en-US" sz="2400" dirty="0">
              <a:latin typeface="+mn-lt"/>
            </a:endParaRPr>
          </a:p>
        </p:txBody>
      </p:sp>
      <p:sp>
        <p:nvSpPr>
          <p:cNvPr id="266257" name="Line 17"/>
          <p:cNvSpPr>
            <a:spLocks noChangeShapeType="1"/>
          </p:cNvSpPr>
          <p:nvPr/>
        </p:nvSpPr>
        <p:spPr bwMode="auto">
          <a:xfrm>
            <a:off x="2514600" y="5105400"/>
            <a:ext cx="0" cy="762000"/>
          </a:xfrm>
          <a:prstGeom prst="line">
            <a:avLst/>
          </a:prstGeom>
          <a:noFill/>
          <a:ln w="38100">
            <a:solidFill>
              <a:schemeClr val="accent3"/>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258" name="Rectangle 18"/>
          <p:cNvSpPr>
            <a:spLocks noChangeArrowheads="1"/>
          </p:cNvSpPr>
          <p:nvPr/>
        </p:nvSpPr>
        <p:spPr bwMode="auto">
          <a:xfrm>
            <a:off x="304800" y="411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90000"/>
              </a:lnSpc>
              <a:spcBef>
                <a:spcPct val="20000"/>
              </a:spcBef>
              <a:buFontTx/>
              <a:buChar char="•"/>
            </a:pPr>
            <a:r>
              <a:rPr lang="en-US" altLang="en-US" sz="2400" dirty="0" err="1">
                <a:latin typeface="+mn-lt"/>
              </a:rPr>
              <a:t>Nonmanipulable</a:t>
            </a:r>
            <a:r>
              <a:rPr lang="en-US" altLang="en-US" sz="2400" dirty="0">
                <a:latin typeface="+mn-lt"/>
              </a:rPr>
              <a:t>!</a:t>
            </a:r>
          </a:p>
        </p:txBody>
      </p:sp>
      <p:sp>
        <p:nvSpPr>
          <p:cNvPr id="266259" name="Text Box 19"/>
          <p:cNvSpPr txBox="1">
            <a:spLocks noChangeArrowheads="1"/>
          </p:cNvSpPr>
          <p:nvPr/>
        </p:nvSpPr>
        <p:spPr bwMode="auto">
          <a:xfrm>
            <a:off x="4038600" y="4724400"/>
            <a:ext cx="502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i="1">
                <a:latin typeface="+mn-lt"/>
              </a:rPr>
              <a:t>Impossibility results do not necessarily hold when the space of preferences is restricted</a:t>
            </a:r>
          </a:p>
        </p:txBody>
      </p:sp>
      <p:pic>
        <p:nvPicPr>
          <p:cNvPr id="4" name="Picture 3"/>
          <p:cNvPicPr>
            <a:picLocks noChangeAspect="1"/>
          </p:cNvPicPr>
          <p:nvPr/>
        </p:nvPicPr>
        <p:blipFill>
          <a:blip r:embed="rId2"/>
          <a:stretch>
            <a:fillRect/>
          </a:stretch>
        </p:blipFill>
        <p:spPr>
          <a:xfrm>
            <a:off x="7930021" y="123503"/>
            <a:ext cx="987371" cy="1481057"/>
          </a:xfrm>
          <a:prstGeom prst="rect">
            <a:avLst/>
          </a:prstGeom>
        </p:spPr>
      </p:pic>
    </p:spTree>
    <p:extLst>
      <p:ext uri="{BB962C8B-B14F-4D97-AF65-F5344CB8AC3E}">
        <p14:creationId xmlns:p14="http://schemas.microsoft.com/office/powerpoint/2010/main" val="1065235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250">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6250">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2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2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2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2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25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66256">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66256">
                                            <p:txEl>
                                              <p:pRg st="1" end="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625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625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P spid="266244" grpId="0" animBg="1"/>
      <p:bldP spid="266245" grpId="0"/>
      <p:bldP spid="266246" grpId="0"/>
      <p:bldP spid="266247" grpId="0"/>
      <p:bldP spid="266248" grpId="0"/>
      <p:bldP spid="266249" grpId="0"/>
      <p:bldP spid="266251" grpId="0"/>
      <p:bldP spid="266252" grpId="0"/>
      <p:bldP spid="266253" grpId="0"/>
      <p:bldP spid="266254" grpId="0"/>
      <p:bldP spid="266255" grpId="0"/>
      <p:bldP spid="266257" grpId="0" animBg="1"/>
      <p:bldP spid="266258" grpId="0"/>
      <p:bldP spid="2662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718"/>
            <a:ext cx="7620000" cy="1371600"/>
          </a:xfrm>
        </p:spPr>
        <p:txBody>
          <a:bodyPr>
            <a:normAutofit fontScale="90000"/>
          </a:bodyPr>
          <a:lstStyle/>
          <a:p>
            <a:r>
              <a:rPr lang="en-US" altLang="en-US" smtClean="0"/>
              <a:t>Other Voting rules that avoid Arrow’s impossibility</a:t>
            </a:r>
            <a:endParaRPr lang="en-US" altLang="en-US" dirty="0"/>
          </a:p>
        </p:txBody>
      </p:sp>
      <p:sp>
        <p:nvSpPr>
          <p:cNvPr id="16387" name="Rectangle 3"/>
          <p:cNvSpPr>
            <a:spLocks noGrp="1" noChangeArrowheads="1"/>
          </p:cNvSpPr>
          <p:nvPr>
            <p:ph type="body" idx="1"/>
          </p:nvPr>
        </p:nvSpPr>
        <p:spPr>
          <a:xfrm>
            <a:off x="457200" y="1752600"/>
            <a:ext cx="7620000" cy="4373563"/>
          </a:xfrm>
        </p:spPr>
        <p:txBody>
          <a:bodyPr>
            <a:normAutofit fontScale="85000" lnSpcReduction="20000"/>
          </a:bodyPr>
          <a:lstStyle/>
          <a:p>
            <a:pPr>
              <a:lnSpc>
                <a:spcPct val="120000"/>
              </a:lnSpc>
            </a:pPr>
            <a:r>
              <a:rPr lang="en-US" altLang="en-US" dirty="0" smtClean="0"/>
              <a:t>Approval voting</a:t>
            </a:r>
          </a:p>
          <a:p>
            <a:pPr lvl="1">
              <a:lnSpc>
                <a:spcPct val="120000"/>
              </a:lnSpc>
            </a:pPr>
            <a:r>
              <a:rPr lang="en-US" altLang="en-US" dirty="0" smtClean="0"/>
              <a:t>Each voter gets to specify which alternatives he/she approves</a:t>
            </a:r>
          </a:p>
          <a:p>
            <a:pPr lvl="1">
              <a:lnSpc>
                <a:spcPct val="120000"/>
              </a:lnSpc>
            </a:pPr>
            <a:r>
              <a:rPr lang="en-US" altLang="en-US" dirty="0" smtClean="0"/>
              <a:t>The alternative with the largest number of approvals wins</a:t>
            </a:r>
          </a:p>
          <a:p>
            <a:pPr>
              <a:lnSpc>
                <a:spcPct val="120000"/>
              </a:lnSpc>
            </a:pPr>
            <a:r>
              <a:rPr lang="en-US" altLang="en-US" dirty="0" smtClean="0"/>
              <a:t>Range voting</a:t>
            </a:r>
          </a:p>
          <a:p>
            <a:pPr lvl="1">
              <a:lnSpc>
                <a:spcPct val="120000"/>
              </a:lnSpc>
            </a:pPr>
            <a:r>
              <a:rPr lang="en-US" altLang="en-US" dirty="0" smtClean="0"/>
              <a:t>Instead of submitting a ranking of the alternatives, each voter gets to assign a value (from a given range) to each alternative</a:t>
            </a:r>
          </a:p>
          <a:p>
            <a:pPr lvl="1">
              <a:lnSpc>
                <a:spcPct val="120000"/>
              </a:lnSpc>
            </a:pPr>
            <a:r>
              <a:rPr lang="en-US" altLang="en-US" dirty="0" smtClean="0"/>
              <a:t>The alternative with the highest sum of values wins</a:t>
            </a:r>
          </a:p>
          <a:p>
            <a:pPr lvl="1">
              <a:lnSpc>
                <a:spcPct val="120000"/>
              </a:lnSpc>
            </a:pPr>
            <a:r>
              <a:rPr lang="en-US" altLang="en-US" dirty="0" smtClean="0"/>
              <a:t>Avoids Arrow’s impossibility</a:t>
            </a:r>
          </a:p>
          <a:p>
            <a:pPr lvl="2">
              <a:lnSpc>
                <a:spcPct val="120000"/>
              </a:lnSpc>
            </a:pPr>
            <a:r>
              <a:rPr lang="en-US" altLang="en-US" dirty="0" smtClean="0"/>
              <a:t>Unanimity</a:t>
            </a:r>
          </a:p>
          <a:p>
            <a:pPr lvl="2">
              <a:lnSpc>
                <a:spcPct val="120000"/>
              </a:lnSpc>
            </a:pPr>
            <a:r>
              <a:rPr lang="en-US" altLang="en-US" dirty="0" err="1" smtClean="0"/>
              <a:t>Nondictatorial</a:t>
            </a:r>
            <a:endParaRPr lang="en-US" altLang="en-US" dirty="0" smtClean="0"/>
          </a:p>
          <a:p>
            <a:pPr lvl="2">
              <a:lnSpc>
                <a:spcPct val="120000"/>
              </a:lnSpc>
            </a:pPr>
            <a:r>
              <a:rPr lang="en-US" altLang="en-US" dirty="0" smtClean="0"/>
              <a:t>Independent of irrelevant alternatives (one intuition: one can assign a value to an alternative without changing the value of other alternatives)</a:t>
            </a:r>
          </a:p>
          <a:p>
            <a:pPr>
              <a:lnSpc>
                <a:spcPct val="120000"/>
              </a:lnSpc>
            </a:pPr>
            <a:r>
              <a:rPr lang="en-US" altLang="en-US" dirty="0" smtClean="0"/>
              <a:t>These still fall prey to strategic voting (e.g., </a:t>
            </a:r>
            <a:r>
              <a:rPr lang="en-US" altLang="en-US" dirty="0" err="1" smtClean="0">
                <a:solidFill>
                  <a:schemeClr val="tx2"/>
                </a:solidFill>
              </a:rPr>
              <a:t>Gibbard</a:t>
            </a:r>
            <a:r>
              <a:rPr lang="en-US" altLang="en-US" dirty="0" smtClean="0">
                <a:solidFill>
                  <a:schemeClr val="tx2"/>
                </a:solidFill>
              </a:rPr>
              <a:t>-Satterthwaite impossibility</a:t>
            </a:r>
            <a:r>
              <a:rPr lang="en-US" altLang="en-US" dirty="0" smtClean="0"/>
              <a:t>, discussed next!)</a:t>
            </a:r>
            <a:endParaRPr lang="en-US" altLang="en-US" dirty="0"/>
          </a:p>
        </p:txBody>
      </p:sp>
      <p:sp>
        <p:nvSpPr>
          <p:cNvPr id="4" name="TextBox 3"/>
          <p:cNvSpPr txBox="1"/>
          <p:nvPr/>
        </p:nvSpPr>
        <p:spPr>
          <a:xfrm>
            <a:off x="0" y="6482689"/>
            <a:ext cx="627797" cy="369332"/>
          </a:xfrm>
          <a:prstGeom prst="rect">
            <a:avLst/>
          </a:prstGeom>
          <a:noFill/>
        </p:spPr>
        <p:txBody>
          <a:bodyPr wrap="square" rtlCol="0">
            <a:spAutoFit/>
          </a:bodyPr>
          <a:lstStyle/>
          <a:p>
            <a:r>
              <a:rPr lang="en-US" smtClean="0"/>
              <a:t>[TS]</a:t>
            </a:r>
            <a:endParaRPr lang="en-US"/>
          </a:p>
        </p:txBody>
      </p:sp>
    </p:spTree>
    <p:extLst>
      <p:ext uri="{BB962C8B-B14F-4D97-AF65-F5344CB8AC3E}">
        <p14:creationId xmlns:p14="http://schemas.microsoft.com/office/powerpoint/2010/main" val="17666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7">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57200" y="152718"/>
            <a:ext cx="7787898" cy="1371600"/>
          </a:xfrm>
        </p:spPr>
        <p:txBody>
          <a:bodyPr>
            <a:normAutofit/>
          </a:bodyPr>
          <a:lstStyle/>
          <a:p>
            <a:r>
              <a:rPr lang="en-US" altLang="en-US" smtClean="0"/>
              <a:t>Gibbard-Satterthwaite impossibility</a:t>
            </a:r>
            <a:r>
              <a:rPr lang="en-US" altLang="en-US" sz="1600" smtClean="0"/>
              <a:t> [G. </a:t>
            </a:r>
            <a:r>
              <a:rPr lang="en-US" altLang="en-US" sz="1600" i="1" smtClean="0"/>
              <a:t>Econometrica</a:t>
            </a:r>
            <a:r>
              <a:rPr lang="en-US" altLang="en-US" sz="1600" smtClean="0"/>
              <a:t>-73 &amp; S. </a:t>
            </a:r>
            <a:r>
              <a:rPr lang="en-US" altLang="en-US" sz="1600" i="1" smtClean="0"/>
              <a:t>JET</a:t>
            </a:r>
            <a:r>
              <a:rPr lang="en-US" altLang="en-US" sz="1600" smtClean="0"/>
              <a:t>-75]</a:t>
            </a:r>
            <a:endParaRPr lang="en-US" altLang="en-US" dirty="0"/>
          </a:p>
        </p:txBody>
      </p:sp>
      <p:sp>
        <p:nvSpPr>
          <p:cNvPr id="3" name="Content Placeholder 2"/>
          <p:cNvSpPr>
            <a:spLocks noGrp="1"/>
          </p:cNvSpPr>
          <p:nvPr>
            <p:ph idx="1"/>
          </p:nvPr>
        </p:nvSpPr>
        <p:spPr>
          <a:xfrm>
            <a:off x="457200" y="3331746"/>
            <a:ext cx="7620000" cy="2794417"/>
          </a:xfrm>
        </p:spPr>
        <p:txBody>
          <a:bodyPr>
            <a:normAutofit/>
          </a:bodyPr>
          <a:lstStyle/>
          <a:p>
            <a:pPr>
              <a:lnSpc>
                <a:spcPct val="90000"/>
              </a:lnSpc>
            </a:pPr>
            <a:r>
              <a:rPr lang="en-US" altLang="en-US" dirty="0"/>
              <a:t>Proof.  (Assume for simplicity that utility relations are strict)</a:t>
            </a:r>
          </a:p>
          <a:p>
            <a:pPr marL="285750" indent="-285750">
              <a:lnSpc>
                <a:spcPct val="90000"/>
              </a:lnSpc>
              <a:buFont typeface="Arial" charset="0"/>
              <a:buChar char="•"/>
            </a:pPr>
            <a:r>
              <a:rPr lang="en-US" altLang="en-US" sz="1800" b="0" dirty="0"/>
              <a:t>By the </a:t>
            </a:r>
            <a:r>
              <a:rPr lang="en-US" altLang="en-US" sz="1800" b="0" dirty="0">
                <a:solidFill>
                  <a:schemeClr val="tx2"/>
                </a:solidFill>
              </a:rPr>
              <a:t>revelation principle</a:t>
            </a:r>
            <a:r>
              <a:rPr lang="en-US" altLang="en-US" sz="1800" b="0" dirty="0"/>
              <a:t>, if f is implementable in dominant strategies, it is truthfully implementable in dominant strategies with a direct revelation </a:t>
            </a:r>
            <a:r>
              <a:rPr lang="en-US" altLang="en-US" sz="1800" b="0" dirty="0" smtClean="0"/>
              <a:t>mechanism</a:t>
            </a:r>
          </a:p>
          <a:p>
            <a:pPr marL="742950" lvl="1" indent="-285750">
              <a:lnSpc>
                <a:spcPct val="90000"/>
              </a:lnSpc>
              <a:buFont typeface="Arial" charset="0"/>
              <a:buChar char="•"/>
            </a:pPr>
            <a:r>
              <a:rPr lang="en-US" altLang="en-US" sz="1600" dirty="0" smtClean="0"/>
              <a:t>(Only consider direct revelation mechanisms.)</a:t>
            </a:r>
            <a:endParaRPr lang="en-US" altLang="en-US" sz="1050" b="0" dirty="0"/>
          </a:p>
          <a:p>
            <a:pPr marL="285750" indent="-285750">
              <a:lnSpc>
                <a:spcPct val="90000"/>
              </a:lnSpc>
              <a:buFont typeface="Arial" charset="0"/>
              <a:buChar char="•"/>
            </a:pPr>
            <a:r>
              <a:rPr lang="en-US" altLang="en-US" sz="1800" b="0" dirty="0"/>
              <a:t>Since f is truthfully implementable in dominant strategies, the following holds for each agent </a:t>
            </a:r>
            <a:r>
              <a:rPr lang="en-US" altLang="en-US" sz="1800" b="0" i="1" dirty="0" err="1"/>
              <a:t>i</a:t>
            </a:r>
            <a:r>
              <a:rPr lang="en-US" altLang="en-US" sz="1800" b="0" dirty="0"/>
              <a:t>:</a:t>
            </a:r>
            <a:r>
              <a:rPr lang="en-US" altLang="en-US" sz="1800" b="0" dirty="0">
                <a:solidFill>
                  <a:srgbClr val="DC0000"/>
                </a:solidFill>
              </a:rPr>
              <a:t>  </a:t>
            </a:r>
            <a:br>
              <a:rPr lang="en-US" altLang="en-US" sz="1800" b="0" dirty="0">
                <a:solidFill>
                  <a:srgbClr val="DC0000"/>
                </a:solidFill>
              </a:rPr>
            </a:br>
            <a:r>
              <a:rPr lang="en-US" altLang="en-US" sz="1800" b="0" dirty="0" smtClean="0">
                <a:solidFill>
                  <a:srgbClr val="DC0000"/>
                </a:solidFill>
              </a:rPr>
              <a:t/>
            </a:r>
            <a:br>
              <a:rPr lang="en-US" altLang="en-US" sz="1800" b="0" dirty="0" smtClean="0">
                <a:solidFill>
                  <a:srgbClr val="DC0000"/>
                </a:solidFill>
              </a:rPr>
            </a:br>
            <a:r>
              <a:rPr lang="en-US" altLang="en-US" sz="1800" b="0" dirty="0" smtClean="0">
                <a:solidFill>
                  <a:srgbClr val="DC0000"/>
                </a:solidFill>
              </a:rPr>
              <a:t>		</a:t>
            </a:r>
            <a:r>
              <a:rPr lang="en-US" altLang="en-US" sz="1800" b="0" dirty="0" err="1" smtClean="0">
                <a:solidFill>
                  <a:srgbClr val="DC0000"/>
                </a:solidFill>
              </a:rPr>
              <a:t>u</a:t>
            </a:r>
            <a:r>
              <a:rPr lang="en-US" altLang="en-US" sz="1800" b="0" baseline="-25000" dirty="0" err="1" smtClean="0">
                <a:solidFill>
                  <a:srgbClr val="DC0000"/>
                </a:solidFill>
              </a:rPr>
              <a:t>i</a:t>
            </a:r>
            <a:r>
              <a:rPr lang="en-US" altLang="en-US" sz="1800" b="0" dirty="0" smtClean="0">
                <a:solidFill>
                  <a:srgbClr val="DC0000"/>
                </a:solidFill>
              </a:rPr>
              <a:t>(f(</a:t>
            </a:r>
            <a:r>
              <a:rPr lang="en-US" altLang="en-US" sz="1800" b="0" dirty="0" err="1" smtClean="0">
                <a:solidFill>
                  <a:srgbClr val="DC0000"/>
                </a:solidFill>
              </a:rPr>
              <a:t>u</a:t>
            </a:r>
            <a:r>
              <a:rPr lang="en-US" altLang="en-US" sz="1800" b="0" baseline="-25000" dirty="0" err="1" smtClean="0">
                <a:solidFill>
                  <a:srgbClr val="DC0000"/>
                </a:solidFill>
              </a:rPr>
              <a:t>i</a:t>
            </a:r>
            <a:r>
              <a:rPr lang="en-US" altLang="en-US" sz="1800" b="0" dirty="0" err="1" smtClean="0">
                <a:solidFill>
                  <a:srgbClr val="DC0000"/>
                </a:solidFill>
              </a:rPr>
              <a:t>,u</a:t>
            </a:r>
            <a:r>
              <a:rPr lang="en-US" altLang="en-US" sz="1800" b="0" baseline="-25000" dirty="0" err="1" smtClean="0">
                <a:solidFill>
                  <a:srgbClr val="DC0000"/>
                </a:solidFill>
              </a:rPr>
              <a:t>-i</a:t>
            </a:r>
            <a:r>
              <a:rPr lang="en-US" altLang="en-US" sz="1800" b="0" dirty="0">
                <a:solidFill>
                  <a:srgbClr val="DC0000"/>
                </a:solidFill>
              </a:rPr>
              <a:t>)) ≥ </a:t>
            </a:r>
            <a:r>
              <a:rPr lang="en-US" altLang="en-US" sz="1800" b="0" dirty="0" err="1">
                <a:solidFill>
                  <a:srgbClr val="DC0000"/>
                </a:solidFill>
              </a:rPr>
              <a:t>u</a:t>
            </a:r>
            <a:r>
              <a:rPr lang="en-US" altLang="en-US" sz="1800" b="0" baseline="-25000" dirty="0" err="1">
                <a:solidFill>
                  <a:srgbClr val="DC0000"/>
                </a:solidFill>
              </a:rPr>
              <a:t>i</a:t>
            </a:r>
            <a:r>
              <a:rPr lang="en-US" altLang="en-US" sz="1800" b="0" dirty="0">
                <a:solidFill>
                  <a:srgbClr val="DC0000"/>
                </a:solidFill>
              </a:rPr>
              <a:t>(f(</a:t>
            </a:r>
            <a:r>
              <a:rPr lang="en-US" altLang="en-US" sz="1800" b="0" dirty="0" err="1">
                <a:solidFill>
                  <a:srgbClr val="DC0000"/>
                </a:solidFill>
              </a:rPr>
              <a:t>u</a:t>
            </a:r>
            <a:r>
              <a:rPr lang="en-US" altLang="en-US" sz="1800" b="0" baseline="-25000" dirty="0" err="1">
                <a:solidFill>
                  <a:srgbClr val="DC0000"/>
                </a:solidFill>
              </a:rPr>
              <a:t>i</a:t>
            </a:r>
            <a:r>
              <a:rPr lang="en-US" altLang="en-US" sz="1800" b="0" dirty="0">
                <a:solidFill>
                  <a:srgbClr val="0000FC"/>
                </a:solidFill>
              </a:rPr>
              <a:t>’</a:t>
            </a:r>
            <a:r>
              <a:rPr lang="en-US" altLang="en-US" sz="1800" b="0" dirty="0">
                <a:solidFill>
                  <a:srgbClr val="DC0000"/>
                </a:solidFill>
              </a:rPr>
              <a:t>,u</a:t>
            </a:r>
            <a:r>
              <a:rPr lang="en-US" altLang="en-US" sz="1800" b="0" baseline="-25000" dirty="0">
                <a:solidFill>
                  <a:srgbClr val="DC0000"/>
                </a:solidFill>
              </a:rPr>
              <a:t>-</a:t>
            </a:r>
            <a:r>
              <a:rPr lang="en-US" altLang="en-US" sz="1800" b="0" baseline="-25000" dirty="0" err="1">
                <a:solidFill>
                  <a:srgbClr val="DC0000"/>
                </a:solidFill>
              </a:rPr>
              <a:t>i</a:t>
            </a:r>
            <a:r>
              <a:rPr lang="en-US" altLang="en-US" sz="1800" b="0" dirty="0">
                <a:solidFill>
                  <a:srgbClr val="DC0000"/>
                </a:solidFill>
              </a:rPr>
              <a:t>)) </a:t>
            </a:r>
            <a:r>
              <a:rPr lang="en-US" altLang="en-US" sz="1800" b="0" dirty="0"/>
              <a:t>for all </a:t>
            </a:r>
            <a:r>
              <a:rPr lang="en-US" altLang="en-US" sz="1800" b="0" dirty="0" smtClean="0"/>
              <a:t>u</a:t>
            </a:r>
            <a:r>
              <a:rPr lang="en-US" altLang="en-US" sz="1800" b="0" baseline="-25000" dirty="0" smtClean="0"/>
              <a:t>-</a:t>
            </a:r>
            <a:r>
              <a:rPr lang="en-US" altLang="en-US" sz="1800" b="0" baseline="-25000" dirty="0" err="1" smtClean="0"/>
              <a:t>i</a:t>
            </a:r>
            <a:endParaRPr lang="en-US" altLang="en-US" sz="1800" b="0" dirty="0"/>
          </a:p>
        </p:txBody>
      </p:sp>
      <p:grpSp>
        <p:nvGrpSpPr>
          <p:cNvPr id="6" name="Group 5"/>
          <p:cNvGrpSpPr/>
          <p:nvPr/>
        </p:nvGrpSpPr>
        <p:grpSpPr>
          <a:xfrm>
            <a:off x="123216" y="1658155"/>
            <a:ext cx="8556643" cy="1577393"/>
            <a:chOff x="164676" y="4426554"/>
            <a:chExt cx="8556643" cy="1577393"/>
          </a:xfrm>
        </p:grpSpPr>
        <p:sp>
          <p:nvSpPr>
            <p:cNvPr id="7" name="Rounded Rectangle 6"/>
            <p:cNvSpPr/>
            <p:nvPr/>
          </p:nvSpPr>
          <p:spPr>
            <a:xfrm>
              <a:off x="491719" y="4426554"/>
              <a:ext cx="8229600" cy="15773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en-US" sz="2000" dirty="0"/>
                <a:t>Let </a:t>
              </a:r>
              <a:r>
                <a:rPr lang="en-US" altLang="en-US" sz="2000" b="1" dirty="0"/>
                <a:t>|</a:t>
              </a:r>
              <a:r>
                <a:rPr lang="en-US" altLang="en-US" sz="2000" i="1" dirty="0"/>
                <a:t>A</a:t>
              </a:r>
              <a:r>
                <a:rPr lang="en-US" altLang="en-US" sz="2000" b="1" dirty="0"/>
                <a:t>| </a:t>
              </a:r>
              <a:r>
                <a:rPr lang="en-US" altLang="en-US" sz="2000" dirty="0"/>
                <a:t>≥ </a:t>
              </a:r>
              <a:r>
                <a:rPr lang="en-US" altLang="en-US" sz="2000" dirty="0" smtClean="0"/>
                <a:t>3 – </a:t>
              </a:r>
              <a:r>
                <a:rPr lang="en-US" altLang="en-US" sz="2000" dirty="0" smtClean="0">
                  <a:solidFill>
                    <a:schemeClr val="bg1"/>
                  </a:solidFill>
                </a:rPr>
                <a:t>and </a:t>
              </a:r>
              <a:r>
                <a:rPr lang="en-US" altLang="en-US" sz="2000" dirty="0">
                  <a:solidFill>
                    <a:schemeClr val="bg1"/>
                  </a:solidFill>
                </a:rPr>
                <a:t>each outcome would be the social choice under </a:t>
              </a:r>
              <a:r>
                <a:rPr lang="en-US" altLang="en-US" sz="2000" i="1" dirty="0">
                  <a:solidFill>
                    <a:schemeClr val="bg1"/>
                  </a:solidFill>
                </a:rPr>
                <a:t>f</a:t>
              </a:r>
              <a:r>
                <a:rPr lang="en-US" altLang="en-US" sz="2000" dirty="0">
                  <a:solidFill>
                    <a:schemeClr val="bg1"/>
                  </a:solidFill>
                </a:rPr>
                <a:t> </a:t>
              </a:r>
              <a:r>
                <a:rPr lang="en-US" altLang="en-US" sz="2000" dirty="0" smtClean="0">
                  <a:solidFill>
                    <a:schemeClr val="bg1"/>
                  </a:solidFill>
                </a:rPr>
                <a:t>for </a:t>
              </a:r>
              <a:r>
                <a:rPr lang="en-US" altLang="en-US" sz="2000" dirty="0">
                  <a:solidFill>
                    <a:schemeClr val="bg1"/>
                  </a:solidFill>
                </a:rPr>
                <a:t>some input profile (u</a:t>
              </a:r>
              <a:r>
                <a:rPr lang="en-US" altLang="en-US" sz="2000" baseline="-25000" dirty="0">
                  <a:solidFill>
                    <a:schemeClr val="bg1"/>
                  </a:solidFill>
                </a:rPr>
                <a:t>1</a:t>
              </a:r>
              <a:r>
                <a:rPr lang="en-US" altLang="en-US" sz="2000" dirty="0">
                  <a:solidFill>
                    <a:schemeClr val="bg1"/>
                  </a:solidFill>
                </a:rPr>
                <a:t>, …, </a:t>
              </a:r>
              <a:r>
                <a:rPr lang="en-US" altLang="en-US" sz="2000" dirty="0" err="1" smtClean="0">
                  <a:solidFill>
                    <a:schemeClr val="bg1"/>
                  </a:solidFill>
                </a:rPr>
                <a:t>u</a:t>
              </a:r>
              <a:r>
                <a:rPr lang="en-US" altLang="en-US" sz="2000" baseline="-25000" dirty="0" err="1" smtClean="0">
                  <a:solidFill>
                    <a:schemeClr val="bg1"/>
                  </a:solidFill>
                </a:rPr>
                <a:t>N</a:t>
              </a:r>
              <a:r>
                <a:rPr lang="en-US" altLang="en-US" sz="2000" dirty="0" smtClean="0">
                  <a:solidFill>
                    <a:schemeClr val="bg1"/>
                  </a:solidFill>
                </a:rPr>
                <a:t>).</a:t>
              </a:r>
              <a:r>
                <a:rPr lang="en-US" altLang="en-US" sz="2000" dirty="0" smtClean="0">
                  <a:solidFill>
                    <a:srgbClr val="0000FC"/>
                  </a:solidFill>
                </a:rPr>
                <a:t> </a:t>
              </a:r>
              <a:r>
                <a:rPr lang="en-US" altLang="en-US" sz="2000" dirty="0" smtClean="0"/>
                <a:t> If</a:t>
              </a:r>
              <a:r>
                <a:rPr lang="en-US" altLang="en-US" sz="2000" dirty="0" smtClean="0">
                  <a:solidFill>
                    <a:schemeClr val="bg1"/>
                  </a:solidFill>
                </a:rPr>
                <a:t> </a:t>
              </a:r>
              <a:r>
                <a:rPr lang="en-US" altLang="en-US" sz="2000" i="1" dirty="0">
                  <a:solidFill>
                    <a:schemeClr val="bg1"/>
                  </a:solidFill>
                </a:rPr>
                <a:t>f</a:t>
              </a:r>
              <a:r>
                <a:rPr lang="en-US" altLang="en-US" sz="2000" dirty="0">
                  <a:solidFill>
                    <a:schemeClr val="bg1"/>
                  </a:solidFill>
                </a:rPr>
                <a:t> </a:t>
              </a:r>
              <a:r>
                <a:rPr lang="en-US" altLang="en-US" sz="2000" dirty="0" smtClean="0">
                  <a:solidFill>
                    <a:schemeClr val="bg1"/>
                  </a:solidFill>
                </a:rPr>
                <a:t>is </a:t>
              </a:r>
              <a:r>
                <a:rPr lang="en-US" altLang="en-US" sz="2000" dirty="0">
                  <a:solidFill>
                    <a:schemeClr val="bg1"/>
                  </a:solidFill>
                </a:rPr>
                <a:t>implementable in dominant strategies, then </a:t>
              </a:r>
              <a:r>
                <a:rPr lang="en-US" altLang="en-US" sz="2000" i="1" dirty="0">
                  <a:solidFill>
                    <a:schemeClr val="bg1"/>
                  </a:solidFill>
                </a:rPr>
                <a:t>f</a:t>
              </a:r>
              <a:r>
                <a:rPr lang="en-US" altLang="en-US" sz="2000" dirty="0">
                  <a:solidFill>
                    <a:schemeClr val="bg1"/>
                  </a:solidFill>
                </a:rPr>
                <a:t> is </a:t>
              </a:r>
              <a:r>
                <a:rPr lang="en-US" altLang="en-US" sz="2000" dirty="0" smtClean="0">
                  <a:solidFill>
                    <a:schemeClr val="bg1"/>
                  </a:solidFill>
                </a:rPr>
                <a:t>dictatorial.</a:t>
              </a:r>
              <a:endParaRPr lang="en-US" sz="2000" dirty="0">
                <a:solidFill>
                  <a:schemeClr val="bg1"/>
                </a:solidFill>
              </a:endParaRPr>
            </a:p>
          </p:txBody>
        </p:sp>
        <p:sp>
          <p:nvSpPr>
            <p:cNvPr id="8" name="TextBox 7"/>
            <p:cNvSpPr txBox="1"/>
            <p:nvPr/>
          </p:nvSpPr>
          <p:spPr>
            <a:xfrm>
              <a:off x="164676" y="4522752"/>
              <a:ext cx="333984" cy="1384995"/>
            </a:xfrm>
            <a:prstGeom prst="rect">
              <a:avLst/>
            </a:prstGeom>
            <a:noFill/>
          </p:spPr>
          <p:txBody>
            <a:bodyPr wrap="square" rtlCol="0">
              <a:spAutoFit/>
            </a:bodyPr>
            <a:lstStyle/>
            <a:p>
              <a:pPr algn="ctr"/>
              <a:r>
                <a:rPr lang="en-US" sz="1200" b="1" dirty="0" smtClean="0"/>
                <a:t>THEOREM</a:t>
              </a:r>
              <a:endParaRPr lang="en-US" sz="1200" b="1" dirty="0"/>
            </a:p>
          </p:txBody>
        </p:sp>
      </p:grpSp>
    </p:spTree>
    <p:extLst>
      <p:ext uri="{BB962C8B-B14F-4D97-AF65-F5344CB8AC3E}">
        <p14:creationId xmlns:p14="http://schemas.microsoft.com/office/powerpoint/2010/main" val="6497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18004</TotalTime>
  <Words>1200</Words>
  <Application>Microsoft Macintosh PowerPoint</Application>
  <PresentationFormat>On-screen Show (4:3)</PresentationFormat>
  <Paragraphs>127</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 Black</vt:lpstr>
      <vt:lpstr>Calibri</vt:lpstr>
      <vt:lpstr>Helvetica</vt:lpstr>
      <vt:lpstr>Math1</vt:lpstr>
      <vt:lpstr>Math3</vt:lpstr>
      <vt:lpstr>Symbol</vt:lpstr>
      <vt:lpstr>Times New Roman</vt:lpstr>
      <vt:lpstr>Wingdings</vt:lpstr>
      <vt:lpstr>Arial</vt:lpstr>
      <vt:lpstr>Essential</vt:lpstr>
      <vt:lpstr>Applied Mechanism Design For Social Good</vt:lpstr>
      <vt:lpstr>Impossibility results in voting theory / Social Choice </vt:lpstr>
      <vt:lpstr>Arrow’s impossibility theorem [Arrow JPE-50]</vt:lpstr>
      <vt:lpstr>Strengthened Version of Arrow’s theorem</vt:lpstr>
      <vt:lpstr>Strengthened  Arrow’s theorem</vt:lpstr>
      <vt:lpstr>Muller-Satterthwaite impossibility theorem [M-S JPE-77]</vt:lpstr>
      <vt:lpstr>Single-peaked preferences</vt:lpstr>
      <vt:lpstr>Other Voting rules that avoid Arrow’s impossibility</vt:lpstr>
      <vt:lpstr>Gibbard-Satterthwaite impossibility [G. Econometrica-73 &amp; S. JET-75]</vt:lpstr>
      <vt:lpstr>G-S: Monotonicity</vt:lpstr>
      <vt:lpstr>G-S: Pareto Efficiency</vt:lpstr>
      <vt:lpstr>Some computational issues in social choice</vt:lpstr>
      <vt:lpstr>PowerPoint Presentation</vt:lpstr>
      <vt:lpstr>Next ClassEs: Social Networks (Thursday) Faizan Wajid  INFORMS = ∅ (Tuesday) Work on projects – checkups due That Thursday!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Exchange at CMU</dc:title>
  <dc:creator>John Dickerson</dc:creator>
  <cp:lastModifiedBy>John Dickerson</cp:lastModifiedBy>
  <cp:revision>2526</cp:revision>
  <cp:lastPrinted>2016-10-27T06:51:52Z</cp:lastPrinted>
  <dcterms:created xsi:type="dcterms:W3CDTF">2013-03-05T15:39:19Z</dcterms:created>
  <dcterms:modified xsi:type="dcterms:W3CDTF">2016-11-08T04:31:44Z</dcterms:modified>
</cp:coreProperties>
</file>