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4" r:id="rId3"/>
    <p:sldId id="302" r:id="rId4"/>
    <p:sldId id="296" r:id="rId5"/>
    <p:sldId id="309" r:id="rId6"/>
    <p:sldId id="310" r:id="rId7"/>
    <p:sldId id="311" r:id="rId8"/>
    <p:sldId id="324" r:id="rId9"/>
    <p:sldId id="297" r:id="rId10"/>
    <p:sldId id="315" r:id="rId11"/>
    <p:sldId id="316" r:id="rId12"/>
    <p:sldId id="317" r:id="rId13"/>
    <p:sldId id="298" r:id="rId14"/>
    <p:sldId id="305" r:id="rId15"/>
    <p:sldId id="306" r:id="rId16"/>
    <p:sldId id="318" r:id="rId17"/>
    <p:sldId id="319" r:id="rId18"/>
    <p:sldId id="299" r:id="rId19"/>
    <p:sldId id="320" r:id="rId20"/>
    <p:sldId id="300" r:id="rId21"/>
    <p:sldId id="321" r:id="rId22"/>
    <p:sldId id="322" r:id="rId23"/>
    <p:sldId id="323" r:id="rId24"/>
    <p:sldId id="301" r:id="rId25"/>
    <p:sldId id="308" r:id="rId26"/>
    <p:sldId id="307" r:id="rId27"/>
  </p:sldIdLst>
  <p:sldSz cx="9144000" cy="6858000" type="screen4x3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101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CFEC6922-90AB-49A3-AC65-5F985B35165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5DBE5D4B-D2C7-4959-926E-9458EAC2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48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025DC61F-364E-43F3-9548-52E874F5EA8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52AF9DC6-5378-4925-9263-B22C143A8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9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A332-AC42-4473-9ADA-3F5CAF802701}" type="datetime1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6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33AA-C92E-4311-8641-115DAA34675B}" type="datetime1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5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77892"/>
            <a:ext cx="2057400" cy="4948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7892"/>
            <a:ext cx="6019800" cy="4948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9203-F450-42F9-A77E-E47F5927E0A9}" type="datetime1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C70E-968C-44C9-BE81-0D9633610CFA}" type="datetime1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889131" y="99590"/>
            <a:ext cx="4991100" cy="583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CMSC 828M – Theory of Voting </a:t>
            </a:r>
          </a:p>
        </p:txBody>
      </p:sp>
    </p:spTree>
    <p:extLst>
      <p:ext uri="{BB962C8B-B14F-4D97-AF65-F5344CB8AC3E}">
        <p14:creationId xmlns:p14="http://schemas.microsoft.com/office/powerpoint/2010/main" val="183859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4DB5-8F0C-4D4F-A057-2242FA7CCE38}" type="datetime1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3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5784"/>
            <a:ext cx="4038600" cy="37703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5784"/>
            <a:ext cx="4038600" cy="37703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A0FC-8A3A-4739-8FBA-BCE328F2A9B7}" type="datetime1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3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975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63135"/>
            <a:ext cx="4040188" cy="31630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80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63135"/>
            <a:ext cx="4041775" cy="31630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7CF5-7F18-40A0-8311-5F72B15D8752}" type="datetime1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3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4414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7969-23AA-468A-8759-58A3BFEDE2EF}" type="datetime1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7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4A79-62BE-4766-B518-FDBC4D8118C8}" type="datetime1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1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726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7267"/>
            <a:ext cx="5111750" cy="49788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4189"/>
            <a:ext cx="3008313" cy="37519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D370-446F-49AA-8462-9E18CFC5A2BD}" type="datetime1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4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1881"/>
            <a:ext cx="5486400" cy="35956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16A0-4653-41BD-862D-69B7B0C54D26}" type="datetime1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9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015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2963"/>
            <a:ext cx="8229600" cy="385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EFD3F-FADE-4CFB-8542-45E3A8D7241E}" type="datetime1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5E1E9-DE9D-6B4B-BBC3-3A0C1E87AEF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EW TOOLKIT PPT head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2410" cy="99567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4" y="94503"/>
            <a:ext cx="2980266" cy="528000"/>
          </a:xfrm>
          <a:prstGeom prst="rect">
            <a:avLst/>
          </a:prstGeom>
          <a:solidFill>
            <a:srgbClr val="C03835"/>
          </a:solidFill>
          <a:effectLst/>
        </p:spPr>
      </p:pic>
    </p:spTree>
    <p:extLst>
      <p:ext uri="{BB962C8B-B14F-4D97-AF65-F5344CB8AC3E}">
        <p14:creationId xmlns:p14="http://schemas.microsoft.com/office/powerpoint/2010/main" val="270824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3040"/>
            <a:ext cx="7772400" cy="3846078"/>
          </a:xfrm>
        </p:spPr>
        <p:txBody>
          <a:bodyPr>
            <a:normAutofit/>
          </a:bodyPr>
          <a:lstStyle/>
          <a:p>
            <a:r>
              <a:rPr lang="en-US" i="1" dirty="0"/>
              <a:t>Introduction to Theory of Voting</a:t>
            </a:r>
            <a:br>
              <a:rPr lang="en-US" i="1" dirty="0"/>
            </a:br>
            <a:br>
              <a:rPr lang="en-US" i="1" dirty="0"/>
            </a:br>
            <a:r>
              <a:rPr lang="en-US" sz="3200" i="1" dirty="0"/>
              <a:t>Chapter 2 of Computational Social Choice </a:t>
            </a:r>
            <a:br>
              <a:rPr lang="en-US" sz="3200" i="1" dirty="0"/>
            </a:br>
            <a:r>
              <a:rPr lang="en-US" sz="3200" i="1" dirty="0"/>
              <a:t>by William </a:t>
            </a:r>
            <a:r>
              <a:rPr lang="en-US" sz="3200" i="1" dirty="0" err="1"/>
              <a:t>Zwicker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853925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92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Axioms I: Anonymity, Neutrality, and the Pareto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2211354"/>
            <a:ext cx="8549640" cy="42625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i="1" dirty="0"/>
              <a:t>Axioms</a:t>
            </a:r>
            <a:r>
              <a:rPr lang="en-US" sz="2800" dirty="0"/>
              <a:t>—sorted in 3 groups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axioms of minimal demands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axioms of middling strength – controversial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strategyproofness</a:t>
            </a:r>
          </a:p>
        </p:txBody>
      </p:sp>
    </p:spTree>
    <p:extLst>
      <p:ext uri="{BB962C8B-B14F-4D97-AF65-F5344CB8AC3E}">
        <p14:creationId xmlns:p14="http://schemas.microsoft.com/office/powerpoint/2010/main" val="2704853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92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Axioms I: Anonymity, Neutrality, and the Pareto Property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2182400"/>
            <a:ext cx="8046720" cy="1549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930975"/>
            <a:ext cx="8046720" cy="675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8640" y="5167900"/>
            <a:ext cx="804672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/>
              <a:t>Legislative voting rules are often neither anonymous nor neutral.</a:t>
            </a:r>
          </a:p>
        </p:txBody>
      </p:sp>
    </p:spTree>
    <p:extLst>
      <p:ext uri="{BB962C8B-B14F-4D97-AF65-F5344CB8AC3E}">
        <p14:creationId xmlns:p14="http://schemas.microsoft.com/office/powerpoint/2010/main" val="1803467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92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Axioms I: Anonymity, Neutrality, and the Pareto Property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91" y="2371174"/>
            <a:ext cx="8229600" cy="995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91" y="3675175"/>
            <a:ext cx="8229600" cy="126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95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59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Voting Rules I: Condorcet Extensions, Scoring Rules and Run-Offs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52" y="2339833"/>
            <a:ext cx="8718803" cy="303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63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25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Voting Rules I: Condorcet Extensions, Scoring Rules and Run-Offs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11899"/>
            <a:ext cx="8046720" cy="1141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55803"/>
            <a:ext cx="8046720" cy="928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4785907"/>
            <a:ext cx="8046720" cy="89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83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25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Voting Rules I: Condorcet Extensions, Scoring Rules and Run-Offs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089752"/>
            <a:ext cx="8046720" cy="43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92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25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Voting Rules I: Condorcet Extensions, Scoring Rules and Run-Offs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134190"/>
            <a:ext cx="8046720" cy="374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90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25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Voting Rules I: Condorcet Extensions, Scoring Rules and Run-Offs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2424445"/>
            <a:ext cx="8046720" cy="20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05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5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 Informational Basis for Voting Rules: </a:t>
            </a:r>
            <a:r>
              <a:rPr lang="en-US" b="1" dirty="0" err="1"/>
              <a:t>Fishburn’s</a:t>
            </a:r>
            <a:r>
              <a:rPr lang="en-US" b="1" dirty="0"/>
              <a:t> Classification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C1: SCFs corresponding to </a:t>
            </a:r>
            <a:r>
              <a:rPr lang="en-US" i="1" dirty="0"/>
              <a:t>tournament solutions, e.g. </a:t>
            </a:r>
            <a:r>
              <a:rPr lang="en-US" dirty="0"/>
              <a:t>Copeland, Top Cycle and Sequential Majority Comparison</a:t>
            </a:r>
          </a:p>
          <a:p>
            <a:r>
              <a:rPr lang="en-US" dirty="0"/>
              <a:t>C2: need the additional information in the </a:t>
            </a:r>
            <a:r>
              <a:rPr lang="en-US" i="1" dirty="0"/>
              <a:t>weighted tournament</a:t>
            </a:r>
            <a:r>
              <a:rPr lang="en-US" dirty="0"/>
              <a:t>—the net preferences</a:t>
            </a:r>
            <a:r>
              <a:rPr lang="en-US" i="1" dirty="0"/>
              <a:t> , e.g. </a:t>
            </a:r>
            <a:r>
              <a:rPr lang="en-US" i="1" dirty="0" err="1"/>
              <a:t>Borda</a:t>
            </a:r>
            <a:endParaRPr lang="en-US" dirty="0"/>
          </a:p>
          <a:p>
            <a:r>
              <a:rPr lang="en-US" dirty="0"/>
              <a:t>C3: need “more” information</a:t>
            </a:r>
          </a:p>
        </p:txBody>
      </p:sp>
    </p:spTree>
    <p:extLst>
      <p:ext uri="{BB962C8B-B14F-4D97-AF65-F5344CB8AC3E}">
        <p14:creationId xmlns:p14="http://schemas.microsoft.com/office/powerpoint/2010/main" val="3665843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99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Axioms II: Reinforcement and Monotonicity 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does SCF respond when: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One or more voters change their ballots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One or more voters are added to a profile</a:t>
            </a:r>
          </a:p>
        </p:txBody>
      </p:sp>
    </p:spTree>
    <p:extLst>
      <p:ext uri="{BB962C8B-B14F-4D97-AF65-F5344CB8AC3E}">
        <p14:creationId xmlns:p14="http://schemas.microsoft.com/office/powerpoint/2010/main" val="126685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665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563624"/>
            <a:ext cx="8549640" cy="4910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If we assume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every two voters play equivalent roles in our voting rule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every two alternatives are treated equivalently by the rule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there are only two alternatives to choose from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2800" i="1" dirty="0"/>
              <a:t>then May’s Theorem</a:t>
            </a:r>
            <a:r>
              <a:rPr lang="en-US" sz="2800" dirty="0"/>
              <a:t> tells us that the only reasonable voting method is </a:t>
            </a:r>
            <a:r>
              <a:rPr lang="en-US" sz="2800" i="1" dirty="0"/>
              <a:t>majority rule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This Talk (Chapter): Relax only the third condition and focus on ranked ballots!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98858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99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Axioms II: Reinforcement and Monotonicity Properties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2254234"/>
            <a:ext cx="8046720" cy="137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828608"/>
            <a:ext cx="8046720" cy="1333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5363634"/>
            <a:ext cx="8046720" cy="8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83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99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Axioms II: Reinforcement and Monotonicity Properties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24583"/>
            <a:ext cx="8046720" cy="433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42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99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Axioms II: Reinforcement and Monotonicity Properties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25" y="2254640"/>
            <a:ext cx="8046720" cy="1299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3755761"/>
            <a:ext cx="8046720" cy="1357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5315220"/>
            <a:ext cx="8046720" cy="90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65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665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Axioms II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312385"/>
            <a:ext cx="8046720" cy="22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56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6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Voting Rules II: </a:t>
            </a:r>
            <a:r>
              <a:rPr lang="en-US" b="1" dirty="0" err="1"/>
              <a:t>Kemeny</a:t>
            </a:r>
            <a:r>
              <a:rPr lang="en-US" b="1" dirty="0"/>
              <a:t> and Dodgson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563624"/>
            <a:ext cx="8549640" cy="4910328"/>
          </a:xfrm>
        </p:spPr>
        <p:txBody>
          <a:bodyPr>
            <a:noAutofit/>
          </a:bodyPr>
          <a:lstStyle/>
          <a:p>
            <a:r>
              <a:rPr lang="en-US" sz="2400" dirty="0"/>
              <a:t>No social choice function is both reinforcing and a Condorcet extension but John </a:t>
            </a:r>
            <a:r>
              <a:rPr lang="en-US" sz="2400" dirty="0" err="1"/>
              <a:t>Kemeny</a:t>
            </a:r>
            <a:r>
              <a:rPr lang="en-US" sz="2400" dirty="0"/>
              <a:t> defined a neutral, anonymous, and reinforcing Condorcet extension that escapes this limitation via a change in context: his rule is a </a:t>
            </a:r>
            <a:r>
              <a:rPr lang="en-US" sz="2400" i="1" dirty="0"/>
              <a:t>social preference function.</a:t>
            </a:r>
            <a:endParaRPr lang="en-US" sz="2400" dirty="0"/>
          </a:p>
          <a:p>
            <a:r>
              <a:rPr lang="en-US" sz="2400" dirty="0" err="1"/>
              <a:t>Kemeny</a:t>
            </a:r>
            <a:r>
              <a:rPr lang="en-US" sz="2400" dirty="0"/>
              <a:t> measures the distance between two linear orderings, </a:t>
            </a:r>
            <a:r>
              <a:rPr lang="en-US" sz="2400" i="1" dirty="0"/>
              <a:t> </a:t>
            </a:r>
            <a:r>
              <a:rPr lang="en-US" sz="2400" dirty="0"/>
              <a:t>by counting pairs of alternatives on which they disagree. For any profile </a:t>
            </a:r>
            <a:r>
              <a:rPr lang="en-US" sz="2400" i="1" dirty="0"/>
              <a:t>P</a:t>
            </a:r>
            <a:r>
              <a:rPr lang="en-US" sz="2400" dirty="0"/>
              <a:t>, the </a:t>
            </a:r>
            <a:r>
              <a:rPr lang="en-US" sz="2400" i="1" dirty="0" err="1"/>
              <a:t>Kemeny</a:t>
            </a:r>
            <a:r>
              <a:rPr lang="en-US" sz="2400" i="1" dirty="0"/>
              <a:t> Rule </a:t>
            </a:r>
            <a:r>
              <a:rPr lang="en-US" sz="2400" dirty="0"/>
              <a:t>returns the ranking(s) minimizing the distance.</a:t>
            </a:r>
          </a:p>
          <a:p>
            <a:r>
              <a:rPr lang="en-US" sz="2400" dirty="0"/>
              <a:t>If </a:t>
            </a:r>
            <a:r>
              <a:rPr lang="en-US" sz="2400" i="1" dirty="0"/>
              <a:t>a </a:t>
            </a:r>
            <a:r>
              <a:rPr lang="en-US" sz="2400" dirty="0"/>
              <a:t>were a Condorcet winner for the profile </a:t>
            </a:r>
            <a:r>
              <a:rPr lang="en-US" sz="2400" i="1" dirty="0"/>
              <a:t>P </a:t>
            </a:r>
            <a:r>
              <a:rPr lang="en-US" sz="2400" dirty="0"/>
              <a:t>and did not rank </a:t>
            </a:r>
            <a:r>
              <a:rPr lang="en-US" sz="2400" i="1" dirty="0"/>
              <a:t>a </a:t>
            </a:r>
            <a:r>
              <a:rPr lang="en-US" sz="2400" dirty="0"/>
              <a:t>on top, then lifting </a:t>
            </a:r>
            <a:r>
              <a:rPr lang="en-US" sz="2400" i="1" dirty="0"/>
              <a:t>a </a:t>
            </a:r>
            <a:r>
              <a:rPr lang="en-US" sz="2400" dirty="0"/>
              <a:t>simply to top would strictly decrease the distance. Thus all rankings in the </a:t>
            </a:r>
            <a:r>
              <a:rPr lang="en-US" sz="2400" dirty="0" err="1"/>
              <a:t>Kemeny</a:t>
            </a:r>
            <a:r>
              <a:rPr lang="en-US" sz="2400" dirty="0"/>
              <a:t> outcome place </a:t>
            </a:r>
            <a:r>
              <a:rPr lang="en-US" sz="2400" i="1" dirty="0"/>
              <a:t>a </a:t>
            </a:r>
            <a:r>
              <a:rPr lang="en-US" sz="2400" dirty="0"/>
              <a:t>on top and in this sense </a:t>
            </a:r>
            <a:r>
              <a:rPr lang="en-US" sz="2400" dirty="0" err="1"/>
              <a:t>Kemeny</a:t>
            </a:r>
            <a:r>
              <a:rPr lang="en-US" sz="2400" dirty="0"/>
              <a:t> is a Condorcet extension.</a:t>
            </a:r>
          </a:p>
        </p:txBody>
      </p:sp>
    </p:spTree>
    <p:extLst>
      <p:ext uri="{BB962C8B-B14F-4D97-AF65-F5344CB8AC3E}">
        <p14:creationId xmlns:p14="http://schemas.microsoft.com/office/powerpoint/2010/main" val="71561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6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Voting Rules II: </a:t>
            </a:r>
            <a:r>
              <a:rPr lang="en-US" b="1" dirty="0" err="1"/>
              <a:t>Kemeny</a:t>
            </a:r>
            <a:r>
              <a:rPr lang="en-US" b="1" dirty="0"/>
              <a:t> and Dodgson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52" y="1898232"/>
            <a:ext cx="8324451" cy="1460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01382"/>
            <a:ext cx="8228892" cy="706724"/>
          </a:xfrm>
          <a:prstGeom prst="rect">
            <a:avLst/>
          </a:prstGeom>
        </p:spPr>
      </p:pic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457200" y="4452938"/>
            <a:ext cx="8340725" cy="838200"/>
            <a:chOff x="288" y="2805"/>
            <a:chExt cx="5254" cy="528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8" y="2805"/>
              <a:ext cx="525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805"/>
              <a:ext cx="5260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6335486" y="4945224"/>
            <a:ext cx="2462439" cy="634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18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6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Voting Rules II: </a:t>
            </a:r>
            <a:r>
              <a:rPr lang="en-US" b="1" dirty="0" err="1"/>
              <a:t>Kemeny</a:t>
            </a:r>
            <a:r>
              <a:rPr lang="en-US" b="1" dirty="0"/>
              <a:t> and Dodgson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563624"/>
            <a:ext cx="8549640" cy="4910328"/>
          </a:xfrm>
        </p:spPr>
        <p:txBody>
          <a:bodyPr>
            <a:noAutofit/>
          </a:bodyPr>
          <a:lstStyle/>
          <a:p>
            <a:r>
              <a:rPr lang="en-US" sz="2400" dirty="0"/>
              <a:t>Every preference function that can be defined by minimizing distance to unanimity is a ranking scoring rule, hence is reinforcing in the preference function sense. </a:t>
            </a:r>
          </a:p>
          <a:p>
            <a:r>
              <a:rPr lang="en-US" sz="2400" dirty="0"/>
              <a:t>We can convert a preference function into an SCF by selecting all top-ranked alternatives from winning rankings, but this may transform a reinforcing preference function into a non-reinforcing SCF, as happens for </a:t>
            </a:r>
            <a:r>
              <a:rPr lang="en-US" sz="2400" dirty="0" err="1"/>
              <a:t>Kemeny</a:t>
            </a:r>
            <a:r>
              <a:rPr lang="en-US" sz="2400" dirty="0"/>
              <a:t>.</a:t>
            </a:r>
          </a:p>
          <a:p>
            <a:r>
              <a:rPr lang="en-US" sz="2400" dirty="0"/>
              <a:t>A large variety of voting rules are “distance rationalizable”—they fit the minimize distance from consensus scheme.</a:t>
            </a:r>
          </a:p>
          <a:p>
            <a:pPr marL="0" indent="0" algn="ctr">
              <a:buNone/>
            </a:pPr>
            <a:r>
              <a:rPr lang="en-US" dirty="0"/>
              <a:t>Topic of Chapter 8</a:t>
            </a:r>
          </a:p>
        </p:txBody>
      </p:sp>
    </p:spTree>
    <p:extLst>
      <p:ext uri="{BB962C8B-B14F-4D97-AF65-F5344CB8AC3E}">
        <p14:creationId xmlns:p14="http://schemas.microsoft.com/office/powerpoint/2010/main" val="95864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665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563624"/>
            <a:ext cx="8549640" cy="4910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Definition: A voting rule is called a social choice function or SCF.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Prominent theorems about social choice functions: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Existence of majority cycles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Independence of Irrelevant Alternatives principle (IIA) → usually violated except for dictatorships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Gibbard</a:t>
            </a:r>
            <a:r>
              <a:rPr lang="en-US" sz="2800" dirty="0"/>
              <a:t>-Satterthwaite Theorem (GST) → every SCF other than dictatorship fails to be </a:t>
            </a:r>
            <a:r>
              <a:rPr lang="en-US" sz="2800" dirty="0" err="1"/>
              <a:t>strategyproof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495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Social Choice Functions: </a:t>
            </a:r>
            <a:br>
              <a:rPr lang="en-US" b="1" dirty="0"/>
            </a:br>
            <a:r>
              <a:rPr lang="en-US" b="1" dirty="0"/>
              <a:t>Plurality, Copeland, and </a:t>
            </a:r>
            <a:r>
              <a:rPr lang="en-US" b="1" dirty="0" err="1"/>
              <a:t>Borda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77" y="2447455"/>
            <a:ext cx="8582743" cy="30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6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Social Choice Functions: </a:t>
            </a:r>
            <a:br>
              <a:rPr lang="en-US" b="1" dirty="0"/>
            </a:br>
            <a:r>
              <a:rPr lang="en-US" b="1" dirty="0"/>
              <a:t>Plurality, Copeland, and </a:t>
            </a:r>
            <a:r>
              <a:rPr lang="en-US" b="1" dirty="0" err="1"/>
              <a:t>Borda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24" y="2388239"/>
            <a:ext cx="2338438" cy="1645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24" y="4220906"/>
            <a:ext cx="2996735" cy="16459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50906" y="24149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latin typeface="MTMI"/>
              </a:rPr>
              <a:t>a </a:t>
            </a:r>
            <a:r>
              <a:rPr lang="en-US" dirty="0">
                <a:latin typeface="Times-Roman"/>
              </a:rPr>
              <a:t>is the unique plurality winner, or “social choice”. </a:t>
            </a:r>
            <a:r>
              <a:rPr lang="en-US" dirty="0"/>
              <a:t>It is difficult to see how </a:t>
            </a:r>
            <a:r>
              <a:rPr lang="en-US" i="1" dirty="0"/>
              <a:t>a </a:t>
            </a:r>
            <a:r>
              <a:rPr lang="en-US" dirty="0"/>
              <a:t>could win under </a:t>
            </a:r>
            <a:r>
              <a:rPr lang="en-US" i="1" dirty="0"/>
              <a:t>any </a:t>
            </a:r>
            <a:r>
              <a:rPr lang="en-US" dirty="0"/>
              <a:t>reasonable rule that use the second versus third place information in the ballots.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915" y="4447702"/>
            <a:ext cx="3629981" cy="14191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46464" y="4220906"/>
            <a:ext cx="1812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tima"/>
              </a:rPr>
              <a:t>pairwise majority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64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Social Choice Functions: </a:t>
            </a:r>
            <a:br>
              <a:rPr lang="en-US" b="1" dirty="0"/>
            </a:br>
            <a:r>
              <a:rPr lang="en-US" b="1" dirty="0"/>
              <a:t>Plurality, Copeland, and </a:t>
            </a:r>
            <a:r>
              <a:rPr lang="en-US" b="1" dirty="0" err="1"/>
              <a:t>Borda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47" y="2136711"/>
            <a:ext cx="8503714" cy="961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325" y="4435510"/>
            <a:ext cx="2996735" cy="16459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63325" y="3311583"/>
            <a:ext cx="49856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Times-Italic"/>
              </a:rPr>
              <a:t>asymmetric </a:t>
            </a:r>
            <a:r>
              <a:rPr lang="en-US" sz="2400" dirty="0" err="1">
                <a:latin typeface="Times-Roman"/>
              </a:rPr>
              <a:t>Borda</a:t>
            </a:r>
            <a:r>
              <a:rPr lang="en-US" sz="2400" dirty="0">
                <a:latin typeface="Times-Roman"/>
              </a:rPr>
              <a:t> vs symmetric </a:t>
            </a:r>
            <a:r>
              <a:rPr lang="en-US" sz="2400" dirty="0" err="1">
                <a:latin typeface="Times-Roman"/>
              </a:rPr>
              <a:t>Borda</a:t>
            </a:r>
            <a:endParaRPr lang="en-US" sz="2400" dirty="0">
              <a:latin typeface="Times-Roman"/>
            </a:endParaRPr>
          </a:p>
          <a:p>
            <a:pPr algn="ctr"/>
            <a:r>
              <a:rPr lang="en-US" sz="2400" dirty="0">
                <a:latin typeface="Times-Roman"/>
              </a:rPr>
              <a:t>affinely equivalent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743348" y="5073804"/>
            <a:ext cx="1252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-Roman"/>
              </a:rPr>
              <a:t>b wins!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6542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Social Choice Functions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043600"/>
            <a:ext cx="8126963" cy="11993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436210"/>
            <a:ext cx="8126962" cy="854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4471665"/>
            <a:ext cx="8118936" cy="96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0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Social Choice Functions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04" y="2114159"/>
            <a:ext cx="1571896" cy="19029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31780" y="2640970"/>
            <a:ext cx="5046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→ Copland and </a:t>
            </a:r>
            <a:r>
              <a:rPr lang="en-US" dirty="0" err="1"/>
              <a:t>Borda</a:t>
            </a:r>
            <a:r>
              <a:rPr lang="en-US" dirty="0"/>
              <a:t> announces “e” as the winner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5311" y="4037148"/>
            <a:ext cx="30828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↑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99" y="4037148"/>
            <a:ext cx="2342141" cy="332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700" y="4550815"/>
            <a:ext cx="2286000" cy="3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6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92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Axioms I: Anonymity, Neutrality, and the Pareto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2211354"/>
            <a:ext cx="8549640" cy="4262597"/>
          </a:xfrm>
        </p:spPr>
        <p:txBody>
          <a:bodyPr>
            <a:noAutofit/>
          </a:bodyPr>
          <a:lstStyle/>
          <a:p>
            <a:r>
              <a:rPr lang="en-US" sz="2800" i="1" dirty="0"/>
              <a:t>Axioms</a:t>
            </a:r>
            <a:r>
              <a:rPr lang="en-US" sz="2800" dirty="0"/>
              <a:t>—precisely defined properties of voting rules as functions (phrased without referring to a particular mechanism)</a:t>
            </a:r>
          </a:p>
          <a:p>
            <a:r>
              <a:rPr lang="en-US" sz="2800" dirty="0"/>
              <a:t>Axioms often have </a:t>
            </a:r>
            <a:r>
              <a:rPr lang="en-US" sz="2800" i="1" dirty="0"/>
              <a:t>normative </a:t>
            </a:r>
            <a:r>
              <a:rPr lang="en-US" sz="2800" dirty="0"/>
              <a:t>content, meaning that they express, in some precise way, an intuitively appealing behavior we would like our voting rules to satisfy (such as a form of fairness).</a:t>
            </a:r>
          </a:p>
        </p:txBody>
      </p:sp>
    </p:spTree>
    <p:extLst>
      <p:ext uri="{BB962C8B-B14F-4D97-AF65-F5344CB8AC3E}">
        <p14:creationId xmlns:p14="http://schemas.microsoft.com/office/powerpoint/2010/main" val="2424748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716</Words>
  <Application>Microsoft Office PowerPoint</Application>
  <PresentationFormat>On-screen Show (4:3)</PresentationFormat>
  <Paragraphs>67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MTMI</vt:lpstr>
      <vt:lpstr>Optima</vt:lpstr>
      <vt:lpstr>Times-Italic</vt:lpstr>
      <vt:lpstr>Times-Roman</vt:lpstr>
      <vt:lpstr>Office Theme</vt:lpstr>
      <vt:lpstr>Introduction to Theory of Voting  Chapter 2 of Computational Social Choice  by William Zwicker</vt:lpstr>
      <vt:lpstr>Introduction</vt:lpstr>
      <vt:lpstr>Introduction</vt:lpstr>
      <vt:lpstr>Social Choice Functions:  Plurality, Copeland, and Borda</vt:lpstr>
      <vt:lpstr>Social Choice Functions:  Plurality, Copeland, and Borda</vt:lpstr>
      <vt:lpstr>Social Choice Functions:  Plurality, Copeland, and Borda</vt:lpstr>
      <vt:lpstr>Social Choice Functions</vt:lpstr>
      <vt:lpstr>Social Choice Functions</vt:lpstr>
      <vt:lpstr>Axioms I: Anonymity, Neutrality, and the Pareto Property</vt:lpstr>
      <vt:lpstr>Axioms I: Anonymity, Neutrality, and the Pareto Property</vt:lpstr>
      <vt:lpstr>Axioms I: Anonymity, Neutrality, and the Pareto Property</vt:lpstr>
      <vt:lpstr>Axioms I: Anonymity, Neutrality, and the Pareto Property</vt:lpstr>
      <vt:lpstr>Voting Rules I: Condorcet Extensions, Scoring Rules and Run-Offs</vt:lpstr>
      <vt:lpstr>Voting Rules I: Condorcet Extensions, Scoring Rules and Run-Offs</vt:lpstr>
      <vt:lpstr>Voting Rules I: Condorcet Extensions, Scoring Rules and Run-Offs</vt:lpstr>
      <vt:lpstr>Voting Rules I: Condorcet Extensions, Scoring Rules and Run-Offs</vt:lpstr>
      <vt:lpstr>Voting Rules I: Condorcet Extensions, Scoring Rules and Run-Offs</vt:lpstr>
      <vt:lpstr>An Informational Basis for Voting Rules: Fishburn’s Classification</vt:lpstr>
      <vt:lpstr>Axioms II: Reinforcement and Monotonicity Properties</vt:lpstr>
      <vt:lpstr>Axioms II: Reinforcement and Monotonicity Properties</vt:lpstr>
      <vt:lpstr>Axioms II: Reinforcement and Monotonicity Properties</vt:lpstr>
      <vt:lpstr>Axioms II: Reinforcement and Monotonicity Properties</vt:lpstr>
      <vt:lpstr>Axioms II</vt:lpstr>
      <vt:lpstr>Voting Rules II: Kemeny and Dodgson</vt:lpstr>
      <vt:lpstr>Voting Rules II: Kemeny and Dodgson</vt:lpstr>
      <vt:lpstr>Voting Rules II: Kemeny and Dodgson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Decker</dc:creator>
  <cp:lastModifiedBy>Roozbeh</cp:lastModifiedBy>
  <cp:revision>132</cp:revision>
  <cp:lastPrinted>2016-11-08T15:35:59Z</cp:lastPrinted>
  <dcterms:created xsi:type="dcterms:W3CDTF">2015-05-28T18:40:39Z</dcterms:created>
  <dcterms:modified xsi:type="dcterms:W3CDTF">2016-11-09T20:48:22Z</dcterms:modified>
</cp:coreProperties>
</file>