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63" r:id="rId5"/>
    <p:sldId id="264" r:id="rId6"/>
    <p:sldId id="259" r:id="rId7"/>
    <p:sldId id="260" r:id="rId8"/>
    <p:sldId id="262" r:id="rId9"/>
    <p:sldId id="261" r:id="rId10"/>
    <p:sldId id="265" r:id="rId11"/>
    <p:sldId id="266" r:id="rId12"/>
    <p:sldId id="277" r:id="rId13"/>
    <p:sldId id="268" r:id="rId14"/>
    <p:sldId id="273" r:id="rId15"/>
    <p:sldId id="270" r:id="rId16"/>
    <p:sldId id="269" r:id="rId17"/>
    <p:sldId id="271" r:id="rId18"/>
    <p:sldId id="280" r:id="rId19"/>
    <p:sldId id="272" r:id="rId20"/>
    <p:sldId id="281" r:id="rId21"/>
    <p:sldId id="275" r:id="rId22"/>
    <p:sldId id="276" r:id="rId23"/>
    <p:sldId id="278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0666C-740E-469D-B277-D29464F0EA8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58DEF-80C2-4D84-89A7-30B775FE0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0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8DEF-80C2-4D84-89A7-30B775FE02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8DEF-80C2-4D84-89A7-30B775FE02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1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7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8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A47-FC09-4BB6-B515-E08E21723A8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5D35C-E2D5-4DF3-84A2-62756B1F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4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bmodularity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122363"/>
            <a:ext cx="113157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Maximizing the Spread of Influence through a Social Network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87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David Kempe, Jon Kleinberg, </a:t>
            </a:r>
            <a:r>
              <a:rPr lang="en-US" sz="3200" dirty="0" err="1" smtClean="0"/>
              <a:t>Éva</a:t>
            </a:r>
            <a:r>
              <a:rPr lang="en-US" sz="3200" dirty="0" smtClean="0"/>
              <a:t> </a:t>
            </a:r>
            <a:r>
              <a:rPr lang="en-US" sz="3200" dirty="0" err="1" smtClean="0"/>
              <a:t>Tardos</a:t>
            </a:r>
            <a:endParaRPr lang="en-US" sz="3200" dirty="0" smtClean="0"/>
          </a:p>
          <a:p>
            <a:r>
              <a:rPr lang="en-US" sz="3200" dirty="0" smtClean="0"/>
              <a:t>SIGKDD ‘03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60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Let’s begin!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2.1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For a </a:t>
                </a:r>
                <a:r>
                  <a:rPr lang="en-US" b="1" i="1" dirty="0" smtClean="0">
                    <a:solidFill>
                      <a:schemeClr val="accent2"/>
                    </a:solidFill>
                  </a:rPr>
                  <a:t>non-negative</a:t>
                </a:r>
                <a:r>
                  <a:rPr lang="en-US" i="1" dirty="0" smtClean="0"/>
                  <a:t>, </a:t>
                </a:r>
                <a:r>
                  <a:rPr lang="en-US" b="1" i="1" dirty="0" smtClean="0">
                    <a:solidFill>
                      <a:schemeClr val="accent2"/>
                    </a:solidFill>
                  </a:rPr>
                  <a:t>monotone</a:t>
                </a:r>
                <a:r>
                  <a:rPr lang="en-US" i="1" dirty="0" smtClean="0"/>
                  <a:t>, </a:t>
                </a:r>
                <a:r>
                  <a:rPr lang="en-US" b="1" i="1" dirty="0" smtClean="0">
                    <a:solidFill>
                      <a:schemeClr val="accent2"/>
                    </a:solidFill>
                  </a:rPr>
                  <a:t>submodular</a:t>
                </a:r>
                <a:r>
                  <a:rPr lang="en-US" i="1" dirty="0" smtClean="0"/>
                  <a:t> function f, let S be a set of size k obtained by selecting elements one at a time, each time choosing an element that provides the largest marginal increase in the function value. Let S* be a set that maximizes the value of f over all k-element sets.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; in other words, S provides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i="1" dirty="0" smtClean="0"/>
                  <a:t>-approximation.</a:t>
                </a:r>
              </a:p>
              <a:p>
                <a:r>
                  <a:rPr lang="en-US" dirty="0" smtClean="0"/>
                  <a:t>In short,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needs to have the following properties:</a:t>
                </a:r>
              </a:p>
              <a:p>
                <a:pPr lvl="1"/>
                <a:r>
                  <a:rPr lang="en-US" sz="2600" dirty="0" smtClean="0"/>
                  <a:t>Non-negative</a:t>
                </a:r>
              </a:p>
              <a:p>
                <a:pPr lvl="1"/>
                <a:r>
                  <a:rPr lang="en-US" sz="2600" dirty="0" smtClean="0"/>
                  <a:t>Monotone: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lvl="1"/>
                <a:r>
                  <a:rPr lang="en-US" sz="2600" dirty="0" smtClean="0"/>
                  <a:t>Submodular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Let’s talk about </a:t>
            </a:r>
            <a:r>
              <a:rPr lang="en-US" b="1" dirty="0" err="1" smtClean="0">
                <a:solidFill>
                  <a:schemeClr val="accent2"/>
                </a:solidFill>
              </a:rPr>
              <a:t>submodularity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 smtClean="0"/>
                  <a:t>A function f is submodular if it satisfies a natural </a:t>
                </a:r>
                <a:r>
                  <a:rPr lang="en-US" sz="3200" b="1" dirty="0" smtClean="0">
                    <a:solidFill>
                      <a:schemeClr val="accent2"/>
                    </a:solidFill>
                  </a:rPr>
                  <a:t>“diminishing returns property” </a:t>
                </a:r>
              </a:p>
              <a:p>
                <a:pPr lvl="1"/>
                <a:r>
                  <a:rPr lang="en-US" sz="2800" dirty="0" smtClean="0"/>
                  <a:t>the marginal gain from adding an element to a set </a:t>
                </a:r>
                <a:r>
                  <a:rPr lang="en-US" sz="2800" i="1" dirty="0" smtClean="0"/>
                  <a:t>S</a:t>
                </a:r>
                <a:r>
                  <a:rPr lang="en-US" sz="2800" dirty="0" smtClean="0"/>
                  <a:t> is </a:t>
                </a:r>
                <a:r>
                  <a:rPr lang="en-US" sz="2800" b="1" dirty="0" smtClean="0">
                    <a:solidFill>
                      <a:schemeClr val="accent2"/>
                    </a:solidFill>
                  </a:rPr>
                  <a:t>at least as high</a:t>
                </a:r>
                <a:r>
                  <a:rPr lang="en-US" sz="2800" dirty="0" smtClean="0"/>
                  <a:t> as the marginal gain from adding the same element to a superset of </a:t>
                </a:r>
                <a:r>
                  <a:rPr lang="en-US" sz="2800" i="1" dirty="0" smtClean="0"/>
                  <a:t>S</a:t>
                </a:r>
              </a:p>
              <a:p>
                <a:r>
                  <a:rPr lang="en-US" sz="3200" dirty="0" smtClean="0"/>
                  <a:t>Or more formally:</a:t>
                </a:r>
              </a:p>
              <a:p>
                <a:pPr marL="0" indent="0">
                  <a:buNone/>
                </a:pPr>
                <a:endParaRPr lang="en-US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⋃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⋃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∀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3200" dirty="0" smtClean="0"/>
                  <a:t>For our case, even though the problem </a:t>
                </a:r>
                <a:r>
                  <a:rPr lang="en-US" sz="3200" b="1" dirty="0" smtClean="0">
                    <a:solidFill>
                      <a:schemeClr val="accent2"/>
                    </a:solidFill>
                  </a:rPr>
                  <a:t>remains NP-hard</a:t>
                </a:r>
                <a:r>
                  <a:rPr lang="en-US" sz="3200" dirty="0" smtClean="0"/>
                  <a:t>, we will see how a </a:t>
                </a:r>
                <a:r>
                  <a:rPr lang="en-US" sz="3200" b="1" dirty="0" smtClean="0">
                    <a:solidFill>
                      <a:schemeClr val="accent2"/>
                    </a:solidFill>
                  </a:rPr>
                  <a:t>greedy algorithm </a:t>
                </a:r>
                <a:r>
                  <a:rPr lang="en-US" sz="3200" dirty="0" smtClean="0"/>
                  <a:t>can yield optimum within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1 −1/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80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2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alt+tab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Refer to: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2"/>
                </a:solidFill>
              </a:rPr>
              <a:t>“Tutorial on </a:t>
            </a:r>
            <a:r>
              <a:rPr lang="en-US" sz="3600" b="1" dirty="0" err="1" smtClean="0">
                <a:solidFill>
                  <a:schemeClr val="accent2"/>
                </a:solidFill>
              </a:rPr>
              <a:t>Submodularity</a:t>
            </a:r>
            <a:r>
              <a:rPr lang="en-US" sz="3600" b="1" dirty="0" smtClean="0">
                <a:solidFill>
                  <a:schemeClr val="accent2"/>
                </a:solidFill>
              </a:rPr>
              <a:t> in Machine Learning and Computer Vision”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/>
              <a:t>by Stefanie </a:t>
            </a:r>
            <a:r>
              <a:rPr lang="en-US" sz="3600" dirty="0" err="1" smtClean="0"/>
              <a:t>Jagelka</a:t>
            </a:r>
            <a:r>
              <a:rPr lang="en-US" sz="3600" dirty="0" smtClean="0"/>
              <a:t> and Andreas Krause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More (great) references available at </a:t>
            </a:r>
            <a:r>
              <a:rPr lang="en-US" sz="3600" dirty="0" smtClean="0">
                <a:hlinkClick r:id="rId2"/>
              </a:rPr>
              <a:t>www.submodularity.org</a:t>
            </a:r>
            <a:r>
              <a:rPr lang="en-US" sz="36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We will look at a short example about placing sensors around a house (and marginal yield)</a:t>
            </a:r>
          </a:p>
        </p:txBody>
      </p:sp>
    </p:spTree>
    <p:extLst>
      <p:ext uri="{BB962C8B-B14F-4D97-AF65-F5344CB8AC3E}">
        <p14:creationId xmlns:p14="http://schemas.microsoft.com/office/powerpoint/2010/main" val="20167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Proving </a:t>
            </a:r>
            <a:r>
              <a:rPr lang="en-US" b="1" dirty="0" err="1" smtClean="0">
                <a:solidFill>
                  <a:schemeClr val="accent2"/>
                </a:solidFill>
              </a:rPr>
              <a:t>Submodularity</a:t>
            </a:r>
            <a:r>
              <a:rPr lang="en-US" b="1" dirty="0" smtClean="0">
                <a:solidFill>
                  <a:schemeClr val="accent2"/>
                </a:solidFill>
              </a:rPr>
              <a:t> for I.C. Model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2.2: </a:t>
                </a:r>
                <a:r>
                  <a:rPr lang="en-US" i="1" dirty="0" smtClean="0"/>
                  <a:t>For an arbitrary instance of the Independent Cascade Model, the resulting influence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(∗)</m:t>
                    </m:r>
                  </m:oMath>
                </a14:m>
                <a:r>
                  <a:rPr lang="en-US" i="1" dirty="0" smtClean="0"/>
                  <a:t> is submodular.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accent2"/>
                    </a:solidFill>
                  </a:rPr>
                  <a:t>Problems:</a:t>
                </a:r>
              </a:p>
              <a:p>
                <a:r>
                  <a:rPr lang="en-US" sz="3200" dirty="0" smtClean="0"/>
                  <a:t>In essence, what increase do we get in the expected number of overall activations when we add v to the set A?</a:t>
                </a:r>
              </a:p>
              <a:p>
                <a:pPr lvl="1"/>
                <a:r>
                  <a:rPr lang="en-US" dirty="0" smtClean="0"/>
                  <a:t>This gain is very difficult to analyze because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takes</a:t>
                </a:r>
              </a:p>
              <a:p>
                <a:r>
                  <a:rPr lang="en-US" sz="3200" dirty="0" smtClean="0"/>
                  <a:t>I.C. Model is “</a:t>
                </a:r>
                <a:r>
                  <a:rPr lang="en-US" sz="3200" b="1" dirty="0" smtClean="0">
                    <a:solidFill>
                      <a:schemeClr val="accent2"/>
                    </a:solidFill>
                  </a:rPr>
                  <a:t>underspecified</a:t>
                </a:r>
                <a:r>
                  <a:rPr lang="en-US" sz="3200" dirty="0" smtClean="0"/>
                  <a:t>” – no defined order in which newly activated notes in step t will attempt to activate neighbors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07" t="-3081" r="-11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31236" y="4197096"/>
            <a:ext cx="502920" cy="448056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5008" y="4197096"/>
            <a:ext cx="502920" cy="448056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61744" y="5638800"/>
            <a:ext cx="502920" cy="448056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5008" y="116738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8824" y="2741676"/>
            <a:ext cx="502920" cy="448056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1236" y="2010156"/>
            <a:ext cx="502920" cy="448056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7"/>
            <a:endCxn id="4" idx="3"/>
          </p:cNvCxnSpPr>
          <p:nvPr/>
        </p:nvCxnSpPr>
        <p:spPr>
          <a:xfrm flipV="1">
            <a:off x="2191013" y="4579536"/>
            <a:ext cx="913874" cy="1124880"/>
          </a:xfrm>
          <a:prstGeom prst="straightConnector1">
            <a:avLst/>
          </a:prstGeom>
          <a:ln w="63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  <a:endCxn id="8" idx="4"/>
          </p:cNvCxnSpPr>
          <p:nvPr/>
        </p:nvCxnSpPr>
        <p:spPr>
          <a:xfrm flipH="1" flipV="1">
            <a:off x="1510284" y="3189732"/>
            <a:ext cx="502920" cy="2449068"/>
          </a:xfrm>
          <a:prstGeom prst="straightConnector1">
            <a:avLst/>
          </a:prstGeom>
          <a:ln w="63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6"/>
            <a:endCxn id="4" idx="1"/>
          </p:cNvCxnSpPr>
          <p:nvPr/>
        </p:nvCxnSpPr>
        <p:spPr>
          <a:xfrm>
            <a:off x="1761744" y="2965704"/>
            <a:ext cx="1343143" cy="1297008"/>
          </a:xfrm>
          <a:prstGeom prst="straightConnector1">
            <a:avLst/>
          </a:prstGeom>
          <a:ln w="635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6"/>
            <a:endCxn id="9" idx="2"/>
          </p:cNvCxnSpPr>
          <p:nvPr/>
        </p:nvCxnSpPr>
        <p:spPr>
          <a:xfrm>
            <a:off x="947928" y="1391412"/>
            <a:ext cx="2083308" cy="842772"/>
          </a:xfrm>
          <a:prstGeom prst="straightConnector1">
            <a:avLst/>
          </a:prstGeom>
          <a:ln w="63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5" idx="0"/>
          </p:cNvCxnSpPr>
          <p:nvPr/>
        </p:nvCxnSpPr>
        <p:spPr>
          <a:xfrm>
            <a:off x="696468" y="1615440"/>
            <a:ext cx="0" cy="258165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5"/>
            <a:endCxn id="6" idx="2"/>
          </p:cNvCxnSpPr>
          <p:nvPr/>
        </p:nvCxnSpPr>
        <p:spPr>
          <a:xfrm>
            <a:off x="874277" y="4579536"/>
            <a:ext cx="887467" cy="1283292"/>
          </a:xfrm>
          <a:prstGeom prst="straightConnector1">
            <a:avLst/>
          </a:prstGeom>
          <a:ln w="63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5"/>
            <a:endCxn id="8" idx="1"/>
          </p:cNvCxnSpPr>
          <p:nvPr/>
        </p:nvCxnSpPr>
        <p:spPr>
          <a:xfrm>
            <a:off x="874277" y="1549824"/>
            <a:ext cx="458198" cy="1257468"/>
          </a:xfrm>
          <a:prstGeom prst="straightConnector1">
            <a:avLst/>
          </a:prstGeom>
          <a:ln w="6350">
            <a:solidFill>
              <a:srgbClr val="FF0000"/>
            </a:solidFill>
            <a:headEnd type="triangl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4" idx="0"/>
          </p:cNvCxnSpPr>
          <p:nvPr/>
        </p:nvCxnSpPr>
        <p:spPr>
          <a:xfrm>
            <a:off x="3282696" y="2458212"/>
            <a:ext cx="0" cy="1738884"/>
          </a:xfrm>
          <a:prstGeom prst="straightConnector1">
            <a:avLst/>
          </a:prstGeom>
          <a:ln w="63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5" idx="7"/>
          </p:cNvCxnSpPr>
          <p:nvPr/>
        </p:nvCxnSpPr>
        <p:spPr>
          <a:xfrm flipH="1">
            <a:off x="874277" y="3124116"/>
            <a:ext cx="458198" cy="1138596"/>
          </a:xfrm>
          <a:prstGeom prst="straightConnector1">
            <a:avLst/>
          </a:prstGeom>
          <a:ln w="63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5560" y="5036516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82188" y="3075432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15896" y="3189732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26692" y="4166092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71211" y="5036516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0877" y="2739152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74665" y="190421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35395" y="1455123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03291" y="3581096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80104" y="674715"/>
            <a:ext cx="81625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 the original I.C. model, we </a:t>
            </a:r>
            <a:r>
              <a:rPr lang="en-US" sz="2800" b="1" dirty="0" smtClean="0">
                <a:solidFill>
                  <a:schemeClr val="accent2"/>
                </a:solidFill>
              </a:rPr>
              <a:t>“flip a coin” </a:t>
            </a:r>
            <a:r>
              <a:rPr lang="en-US" sz="2800" dirty="0" smtClean="0"/>
              <a:t>to determine if the path from v to it’s neighbors (w) should be taken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But note that this probability is </a:t>
            </a:r>
            <a:r>
              <a:rPr lang="en-US" sz="2800" b="1" dirty="0" smtClean="0">
                <a:solidFill>
                  <a:schemeClr val="accent2"/>
                </a:solidFill>
              </a:rPr>
              <a:t>not dependent</a:t>
            </a:r>
            <a:r>
              <a:rPr lang="en-US" sz="2800" dirty="0" smtClean="0"/>
              <a:t> on any factor within the model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2"/>
                </a:solidFill>
              </a:rPr>
              <a:t>Idea:</a:t>
            </a:r>
            <a:r>
              <a:rPr lang="en-US" sz="2800" i="1" dirty="0" smtClean="0"/>
              <a:t> Why not just </a:t>
            </a:r>
            <a:r>
              <a:rPr lang="en-US" sz="2800" b="1" i="1" dirty="0" smtClean="0">
                <a:solidFill>
                  <a:schemeClr val="accent2"/>
                </a:solidFill>
              </a:rPr>
              <a:t>pre-flip</a:t>
            </a:r>
            <a:r>
              <a:rPr lang="en-US" sz="2800" i="1" dirty="0" smtClean="0"/>
              <a:t> all coins from the start and store the outcome to be revealed in the event that v is activated (while w is still inactive)?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View </a:t>
            </a:r>
            <a:r>
              <a:rPr lang="en-US" sz="2800" dirty="0" smtClean="0">
                <a:solidFill>
                  <a:srgbClr val="00B0F0"/>
                </a:solidFill>
              </a:rPr>
              <a:t>blue arrows as </a:t>
            </a:r>
            <a:r>
              <a:rPr lang="en-US" sz="2800" b="1" i="1" dirty="0" smtClean="0">
                <a:solidFill>
                  <a:srgbClr val="00B0F0"/>
                </a:solidFill>
              </a:rPr>
              <a:t>live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View </a:t>
            </a:r>
            <a:r>
              <a:rPr lang="en-US" sz="2800" dirty="0" smtClean="0">
                <a:solidFill>
                  <a:srgbClr val="FF0000"/>
                </a:solidFill>
              </a:rPr>
              <a:t>red arrows as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blocked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Claim 2.3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Active nodes</a:t>
            </a:r>
            <a:r>
              <a:rPr lang="en-US" sz="2800" dirty="0" smtClean="0"/>
              <a:t> are reachable via </a:t>
            </a:r>
            <a:r>
              <a:rPr lang="en-US" sz="2800" b="1" dirty="0" smtClean="0">
                <a:solidFill>
                  <a:srgbClr val="00B0F0"/>
                </a:solidFill>
              </a:rPr>
              <a:t>“live-edge”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“Reachability”</a:t>
            </a:r>
          </a:p>
        </p:txBody>
      </p:sp>
    </p:spTree>
    <p:extLst>
      <p:ext uri="{BB962C8B-B14F-4D97-AF65-F5344CB8AC3E}">
        <p14:creationId xmlns:p14="http://schemas.microsoft.com/office/powerpoint/2010/main" val="21511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Proving </a:t>
            </a:r>
            <a:r>
              <a:rPr lang="en-US" b="1" dirty="0" err="1" smtClean="0">
                <a:solidFill>
                  <a:schemeClr val="accent2"/>
                </a:solidFill>
              </a:rPr>
              <a:t>Submodularity</a:t>
            </a:r>
            <a:r>
              <a:rPr lang="en-US" b="1" dirty="0" smtClean="0">
                <a:solidFill>
                  <a:schemeClr val="accent2"/>
                </a:solidFill>
              </a:rPr>
              <a:t> for I.C. Model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10925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collection of coin flips on edges,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be the set of all nodes that can be reached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on a path consisting entirely of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live edges</a:t>
                </a:r>
                <a:r>
                  <a:rPr lang="en-US" dirty="0" smtClean="0"/>
                  <a:t>. 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dirty="0" smtClean="0"/>
                  <a:t>We can obtain # of nodes “reachable” from any node in </a:t>
                </a:r>
                <a:r>
                  <a:rPr lang="en-US" i="1" dirty="0" smtClean="0"/>
                  <a:t>A</a:t>
                </a:r>
              </a:p>
              <a:p>
                <a:pPr lvl="1">
                  <a:spcAft>
                    <a:spcPts val="300"/>
                  </a:spcAft>
                </a:pP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Aft>
                    <a:spcPts val="300"/>
                  </a:spcAft>
                </a:pP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(two sets of nodes) and consider: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>
                  <a:spcAft>
                    <a:spcPts val="300"/>
                  </a:spcAft>
                </a:pPr>
                <a:r>
                  <a:rPr lang="en-US" dirty="0" smtClean="0"/>
                  <a:t>Equal to the # of elements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that </a:t>
                </a:r>
                <a:r>
                  <a:rPr lang="en-US" i="1" dirty="0" smtClean="0"/>
                  <a:t>aren’t already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i="1" dirty="0" smtClean="0">
                  <a:ea typeface="Cambria Math" panose="02040503050406030204" pitchFamily="18" charset="0"/>
                </a:endParaRPr>
              </a:p>
              <a:p>
                <a:pPr lvl="1">
                  <a:spcAft>
                    <a:spcPts val="300"/>
                  </a:spcAft>
                </a:pPr>
                <a:r>
                  <a:rPr lang="en-US" dirty="0" smtClean="0"/>
                  <a:t>Therefore, it’s </a:t>
                </a:r>
                <a:r>
                  <a:rPr lang="en-US" i="1" dirty="0" smtClean="0"/>
                  <a:t>at least as large</a:t>
                </a:r>
                <a:r>
                  <a:rPr lang="en-US" dirty="0" smtClean="0"/>
                  <a:t> as the # of elements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b="0" dirty="0" smtClean="0"/>
                  <a:t>Gives: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𝑜𝑢𝑡𝑐𝑜𝑚𝑒𝑠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spcAft>
                    <a:spcPts val="300"/>
                  </a:spcAft>
                </a:pPr>
                <a:r>
                  <a:rPr lang="en-US" dirty="0" smtClean="0"/>
                  <a:t>Note: Non-negative linear combinations of submodular functions is also submodular, which is 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 smtClean="0"/>
                  <a:t> is submodular.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10925" cy="4351338"/>
              </a:xfrm>
              <a:blipFill rotWithShape="0">
                <a:blip r:embed="rId2"/>
                <a:stretch>
                  <a:fillRect l="-815" t="-35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1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903786" y="956311"/>
            <a:ext cx="4903784" cy="3990594"/>
            <a:chOff x="5873308" y="956310"/>
            <a:chExt cx="5934263" cy="4829175"/>
          </a:xfrm>
        </p:grpSpPr>
        <p:sp>
          <p:nvSpPr>
            <p:cNvPr id="16" name="Rounded Rectangle 15"/>
            <p:cNvSpPr/>
            <p:nvPr/>
          </p:nvSpPr>
          <p:spPr>
            <a:xfrm>
              <a:off x="6968871" y="956310"/>
              <a:ext cx="4838700" cy="482917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067228" y="1546860"/>
              <a:ext cx="2149793" cy="35579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882795" y="1474474"/>
              <a:ext cx="502920" cy="448056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893998" y="2820355"/>
              <a:ext cx="502920" cy="448056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20418806">
              <a:off x="6329773" y="2222643"/>
              <a:ext cx="502919" cy="448057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7399089" y="3484507"/>
              <a:ext cx="3357076" cy="219347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56334" y="3633931"/>
              <a:ext cx="502919" cy="448057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200846" y="4446186"/>
              <a:ext cx="502920" cy="448056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3" idx="0"/>
              <a:endCxn id="12" idx="3"/>
            </p:cNvCxnSpPr>
            <p:nvPr/>
          </p:nvCxnSpPr>
          <p:spPr>
            <a:xfrm flipV="1">
              <a:off x="6207793" y="2655724"/>
              <a:ext cx="259389" cy="978206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2" idx="6"/>
              <a:endCxn id="3" idx="2"/>
            </p:cNvCxnSpPr>
            <p:nvPr/>
          </p:nvCxnSpPr>
          <p:spPr>
            <a:xfrm flipV="1">
              <a:off x="6817994" y="1698502"/>
              <a:ext cx="1064801" cy="663459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" idx="5"/>
            </p:cNvCxnSpPr>
            <p:nvPr/>
          </p:nvCxnSpPr>
          <p:spPr>
            <a:xfrm>
              <a:off x="8312064" y="1856914"/>
              <a:ext cx="1581934" cy="102554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6"/>
              <a:endCxn id="4" idx="2"/>
            </p:cNvCxnSpPr>
            <p:nvPr/>
          </p:nvCxnSpPr>
          <p:spPr>
            <a:xfrm>
              <a:off x="6459253" y="3857959"/>
              <a:ext cx="1741593" cy="81225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471705" y="4698270"/>
              <a:ext cx="662939" cy="931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T</a:t>
              </a:r>
              <a:endParaRPr lang="en-US" sz="4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73308" y="3927600"/>
              <a:ext cx="662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G</a:t>
              </a:r>
              <a:endParaRPr lang="en-US" sz="4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82303" y="1550162"/>
              <a:ext cx="1503193" cy="931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G(S)</a:t>
              </a:r>
              <a:endParaRPr lang="en-US" sz="4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35926" y="2831861"/>
              <a:ext cx="1521882" cy="931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G(T)</a:t>
              </a:r>
              <a:endParaRPr lang="en-US" sz="4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22334" y="4070290"/>
              <a:ext cx="1193786" cy="97161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631378" y="4236018"/>
              <a:ext cx="502919" cy="448057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10" idx="4"/>
              <a:endCxn id="5" idx="0"/>
            </p:cNvCxnSpPr>
            <p:nvPr/>
          </p:nvCxnSpPr>
          <p:spPr>
            <a:xfrm flipH="1">
              <a:off x="9882838" y="3268412"/>
              <a:ext cx="262620" cy="967606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143564" y="4081988"/>
              <a:ext cx="662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S</a:t>
              </a:r>
              <a:endParaRPr lang="en-US" sz="4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241" y="354686"/>
                <a:ext cx="6756697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Fix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“Blue Graph”</a:t>
                </a:r>
                <a:r>
                  <a:rPr lang="en-US" sz="3200" dirty="0" smtClean="0"/>
                  <a:t> G; G(S) are nodes reachable from S in G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By </a:t>
                </a:r>
                <a:r>
                  <a:rPr lang="en-US" sz="3200" b="1" dirty="0" err="1" smtClean="0">
                    <a:solidFill>
                      <a:schemeClr val="accent2"/>
                    </a:solidFill>
                  </a:rPr>
                  <a:t>Submodularity</a:t>
                </a:r>
                <a:r>
                  <a:rPr lang="en-US" sz="3200" dirty="0" smtClean="0"/>
                  <a:t>: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32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 smtClean="0"/>
                  <a:t>nodes reachable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but NOT from S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We see </a:t>
                </a:r>
                <a:r>
                  <a:rPr lang="en-US" sz="3200" dirty="0" err="1" smtClean="0"/>
                  <a:t>submodularity</a:t>
                </a:r>
                <a:r>
                  <a:rPr lang="en-US" sz="3200" dirty="0" smtClean="0"/>
                  <a:t> criterion satisfied, therefore G is submodular.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en-US" sz="32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1" y="354686"/>
                <a:ext cx="6756697" cy="5293757"/>
              </a:xfrm>
              <a:prstGeom prst="rect">
                <a:avLst/>
              </a:prstGeom>
              <a:blipFill rotWithShape="0">
                <a:blip r:embed="rId2"/>
                <a:stretch>
                  <a:fillRect l="-2074"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-53211" y="5183054"/>
                <a:ext cx="8217828" cy="12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𝐵𝑙𝑢𝑒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𝐺𝑟𝑎𝑝h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211" y="5183054"/>
                <a:ext cx="8217828" cy="12879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1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Proving </a:t>
            </a:r>
            <a:r>
              <a:rPr lang="en-US" b="1" dirty="0" err="1" smtClean="0">
                <a:solidFill>
                  <a:schemeClr val="accent2"/>
                </a:solidFill>
              </a:rPr>
              <a:t>Submodularity</a:t>
            </a:r>
            <a:r>
              <a:rPr lang="en-US" b="1" dirty="0" smtClean="0">
                <a:solidFill>
                  <a:schemeClr val="accent2"/>
                </a:solidFill>
              </a:rPr>
              <a:t> for the L.T. Model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2.5: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For an arbitrary instance of the Linear Threshold Model, the resulting influence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(∗) </m:t>
                    </m:r>
                  </m:oMath>
                </a14:m>
                <a:r>
                  <a:rPr lang="en-US" i="1" dirty="0" smtClean="0"/>
                  <a:t>is submodular.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For I.C., we constructed an equivalency process to resolve the outcomes of some random choices.</a:t>
                </a:r>
              </a:p>
              <a:p>
                <a:r>
                  <a:rPr lang="en-US" dirty="0" smtClean="0"/>
                  <a:t>However, L.T. assumes pre-defined thresholds, therefore the number of activated nodes is not (in general) a submodular function of the targeted set.</a:t>
                </a:r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Idea:</a:t>
                </a:r>
                <a:r>
                  <a:rPr lang="en-US" dirty="0" smtClean="0"/>
                  <a:t> Have each node choose 1 edge with activation probability = edge weight</a:t>
                </a:r>
              </a:p>
              <a:p>
                <a:pPr lvl="1"/>
                <a:r>
                  <a:rPr lang="en-US" dirty="0" smtClean="0"/>
                  <a:t>Lets us translate an L.T. model to I.C. model</a:t>
                </a:r>
              </a:p>
              <a:p>
                <a:r>
                  <a:rPr lang="en-US" dirty="0" smtClean="0"/>
                  <a:t>For this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“fixed graph”</a:t>
                </a:r>
                <a:r>
                  <a:rPr lang="en-US" dirty="0" smtClean="0"/>
                  <a:t>, we can re-apply the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“reachability”</a:t>
                </a:r>
                <a:r>
                  <a:rPr lang="en-US" dirty="0" smtClean="0"/>
                  <a:t> concept (same as I.C.)</a:t>
                </a:r>
              </a:p>
              <a:p>
                <a:r>
                  <a:rPr lang="en-US" dirty="0" smtClean="0"/>
                  <a:t>The proof is more about proving the above reduction more-so than </a:t>
                </a:r>
                <a:r>
                  <a:rPr lang="en-US" dirty="0" err="1" smtClean="0"/>
                  <a:t>submod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66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2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about f(S) ?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know f(S) is non-negative, monotone, and submodular</a:t>
                </a:r>
              </a:p>
              <a:p>
                <a:r>
                  <a:rPr lang="en-US" dirty="0" smtClean="0"/>
                  <a:t>Can utilize a greedy hill-climbing strategy</a:t>
                </a:r>
              </a:p>
              <a:p>
                <a:pPr lvl="1"/>
                <a:r>
                  <a:rPr lang="en-US" dirty="0" smtClean="0"/>
                  <a:t>Start with an empty set, and repeatedly add elements that gives the maximum marginal gain</a:t>
                </a:r>
              </a:p>
              <a:p>
                <a:pPr lvl="1"/>
                <a:r>
                  <a:rPr lang="en-US" dirty="0" smtClean="0"/>
                  <a:t>Simulating the process and sampling the resulting active sets yields approximations close to real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Generalization of algorithm provides approximation close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Better techniques left for you to discover 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3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Experiments – The Network Data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graph obtained from co-authorships in papers from </a:t>
            </a:r>
            <a:r>
              <a:rPr lang="en-US" dirty="0" err="1" smtClean="0"/>
              <a:t>arXiv’s</a:t>
            </a:r>
            <a:r>
              <a:rPr lang="en-US" dirty="0" smtClean="0"/>
              <a:t> high-energy physics theory section</a:t>
            </a:r>
          </a:p>
          <a:p>
            <a:pPr lvl="1"/>
            <a:r>
              <a:rPr lang="en-US" dirty="0" smtClean="0"/>
              <a:t>Claim: co-authorship networks capture many “key features”</a:t>
            </a:r>
          </a:p>
          <a:p>
            <a:pPr lvl="1"/>
            <a:r>
              <a:rPr lang="en-US" dirty="0" smtClean="0"/>
              <a:t>Simple settings of the influence parameters</a:t>
            </a:r>
          </a:p>
          <a:p>
            <a:pPr lvl="1"/>
            <a:r>
              <a:rPr lang="en-US" dirty="0" smtClean="0"/>
              <a:t>For each paper with 2 or more authors, edge was placed between them</a:t>
            </a:r>
          </a:p>
          <a:p>
            <a:r>
              <a:rPr lang="en-US" dirty="0" smtClean="0"/>
              <a:t>Resulting graph has 10,748 nodes with edges between ~53,000 pairs of nodes</a:t>
            </a:r>
          </a:p>
          <a:p>
            <a:pPr lvl="1"/>
            <a:r>
              <a:rPr lang="en-US" dirty="0" smtClean="0"/>
              <a:t>Also resulted in numerous parallel edges but kept to simulate </a:t>
            </a:r>
            <a:r>
              <a:rPr lang="en-US" b="1" dirty="0" smtClean="0">
                <a:solidFill>
                  <a:schemeClr val="accent2"/>
                </a:solidFill>
              </a:rPr>
              <a:t>stronger social ties</a:t>
            </a:r>
          </a:p>
        </p:txBody>
      </p:sp>
    </p:spTree>
    <p:extLst>
      <p:ext uri="{BB962C8B-B14F-4D97-AF65-F5344CB8AC3E}">
        <p14:creationId xmlns:p14="http://schemas.microsoft.com/office/powerpoint/2010/main" val="6127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Influence and Social Networks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Economics, sociology, political science, etc. all have studied and modeled behaviors arising from information</a:t>
            </a:r>
          </a:p>
          <a:p>
            <a:r>
              <a:rPr lang="en-US" dirty="0" smtClean="0"/>
              <a:t>Online </a:t>
            </a:r>
          </a:p>
          <a:p>
            <a:pPr lvl="1"/>
            <a:r>
              <a:rPr lang="en-US" dirty="0" smtClean="0"/>
              <a:t>Undoubtedly we are influenced by those within our social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Experiments - Models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en-US" sz="2600" dirty="0" smtClean="0"/>
                  <a:t>Use # parallel edges to determine edge weights:</a:t>
                </a:r>
              </a:p>
              <a:p>
                <a:pPr lvl="1">
                  <a:spcBef>
                    <a:spcPct val="30000"/>
                  </a:spcBef>
                </a:pPr>
                <a:r>
                  <a:rPr lang="en-US" altLang="en-US" sz="2200" dirty="0" smtClean="0"/>
                  <a:t>L.T.: </a:t>
                </a:r>
                <a:r>
                  <a:rPr lang="en-US" altLang="en-US" sz="2000" b="1" dirty="0" smtClean="0"/>
                  <a:t>edge(</a:t>
                </a:r>
                <a:r>
                  <a:rPr lang="en-US" altLang="en-US" sz="2000" b="1" dirty="0" err="1" smtClean="0"/>
                  <a:t>u,v</a:t>
                </a:r>
                <a:r>
                  <a:rPr lang="en-US" altLang="en-US" sz="2000" b="1" dirty="0" smtClean="0"/>
                  <a:t>)</a:t>
                </a:r>
                <a:r>
                  <a:rPr lang="en-US" altLang="en-US" sz="2000" dirty="0" smtClean="0"/>
                  <a:t> = </a:t>
                </a:r>
                <a:r>
                  <a:rPr lang="en-US" altLang="en-US" sz="2000" i="1" dirty="0" err="1" smtClean="0"/>
                  <a:t>c</a:t>
                </a:r>
                <a:r>
                  <a:rPr lang="en-US" altLang="en-US" sz="2000" i="1" baseline="-25000" dirty="0" err="1" smtClean="0"/>
                  <a:t>u,v</a:t>
                </a:r>
                <a:r>
                  <a:rPr lang="en-US" altLang="en-US" sz="2000" i="1" dirty="0" smtClean="0"/>
                  <a:t> /d</a:t>
                </a:r>
                <a:r>
                  <a:rPr lang="en-US" altLang="en-US" sz="2000" i="1" baseline="-25000" dirty="0" smtClean="0"/>
                  <a:t>v</a:t>
                </a:r>
                <a:r>
                  <a:rPr lang="en-US" altLang="en-US" sz="2000" dirty="0" smtClean="0"/>
                  <a:t>   </a:t>
                </a:r>
                <a:r>
                  <a:rPr lang="en-US" altLang="en-US" sz="2000" b="1" dirty="0" smtClean="0"/>
                  <a:t>edge(</a:t>
                </a:r>
                <a:r>
                  <a:rPr lang="en-US" altLang="en-US" sz="2000" b="1" dirty="0" err="1" smtClean="0"/>
                  <a:t>v,u</a:t>
                </a:r>
                <a:r>
                  <a:rPr lang="en-US" altLang="en-US" sz="2000" b="1" dirty="0" smtClean="0"/>
                  <a:t>)</a:t>
                </a:r>
                <a:r>
                  <a:rPr lang="en-US" altLang="en-US" sz="2000" dirty="0" smtClean="0"/>
                  <a:t> = </a:t>
                </a:r>
                <a:r>
                  <a:rPr lang="en-US" altLang="en-US" sz="2000" i="1" dirty="0" err="1" smtClean="0"/>
                  <a:t>c</a:t>
                </a:r>
                <a:r>
                  <a:rPr lang="en-US" altLang="en-US" sz="2000" i="1" baseline="-25000" dirty="0" err="1" smtClean="0"/>
                  <a:t>u,v</a:t>
                </a:r>
                <a:r>
                  <a:rPr lang="en-US" altLang="en-US" sz="2000" i="1" dirty="0" smtClean="0"/>
                  <a:t> /d</a:t>
                </a:r>
                <a:r>
                  <a:rPr lang="en-US" altLang="en-US" sz="2000" i="1" baseline="-25000" dirty="0" smtClean="0"/>
                  <a:t>u</a:t>
                </a:r>
              </a:p>
              <a:p>
                <a:pPr lvl="1">
                  <a:spcBef>
                    <a:spcPct val="30000"/>
                  </a:spcBef>
                </a:pPr>
                <a:r>
                  <a:rPr lang="en-US" altLang="en-US" sz="2200" dirty="0" smtClean="0"/>
                  <a:t>Independent Cascade Model:</a:t>
                </a:r>
              </a:p>
              <a:p>
                <a:pPr lvl="2">
                  <a:spcBef>
                    <a:spcPct val="30000"/>
                  </a:spcBef>
                </a:pPr>
                <a:r>
                  <a:rPr lang="en-US" altLang="en-US" sz="1800" dirty="0" smtClean="0"/>
                  <a:t>Trial 1: For nodes </a:t>
                </a:r>
                <a:r>
                  <a:rPr lang="en-US" altLang="en-US" sz="1800" dirty="0" err="1" smtClean="0"/>
                  <a:t>u,v</a:t>
                </a:r>
                <a:r>
                  <a:rPr lang="en-US" altLang="en-US" sz="1800" dirty="0" smtClean="0"/>
                  <a:t>, u has a total probability of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1 −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en-US" sz="1800" dirty="0" smtClean="0"/>
                  <a:t> of activating </a:t>
                </a:r>
                <a:r>
                  <a:rPr lang="en-US" altLang="en-US" sz="1800" i="1" dirty="0" smtClean="0"/>
                  <a:t>v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(for p = 1% and 10%)</a:t>
                </a:r>
              </a:p>
              <a:p>
                <a:pPr lvl="2">
                  <a:spcBef>
                    <a:spcPct val="30000"/>
                  </a:spcBef>
                </a:pPr>
                <a:r>
                  <a:rPr lang="en-US" altLang="en-US" sz="1800" dirty="0" smtClean="0"/>
                  <a:t>“</a:t>
                </a:r>
                <a:r>
                  <a:rPr lang="en-US" altLang="en-US" sz="1800" b="1" dirty="0" smtClean="0">
                    <a:solidFill>
                      <a:schemeClr val="accent2"/>
                    </a:solidFill>
                  </a:rPr>
                  <a:t>weighted cascade</a:t>
                </a:r>
                <a:r>
                  <a:rPr lang="en-US" altLang="en-US" sz="1800" dirty="0" smtClean="0"/>
                  <a:t>” – edge from u to v assigned probability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1800" dirty="0" smtClean="0"/>
                  <a:t> of activating v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 altLang="en-US" sz="2600" dirty="0" smtClean="0"/>
                  <a:t>Compare greedy algorithm with:</a:t>
                </a:r>
              </a:p>
              <a:p>
                <a:pPr lvl="1">
                  <a:spcBef>
                    <a:spcPct val="30000"/>
                  </a:spcBef>
                </a:pPr>
                <a:r>
                  <a:rPr lang="en-US" altLang="en-US" sz="2600" dirty="0" smtClean="0"/>
                  <a:t>Distance Centrality, Degree Centrality, and Random Nodes</a:t>
                </a:r>
              </a:p>
              <a:p>
                <a:pPr>
                  <a:spcBef>
                    <a:spcPct val="30000"/>
                  </a:spcBef>
                </a:pPr>
                <a:r>
                  <a:rPr lang="en-US" altLang="en-US" sz="2600" dirty="0" smtClean="0"/>
                  <a:t>Simulate the process 10,000 times for each targeted set, re-choosing thresholds or edge outcomes pseudo-randomly from [0, 1] every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6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Results: Models side-by-side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5867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5715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9675" y="574357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Linear Threshold Model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2750" y="5743575"/>
            <a:ext cx="513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Independent Cascade Model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8200" y="1819275"/>
            <a:ext cx="4343400" cy="4394775"/>
            <a:chOff x="838200" y="209550"/>
            <a:chExt cx="4343400" cy="43947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9550"/>
              <a:ext cx="434340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33575" y="4019550"/>
              <a:ext cx="3248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probability = 1%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5600" y="1819275"/>
            <a:ext cx="4648200" cy="4394774"/>
            <a:chOff x="6705600" y="209550"/>
            <a:chExt cx="4648200" cy="439477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09550"/>
              <a:ext cx="46482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800975" y="4019549"/>
              <a:ext cx="3467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probability = 10%</a:t>
              </a:r>
              <a:endParaRPr lang="en-US" sz="3200" dirty="0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Independent Cascade Model (sensitivity)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Addendum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Both models discussed are NP-hard (</a:t>
                </a:r>
                <a:r>
                  <a:rPr lang="en-US" b="1" dirty="0" smtClean="0"/>
                  <a:t>Theorems</a:t>
                </a:r>
                <a:r>
                  <a:rPr lang="en-US" dirty="0" smtClean="0"/>
                  <a:t> 2.4, 2.7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Vertex Cover &amp; Set Cover problems</a:t>
                </a:r>
                <a:endParaRPr lang="en-US" dirty="0" smtClean="0"/>
              </a:p>
              <a:p>
                <a:r>
                  <a:rPr lang="en-US" dirty="0" smtClean="0"/>
                  <a:t>Generality Models</a:t>
                </a:r>
              </a:p>
              <a:p>
                <a:pPr lvl="1"/>
                <a:r>
                  <a:rPr lang="en-US" b="1" dirty="0" smtClean="0">
                    <a:solidFill>
                      <a:schemeClr val="accent2"/>
                    </a:solidFill>
                  </a:rPr>
                  <a:t>L.T. Model</a:t>
                </a:r>
                <a:r>
                  <a:rPr lang="en-US" dirty="0" smtClean="0"/>
                  <a:t>: Same as discussed; </a:t>
                </a:r>
                <a:r>
                  <a:rPr lang="en-US" i="1" dirty="0" smtClean="0"/>
                  <a:t>S </a:t>
                </a:r>
                <a:r>
                  <a:rPr lang="en-US" dirty="0" smtClean="0"/>
                  <a:t>=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’s neighbors &amp;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/>
              </a:p>
              <a:p>
                <a:pPr lvl="1"/>
                <a:r>
                  <a:rPr lang="en-US" b="1" dirty="0" smtClean="0">
                    <a:solidFill>
                      <a:schemeClr val="accent2"/>
                    </a:solidFill>
                  </a:rPr>
                  <a:t>I.C. Model</a:t>
                </a:r>
                <a:r>
                  <a:rPr lang="en-US" dirty="0" smtClean="0"/>
                  <a:t>: Same as discussed;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’s neighbors that have </a:t>
                </a:r>
                <a:r>
                  <a:rPr lang="en-US" i="1" dirty="0" smtClean="0"/>
                  <a:t>already tried </a:t>
                </a:r>
                <a:r>
                  <a:rPr lang="en-US" dirty="0" smtClean="0"/>
                  <a:t>(and failed) to activate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; so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instead.</a:t>
                </a:r>
              </a:p>
              <a:p>
                <a:pPr lvl="1"/>
                <a:r>
                  <a:rPr lang="en-US" dirty="0" smtClean="0"/>
                  <a:t>Method to convert between them</a:t>
                </a:r>
              </a:p>
              <a:p>
                <a:r>
                  <a:rPr lang="en-US" dirty="0" smtClean="0"/>
                  <a:t>Non-Progressive Process</a:t>
                </a:r>
              </a:p>
              <a:p>
                <a:pPr lvl="1"/>
                <a:r>
                  <a:rPr lang="en-US" dirty="0" smtClean="0"/>
                  <a:t>What if nodes can deactivate?</a:t>
                </a:r>
              </a:p>
              <a:p>
                <a:pPr lvl="1"/>
                <a:r>
                  <a:rPr lang="en-US" dirty="0" smtClean="0"/>
                  <a:t>At each step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, each node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 chooses a new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~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Node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 will be activated in step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Where again </a:t>
                </a:r>
                <a:r>
                  <a:rPr lang="en-US" i="1" dirty="0" smtClean="0"/>
                  <a:t>S </a:t>
                </a:r>
                <a:r>
                  <a:rPr lang="en-US" dirty="0" smtClean="0"/>
                  <a:t>= set of v’s neighbors active in step </a:t>
                </a:r>
                <a:r>
                  <a:rPr lang="en-US" i="1" dirty="0" smtClean="0"/>
                  <a:t>t-1</a:t>
                </a:r>
              </a:p>
              <a:p>
                <a:r>
                  <a:rPr lang="en-US" dirty="0" smtClean="0"/>
                  <a:t>General Marketing Strategies</a:t>
                </a:r>
              </a:p>
              <a:p>
                <a:pPr lvl="1"/>
                <a:r>
                  <a:rPr lang="en-US" b="0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set of marketing actions available, each one can affect some subset of nodes more</a:t>
                </a:r>
              </a:p>
              <a:p>
                <a:pPr lvl="1"/>
                <a:r>
                  <a:rPr lang="en-US" dirty="0" smtClean="0"/>
                  <a:t>Increases likelihood of activating the node without deterministically ensuring </a:t>
                </a:r>
                <a:r>
                  <a:rPr lang="en-US" dirty="0" smtClean="0"/>
                  <a:t>activation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9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(Some) </a:t>
            </a:r>
            <a:r>
              <a:rPr lang="en-US" b="1" dirty="0" err="1" smtClean="0">
                <a:solidFill>
                  <a:schemeClr val="accent2"/>
                </a:solidFill>
              </a:rPr>
              <a:t>Releated</a:t>
            </a:r>
            <a:r>
              <a:rPr lang="en-US" b="1" dirty="0" smtClean="0">
                <a:solidFill>
                  <a:schemeClr val="accent2"/>
                </a:solidFill>
              </a:rPr>
              <a:t> Works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Mining the Network Value of Customers</a:t>
            </a:r>
            <a:r>
              <a:rPr lang="en-US" dirty="0" smtClean="0"/>
              <a:t> (</a:t>
            </a:r>
            <a:r>
              <a:rPr lang="en-US" dirty="0" err="1" smtClean="0"/>
              <a:t>Domingos</a:t>
            </a:r>
            <a:r>
              <a:rPr lang="en-US" dirty="0" smtClean="0"/>
              <a:t> &amp; Richardson)</a:t>
            </a:r>
          </a:p>
          <a:p>
            <a:r>
              <a:rPr lang="en-US" b="1" dirty="0" smtClean="0"/>
              <a:t>Efficient Influence Maximization in Social Networks</a:t>
            </a:r>
            <a:r>
              <a:rPr lang="en-US" dirty="0" smtClean="0"/>
              <a:t> (Chen et. al)</a:t>
            </a:r>
          </a:p>
          <a:p>
            <a:r>
              <a:rPr lang="en-US" b="1" dirty="0" smtClean="0"/>
              <a:t>Maximizing Social Influence in Nearly Optimal Time</a:t>
            </a:r>
            <a:r>
              <a:rPr lang="en-US" dirty="0" smtClean="0"/>
              <a:t> (Borgs et. al)</a:t>
            </a:r>
          </a:p>
          <a:p>
            <a:r>
              <a:rPr lang="en-US" b="1" dirty="0" smtClean="0"/>
              <a:t>How to Influence People with Partial Incentives</a:t>
            </a:r>
            <a:r>
              <a:rPr lang="en-US" dirty="0" smtClean="0"/>
              <a:t> (</a:t>
            </a:r>
            <a:r>
              <a:rPr lang="en-US" dirty="0" err="1" smtClean="0"/>
              <a:t>Demaine</a:t>
            </a:r>
            <a:r>
              <a:rPr lang="en-US" dirty="0" smtClean="0"/>
              <a:t>, </a:t>
            </a:r>
            <a:r>
              <a:rPr lang="en-US" dirty="0" err="1" smtClean="0"/>
              <a:t>Hajiaghayi</a:t>
            </a:r>
            <a:r>
              <a:rPr lang="en-US" dirty="0"/>
              <a:t> </a:t>
            </a:r>
            <a:r>
              <a:rPr lang="en-US" dirty="0" smtClean="0"/>
              <a:t>et. 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42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700" y="264417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2"/>
                </a:solidFill>
              </a:rPr>
              <a:t>Thank You!</a:t>
            </a:r>
            <a:endParaRPr lang="en-US" sz="9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Why study “diffusion” 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models have been studied for years</a:t>
            </a:r>
          </a:p>
          <a:p>
            <a:pPr lvl="1"/>
            <a:r>
              <a:rPr lang="en-US" sz="2800" dirty="0" smtClean="0"/>
              <a:t>Original mathematical models by Schelling (’70, ’78) &amp; </a:t>
            </a:r>
            <a:r>
              <a:rPr lang="en-US" sz="2800" dirty="0" err="1" smtClean="0"/>
              <a:t>Granovetter</a:t>
            </a:r>
            <a:r>
              <a:rPr lang="en-US" sz="2800" dirty="0" smtClean="0"/>
              <a:t> ’78</a:t>
            </a:r>
          </a:p>
          <a:p>
            <a:pPr lvl="1"/>
            <a:r>
              <a:rPr lang="en-US" sz="2800" dirty="0" smtClean="0"/>
              <a:t>Viral Marketing Strategies modeled by </a:t>
            </a:r>
            <a:r>
              <a:rPr lang="en-US" sz="2800" dirty="0" err="1" smtClean="0"/>
              <a:t>Domingos</a:t>
            </a:r>
            <a:r>
              <a:rPr lang="en-US" sz="2800" dirty="0" smtClean="0"/>
              <a:t> &amp; Richardson ’01</a:t>
            </a:r>
          </a:p>
          <a:p>
            <a:r>
              <a:rPr lang="en-US" dirty="0" smtClean="0"/>
              <a:t>Not just about </a:t>
            </a:r>
            <a:r>
              <a:rPr lang="en-US" b="1" dirty="0" smtClean="0">
                <a:solidFill>
                  <a:schemeClr val="accent2"/>
                </a:solidFill>
              </a:rPr>
              <a:t>maximizing revenue</a:t>
            </a:r>
          </a:p>
          <a:p>
            <a:pPr lvl="1"/>
            <a:r>
              <a:rPr lang="en-US" sz="2800" dirty="0" smtClean="0"/>
              <a:t>Can study diseases or contagions (medicine, health, etc.)</a:t>
            </a:r>
          </a:p>
          <a:p>
            <a:pPr lvl="1"/>
            <a:r>
              <a:rPr lang="en-US" sz="2800" dirty="0" smtClean="0"/>
              <a:t>The spread of beliefs and/or ideas (sociology, economics, etc.)</a:t>
            </a:r>
          </a:p>
          <a:p>
            <a:r>
              <a:rPr lang="en-US" dirty="0" smtClean="0"/>
              <a:t>On the CS side, need to develop </a:t>
            </a:r>
            <a:r>
              <a:rPr lang="en-US" b="1" dirty="0" smtClean="0">
                <a:solidFill>
                  <a:schemeClr val="accent2"/>
                </a:solidFill>
              </a:rPr>
              <a:t>fast and efficient</a:t>
            </a:r>
            <a:r>
              <a:rPr lang="en-US" dirty="0" smtClean="0"/>
              <a:t> algorithms that seek to maximize the spread of influence</a:t>
            </a:r>
          </a:p>
        </p:txBody>
      </p:sp>
    </p:spTree>
    <p:extLst>
      <p:ext uri="{BB962C8B-B14F-4D97-AF65-F5344CB8AC3E}">
        <p14:creationId xmlns:p14="http://schemas.microsoft.com/office/powerpoint/2010/main" val="14484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Diffusion Models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models</a:t>
            </a:r>
          </a:p>
          <a:p>
            <a:pPr lvl="1"/>
            <a:r>
              <a:rPr lang="en-US" dirty="0" smtClean="0"/>
              <a:t>Linear Threshold</a:t>
            </a:r>
          </a:p>
          <a:p>
            <a:pPr lvl="1"/>
            <a:r>
              <a:rPr lang="en-US" dirty="0" smtClean="0"/>
              <a:t>Independent Cascade</a:t>
            </a:r>
          </a:p>
          <a:p>
            <a:r>
              <a:rPr lang="en-US" dirty="0" smtClean="0"/>
              <a:t>Operation:</a:t>
            </a:r>
          </a:p>
          <a:p>
            <a:pPr lvl="1"/>
            <a:r>
              <a:rPr lang="en-US" dirty="0" smtClean="0"/>
              <a:t>Social Network </a:t>
            </a:r>
            <a:r>
              <a:rPr lang="en-US" b="1" dirty="0" smtClean="0">
                <a:solidFill>
                  <a:schemeClr val="accent2"/>
                </a:solidFill>
              </a:rPr>
              <a:t>G</a:t>
            </a:r>
            <a:r>
              <a:rPr lang="en-US" dirty="0" smtClean="0"/>
              <a:t> represented as a directed graph </a:t>
            </a:r>
          </a:p>
          <a:p>
            <a:pPr lvl="1"/>
            <a:r>
              <a:rPr lang="en-US" dirty="0" smtClean="0"/>
              <a:t>Individual nodes are </a:t>
            </a:r>
            <a:r>
              <a:rPr lang="en-US" b="1" i="1" dirty="0" smtClean="0">
                <a:solidFill>
                  <a:srgbClr val="92D050"/>
                </a:solidFill>
              </a:rPr>
              <a:t>active</a:t>
            </a:r>
            <a:r>
              <a:rPr lang="en-US" i="1" dirty="0" smtClean="0"/>
              <a:t> </a:t>
            </a:r>
            <a:r>
              <a:rPr lang="en-US" dirty="0" smtClean="0"/>
              <a:t>(adopter of “innovation”) or </a:t>
            </a:r>
            <a:r>
              <a:rPr lang="en-US" b="1" i="1" dirty="0" smtClean="0">
                <a:solidFill>
                  <a:schemeClr val="accent2"/>
                </a:solidFill>
              </a:rPr>
              <a:t>inactive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u="sng" dirty="0" smtClean="0"/>
              <a:t>Monotonicity</a:t>
            </a:r>
            <a:r>
              <a:rPr lang="en-US" dirty="0" smtClean="0"/>
              <a:t>: Once a node is activated, it can never deactivate</a:t>
            </a:r>
          </a:p>
          <a:p>
            <a:r>
              <a:rPr lang="en-US" dirty="0" smtClean="0"/>
              <a:t>Both work under the following general framework:</a:t>
            </a:r>
          </a:p>
          <a:p>
            <a:pPr lvl="1"/>
            <a:r>
              <a:rPr lang="en-US" dirty="0" smtClean="0"/>
              <a:t>Start with initial set of active nodes A0</a:t>
            </a:r>
          </a:p>
          <a:p>
            <a:pPr lvl="1"/>
            <a:r>
              <a:rPr lang="en-US" dirty="0" smtClean="0"/>
              <a:t>Process runs for </a:t>
            </a:r>
            <a:r>
              <a:rPr lang="en-US" b="1" dirty="0" smtClean="0">
                <a:solidFill>
                  <a:schemeClr val="accent2"/>
                </a:solidFill>
              </a:rPr>
              <a:t>t steps</a:t>
            </a:r>
            <a:r>
              <a:rPr lang="en-US" dirty="0" smtClean="0"/>
              <a:t> and ends when no more activations are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So what’s the problem?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 smtClean="0"/>
                  <a:t>Influence of a set of nodes A, denoted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>Expected number of active nodes at the end of the process</a:t>
                </a:r>
              </a:p>
              <a:p>
                <a:r>
                  <a:rPr lang="en-US" sz="3200" dirty="0" smtClean="0"/>
                  <a:t>The </a:t>
                </a:r>
                <a:r>
                  <a:rPr lang="en-US" sz="3200" b="1" dirty="0" smtClean="0">
                    <a:solidFill>
                      <a:schemeClr val="accent2"/>
                    </a:solidFill>
                  </a:rPr>
                  <a:t>Influence Maximization Problem</a:t>
                </a:r>
                <a:r>
                  <a:rPr lang="en-US" sz="3200" dirty="0" smtClean="0"/>
                  <a:t> asks:</a:t>
                </a:r>
              </a:p>
              <a:p>
                <a:pPr lvl="1"/>
                <a:r>
                  <a:rPr lang="en-US" sz="2800" dirty="0" smtClean="0"/>
                  <a:t>For a parameter </a:t>
                </a:r>
                <a:r>
                  <a:rPr lang="en-US" sz="2800" i="1" dirty="0" smtClean="0"/>
                  <a:t>k</a:t>
                </a:r>
                <a:r>
                  <a:rPr lang="en-US" sz="2800" dirty="0" smtClean="0"/>
                  <a:t>, find a </a:t>
                </a:r>
                <a:r>
                  <a:rPr lang="en-US" sz="2800" i="1" dirty="0" smtClean="0"/>
                  <a:t>k</a:t>
                </a:r>
                <a:r>
                  <a:rPr lang="en-US" sz="2800" dirty="0" smtClean="0"/>
                  <a:t>-node set of </a:t>
                </a:r>
                <a:r>
                  <a:rPr lang="en-US" sz="2800" b="1" dirty="0" smtClean="0">
                    <a:solidFill>
                      <a:schemeClr val="accent2"/>
                    </a:solidFill>
                  </a:rPr>
                  <a:t>maximum influence</a:t>
                </a:r>
                <a:endParaRPr lang="en-US" sz="3200" b="1" dirty="0" smtClean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sz="2400" dirty="0" smtClean="0"/>
                  <a:t>Meaning, I give you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(i.e. budget) and you give me set A that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800" dirty="0" smtClean="0"/>
                  <a:t>So, we are solving a </a:t>
                </a:r>
                <a:r>
                  <a:rPr lang="en-US" sz="2800" b="1" dirty="0" smtClean="0">
                    <a:solidFill>
                      <a:schemeClr val="accent2"/>
                    </a:solidFill>
                  </a:rPr>
                  <a:t>constrained maximization problem</a:t>
                </a:r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as the objective function</a:t>
                </a:r>
                <a:endParaRPr lang="en-US" sz="3200" dirty="0" smtClean="0"/>
              </a:p>
              <a:p>
                <a:r>
                  <a:rPr lang="en-US" sz="3200" dirty="0" smtClean="0"/>
                  <a:t>Determining the optimum set is </a:t>
                </a:r>
                <a:r>
                  <a:rPr lang="en-US" sz="3200" b="1" dirty="0" smtClean="0">
                    <a:solidFill>
                      <a:schemeClr val="accent2"/>
                    </a:solidFill>
                  </a:rPr>
                  <a:t>NP-hard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ym typeface="Wingdings" panose="05000000000000000000" pitchFamily="2" charset="2"/>
                  </a:rPr>
                  <a:t>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8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The Linear Threshold Model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6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131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node v is influenced by each neighbor w according to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Each node v chooses a threshold uniformly at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[0,1]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So,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represents the weighted fraction of  v’s neighbors that must become active in order to activate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In other words, v will become active when </a:t>
                </a:r>
                <a:r>
                  <a:rPr lang="en-US" i="1" dirty="0" smtClean="0"/>
                  <a:t>at least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become active: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6" name="Content Placeholder 6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13125"/>
              </a:xfrm>
              <a:blipFill rotWithShape="0">
                <a:blip r:embed="rId3"/>
                <a:stretch>
                  <a:fillRect l="-1043" t="-2857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190625" y="2381250"/>
                <a:ext cx="1362075" cy="87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𝑛𝑒𝑖𝑔h𝑏𝑜𝑟𝑠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2381250"/>
                <a:ext cx="1362075" cy="874342"/>
              </a:xfrm>
              <a:prstGeom prst="rect">
                <a:avLst/>
              </a:prstGeom>
              <a:blipFill rotWithShape="0">
                <a:blip r:embed="rId4"/>
                <a:stretch>
                  <a:fillRect r="-8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38200" y="5038725"/>
                <a:ext cx="1400175" cy="87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𝑎𝑐𝑡𝑖𝑣𝑒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𝑛𝑒𝑖𝑔h𝑏𝑜𝑟𝑠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38725"/>
                <a:ext cx="1400175" cy="874342"/>
              </a:xfrm>
              <a:prstGeom prst="rect">
                <a:avLst/>
              </a:prstGeom>
              <a:blipFill rotWithShape="0">
                <a:blip r:embed="rId5"/>
                <a:stretch>
                  <a:fillRect r="-140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Linear Threshold Model: Example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98748" y="453542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2520" y="453542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29256" y="5977128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520" y="1505712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6336" y="308000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8748" y="234848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2032" y="6086856"/>
            <a:ext cx="138684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96284" y="4743450"/>
            <a:ext cx="153416" cy="1303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0564" y="4813300"/>
            <a:ext cx="153416" cy="604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0564" y="1744472"/>
            <a:ext cx="15341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24380" y="3262313"/>
            <a:ext cx="153416" cy="166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96284" y="2477452"/>
            <a:ext cx="153416" cy="1901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7"/>
            <a:endCxn id="4" idx="3"/>
          </p:cNvCxnSpPr>
          <p:nvPr/>
        </p:nvCxnSpPr>
        <p:spPr>
          <a:xfrm flipV="1">
            <a:off x="2858525" y="4917864"/>
            <a:ext cx="913874" cy="112488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  <a:endCxn id="8" idx="4"/>
          </p:cNvCxnSpPr>
          <p:nvPr/>
        </p:nvCxnSpPr>
        <p:spPr>
          <a:xfrm flipH="1" flipV="1">
            <a:off x="2177796" y="3528060"/>
            <a:ext cx="502920" cy="2449068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4" idx="1"/>
          </p:cNvCxnSpPr>
          <p:nvPr/>
        </p:nvCxnSpPr>
        <p:spPr>
          <a:xfrm>
            <a:off x="2429256" y="3304032"/>
            <a:ext cx="1343143" cy="1297008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9" idx="2"/>
          </p:cNvCxnSpPr>
          <p:nvPr/>
        </p:nvCxnSpPr>
        <p:spPr>
          <a:xfrm>
            <a:off x="1615440" y="1729740"/>
            <a:ext cx="2083308" cy="842772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5" idx="0"/>
          </p:cNvCxnSpPr>
          <p:nvPr/>
        </p:nvCxnSpPr>
        <p:spPr>
          <a:xfrm>
            <a:off x="1363980" y="1953768"/>
            <a:ext cx="0" cy="258165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5"/>
            <a:endCxn id="6" idx="2"/>
          </p:cNvCxnSpPr>
          <p:nvPr/>
        </p:nvCxnSpPr>
        <p:spPr>
          <a:xfrm>
            <a:off x="1541789" y="4917864"/>
            <a:ext cx="887467" cy="1283292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8" idx="1"/>
          </p:cNvCxnSpPr>
          <p:nvPr/>
        </p:nvCxnSpPr>
        <p:spPr>
          <a:xfrm>
            <a:off x="1541789" y="1888152"/>
            <a:ext cx="458198" cy="1257468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4"/>
            <a:endCxn id="4" idx="0"/>
          </p:cNvCxnSpPr>
          <p:nvPr/>
        </p:nvCxnSpPr>
        <p:spPr>
          <a:xfrm>
            <a:off x="3950208" y="2796540"/>
            <a:ext cx="0" cy="1738884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5" idx="7"/>
          </p:cNvCxnSpPr>
          <p:nvPr/>
        </p:nvCxnSpPr>
        <p:spPr>
          <a:xfrm flipH="1">
            <a:off x="1541789" y="3462444"/>
            <a:ext cx="458198" cy="113859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151889" y="2328410"/>
            <a:ext cx="2814311" cy="2272630"/>
            <a:chOff x="6151889" y="1440096"/>
            <a:chExt cx="2814311" cy="2272630"/>
          </a:xfrm>
        </p:grpSpPr>
        <p:sp>
          <p:nvSpPr>
            <p:cNvPr id="26" name="Oval 25"/>
            <p:cNvSpPr/>
            <p:nvPr/>
          </p:nvSpPr>
          <p:spPr>
            <a:xfrm>
              <a:off x="6151889" y="1440096"/>
              <a:ext cx="502920" cy="448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51889" y="2124455"/>
              <a:ext cx="502920" cy="448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34007" y="2917020"/>
              <a:ext cx="138684" cy="22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34007" y="3413760"/>
              <a:ext cx="138684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40991" y="1440096"/>
              <a:ext cx="154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Inactive Node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40991" y="2147554"/>
              <a:ext cx="154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Active Node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36682" y="2846654"/>
              <a:ext cx="21295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Activation Threshold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36682" y="3343394"/>
              <a:ext cx="154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∑ Neighbor’s 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43072" y="537484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49700" y="341376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83408" y="352806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394204" y="450442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38723" y="537484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98389" y="307748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42177" y="2242542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02907" y="1793451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70803" y="391942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967865" y="4677346"/>
            <a:ext cx="153416" cy="1901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96677" y="4824365"/>
            <a:ext cx="153416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98633" y="3290316"/>
            <a:ext cx="153416" cy="1386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98633" y="3244597"/>
            <a:ext cx="153416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96677" y="4749691"/>
            <a:ext cx="153416" cy="746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385307" y="1690688"/>
            <a:ext cx="153416" cy="992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967865" y="2615709"/>
            <a:ext cx="153416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411737" y="1669780"/>
            <a:ext cx="206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Can’t go any more!</a:t>
            </a:r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3967865" y="2572511"/>
            <a:ext cx="153416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959731" y="6056233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Saba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949700" y="4994496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Faez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34988" y="4587739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Hadi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00781" y="2410704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Lida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83603" y="1517038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Rock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49673" y="2765232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The Independent Cascade Model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6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When node v becomes active, it is given a </a:t>
                </a:r>
                <a:r>
                  <a:rPr lang="en-US" altLang="en-US" b="1" dirty="0" smtClean="0">
                    <a:solidFill>
                      <a:schemeClr val="accent2"/>
                    </a:solidFill>
                  </a:rPr>
                  <a:t>single chance to activate</a:t>
                </a:r>
                <a:r>
                  <a:rPr lang="en-US" altLang="en-US" dirty="0" smtClean="0"/>
                  <a:t> each currently inactive neighbor </a:t>
                </a:r>
                <a:r>
                  <a:rPr lang="en-US" altLang="en-US" i="1" dirty="0" smtClean="0"/>
                  <a:t>w</a:t>
                </a:r>
              </a:p>
              <a:p>
                <a:r>
                  <a:rPr lang="en-US" altLang="en-US" dirty="0"/>
                  <a:t>S</a:t>
                </a:r>
                <a:r>
                  <a:rPr lang="en-US" altLang="en-US" dirty="0" smtClean="0"/>
                  <a:t>ucceeds with a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en-US" dirty="0" smtClean="0"/>
                  <a:t> (system parameter)</a:t>
                </a:r>
              </a:p>
              <a:p>
                <a:pPr lvl="1"/>
                <a:r>
                  <a:rPr lang="en-US" altLang="en-US" b="1" dirty="0" smtClean="0">
                    <a:solidFill>
                      <a:schemeClr val="accent2"/>
                    </a:solidFill>
                  </a:rPr>
                  <a:t>Independent of history</a:t>
                </a:r>
              </a:p>
              <a:p>
                <a:pPr lvl="1"/>
                <a:r>
                  <a:rPr lang="en-US" altLang="en-US" dirty="0" smtClean="0"/>
                  <a:t>This probability is generally a coin flip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[0,1]</m:t>
                    </m:r>
                  </m:oMath>
                </a14:m>
                <a:r>
                  <a:rPr lang="en-US" altLang="en-US" dirty="0" smtClean="0"/>
                  <a:t>)</a:t>
                </a:r>
              </a:p>
              <a:p>
                <a:r>
                  <a:rPr lang="en-US" altLang="en-US" dirty="0" smtClean="0"/>
                  <a:t>If </a:t>
                </a:r>
                <a:r>
                  <a:rPr lang="en-US" altLang="en-US" i="1" dirty="0" smtClean="0"/>
                  <a:t>v</a:t>
                </a:r>
                <a:r>
                  <a:rPr lang="en-US" altLang="en-US" dirty="0" smtClean="0"/>
                  <a:t> succeeds, then </a:t>
                </a:r>
                <a:r>
                  <a:rPr lang="en-US" altLang="en-US" i="1" dirty="0" smtClean="0"/>
                  <a:t>w</a:t>
                </a:r>
                <a:r>
                  <a:rPr lang="en-US" altLang="en-US" dirty="0" smtClean="0"/>
                  <a:t> will become active in step t+1; but whether or not </a:t>
                </a:r>
                <a:r>
                  <a:rPr lang="en-US" altLang="en-US" i="1" dirty="0" smtClean="0"/>
                  <a:t>v</a:t>
                </a:r>
                <a:r>
                  <a:rPr lang="en-US" altLang="en-US" dirty="0" smtClean="0"/>
                  <a:t> succeeds, it cannot make any further attempts to activate </a:t>
                </a:r>
                <a:r>
                  <a:rPr lang="en-US" altLang="en-US" i="1" dirty="0" smtClean="0"/>
                  <a:t>w</a:t>
                </a:r>
                <a:r>
                  <a:rPr lang="en-US" altLang="en-US" dirty="0" smtClean="0"/>
                  <a:t> in subsequent rounds. </a:t>
                </a:r>
              </a:p>
              <a:p>
                <a:r>
                  <a:rPr lang="en-US" altLang="en-US" dirty="0" smtClean="0"/>
                  <a:t>If </a:t>
                </a:r>
                <a:r>
                  <a:rPr lang="en-US" altLang="en-US" i="1" dirty="0" smtClean="0"/>
                  <a:t>w</a:t>
                </a:r>
                <a:r>
                  <a:rPr lang="en-US" altLang="en-US" dirty="0" smtClean="0"/>
                  <a:t> has multiple newly activated neighbors, their attempts are sequenced in an arbitrary order.</a:t>
                </a:r>
              </a:p>
              <a:p>
                <a:pPr marL="0" indent="0"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66" name="Content Placeholder 6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Independent Cascade Model: Example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51889" y="2328410"/>
            <a:ext cx="502920" cy="448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51889" y="3493698"/>
            <a:ext cx="502920" cy="448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40991" y="2328410"/>
            <a:ext cx="1543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Inactive Node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40991" y="3516797"/>
            <a:ext cx="20154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Perm Active Node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36682" y="4215897"/>
            <a:ext cx="2129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Successful Roll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36682" y="4712637"/>
            <a:ext cx="1543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Failed Roll</a:t>
            </a:r>
          </a:p>
        </p:txBody>
      </p:sp>
      <p:sp>
        <p:nvSpPr>
          <p:cNvPr id="43" name="Oval 42"/>
          <p:cNvSpPr/>
          <p:nvPr/>
        </p:nvSpPr>
        <p:spPr>
          <a:xfrm>
            <a:off x="3698748" y="453542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2520" y="453542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29256" y="5977128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12520" y="1505712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926336" y="308000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698748" y="2348484"/>
            <a:ext cx="502920" cy="4480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45" idx="7"/>
            <a:endCxn id="43" idx="3"/>
          </p:cNvCxnSpPr>
          <p:nvPr/>
        </p:nvCxnSpPr>
        <p:spPr>
          <a:xfrm flipV="1">
            <a:off x="2858525" y="4917864"/>
            <a:ext cx="913874" cy="112488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0"/>
            <a:endCxn id="47" idx="4"/>
          </p:cNvCxnSpPr>
          <p:nvPr/>
        </p:nvCxnSpPr>
        <p:spPr>
          <a:xfrm flipH="1" flipV="1">
            <a:off x="2177796" y="3528060"/>
            <a:ext cx="502920" cy="2449068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6"/>
            <a:endCxn id="43" idx="1"/>
          </p:cNvCxnSpPr>
          <p:nvPr/>
        </p:nvCxnSpPr>
        <p:spPr>
          <a:xfrm>
            <a:off x="2429256" y="3304032"/>
            <a:ext cx="1343143" cy="1297008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6" idx="6"/>
            <a:endCxn id="48" idx="2"/>
          </p:cNvCxnSpPr>
          <p:nvPr/>
        </p:nvCxnSpPr>
        <p:spPr>
          <a:xfrm>
            <a:off x="1615440" y="1729740"/>
            <a:ext cx="2083308" cy="842772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6" idx="4"/>
            <a:endCxn id="44" idx="0"/>
          </p:cNvCxnSpPr>
          <p:nvPr/>
        </p:nvCxnSpPr>
        <p:spPr>
          <a:xfrm>
            <a:off x="1363980" y="1953768"/>
            <a:ext cx="0" cy="258165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5"/>
            <a:endCxn id="45" idx="2"/>
          </p:cNvCxnSpPr>
          <p:nvPr/>
        </p:nvCxnSpPr>
        <p:spPr>
          <a:xfrm>
            <a:off x="1541789" y="4917864"/>
            <a:ext cx="887467" cy="1283292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5"/>
            <a:endCxn id="47" idx="1"/>
          </p:cNvCxnSpPr>
          <p:nvPr/>
        </p:nvCxnSpPr>
        <p:spPr>
          <a:xfrm>
            <a:off x="1541789" y="1888152"/>
            <a:ext cx="458198" cy="1257468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4"/>
            <a:endCxn id="43" idx="0"/>
          </p:cNvCxnSpPr>
          <p:nvPr/>
        </p:nvCxnSpPr>
        <p:spPr>
          <a:xfrm>
            <a:off x="3950208" y="2796540"/>
            <a:ext cx="0" cy="1738884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7" idx="3"/>
            <a:endCxn id="44" idx="7"/>
          </p:cNvCxnSpPr>
          <p:nvPr/>
        </p:nvCxnSpPr>
        <p:spPr>
          <a:xfrm flipH="1">
            <a:off x="1541789" y="3462444"/>
            <a:ext cx="458198" cy="113859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43072" y="537484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949700" y="341376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883408" y="352806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394204" y="450442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538723" y="537484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98389" y="307748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42177" y="2242542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502907" y="1793451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670803" y="391942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411737" y="1669780"/>
            <a:ext cx="206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Can’t go any more!</a:t>
            </a:r>
            <a:endParaRPr lang="en-US" b="1" dirty="0"/>
          </a:p>
        </p:txBody>
      </p:sp>
      <p:sp>
        <p:nvSpPr>
          <p:cNvPr id="82" name="Oval 81"/>
          <p:cNvSpPr/>
          <p:nvPr/>
        </p:nvSpPr>
        <p:spPr>
          <a:xfrm>
            <a:off x="6151889" y="2934700"/>
            <a:ext cx="502920" cy="4480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836682" y="2934700"/>
            <a:ext cx="20154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Newly Active Node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8748" y="5638030"/>
            <a:ext cx="127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*flip coin*</a:t>
            </a:r>
            <a:endParaRPr lang="en-US" b="1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6151889" y="4405360"/>
            <a:ext cx="591811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151889" y="4882372"/>
            <a:ext cx="5918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959731" y="6056233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Saba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949700" y="4994496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Faez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34988" y="4587739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Hadi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200781" y="2410704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Lida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83603" y="1517038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Rock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249673" y="2765232"/>
            <a:ext cx="6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  <p:bldP spid="48" grpId="0" animBg="1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1319</Words>
  <Application>Microsoft Office PowerPoint</Application>
  <PresentationFormat>Widescreen</PresentationFormat>
  <Paragraphs>217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Office Theme</vt:lpstr>
      <vt:lpstr>Maximizing the Spread of Influence through a Social Network</vt:lpstr>
      <vt:lpstr>Influence and Social Networks</vt:lpstr>
      <vt:lpstr>Why study “diffusion” ?</vt:lpstr>
      <vt:lpstr>Diffusion Models</vt:lpstr>
      <vt:lpstr>So what’s the problem?</vt:lpstr>
      <vt:lpstr>The Linear Threshold Model</vt:lpstr>
      <vt:lpstr>Linear Threshold Model: Example</vt:lpstr>
      <vt:lpstr>The Independent Cascade Model</vt:lpstr>
      <vt:lpstr>Independent Cascade Model: Example</vt:lpstr>
      <vt:lpstr>Let’s begin!</vt:lpstr>
      <vt:lpstr>Let’s talk about submodularity</vt:lpstr>
      <vt:lpstr>alt+tab</vt:lpstr>
      <vt:lpstr>Proving Submodularity for I.C. Model</vt:lpstr>
      <vt:lpstr>PowerPoint Presentation</vt:lpstr>
      <vt:lpstr>Proving Submodularity for I.C. Model</vt:lpstr>
      <vt:lpstr>PowerPoint Presentation</vt:lpstr>
      <vt:lpstr>Proving Submodularity for the L.T. Model</vt:lpstr>
      <vt:lpstr>What about f(S) ?</vt:lpstr>
      <vt:lpstr>Experiments – The Network Data</vt:lpstr>
      <vt:lpstr>Experiments - Models</vt:lpstr>
      <vt:lpstr>Results: Models side-by-side</vt:lpstr>
      <vt:lpstr>Independent Cascade Model (sensitivity)</vt:lpstr>
      <vt:lpstr>Addendum</vt:lpstr>
      <vt:lpstr>(Some) Releated Works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Faizan Wajid</dc:creator>
  <cp:lastModifiedBy>Faizan Wajid</cp:lastModifiedBy>
  <cp:revision>81</cp:revision>
  <dcterms:created xsi:type="dcterms:W3CDTF">2016-11-09T22:25:57Z</dcterms:created>
  <dcterms:modified xsi:type="dcterms:W3CDTF">2016-11-10T19:31:24Z</dcterms:modified>
</cp:coreProperties>
</file>