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obo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3EFB4281-E5A6-47DB-BC27-CFE558E191DC}">
  <a:tblStyle styleId="{3EFB4281-E5A6-47DB-BC27-CFE558E191DC}"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First let’s assume all students are strategic -- they will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First let’s assume all students are strategic -- they will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First let’s assume all students are strategic -- they will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First let’s assume all students are strategic -- they will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7" name="Shape 3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First let’s assume all students are strategic -- they will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0" name="Shape 3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First let’s assume all students are strategic -- they will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3" name="Shape 4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First let’s assume all students are strategic -- they will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4" name="Shape 434"/>
        <p:cNvGrpSpPr/>
        <p:nvPr/>
      </p:nvGrpSpPr>
      <p:grpSpPr>
        <a:xfrm>
          <a:off x="0" y="0"/>
          <a:ext cx="0" cy="0"/>
          <a:chOff x="0" y="0"/>
          <a:chExt cx="0" cy="0"/>
        </a:xfrm>
      </p:grpSpPr>
      <p:sp>
        <p:nvSpPr>
          <p:cNvPr id="435" name="Shape 4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6" name="Shape 4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First let’s assume all students are strategic -- they will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First I want to introduce the school choice problem. We have:</a:t>
            </a:r>
          </a:p>
          <a:p>
            <a:pPr indent="-228600" lvl="0" marL="457200" rtl="0">
              <a:spcBef>
                <a:spcPts val="0"/>
              </a:spcBef>
              <a:buChar char="-"/>
            </a:pPr>
            <a:r>
              <a:rPr lang="en"/>
              <a:t>Set of students</a:t>
            </a:r>
          </a:p>
          <a:p>
            <a:pPr indent="-228600" lvl="0" marL="457200" rtl="0">
              <a:spcBef>
                <a:spcPts val="0"/>
              </a:spcBef>
              <a:buChar char="-"/>
            </a:pPr>
            <a:r>
              <a:rPr lang="en"/>
              <a:t>Set of schools</a:t>
            </a:r>
          </a:p>
          <a:p>
            <a:pPr indent="-228600" lvl="0" marL="457200" rtl="0">
              <a:spcBef>
                <a:spcPts val="0"/>
              </a:spcBef>
              <a:buChar char="-"/>
            </a:pPr>
            <a:r>
              <a:rPr lang="en"/>
              <a:t>Each student has a strict preference over the schools</a:t>
            </a:r>
          </a:p>
          <a:p>
            <a:pPr indent="-228600" lvl="0" marL="457200" rtl="0">
              <a:spcBef>
                <a:spcPts val="0"/>
              </a:spcBef>
              <a:buChar char="-"/>
            </a:pPr>
            <a:r>
              <a:rPr lang="en"/>
              <a:t>Each school has a strict “priority” ordering over the students</a:t>
            </a:r>
          </a:p>
          <a:p>
            <a:pPr indent="-228600" lvl="1" marL="914400" rtl="0">
              <a:spcBef>
                <a:spcPts val="0"/>
              </a:spcBef>
              <a:buChar char="-"/>
            </a:pPr>
            <a:r>
              <a:rPr lang="en"/>
              <a:t>Each school also has a finite capacity -- you can’t have every student attending one school</a:t>
            </a:r>
          </a:p>
          <a:p>
            <a:pPr lvl="0" rtl="0">
              <a:spcBef>
                <a:spcPts val="0"/>
              </a:spcBef>
              <a:buNone/>
            </a:pPr>
            <a:r>
              <a:t/>
            </a:r>
            <a:endParaRPr/>
          </a:p>
          <a:p>
            <a:pPr lvl="0" rtl="0">
              <a:spcBef>
                <a:spcPts val="0"/>
              </a:spcBef>
              <a:buNone/>
            </a:pPr>
            <a:r>
              <a:rPr lang="en"/>
              <a:t>This is similar to the college admissions problem, where you have students and schools both trying to get the best possible match, </a:t>
            </a:r>
            <a:r>
              <a:rPr b="1" lang="en"/>
              <a:t>however</a:t>
            </a:r>
            <a:r>
              <a:rPr lang="en"/>
              <a:t>:</a:t>
            </a:r>
          </a:p>
          <a:p>
            <a:pPr indent="-228600" lvl="0" marL="457200" rtl="0">
              <a:spcBef>
                <a:spcPts val="0"/>
              </a:spcBef>
              <a:buChar char="-"/>
            </a:pPr>
            <a:r>
              <a:rPr lang="en"/>
              <a:t>In “school choice”, the schools are not agents, instead they’re treated as a limited resource. So it’s a one-sided matching. </a:t>
            </a:r>
          </a:p>
          <a:p>
            <a:pPr indent="-228600" lvl="0" marL="457200" rtl="0">
              <a:spcBef>
                <a:spcPts val="0"/>
              </a:spcBef>
              <a:buChar char="-"/>
            </a:pPr>
            <a:r>
              <a:rPr lang="en"/>
              <a:t>And this matters to us because the schools don’t choose their priorities -- the priorities depend on other factors</a:t>
            </a:r>
          </a:p>
          <a:p>
            <a:pPr lvl="0" rtl="0">
              <a:spcBef>
                <a:spcPts val="0"/>
              </a:spcBef>
              <a:buNone/>
            </a:pPr>
            <a:r>
              <a:t/>
            </a:r>
            <a:endParaRPr/>
          </a:p>
          <a:p>
            <a:pPr lvl="0">
              <a:spcBef>
                <a:spcPts val="0"/>
              </a:spcBef>
              <a:buNone/>
            </a:pPr>
            <a:r>
              <a:rPr lang="en"/>
              <a:t>So why do we care about the school choice problem? Here’s a (very) brief history.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7" name="Shape 457"/>
        <p:cNvGrpSpPr/>
        <p:nvPr/>
      </p:nvGrpSpPr>
      <p:grpSpPr>
        <a:xfrm>
          <a:off x="0" y="0"/>
          <a:ext cx="0" cy="0"/>
          <a:chOff x="0" y="0"/>
          <a:chExt cx="0" cy="0"/>
        </a:xfrm>
      </p:grpSpPr>
      <p:sp>
        <p:nvSpPr>
          <p:cNvPr id="458" name="Shape 4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9" name="Shape 4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First let’s assume all students are strategic -- they will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5" name="Shape 4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First let’s assume all students are strategic -- they will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8" name="Shape 508"/>
        <p:cNvGrpSpPr/>
        <p:nvPr/>
      </p:nvGrpSpPr>
      <p:grpSpPr>
        <a:xfrm>
          <a:off x="0" y="0"/>
          <a:ext cx="0" cy="0"/>
          <a:chOff x="0" y="0"/>
          <a:chExt cx="0" cy="0"/>
        </a:xfrm>
      </p:grpSpPr>
      <p:sp>
        <p:nvSpPr>
          <p:cNvPr id="509" name="Shape 5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0" name="Shape 5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actually makes sense -- remember that in unbalanced matching problems, there aren’t that many stable matchings! That is what this result is showing us.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7" name="Shape 517"/>
        <p:cNvGrpSpPr/>
        <p:nvPr/>
      </p:nvGrpSpPr>
      <p:grpSpPr>
        <a:xfrm>
          <a:off x="0" y="0"/>
          <a:ext cx="0" cy="0"/>
          <a:chOff x="0" y="0"/>
          <a:chExt cx="0" cy="0"/>
        </a:xfrm>
      </p:grpSpPr>
      <p:sp>
        <p:nvSpPr>
          <p:cNvPr id="518" name="Shape 5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9" name="Shape 5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5" name="Shape 525"/>
        <p:cNvGrpSpPr/>
        <p:nvPr/>
      </p:nvGrpSpPr>
      <p:grpSpPr>
        <a:xfrm>
          <a:off x="0" y="0"/>
          <a:ext cx="0" cy="0"/>
          <a:chOff x="0" y="0"/>
          <a:chExt cx="0" cy="0"/>
        </a:xfrm>
      </p:grpSpPr>
      <p:sp>
        <p:nvSpPr>
          <p:cNvPr id="526" name="Shape 5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7" name="Shape 5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3" name="Shape 533"/>
        <p:cNvGrpSpPr/>
        <p:nvPr/>
      </p:nvGrpSpPr>
      <p:grpSpPr>
        <a:xfrm>
          <a:off x="0" y="0"/>
          <a:ext cx="0" cy="0"/>
          <a:chOff x="0" y="0"/>
          <a:chExt cx="0" cy="0"/>
        </a:xfrm>
      </p:grpSpPr>
      <p:sp>
        <p:nvSpPr>
          <p:cNvPr id="534" name="Shape 5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5" name="Shape 5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supreme court ordered US schools to desegregate with the Brown v. Board of Ed. ruling in 1954.</a:t>
            </a:r>
          </a:p>
          <a:p>
            <a:pPr lvl="0">
              <a:spcBef>
                <a:spcPts val="0"/>
              </a:spcBef>
              <a:buNone/>
            </a:pPr>
            <a:r>
              <a:t/>
            </a:r>
            <a:endParaRPr/>
          </a:p>
          <a:p>
            <a:pPr lvl="0">
              <a:spcBef>
                <a:spcPts val="0"/>
              </a:spcBef>
              <a:buNone/>
            </a:pPr>
            <a:r>
              <a:rPr lang="en"/>
              <a:t>… but because they are the supreme court, they can say “this is what you must do”, but they don’t provide any instructions on </a:t>
            </a:r>
            <a:r>
              <a:rPr i="1" lang="en"/>
              <a:t>how</a:t>
            </a:r>
            <a:r>
              <a:rPr lang="en"/>
              <a:t> to do it</a:t>
            </a:r>
            <a:r>
              <a:rPr lang="en"/>
              <a:t>...</a:t>
            </a:r>
            <a:r>
              <a:rPr lang="en"/>
              <a:t>  so individual cities and school districts have to figure out how to desegregate on their own.</a:t>
            </a:r>
          </a:p>
          <a:p>
            <a:pPr lvl="0">
              <a:spcBef>
                <a:spcPts val="0"/>
              </a:spcBef>
              <a:buNone/>
            </a:pPr>
            <a:r>
              <a:t/>
            </a:r>
            <a:endParaRPr/>
          </a:p>
          <a:p>
            <a:pPr lvl="0">
              <a:spcBef>
                <a:spcPts val="0"/>
              </a:spcBef>
              <a:buNone/>
            </a:pPr>
            <a:r>
              <a:rPr lang="en"/>
              <a:t>In 1974 Boston made one attempt at desegregation -- the federal district court in Boston ordered that any school with a majority non-white </a:t>
            </a:r>
            <a:r>
              <a:rPr lang="en"/>
              <a:t>population had to be “racially balanced”. And the method they chose for “racial balancing” was busing: they would assign students to schools and bus them across the city. </a:t>
            </a:r>
          </a:p>
          <a:p>
            <a:pPr lvl="0">
              <a:spcBef>
                <a:spcPts val="0"/>
              </a:spcBef>
              <a:buNone/>
            </a:pPr>
            <a:r>
              <a:t/>
            </a:r>
            <a:endParaRPr/>
          </a:p>
          <a:p>
            <a:pPr lvl="0">
              <a:spcBef>
                <a:spcPts val="0"/>
              </a:spcBef>
              <a:buNone/>
            </a:pPr>
            <a:r>
              <a:rPr lang="en"/>
              <a:t>So for very obvious reasons people didn’t like this, and there were protests, there was a wave of white flight out of Boston into the suburbs, and nearly half of boston public school students decided to unenroll.</a:t>
            </a:r>
          </a:p>
          <a:p>
            <a:pPr lvl="0">
              <a:spcBef>
                <a:spcPts val="0"/>
              </a:spcBef>
              <a:buNone/>
            </a:pPr>
            <a:r>
              <a:t/>
            </a:r>
            <a:endParaRPr/>
          </a:p>
          <a:p>
            <a:pPr lvl="0">
              <a:spcBef>
                <a:spcPts val="0"/>
              </a:spcBef>
              <a:buNone/>
            </a:pPr>
            <a:r>
              <a:rPr lang="en"/>
              <a:t>Meanwhile, Cambridge MA saw this and decided they didn’t want the protests, they didn’t want the bussing. So they preempted a court order by designing their own method for desegregation, which they called “controlled choice”.</a:t>
            </a:r>
          </a:p>
          <a:p>
            <a:pPr lvl="0">
              <a:spcBef>
                <a:spcPts val="0"/>
              </a:spcBef>
              <a:buNone/>
            </a:pPr>
            <a:r>
              <a:t/>
            </a:r>
            <a:endParaRPr/>
          </a:p>
          <a:p>
            <a:pPr lvl="0">
              <a:spcBef>
                <a:spcPts val="0"/>
              </a:spcBef>
              <a:buNone/>
            </a:pPr>
            <a:r>
              <a:rPr lang="en"/>
              <a:t>Controlled choice set priorities for schools -- students who live nearby get higher priority, students with a sibling at a certain school get a higher priority there, and of course there were racial quotas. But the program also asked families to list their preferences for schools, and they would try to assign every student to their top choice.</a:t>
            </a:r>
          </a:p>
          <a:p>
            <a:pPr lvl="0">
              <a:spcBef>
                <a:spcPts val="0"/>
              </a:spcBef>
              <a:buNone/>
            </a:pPr>
            <a:r>
              <a:t/>
            </a:r>
            <a:endParaRPr/>
          </a:p>
          <a:p>
            <a:pPr lvl="0">
              <a:spcBef>
                <a:spcPts val="0"/>
              </a:spcBef>
              <a:buNone/>
            </a:pPr>
            <a:r>
              <a:rPr lang="en"/>
              <a:t>So is now called the boston mechanism -- assign as many students as possible to their first choice, accounting for school priorities. Then look at all of the second schools, and assign students as seats are available...</a:t>
            </a:r>
          </a:p>
          <a:p>
            <a:pPr lvl="0">
              <a:spcBef>
                <a:spcPts val="0"/>
              </a:spcBef>
              <a:buNone/>
            </a:pPr>
            <a:r>
              <a:t/>
            </a:r>
            <a:endParaRPr/>
          </a:p>
          <a:p>
            <a:pPr lvl="0">
              <a:spcBef>
                <a:spcPts val="0"/>
              </a:spcBef>
              <a:buNone/>
            </a:pPr>
            <a:r>
              <a:rPr lang="en"/>
              <a:t>Controlled choice, with some variant of the Boston Mechanism was (and still is) used in many cities to incorporate several types of priorities, including walkable/non-walkable, whether a sibling also attends the school, and diversity (quotas on race/ethnicity).</a:t>
            </a:r>
          </a:p>
          <a:p>
            <a:pPr lvl="0">
              <a:spcBef>
                <a:spcPts val="0"/>
              </a:spcBef>
              <a:buNone/>
            </a:pPr>
            <a:r>
              <a:t/>
            </a:r>
            <a:endParaRPr/>
          </a:p>
          <a:p>
            <a:pPr lvl="0">
              <a:spcBef>
                <a:spcPts val="0"/>
              </a:spcBef>
              <a:buNone/>
            </a:pPr>
            <a:r>
              <a:rPr lang="en"/>
              <a:t>But… Is it fair?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The supreme court ordered US schools to desegregate with the Brown v. Board of Ed. ruling in 1954.</a:t>
            </a:r>
          </a:p>
          <a:p>
            <a:pPr lvl="0" rtl="0">
              <a:spcBef>
                <a:spcPts val="0"/>
              </a:spcBef>
              <a:buNone/>
            </a:pPr>
            <a:r>
              <a:t/>
            </a:r>
            <a:endParaRPr/>
          </a:p>
          <a:p>
            <a:pPr lvl="0" rtl="0">
              <a:spcBef>
                <a:spcPts val="0"/>
              </a:spcBef>
              <a:buNone/>
            </a:pPr>
            <a:r>
              <a:rPr lang="en"/>
              <a:t>… but because they are the supreme court, they can say “this is what you must do”, but they don’t provide any instructions on </a:t>
            </a:r>
            <a:r>
              <a:rPr i="1" lang="en"/>
              <a:t>how</a:t>
            </a:r>
            <a:r>
              <a:rPr lang="en"/>
              <a:t> to do it...  so individual cities and school districts have to figure out how to desegregate on their own.</a:t>
            </a:r>
          </a:p>
          <a:p>
            <a:pPr lvl="0" rtl="0">
              <a:spcBef>
                <a:spcPts val="0"/>
              </a:spcBef>
              <a:buNone/>
            </a:pPr>
            <a:r>
              <a:t/>
            </a:r>
            <a:endParaRPr/>
          </a:p>
          <a:p>
            <a:pPr lvl="0" rtl="0">
              <a:spcBef>
                <a:spcPts val="0"/>
              </a:spcBef>
              <a:buNone/>
            </a:pPr>
            <a:r>
              <a:rPr lang="en"/>
              <a:t>In 1974 Boston made one attempt at desegregation -- the federal district court in Boston ordered that any school with a majority non-white population had to be “racially balanced”. And the method they chose for “racial balancing” was busing: they would assign students to schools and bus them across the city. </a:t>
            </a:r>
          </a:p>
          <a:p>
            <a:pPr lvl="0" rtl="0">
              <a:spcBef>
                <a:spcPts val="0"/>
              </a:spcBef>
              <a:buNone/>
            </a:pPr>
            <a:r>
              <a:t/>
            </a:r>
            <a:endParaRPr/>
          </a:p>
          <a:p>
            <a:pPr lvl="0" rtl="0">
              <a:spcBef>
                <a:spcPts val="0"/>
              </a:spcBef>
              <a:buNone/>
            </a:pPr>
            <a:r>
              <a:rPr lang="en"/>
              <a:t>So for very obvious reasons people didn’t like this, and there were protests, there was a wave of white flight out of Boston into the suburbs, and nearly half of boston public school students decided to unenroll.</a:t>
            </a:r>
          </a:p>
          <a:p>
            <a:pPr lvl="0" rtl="0">
              <a:spcBef>
                <a:spcPts val="0"/>
              </a:spcBef>
              <a:buNone/>
            </a:pPr>
            <a:r>
              <a:t/>
            </a:r>
            <a:endParaRPr/>
          </a:p>
          <a:p>
            <a:pPr lvl="0" rtl="0">
              <a:spcBef>
                <a:spcPts val="0"/>
              </a:spcBef>
              <a:buNone/>
            </a:pPr>
            <a:r>
              <a:rPr lang="en"/>
              <a:t>Meanwhile, Cambridge MA saw this and decided they didn’t want the protests, they didn’t want the bussing. So they preempted a court order by designing their own method for desegregation, which they called “controlled choice”.</a:t>
            </a:r>
          </a:p>
          <a:p>
            <a:pPr lvl="0" rtl="0">
              <a:spcBef>
                <a:spcPts val="0"/>
              </a:spcBef>
              <a:buNone/>
            </a:pPr>
            <a:r>
              <a:t/>
            </a:r>
            <a:endParaRPr/>
          </a:p>
          <a:p>
            <a:pPr lvl="0" rtl="0">
              <a:spcBef>
                <a:spcPts val="0"/>
              </a:spcBef>
              <a:buNone/>
            </a:pPr>
            <a:r>
              <a:rPr lang="en"/>
              <a:t>Controlled choice set priorities for schools -- students who live nearby get higher priority, students with a sibling at a certain school get a higher priority there, and of course there were racial quotas. But the program also asked families to list their preferences for schools, and they would try to assign every student to their top choice.</a:t>
            </a:r>
          </a:p>
          <a:p>
            <a:pPr lvl="0" rtl="0">
              <a:spcBef>
                <a:spcPts val="0"/>
              </a:spcBef>
              <a:buNone/>
            </a:pPr>
            <a:r>
              <a:t/>
            </a:r>
            <a:endParaRPr/>
          </a:p>
          <a:p>
            <a:pPr lvl="0" rtl="0">
              <a:spcBef>
                <a:spcPts val="0"/>
              </a:spcBef>
              <a:buNone/>
            </a:pPr>
            <a:r>
              <a:rPr lang="en"/>
              <a:t>So is now called the boston mechanism -- assign as many students as possible to their first choice, accounting for school priorities. Then look at all of the second schools, and assign students as seats are available...</a:t>
            </a:r>
          </a:p>
          <a:p>
            <a:pPr lvl="0" rtl="0">
              <a:spcBef>
                <a:spcPts val="0"/>
              </a:spcBef>
              <a:buNone/>
            </a:pPr>
            <a:r>
              <a:t/>
            </a:r>
            <a:endParaRPr/>
          </a:p>
          <a:p>
            <a:pPr lvl="0" rtl="0">
              <a:spcBef>
                <a:spcPts val="0"/>
              </a:spcBef>
              <a:buNone/>
            </a:pPr>
            <a:r>
              <a:rPr lang="en"/>
              <a:t>Controlled choice, with some variant of the Boston Mechanism was (and still is) used in many cities to incorporate several types of priorities, including walkable/non-walkable, whether a sibling also attends the school, and diversity (quotas on race/ethnicity).</a:t>
            </a:r>
          </a:p>
          <a:p>
            <a:pPr lvl="0" rtl="0">
              <a:spcBef>
                <a:spcPts val="0"/>
              </a:spcBef>
              <a:buNone/>
            </a:pPr>
            <a:r>
              <a:t/>
            </a:r>
            <a:endParaRPr/>
          </a:p>
          <a:p>
            <a:pPr lvl="0" rtl="0">
              <a:spcBef>
                <a:spcPts val="0"/>
              </a:spcBef>
              <a:buNone/>
            </a:pPr>
            <a:r>
              <a:rPr lang="en"/>
              <a:t>But… Is it fair?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Pareto efficient -- if you give any student a better assignment, you have to give some student a worse assignment</a:t>
            </a:r>
          </a:p>
          <a:p>
            <a:pPr lvl="0">
              <a:spcBef>
                <a:spcPts val="0"/>
              </a:spcBef>
              <a:buNone/>
            </a:pPr>
            <a:r>
              <a:t/>
            </a:r>
            <a:endParaRPr/>
          </a:p>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But students learned how to strategize… How might they strategize? Let’s walk through an example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First let’s assume all students are strategic -- they will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First let’s assume all students are strategic -- they will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First let’s assume all students are strategic -- they will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tIns="91425"/>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47190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69425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226077" y="357800"/>
            <a:ext cx="2808000" cy="9534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rIns="91425" tIns="91425"/>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tIns="91425"/>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6"/>
            <a:ext cx="4045200" cy="12350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rIns="91425" tIns="91425"/>
          <a:lstStyle>
            <a:lvl1pPr lv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tIns="91425"/>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00.png"/><Relationship Id="rId4" Type="http://schemas.openxmlformats.org/officeDocument/2006/relationships/image" Target="../media/image0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07.png"/><Relationship Id="rId4" Type="http://schemas.openxmlformats.org/officeDocument/2006/relationships/image" Target="../media/image06.png"/><Relationship Id="rId5" Type="http://schemas.openxmlformats.org/officeDocument/2006/relationships/image" Target="../media/image0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06.png"/><Relationship Id="rId4" Type="http://schemas.openxmlformats.org/officeDocument/2006/relationships/image" Target="../media/image0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00.png"/><Relationship Id="rId4" Type="http://schemas.openxmlformats.org/officeDocument/2006/relationships/image" Target="../media/image0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00.png"/><Relationship Id="rId4" Type="http://schemas.openxmlformats.org/officeDocument/2006/relationships/image" Target="../media/image0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00.png"/><Relationship Id="rId4" Type="http://schemas.openxmlformats.org/officeDocument/2006/relationships/image" Target="../media/image0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00.png"/><Relationship Id="rId4" Type="http://schemas.openxmlformats.org/officeDocument/2006/relationships/image" Target="../media/image0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00.png"/><Relationship Id="rId4" Type="http://schemas.openxmlformats.org/officeDocument/2006/relationships/image" Target="../media/image0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00.png"/><Relationship Id="rId4" Type="http://schemas.openxmlformats.org/officeDocument/2006/relationships/image" Target="../media/image0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00.png"/><Relationship Id="rId4" Type="http://schemas.openxmlformats.org/officeDocument/2006/relationships/image" Target="../media/image0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0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0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01.png"/><Relationship Id="rId4" Type="http://schemas.openxmlformats.org/officeDocument/2006/relationships/image" Target="../media/image03.png"/><Relationship Id="rId5"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00.png"/><Relationship Id="rId4"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00.png"/><Relationship Id="rId4" Type="http://schemas.openxmlformats.org/officeDocument/2006/relationships/image" Target="../media/image0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00.png"/><Relationship Id="rId4" Type="http://schemas.openxmlformats.org/officeDocument/2006/relationships/image" Target="../media/image0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ctrTitle"/>
          </p:nvPr>
        </p:nvSpPr>
        <p:spPr>
          <a:xfrm>
            <a:off x="390525" y="1819275"/>
            <a:ext cx="8222100" cy="933600"/>
          </a:xfrm>
          <a:prstGeom prst="rect">
            <a:avLst/>
          </a:prstGeom>
        </p:spPr>
        <p:txBody>
          <a:bodyPr anchorCtr="0" anchor="b" bIns="91425" lIns="91425" rIns="91425" tIns="91425">
            <a:noAutofit/>
          </a:bodyPr>
          <a:lstStyle/>
          <a:p>
            <a:pPr lvl="0">
              <a:spcBef>
                <a:spcPts val="0"/>
              </a:spcBef>
              <a:buNone/>
            </a:pPr>
            <a:r>
              <a:rPr lang="en"/>
              <a:t>School Choice </a:t>
            </a:r>
          </a:p>
          <a:p>
            <a:pPr lvl="0">
              <a:spcBef>
                <a:spcPts val="0"/>
              </a:spcBef>
              <a:buNone/>
            </a:pPr>
            <a:r>
              <a:rPr lang="en" sz="3600"/>
              <a:t>and the Boston Mechanism</a:t>
            </a:r>
          </a:p>
        </p:txBody>
      </p:sp>
      <p:sp>
        <p:nvSpPr>
          <p:cNvPr id="68" name="Shape 68"/>
          <p:cNvSpPr txBox="1"/>
          <p:nvPr>
            <p:ph idx="1" type="subTitle"/>
          </p:nvPr>
        </p:nvSpPr>
        <p:spPr>
          <a:xfrm>
            <a:off x="390525" y="3093930"/>
            <a:ext cx="8222100" cy="432900"/>
          </a:xfrm>
          <a:prstGeom prst="rect">
            <a:avLst/>
          </a:prstGeom>
        </p:spPr>
        <p:txBody>
          <a:bodyPr anchorCtr="0" anchor="t" bIns="91425" lIns="91425" rIns="91425" tIns="91425">
            <a:noAutofit/>
          </a:bodyPr>
          <a:lstStyle/>
          <a:p>
            <a:pPr lvl="0">
              <a:spcBef>
                <a:spcPts val="0"/>
              </a:spcBef>
              <a:buNone/>
            </a:pPr>
            <a:r>
              <a:rPr lang="en"/>
              <a:t>Duncan McElfresh</a:t>
            </a:r>
          </a:p>
          <a:p>
            <a:pPr lvl="0">
              <a:spcBef>
                <a:spcPts val="0"/>
              </a:spcBef>
              <a:buNone/>
            </a:pPr>
            <a:r>
              <a:rPr lang="en"/>
              <a:t>17 November, 2016</a:t>
            </a:r>
          </a:p>
        </p:txBody>
      </p:sp>
      <p:sp>
        <p:nvSpPr>
          <p:cNvPr id="69" name="Shape 69"/>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Boston Game</a:t>
            </a:r>
          </a:p>
        </p:txBody>
      </p:sp>
      <p:sp>
        <p:nvSpPr>
          <p:cNvPr id="222" name="Shape 22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223" name="Shape 223"/>
          <p:cNvSpPr/>
          <p:nvPr/>
        </p:nvSpPr>
        <p:spPr>
          <a:xfrm>
            <a:off x="354975" y="2148725"/>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1</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224" name="Shape 224"/>
          <p:cNvSpPr/>
          <p:nvPr/>
        </p:nvSpPr>
        <p:spPr>
          <a:xfrm>
            <a:off x="354975" y="3189372"/>
            <a:ext cx="1346100" cy="405899"/>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3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b="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225" name="Shape 225"/>
          <p:cNvSpPr/>
          <p:nvPr/>
        </p:nvSpPr>
        <p:spPr>
          <a:xfrm>
            <a:off x="2528300" y="2150450"/>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a</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2, 1, 3 } |  (  )</a:t>
            </a:r>
          </a:p>
        </p:txBody>
      </p:sp>
      <p:sp>
        <p:nvSpPr>
          <p:cNvPr id="226" name="Shape 226"/>
          <p:cNvSpPr/>
          <p:nvPr/>
        </p:nvSpPr>
        <p:spPr>
          <a:xfrm>
            <a:off x="2528300" y="2669018"/>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b</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1, 2}  |  (</a:t>
            </a:r>
            <a:r>
              <a:rPr lang="en" sz="1300">
                <a:solidFill>
                  <a:srgbClr val="FF0000"/>
                </a:solidFill>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p>
        </p:txBody>
      </p:sp>
      <p:sp>
        <p:nvSpPr>
          <p:cNvPr id="227" name="Shape 227"/>
          <p:cNvSpPr/>
          <p:nvPr/>
        </p:nvSpPr>
        <p:spPr>
          <a:xfrm>
            <a:off x="2528300" y="3187599"/>
            <a:ext cx="1655700" cy="405899"/>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c</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2, 1}  |  </a:t>
            </a:r>
            <a:r>
              <a:rPr lang="en" sz="1300">
                <a:latin typeface="Times New Roman"/>
                <a:ea typeface="Times New Roman"/>
                <a:cs typeface="Times New Roman"/>
                <a:sym typeface="Times New Roman"/>
              </a:rPr>
              <a:t>(</a:t>
            </a:r>
            <a:r>
              <a:rPr b="1" lang="en" sz="1300">
                <a:solidFill>
                  <a:srgbClr val="FF0000"/>
                </a:solidFill>
                <a:latin typeface="Times New Roman"/>
                <a:ea typeface="Times New Roman"/>
                <a:cs typeface="Times New Roman"/>
                <a:sym typeface="Times New Roman"/>
              </a:rPr>
              <a:t>3</a:t>
            </a:r>
            <a:r>
              <a:rPr lang="en" sz="1300">
                <a:latin typeface="Times New Roman"/>
                <a:ea typeface="Times New Roman"/>
                <a:cs typeface="Times New Roman"/>
                <a:sym typeface="Times New Roman"/>
              </a:rPr>
              <a:t>) (  )</a:t>
            </a:r>
          </a:p>
        </p:txBody>
      </p:sp>
      <p:sp>
        <p:nvSpPr>
          <p:cNvPr id="228" name="Shape 228"/>
          <p:cNvSpPr/>
          <p:nvPr/>
        </p:nvSpPr>
        <p:spPr>
          <a:xfrm>
            <a:off x="2528287" y="1018450"/>
            <a:ext cx="1598400" cy="7326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Schools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S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s</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s</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s</a:t>
            </a:r>
            <a:r>
              <a:rPr baseline="-25000" i="1" lang="en" sz="1300">
                <a:latin typeface="Times New Roman"/>
                <a:ea typeface="Times New Roman"/>
                <a:cs typeface="Times New Roman"/>
                <a:sym typeface="Times New Roman"/>
              </a:rPr>
              <a:t>m</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229" name="Shape 229"/>
          <p:cNvSpPr/>
          <p:nvPr/>
        </p:nvSpPr>
        <p:spPr>
          <a:xfrm>
            <a:off x="282375" y="1017587"/>
            <a:ext cx="1491300" cy="7326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Students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I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i</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i</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i</a:t>
            </a:r>
            <a:r>
              <a:rPr baseline="-25000" i="1" lang="en" sz="1300">
                <a:latin typeface="Times New Roman"/>
                <a:ea typeface="Times New Roman"/>
                <a:cs typeface="Times New Roman"/>
                <a:sym typeface="Times New Roman"/>
              </a:rPr>
              <a:t>n</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pic>
        <p:nvPicPr>
          <p:cNvPr descr="... bell tower front door blue" id="230" name="Shape 230"/>
          <p:cNvPicPr preferRelativeResize="0"/>
          <p:nvPr/>
        </p:nvPicPr>
        <p:blipFill>
          <a:blip r:embed="rId3">
            <a:alphaModFix/>
          </a:blip>
          <a:stretch>
            <a:fillRect/>
          </a:stretch>
        </p:blipFill>
        <p:spPr>
          <a:xfrm>
            <a:off x="2990562" y="3661693"/>
            <a:ext cx="731175" cy="971305"/>
          </a:xfrm>
          <a:prstGeom prst="rect">
            <a:avLst/>
          </a:prstGeom>
          <a:noFill/>
          <a:ln>
            <a:noFill/>
          </a:ln>
        </p:spPr>
      </p:pic>
      <p:pic>
        <p:nvPicPr>
          <p:cNvPr descr="... School 8 ..." id="231" name="Shape 231"/>
          <p:cNvPicPr preferRelativeResize="0"/>
          <p:nvPr/>
        </p:nvPicPr>
        <p:blipFill>
          <a:blip r:embed="rId4">
            <a:alphaModFix/>
          </a:blip>
          <a:stretch>
            <a:fillRect/>
          </a:stretch>
        </p:blipFill>
        <p:spPr>
          <a:xfrm>
            <a:off x="604337" y="3800175"/>
            <a:ext cx="971875" cy="895450"/>
          </a:xfrm>
          <a:prstGeom prst="rect">
            <a:avLst/>
          </a:prstGeom>
          <a:noFill/>
          <a:ln>
            <a:noFill/>
          </a:ln>
        </p:spPr>
      </p:pic>
      <p:sp>
        <p:nvSpPr>
          <p:cNvPr id="232" name="Shape 232"/>
          <p:cNvSpPr txBox="1"/>
          <p:nvPr/>
        </p:nvSpPr>
        <p:spPr>
          <a:xfrm>
            <a:off x="4658950" y="838000"/>
            <a:ext cx="4266000" cy="1830600"/>
          </a:xfrm>
          <a:prstGeom prst="rect">
            <a:avLst/>
          </a:prstGeom>
          <a:noFill/>
          <a:ln>
            <a:noFill/>
          </a:ln>
        </p:spPr>
        <p:txBody>
          <a:bodyPr anchorCtr="0" anchor="t" bIns="91425" lIns="91425" rIns="91425" tIns="91425">
            <a:noAutofit/>
          </a:bodyPr>
          <a:lstStyle/>
          <a:p>
            <a:pPr lvl="0" rtl="0">
              <a:spcBef>
                <a:spcPts val="0"/>
              </a:spcBef>
              <a:buNone/>
            </a:pPr>
            <a:r>
              <a:rPr b="1" lang="en">
                <a:latin typeface="Roboto"/>
                <a:ea typeface="Roboto"/>
                <a:cs typeface="Roboto"/>
                <a:sym typeface="Roboto"/>
              </a:rPr>
              <a:t>Round 1:</a:t>
            </a:r>
          </a:p>
          <a:p>
            <a:pPr indent="-228600" lvl="0" marL="457200" rtl="0">
              <a:spcBef>
                <a:spcPts val="0"/>
              </a:spcBef>
              <a:buFont typeface="Roboto"/>
              <a:buChar char="-"/>
            </a:pPr>
            <a:r>
              <a:rPr b="1" lang="en">
                <a:latin typeface="Roboto"/>
                <a:ea typeface="Roboto"/>
                <a:cs typeface="Roboto"/>
                <a:sym typeface="Roboto"/>
              </a:rPr>
              <a:t>1</a:t>
            </a:r>
            <a:r>
              <a:rPr lang="en">
                <a:latin typeface="Roboto"/>
                <a:ea typeface="Roboto"/>
                <a:cs typeface="Roboto"/>
                <a:sym typeface="Roboto"/>
              </a:rPr>
              <a:t>,</a:t>
            </a:r>
            <a:r>
              <a:rPr b="1" lang="en">
                <a:latin typeface="Roboto"/>
                <a:ea typeface="Roboto"/>
                <a:cs typeface="Roboto"/>
                <a:sym typeface="Roboto"/>
              </a:rPr>
              <a:t>3</a:t>
            </a:r>
            <a:r>
              <a:rPr lang="en">
                <a:latin typeface="Roboto"/>
                <a:ea typeface="Roboto"/>
                <a:cs typeface="Roboto"/>
                <a:sym typeface="Roboto"/>
              </a:rPr>
              <a:t> propose to a (only </a:t>
            </a:r>
            <a:r>
              <a:rPr b="1" lang="en">
                <a:latin typeface="Roboto"/>
                <a:ea typeface="Roboto"/>
                <a:cs typeface="Roboto"/>
                <a:sym typeface="Roboto"/>
              </a:rPr>
              <a:t>1</a:t>
            </a:r>
            <a:r>
              <a:rPr lang="en">
                <a:latin typeface="Roboto"/>
                <a:ea typeface="Roboto"/>
                <a:cs typeface="Roboto"/>
                <a:sym typeface="Roboto"/>
              </a:rPr>
              <a:t> is accepted)</a:t>
            </a:r>
          </a:p>
          <a:p>
            <a:pPr indent="-228600" lvl="0" marL="457200" rtl="0">
              <a:spcBef>
                <a:spcPts val="0"/>
              </a:spcBef>
              <a:buFont typeface="Roboto"/>
              <a:buChar char="-"/>
            </a:pPr>
            <a:r>
              <a:rPr b="1" lang="en">
                <a:latin typeface="Roboto"/>
                <a:ea typeface="Roboto"/>
                <a:cs typeface="Roboto"/>
                <a:sym typeface="Roboto"/>
              </a:rPr>
              <a:t>2</a:t>
            </a:r>
            <a:r>
              <a:rPr lang="en">
                <a:latin typeface="Roboto"/>
                <a:ea typeface="Roboto"/>
                <a:cs typeface="Roboto"/>
                <a:sym typeface="Roboto"/>
              </a:rPr>
              <a:t> proposes to </a:t>
            </a:r>
            <a:r>
              <a:rPr b="1" lang="en">
                <a:latin typeface="Roboto"/>
                <a:ea typeface="Roboto"/>
                <a:cs typeface="Roboto"/>
                <a:sym typeface="Roboto"/>
              </a:rPr>
              <a:t>b</a:t>
            </a:r>
            <a:r>
              <a:rPr lang="en">
                <a:latin typeface="Roboto"/>
                <a:ea typeface="Roboto"/>
                <a:cs typeface="Roboto"/>
                <a:sym typeface="Roboto"/>
              </a:rPr>
              <a:t> (accepted)</a:t>
            </a:r>
          </a:p>
          <a:p>
            <a:pPr lvl="0" rtl="0">
              <a:spcBef>
                <a:spcPts val="0"/>
              </a:spcBef>
              <a:buNone/>
            </a:pPr>
            <a:r>
              <a:t/>
            </a:r>
            <a:endParaRPr>
              <a:latin typeface="Roboto"/>
              <a:ea typeface="Roboto"/>
              <a:cs typeface="Roboto"/>
              <a:sym typeface="Roboto"/>
            </a:endParaRPr>
          </a:p>
          <a:p>
            <a:pPr lvl="0" rtl="0">
              <a:spcBef>
                <a:spcPts val="0"/>
              </a:spcBef>
              <a:buNone/>
            </a:pPr>
            <a:r>
              <a:rPr b="1" lang="en">
                <a:latin typeface="Roboto"/>
                <a:ea typeface="Roboto"/>
                <a:cs typeface="Roboto"/>
                <a:sym typeface="Roboto"/>
              </a:rPr>
              <a:t>Round 2:</a:t>
            </a:r>
          </a:p>
          <a:p>
            <a:pPr indent="-228600" lvl="0" marL="457200" rtl="0">
              <a:spcBef>
                <a:spcPts val="0"/>
              </a:spcBef>
              <a:buFont typeface="Roboto"/>
              <a:buChar char="-"/>
            </a:pPr>
            <a:r>
              <a:rPr b="1" lang="en">
                <a:latin typeface="Roboto"/>
                <a:ea typeface="Roboto"/>
                <a:cs typeface="Roboto"/>
                <a:sym typeface="Roboto"/>
              </a:rPr>
              <a:t>3 </a:t>
            </a:r>
            <a:r>
              <a:rPr lang="en">
                <a:latin typeface="Roboto"/>
                <a:ea typeface="Roboto"/>
                <a:cs typeface="Roboto"/>
                <a:sym typeface="Roboto"/>
              </a:rPr>
              <a:t>proposes to </a:t>
            </a:r>
            <a:r>
              <a:rPr b="1" lang="en">
                <a:latin typeface="Roboto"/>
                <a:ea typeface="Roboto"/>
                <a:cs typeface="Roboto"/>
                <a:sym typeface="Roboto"/>
              </a:rPr>
              <a:t>b </a:t>
            </a:r>
            <a:r>
              <a:rPr lang="en">
                <a:latin typeface="Roboto"/>
                <a:ea typeface="Roboto"/>
                <a:cs typeface="Roboto"/>
                <a:sym typeface="Roboto"/>
              </a:rPr>
              <a:t>(rejected)</a:t>
            </a:r>
          </a:p>
          <a:p>
            <a:pPr lvl="0" rtl="0">
              <a:spcBef>
                <a:spcPts val="0"/>
              </a:spcBef>
              <a:buNone/>
            </a:pPr>
            <a:r>
              <a:t/>
            </a:r>
            <a:endParaRPr>
              <a:latin typeface="Roboto"/>
              <a:ea typeface="Roboto"/>
              <a:cs typeface="Roboto"/>
              <a:sym typeface="Roboto"/>
            </a:endParaRPr>
          </a:p>
          <a:p>
            <a:pPr lvl="0" rtl="0">
              <a:spcBef>
                <a:spcPts val="0"/>
              </a:spcBef>
              <a:buNone/>
            </a:pPr>
            <a:r>
              <a:rPr b="1" lang="en">
                <a:latin typeface="Roboto"/>
                <a:ea typeface="Roboto"/>
                <a:cs typeface="Roboto"/>
                <a:sym typeface="Roboto"/>
              </a:rPr>
              <a:t>Round 3: </a:t>
            </a:r>
          </a:p>
          <a:p>
            <a:pPr indent="-228600" lvl="0" marL="457200" rtl="0">
              <a:spcBef>
                <a:spcPts val="0"/>
              </a:spcBef>
              <a:buFont typeface="Roboto"/>
              <a:buChar char="-"/>
            </a:pPr>
            <a:r>
              <a:rPr b="1" lang="en">
                <a:latin typeface="Roboto"/>
                <a:ea typeface="Roboto"/>
                <a:cs typeface="Roboto"/>
                <a:sym typeface="Roboto"/>
              </a:rPr>
              <a:t>3 </a:t>
            </a:r>
            <a:r>
              <a:rPr lang="en">
                <a:latin typeface="Roboto"/>
                <a:ea typeface="Roboto"/>
                <a:cs typeface="Roboto"/>
                <a:sym typeface="Roboto"/>
              </a:rPr>
              <a:t>proposes to </a:t>
            </a:r>
            <a:r>
              <a:rPr b="1" lang="en">
                <a:latin typeface="Roboto"/>
                <a:ea typeface="Roboto"/>
                <a:cs typeface="Roboto"/>
                <a:sym typeface="Roboto"/>
              </a:rPr>
              <a:t>c</a:t>
            </a:r>
            <a:r>
              <a:rPr lang="en">
                <a:latin typeface="Roboto"/>
                <a:ea typeface="Roboto"/>
                <a:cs typeface="Roboto"/>
                <a:sym typeface="Roboto"/>
              </a:rPr>
              <a:t> (accepted)</a:t>
            </a:r>
          </a:p>
          <a:p>
            <a:pPr lvl="0" rtl="0">
              <a:spcBef>
                <a:spcPts val="0"/>
              </a:spcBef>
              <a:buNone/>
            </a:pPr>
            <a:r>
              <a:t/>
            </a:r>
            <a:endParaRPr>
              <a:latin typeface="Roboto"/>
              <a:ea typeface="Roboto"/>
              <a:cs typeface="Roboto"/>
              <a:sym typeface="Roboto"/>
            </a:endParaRPr>
          </a:p>
          <a:p>
            <a:pPr lvl="0">
              <a:spcBef>
                <a:spcPts val="0"/>
              </a:spcBef>
              <a:buNone/>
            </a:pPr>
            <a:r>
              <a:t/>
            </a:r>
            <a:endParaRPr>
              <a:latin typeface="Roboto"/>
              <a:ea typeface="Roboto"/>
              <a:cs typeface="Roboto"/>
              <a:sym typeface="Roboto"/>
            </a:endParaRPr>
          </a:p>
          <a:p>
            <a:pPr lvl="0">
              <a:spcBef>
                <a:spcPts val="0"/>
              </a:spcBef>
              <a:buNone/>
            </a:pPr>
            <a:r>
              <a:t/>
            </a:r>
            <a:endParaRPr>
              <a:latin typeface="Roboto"/>
              <a:ea typeface="Roboto"/>
              <a:cs typeface="Roboto"/>
              <a:sym typeface="Roboto"/>
            </a:endParaRPr>
          </a:p>
          <a:p>
            <a:pPr lvl="0" rtl="0">
              <a:spcBef>
                <a:spcPts val="0"/>
              </a:spcBef>
              <a:buNone/>
            </a:pPr>
            <a:r>
              <a:t/>
            </a:r>
            <a:endParaRPr sz="1300">
              <a:latin typeface="Roboto"/>
              <a:ea typeface="Roboto"/>
              <a:cs typeface="Roboto"/>
              <a:sym typeface="Roboto"/>
            </a:endParaRPr>
          </a:p>
          <a:p>
            <a:pPr lvl="0" rtl="0">
              <a:spcBef>
                <a:spcPts val="0"/>
              </a:spcBef>
              <a:buNone/>
            </a:pPr>
            <a:r>
              <a:t/>
            </a:r>
            <a:endParaRPr>
              <a:latin typeface="Roboto"/>
              <a:ea typeface="Roboto"/>
              <a:cs typeface="Roboto"/>
              <a:sym typeface="Roboto"/>
            </a:endParaRPr>
          </a:p>
          <a:p>
            <a:pPr lvl="0">
              <a:spcBef>
                <a:spcPts val="0"/>
              </a:spcBef>
              <a:buNone/>
            </a:pPr>
            <a:r>
              <a:t/>
            </a:r>
            <a:endParaRPr>
              <a:latin typeface="Roboto"/>
              <a:ea typeface="Roboto"/>
              <a:cs typeface="Roboto"/>
              <a:sym typeface="Roboto"/>
            </a:endParaRPr>
          </a:p>
          <a:p>
            <a:pPr lvl="0" rtl="0">
              <a:spcBef>
                <a:spcPts val="0"/>
              </a:spcBef>
              <a:buNone/>
            </a:pPr>
            <a:r>
              <a:t/>
            </a:r>
            <a:endParaRPr>
              <a:latin typeface="Roboto"/>
              <a:ea typeface="Roboto"/>
              <a:cs typeface="Roboto"/>
              <a:sym typeface="Roboto"/>
            </a:endParaRPr>
          </a:p>
        </p:txBody>
      </p:sp>
      <p:sp>
        <p:nvSpPr>
          <p:cNvPr id="233" name="Shape 233"/>
          <p:cNvSpPr/>
          <p:nvPr/>
        </p:nvSpPr>
        <p:spPr>
          <a:xfrm>
            <a:off x="354975" y="2669040"/>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2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b</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a ≻ c</a:t>
            </a:r>
            <a:r>
              <a:rPr lang="en" sz="1300">
                <a:latin typeface="Times New Roman"/>
                <a:ea typeface="Times New Roman"/>
                <a:cs typeface="Times New Roman"/>
                <a:sym typeface="Times New Roman"/>
              </a:rPr>
              <a:t> }</a:t>
            </a:r>
          </a:p>
        </p:txBody>
      </p:sp>
      <p:grpSp>
        <p:nvGrpSpPr>
          <p:cNvPr id="234" name="Shape 234"/>
          <p:cNvGrpSpPr/>
          <p:nvPr/>
        </p:nvGrpSpPr>
        <p:grpSpPr>
          <a:xfrm>
            <a:off x="354975" y="2150450"/>
            <a:ext cx="3829025" cy="926215"/>
            <a:chOff x="-2423775" y="4900525"/>
            <a:chExt cx="3829025" cy="926215"/>
          </a:xfrm>
        </p:grpSpPr>
        <p:cxnSp>
          <p:nvCxnSpPr>
            <p:cNvPr id="235" name="Shape 235"/>
            <p:cNvCxnSpPr>
              <a:stCxn id="236" idx="3"/>
              <a:endCxn id="237" idx="1"/>
            </p:cNvCxnSpPr>
            <p:nvPr/>
          </p:nvCxnSpPr>
          <p:spPr>
            <a:xfrm>
              <a:off x="-1077675" y="5623790"/>
              <a:ext cx="827100" cy="0"/>
            </a:xfrm>
            <a:prstGeom prst="straightConnector1">
              <a:avLst/>
            </a:prstGeom>
            <a:noFill/>
            <a:ln cap="flat" cmpd="sng" w="28575">
              <a:solidFill>
                <a:schemeClr val="dk2"/>
              </a:solidFill>
              <a:prstDash val="solid"/>
              <a:round/>
              <a:headEnd len="lg" w="lg" type="none"/>
              <a:tailEnd len="lg" w="lg" type="triangle"/>
            </a:ln>
          </p:spPr>
        </p:cxnSp>
        <p:grpSp>
          <p:nvGrpSpPr>
            <p:cNvPr id="238" name="Shape 238"/>
            <p:cNvGrpSpPr/>
            <p:nvPr/>
          </p:nvGrpSpPr>
          <p:grpSpPr>
            <a:xfrm>
              <a:off x="-2423775" y="4900525"/>
              <a:ext cx="3829025" cy="926215"/>
              <a:chOff x="-2252800" y="4695625"/>
              <a:chExt cx="3829025" cy="926215"/>
            </a:xfrm>
          </p:grpSpPr>
          <p:sp>
            <p:nvSpPr>
              <p:cNvPr id="239" name="Shape 239"/>
              <p:cNvSpPr/>
              <p:nvPr/>
            </p:nvSpPr>
            <p:spPr>
              <a:xfrm>
                <a:off x="-2252800" y="4695625"/>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1</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b="1" i="1" lang="en" sz="1300">
                    <a:solidFill>
                      <a:srgbClr val="0000FF"/>
                    </a:solidFill>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240" name="Shape 240"/>
              <p:cNvSpPr/>
              <p:nvPr/>
            </p:nvSpPr>
            <p:spPr>
              <a:xfrm>
                <a:off x="-79475" y="4697350"/>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a</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2, </a:t>
                </a:r>
                <a:r>
                  <a:rPr b="1" lang="en" sz="1300">
                    <a:solidFill>
                      <a:srgbClr val="FF0000"/>
                    </a:solidFill>
                    <a:latin typeface="Times New Roman"/>
                    <a:ea typeface="Times New Roman"/>
                    <a:cs typeface="Times New Roman"/>
                    <a:sym typeface="Times New Roman"/>
                  </a:rPr>
                  <a:t>1</a:t>
                </a:r>
                <a:r>
                  <a:rPr lang="en" sz="1300">
                    <a:latin typeface="Times New Roman"/>
                    <a:ea typeface="Times New Roman"/>
                    <a:cs typeface="Times New Roman"/>
                    <a:sym typeface="Times New Roman"/>
                  </a:rPr>
                  <a:t>, 3 } |  (</a:t>
                </a:r>
                <a:r>
                  <a:rPr b="1" lang="en" sz="1300">
                    <a:solidFill>
                      <a:srgbClr val="FF0000"/>
                    </a:solidFill>
                    <a:latin typeface="Times New Roman"/>
                    <a:ea typeface="Times New Roman"/>
                    <a:cs typeface="Times New Roman"/>
                    <a:sym typeface="Times New Roman"/>
                  </a:rPr>
                  <a:t>1</a:t>
                </a:r>
                <a:r>
                  <a:rPr lang="en" sz="1300">
                    <a:latin typeface="Times New Roman"/>
                    <a:ea typeface="Times New Roman"/>
                    <a:cs typeface="Times New Roman"/>
                    <a:sym typeface="Times New Roman"/>
                  </a:rPr>
                  <a:t>)</a:t>
                </a:r>
              </a:p>
            </p:txBody>
          </p:sp>
          <p:sp>
            <p:nvSpPr>
              <p:cNvPr id="237" name="Shape 237"/>
              <p:cNvSpPr/>
              <p:nvPr/>
            </p:nvSpPr>
            <p:spPr>
              <a:xfrm>
                <a:off x="-79475" y="5215918"/>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b</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1, </a:t>
                </a:r>
                <a:r>
                  <a:rPr b="1" lang="en" sz="1300">
                    <a:solidFill>
                      <a:srgbClr val="FF0000"/>
                    </a:solidFill>
                    <a:latin typeface="Times New Roman"/>
                    <a:ea typeface="Times New Roman"/>
                    <a:cs typeface="Times New Roman"/>
                    <a:sym typeface="Times New Roman"/>
                  </a:rPr>
                  <a:t>2</a:t>
                </a:r>
                <a:r>
                  <a:rPr lang="en" sz="1300">
                    <a:latin typeface="Times New Roman"/>
                    <a:ea typeface="Times New Roman"/>
                    <a:cs typeface="Times New Roman"/>
                    <a:sym typeface="Times New Roman"/>
                  </a:rPr>
                  <a:t>}  |  (</a:t>
                </a:r>
                <a:r>
                  <a:rPr b="1" lang="en" sz="1300">
                    <a:solidFill>
                      <a:srgbClr val="FF0000"/>
                    </a:solidFill>
                    <a:latin typeface="Times New Roman"/>
                    <a:ea typeface="Times New Roman"/>
                    <a:cs typeface="Times New Roman"/>
                    <a:sym typeface="Times New Roman"/>
                  </a:rPr>
                  <a:t>2</a:t>
                </a:r>
                <a:r>
                  <a:rPr lang="en" sz="1300">
                    <a:latin typeface="Times New Roman"/>
                    <a:ea typeface="Times New Roman"/>
                    <a:cs typeface="Times New Roman"/>
                    <a:sym typeface="Times New Roman"/>
                  </a:rPr>
                  <a:t>) (  )</a:t>
                </a:r>
              </a:p>
            </p:txBody>
          </p:sp>
          <p:sp>
            <p:nvSpPr>
              <p:cNvPr id="236" name="Shape 236"/>
              <p:cNvSpPr/>
              <p:nvPr/>
            </p:nvSpPr>
            <p:spPr>
              <a:xfrm>
                <a:off x="-2252800" y="5215940"/>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2 </a:t>
                </a:r>
                <a:r>
                  <a:rPr lang="en" sz="1300">
                    <a:latin typeface="Times New Roman"/>
                    <a:ea typeface="Times New Roman"/>
                    <a:cs typeface="Times New Roman"/>
                    <a:sym typeface="Times New Roman"/>
                  </a:rPr>
                  <a:t>: { </a:t>
                </a:r>
                <a:r>
                  <a:rPr b="1" i="1" lang="en" sz="1300">
                    <a:solidFill>
                      <a:srgbClr val="0000FF"/>
                    </a:solidFill>
                    <a:latin typeface="Times New Roman"/>
                    <a:ea typeface="Times New Roman"/>
                    <a:cs typeface="Times New Roman"/>
                    <a:sym typeface="Times New Roman"/>
                  </a:rPr>
                  <a:t>b</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a ≻ c</a:t>
                </a:r>
                <a:r>
                  <a:rPr lang="en" sz="1300">
                    <a:latin typeface="Times New Roman"/>
                    <a:ea typeface="Times New Roman"/>
                    <a:cs typeface="Times New Roman"/>
                    <a:sym typeface="Times New Roman"/>
                  </a:rPr>
                  <a:t> }</a:t>
                </a:r>
              </a:p>
            </p:txBody>
          </p:sp>
        </p:grpSp>
        <p:cxnSp>
          <p:nvCxnSpPr>
            <p:cNvPr id="241" name="Shape 241"/>
            <p:cNvCxnSpPr>
              <a:stCxn id="239" idx="3"/>
              <a:endCxn id="240" idx="1"/>
            </p:cNvCxnSpPr>
            <p:nvPr/>
          </p:nvCxnSpPr>
          <p:spPr>
            <a:xfrm>
              <a:off x="-1077675" y="5103475"/>
              <a:ext cx="827100" cy="1800"/>
            </a:xfrm>
            <a:prstGeom prst="straightConnector1">
              <a:avLst/>
            </a:prstGeom>
            <a:noFill/>
            <a:ln cap="flat" cmpd="sng" w="28575">
              <a:solidFill>
                <a:schemeClr val="dk2"/>
              </a:solidFill>
              <a:prstDash val="solid"/>
              <a:round/>
              <a:headEnd len="lg" w="lg" type="none"/>
              <a:tailEnd len="lg" w="lg" type="triangle"/>
            </a:ln>
          </p:spPr>
        </p:cxnSp>
      </p:grpSp>
      <p:grpSp>
        <p:nvGrpSpPr>
          <p:cNvPr id="242" name="Shape 242"/>
          <p:cNvGrpSpPr/>
          <p:nvPr/>
        </p:nvGrpSpPr>
        <p:grpSpPr>
          <a:xfrm>
            <a:off x="354975" y="2668465"/>
            <a:ext cx="3829025" cy="926254"/>
            <a:chOff x="-646700" y="5420843"/>
            <a:chExt cx="3829025" cy="926254"/>
          </a:xfrm>
        </p:grpSpPr>
        <p:sp>
          <p:nvSpPr>
            <p:cNvPr id="243" name="Shape 243"/>
            <p:cNvSpPr/>
            <p:nvPr/>
          </p:nvSpPr>
          <p:spPr>
            <a:xfrm>
              <a:off x="-646700" y="5941197"/>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3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a:t>
              </a:r>
              <a:r>
                <a:rPr b="1" i="1" lang="en" sz="1300">
                  <a:solidFill>
                    <a:srgbClr val="0000FF"/>
                  </a:solidFill>
                  <a:latin typeface="Times New Roman"/>
                  <a:ea typeface="Times New Roman"/>
                  <a:cs typeface="Times New Roman"/>
                  <a:sym typeface="Times New Roman"/>
                </a:rPr>
                <a:t>c</a:t>
              </a:r>
              <a:r>
                <a:rPr b="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244" name="Shape 244"/>
            <p:cNvSpPr/>
            <p:nvPr/>
          </p:nvSpPr>
          <p:spPr>
            <a:xfrm>
              <a:off x="1526625" y="5420843"/>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b</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1, </a:t>
              </a:r>
              <a:r>
                <a:rPr b="1" lang="en" sz="1300">
                  <a:solidFill>
                    <a:srgbClr val="FF0000"/>
                  </a:solidFill>
                  <a:latin typeface="Times New Roman"/>
                  <a:ea typeface="Times New Roman"/>
                  <a:cs typeface="Times New Roman"/>
                  <a:sym typeface="Times New Roman"/>
                </a:rPr>
                <a:t>2</a:t>
              </a:r>
              <a:r>
                <a:rPr lang="en" sz="1300">
                  <a:latin typeface="Times New Roman"/>
                  <a:ea typeface="Times New Roman"/>
                  <a:cs typeface="Times New Roman"/>
                  <a:sym typeface="Times New Roman"/>
                </a:rPr>
                <a:t>}  |  (</a:t>
              </a:r>
              <a:r>
                <a:rPr b="1" lang="en" sz="1300">
                  <a:solidFill>
                    <a:srgbClr val="FF0000"/>
                  </a:solidFill>
                  <a:latin typeface="Times New Roman"/>
                  <a:ea typeface="Times New Roman"/>
                  <a:cs typeface="Times New Roman"/>
                  <a:sym typeface="Times New Roman"/>
                </a:rPr>
                <a:t>2</a:t>
              </a:r>
              <a:r>
                <a:rPr lang="en" sz="1300">
                  <a:latin typeface="Times New Roman"/>
                  <a:ea typeface="Times New Roman"/>
                  <a:cs typeface="Times New Roman"/>
                  <a:sym typeface="Times New Roman"/>
                </a:rPr>
                <a:t>)</a:t>
              </a:r>
            </a:p>
          </p:txBody>
        </p:sp>
        <p:cxnSp>
          <p:nvCxnSpPr>
            <p:cNvPr id="245" name="Shape 245"/>
            <p:cNvCxnSpPr>
              <a:stCxn id="243" idx="3"/>
              <a:endCxn id="227" idx="1"/>
            </p:cNvCxnSpPr>
            <p:nvPr/>
          </p:nvCxnSpPr>
          <p:spPr>
            <a:xfrm flipH="1" rot="10800000">
              <a:off x="699400" y="6142947"/>
              <a:ext cx="827100" cy="1200"/>
            </a:xfrm>
            <a:prstGeom prst="straightConnector1">
              <a:avLst/>
            </a:prstGeom>
            <a:noFill/>
            <a:ln cap="flat" cmpd="sng" w="28575">
              <a:solidFill>
                <a:schemeClr val="dk2"/>
              </a:solidFill>
              <a:prstDash val="solid"/>
              <a:round/>
              <a:headEnd len="lg" w="lg" type="none"/>
              <a:tailEnd len="lg" w="lg" type="triangle"/>
            </a:ln>
          </p:spPr>
        </p:cxnSp>
      </p:grpSp>
      <p:sp>
        <p:nvSpPr>
          <p:cNvPr id="246" name="Shape 246"/>
          <p:cNvSpPr/>
          <p:nvPr/>
        </p:nvSpPr>
        <p:spPr>
          <a:xfrm>
            <a:off x="1170609" y="1986825"/>
            <a:ext cx="343200" cy="1770300"/>
          </a:xfrm>
          <a:prstGeom prst="rect">
            <a:avLst/>
          </a:prstGeom>
          <a:noFill/>
          <a:ln cap="flat" cmpd="sng" w="9525">
            <a:solidFill>
              <a:srgbClr val="0000FF"/>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7" name="Shape 247"/>
          <p:cNvSpPr txBox="1"/>
          <p:nvPr/>
        </p:nvSpPr>
        <p:spPr>
          <a:xfrm>
            <a:off x="4658950" y="2915912"/>
            <a:ext cx="4628100" cy="1532400"/>
          </a:xfrm>
          <a:prstGeom prst="rect">
            <a:avLst/>
          </a:prstGeom>
          <a:noFill/>
          <a:ln>
            <a:noFill/>
          </a:ln>
        </p:spPr>
        <p:txBody>
          <a:bodyPr anchorCtr="0" anchor="ctr" bIns="91425" lIns="91425" rIns="91425" tIns="91425">
            <a:noAutofit/>
          </a:bodyPr>
          <a:lstStyle/>
          <a:p>
            <a:pPr lvl="0" rtl="0">
              <a:spcBef>
                <a:spcPts val="0"/>
              </a:spcBef>
              <a:buNone/>
            </a:pPr>
            <a:r>
              <a:rPr lang="en">
                <a:latin typeface="Roboto"/>
                <a:ea typeface="Roboto"/>
                <a:cs typeface="Roboto"/>
                <a:sym typeface="Roboto"/>
              </a:rPr>
              <a:t>Is this a stable matching?</a:t>
            </a:r>
          </a:p>
          <a:p>
            <a:pPr lvl="0" rtl="0">
              <a:spcBef>
                <a:spcPts val="0"/>
              </a:spcBef>
              <a:buNone/>
            </a:pPr>
            <a:r>
              <a:t/>
            </a:r>
            <a:endParaRPr>
              <a:latin typeface="Roboto"/>
              <a:ea typeface="Roboto"/>
              <a:cs typeface="Roboto"/>
              <a:sym typeface="Roboto"/>
            </a:endParaRPr>
          </a:p>
          <a:p>
            <a:pPr indent="-228600" lvl="0" marL="457200" rtl="0">
              <a:spcBef>
                <a:spcPts val="0"/>
              </a:spcBef>
              <a:buFont typeface="Roboto"/>
              <a:buChar char="-"/>
            </a:pPr>
            <a:r>
              <a:rPr lang="en">
                <a:latin typeface="Roboto"/>
                <a:ea typeface="Roboto"/>
                <a:cs typeface="Roboto"/>
                <a:sym typeface="Roboto"/>
              </a:rPr>
              <a:t>Blocking pair: (</a:t>
            </a:r>
            <a:r>
              <a:rPr b="1" lang="en">
                <a:latin typeface="Roboto"/>
                <a:ea typeface="Roboto"/>
                <a:cs typeface="Roboto"/>
                <a:sym typeface="Roboto"/>
              </a:rPr>
              <a:t>3</a:t>
            </a:r>
            <a:r>
              <a:rPr lang="en">
                <a:latin typeface="Roboto"/>
                <a:ea typeface="Roboto"/>
                <a:cs typeface="Roboto"/>
                <a:sym typeface="Roboto"/>
              </a:rPr>
              <a:t>,</a:t>
            </a:r>
            <a:r>
              <a:rPr b="1" lang="en">
                <a:latin typeface="Roboto"/>
                <a:ea typeface="Roboto"/>
                <a:cs typeface="Roboto"/>
                <a:sym typeface="Roboto"/>
              </a:rPr>
              <a:t>b</a:t>
            </a:r>
            <a:r>
              <a:rPr lang="en">
                <a:latin typeface="Roboto"/>
                <a:ea typeface="Roboto"/>
                <a:cs typeface="Roboto"/>
                <a:sym typeface="Roboto"/>
              </a:rPr>
              <a:t>)</a:t>
            </a:r>
          </a:p>
          <a:p>
            <a:pPr indent="-228600" lvl="0" marL="457200" rtl="0">
              <a:spcBef>
                <a:spcPts val="0"/>
              </a:spcBef>
              <a:buChar char="-"/>
            </a:pPr>
            <a:r>
              <a:rPr b="1" lang="en">
                <a:latin typeface="Roboto"/>
                <a:ea typeface="Roboto"/>
                <a:cs typeface="Roboto"/>
                <a:sym typeface="Roboto"/>
              </a:rPr>
              <a:t>3</a:t>
            </a:r>
            <a:r>
              <a:rPr lang="en">
                <a:latin typeface="Roboto"/>
                <a:ea typeface="Roboto"/>
                <a:cs typeface="Roboto"/>
                <a:sym typeface="Roboto"/>
              </a:rPr>
              <a:t> can improve assignment by playing </a:t>
            </a:r>
            <a:r>
              <a:rPr lang="en" sz="1300">
                <a:latin typeface="Roboto"/>
                <a:ea typeface="Roboto"/>
                <a:cs typeface="Roboto"/>
                <a:sym typeface="Roboto"/>
              </a:rPr>
              <a:t>{ </a:t>
            </a:r>
            <a:r>
              <a:rPr i="1" lang="en" sz="1300">
                <a:latin typeface="Roboto"/>
                <a:ea typeface="Roboto"/>
                <a:cs typeface="Roboto"/>
                <a:sym typeface="Roboto"/>
              </a:rPr>
              <a:t>b</a:t>
            </a:r>
            <a:r>
              <a:rPr lang="en" sz="1300">
                <a:latin typeface="Roboto"/>
                <a:ea typeface="Roboto"/>
                <a:cs typeface="Roboto"/>
                <a:sym typeface="Roboto"/>
              </a:rPr>
              <a:t> </a:t>
            </a:r>
            <a:r>
              <a:rPr i="1" lang="en" sz="1300">
                <a:latin typeface="Roboto"/>
                <a:ea typeface="Roboto"/>
                <a:cs typeface="Roboto"/>
                <a:sym typeface="Roboto"/>
              </a:rPr>
              <a:t>≻ … </a:t>
            </a:r>
            <a:r>
              <a:rPr lang="en" sz="1300">
                <a:latin typeface="Roboto"/>
                <a:ea typeface="Roboto"/>
                <a:cs typeface="Roboto"/>
                <a:sym typeface="Roboto"/>
              </a:rPr>
              <a:t>}</a:t>
            </a:r>
          </a:p>
        </p:txBody>
      </p:sp>
      <p:sp>
        <p:nvSpPr>
          <p:cNvPr id="248" name="Shape 248"/>
          <p:cNvSpPr txBox="1"/>
          <p:nvPr/>
        </p:nvSpPr>
        <p:spPr>
          <a:xfrm>
            <a:off x="5575900" y="4117825"/>
            <a:ext cx="2432100" cy="971400"/>
          </a:xfrm>
          <a:prstGeom prst="rect">
            <a:avLst/>
          </a:prstGeom>
          <a:noFill/>
          <a:ln>
            <a:noFill/>
          </a:ln>
        </p:spPr>
        <p:txBody>
          <a:bodyPr anchorCtr="0" anchor="ctr" bIns="91425" lIns="91425" rIns="91425" tIns="91425">
            <a:noAutofit/>
          </a:bodyPr>
          <a:lstStyle/>
          <a:p>
            <a:pPr lvl="0" rtl="0">
              <a:spcBef>
                <a:spcPts val="0"/>
              </a:spcBef>
              <a:buNone/>
            </a:pPr>
            <a:r>
              <a:rPr lang="en">
                <a:latin typeface="Roboto"/>
                <a:ea typeface="Roboto"/>
                <a:cs typeface="Roboto"/>
                <a:sym typeface="Roboto"/>
              </a:rPr>
              <a:t>Can we generalize?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nvSpPr>
        <p:spPr>
          <a:xfrm>
            <a:off x="4241825" y="1016025"/>
            <a:ext cx="4401600" cy="921300"/>
          </a:xfrm>
          <a:prstGeom prst="rect">
            <a:avLst/>
          </a:prstGeom>
          <a:solidFill>
            <a:srgbClr val="D9D9D9"/>
          </a:solidFill>
          <a:ln cap="flat" cmpd="sng" w="28575">
            <a:solidFill>
              <a:srgbClr val="FF99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a:latin typeface="Roboto"/>
                <a:ea typeface="Roboto"/>
                <a:cs typeface="Roboto"/>
                <a:sym typeface="Roboto"/>
              </a:rPr>
              <a:t>The set of Nash equilibria of the Boston game is the set of stable matchings under the two-sided matching problem. </a:t>
            </a:r>
            <a:r>
              <a:rPr lang="en">
                <a:latin typeface="Roboto"/>
                <a:ea typeface="Roboto"/>
                <a:cs typeface="Roboto"/>
                <a:sym typeface="Roboto"/>
              </a:rPr>
              <a:t>(Ergin &amp; Sonmez, 2006).</a:t>
            </a:r>
          </a:p>
        </p:txBody>
      </p:sp>
      <p:sp>
        <p:nvSpPr>
          <p:cNvPr id="254" name="Shape 254"/>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Boston Game</a:t>
            </a:r>
          </a:p>
        </p:txBody>
      </p:sp>
      <p:sp>
        <p:nvSpPr>
          <p:cNvPr id="255" name="Shape 255"/>
          <p:cNvSpPr txBox="1"/>
          <p:nvPr/>
        </p:nvSpPr>
        <p:spPr>
          <a:xfrm>
            <a:off x="4028825" y="2042150"/>
            <a:ext cx="5064600" cy="1902900"/>
          </a:xfrm>
          <a:prstGeom prst="rect">
            <a:avLst/>
          </a:prstGeom>
          <a:noFill/>
          <a:ln>
            <a:noFill/>
          </a:ln>
        </p:spPr>
        <p:txBody>
          <a:bodyPr anchorCtr="0" anchor="t" bIns="91425" lIns="91425" rIns="91425" tIns="91425">
            <a:noAutofit/>
          </a:bodyPr>
          <a:lstStyle/>
          <a:p>
            <a:pPr lvl="0" rtl="0">
              <a:spcBef>
                <a:spcPts val="0"/>
              </a:spcBef>
              <a:buNone/>
            </a:pPr>
            <a:r>
              <a:rPr b="1" lang="en">
                <a:latin typeface="Roboto"/>
                <a:ea typeface="Roboto"/>
                <a:cs typeface="Roboto"/>
                <a:sym typeface="Roboto"/>
              </a:rPr>
              <a:t>Intuition: </a:t>
            </a:r>
          </a:p>
          <a:p>
            <a:pPr indent="-228600" lvl="0" marL="457200" rtl="0">
              <a:spcBef>
                <a:spcPts val="0"/>
              </a:spcBef>
              <a:buFont typeface="Roboto"/>
              <a:buChar char="-"/>
            </a:pPr>
            <a:r>
              <a:rPr lang="en">
                <a:latin typeface="Roboto"/>
                <a:ea typeface="Roboto"/>
                <a:cs typeface="Roboto"/>
                <a:sym typeface="Roboto"/>
              </a:rPr>
              <a:t>If </a:t>
            </a:r>
            <a:r>
              <a:rPr b="1" lang="en" sz="1500">
                <a:latin typeface="Times New Roman"/>
                <a:ea typeface="Times New Roman"/>
                <a:cs typeface="Times New Roman"/>
                <a:sym typeface="Times New Roman"/>
              </a:rPr>
              <a:t>( </a:t>
            </a:r>
            <a:r>
              <a:rPr b="1" i="1" lang="en" sz="1500">
                <a:latin typeface="Times New Roman"/>
                <a:ea typeface="Times New Roman"/>
                <a:cs typeface="Times New Roman"/>
                <a:sym typeface="Times New Roman"/>
              </a:rPr>
              <a:t>i</a:t>
            </a:r>
            <a:r>
              <a:rPr b="1" baseline="-25000" i="1" lang="en" sz="1500">
                <a:latin typeface="Times New Roman"/>
                <a:ea typeface="Times New Roman"/>
                <a:cs typeface="Times New Roman"/>
                <a:sym typeface="Times New Roman"/>
              </a:rPr>
              <a:t>i </a:t>
            </a:r>
            <a:r>
              <a:rPr b="1" i="1" lang="en" sz="1500">
                <a:latin typeface="Times New Roman"/>
                <a:ea typeface="Times New Roman"/>
                <a:cs typeface="Times New Roman"/>
                <a:sym typeface="Times New Roman"/>
              </a:rPr>
              <a:t>, s</a:t>
            </a:r>
            <a:r>
              <a:rPr b="1" baseline="-25000" i="1" lang="en" sz="1500">
                <a:latin typeface="Times New Roman"/>
                <a:ea typeface="Times New Roman"/>
                <a:cs typeface="Times New Roman"/>
                <a:sym typeface="Times New Roman"/>
              </a:rPr>
              <a:t>j</a:t>
            </a:r>
            <a:r>
              <a:rPr b="1" baseline="-25000" lang="en" sz="1500">
                <a:latin typeface="Times New Roman"/>
                <a:ea typeface="Times New Roman"/>
                <a:cs typeface="Times New Roman"/>
                <a:sym typeface="Times New Roman"/>
              </a:rPr>
              <a:t> </a:t>
            </a:r>
            <a:r>
              <a:rPr b="1" lang="en" sz="1500">
                <a:latin typeface="Times New Roman"/>
                <a:ea typeface="Times New Roman"/>
                <a:cs typeface="Times New Roman"/>
                <a:sym typeface="Times New Roman"/>
              </a:rPr>
              <a:t>)</a:t>
            </a:r>
            <a:r>
              <a:rPr b="1" lang="en" sz="1300">
                <a:latin typeface="Times New Roman"/>
                <a:ea typeface="Times New Roman"/>
                <a:cs typeface="Times New Roman"/>
                <a:sym typeface="Times New Roman"/>
              </a:rPr>
              <a:t> </a:t>
            </a:r>
            <a:r>
              <a:rPr lang="en">
                <a:latin typeface="Roboto"/>
                <a:ea typeface="Roboto"/>
                <a:cs typeface="Roboto"/>
                <a:sym typeface="Roboto"/>
              </a:rPr>
              <a:t>is a blocking pair, student </a:t>
            </a:r>
            <a:r>
              <a:rPr b="1" i="1" lang="en" sz="1500">
                <a:latin typeface="Times New Roman"/>
                <a:ea typeface="Times New Roman"/>
                <a:cs typeface="Times New Roman"/>
                <a:sym typeface="Times New Roman"/>
              </a:rPr>
              <a:t>i</a:t>
            </a:r>
            <a:r>
              <a:rPr b="1" baseline="-25000" i="1" lang="en" sz="1500">
                <a:latin typeface="Times New Roman"/>
                <a:ea typeface="Times New Roman"/>
                <a:cs typeface="Times New Roman"/>
                <a:sym typeface="Times New Roman"/>
              </a:rPr>
              <a:t>i</a:t>
            </a:r>
            <a:r>
              <a:rPr b="1" baseline="-25000" lang="en" sz="1500">
                <a:latin typeface="Times New Roman"/>
                <a:ea typeface="Times New Roman"/>
                <a:cs typeface="Times New Roman"/>
                <a:sym typeface="Times New Roman"/>
              </a:rPr>
              <a:t> </a:t>
            </a:r>
            <a:r>
              <a:rPr lang="en">
                <a:latin typeface="Roboto"/>
                <a:ea typeface="Roboto"/>
                <a:cs typeface="Roboto"/>
                <a:sym typeface="Roboto"/>
              </a:rPr>
              <a:t>can guarantee a seat in school</a:t>
            </a:r>
            <a:r>
              <a:rPr lang="en" sz="1500">
                <a:latin typeface="Roboto"/>
                <a:ea typeface="Roboto"/>
                <a:cs typeface="Roboto"/>
                <a:sym typeface="Roboto"/>
              </a:rPr>
              <a:t> </a:t>
            </a:r>
            <a:r>
              <a:rPr b="1" i="1" lang="en" sz="1500">
                <a:latin typeface="Times New Roman"/>
                <a:ea typeface="Times New Roman"/>
                <a:cs typeface="Times New Roman"/>
                <a:sym typeface="Times New Roman"/>
              </a:rPr>
              <a:t>s</a:t>
            </a:r>
            <a:r>
              <a:rPr b="1" baseline="-25000" i="1" lang="en" sz="1500">
                <a:latin typeface="Times New Roman"/>
                <a:ea typeface="Times New Roman"/>
                <a:cs typeface="Times New Roman"/>
                <a:sym typeface="Times New Roman"/>
              </a:rPr>
              <a:t>j</a:t>
            </a:r>
            <a:r>
              <a:rPr b="1" baseline="-25000" lang="en" sz="1500">
                <a:latin typeface="Times New Roman"/>
                <a:ea typeface="Times New Roman"/>
                <a:cs typeface="Times New Roman"/>
                <a:sym typeface="Times New Roman"/>
              </a:rPr>
              <a:t> </a:t>
            </a:r>
            <a:r>
              <a:rPr lang="en" sz="1500">
                <a:latin typeface="Roboto"/>
                <a:ea typeface="Roboto"/>
                <a:cs typeface="Roboto"/>
                <a:sym typeface="Roboto"/>
              </a:rPr>
              <a:t> </a:t>
            </a:r>
            <a:r>
              <a:rPr lang="en">
                <a:latin typeface="Roboto"/>
                <a:ea typeface="Roboto"/>
                <a:cs typeface="Roboto"/>
                <a:sym typeface="Roboto"/>
              </a:rPr>
              <a:t>by ranking it as her </a:t>
            </a:r>
            <a:r>
              <a:rPr b="1" lang="en">
                <a:latin typeface="Roboto"/>
                <a:ea typeface="Roboto"/>
                <a:cs typeface="Roboto"/>
                <a:sym typeface="Roboto"/>
              </a:rPr>
              <a:t>top choice.</a:t>
            </a:r>
          </a:p>
          <a:p>
            <a:pPr lvl="0" rtl="0">
              <a:spcBef>
                <a:spcPts val="0"/>
              </a:spcBef>
              <a:buNone/>
            </a:pPr>
            <a:r>
              <a:t/>
            </a:r>
            <a:endParaRPr b="1">
              <a:latin typeface="Roboto"/>
              <a:ea typeface="Roboto"/>
              <a:cs typeface="Roboto"/>
              <a:sym typeface="Roboto"/>
            </a:endParaRPr>
          </a:p>
          <a:p>
            <a:pPr lvl="0" rtl="0">
              <a:spcBef>
                <a:spcPts val="0"/>
              </a:spcBef>
              <a:buNone/>
            </a:pPr>
            <a:r>
              <a:rPr lang="en">
                <a:latin typeface="Roboto"/>
                <a:ea typeface="Roboto"/>
                <a:cs typeface="Roboto"/>
                <a:sym typeface="Roboto"/>
              </a:rPr>
              <a:t>Any stable matching </a:t>
            </a:r>
            <a:r>
              <a:rPr lang="en" sz="1800">
                <a:latin typeface="Times New Roman"/>
                <a:ea typeface="Times New Roman"/>
                <a:cs typeface="Times New Roman"/>
                <a:sym typeface="Times New Roman"/>
              </a:rPr>
              <a:t>𝜇 </a:t>
            </a:r>
            <a:r>
              <a:rPr lang="en">
                <a:latin typeface="Roboto"/>
                <a:ea typeface="Roboto"/>
                <a:cs typeface="Roboto"/>
                <a:sym typeface="Roboto"/>
              </a:rPr>
              <a:t>can be selected if all students request their assignment under this matching </a:t>
            </a:r>
            <a:r>
              <a:rPr lang="en" sz="1800">
                <a:latin typeface="Times New Roman"/>
                <a:ea typeface="Times New Roman"/>
                <a:cs typeface="Times New Roman"/>
                <a:sym typeface="Times New Roman"/>
              </a:rPr>
              <a:t>𝜇(</a:t>
            </a:r>
            <a:r>
              <a:rPr i="1" lang="en" sz="1800">
                <a:latin typeface="Times New Roman"/>
                <a:ea typeface="Times New Roman"/>
                <a:cs typeface="Times New Roman"/>
                <a:sym typeface="Times New Roman"/>
              </a:rPr>
              <a:t>i</a:t>
            </a:r>
            <a:r>
              <a:rPr lang="en" sz="1800">
                <a:latin typeface="Times New Roman"/>
                <a:ea typeface="Times New Roman"/>
                <a:cs typeface="Times New Roman"/>
                <a:sym typeface="Times New Roman"/>
              </a:rPr>
              <a:t>)</a:t>
            </a:r>
            <a:r>
              <a:rPr lang="en">
                <a:latin typeface="Roboto"/>
                <a:ea typeface="Roboto"/>
                <a:cs typeface="Roboto"/>
                <a:sym typeface="Roboto"/>
              </a:rPr>
              <a:t> as their </a:t>
            </a:r>
            <a:r>
              <a:rPr b="1" lang="en">
                <a:latin typeface="Roboto"/>
                <a:ea typeface="Roboto"/>
                <a:cs typeface="Roboto"/>
                <a:sym typeface="Roboto"/>
              </a:rPr>
              <a:t>top choice</a:t>
            </a:r>
            <a:r>
              <a:rPr lang="en">
                <a:latin typeface="Roboto"/>
                <a:ea typeface="Roboto"/>
                <a:cs typeface="Roboto"/>
                <a:sym typeface="Roboto"/>
              </a:rPr>
              <a:t>.</a:t>
            </a:r>
          </a:p>
        </p:txBody>
      </p:sp>
      <p:sp>
        <p:nvSpPr>
          <p:cNvPr id="256" name="Shape 256"/>
          <p:cNvSpPr/>
          <p:nvPr/>
        </p:nvSpPr>
        <p:spPr>
          <a:xfrm>
            <a:off x="295825" y="1636250"/>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1</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257" name="Shape 257"/>
          <p:cNvSpPr/>
          <p:nvPr/>
        </p:nvSpPr>
        <p:spPr>
          <a:xfrm>
            <a:off x="295825" y="2156565"/>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2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b</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a ≻ c</a:t>
            </a:r>
            <a:r>
              <a:rPr lang="en" sz="1300">
                <a:latin typeface="Times New Roman"/>
                <a:ea typeface="Times New Roman"/>
                <a:cs typeface="Times New Roman"/>
                <a:sym typeface="Times New Roman"/>
              </a:rPr>
              <a:t> }</a:t>
            </a:r>
          </a:p>
        </p:txBody>
      </p:sp>
      <p:sp>
        <p:nvSpPr>
          <p:cNvPr id="258" name="Shape 258"/>
          <p:cNvSpPr/>
          <p:nvPr/>
        </p:nvSpPr>
        <p:spPr>
          <a:xfrm>
            <a:off x="295825" y="2948947"/>
            <a:ext cx="1346100" cy="405899"/>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i="1" lang="en" sz="1300">
                <a:latin typeface="Times New Roman"/>
                <a:ea typeface="Times New Roman"/>
                <a:cs typeface="Times New Roman"/>
                <a:sym typeface="Times New Roman"/>
              </a:rPr>
              <a:t>i</a:t>
            </a:r>
            <a:r>
              <a:rPr b="1" baseline="-25000" i="1" lang="en" sz="1300">
                <a:latin typeface="Times New Roman"/>
                <a:ea typeface="Times New Roman"/>
                <a:cs typeface="Times New Roman"/>
                <a:sym typeface="Times New Roman"/>
              </a:rPr>
              <a:t>n</a:t>
            </a:r>
            <a:r>
              <a:rPr b="1"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259" name="Shape 259"/>
          <p:cNvSpPr/>
          <p:nvPr/>
        </p:nvSpPr>
        <p:spPr>
          <a:xfrm>
            <a:off x="1783350" y="1637975"/>
            <a:ext cx="17256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a</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2, 1, 3 } |  (  )</a:t>
            </a:r>
          </a:p>
        </p:txBody>
      </p:sp>
      <p:sp>
        <p:nvSpPr>
          <p:cNvPr id="260" name="Shape 260"/>
          <p:cNvSpPr/>
          <p:nvPr/>
        </p:nvSpPr>
        <p:spPr>
          <a:xfrm>
            <a:off x="1783350" y="2156550"/>
            <a:ext cx="17256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b</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1, 2}  |  (  ) </a:t>
            </a:r>
          </a:p>
        </p:txBody>
      </p:sp>
      <p:sp>
        <p:nvSpPr>
          <p:cNvPr id="261" name="Shape 261"/>
          <p:cNvSpPr/>
          <p:nvPr/>
        </p:nvSpPr>
        <p:spPr>
          <a:xfrm>
            <a:off x="1783350" y="2947175"/>
            <a:ext cx="17256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i="1" lang="en" sz="1300">
                <a:latin typeface="Times New Roman"/>
                <a:ea typeface="Times New Roman"/>
                <a:cs typeface="Times New Roman"/>
                <a:sym typeface="Times New Roman"/>
              </a:rPr>
              <a:t>s</a:t>
            </a:r>
            <a:r>
              <a:rPr b="1" baseline="-25000" i="1" lang="en" sz="1300">
                <a:latin typeface="Times New Roman"/>
                <a:ea typeface="Times New Roman"/>
                <a:cs typeface="Times New Roman"/>
                <a:sym typeface="Times New Roman"/>
              </a:rPr>
              <a:t>m</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2, 1}  |  (  ) (  )</a:t>
            </a:r>
          </a:p>
        </p:txBody>
      </p:sp>
      <p:sp>
        <p:nvSpPr>
          <p:cNvPr id="262" name="Shape 262"/>
          <p:cNvSpPr txBox="1"/>
          <p:nvPr/>
        </p:nvSpPr>
        <p:spPr>
          <a:xfrm>
            <a:off x="510350" y="865250"/>
            <a:ext cx="2846100" cy="602700"/>
          </a:xfrm>
          <a:prstGeom prst="rect">
            <a:avLst/>
          </a:prstGeom>
          <a:solidFill>
            <a:srgbClr val="EFEFEF"/>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500">
                <a:latin typeface="Roboto"/>
                <a:ea typeface="Roboto"/>
                <a:cs typeface="Roboto"/>
                <a:sym typeface="Roboto"/>
              </a:rPr>
              <a:t>Preferences and </a:t>
            </a:r>
            <a:r>
              <a:rPr i="1" lang="en" sz="1500">
                <a:latin typeface="Times New Roman"/>
                <a:ea typeface="Times New Roman"/>
                <a:cs typeface="Times New Roman"/>
                <a:sym typeface="Times New Roman"/>
              </a:rPr>
              <a:t>≻</a:t>
            </a:r>
            <a:r>
              <a:rPr baseline="-25000" i="1" lang="en" sz="1500">
                <a:latin typeface="Times New Roman"/>
                <a:ea typeface="Times New Roman"/>
                <a:cs typeface="Times New Roman"/>
                <a:sym typeface="Times New Roman"/>
              </a:rPr>
              <a:t>i </a:t>
            </a:r>
            <a:r>
              <a:rPr lang="en" sz="1500">
                <a:latin typeface="Roboto"/>
                <a:ea typeface="Roboto"/>
                <a:cs typeface="Roboto"/>
                <a:sym typeface="Roboto"/>
              </a:rPr>
              <a:t>and priorities </a:t>
            </a:r>
            <a:r>
              <a:rPr i="1" lang="en" sz="1500">
                <a:latin typeface="Times New Roman"/>
                <a:ea typeface="Times New Roman"/>
                <a:cs typeface="Times New Roman"/>
                <a:sym typeface="Times New Roman"/>
              </a:rPr>
              <a:t>P</a:t>
            </a:r>
            <a:r>
              <a:rPr lang="en" sz="1500">
                <a:latin typeface="Times New Roman"/>
                <a:ea typeface="Times New Roman"/>
                <a:cs typeface="Times New Roman"/>
                <a:sym typeface="Times New Roman"/>
              </a:rPr>
              <a:t> </a:t>
            </a:r>
            <a:r>
              <a:rPr lang="en" sz="1500">
                <a:latin typeface="Roboto"/>
                <a:ea typeface="Roboto"/>
                <a:cs typeface="Roboto"/>
                <a:sym typeface="Roboto"/>
              </a:rPr>
              <a:t>define an </a:t>
            </a:r>
            <a:r>
              <a:rPr b="1" lang="en" sz="1500">
                <a:latin typeface="Roboto"/>
                <a:ea typeface="Roboto"/>
                <a:cs typeface="Roboto"/>
                <a:sym typeface="Roboto"/>
              </a:rPr>
              <a:t>Economy</a:t>
            </a:r>
          </a:p>
        </p:txBody>
      </p:sp>
      <p:sp>
        <p:nvSpPr>
          <p:cNvPr id="263" name="Shape 263"/>
          <p:cNvSpPr txBox="1"/>
          <p:nvPr/>
        </p:nvSpPr>
        <p:spPr>
          <a:xfrm>
            <a:off x="4556750" y="4112325"/>
            <a:ext cx="3577500" cy="729300"/>
          </a:xfrm>
          <a:prstGeom prst="rect">
            <a:avLst/>
          </a:prstGeom>
          <a:noFill/>
          <a:ln>
            <a:noFill/>
          </a:ln>
        </p:spPr>
        <p:txBody>
          <a:bodyPr anchorCtr="0" anchor="ctr" bIns="91425" lIns="91425" rIns="91425" tIns="91425">
            <a:noAutofit/>
          </a:bodyPr>
          <a:lstStyle/>
          <a:p>
            <a:pPr lvl="0" rtl="0">
              <a:spcBef>
                <a:spcPts val="0"/>
              </a:spcBef>
              <a:buNone/>
            </a:pPr>
            <a:r>
              <a:rPr lang="en">
                <a:latin typeface="Roboto"/>
                <a:ea typeface="Roboto"/>
                <a:cs typeface="Roboto"/>
                <a:sym typeface="Roboto"/>
              </a:rPr>
              <a:t>What if some students don’t strategize?</a:t>
            </a:r>
          </a:p>
        </p:txBody>
      </p:sp>
      <p:sp>
        <p:nvSpPr>
          <p:cNvPr id="264" name="Shape 264"/>
          <p:cNvSpPr txBox="1"/>
          <p:nvPr/>
        </p:nvSpPr>
        <p:spPr>
          <a:xfrm rot="5400000">
            <a:off x="839125" y="2624875"/>
            <a:ext cx="411900" cy="287100"/>
          </a:xfrm>
          <a:prstGeom prst="rect">
            <a:avLst/>
          </a:prstGeom>
          <a:noFill/>
          <a:ln>
            <a:noFill/>
          </a:ln>
        </p:spPr>
        <p:txBody>
          <a:bodyPr anchorCtr="0" anchor="t" bIns="91425" lIns="91425" rIns="91425" tIns="91425">
            <a:noAutofit/>
          </a:bodyPr>
          <a:lstStyle/>
          <a:p>
            <a:pPr lvl="0" rtl="0">
              <a:spcBef>
                <a:spcPts val="0"/>
              </a:spcBef>
              <a:buNone/>
            </a:pPr>
            <a:r>
              <a:rPr lang="en"/>
              <a:t>… </a:t>
            </a:r>
          </a:p>
        </p:txBody>
      </p:sp>
      <p:sp>
        <p:nvSpPr>
          <p:cNvPr id="265" name="Shape 265"/>
          <p:cNvSpPr txBox="1"/>
          <p:nvPr/>
        </p:nvSpPr>
        <p:spPr>
          <a:xfrm rot="5400000">
            <a:off x="2516400" y="2624875"/>
            <a:ext cx="411900" cy="287100"/>
          </a:xfrm>
          <a:prstGeom prst="rect">
            <a:avLst/>
          </a:prstGeom>
          <a:noFill/>
          <a:ln>
            <a:noFill/>
          </a:ln>
        </p:spPr>
        <p:txBody>
          <a:bodyPr anchorCtr="0" anchor="t" bIns="91425" lIns="91425" rIns="91425" tIns="91425">
            <a:noAutofit/>
          </a:bodyPr>
          <a:lstStyle/>
          <a:p>
            <a:pPr lvl="0" rtl="0">
              <a:spcBef>
                <a:spcPts val="0"/>
              </a:spcBef>
              <a:buNone/>
            </a:pPr>
            <a:r>
              <a:rPr lang="en"/>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0" st="0"/>
                                            </p:txEl>
                                          </p:spTgt>
                                        </p:tgtEl>
                                        <p:attrNameLst>
                                          <p:attrName>style.visibility</p:attrName>
                                        </p:attrNameLst>
                                      </p:cBhvr>
                                      <p:to>
                                        <p:strVal val="visible"/>
                                      </p:to>
                                    </p:set>
                                    <p:animEffect filter="fade" transition="in">
                                      <p:cBhvr>
                                        <p:cTn dur="1000"/>
                                        <p:tgtEl>
                                          <p:spTgt spid="2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1" st="1"/>
                                            </p:txEl>
                                          </p:spTgt>
                                        </p:tgtEl>
                                        <p:attrNameLst>
                                          <p:attrName>style.visibility</p:attrName>
                                        </p:attrNameLst>
                                      </p:cBhvr>
                                      <p:to>
                                        <p:strVal val="visible"/>
                                      </p:to>
                                    </p:set>
                                    <p:animEffect filter="fade" transition="in">
                                      <p:cBhvr>
                                        <p:cTn dur="1000"/>
                                        <p:tgtEl>
                                          <p:spTgt spid="2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2" st="2"/>
                                            </p:txEl>
                                          </p:spTgt>
                                        </p:tgtEl>
                                        <p:attrNameLst>
                                          <p:attrName>style.visibility</p:attrName>
                                        </p:attrNameLst>
                                      </p:cBhvr>
                                      <p:to>
                                        <p:strVal val="visible"/>
                                      </p:to>
                                    </p:set>
                                    <p:animEffect filter="fade" transition="in">
                                      <p:cBhvr>
                                        <p:cTn dur="1000"/>
                                        <p:tgtEl>
                                          <p:spTgt spid="2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3" st="3"/>
                                            </p:txEl>
                                          </p:spTgt>
                                        </p:tgtEl>
                                        <p:attrNameLst>
                                          <p:attrName>style.visibility</p:attrName>
                                        </p:attrNameLst>
                                      </p:cBhvr>
                                      <p:to>
                                        <p:strVal val="visible"/>
                                      </p:to>
                                    </p:set>
                                    <p:animEffect filter="fade" transition="in">
                                      <p:cBhvr>
                                        <p:cTn dur="1000"/>
                                        <p:tgtEl>
                                          <p:spTgt spid="25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type="title"/>
          </p:nvPr>
        </p:nvSpPr>
        <p:spPr>
          <a:xfrm>
            <a:off x="98250" y="16350"/>
            <a:ext cx="8826600" cy="602700"/>
          </a:xfrm>
          <a:prstGeom prst="rect">
            <a:avLst/>
          </a:prstGeom>
        </p:spPr>
        <p:txBody>
          <a:bodyPr anchorCtr="0" anchor="ctr" bIns="91425" lIns="91425" rIns="91425" tIns="91425">
            <a:noAutofit/>
          </a:bodyPr>
          <a:lstStyle/>
          <a:p>
            <a:pPr lvl="0">
              <a:spcBef>
                <a:spcPts val="0"/>
              </a:spcBef>
              <a:buNone/>
            </a:pPr>
            <a:r>
              <a:rPr lang="en"/>
              <a:t>Sincere and Strategic Students</a:t>
            </a:r>
          </a:p>
        </p:txBody>
      </p:sp>
      <p:sp>
        <p:nvSpPr>
          <p:cNvPr id="271" name="Shape 27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272" name="Shape 272"/>
          <p:cNvPicPr preferRelativeResize="0"/>
          <p:nvPr/>
        </p:nvPicPr>
        <p:blipFill rotWithShape="1">
          <a:blip r:embed="rId3">
            <a:alphaModFix/>
          </a:blip>
          <a:srcRect b="10790" l="57394" r="0" t="7026"/>
          <a:stretch/>
        </p:blipFill>
        <p:spPr>
          <a:xfrm>
            <a:off x="2754424" y="2262360"/>
            <a:ext cx="1102304" cy="1348024"/>
          </a:xfrm>
          <a:prstGeom prst="rect">
            <a:avLst/>
          </a:prstGeom>
          <a:noFill/>
          <a:ln>
            <a:noFill/>
          </a:ln>
        </p:spPr>
      </p:pic>
      <p:pic>
        <p:nvPicPr>
          <p:cNvPr id="273" name="Shape 273"/>
          <p:cNvPicPr preferRelativeResize="0"/>
          <p:nvPr/>
        </p:nvPicPr>
        <p:blipFill rotWithShape="1">
          <a:blip r:embed="rId3">
            <a:alphaModFix/>
          </a:blip>
          <a:srcRect b="13381" l="2447" r="45245" t="11947"/>
          <a:stretch/>
        </p:blipFill>
        <p:spPr>
          <a:xfrm>
            <a:off x="556818" y="2414747"/>
            <a:ext cx="1353256" cy="1224845"/>
          </a:xfrm>
          <a:prstGeom prst="rect">
            <a:avLst/>
          </a:prstGeom>
          <a:noFill/>
          <a:ln>
            <a:noFill/>
          </a:ln>
        </p:spPr>
      </p:pic>
      <p:sp>
        <p:nvSpPr>
          <p:cNvPr id="274" name="Shape 274"/>
          <p:cNvSpPr txBox="1"/>
          <p:nvPr/>
        </p:nvSpPr>
        <p:spPr>
          <a:xfrm>
            <a:off x="458375" y="953825"/>
            <a:ext cx="3577500" cy="393600"/>
          </a:xfrm>
          <a:prstGeom prst="rect">
            <a:avLst/>
          </a:prstGeom>
          <a:noFill/>
          <a:ln>
            <a:noFill/>
          </a:ln>
        </p:spPr>
        <p:txBody>
          <a:bodyPr anchorCtr="0" anchor="ctr" bIns="91425" lIns="91425" rIns="91425" tIns="91425">
            <a:noAutofit/>
          </a:bodyPr>
          <a:lstStyle/>
          <a:p>
            <a:pPr lvl="0" rtl="0">
              <a:spcBef>
                <a:spcPts val="0"/>
              </a:spcBef>
              <a:buNone/>
            </a:pPr>
            <a:r>
              <a:rPr lang="en" sz="1500">
                <a:latin typeface="Roboto"/>
                <a:ea typeface="Roboto"/>
                <a:cs typeface="Roboto"/>
                <a:sym typeface="Roboto"/>
              </a:rPr>
              <a:t>What if some students don’t strategize?</a:t>
            </a:r>
          </a:p>
        </p:txBody>
      </p:sp>
      <p:sp>
        <p:nvSpPr>
          <p:cNvPr id="275" name="Shape 275"/>
          <p:cNvSpPr txBox="1"/>
          <p:nvPr/>
        </p:nvSpPr>
        <p:spPr>
          <a:xfrm>
            <a:off x="2325575" y="1845775"/>
            <a:ext cx="1710300" cy="393600"/>
          </a:xfrm>
          <a:prstGeom prst="rect">
            <a:avLst/>
          </a:prstGeom>
          <a:noFill/>
          <a:ln>
            <a:noFill/>
          </a:ln>
        </p:spPr>
        <p:txBody>
          <a:bodyPr anchorCtr="0" anchor="ctr" bIns="91425" lIns="91425" rIns="91425" tIns="91425">
            <a:noAutofit/>
          </a:bodyPr>
          <a:lstStyle/>
          <a:p>
            <a:pPr lvl="0" algn="ctr">
              <a:spcBef>
                <a:spcPts val="0"/>
              </a:spcBef>
              <a:buNone/>
            </a:pPr>
            <a:r>
              <a:rPr lang="en">
                <a:latin typeface="Roboto"/>
                <a:ea typeface="Roboto"/>
                <a:cs typeface="Roboto"/>
                <a:sym typeface="Roboto"/>
              </a:rPr>
              <a:t>Sincere Students</a:t>
            </a:r>
          </a:p>
        </p:txBody>
      </p:sp>
      <p:cxnSp>
        <p:nvCxnSpPr>
          <p:cNvPr id="276" name="Shape 276"/>
          <p:cNvCxnSpPr/>
          <p:nvPr/>
        </p:nvCxnSpPr>
        <p:spPr>
          <a:xfrm flipH="1">
            <a:off x="1494425" y="1498125"/>
            <a:ext cx="465600" cy="375900"/>
          </a:xfrm>
          <a:prstGeom prst="straightConnector1">
            <a:avLst/>
          </a:prstGeom>
          <a:noFill/>
          <a:ln cap="flat" cmpd="sng" w="9525">
            <a:solidFill>
              <a:schemeClr val="dk2"/>
            </a:solidFill>
            <a:prstDash val="solid"/>
            <a:round/>
            <a:headEnd len="lg" w="lg" type="none"/>
            <a:tailEnd len="lg" w="lg" type="triangle"/>
          </a:ln>
        </p:spPr>
      </p:cxnSp>
      <p:cxnSp>
        <p:nvCxnSpPr>
          <p:cNvPr id="277" name="Shape 277"/>
          <p:cNvCxnSpPr/>
          <p:nvPr/>
        </p:nvCxnSpPr>
        <p:spPr>
          <a:xfrm>
            <a:off x="2325575" y="1446600"/>
            <a:ext cx="558300" cy="376200"/>
          </a:xfrm>
          <a:prstGeom prst="straightConnector1">
            <a:avLst/>
          </a:prstGeom>
          <a:noFill/>
          <a:ln cap="flat" cmpd="sng" w="9525">
            <a:solidFill>
              <a:schemeClr val="dk2"/>
            </a:solidFill>
            <a:prstDash val="solid"/>
            <a:round/>
            <a:headEnd len="lg" w="lg" type="none"/>
            <a:tailEnd len="lg" w="lg" type="triangle"/>
          </a:ln>
        </p:spPr>
      </p:cxnSp>
      <p:sp>
        <p:nvSpPr>
          <p:cNvPr id="278" name="Shape 278"/>
          <p:cNvSpPr txBox="1"/>
          <p:nvPr/>
        </p:nvSpPr>
        <p:spPr>
          <a:xfrm>
            <a:off x="458375" y="1874025"/>
            <a:ext cx="1710300" cy="393600"/>
          </a:xfrm>
          <a:prstGeom prst="rect">
            <a:avLst/>
          </a:prstGeom>
          <a:noFill/>
          <a:ln>
            <a:noFill/>
          </a:ln>
        </p:spPr>
        <p:txBody>
          <a:bodyPr anchorCtr="0" anchor="ctr" bIns="91425" lIns="91425" rIns="91425" tIns="91425">
            <a:noAutofit/>
          </a:bodyPr>
          <a:lstStyle/>
          <a:p>
            <a:pPr lvl="0" rtl="0" algn="ctr">
              <a:spcBef>
                <a:spcPts val="0"/>
              </a:spcBef>
              <a:buNone/>
            </a:pPr>
            <a:r>
              <a:rPr lang="en">
                <a:latin typeface="Roboto"/>
                <a:ea typeface="Roboto"/>
                <a:cs typeface="Roboto"/>
                <a:sym typeface="Roboto"/>
              </a:rPr>
              <a:t>Strategic Students</a:t>
            </a:r>
          </a:p>
        </p:txBody>
      </p:sp>
      <p:grpSp>
        <p:nvGrpSpPr>
          <p:cNvPr id="279" name="Shape 279"/>
          <p:cNvGrpSpPr/>
          <p:nvPr/>
        </p:nvGrpSpPr>
        <p:grpSpPr>
          <a:xfrm>
            <a:off x="4104100" y="2020625"/>
            <a:ext cx="5133287" cy="2785800"/>
            <a:chOff x="4104100" y="2020625"/>
            <a:chExt cx="5133287" cy="2785800"/>
          </a:xfrm>
        </p:grpSpPr>
        <p:grpSp>
          <p:nvGrpSpPr>
            <p:cNvPr id="280" name="Shape 280"/>
            <p:cNvGrpSpPr/>
            <p:nvPr/>
          </p:nvGrpSpPr>
          <p:grpSpPr>
            <a:xfrm>
              <a:off x="4104100" y="2020625"/>
              <a:ext cx="5133287" cy="2785800"/>
              <a:chOff x="4104100" y="2020625"/>
              <a:chExt cx="5133287" cy="2785800"/>
            </a:xfrm>
          </p:grpSpPr>
          <p:pic>
            <p:nvPicPr>
              <p:cNvPr id="281" name="Shape 281"/>
              <p:cNvPicPr preferRelativeResize="0"/>
              <p:nvPr/>
            </p:nvPicPr>
            <p:blipFill>
              <a:blip r:embed="rId4">
                <a:alphaModFix/>
              </a:blip>
              <a:stretch>
                <a:fillRect/>
              </a:stretch>
            </p:blipFill>
            <p:spPr>
              <a:xfrm>
                <a:off x="4582299" y="4052462"/>
                <a:ext cx="465599" cy="517550"/>
              </a:xfrm>
              <a:prstGeom prst="rect">
                <a:avLst/>
              </a:prstGeom>
              <a:noFill/>
              <a:ln>
                <a:noFill/>
              </a:ln>
            </p:spPr>
          </p:pic>
          <p:pic>
            <p:nvPicPr>
              <p:cNvPr id="282" name="Shape 282"/>
              <p:cNvPicPr preferRelativeResize="0"/>
              <p:nvPr/>
            </p:nvPicPr>
            <p:blipFill>
              <a:blip r:embed="rId4">
                <a:alphaModFix/>
              </a:blip>
              <a:stretch>
                <a:fillRect/>
              </a:stretch>
            </p:blipFill>
            <p:spPr>
              <a:xfrm>
                <a:off x="4582299" y="3074974"/>
                <a:ext cx="465599" cy="517550"/>
              </a:xfrm>
              <a:prstGeom prst="rect">
                <a:avLst/>
              </a:prstGeom>
              <a:noFill/>
              <a:ln>
                <a:noFill/>
              </a:ln>
            </p:spPr>
          </p:pic>
          <p:pic>
            <p:nvPicPr>
              <p:cNvPr id="283" name="Shape 283"/>
              <p:cNvPicPr preferRelativeResize="0"/>
              <p:nvPr/>
            </p:nvPicPr>
            <p:blipFill>
              <a:blip r:embed="rId4">
                <a:alphaModFix/>
              </a:blip>
              <a:stretch>
                <a:fillRect/>
              </a:stretch>
            </p:blipFill>
            <p:spPr>
              <a:xfrm>
                <a:off x="4658499" y="2189299"/>
                <a:ext cx="465599" cy="517550"/>
              </a:xfrm>
              <a:prstGeom prst="rect">
                <a:avLst/>
              </a:prstGeom>
              <a:noFill/>
              <a:ln>
                <a:noFill/>
              </a:ln>
            </p:spPr>
          </p:pic>
          <p:pic>
            <p:nvPicPr>
              <p:cNvPr id="284" name="Shape 284"/>
              <p:cNvPicPr preferRelativeResize="0"/>
              <p:nvPr/>
            </p:nvPicPr>
            <p:blipFill>
              <a:blip r:embed="rId5">
                <a:alphaModFix/>
              </a:blip>
              <a:stretch>
                <a:fillRect/>
              </a:stretch>
            </p:blipFill>
            <p:spPr>
              <a:xfrm>
                <a:off x="4104100" y="2146724"/>
                <a:ext cx="645755" cy="602700"/>
              </a:xfrm>
              <a:prstGeom prst="rect">
                <a:avLst/>
              </a:prstGeom>
              <a:noFill/>
              <a:ln>
                <a:noFill/>
              </a:ln>
            </p:spPr>
          </p:pic>
          <p:sp>
            <p:nvSpPr>
              <p:cNvPr id="285" name="Shape 285"/>
              <p:cNvSpPr txBox="1"/>
              <p:nvPr/>
            </p:nvSpPr>
            <p:spPr>
              <a:xfrm>
                <a:off x="5124087" y="2020625"/>
                <a:ext cx="4113300" cy="2785800"/>
              </a:xfrm>
              <a:prstGeom prst="rect">
                <a:avLst/>
              </a:prstGeom>
              <a:noFill/>
              <a:ln>
                <a:noFill/>
              </a:ln>
            </p:spPr>
            <p:txBody>
              <a:bodyPr anchorCtr="0" anchor="ctr" bIns="91425" lIns="91425" rIns="91425" tIns="91425">
                <a:noAutofit/>
              </a:bodyPr>
              <a:lstStyle/>
              <a:p>
                <a:pPr lvl="0">
                  <a:spcBef>
                    <a:spcPts val="0"/>
                  </a:spcBef>
                  <a:buNone/>
                </a:pPr>
                <a:r>
                  <a:t/>
                </a:r>
                <a:endParaRPr b="1" sz="1800">
                  <a:latin typeface="Roboto"/>
                  <a:ea typeface="Roboto"/>
                  <a:cs typeface="Roboto"/>
                  <a:sym typeface="Roboto"/>
                </a:endParaRPr>
              </a:p>
              <a:p>
                <a:pPr lvl="0" rtl="0">
                  <a:spcBef>
                    <a:spcPts val="0"/>
                  </a:spcBef>
                  <a:buNone/>
                </a:pPr>
                <a:r>
                  <a:rPr b="1" i="1" lang="en" sz="1800">
                    <a:latin typeface="Roboto"/>
                    <a:ea typeface="Roboto"/>
                    <a:cs typeface="Roboto"/>
                    <a:sym typeface="Roboto"/>
                  </a:rPr>
                  <a:t>I</a:t>
                </a:r>
                <a:r>
                  <a:rPr b="1" baseline="-25000" i="1" lang="en" sz="1800">
                    <a:latin typeface="Roboto"/>
                    <a:ea typeface="Roboto"/>
                    <a:cs typeface="Roboto"/>
                    <a:sym typeface="Roboto"/>
                  </a:rPr>
                  <a:t>1</a:t>
                </a:r>
                <a:r>
                  <a:rPr b="1" baseline="30000" i="1" lang="en" sz="1800">
                    <a:latin typeface="Roboto"/>
                    <a:ea typeface="Roboto"/>
                    <a:cs typeface="Roboto"/>
                    <a:sym typeface="Roboto"/>
                  </a:rPr>
                  <a:t>i</a:t>
                </a:r>
                <a:r>
                  <a:rPr lang="en">
                    <a:latin typeface="Roboto"/>
                    <a:ea typeface="Roboto"/>
                    <a:cs typeface="Roboto"/>
                    <a:sym typeface="Roboto"/>
                  </a:rPr>
                  <a:t>: Sincere students who rank school </a:t>
                </a:r>
                <a:r>
                  <a:rPr b="1" i="1" lang="en" sz="1800">
                    <a:latin typeface="Roboto"/>
                    <a:ea typeface="Roboto"/>
                    <a:cs typeface="Roboto"/>
                    <a:sym typeface="Roboto"/>
                  </a:rPr>
                  <a:t>i </a:t>
                </a:r>
                <a:r>
                  <a:rPr lang="en">
                    <a:latin typeface="Roboto"/>
                    <a:ea typeface="Roboto"/>
                    <a:cs typeface="Roboto"/>
                    <a:sym typeface="Roboto"/>
                  </a:rPr>
                  <a:t>as first choice under </a:t>
                </a:r>
                <a:r>
                  <a:rPr b="1" lang="en">
                    <a:latin typeface="Roboto"/>
                    <a:ea typeface="Roboto"/>
                    <a:cs typeface="Roboto"/>
                    <a:sym typeface="Roboto"/>
                  </a:rPr>
                  <a:t>and all strategic students</a:t>
                </a:r>
              </a:p>
              <a:p>
                <a:pPr lvl="0" rtl="0">
                  <a:spcBef>
                    <a:spcPts val="0"/>
                  </a:spcBef>
                  <a:buNone/>
                </a:pPr>
                <a:r>
                  <a:t/>
                </a:r>
                <a:endParaRPr b="1">
                  <a:latin typeface="Roboto"/>
                  <a:ea typeface="Roboto"/>
                  <a:cs typeface="Roboto"/>
                  <a:sym typeface="Roboto"/>
                </a:endParaRPr>
              </a:p>
              <a:p>
                <a:pPr lvl="0">
                  <a:spcBef>
                    <a:spcPts val="0"/>
                  </a:spcBef>
                  <a:buNone/>
                </a:pPr>
                <a:r>
                  <a:rPr b="1" i="1" lang="en" sz="1800">
                    <a:latin typeface="Roboto"/>
                    <a:ea typeface="Roboto"/>
                    <a:cs typeface="Roboto"/>
                    <a:sym typeface="Roboto"/>
                  </a:rPr>
                  <a:t>I</a:t>
                </a:r>
                <a:r>
                  <a:rPr b="1" baseline="-25000" i="1" lang="en" sz="1800">
                    <a:latin typeface="Roboto"/>
                    <a:ea typeface="Roboto"/>
                    <a:cs typeface="Roboto"/>
                    <a:sym typeface="Roboto"/>
                  </a:rPr>
                  <a:t>2</a:t>
                </a:r>
                <a:r>
                  <a:rPr b="1" baseline="30000" i="1" lang="en" sz="1800">
                    <a:latin typeface="Roboto"/>
                    <a:ea typeface="Roboto"/>
                    <a:cs typeface="Roboto"/>
                    <a:sym typeface="Roboto"/>
                  </a:rPr>
                  <a:t>i</a:t>
                </a:r>
                <a:r>
                  <a:rPr lang="en">
                    <a:latin typeface="Roboto"/>
                    <a:ea typeface="Roboto"/>
                    <a:cs typeface="Roboto"/>
                    <a:sym typeface="Roboto"/>
                  </a:rPr>
                  <a:t>: Sincere students who rank school </a:t>
                </a:r>
                <a:r>
                  <a:rPr b="1" i="1" lang="en" sz="1800">
                    <a:latin typeface="Roboto"/>
                    <a:ea typeface="Roboto"/>
                    <a:cs typeface="Roboto"/>
                    <a:sym typeface="Roboto"/>
                  </a:rPr>
                  <a:t>i </a:t>
                </a:r>
                <a:r>
                  <a:rPr lang="en">
                    <a:latin typeface="Roboto"/>
                    <a:ea typeface="Roboto"/>
                    <a:cs typeface="Roboto"/>
                    <a:sym typeface="Roboto"/>
                  </a:rPr>
                  <a:t>as second choice</a:t>
                </a:r>
              </a:p>
              <a:p>
                <a:pPr lvl="0">
                  <a:spcBef>
                    <a:spcPts val="0"/>
                  </a:spcBef>
                  <a:buNone/>
                </a:pPr>
                <a:r>
                  <a:t/>
                </a:r>
                <a:endParaRPr>
                  <a:latin typeface="Roboto"/>
                  <a:ea typeface="Roboto"/>
                  <a:cs typeface="Roboto"/>
                  <a:sym typeface="Roboto"/>
                </a:endParaRPr>
              </a:p>
              <a:p>
                <a:pPr lvl="0" rtl="0" algn="ctr">
                  <a:lnSpc>
                    <a:spcPct val="115000"/>
                  </a:lnSpc>
                  <a:spcBef>
                    <a:spcPts val="0"/>
                  </a:spcBef>
                  <a:spcAft>
                    <a:spcPts val="1600"/>
                  </a:spcAft>
                  <a:buNone/>
                </a:pPr>
                <a:r>
                  <a:t/>
                </a:r>
                <a:endParaRPr sz="1200">
                  <a:latin typeface="Roboto"/>
                  <a:ea typeface="Roboto"/>
                  <a:cs typeface="Roboto"/>
                  <a:sym typeface="Roboto"/>
                </a:endParaRPr>
              </a:p>
              <a:p>
                <a:pPr lvl="0" rtl="0">
                  <a:spcBef>
                    <a:spcPts val="0"/>
                  </a:spcBef>
                  <a:buNone/>
                </a:pPr>
                <a:r>
                  <a:rPr b="1" i="1" lang="en" sz="1800">
                    <a:latin typeface="Roboto"/>
                    <a:ea typeface="Roboto"/>
                    <a:cs typeface="Roboto"/>
                    <a:sym typeface="Roboto"/>
                  </a:rPr>
                  <a:t>I</a:t>
                </a:r>
                <a:r>
                  <a:rPr b="1" baseline="-25000" i="1" lang="en" sz="1800">
                    <a:latin typeface="Roboto"/>
                    <a:ea typeface="Roboto"/>
                    <a:cs typeface="Roboto"/>
                    <a:sym typeface="Roboto"/>
                  </a:rPr>
                  <a:t>n</a:t>
                </a:r>
                <a:r>
                  <a:rPr b="1" baseline="30000" i="1" lang="en" sz="1800">
                    <a:latin typeface="Roboto"/>
                    <a:ea typeface="Roboto"/>
                    <a:cs typeface="Roboto"/>
                    <a:sym typeface="Roboto"/>
                  </a:rPr>
                  <a:t>i</a:t>
                </a:r>
                <a:r>
                  <a:rPr lang="en">
                    <a:latin typeface="Roboto"/>
                    <a:ea typeface="Roboto"/>
                    <a:cs typeface="Roboto"/>
                    <a:sym typeface="Roboto"/>
                  </a:rPr>
                  <a:t>: Sincere students who rank school </a:t>
                </a:r>
                <a:r>
                  <a:rPr b="1" i="1" lang="en" sz="1800">
                    <a:latin typeface="Roboto"/>
                    <a:ea typeface="Roboto"/>
                    <a:cs typeface="Roboto"/>
                    <a:sym typeface="Roboto"/>
                  </a:rPr>
                  <a:t>i </a:t>
                </a:r>
                <a:r>
                  <a:rPr lang="en">
                    <a:latin typeface="Roboto"/>
                    <a:ea typeface="Roboto"/>
                    <a:cs typeface="Roboto"/>
                    <a:sym typeface="Roboto"/>
                  </a:rPr>
                  <a:t>as n</a:t>
                </a:r>
                <a:r>
                  <a:rPr baseline="30000" lang="en">
                    <a:latin typeface="Roboto"/>
                    <a:ea typeface="Roboto"/>
                    <a:cs typeface="Roboto"/>
                    <a:sym typeface="Roboto"/>
                  </a:rPr>
                  <a:t>th</a:t>
                </a:r>
                <a:r>
                  <a:rPr lang="en">
                    <a:latin typeface="Roboto"/>
                    <a:ea typeface="Roboto"/>
                    <a:cs typeface="Roboto"/>
                    <a:sym typeface="Roboto"/>
                  </a:rPr>
                  <a:t> choice</a:t>
                </a:r>
              </a:p>
              <a:p>
                <a:pPr lvl="0" rtl="0" algn="ctr">
                  <a:lnSpc>
                    <a:spcPct val="115000"/>
                  </a:lnSpc>
                  <a:spcBef>
                    <a:spcPts val="0"/>
                  </a:spcBef>
                  <a:spcAft>
                    <a:spcPts val="1600"/>
                  </a:spcAft>
                  <a:buNone/>
                </a:pPr>
                <a:r>
                  <a:t/>
                </a:r>
                <a:endParaRPr sz="1200">
                  <a:latin typeface="Roboto"/>
                  <a:ea typeface="Roboto"/>
                  <a:cs typeface="Roboto"/>
                  <a:sym typeface="Roboto"/>
                </a:endParaRPr>
              </a:p>
            </p:txBody>
          </p:sp>
        </p:grpSp>
        <p:sp>
          <p:nvSpPr>
            <p:cNvPr id="286" name="Shape 286"/>
            <p:cNvSpPr txBox="1"/>
            <p:nvPr/>
          </p:nvSpPr>
          <p:spPr>
            <a:xfrm rot="5400000">
              <a:off x="6877200" y="3505400"/>
              <a:ext cx="411900" cy="287100"/>
            </a:xfrm>
            <a:prstGeom prst="rect">
              <a:avLst/>
            </a:prstGeom>
            <a:noFill/>
            <a:ln>
              <a:noFill/>
            </a:ln>
          </p:spPr>
          <p:txBody>
            <a:bodyPr anchorCtr="0" anchor="t" bIns="91425" lIns="91425" rIns="91425" tIns="91425">
              <a:noAutofit/>
            </a:bodyPr>
            <a:lstStyle/>
            <a:p>
              <a:pPr lvl="0" rtl="0">
                <a:spcBef>
                  <a:spcPts val="0"/>
                </a:spcBef>
                <a:buNone/>
              </a:pPr>
              <a:r>
                <a:rPr lang="en"/>
                <a:t>… </a:t>
              </a: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Sincere and Strategic Students</a:t>
            </a:r>
          </a:p>
        </p:txBody>
      </p:sp>
      <p:sp>
        <p:nvSpPr>
          <p:cNvPr id="292" name="Shape 292"/>
          <p:cNvSpPr/>
          <p:nvPr/>
        </p:nvSpPr>
        <p:spPr>
          <a:xfrm>
            <a:off x="147300" y="1625500"/>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1</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293" name="Shape 293"/>
          <p:cNvSpPr/>
          <p:nvPr/>
        </p:nvSpPr>
        <p:spPr>
          <a:xfrm>
            <a:off x="147300" y="2145815"/>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2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b</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a ≻ c</a:t>
            </a:r>
            <a:r>
              <a:rPr lang="en" sz="1300">
                <a:latin typeface="Times New Roman"/>
                <a:ea typeface="Times New Roman"/>
                <a:cs typeface="Times New Roman"/>
                <a:sym typeface="Times New Roman"/>
              </a:rPr>
              <a:t> }</a:t>
            </a:r>
          </a:p>
        </p:txBody>
      </p:sp>
      <p:sp>
        <p:nvSpPr>
          <p:cNvPr id="294" name="Shape 294"/>
          <p:cNvSpPr/>
          <p:nvPr/>
        </p:nvSpPr>
        <p:spPr>
          <a:xfrm>
            <a:off x="147300" y="2938197"/>
            <a:ext cx="1346100" cy="405899"/>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i="1" lang="en" sz="1300">
                <a:latin typeface="Times New Roman"/>
                <a:ea typeface="Times New Roman"/>
                <a:cs typeface="Times New Roman"/>
                <a:sym typeface="Times New Roman"/>
              </a:rPr>
              <a:t>I</a:t>
            </a:r>
            <a:r>
              <a:rPr b="1" baseline="-25000" i="1" lang="en" sz="1300">
                <a:latin typeface="Times New Roman"/>
                <a:ea typeface="Times New Roman"/>
                <a:cs typeface="Times New Roman"/>
                <a:sym typeface="Times New Roman"/>
              </a:rPr>
              <a:t>n</a:t>
            </a:r>
            <a:r>
              <a:rPr b="1"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295" name="Shape 295"/>
          <p:cNvSpPr/>
          <p:nvPr/>
        </p:nvSpPr>
        <p:spPr>
          <a:xfrm>
            <a:off x="1634825" y="1627225"/>
            <a:ext cx="2398800" cy="4062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a</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b="1" i="1" lang="en" sz="1500">
                <a:latin typeface="Times New Roman"/>
                <a:ea typeface="Times New Roman"/>
                <a:cs typeface="Times New Roman"/>
                <a:sym typeface="Times New Roman"/>
              </a:rPr>
              <a:t>I</a:t>
            </a:r>
            <a:r>
              <a:rPr b="1" baseline="-25000" i="1" lang="en" sz="1500">
                <a:latin typeface="Times New Roman"/>
                <a:ea typeface="Times New Roman"/>
                <a:cs typeface="Times New Roman"/>
                <a:sym typeface="Times New Roman"/>
              </a:rPr>
              <a:t>1</a:t>
            </a:r>
            <a:r>
              <a:rPr b="1" baseline="30000" i="1" lang="en" sz="1500">
                <a:latin typeface="Times New Roman"/>
                <a:ea typeface="Times New Roman"/>
                <a:cs typeface="Times New Roman"/>
                <a:sym typeface="Times New Roman"/>
              </a:rPr>
              <a:t>a</a:t>
            </a:r>
            <a:r>
              <a:rPr b="1" baseline="-25000" i="1" lang="en" sz="1500">
                <a:latin typeface="Times New Roman"/>
                <a:ea typeface="Times New Roman"/>
                <a:cs typeface="Times New Roman"/>
                <a:sym typeface="Times New Roman"/>
              </a:rPr>
              <a:t> </a:t>
            </a:r>
            <a:r>
              <a:rPr i="1" lang="en" sz="1500">
                <a:latin typeface="Times New Roman"/>
                <a:ea typeface="Times New Roman"/>
                <a:cs typeface="Times New Roman"/>
                <a:sym typeface="Times New Roman"/>
              </a:rPr>
              <a:t>,</a:t>
            </a:r>
            <a:r>
              <a:rPr b="1" i="1" lang="en" sz="1500">
                <a:latin typeface="Times New Roman"/>
                <a:ea typeface="Times New Roman"/>
                <a:cs typeface="Times New Roman"/>
                <a:sym typeface="Times New Roman"/>
              </a:rPr>
              <a:t> I</a:t>
            </a:r>
            <a:r>
              <a:rPr b="1" baseline="-25000" i="1" lang="en" sz="1500">
                <a:latin typeface="Times New Roman"/>
                <a:ea typeface="Times New Roman"/>
                <a:cs typeface="Times New Roman"/>
                <a:sym typeface="Times New Roman"/>
              </a:rPr>
              <a:t>2</a:t>
            </a:r>
            <a:r>
              <a:rPr b="1" baseline="30000" i="1" lang="en" sz="1500">
                <a:latin typeface="Times New Roman"/>
                <a:ea typeface="Times New Roman"/>
                <a:cs typeface="Times New Roman"/>
                <a:sym typeface="Times New Roman"/>
              </a:rPr>
              <a:t>a</a:t>
            </a:r>
            <a:r>
              <a:rPr i="1" lang="en" sz="1500">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r>
              <a:rPr b="1" i="1" lang="en" sz="1500">
                <a:latin typeface="Times New Roman"/>
                <a:ea typeface="Times New Roman"/>
                <a:cs typeface="Times New Roman"/>
                <a:sym typeface="Times New Roman"/>
              </a:rPr>
              <a:t>I</a:t>
            </a:r>
            <a:r>
              <a:rPr b="1" baseline="-25000" i="1" lang="en" sz="1500">
                <a:latin typeface="Times New Roman"/>
                <a:ea typeface="Times New Roman"/>
                <a:cs typeface="Times New Roman"/>
                <a:sym typeface="Times New Roman"/>
              </a:rPr>
              <a:t>3</a:t>
            </a:r>
            <a:r>
              <a:rPr b="1" baseline="30000" i="1" lang="en" sz="1500">
                <a:latin typeface="Times New Roman"/>
                <a:ea typeface="Times New Roman"/>
                <a:cs typeface="Times New Roman"/>
                <a:sym typeface="Times New Roman"/>
              </a:rPr>
              <a:t>a</a:t>
            </a:r>
            <a:r>
              <a:rPr i="1" lang="en" sz="1500">
                <a:latin typeface="Times New Roman"/>
                <a:ea typeface="Times New Roman"/>
                <a:cs typeface="Times New Roman"/>
                <a:sym typeface="Times New Roman"/>
              </a:rPr>
              <a:t>,</a:t>
            </a:r>
            <a:r>
              <a:rPr lang="en" sz="1300">
                <a:latin typeface="Times New Roman"/>
                <a:ea typeface="Times New Roman"/>
                <a:cs typeface="Times New Roman"/>
                <a:sym typeface="Times New Roman"/>
              </a:rPr>
              <a:t> 2, 1, 3 }</a:t>
            </a:r>
          </a:p>
        </p:txBody>
      </p:sp>
      <p:sp>
        <p:nvSpPr>
          <p:cNvPr id="296" name="Shape 296"/>
          <p:cNvSpPr/>
          <p:nvPr/>
        </p:nvSpPr>
        <p:spPr>
          <a:xfrm>
            <a:off x="1634825" y="2146383"/>
            <a:ext cx="2398800" cy="4062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b</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a:t>
            </a:r>
            <a:r>
              <a:rPr b="1" i="1" lang="en" sz="1500">
                <a:latin typeface="Times New Roman"/>
                <a:ea typeface="Times New Roman"/>
                <a:cs typeface="Times New Roman"/>
                <a:sym typeface="Times New Roman"/>
              </a:rPr>
              <a:t>I</a:t>
            </a:r>
            <a:r>
              <a:rPr b="1" baseline="-25000" i="1" lang="en" sz="1500">
                <a:latin typeface="Times New Roman"/>
                <a:ea typeface="Times New Roman"/>
                <a:cs typeface="Times New Roman"/>
                <a:sym typeface="Times New Roman"/>
              </a:rPr>
              <a:t>1</a:t>
            </a:r>
            <a:r>
              <a:rPr b="1" baseline="30000" i="1" lang="en" sz="1500">
                <a:latin typeface="Times New Roman"/>
                <a:ea typeface="Times New Roman"/>
                <a:cs typeface="Times New Roman"/>
                <a:sym typeface="Times New Roman"/>
              </a:rPr>
              <a:t>b</a:t>
            </a:r>
            <a:r>
              <a:rPr b="1" baseline="-25000" i="1" lang="en" sz="1500">
                <a:latin typeface="Times New Roman"/>
                <a:ea typeface="Times New Roman"/>
                <a:cs typeface="Times New Roman"/>
                <a:sym typeface="Times New Roman"/>
              </a:rPr>
              <a:t> </a:t>
            </a:r>
            <a:r>
              <a:rPr i="1" lang="en" sz="1500">
                <a:latin typeface="Times New Roman"/>
                <a:ea typeface="Times New Roman"/>
                <a:cs typeface="Times New Roman"/>
                <a:sym typeface="Times New Roman"/>
              </a:rPr>
              <a:t>,</a:t>
            </a:r>
            <a:r>
              <a:rPr b="1" i="1" lang="en" sz="1500">
                <a:latin typeface="Times New Roman"/>
                <a:ea typeface="Times New Roman"/>
                <a:cs typeface="Times New Roman"/>
                <a:sym typeface="Times New Roman"/>
              </a:rPr>
              <a:t> I</a:t>
            </a:r>
            <a:r>
              <a:rPr b="1" baseline="-25000" i="1" lang="en" sz="1500">
                <a:latin typeface="Times New Roman"/>
                <a:ea typeface="Times New Roman"/>
                <a:cs typeface="Times New Roman"/>
                <a:sym typeface="Times New Roman"/>
              </a:rPr>
              <a:t>2</a:t>
            </a:r>
            <a:r>
              <a:rPr b="1" baseline="30000" i="1" lang="en" sz="1500">
                <a:latin typeface="Times New Roman"/>
                <a:ea typeface="Times New Roman"/>
                <a:cs typeface="Times New Roman"/>
                <a:sym typeface="Times New Roman"/>
              </a:rPr>
              <a:t>b</a:t>
            </a:r>
            <a:r>
              <a:rPr i="1" lang="en" sz="1500">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r>
              <a:rPr b="1" i="1" lang="en" sz="1500">
                <a:latin typeface="Times New Roman"/>
                <a:ea typeface="Times New Roman"/>
                <a:cs typeface="Times New Roman"/>
                <a:sym typeface="Times New Roman"/>
              </a:rPr>
              <a:t>I</a:t>
            </a:r>
            <a:r>
              <a:rPr b="1" baseline="-25000" i="1" lang="en" sz="1500">
                <a:latin typeface="Times New Roman"/>
                <a:ea typeface="Times New Roman"/>
                <a:cs typeface="Times New Roman"/>
                <a:sym typeface="Times New Roman"/>
              </a:rPr>
              <a:t>3</a:t>
            </a:r>
            <a:r>
              <a:rPr b="1" baseline="30000" i="1" lang="en" sz="1500">
                <a:latin typeface="Times New Roman"/>
                <a:ea typeface="Times New Roman"/>
                <a:cs typeface="Times New Roman"/>
                <a:sym typeface="Times New Roman"/>
              </a:rPr>
              <a:t>b</a:t>
            </a:r>
            <a:r>
              <a:rPr i="1" lang="en" sz="1500">
                <a:latin typeface="Times New Roman"/>
                <a:ea typeface="Times New Roman"/>
                <a:cs typeface="Times New Roman"/>
                <a:sym typeface="Times New Roman"/>
              </a:rPr>
              <a:t>, </a:t>
            </a:r>
            <a:r>
              <a:rPr lang="en" sz="1300">
                <a:latin typeface="Times New Roman"/>
                <a:ea typeface="Times New Roman"/>
                <a:cs typeface="Times New Roman"/>
                <a:sym typeface="Times New Roman"/>
              </a:rPr>
              <a:t>3, 1, 2}</a:t>
            </a:r>
          </a:p>
        </p:txBody>
      </p:sp>
      <p:sp>
        <p:nvSpPr>
          <p:cNvPr id="297" name="Shape 297"/>
          <p:cNvSpPr/>
          <p:nvPr/>
        </p:nvSpPr>
        <p:spPr>
          <a:xfrm>
            <a:off x="1634825" y="2937900"/>
            <a:ext cx="2398800" cy="4062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i="1" lang="en" sz="1300">
                <a:latin typeface="Times New Roman"/>
                <a:ea typeface="Times New Roman"/>
                <a:cs typeface="Times New Roman"/>
                <a:sym typeface="Times New Roman"/>
              </a:rPr>
              <a:t>s</a:t>
            </a:r>
            <a:r>
              <a:rPr b="1" baseline="-25000" i="1" lang="en" sz="1300">
                <a:latin typeface="Times New Roman"/>
                <a:ea typeface="Times New Roman"/>
                <a:cs typeface="Times New Roman"/>
                <a:sym typeface="Times New Roman"/>
              </a:rPr>
              <a:t>m</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b="1" i="1" lang="en" sz="1500">
                <a:latin typeface="Times New Roman"/>
                <a:ea typeface="Times New Roman"/>
                <a:cs typeface="Times New Roman"/>
                <a:sym typeface="Times New Roman"/>
              </a:rPr>
              <a:t>I</a:t>
            </a:r>
            <a:r>
              <a:rPr b="1" baseline="-25000" i="1" lang="en" sz="1500">
                <a:latin typeface="Times New Roman"/>
                <a:ea typeface="Times New Roman"/>
                <a:cs typeface="Times New Roman"/>
                <a:sym typeface="Times New Roman"/>
              </a:rPr>
              <a:t>1</a:t>
            </a:r>
            <a:r>
              <a:rPr b="1" baseline="30000" i="1" lang="en" sz="1500">
                <a:latin typeface="Times New Roman"/>
                <a:ea typeface="Times New Roman"/>
                <a:cs typeface="Times New Roman"/>
                <a:sym typeface="Times New Roman"/>
              </a:rPr>
              <a:t>m</a:t>
            </a:r>
            <a:r>
              <a:rPr b="1" baseline="-25000" i="1" lang="en" sz="1500">
                <a:latin typeface="Times New Roman"/>
                <a:ea typeface="Times New Roman"/>
                <a:cs typeface="Times New Roman"/>
                <a:sym typeface="Times New Roman"/>
              </a:rPr>
              <a:t> </a:t>
            </a:r>
            <a:r>
              <a:rPr i="1" lang="en" sz="1500">
                <a:latin typeface="Times New Roman"/>
                <a:ea typeface="Times New Roman"/>
                <a:cs typeface="Times New Roman"/>
                <a:sym typeface="Times New Roman"/>
              </a:rPr>
              <a:t>,</a:t>
            </a:r>
            <a:r>
              <a:rPr b="1" i="1" lang="en" sz="1500">
                <a:latin typeface="Times New Roman"/>
                <a:ea typeface="Times New Roman"/>
                <a:cs typeface="Times New Roman"/>
                <a:sym typeface="Times New Roman"/>
              </a:rPr>
              <a:t> I</a:t>
            </a:r>
            <a:r>
              <a:rPr b="1" baseline="-25000" i="1" lang="en" sz="1500">
                <a:latin typeface="Times New Roman"/>
                <a:ea typeface="Times New Roman"/>
                <a:cs typeface="Times New Roman"/>
                <a:sym typeface="Times New Roman"/>
              </a:rPr>
              <a:t>2</a:t>
            </a:r>
            <a:r>
              <a:rPr b="1" baseline="30000" i="1" lang="en" sz="1500">
                <a:latin typeface="Times New Roman"/>
                <a:ea typeface="Times New Roman"/>
                <a:cs typeface="Times New Roman"/>
                <a:sym typeface="Times New Roman"/>
              </a:rPr>
              <a:t>m</a:t>
            </a:r>
            <a:r>
              <a:rPr i="1" lang="en" sz="1500">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r>
              <a:rPr b="1" i="1" lang="en" sz="1500">
                <a:latin typeface="Times New Roman"/>
                <a:ea typeface="Times New Roman"/>
                <a:cs typeface="Times New Roman"/>
                <a:sym typeface="Times New Roman"/>
              </a:rPr>
              <a:t>I</a:t>
            </a:r>
            <a:r>
              <a:rPr b="1" baseline="-25000" i="1" lang="en" sz="1500">
                <a:latin typeface="Times New Roman"/>
                <a:ea typeface="Times New Roman"/>
                <a:cs typeface="Times New Roman"/>
                <a:sym typeface="Times New Roman"/>
              </a:rPr>
              <a:t>3</a:t>
            </a:r>
            <a:r>
              <a:rPr b="1" baseline="30000" i="1" lang="en" sz="1500">
                <a:latin typeface="Times New Roman"/>
                <a:ea typeface="Times New Roman"/>
                <a:cs typeface="Times New Roman"/>
                <a:sym typeface="Times New Roman"/>
              </a:rPr>
              <a:t>m</a:t>
            </a:r>
            <a:r>
              <a:rPr i="1" lang="en" sz="1500">
                <a:latin typeface="Times New Roman"/>
                <a:ea typeface="Times New Roman"/>
                <a:cs typeface="Times New Roman"/>
                <a:sym typeface="Times New Roman"/>
              </a:rPr>
              <a:t>, </a:t>
            </a:r>
            <a:r>
              <a:rPr lang="en" sz="1300">
                <a:latin typeface="Times New Roman"/>
                <a:ea typeface="Times New Roman"/>
                <a:cs typeface="Times New Roman"/>
                <a:sym typeface="Times New Roman"/>
              </a:rPr>
              <a:t> 3, 2, 1}</a:t>
            </a:r>
          </a:p>
        </p:txBody>
      </p:sp>
      <p:sp>
        <p:nvSpPr>
          <p:cNvPr id="298" name="Shape 298"/>
          <p:cNvSpPr txBox="1"/>
          <p:nvPr/>
        </p:nvSpPr>
        <p:spPr>
          <a:xfrm>
            <a:off x="510350" y="865250"/>
            <a:ext cx="2846100" cy="602700"/>
          </a:xfrm>
          <a:prstGeom prst="rect">
            <a:avLst/>
          </a:prstGeom>
          <a:solidFill>
            <a:srgbClr val="EFEFE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500">
                <a:latin typeface="Roboto"/>
                <a:ea typeface="Roboto"/>
                <a:cs typeface="Roboto"/>
                <a:sym typeface="Roboto"/>
              </a:rPr>
              <a:t>Augmented</a:t>
            </a:r>
            <a:r>
              <a:rPr lang="en" sz="1500">
                <a:latin typeface="Roboto"/>
                <a:ea typeface="Roboto"/>
                <a:cs typeface="Roboto"/>
                <a:sym typeface="Roboto"/>
              </a:rPr>
              <a:t> </a:t>
            </a:r>
            <a:r>
              <a:rPr b="1" lang="en" sz="1500">
                <a:latin typeface="Roboto"/>
                <a:ea typeface="Roboto"/>
                <a:cs typeface="Roboto"/>
                <a:sym typeface="Roboto"/>
              </a:rPr>
              <a:t>Economy</a:t>
            </a:r>
          </a:p>
        </p:txBody>
      </p:sp>
      <p:sp>
        <p:nvSpPr>
          <p:cNvPr id="299" name="Shape 299"/>
          <p:cNvSpPr txBox="1"/>
          <p:nvPr/>
        </p:nvSpPr>
        <p:spPr>
          <a:xfrm>
            <a:off x="-1872650" y="5313300"/>
            <a:ext cx="1685100" cy="405900"/>
          </a:xfrm>
          <a:prstGeom prst="rect">
            <a:avLst/>
          </a:prstGeom>
          <a:no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200">
                <a:latin typeface="Roboto"/>
                <a:ea typeface="Roboto"/>
                <a:cs typeface="Roboto"/>
                <a:sym typeface="Roboto"/>
              </a:rPr>
              <a:t>Original preferences</a:t>
            </a:r>
          </a:p>
        </p:txBody>
      </p:sp>
      <p:sp>
        <p:nvSpPr>
          <p:cNvPr id="300" name="Shape 300"/>
          <p:cNvSpPr txBox="1"/>
          <p:nvPr/>
        </p:nvSpPr>
        <p:spPr>
          <a:xfrm>
            <a:off x="-50100" y="5334800"/>
            <a:ext cx="1623000" cy="405900"/>
          </a:xfrm>
          <a:prstGeom prst="rect">
            <a:avLst/>
          </a:prstGeom>
          <a:no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200">
                <a:latin typeface="Roboto"/>
                <a:ea typeface="Roboto"/>
                <a:cs typeface="Roboto"/>
                <a:sym typeface="Roboto"/>
              </a:rPr>
              <a:t>Augmented</a:t>
            </a:r>
            <a:r>
              <a:rPr lang="en" sz="1200">
                <a:latin typeface="Roboto"/>
                <a:ea typeface="Roboto"/>
                <a:cs typeface="Roboto"/>
                <a:sym typeface="Roboto"/>
              </a:rPr>
              <a:t> priorities</a:t>
            </a:r>
          </a:p>
        </p:txBody>
      </p:sp>
      <p:cxnSp>
        <p:nvCxnSpPr>
          <p:cNvPr id="301" name="Shape 301"/>
          <p:cNvCxnSpPr>
            <a:stCxn id="300" idx="2"/>
            <a:endCxn id="302" idx="1"/>
          </p:cNvCxnSpPr>
          <p:nvPr/>
        </p:nvCxnSpPr>
        <p:spPr>
          <a:xfrm flipH="1">
            <a:off x="622800" y="5740700"/>
            <a:ext cx="138600" cy="326400"/>
          </a:xfrm>
          <a:prstGeom prst="straightConnector1">
            <a:avLst/>
          </a:prstGeom>
          <a:noFill/>
          <a:ln cap="flat" cmpd="sng" w="28575">
            <a:solidFill>
              <a:srgbClr val="FF0000"/>
            </a:solidFill>
            <a:prstDash val="solid"/>
            <a:round/>
            <a:headEnd len="lg" w="lg" type="none"/>
            <a:tailEnd len="lg" w="lg" type="none"/>
          </a:ln>
        </p:spPr>
      </p:cxnSp>
      <p:sp>
        <p:nvSpPr>
          <p:cNvPr id="302" name="Shape 302"/>
          <p:cNvSpPr/>
          <p:nvPr/>
        </p:nvSpPr>
        <p:spPr>
          <a:xfrm rot="5400000">
            <a:off x="568800" y="5645700"/>
            <a:ext cx="108300" cy="951300"/>
          </a:xfrm>
          <a:prstGeom prst="leftBracket">
            <a:avLst>
              <a:gd fmla="val 8333" name="adj"/>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303" name="Shape 303"/>
          <p:cNvCxnSpPr>
            <a:stCxn id="299" idx="2"/>
            <a:endCxn id="304" idx="1"/>
          </p:cNvCxnSpPr>
          <p:nvPr/>
        </p:nvCxnSpPr>
        <p:spPr>
          <a:xfrm>
            <a:off x="-1030100" y="5719200"/>
            <a:ext cx="0" cy="348000"/>
          </a:xfrm>
          <a:prstGeom prst="straightConnector1">
            <a:avLst/>
          </a:prstGeom>
          <a:noFill/>
          <a:ln cap="flat" cmpd="sng" w="28575">
            <a:solidFill>
              <a:srgbClr val="FF0000"/>
            </a:solidFill>
            <a:prstDash val="solid"/>
            <a:round/>
            <a:headEnd len="lg" w="lg" type="none"/>
            <a:tailEnd len="lg" w="lg" type="none"/>
          </a:ln>
        </p:spPr>
      </p:cxnSp>
      <p:sp>
        <p:nvSpPr>
          <p:cNvPr id="304" name="Shape 304"/>
          <p:cNvSpPr/>
          <p:nvPr/>
        </p:nvSpPr>
        <p:spPr>
          <a:xfrm rot="5400000">
            <a:off x="-1084250" y="5645700"/>
            <a:ext cx="108300" cy="951300"/>
          </a:xfrm>
          <a:prstGeom prst="leftBracket">
            <a:avLst>
              <a:gd fmla="val 8333" name="adj"/>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5" name="Shape 305"/>
          <p:cNvSpPr txBox="1"/>
          <p:nvPr/>
        </p:nvSpPr>
        <p:spPr>
          <a:xfrm>
            <a:off x="1785250" y="5662950"/>
            <a:ext cx="1623000" cy="405900"/>
          </a:xfrm>
          <a:prstGeom prst="rect">
            <a:avLst/>
          </a:prstGeom>
          <a:no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200">
                <a:latin typeface="Roboto"/>
                <a:ea typeface="Roboto"/>
                <a:cs typeface="Roboto"/>
                <a:sym typeface="Roboto"/>
              </a:rPr>
              <a:t>Original</a:t>
            </a:r>
            <a:r>
              <a:rPr lang="en" sz="1200">
                <a:latin typeface="Roboto"/>
                <a:ea typeface="Roboto"/>
                <a:cs typeface="Roboto"/>
                <a:sym typeface="Roboto"/>
              </a:rPr>
              <a:t> priorities</a:t>
            </a:r>
          </a:p>
        </p:txBody>
      </p:sp>
      <p:cxnSp>
        <p:nvCxnSpPr>
          <p:cNvPr id="306" name="Shape 306"/>
          <p:cNvCxnSpPr>
            <a:stCxn id="305" idx="2"/>
            <a:endCxn id="307" idx="1"/>
          </p:cNvCxnSpPr>
          <p:nvPr/>
        </p:nvCxnSpPr>
        <p:spPr>
          <a:xfrm flipH="1">
            <a:off x="1472050" y="6068850"/>
            <a:ext cx="1124700" cy="1500"/>
          </a:xfrm>
          <a:prstGeom prst="straightConnector1">
            <a:avLst/>
          </a:prstGeom>
          <a:noFill/>
          <a:ln cap="flat" cmpd="sng" w="28575">
            <a:solidFill>
              <a:srgbClr val="FF0000"/>
            </a:solidFill>
            <a:prstDash val="solid"/>
            <a:round/>
            <a:headEnd len="lg" w="lg" type="none"/>
            <a:tailEnd len="lg" w="lg" type="none"/>
          </a:ln>
        </p:spPr>
      </p:cxnSp>
      <p:sp>
        <p:nvSpPr>
          <p:cNvPr id="307" name="Shape 307"/>
          <p:cNvSpPr/>
          <p:nvPr/>
        </p:nvSpPr>
        <p:spPr>
          <a:xfrm rot="5400000">
            <a:off x="1399525" y="5904400"/>
            <a:ext cx="144900" cy="476700"/>
          </a:xfrm>
          <a:prstGeom prst="leftBracket">
            <a:avLst>
              <a:gd fmla="val 8333" name="adj"/>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8" name="Shape 308"/>
          <p:cNvSpPr txBox="1"/>
          <p:nvPr/>
        </p:nvSpPr>
        <p:spPr>
          <a:xfrm>
            <a:off x="5124087" y="2020625"/>
            <a:ext cx="4113300" cy="2785800"/>
          </a:xfrm>
          <a:prstGeom prst="rect">
            <a:avLst/>
          </a:prstGeom>
          <a:noFill/>
          <a:ln>
            <a:noFill/>
          </a:ln>
        </p:spPr>
        <p:txBody>
          <a:bodyPr anchorCtr="0" anchor="ctr" bIns="91425" lIns="91425" rIns="91425" tIns="91425">
            <a:noAutofit/>
          </a:bodyPr>
          <a:lstStyle/>
          <a:p>
            <a:pPr lvl="0" rtl="0">
              <a:spcBef>
                <a:spcPts val="0"/>
              </a:spcBef>
              <a:buNone/>
            </a:pPr>
            <a:r>
              <a:t/>
            </a:r>
            <a:endParaRPr b="1" sz="1800">
              <a:latin typeface="Roboto"/>
              <a:ea typeface="Roboto"/>
              <a:cs typeface="Roboto"/>
              <a:sym typeface="Roboto"/>
            </a:endParaRPr>
          </a:p>
          <a:p>
            <a:pPr lvl="0" rtl="0">
              <a:spcBef>
                <a:spcPts val="0"/>
              </a:spcBef>
              <a:buNone/>
            </a:pPr>
            <a:r>
              <a:rPr b="1" i="1" lang="en" sz="1800">
                <a:latin typeface="Roboto"/>
                <a:ea typeface="Roboto"/>
                <a:cs typeface="Roboto"/>
                <a:sym typeface="Roboto"/>
              </a:rPr>
              <a:t>I</a:t>
            </a:r>
            <a:r>
              <a:rPr b="1" baseline="-25000" i="1" lang="en" sz="1800">
                <a:latin typeface="Roboto"/>
                <a:ea typeface="Roboto"/>
                <a:cs typeface="Roboto"/>
                <a:sym typeface="Roboto"/>
              </a:rPr>
              <a:t>1</a:t>
            </a:r>
            <a:r>
              <a:rPr b="1" baseline="30000" i="1" lang="en" sz="1800">
                <a:latin typeface="Roboto"/>
                <a:ea typeface="Roboto"/>
                <a:cs typeface="Roboto"/>
                <a:sym typeface="Roboto"/>
              </a:rPr>
              <a:t>i</a:t>
            </a:r>
            <a:r>
              <a:rPr lang="en">
                <a:latin typeface="Roboto"/>
                <a:ea typeface="Roboto"/>
                <a:cs typeface="Roboto"/>
                <a:sym typeface="Roboto"/>
              </a:rPr>
              <a:t>: Sincere students who rank school </a:t>
            </a:r>
            <a:r>
              <a:rPr b="1" i="1" lang="en" sz="1800">
                <a:latin typeface="Roboto"/>
                <a:ea typeface="Roboto"/>
                <a:cs typeface="Roboto"/>
                <a:sym typeface="Roboto"/>
              </a:rPr>
              <a:t>i </a:t>
            </a:r>
            <a:r>
              <a:rPr lang="en">
                <a:latin typeface="Roboto"/>
                <a:ea typeface="Roboto"/>
                <a:cs typeface="Roboto"/>
                <a:sym typeface="Roboto"/>
              </a:rPr>
              <a:t>as first choice under </a:t>
            </a:r>
            <a:r>
              <a:rPr b="1" lang="en">
                <a:latin typeface="Roboto"/>
                <a:ea typeface="Roboto"/>
                <a:cs typeface="Roboto"/>
                <a:sym typeface="Roboto"/>
              </a:rPr>
              <a:t>and all strategic students</a:t>
            </a:r>
          </a:p>
          <a:p>
            <a:pPr lvl="0" rtl="0">
              <a:spcBef>
                <a:spcPts val="0"/>
              </a:spcBef>
              <a:buNone/>
            </a:pPr>
            <a:r>
              <a:t/>
            </a:r>
            <a:endParaRPr b="1">
              <a:latin typeface="Roboto"/>
              <a:ea typeface="Roboto"/>
              <a:cs typeface="Roboto"/>
              <a:sym typeface="Roboto"/>
            </a:endParaRPr>
          </a:p>
          <a:p>
            <a:pPr lvl="0" rtl="0">
              <a:spcBef>
                <a:spcPts val="0"/>
              </a:spcBef>
              <a:buNone/>
            </a:pPr>
            <a:r>
              <a:rPr b="1" i="1" lang="en" sz="1800">
                <a:latin typeface="Roboto"/>
                <a:ea typeface="Roboto"/>
                <a:cs typeface="Roboto"/>
                <a:sym typeface="Roboto"/>
              </a:rPr>
              <a:t>I</a:t>
            </a:r>
            <a:r>
              <a:rPr b="1" baseline="-25000" i="1" lang="en" sz="1800">
                <a:latin typeface="Roboto"/>
                <a:ea typeface="Roboto"/>
                <a:cs typeface="Roboto"/>
                <a:sym typeface="Roboto"/>
              </a:rPr>
              <a:t>2</a:t>
            </a:r>
            <a:r>
              <a:rPr b="1" baseline="30000" i="1" lang="en" sz="1800">
                <a:latin typeface="Roboto"/>
                <a:ea typeface="Roboto"/>
                <a:cs typeface="Roboto"/>
                <a:sym typeface="Roboto"/>
              </a:rPr>
              <a:t>i</a:t>
            </a:r>
            <a:r>
              <a:rPr lang="en">
                <a:latin typeface="Roboto"/>
                <a:ea typeface="Roboto"/>
                <a:cs typeface="Roboto"/>
                <a:sym typeface="Roboto"/>
              </a:rPr>
              <a:t>: Sincere students who rank school </a:t>
            </a:r>
            <a:r>
              <a:rPr b="1" i="1" lang="en" sz="1800">
                <a:latin typeface="Roboto"/>
                <a:ea typeface="Roboto"/>
                <a:cs typeface="Roboto"/>
                <a:sym typeface="Roboto"/>
              </a:rPr>
              <a:t>i </a:t>
            </a:r>
            <a:r>
              <a:rPr lang="en">
                <a:latin typeface="Roboto"/>
                <a:ea typeface="Roboto"/>
                <a:cs typeface="Roboto"/>
                <a:sym typeface="Roboto"/>
              </a:rPr>
              <a:t>as second choice</a:t>
            </a:r>
          </a:p>
          <a:p>
            <a:pPr lvl="0" rtl="0">
              <a:spcBef>
                <a:spcPts val="0"/>
              </a:spcBef>
              <a:buNone/>
            </a:pPr>
            <a:r>
              <a:t/>
            </a:r>
            <a:endParaRPr>
              <a:latin typeface="Roboto"/>
              <a:ea typeface="Roboto"/>
              <a:cs typeface="Roboto"/>
              <a:sym typeface="Roboto"/>
            </a:endParaRPr>
          </a:p>
          <a:p>
            <a:pPr lvl="0" rtl="0" algn="ctr">
              <a:lnSpc>
                <a:spcPct val="115000"/>
              </a:lnSpc>
              <a:spcBef>
                <a:spcPts val="0"/>
              </a:spcBef>
              <a:spcAft>
                <a:spcPts val="1600"/>
              </a:spcAft>
              <a:buNone/>
            </a:pPr>
            <a:r>
              <a:t/>
            </a:r>
            <a:endParaRPr sz="1200">
              <a:latin typeface="Roboto"/>
              <a:ea typeface="Roboto"/>
              <a:cs typeface="Roboto"/>
              <a:sym typeface="Roboto"/>
            </a:endParaRPr>
          </a:p>
          <a:p>
            <a:pPr lvl="0" rtl="0">
              <a:spcBef>
                <a:spcPts val="0"/>
              </a:spcBef>
              <a:buNone/>
            </a:pPr>
            <a:r>
              <a:rPr b="1" i="1" lang="en" sz="1800">
                <a:latin typeface="Roboto"/>
                <a:ea typeface="Roboto"/>
                <a:cs typeface="Roboto"/>
                <a:sym typeface="Roboto"/>
              </a:rPr>
              <a:t>I</a:t>
            </a:r>
            <a:r>
              <a:rPr b="1" baseline="-25000" i="1" lang="en" sz="1800">
                <a:latin typeface="Roboto"/>
                <a:ea typeface="Roboto"/>
                <a:cs typeface="Roboto"/>
                <a:sym typeface="Roboto"/>
              </a:rPr>
              <a:t>n</a:t>
            </a:r>
            <a:r>
              <a:rPr b="1" baseline="30000" i="1" lang="en" sz="1800">
                <a:latin typeface="Roboto"/>
                <a:ea typeface="Roboto"/>
                <a:cs typeface="Roboto"/>
                <a:sym typeface="Roboto"/>
              </a:rPr>
              <a:t>i</a:t>
            </a:r>
            <a:r>
              <a:rPr lang="en">
                <a:latin typeface="Roboto"/>
                <a:ea typeface="Roboto"/>
                <a:cs typeface="Roboto"/>
                <a:sym typeface="Roboto"/>
              </a:rPr>
              <a:t>: Sincere students who rank school </a:t>
            </a:r>
            <a:r>
              <a:rPr b="1" i="1" lang="en" sz="1800">
                <a:latin typeface="Roboto"/>
                <a:ea typeface="Roboto"/>
                <a:cs typeface="Roboto"/>
                <a:sym typeface="Roboto"/>
              </a:rPr>
              <a:t>i </a:t>
            </a:r>
            <a:r>
              <a:rPr lang="en">
                <a:latin typeface="Roboto"/>
                <a:ea typeface="Roboto"/>
                <a:cs typeface="Roboto"/>
                <a:sym typeface="Roboto"/>
              </a:rPr>
              <a:t>as n</a:t>
            </a:r>
            <a:r>
              <a:rPr baseline="30000" lang="en">
                <a:latin typeface="Roboto"/>
                <a:ea typeface="Roboto"/>
                <a:cs typeface="Roboto"/>
                <a:sym typeface="Roboto"/>
              </a:rPr>
              <a:t>th</a:t>
            </a:r>
            <a:r>
              <a:rPr lang="en">
                <a:latin typeface="Roboto"/>
                <a:ea typeface="Roboto"/>
                <a:cs typeface="Roboto"/>
                <a:sym typeface="Roboto"/>
              </a:rPr>
              <a:t> choice</a:t>
            </a:r>
          </a:p>
          <a:p>
            <a:pPr lvl="0" rtl="0" algn="ctr">
              <a:lnSpc>
                <a:spcPct val="115000"/>
              </a:lnSpc>
              <a:spcBef>
                <a:spcPts val="0"/>
              </a:spcBef>
              <a:spcAft>
                <a:spcPts val="1600"/>
              </a:spcAft>
              <a:buNone/>
            </a:pPr>
            <a:r>
              <a:t/>
            </a:r>
            <a:endParaRPr sz="1200">
              <a:latin typeface="Roboto"/>
              <a:ea typeface="Roboto"/>
              <a:cs typeface="Roboto"/>
              <a:sym typeface="Roboto"/>
            </a:endParaRPr>
          </a:p>
        </p:txBody>
      </p:sp>
      <p:pic>
        <p:nvPicPr>
          <p:cNvPr id="309" name="Shape 309"/>
          <p:cNvPicPr preferRelativeResize="0"/>
          <p:nvPr/>
        </p:nvPicPr>
        <p:blipFill>
          <a:blip r:embed="rId3">
            <a:alphaModFix/>
          </a:blip>
          <a:stretch>
            <a:fillRect/>
          </a:stretch>
        </p:blipFill>
        <p:spPr>
          <a:xfrm>
            <a:off x="4582299" y="4052462"/>
            <a:ext cx="465599" cy="517550"/>
          </a:xfrm>
          <a:prstGeom prst="rect">
            <a:avLst/>
          </a:prstGeom>
          <a:noFill/>
          <a:ln>
            <a:noFill/>
          </a:ln>
        </p:spPr>
      </p:pic>
      <p:pic>
        <p:nvPicPr>
          <p:cNvPr id="310" name="Shape 310"/>
          <p:cNvPicPr preferRelativeResize="0"/>
          <p:nvPr/>
        </p:nvPicPr>
        <p:blipFill>
          <a:blip r:embed="rId3">
            <a:alphaModFix/>
          </a:blip>
          <a:stretch>
            <a:fillRect/>
          </a:stretch>
        </p:blipFill>
        <p:spPr>
          <a:xfrm>
            <a:off x="4582299" y="3074974"/>
            <a:ext cx="465599" cy="517550"/>
          </a:xfrm>
          <a:prstGeom prst="rect">
            <a:avLst/>
          </a:prstGeom>
          <a:noFill/>
          <a:ln>
            <a:noFill/>
          </a:ln>
        </p:spPr>
      </p:pic>
      <p:pic>
        <p:nvPicPr>
          <p:cNvPr id="311" name="Shape 311"/>
          <p:cNvPicPr preferRelativeResize="0"/>
          <p:nvPr/>
        </p:nvPicPr>
        <p:blipFill>
          <a:blip r:embed="rId3">
            <a:alphaModFix/>
          </a:blip>
          <a:stretch>
            <a:fillRect/>
          </a:stretch>
        </p:blipFill>
        <p:spPr>
          <a:xfrm>
            <a:off x="4658499" y="2189299"/>
            <a:ext cx="465599" cy="517550"/>
          </a:xfrm>
          <a:prstGeom prst="rect">
            <a:avLst/>
          </a:prstGeom>
          <a:noFill/>
          <a:ln>
            <a:noFill/>
          </a:ln>
        </p:spPr>
      </p:pic>
      <p:pic>
        <p:nvPicPr>
          <p:cNvPr id="312" name="Shape 312"/>
          <p:cNvPicPr preferRelativeResize="0"/>
          <p:nvPr/>
        </p:nvPicPr>
        <p:blipFill>
          <a:blip r:embed="rId4">
            <a:alphaModFix/>
          </a:blip>
          <a:stretch>
            <a:fillRect/>
          </a:stretch>
        </p:blipFill>
        <p:spPr>
          <a:xfrm>
            <a:off x="4104100" y="2146724"/>
            <a:ext cx="645755" cy="602700"/>
          </a:xfrm>
          <a:prstGeom prst="rect">
            <a:avLst/>
          </a:prstGeom>
          <a:noFill/>
          <a:ln>
            <a:noFill/>
          </a:ln>
        </p:spPr>
      </p:pic>
      <p:sp>
        <p:nvSpPr>
          <p:cNvPr id="313" name="Shape 313"/>
          <p:cNvSpPr txBox="1"/>
          <p:nvPr/>
        </p:nvSpPr>
        <p:spPr>
          <a:xfrm>
            <a:off x="4291775" y="859200"/>
            <a:ext cx="4709400" cy="921300"/>
          </a:xfrm>
          <a:prstGeom prst="rect">
            <a:avLst/>
          </a:prstGeom>
          <a:solidFill>
            <a:srgbClr val="D9D9D9"/>
          </a:solidFill>
          <a:ln cap="flat" cmpd="sng" w="28575">
            <a:solidFill>
              <a:srgbClr val="FF99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a:latin typeface="Roboto"/>
                <a:ea typeface="Roboto"/>
                <a:cs typeface="Roboto"/>
                <a:sym typeface="Roboto"/>
              </a:rPr>
              <a:t>WIth sincere and strategic students, the Nash equilibria of the Boston game is the set of stable matchings under the augmented economy</a:t>
            </a:r>
            <a:r>
              <a:rPr b="1" lang="en">
                <a:latin typeface="Roboto"/>
                <a:ea typeface="Roboto"/>
                <a:cs typeface="Roboto"/>
                <a:sym typeface="Roboto"/>
              </a:rPr>
              <a:t>. </a:t>
            </a:r>
            <a:r>
              <a:rPr lang="en">
                <a:latin typeface="Roboto"/>
                <a:ea typeface="Roboto"/>
                <a:cs typeface="Roboto"/>
                <a:sym typeface="Roboto"/>
              </a:rPr>
              <a:t>(Pathak &amp; Sonmez, 2008).</a:t>
            </a:r>
          </a:p>
        </p:txBody>
      </p:sp>
      <p:sp>
        <p:nvSpPr>
          <p:cNvPr id="314" name="Shape 314"/>
          <p:cNvSpPr txBox="1"/>
          <p:nvPr/>
        </p:nvSpPr>
        <p:spPr>
          <a:xfrm rot="5400000">
            <a:off x="6877200" y="3505400"/>
            <a:ext cx="411900" cy="287100"/>
          </a:xfrm>
          <a:prstGeom prst="rect">
            <a:avLst/>
          </a:prstGeom>
          <a:noFill/>
          <a:ln>
            <a:noFill/>
          </a:ln>
        </p:spPr>
        <p:txBody>
          <a:bodyPr anchorCtr="0" anchor="t" bIns="91425" lIns="91425" rIns="91425" tIns="91425">
            <a:noAutofit/>
          </a:bodyPr>
          <a:lstStyle/>
          <a:p>
            <a:pPr lvl="0" rtl="0">
              <a:spcBef>
                <a:spcPts val="0"/>
              </a:spcBef>
              <a:buNone/>
            </a:pPr>
            <a:r>
              <a:rPr lang="en"/>
              <a:t>… </a:t>
            </a:r>
          </a:p>
        </p:txBody>
      </p:sp>
      <p:sp>
        <p:nvSpPr>
          <p:cNvPr id="315" name="Shape 315"/>
          <p:cNvSpPr txBox="1"/>
          <p:nvPr/>
        </p:nvSpPr>
        <p:spPr>
          <a:xfrm rot="5400000">
            <a:off x="736650" y="2614975"/>
            <a:ext cx="411900" cy="287100"/>
          </a:xfrm>
          <a:prstGeom prst="rect">
            <a:avLst/>
          </a:prstGeom>
          <a:noFill/>
          <a:ln>
            <a:noFill/>
          </a:ln>
        </p:spPr>
        <p:txBody>
          <a:bodyPr anchorCtr="0" anchor="t" bIns="91425" lIns="91425" rIns="91425" tIns="91425">
            <a:noAutofit/>
          </a:bodyPr>
          <a:lstStyle/>
          <a:p>
            <a:pPr lvl="0" rtl="0">
              <a:spcBef>
                <a:spcPts val="0"/>
              </a:spcBef>
              <a:buNone/>
            </a:pPr>
            <a:r>
              <a:rPr lang="en"/>
              <a:t>… </a:t>
            </a:r>
          </a:p>
        </p:txBody>
      </p:sp>
      <p:sp>
        <p:nvSpPr>
          <p:cNvPr id="316" name="Shape 316"/>
          <p:cNvSpPr txBox="1"/>
          <p:nvPr/>
        </p:nvSpPr>
        <p:spPr>
          <a:xfrm rot="5400000">
            <a:off x="2592800" y="2614975"/>
            <a:ext cx="411900" cy="287100"/>
          </a:xfrm>
          <a:prstGeom prst="rect">
            <a:avLst/>
          </a:prstGeom>
          <a:noFill/>
          <a:ln>
            <a:noFill/>
          </a:ln>
        </p:spPr>
        <p:txBody>
          <a:bodyPr anchorCtr="0" anchor="t" bIns="91425" lIns="91425" rIns="91425" tIns="91425">
            <a:noAutofit/>
          </a:bodyPr>
          <a:lstStyle/>
          <a:p>
            <a:pPr lvl="0" rtl="0">
              <a:spcBef>
                <a:spcPts val="0"/>
              </a:spcBef>
              <a:buNone/>
            </a:pPr>
            <a:r>
              <a:rPr lang="en"/>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sp>
        <p:nvSpPr>
          <p:cNvPr id="321" name="Shape 321"/>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Sincere and Strategic Students</a:t>
            </a:r>
          </a:p>
        </p:txBody>
      </p:sp>
      <p:sp>
        <p:nvSpPr>
          <p:cNvPr id="322" name="Shape 322"/>
          <p:cNvSpPr/>
          <p:nvPr/>
        </p:nvSpPr>
        <p:spPr>
          <a:xfrm>
            <a:off x="147300" y="1625500"/>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1</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323" name="Shape 323"/>
          <p:cNvSpPr/>
          <p:nvPr/>
        </p:nvSpPr>
        <p:spPr>
          <a:xfrm>
            <a:off x="147300" y="2145815"/>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2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b</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a ≻ c</a:t>
            </a:r>
            <a:r>
              <a:rPr lang="en" sz="1300">
                <a:latin typeface="Times New Roman"/>
                <a:ea typeface="Times New Roman"/>
                <a:cs typeface="Times New Roman"/>
                <a:sym typeface="Times New Roman"/>
              </a:rPr>
              <a:t> }</a:t>
            </a:r>
          </a:p>
        </p:txBody>
      </p:sp>
      <p:sp>
        <p:nvSpPr>
          <p:cNvPr id="324" name="Shape 324"/>
          <p:cNvSpPr/>
          <p:nvPr/>
        </p:nvSpPr>
        <p:spPr>
          <a:xfrm>
            <a:off x="147300" y="2938197"/>
            <a:ext cx="1346100" cy="405899"/>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i="1" lang="en" sz="1300">
                <a:latin typeface="Times New Roman"/>
                <a:ea typeface="Times New Roman"/>
                <a:cs typeface="Times New Roman"/>
                <a:sym typeface="Times New Roman"/>
              </a:rPr>
              <a:t>I</a:t>
            </a:r>
            <a:r>
              <a:rPr b="1" baseline="-25000" i="1" lang="en" sz="1300">
                <a:latin typeface="Times New Roman"/>
                <a:ea typeface="Times New Roman"/>
                <a:cs typeface="Times New Roman"/>
                <a:sym typeface="Times New Roman"/>
              </a:rPr>
              <a:t>n</a:t>
            </a:r>
            <a:r>
              <a:rPr b="1"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325" name="Shape 325"/>
          <p:cNvSpPr/>
          <p:nvPr/>
        </p:nvSpPr>
        <p:spPr>
          <a:xfrm>
            <a:off x="1634825" y="1627225"/>
            <a:ext cx="2398800" cy="4062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a</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b="1" i="1" lang="en" sz="1500">
                <a:latin typeface="Times New Roman"/>
                <a:ea typeface="Times New Roman"/>
                <a:cs typeface="Times New Roman"/>
                <a:sym typeface="Times New Roman"/>
              </a:rPr>
              <a:t>I</a:t>
            </a:r>
            <a:r>
              <a:rPr b="1" baseline="-25000" i="1" lang="en" sz="1500">
                <a:latin typeface="Times New Roman"/>
                <a:ea typeface="Times New Roman"/>
                <a:cs typeface="Times New Roman"/>
                <a:sym typeface="Times New Roman"/>
              </a:rPr>
              <a:t>1</a:t>
            </a:r>
            <a:r>
              <a:rPr b="1" baseline="30000" i="1" lang="en" sz="1500">
                <a:latin typeface="Times New Roman"/>
                <a:ea typeface="Times New Roman"/>
                <a:cs typeface="Times New Roman"/>
                <a:sym typeface="Times New Roman"/>
              </a:rPr>
              <a:t>a</a:t>
            </a:r>
            <a:r>
              <a:rPr b="1" baseline="-25000" i="1" lang="en" sz="1500">
                <a:latin typeface="Times New Roman"/>
                <a:ea typeface="Times New Roman"/>
                <a:cs typeface="Times New Roman"/>
                <a:sym typeface="Times New Roman"/>
              </a:rPr>
              <a:t> </a:t>
            </a:r>
            <a:r>
              <a:rPr i="1" lang="en" sz="1500">
                <a:latin typeface="Times New Roman"/>
                <a:ea typeface="Times New Roman"/>
                <a:cs typeface="Times New Roman"/>
                <a:sym typeface="Times New Roman"/>
              </a:rPr>
              <a:t>,</a:t>
            </a:r>
            <a:r>
              <a:rPr b="1" i="1" lang="en" sz="1500">
                <a:latin typeface="Times New Roman"/>
                <a:ea typeface="Times New Roman"/>
                <a:cs typeface="Times New Roman"/>
                <a:sym typeface="Times New Roman"/>
              </a:rPr>
              <a:t> I</a:t>
            </a:r>
            <a:r>
              <a:rPr b="1" baseline="-25000" i="1" lang="en" sz="1500">
                <a:latin typeface="Times New Roman"/>
                <a:ea typeface="Times New Roman"/>
                <a:cs typeface="Times New Roman"/>
                <a:sym typeface="Times New Roman"/>
              </a:rPr>
              <a:t>2</a:t>
            </a:r>
            <a:r>
              <a:rPr b="1" baseline="30000" i="1" lang="en" sz="1500">
                <a:latin typeface="Times New Roman"/>
                <a:ea typeface="Times New Roman"/>
                <a:cs typeface="Times New Roman"/>
                <a:sym typeface="Times New Roman"/>
              </a:rPr>
              <a:t>a</a:t>
            </a:r>
            <a:r>
              <a:rPr i="1" lang="en" sz="1500">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r>
              <a:rPr b="1" i="1" lang="en" sz="1500">
                <a:latin typeface="Times New Roman"/>
                <a:ea typeface="Times New Roman"/>
                <a:cs typeface="Times New Roman"/>
                <a:sym typeface="Times New Roman"/>
              </a:rPr>
              <a:t>I</a:t>
            </a:r>
            <a:r>
              <a:rPr b="1" baseline="-25000" i="1" lang="en" sz="1500">
                <a:latin typeface="Times New Roman"/>
                <a:ea typeface="Times New Roman"/>
                <a:cs typeface="Times New Roman"/>
                <a:sym typeface="Times New Roman"/>
              </a:rPr>
              <a:t>3</a:t>
            </a:r>
            <a:r>
              <a:rPr b="1" baseline="30000" i="1" lang="en" sz="1500">
                <a:latin typeface="Times New Roman"/>
                <a:ea typeface="Times New Roman"/>
                <a:cs typeface="Times New Roman"/>
                <a:sym typeface="Times New Roman"/>
              </a:rPr>
              <a:t>a</a:t>
            </a:r>
            <a:r>
              <a:rPr i="1" lang="en" sz="1500">
                <a:latin typeface="Times New Roman"/>
                <a:ea typeface="Times New Roman"/>
                <a:cs typeface="Times New Roman"/>
                <a:sym typeface="Times New Roman"/>
              </a:rPr>
              <a:t>,</a:t>
            </a:r>
            <a:r>
              <a:rPr lang="en" sz="1300">
                <a:latin typeface="Times New Roman"/>
                <a:ea typeface="Times New Roman"/>
                <a:cs typeface="Times New Roman"/>
                <a:sym typeface="Times New Roman"/>
              </a:rPr>
              <a:t> 2, 1, 3 }</a:t>
            </a:r>
          </a:p>
        </p:txBody>
      </p:sp>
      <p:sp>
        <p:nvSpPr>
          <p:cNvPr id="326" name="Shape 326"/>
          <p:cNvSpPr/>
          <p:nvPr/>
        </p:nvSpPr>
        <p:spPr>
          <a:xfrm>
            <a:off x="1634825" y="2146383"/>
            <a:ext cx="2398800" cy="4062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b</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b="1" i="1" lang="en" sz="1500">
                <a:latin typeface="Times New Roman"/>
                <a:ea typeface="Times New Roman"/>
                <a:cs typeface="Times New Roman"/>
                <a:sym typeface="Times New Roman"/>
              </a:rPr>
              <a:t>I</a:t>
            </a:r>
            <a:r>
              <a:rPr b="1" baseline="-25000" i="1" lang="en" sz="1500">
                <a:latin typeface="Times New Roman"/>
                <a:ea typeface="Times New Roman"/>
                <a:cs typeface="Times New Roman"/>
                <a:sym typeface="Times New Roman"/>
              </a:rPr>
              <a:t>1</a:t>
            </a:r>
            <a:r>
              <a:rPr b="1" baseline="30000" i="1" lang="en" sz="1500">
                <a:latin typeface="Times New Roman"/>
                <a:ea typeface="Times New Roman"/>
                <a:cs typeface="Times New Roman"/>
                <a:sym typeface="Times New Roman"/>
              </a:rPr>
              <a:t>b</a:t>
            </a:r>
            <a:r>
              <a:rPr b="1" baseline="-25000" i="1" lang="en" sz="1500">
                <a:latin typeface="Times New Roman"/>
                <a:ea typeface="Times New Roman"/>
                <a:cs typeface="Times New Roman"/>
                <a:sym typeface="Times New Roman"/>
              </a:rPr>
              <a:t> </a:t>
            </a:r>
            <a:r>
              <a:rPr i="1" lang="en" sz="1500">
                <a:latin typeface="Times New Roman"/>
                <a:ea typeface="Times New Roman"/>
                <a:cs typeface="Times New Roman"/>
                <a:sym typeface="Times New Roman"/>
              </a:rPr>
              <a:t>,</a:t>
            </a:r>
            <a:r>
              <a:rPr b="1" i="1" lang="en" sz="1500">
                <a:latin typeface="Times New Roman"/>
                <a:ea typeface="Times New Roman"/>
                <a:cs typeface="Times New Roman"/>
                <a:sym typeface="Times New Roman"/>
              </a:rPr>
              <a:t> I</a:t>
            </a:r>
            <a:r>
              <a:rPr b="1" baseline="-25000" i="1" lang="en" sz="1500">
                <a:latin typeface="Times New Roman"/>
                <a:ea typeface="Times New Roman"/>
                <a:cs typeface="Times New Roman"/>
                <a:sym typeface="Times New Roman"/>
              </a:rPr>
              <a:t>2</a:t>
            </a:r>
            <a:r>
              <a:rPr b="1" baseline="30000" i="1" lang="en" sz="1500">
                <a:latin typeface="Times New Roman"/>
                <a:ea typeface="Times New Roman"/>
                <a:cs typeface="Times New Roman"/>
                <a:sym typeface="Times New Roman"/>
              </a:rPr>
              <a:t>b</a:t>
            </a:r>
            <a:r>
              <a:rPr i="1" lang="en" sz="1500">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r>
              <a:rPr b="1" i="1" lang="en" sz="1500">
                <a:latin typeface="Times New Roman"/>
                <a:ea typeface="Times New Roman"/>
                <a:cs typeface="Times New Roman"/>
                <a:sym typeface="Times New Roman"/>
              </a:rPr>
              <a:t>I</a:t>
            </a:r>
            <a:r>
              <a:rPr b="1" baseline="-25000" i="1" lang="en" sz="1500">
                <a:latin typeface="Times New Roman"/>
                <a:ea typeface="Times New Roman"/>
                <a:cs typeface="Times New Roman"/>
                <a:sym typeface="Times New Roman"/>
              </a:rPr>
              <a:t>3</a:t>
            </a:r>
            <a:r>
              <a:rPr b="1" baseline="30000" i="1" lang="en" sz="1500">
                <a:latin typeface="Times New Roman"/>
                <a:ea typeface="Times New Roman"/>
                <a:cs typeface="Times New Roman"/>
                <a:sym typeface="Times New Roman"/>
              </a:rPr>
              <a:t>b</a:t>
            </a:r>
            <a:r>
              <a:rPr i="1" lang="en" sz="1500">
                <a:latin typeface="Times New Roman"/>
                <a:ea typeface="Times New Roman"/>
                <a:cs typeface="Times New Roman"/>
                <a:sym typeface="Times New Roman"/>
              </a:rPr>
              <a:t>, </a:t>
            </a:r>
            <a:r>
              <a:rPr lang="en" sz="1300">
                <a:latin typeface="Times New Roman"/>
                <a:ea typeface="Times New Roman"/>
                <a:cs typeface="Times New Roman"/>
                <a:sym typeface="Times New Roman"/>
              </a:rPr>
              <a:t>3, 1, 2}</a:t>
            </a:r>
          </a:p>
        </p:txBody>
      </p:sp>
      <p:sp>
        <p:nvSpPr>
          <p:cNvPr id="327" name="Shape 327"/>
          <p:cNvSpPr/>
          <p:nvPr/>
        </p:nvSpPr>
        <p:spPr>
          <a:xfrm>
            <a:off x="1634825" y="2937900"/>
            <a:ext cx="2398800" cy="4062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i="1" lang="en" sz="1300">
                <a:latin typeface="Times New Roman"/>
                <a:ea typeface="Times New Roman"/>
                <a:cs typeface="Times New Roman"/>
                <a:sym typeface="Times New Roman"/>
              </a:rPr>
              <a:t>s</a:t>
            </a:r>
            <a:r>
              <a:rPr b="1" baseline="-25000" i="1" lang="en" sz="1300">
                <a:latin typeface="Times New Roman"/>
                <a:ea typeface="Times New Roman"/>
                <a:cs typeface="Times New Roman"/>
                <a:sym typeface="Times New Roman"/>
              </a:rPr>
              <a:t>m</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b="1" i="1" lang="en" sz="1500">
                <a:latin typeface="Times New Roman"/>
                <a:ea typeface="Times New Roman"/>
                <a:cs typeface="Times New Roman"/>
                <a:sym typeface="Times New Roman"/>
              </a:rPr>
              <a:t>I</a:t>
            </a:r>
            <a:r>
              <a:rPr b="1" baseline="-25000" i="1" lang="en" sz="1500">
                <a:latin typeface="Times New Roman"/>
                <a:ea typeface="Times New Roman"/>
                <a:cs typeface="Times New Roman"/>
                <a:sym typeface="Times New Roman"/>
              </a:rPr>
              <a:t>1</a:t>
            </a:r>
            <a:r>
              <a:rPr b="1" baseline="30000" i="1" lang="en" sz="1500">
                <a:latin typeface="Times New Roman"/>
                <a:ea typeface="Times New Roman"/>
                <a:cs typeface="Times New Roman"/>
                <a:sym typeface="Times New Roman"/>
              </a:rPr>
              <a:t>m</a:t>
            </a:r>
            <a:r>
              <a:rPr b="1" baseline="-25000" i="1" lang="en" sz="1500">
                <a:latin typeface="Times New Roman"/>
                <a:ea typeface="Times New Roman"/>
                <a:cs typeface="Times New Roman"/>
                <a:sym typeface="Times New Roman"/>
              </a:rPr>
              <a:t> </a:t>
            </a:r>
            <a:r>
              <a:rPr i="1" lang="en" sz="1500">
                <a:latin typeface="Times New Roman"/>
                <a:ea typeface="Times New Roman"/>
                <a:cs typeface="Times New Roman"/>
                <a:sym typeface="Times New Roman"/>
              </a:rPr>
              <a:t>,</a:t>
            </a:r>
            <a:r>
              <a:rPr b="1" i="1" lang="en" sz="1500">
                <a:latin typeface="Times New Roman"/>
                <a:ea typeface="Times New Roman"/>
                <a:cs typeface="Times New Roman"/>
                <a:sym typeface="Times New Roman"/>
              </a:rPr>
              <a:t> I</a:t>
            </a:r>
            <a:r>
              <a:rPr b="1" baseline="-25000" i="1" lang="en" sz="1500">
                <a:latin typeface="Times New Roman"/>
                <a:ea typeface="Times New Roman"/>
                <a:cs typeface="Times New Roman"/>
                <a:sym typeface="Times New Roman"/>
              </a:rPr>
              <a:t>2</a:t>
            </a:r>
            <a:r>
              <a:rPr b="1" baseline="30000" i="1" lang="en" sz="1500">
                <a:latin typeface="Times New Roman"/>
                <a:ea typeface="Times New Roman"/>
                <a:cs typeface="Times New Roman"/>
                <a:sym typeface="Times New Roman"/>
              </a:rPr>
              <a:t>m</a:t>
            </a:r>
            <a:r>
              <a:rPr i="1" lang="en" sz="1500">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r>
              <a:rPr b="1" i="1" lang="en" sz="1500">
                <a:latin typeface="Times New Roman"/>
                <a:ea typeface="Times New Roman"/>
                <a:cs typeface="Times New Roman"/>
                <a:sym typeface="Times New Roman"/>
              </a:rPr>
              <a:t>I</a:t>
            </a:r>
            <a:r>
              <a:rPr b="1" baseline="-25000" i="1" lang="en" sz="1500">
                <a:latin typeface="Times New Roman"/>
                <a:ea typeface="Times New Roman"/>
                <a:cs typeface="Times New Roman"/>
                <a:sym typeface="Times New Roman"/>
              </a:rPr>
              <a:t>3</a:t>
            </a:r>
            <a:r>
              <a:rPr b="1" baseline="30000" i="1" lang="en" sz="1500">
                <a:latin typeface="Times New Roman"/>
                <a:ea typeface="Times New Roman"/>
                <a:cs typeface="Times New Roman"/>
                <a:sym typeface="Times New Roman"/>
              </a:rPr>
              <a:t>m</a:t>
            </a:r>
            <a:r>
              <a:rPr i="1" lang="en" sz="1500">
                <a:latin typeface="Times New Roman"/>
                <a:ea typeface="Times New Roman"/>
                <a:cs typeface="Times New Roman"/>
                <a:sym typeface="Times New Roman"/>
              </a:rPr>
              <a:t>, </a:t>
            </a:r>
            <a:r>
              <a:rPr lang="en" sz="1300">
                <a:latin typeface="Times New Roman"/>
                <a:ea typeface="Times New Roman"/>
                <a:cs typeface="Times New Roman"/>
                <a:sym typeface="Times New Roman"/>
              </a:rPr>
              <a:t> 3, 2, 1}</a:t>
            </a:r>
          </a:p>
        </p:txBody>
      </p:sp>
      <p:sp>
        <p:nvSpPr>
          <p:cNvPr id="328" name="Shape 328"/>
          <p:cNvSpPr txBox="1"/>
          <p:nvPr/>
        </p:nvSpPr>
        <p:spPr>
          <a:xfrm>
            <a:off x="510350" y="865250"/>
            <a:ext cx="2846100" cy="602700"/>
          </a:xfrm>
          <a:prstGeom prst="rect">
            <a:avLst/>
          </a:prstGeom>
          <a:solidFill>
            <a:srgbClr val="EFEFE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500">
                <a:latin typeface="Roboto"/>
                <a:ea typeface="Roboto"/>
                <a:cs typeface="Roboto"/>
                <a:sym typeface="Roboto"/>
              </a:rPr>
              <a:t>Augmented</a:t>
            </a:r>
            <a:r>
              <a:rPr lang="en" sz="1500">
                <a:latin typeface="Roboto"/>
                <a:ea typeface="Roboto"/>
                <a:cs typeface="Roboto"/>
                <a:sym typeface="Roboto"/>
              </a:rPr>
              <a:t> </a:t>
            </a:r>
            <a:r>
              <a:rPr b="1" lang="en" sz="1500">
                <a:latin typeface="Roboto"/>
                <a:ea typeface="Roboto"/>
                <a:cs typeface="Roboto"/>
                <a:sym typeface="Roboto"/>
              </a:rPr>
              <a:t>Economy</a:t>
            </a:r>
          </a:p>
        </p:txBody>
      </p:sp>
      <p:sp>
        <p:nvSpPr>
          <p:cNvPr id="329" name="Shape 329"/>
          <p:cNvSpPr txBox="1"/>
          <p:nvPr/>
        </p:nvSpPr>
        <p:spPr>
          <a:xfrm>
            <a:off x="-1872650" y="5313300"/>
            <a:ext cx="1685100" cy="405900"/>
          </a:xfrm>
          <a:prstGeom prst="rect">
            <a:avLst/>
          </a:prstGeom>
          <a:no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200">
                <a:latin typeface="Roboto"/>
                <a:ea typeface="Roboto"/>
                <a:cs typeface="Roboto"/>
                <a:sym typeface="Roboto"/>
              </a:rPr>
              <a:t>Original preferences</a:t>
            </a:r>
          </a:p>
        </p:txBody>
      </p:sp>
      <p:sp>
        <p:nvSpPr>
          <p:cNvPr id="330" name="Shape 330"/>
          <p:cNvSpPr txBox="1"/>
          <p:nvPr/>
        </p:nvSpPr>
        <p:spPr>
          <a:xfrm>
            <a:off x="-50100" y="5334800"/>
            <a:ext cx="1623000" cy="405900"/>
          </a:xfrm>
          <a:prstGeom prst="rect">
            <a:avLst/>
          </a:prstGeom>
          <a:no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200">
                <a:latin typeface="Roboto"/>
                <a:ea typeface="Roboto"/>
                <a:cs typeface="Roboto"/>
                <a:sym typeface="Roboto"/>
              </a:rPr>
              <a:t>Augmented priorities</a:t>
            </a:r>
          </a:p>
        </p:txBody>
      </p:sp>
      <p:cxnSp>
        <p:nvCxnSpPr>
          <p:cNvPr id="331" name="Shape 331"/>
          <p:cNvCxnSpPr>
            <a:stCxn id="330" idx="2"/>
            <a:endCxn id="332" idx="1"/>
          </p:cNvCxnSpPr>
          <p:nvPr/>
        </p:nvCxnSpPr>
        <p:spPr>
          <a:xfrm flipH="1">
            <a:off x="622800" y="5740700"/>
            <a:ext cx="138600" cy="326400"/>
          </a:xfrm>
          <a:prstGeom prst="straightConnector1">
            <a:avLst/>
          </a:prstGeom>
          <a:noFill/>
          <a:ln cap="flat" cmpd="sng" w="28575">
            <a:solidFill>
              <a:srgbClr val="FF0000"/>
            </a:solidFill>
            <a:prstDash val="solid"/>
            <a:round/>
            <a:headEnd len="lg" w="lg" type="none"/>
            <a:tailEnd len="lg" w="lg" type="none"/>
          </a:ln>
        </p:spPr>
      </p:cxnSp>
      <p:sp>
        <p:nvSpPr>
          <p:cNvPr id="332" name="Shape 332"/>
          <p:cNvSpPr/>
          <p:nvPr/>
        </p:nvSpPr>
        <p:spPr>
          <a:xfrm rot="5400000">
            <a:off x="568800" y="5645700"/>
            <a:ext cx="108300" cy="951300"/>
          </a:xfrm>
          <a:prstGeom prst="leftBracket">
            <a:avLst>
              <a:gd fmla="val 8333" name="adj"/>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333" name="Shape 333"/>
          <p:cNvCxnSpPr>
            <a:stCxn id="329" idx="2"/>
            <a:endCxn id="334" idx="1"/>
          </p:cNvCxnSpPr>
          <p:nvPr/>
        </p:nvCxnSpPr>
        <p:spPr>
          <a:xfrm>
            <a:off x="-1030100" y="5719200"/>
            <a:ext cx="0" cy="348000"/>
          </a:xfrm>
          <a:prstGeom prst="straightConnector1">
            <a:avLst/>
          </a:prstGeom>
          <a:noFill/>
          <a:ln cap="flat" cmpd="sng" w="28575">
            <a:solidFill>
              <a:srgbClr val="FF0000"/>
            </a:solidFill>
            <a:prstDash val="solid"/>
            <a:round/>
            <a:headEnd len="lg" w="lg" type="none"/>
            <a:tailEnd len="lg" w="lg" type="none"/>
          </a:ln>
        </p:spPr>
      </p:cxnSp>
      <p:sp>
        <p:nvSpPr>
          <p:cNvPr id="334" name="Shape 334"/>
          <p:cNvSpPr/>
          <p:nvPr/>
        </p:nvSpPr>
        <p:spPr>
          <a:xfrm rot="5400000">
            <a:off x="-1084250" y="5645700"/>
            <a:ext cx="108300" cy="951300"/>
          </a:xfrm>
          <a:prstGeom prst="leftBracket">
            <a:avLst>
              <a:gd fmla="val 8333" name="adj"/>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5" name="Shape 335"/>
          <p:cNvSpPr txBox="1"/>
          <p:nvPr/>
        </p:nvSpPr>
        <p:spPr>
          <a:xfrm>
            <a:off x="1785250" y="5662950"/>
            <a:ext cx="1623000" cy="405900"/>
          </a:xfrm>
          <a:prstGeom prst="rect">
            <a:avLst/>
          </a:prstGeom>
          <a:no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200">
                <a:latin typeface="Roboto"/>
                <a:ea typeface="Roboto"/>
                <a:cs typeface="Roboto"/>
                <a:sym typeface="Roboto"/>
              </a:rPr>
              <a:t>Original priorities</a:t>
            </a:r>
          </a:p>
        </p:txBody>
      </p:sp>
      <p:cxnSp>
        <p:nvCxnSpPr>
          <p:cNvPr id="336" name="Shape 336"/>
          <p:cNvCxnSpPr>
            <a:stCxn id="335" idx="2"/>
            <a:endCxn id="337" idx="1"/>
          </p:cNvCxnSpPr>
          <p:nvPr/>
        </p:nvCxnSpPr>
        <p:spPr>
          <a:xfrm flipH="1">
            <a:off x="1472050" y="6068850"/>
            <a:ext cx="1124700" cy="1500"/>
          </a:xfrm>
          <a:prstGeom prst="straightConnector1">
            <a:avLst/>
          </a:prstGeom>
          <a:noFill/>
          <a:ln cap="flat" cmpd="sng" w="28575">
            <a:solidFill>
              <a:srgbClr val="FF0000"/>
            </a:solidFill>
            <a:prstDash val="solid"/>
            <a:round/>
            <a:headEnd len="lg" w="lg" type="none"/>
            <a:tailEnd len="lg" w="lg" type="none"/>
          </a:ln>
        </p:spPr>
      </p:cxnSp>
      <p:sp>
        <p:nvSpPr>
          <p:cNvPr id="337" name="Shape 337"/>
          <p:cNvSpPr/>
          <p:nvPr/>
        </p:nvSpPr>
        <p:spPr>
          <a:xfrm rot="5400000">
            <a:off x="1399525" y="5904400"/>
            <a:ext cx="144900" cy="476700"/>
          </a:xfrm>
          <a:prstGeom prst="leftBracket">
            <a:avLst>
              <a:gd fmla="val 8333" name="adj"/>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8" name="Shape 338"/>
          <p:cNvSpPr txBox="1"/>
          <p:nvPr/>
        </p:nvSpPr>
        <p:spPr>
          <a:xfrm>
            <a:off x="4291775" y="859200"/>
            <a:ext cx="4709400" cy="921300"/>
          </a:xfrm>
          <a:prstGeom prst="rect">
            <a:avLst/>
          </a:prstGeom>
          <a:solidFill>
            <a:srgbClr val="D9D9D9"/>
          </a:solidFill>
          <a:ln cap="flat" cmpd="sng" w="28575">
            <a:solidFill>
              <a:srgbClr val="FF99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a:latin typeface="Roboto"/>
                <a:ea typeface="Roboto"/>
                <a:cs typeface="Roboto"/>
                <a:sym typeface="Roboto"/>
              </a:rPr>
              <a:t>WIth sincere and strategic students, the Nash equilibria of the Boston game is the set of stable matchings under the augmented economy. </a:t>
            </a:r>
            <a:r>
              <a:rPr lang="en">
                <a:latin typeface="Roboto"/>
                <a:ea typeface="Roboto"/>
                <a:cs typeface="Roboto"/>
                <a:sym typeface="Roboto"/>
              </a:rPr>
              <a:t>(Pathak &amp; Sonmez, 2008).</a:t>
            </a:r>
          </a:p>
        </p:txBody>
      </p:sp>
      <p:sp>
        <p:nvSpPr>
          <p:cNvPr id="339" name="Shape 339"/>
          <p:cNvSpPr txBox="1"/>
          <p:nvPr/>
        </p:nvSpPr>
        <p:spPr>
          <a:xfrm>
            <a:off x="4344500" y="1868250"/>
            <a:ext cx="4394400" cy="1104600"/>
          </a:xfrm>
          <a:prstGeom prst="rect">
            <a:avLst/>
          </a:prstGeom>
          <a:noFill/>
          <a:ln>
            <a:noFill/>
          </a:ln>
        </p:spPr>
        <p:txBody>
          <a:bodyPr anchorCtr="0" anchor="t" bIns="91425" lIns="91425" rIns="91425" tIns="91425">
            <a:noAutofit/>
          </a:bodyPr>
          <a:lstStyle/>
          <a:p>
            <a:pPr lvl="0">
              <a:spcBef>
                <a:spcPts val="0"/>
              </a:spcBef>
              <a:buNone/>
            </a:pPr>
            <a:r>
              <a:rPr b="1" lang="en">
                <a:latin typeface="Roboto"/>
                <a:ea typeface="Roboto"/>
                <a:cs typeface="Roboto"/>
                <a:sym typeface="Roboto"/>
              </a:rPr>
              <a:t>Intuition:</a:t>
            </a:r>
          </a:p>
          <a:p>
            <a:pPr lvl="0">
              <a:spcBef>
                <a:spcPts val="0"/>
              </a:spcBef>
              <a:buNone/>
            </a:pPr>
            <a:r>
              <a:t/>
            </a:r>
            <a:endParaRPr b="1">
              <a:latin typeface="Roboto"/>
              <a:ea typeface="Roboto"/>
              <a:cs typeface="Roboto"/>
              <a:sym typeface="Roboto"/>
            </a:endParaRPr>
          </a:p>
          <a:p>
            <a:pPr indent="-228600" lvl="0" marL="457200" rtl="0">
              <a:spcBef>
                <a:spcPts val="0"/>
              </a:spcBef>
              <a:buFont typeface="Roboto"/>
              <a:buChar char="-"/>
            </a:pPr>
            <a:r>
              <a:rPr lang="en">
                <a:latin typeface="Roboto"/>
                <a:ea typeface="Roboto"/>
                <a:cs typeface="Roboto"/>
                <a:sym typeface="Roboto"/>
              </a:rPr>
              <a:t>For every school </a:t>
            </a:r>
            <a:r>
              <a:rPr b="1" i="1" lang="en">
                <a:latin typeface="Roboto"/>
                <a:ea typeface="Roboto"/>
                <a:cs typeface="Roboto"/>
                <a:sym typeface="Roboto"/>
              </a:rPr>
              <a:t>s</a:t>
            </a:r>
            <a:r>
              <a:rPr i="1" lang="en">
                <a:latin typeface="Roboto"/>
                <a:ea typeface="Roboto"/>
                <a:cs typeface="Roboto"/>
                <a:sym typeface="Roboto"/>
              </a:rPr>
              <a:t>, </a:t>
            </a:r>
            <a:r>
              <a:rPr lang="en">
                <a:latin typeface="Roboto"/>
                <a:ea typeface="Roboto"/>
                <a:cs typeface="Roboto"/>
                <a:sym typeface="Roboto"/>
              </a:rPr>
              <a:t>students who rank </a:t>
            </a:r>
            <a:r>
              <a:rPr b="1" i="1" lang="en">
                <a:latin typeface="Roboto"/>
                <a:ea typeface="Roboto"/>
                <a:cs typeface="Roboto"/>
                <a:sym typeface="Roboto"/>
              </a:rPr>
              <a:t>s </a:t>
            </a:r>
            <a:r>
              <a:rPr lang="en">
                <a:latin typeface="Roboto"/>
                <a:ea typeface="Roboto"/>
                <a:cs typeface="Roboto"/>
                <a:sym typeface="Roboto"/>
              </a:rPr>
              <a:t>higher than other students </a:t>
            </a:r>
            <a:r>
              <a:rPr i="1" lang="en">
                <a:latin typeface="Roboto"/>
                <a:ea typeface="Roboto"/>
                <a:cs typeface="Roboto"/>
                <a:sym typeface="Roboto"/>
              </a:rPr>
              <a:t>effectively </a:t>
            </a:r>
            <a:r>
              <a:rPr lang="en">
                <a:latin typeface="Roboto"/>
                <a:ea typeface="Roboto"/>
                <a:cs typeface="Roboto"/>
                <a:sym typeface="Roboto"/>
              </a:rPr>
              <a:t>have higher priority at </a:t>
            </a:r>
            <a:r>
              <a:rPr b="1" i="1" lang="en">
                <a:latin typeface="Roboto"/>
                <a:ea typeface="Roboto"/>
                <a:cs typeface="Roboto"/>
                <a:sym typeface="Roboto"/>
              </a:rPr>
              <a:t>s</a:t>
            </a:r>
            <a:r>
              <a:rPr lang="en">
                <a:latin typeface="Roboto"/>
                <a:ea typeface="Roboto"/>
                <a:cs typeface="Roboto"/>
                <a:sym typeface="Roboto"/>
              </a:rPr>
              <a:t>. </a:t>
            </a:r>
          </a:p>
          <a:p>
            <a:pPr lvl="0" rtl="0">
              <a:spcBef>
                <a:spcPts val="0"/>
              </a:spcBef>
              <a:buNone/>
            </a:pPr>
            <a:r>
              <a:t/>
            </a:r>
            <a:endParaRPr sz="600">
              <a:latin typeface="Roboto"/>
              <a:ea typeface="Roboto"/>
              <a:cs typeface="Roboto"/>
              <a:sym typeface="Roboto"/>
            </a:endParaRPr>
          </a:p>
          <a:p>
            <a:pPr lvl="0" rtl="0">
              <a:spcBef>
                <a:spcPts val="0"/>
              </a:spcBef>
              <a:buNone/>
            </a:pPr>
            <a:r>
              <a:rPr lang="en">
                <a:latin typeface="Roboto"/>
                <a:ea typeface="Roboto"/>
                <a:cs typeface="Roboto"/>
                <a:sym typeface="Roboto"/>
              </a:rPr>
              <a:t>(Def’n:) Strategic students select the </a:t>
            </a:r>
            <a:r>
              <a:rPr b="1" lang="en">
                <a:latin typeface="Roboto"/>
                <a:ea typeface="Roboto"/>
                <a:cs typeface="Roboto"/>
                <a:sym typeface="Roboto"/>
              </a:rPr>
              <a:t>Pareto-dominant Nash equilibrium</a:t>
            </a:r>
          </a:p>
          <a:p>
            <a:pPr lvl="0" rtl="0">
              <a:spcBef>
                <a:spcPts val="0"/>
              </a:spcBef>
              <a:buNone/>
            </a:pPr>
            <a:r>
              <a:t/>
            </a:r>
            <a:endParaRPr>
              <a:latin typeface="Roboto"/>
              <a:ea typeface="Roboto"/>
              <a:cs typeface="Roboto"/>
              <a:sym typeface="Roboto"/>
            </a:endParaRPr>
          </a:p>
        </p:txBody>
      </p:sp>
      <p:grpSp>
        <p:nvGrpSpPr>
          <p:cNvPr id="340" name="Shape 340"/>
          <p:cNvGrpSpPr/>
          <p:nvPr/>
        </p:nvGrpSpPr>
        <p:grpSpPr>
          <a:xfrm>
            <a:off x="1472050" y="3680975"/>
            <a:ext cx="7269525" cy="1310700"/>
            <a:chOff x="1319650" y="3528575"/>
            <a:chExt cx="7269525" cy="1310700"/>
          </a:xfrm>
        </p:grpSpPr>
        <p:sp>
          <p:nvSpPr>
            <p:cNvPr id="341" name="Shape 341"/>
            <p:cNvSpPr txBox="1"/>
            <p:nvPr/>
          </p:nvSpPr>
          <p:spPr>
            <a:xfrm>
              <a:off x="2706475" y="3528575"/>
              <a:ext cx="5882700" cy="1310700"/>
            </a:xfrm>
            <a:prstGeom prst="rect">
              <a:avLst/>
            </a:prstGeom>
            <a:solidFill>
              <a:srgbClr val="FCE5CD"/>
            </a:solidFill>
            <a:ln>
              <a:noFill/>
            </a:ln>
          </p:spPr>
          <p:txBody>
            <a:bodyPr anchorCtr="0" anchor="ctr" bIns="91425" lIns="91425" rIns="91425" tIns="91425">
              <a:noAutofit/>
            </a:bodyPr>
            <a:lstStyle/>
            <a:p>
              <a:pPr indent="-228600" lvl="0" marL="457200" rtl="0">
                <a:spcBef>
                  <a:spcPts val="0"/>
                </a:spcBef>
                <a:buFont typeface="Roboto"/>
                <a:buChar char="-"/>
              </a:pPr>
              <a:r>
                <a:rPr lang="en">
                  <a:latin typeface="Roboto"/>
                  <a:ea typeface="Roboto"/>
                  <a:cs typeface="Roboto"/>
                  <a:sym typeface="Roboto"/>
                </a:rPr>
                <a:t>Sincere students’ assignments are the same under every Nash</a:t>
              </a:r>
            </a:p>
            <a:p>
              <a:pPr lvl="0" rtl="0">
                <a:spcBef>
                  <a:spcPts val="0"/>
                </a:spcBef>
                <a:buNone/>
              </a:pPr>
              <a:r>
                <a:t/>
              </a:r>
              <a:endParaRPr sz="600">
                <a:latin typeface="Roboto"/>
                <a:ea typeface="Roboto"/>
                <a:cs typeface="Roboto"/>
                <a:sym typeface="Roboto"/>
              </a:endParaRPr>
            </a:p>
            <a:p>
              <a:pPr indent="-228600" lvl="0" marL="457200" rtl="0">
                <a:spcBef>
                  <a:spcPts val="0"/>
                </a:spcBef>
                <a:buChar char="-"/>
              </a:pPr>
              <a:r>
                <a:rPr lang="en">
                  <a:latin typeface="Roboto"/>
                  <a:ea typeface="Roboto"/>
                  <a:cs typeface="Roboto"/>
                  <a:sym typeface="Roboto"/>
                </a:rPr>
                <a:t>If a sincere student </a:t>
              </a:r>
              <a:r>
                <a:rPr b="1" i="1" lang="en">
                  <a:latin typeface="Roboto"/>
                  <a:ea typeface="Roboto"/>
                  <a:cs typeface="Roboto"/>
                  <a:sym typeface="Roboto"/>
                </a:rPr>
                <a:t>I</a:t>
              </a:r>
              <a:r>
                <a:rPr lang="en">
                  <a:latin typeface="Roboto"/>
                  <a:ea typeface="Roboto"/>
                  <a:cs typeface="Roboto"/>
                  <a:sym typeface="Roboto"/>
                </a:rPr>
                <a:t> </a:t>
              </a:r>
              <a:r>
                <a:rPr i="1" lang="en">
                  <a:latin typeface="Roboto"/>
                  <a:ea typeface="Roboto"/>
                  <a:cs typeface="Roboto"/>
                  <a:sym typeface="Roboto"/>
                </a:rPr>
                <a:t>becomes strategic:</a:t>
              </a:r>
            </a:p>
            <a:p>
              <a:pPr indent="-228600" lvl="1" marL="914400" rtl="0">
                <a:spcBef>
                  <a:spcPts val="0"/>
                </a:spcBef>
                <a:buChar char="-"/>
              </a:pPr>
              <a:r>
                <a:rPr lang="en">
                  <a:latin typeface="Roboto"/>
                  <a:ea typeface="Roboto"/>
                  <a:cs typeface="Roboto"/>
                  <a:sym typeface="Roboto"/>
                </a:rPr>
                <a:t>Student </a:t>
              </a:r>
              <a:r>
                <a:rPr b="1" i="1" lang="en">
                  <a:latin typeface="Roboto"/>
                  <a:ea typeface="Roboto"/>
                  <a:cs typeface="Roboto"/>
                  <a:sym typeface="Roboto"/>
                </a:rPr>
                <a:t>I </a:t>
              </a:r>
              <a:r>
                <a:rPr lang="en">
                  <a:latin typeface="Roboto"/>
                  <a:ea typeface="Roboto"/>
                  <a:cs typeface="Roboto"/>
                  <a:sym typeface="Roboto"/>
                </a:rPr>
                <a:t>weakly benefits</a:t>
              </a:r>
            </a:p>
            <a:p>
              <a:pPr indent="-228600" lvl="1" marL="914400" rtl="0">
                <a:spcBef>
                  <a:spcPts val="0"/>
                </a:spcBef>
                <a:buFont typeface="Roboto"/>
                <a:buChar char="-"/>
              </a:pPr>
              <a:r>
                <a:rPr lang="en">
                  <a:latin typeface="Roboto"/>
                  <a:ea typeface="Roboto"/>
                  <a:cs typeface="Roboto"/>
                  <a:sym typeface="Roboto"/>
                </a:rPr>
                <a:t>All other strategic students weakly suffer</a:t>
              </a:r>
            </a:p>
          </p:txBody>
        </p:sp>
        <p:sp>
          <p:nvSpPr>
            <p:cNvPr id="342" name="Shape 342"/>
            <p:cNvSpPr txBox="1"/>
            <p:nvPr/>
          </p:nvSpPr>
          <p:spPr>
            <a:xfrm>
              <a:off x="1319650" y="4038550"/>
              <a:ext cx="1398900" cy="406200"/>
            </a:xfrm>
            <a:prstGeom prst="rect">
              <a:avLst/>
            </a:prstGeom>
            <a:noFill/>
            <a:ln>
              <a:noFill/>
            </a:ln>
          </p:spPr>
          <p:txBody>
            <a:bodyPr anchorCtr="0" anchor="t" bIns="91425" lIns="91425" rIns="91425" tIns="91425">
              <a:noAutofit/>
            </a:bodyPr>
            <a:lstStyle/>
            <a:p>
              <a:pPr lvl="0">
                <a:spcBef>
                  <a:spcPts val="0"/>
                </a:spcBef>
                <a:buNone/>
              </a:pPr>
              <a:r>
                <a:rPr b="1" lang="en">
                  <a:latin typeface="Roboto"/>
                  <a:ea typeface="Roboto"/>
                  <a:cs typeface="Roboto"/>
                  <a:sym typeface="Roboto"/>
                </a:rPr>
                <a:t>Implications: </a:t>
              </a:r>
            </a:p>
          </p:txBody>
        </p:sp>
      </p:grpSp>
      <p:sp>
        <p:nvSpPr>
          <p:cNvPr id="343" name="Shape 343"/>
          <p:cNvSpPr txBox="1"/>
          <p:nvPr/>
        </p:nvSpPr>
        <p:spPr>
          <a:xfrm rot="5400000">
            <a:off x="736650" y="2614975"/>
            <a:ext cx="411900" cy="287100"/>
          </a:xfrm>
          <a:prstGeom prst="rect">
            <a:avLst/>
          </a:prstGeom>
          <a:noFill/>
          <a:ln>
            <a:noFill/>
          </a:ln>
        </p:spPr>
        <p:txBody>
          <a:bodyPr anchorCtr="0" anchor="t" bIns="91425" lIns="91425" rIns="91425" tIns="91425">
            <a:noAutofit/>
          </a:bodyPr>
          <a:lstStyle/>
          <a:p>
            <a:pPr lvl="0" rtl="0">
              <a:spcBef>
                <a:spcPts val="0"/>
              </a:spcBef>
              <a:buNone/>
            </a:pPr>
            <a:r>
              <a:rPr lang="en"/>
              <a:t>… </a:t>
            </a:r>
          </a:p>
        </p:txBody>
      </p:sp>
      <p:sp>
        <p:nvSpPr>
          <p:cNvPr id="344" name="Shape 344"/>
          <p:cNvSpPr txBox="1"/>
          <p:nvPr/>
        </p:nvSpPr>
        <p:spPr>
          <a:xfrm rot="5400000">
            <a:off x="2592800" y="2614975"/>
            <a:ext cx="411900" cy="287100"/>
          </a:xfrm>
          <a:prstGeom prst="rect">
            <a:avLst/>
          </a:prstGeom>
          <a:noFill/>
          <a:ln>
            <a:noFill/>
          </a:ln>
        </p:spPr>
        <p:txBody>
          <a:bodyPr anchorCtr="0" anchor="t" bIns="91425" lIns="91425" rIns="91425" tIns="91425">
            <a:noAutofit/>
          </a:bodyPr>
          <a:lstStyle/>
          <a:p>
            <a:pPr lvl="0" rtl="0">
              <a:spcBef>
                <a:spcPts val="0"/>
              </a:spcBef>
              <a:buNone/>
            </a:pPr>
            <a:r>
              <a:rPr lang="en"/>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graphicFrame>
        <p:nvGraphicFramePr>
          <p:cNvPr id="349" name="Shape 349"/>
          <p:cNvGraphicFramePr/>
          <p:nvPr/>
        </p:nvGraphicFramePr>
        <p:xfrm>
          <a:off x="243500" y="1885950"/>
          <a:ext cx="3000000" cy="3000000"/>
        </p:xfrm>
        <a:graphic>
          <a:graphicData uri="http://schemas.openxmlformats.org/drawingml/2006/table">
            <a:tbl>
              <a:tblPr>
                <a:noFill/>
                <a:tableStyleId>{3EFB4281-E5A6-47DB-BC27-CFE558E191DC}</a:tableStyleId>
              </a:tblPr>
              <a:tblGrid>
                <a:gridCol w="2310850"/>
                <a:gridCol w="2328850"/>
              </a:tblGrid>
              <a:tr h="776925">
                <a:tc>
                  <a:txBody>
                    <a:bodyPr>
                      <a:noAutofit/>
                    </a:bodyPr>
                    <a:lstStyle/>
                    <a:p>
                      <a:pPr lvl="0" algn="ctr">
                        <a:spcBef>
                          <a:spcPts val="0"/>
                        </a:spcBef>
                        <a:buNone/>
                      </a:pPr>
                      <a:r>
                        <a:rPr b="1" lang="en">
                          <a:latin typeface="Roboto"/>
                          <a:ea typeface="Roboto"/>
                          <a:cs typeface="Roboto"/>
                          <a:sym typeface="Roboto"/>
                        </a:rPr>
                        <a:t>Boston Game</a:t>
                      </a:r>
                    </a:p>
                  </a:txBody>
                  <a:tcPr marT="91425" marB="91425" marR="91425" marL="91425" anchor="ctr">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lgn="ctr">
                        <a:spcBef>
                          <a:spcPts val="0"/>
                        </a:spcBef>
                        <a:buNone/>
                      </a:pPr>
                      <a:r>
                        <a:rPr b="1" lang="en">
                          <a:latin typeface="Roboto"/>
                          <a:ea typeface="Roboto"/>
                          <a:cs typeface="Roboto"/>
                          <a:sym typeface="Roboto"/>
                        </a:rPr>
                        <a:t>Student-Optimal Mechanism</a:t>
                      </a:r>
                    </a:p>
                  </a:txBody>
                  <a:tcPr marT="91425" marB="91425" marR="91425" marL="91425" anchor="ctr">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249125">
                <a:tc>
                  <a:txBody>
                    <a:bodyPr>
                      <a:noAutofit/>
                    </a:bodyPr>
                    <a:lstStyle/>
                    <a:p>
                      <a:pPr lvl="0" rtl="0" algn="ctr">
                        <a:spcBef>
                          <a:spcPts val="0"/>
                        </a:spcBef>
                        <a:buNone/>
                      </a:pPr>
                      <a:r>
                        <a:rPr lang="en">
                          <a:latin typeface="Roboto"/>
                          <a:ea typeface="Roboto"/>
                          <a:cs typeface="Roboto"/>
                          <a:sym typeface="Roboto"/>
                        </a:rPr>
                        <a:t>Leads to...</a:t>
                      </a:r>
                    </a:p>
                  </a:txBody>
                  <a:tcPr marT="91425" marB="91425" marR="91425" marL="91425" anchor="ctr">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gn="ctr">
                        <a:spcBef>
                          <a:spcPts val="0"/>
                        </a:spcBef>
                        <a:buNone/>
                      </a:pPr>
                      <a:r>
                        <a:rPr lang="en">
                          <a:latin typeface="Roboto"/>
                          <a:ea typeface="Roboto"/>
                          <a:cs typeface="Roboto"/>
                          <a:sym typeface="Roboto"/>
                        </a:rPr>
                        <a:t>Leads to...</a:t>
                      </a:r>
                    </a:p>
                  </a:txBody>
                  <a:tcPr marT="91425" marB="91425" marR="91425" marL="91425" anchor="ctr">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500700">
                <a:tc>
                  <a:txBody>
                    <a:bodyPr>
                      <a:noAutofit/>
                    </a:bodyPr>
                    <a:lstStyle/>
                    <a:p>
                      <a:pPr lvl="0" rtl="0">
                        <a:spcBef>
                          <a:spcPts val="0"/>
                        </a:spcBef>
                        <a:buNone/>
                      </a:pPr>
                      <a:r>
                        <a:rPr b="1" lang="en">
                          <a:latin typeface="Roboto"/>
                          <a:ea typeface="Roboto"/>
                          <a:cs typeface="Roboto"/>
                          <a:sym typeface="Roboto"/>
                        </a:rPr>
                        <a:t>Pareto-dominant Nash equilibrium</a:t>
                      </a:r>
                    </a:p>
                  </a:txBody>
                  <a:tcPr marT="91425" marB="91425" marR="91425" marL="91425" anchor="ctr">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spcBef>
                          <a:spcPts val="0"/>
                        </a:spcBef>
                        <a:buNone/>
                      </a:pPr>
                      <a:r>
                        <a:rPr b="1" lang="en">
                          <a:latin typeface="Roboto"/>
                          <a:ea typeface="Roboto"/>
                          <a:cs typeface="Roboto"/>
                          <a:sym typeface="Roboto"/>
                        </a:rPr>
                        <a:t>Student-optimal stable matching</a:t>
                      </a:r>
                    </a:p>
                  </a:txBody>
                  <a:tcPr marT="91425" marB="91425" marR="91425" marL="91425" anchor="ctr">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330650">
                <a:tc>
                  <a:txBody>
                    <a:bodyPr>
                      <a:noAutofit/>
                    </a:bodyPr>
                    <a:lstStyle/>
                    <a:p>
                      <a:pPr indent="-228600" lvl="0" marL="457200" rtl="0">
                        <a:spcBef>
                          <a:spcPts val="0"/>
                        </a:spcBef>
                        <a:buNone/>
                      </a:pPr>
                      <a:r>
                        <a:rPr lang="en">
                          <a:latin typeface="Roboto"/>
                          <a:ea typeface="Roboto"/>
                          <a:cs typeface="Roboto"/>
                          <a:sym typeface="Roboto"/>
                        </a:rPr>
                        <a:t>...which is preferred by</a:t>
                      </a:r>
                    </a:p>
                  </a:txBody>
                  <a:tcPr marT="91425" marB="91425" marR="91425" marL="91425" anchor="ctr">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indent="0" lvl="0" marL="228600" rtl="0">
                        <a:spcBef>
                          <a:spcPts val="0"/>
                        </a:spcBef>
                        <a:buNone/>
                      </a:pPr>
                      <a:r>
                        <a:rPr lang="en">
                          <a:latin typeface="Roboto"/>
                          <a:ea typeface="Roboto"/>
                          <a:cs typeface="Roboto"/>
                          <a:sym typeface="Roboto"/>
                        </a:rPr>
                        <a:t>...which is preferred by</a:t>
                      </a:r>
                    </a:p>
                  </a:txBody>
                  <a:tcPr marT="91425" marB="91425" marR="91425" marL="91425" anchor="ctr">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675000">
                <a:tc>
                  <a:txBody>
                    <a:bodyPr>
                      <a:noAutofit/>
                    </a:bodyPr>
                    <a:lstStyle/>
                    <a:p>
                      <a:pPr indent="-228600" lvl="0" marL="457200" rtl="0">
                        <a:spcBef>
                          <a:spcPts val="0"/>
                        </a:spcBef>
                        <a:buFont typeface="Roboto"/>
                        <a:buChar char="-"/>
                      </a:pPr>
                      <a:r>
                        <a:rPr b="1" lang="en">
                          <a:latin typeface="Roboto"/>
                          <a:ea typeface="Roboto"/>
                          <a:cs typeface="Roboto"/>
                          <a:sym typeface="Roboto"/>
                        </a:rPr>
                        <a:t>All strategic</a:t>
                      </a:r>
                    </a:p>
                    <a:p>
                      <a:pPr indent="-228600" lvl="0" marL="457200">
                        <a:spcBef>
                          <a:spcPts val="0"/>
                        </a:spcBef>
                        <a:buFont typeface="Roboto"/>
                        <a:buChar char="-"/>
                      </a:pPr>
                      <a:r>
                        <a:rPr b="1" lang="en">
                          <a:latin typeface="Roboto"/>
                          <a:ea typeface="Roboto"/>
                          <a:cs typeface="Roboto"/>
                          <a:sym typeface="Roboto"/>
                        </a:rPr>
                        <a:t>Some sincere</a:t>
                      </a:r>
                    </a:p>
                  </a:txBody>
                  <a:tcPr marT="91425" marB="91425" marR="91425" marL="91425" anchor="ctr">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lgn="ctr">
                        <a:spcBef>
                          <a:spcPts val="0"/>
                        </a:spcBef>
                        <a:buNone/>
                      </a:pPr>
                      <a:r>
                        <a:rPr b="1" lang="en">
                          <a:latin typeface="Roboto"/>
                          <a:ea typeface="Roboto"/>
                          <a:cs typeface="Roboto"/>
                          <a:sym typeface="Roboto"/>
                        </a:rPr>
                        <a:t>All students</a:t>
                      </a:r>
                    </a:p>
                  </a:txBody>
                  <a:tcPr marT="91425" marB="91425" marR="91425" marL="91425" anchor="ctr">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sp>
        <p:nvSpPr>
          <p:cNvPr id="350" name="Shape 350"/>
          <p:cNvSpPr txBox="1"/>
          <p:nvPr>
            <p:ph type="title"/>
          </p:nvPr>
        </p:nvSpPr>
        <p:spPr>
          <a:xfrm>
            <a:off x="98250" y="16350"/>
            <a:ext cx="8826600" cy="602700"/>
          </a:xfrm>
          <a:prstGeom prst="rect">
            <a:avLst/>
          </a:prstGeom>
        </p:spPr>
        <p:txBody>
          <a:bodyPr anchorCtr="0" anchor="ctr" bIns="91425" lIns="91425" rIns="91425" tIns="91425">
            <a:noAutofit/>
          </a:bodyPr>
          <a:lstStyle/>
          <a:p>
            <a:pPr lvl="0">
              <a:spcBef>
                <a:spcPts val="0"/>
              </a:spcBef>
              <a:buNone/>
            </a:pPr>
            <a:r>
              <a:rPr lang="en"/>
              <a:t>Can we do better?</a:t>
            </a:r>
          </a:p>
        </p:txBody>
      </p:sp>
      <p:sp>
        <p:nvSpPr>
          <p:cNvPr id="351" name="Shape 35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352" name="Shape 352"/>
          <p:cNvSpPr txBox="1"/>
          <p:nvPr/>
        </p:nvSpPr>
        <p:spPr>
          <a:xfrm>
            <a:off x="405750" y="753275"/>
            <a:ext cx="1830600" cy="532500"/>
          </a:xfrm>
          <a:prstGeom prst="rect">
            <a:avLst/>
          </a:prstGeom>
          <a:noFill/>
          <a:ln>
            <a:noFill/>
          </a:ln>
        </p:spPr>
        <p:txBody>
          <a:bodyPr anchorCtr="0" anchor="ctr" bIns="91425" lIns="91425" rIns="91425" tIns="91425">
            <a:noAutofit/>
          </a:bodyPr>
          <a:lstStyle/>
          <a:p>
            <a:pPr lvl="0" rtl="0">
              <a:spcBef>
                <a:spcPts val="0"/>
              </a:spcBef>
              <a:buNone/>
            </a:pPr>
            <a:r>
              <a:rPr lang="en">
                <a:latin typeface="Roboto"/>
                <a:ea typeface="Roboto"/>
                <a:cs typeface="Roboto"/>
                <a:sym typeface="Roboto"/>
              </a:rPr>
              <a:t>Can we do better?</a:t>
            </a:r>
          </a:p>
        </p:txBody>
      </p:sp>
      <p:grpSp>
        <p:nvGrpSpPr>
          <p:cNvPr id="353" name="Shape 353"/>
          <p:cNvGrpSpPr/>
          <p:nvPr/>
        </p:nvGrpSpPr>
        <p:grpSpPr>
          <a:xfrm>
            <a:off x="5056825" y="1031375"/>
            <a:ext cx="3602400" cy="3486900"/>
            <a:chOff x="5056825" y="1031375"/>
            <a:chExt cx="3602400" cy="3486900"/>
          </a:xfrm>
        </p:grpSpPr>
        <p:grpSp>
          <p:nvGrpSpPr>
            <p:cNvPr id="354" name="Shape 354"/>
            <p:cNvGrpSpPr/>
            <p:nvPr/>
          </p:nvGrpSpPr>
          <p:grpSpPr>
            <a:xfrm>
              <a:off x="5056825" y="1031375"/>
              <a:ext cx="3602400" cy="3486900"/>
              <a:chOff x="355800" y="845000"/>
              <a:chExt cx="3602400" cy="3486900"/>
            </a:xfrm>
          </p:grpSpPr>
          <p:sp>
            <p:nvSpPr>
              <p:cNvPr id="355" name="Shape 355"/>
              <p:cNvSpPr txBox="1"/>
              <p:nvPr/>
            </p:nvSpPr>
            <p:spPr>
              <a:xfrm>
                <a:off x="355800" y="845000"/>
                <a:ext cx="3602400" cy="3486900"/>
              </a:xfrm>
              <a:prstGeom prst="rect">
                <a:avLst/>
              </a:prstGeom>
              <a:solidFill>
                <a:srgbClr val="D9D9D9"/>
              </a:solidFill>
              <a:ln>
                <a:noFill/>
              </a:ln>
            </p:spPr>
            <p:txBody>
              <a:bodyPr anchorCtr="0" anchor="t" bIns="91425" lIns="91425" rIns="91425" tIns="91425">
                <a:noAutofit/>
              </a:bodyPr>
              <a:lstStyle/>
              <a:p>
                <a:pPr indent="0" lvl="0" marL="0" rtl="0">
                  <a:spcBef>
                    <a:spcPts val="0"/>
                  </a:spcBef>
                  <a:buNone/>
                </a:pPr>
                <a:r>
                  <a:rPr b="1" lang="en">
                    <a:latin typeface="Roboto"/>
                    <a:ea typeface="Roboto"/>
                    <a:cs typeface="Roboto"/>
                    <a:sym typeface="Roboto"/>
                  </a:rPr>
                  <a:t>Deferred Acceptance Mechanism:</a:t>
                </a:r>
              </a:p>
              <a:p>
                <a:pPr indent="0" lvl="0" marL="0" rtl="0">
                  <a:spcBef>
                    <a:spcPts val="0"/>
                  </a:spcBef>
                  <a:buNone/>
                </a:pPr>
                <a:r>
                  <a:t/>
                </a:r>
                <a:endParaRPr>
                  <a:latin typeface="Roboto"/>
                  <a:ea typeface="Roboto"/>
                  <a:cs typeface="Roboto"/>
                  <a:sym typeface="Roboto"/>
                </a:endParaRPr>
              </a:p>
              <a:p>
                <a:pPr indent="0" lvl="0" marL="0" rtl="0">
                  <a:spcBef>
                    <a:spcPts val="0"/>
                  </a:spcBef>
                  <a:buNone/>
                </a:pPr>
                <a:r>
                  <a:rPr lang="en">
                    <a:latin typeface="Roboto"/>
                    <a:ea typeface="Roboto"/>
                    <a:cs typeface="Roboto"/>
                    <a:sym typeface="Roboto"/>
                  </a:rPr>
                  <a:t>Find the student-optimal stable matching</a:t>
                </a:r>
              </a:p>
              <a:p>
                <a:pPr indent="0" lvl="0" marL="0" rtl="0">
                  <a:spcBef>
                    <a:spcPts val="0"/>
                  </a:spcBef>
                  <a:buNone/>
                </a:pPr>
                <a:r>
                  <a:t/>
                </a:r>
                <a:endParaRPr>
                  <a:latin typeface="Roboto"/>
                  <a:ea typeface="Roboto"/>
                  <a:cs typeface="Roboto"/>
                  <a:sym typeface="Roboto"/>
                </a:endParaRPr>
              </a:p>
              <a:p>
                <a:pPr indent="0" lvl="0" marL="0" rtl="0">
                  <a:spcBef>
                    <a:spcPts val="0"/>
                  </a:spcBef>
                  <a:buNone/>
                </a:pPr>
                <a:r>
                  <a:t/>
                </a:r>
                <a:endParaRPr>
                  <a:latin typeface="Roboto"/>
                  <a:ea typeface="Roboto"/>
                  <a:cs typeface="Roboto"/>
                  <a:sym typeface="Roboto"/>
                </a:endParaRPr>
              </a:p>
              <a:p>
                <a:pPr lvl="0" rtl="0">
                  <a:lnSpc>
                    <a:spcPct val="115000"/>
                  </a:lnSpc>
                  <a:spcBef>
                    <a:spcPts val="0"/>
                  </a:spcBef>
                  <a:spcAft>
                    <a:spcPts val="1600"/>
                  </a:spcAft>
                  <a:buNone/>
                </a:pPr>
                <a:r>
                  <a:rPr b="1" lang="en" sz="1200">
                    <a:latin typeface="Roboto"/>
                    <a:ea typeface="Roboto"/>
                    <a:cs typeface="Roboto"/>
                    <a:sym typeface="Roboto"/>
                  </a:rPr>
                  <a:t>Round 1:</a:t>
                </a:r>
                <a:r>
                  <a:rPr lang="en" sz="1200">
                    <a:latin typeface="Roboto"/>
                    <a:ea typeface="Roboto"/>
                    <a:cs typeface="Roboto"/>
                    <a:sym typeface="Roboto"/>
                  </a:rPr>
                  <a:t> </a:t>
                </a:r>
              </a:p>
              <a:p>
                <a:pPr lvl="0" rtl="0">
                  <a:lnSpc>
                    <a:spcPct val="115000"/>
                  </a:lnSpc>
                  <a:spcBef>
                    <a:spcPts val="0"/>
                  </a:spcBef>
                  <a:spcAft>
                    <a:spcPts val="1600"/>
                  </a:spcAft>
                  <a:buNone/>
                </a:pPr>
                <a:r>
                  <a:t/>
                </a:r>
                <a:endParaRPr sz="600">
                  <a:latin typeface="Roboto"/>
                  <a:ea typeface="Roboto"/>
                  <a:cs typeface="Roboto"/>
                  <a:sym typeface="Roboto"/>
                </a:endParaRPr>
              </a:p>
              <a:p>
                <a:pPr indent="0" lvl="0" marL="0" rtl="0">
                  <a:lnSpc>
                    <a:spcPct val="115000"/>
                  </a:lnSpc>
                  <a:spcBef>
                    <a:spcPts val="0"/>
                  </a:spcBef>
                  <a:spcAft>
                    <a:spcPts val="1600"/>
                  </a:spcAft>
                  <a:buNone/>
                </a:pPr>
                <a:r>
                  <a:rPr lang="en" sz="1200">
                    <a:latin typeface="Roboto"/>
                    <a:ea typeface="Roboto"/>
                    <a:cs typeface="Roboto"/>
                    <a:sym typeface="Roboto"/>
                  </a:rPr>
                  <a:t>                                      </a:t>
                </a:r>
              </a:p>
              <a:p>
                <a:pPr indent="0" lvl="0" marL="457200" rtl="0" algn="ctr">
                  <a:lnSpc>
                    <a:spcPct val="115000"/>
                  </a:lnSpc>
                  <a:spcBef>
                    <a:spcPts val="0"/>
                  </a:spcBef>
                  <a:spcAft>
                    <a:spcPts val="1600"/>
                  </a:spcAft>
                  <a:buNone/>
                </a:pPr>
                <a:r>
                  <a:t/>
                </a:r>
                <a:endParaRPr sz="600">
                  <a:latin typeface="Roboto"/>
                  <a:ea typeface="Roboto"/>
                  <a:cs typeface="Roboto"/>
                  <a:sym typeface="Roboto"/>
                </a:endParaRPr>
              </a:p>
              <a:p>
                <a:pPr lvl="0" rtl="0">
                  <a:lnSpc>
                    <a:spcPct val="115000"/>
                  </a:lnSpc>
                  <a:spcBef>
                    <a:spcPts val="0"/>
                  </a:spcBef>
                  <a:spcAft>
                    <a:spcPts val="1600"/>
                  </a:spcAft>
                  <a:buNone/>
                </a:pPr>
                <a:r>
                  <a:rPr b="1" lang="en" sz="1200">
                    <a:latin typeface="Roboto"/>
                    <a:ea typeface="Roboto"/>
                    <a:cs typeface="Roboto"/>
                    <a:sym typeface="Roboto"/>
                  </a:rPr>
                  <a:t>Round k:</a:t>
                </a:r>
                <a:r>
                  <a:rPr lang="en" sz="1200">
                    <a:latin typeface="Roboto"/>
                    <a:ea typeface="Roboto"/>
                    <a:cs typeface="Roboto"/>
                    <a:sym typeface="Roboto"/>
                  </a:rPr>
                  <a:t> </a:t>
                </a:r>
              </a:p>
              <a:p>
                <a:pPr indent="0" lvl="0" marL="0" rtl="0">
                  <a:spcBef>
                    <a:spcPts val="0"/>
                  </a:spcBef>
                  <a:buNone/>
                </a:pPr>
                <a:r>
                  <a:t/>
                </a:r>
                <a:endParaRPr>
                  <a:latin typeface="Roboto"/>
                  <a:ea typeface="Roboto"/>
                  <a:cs typeface="Roboto"/>
                  <a:sym typeface="Roboto"/>
                </a:endParaRPr>
              </a:p>
            </p:txBody>
          </p:sp>
          <p:sp>
            <p:nvSpPr>
              <p:cNvPr id="356" name="Shape 356"/>
              <p:cNvSpPr txBox="1"/>
              <p:nvPr/>
            </p:nvSpPr>
            <p:spPr>
              <a:xfrm>
                <a:off x="1129600" y="2022050"/>
                <a:ext cx="2692800" cy="861600"/>
              </a:xfrm>
              <a:prstGeom prst="rect">
                <a:avLst/>
              </a:prstGeom>
              <a:noFill/>
              <a:ln>
                <a:noFill/>
              </a:ln>
            </p:spPr>
            <p:txBody>
              <a:bodyPr anchorCtr="0" anchor="ctr" bIns="91425" lIns="91425" rIns="91425" tIns="91425">
                <a:noAutofit/>
              </a:bodyPr>
              <a:lstStyle/>
              <a:p>
                <a:pPr indent="0" lvl="0" marL="0" rtl="0">
                  <a:lnSpc>
                    <a:spcPct val="115000"/>
                  </a:lnSpc>
                  <a:spcBef>
                    <a:spcPts val="0"/>
                  </a:spcBef>
                  <a:spcAft>
                    <a:spcPts val="1600"/>
                  </a:spcAft>
                  <a:buNone/>
                </a:pPr>
                <a:r>
                  <a:rPr lang="en" sz="1200">
                    <a:latin typeface="Roboto"/>
                    <a:ea typeface="Roboto"/>
                    <a:cs typeface="Roboto"/>
                    <a:sym typeface="Roboto"/>
                  </a:rPr>
                  <a:t>Students propose their </a:t>
                </a:r>
                <a:r>
                  <a:rPr b="1" lang="en" sz="1200">
                    <a:latin typeface="Roboto"/>
                    <a:ea typeface="Roboto"/>
                    <a:cs typeface="Roboto"/>
                    <a:sym typeface="Roboto"/>
                  </a:rPr>
                  <a:t>1</a:t>
                </a:r>
                <a:r>
                  <a:rPr b="1" baseline="30000" lang="en" sz="1200">
                    <a:latin typeface="Roboto"/>
                    <a:ea typeface="Roboto"/>
                    <a:cs typeface="Roboto"/>
                    <a:sym typeface="Roboto"/>
                  </a:rPr>
                  <a:t>st</a:t>
                </a:r>
                <a:r>
                  <a:rPr b="1" lang="en" sz="1200">
                    <a:latin typeface="Roboto"/>
                    <a:ea typeface="Roboto"/>
                    <a:cs typeface="Roboto"/>
                    <a:sym typeface="Roboto"/>
                  </a:rPr>
                  <a:t> choice</a:t>
                </a:r>
                <a:r>
                  <a:rPr lang="en" sz="1200">
                    <a:latin typeface="Roboto"/>
                    <a:ea typeface="Roboto"/>
                    <a:cs typeface="Roboto"/>
                    <a:sym typeface="Roboto"/>
                  </a:rPr>
                  <a:t>. Seats are </a:t>
                </a:r>
                <a:r>
                  <a:rPr i="1" lang="en" sz="1200">
                    <a:latin typeface="Roboto"/>
                    <a:ea typeface="Roboto"/>
                    <a:cs typeface="Roboto"/>
                    <a:sym typeface="Roboto"/>
                  </a:rPr>
                  <a:t>tentatively </a:t>
                </a:r>
                <a:r>
                  <a:rPr lang="en" sz="1200">
                    <a:latin typeface="Roboto"/>
                    <a:ea typeface="Roboto"/>
                    <a:cs typeface="Roboto"/>
                    <a:sym typeface="Roboto"/>
                  </a:rPr>
                  <a:t>accepted based on priority and capacity. Unassigned students are rejected.</a:t>
                </a:r>
              </a:p>
            </p:txBody>
          </p:sp>
          <p:sp>
            <p:nvSpPr>
              <p:cNvPr id="357" name="Shape 357"/>
              <p:cNvSpPr txBox="1"/>
              <p:nvPr/>
            </p:nvSpPr>
            <p:spPr>
              <a:xfrm>
                <a:off x="1129600" y="3380375"/>
                <a:ext cx="2570700" cy="861600"/>
              </a:xfrm>
              <a:prstGeom prst="rect">
                <a:avLst/>
              </a:prstGeom>
              <a:noFill/>
              <a:ln>
                <a:noFill/>
              </a:ln>
            </p:spPr>
            <p:txBody>
              <a:bodyPr anchorCtr="0" anchor="ctr" bIns="91425" lIns="91425" rIns="91425" tIns="91425">
                <a:noAutofit/>
              </a:bodyPr>
              <a:lstStyle/>
              <a:p>
                <a:pPr indent="0" lvl="0" marL="0" rtl="0">
                  <a:lnSpc>
                    <a:spcPct val="115000"/>
                  </a:lnSpc>
                  <a:spcBef>
                    <a:spcPts val="0"/>
                  </a:spcBef>
                  <a:spcAft>
                    <a:spcPts val="1600"/>
                  </a:spcAft>
                  <a:buNone/>
                </a:pPr>
                <a:r>
                  <a:rPr lang="en" sz="1200">
                    <a:latin typeface="Roboto"/>
                    <a:ea typeface="Roboto"/>
                    <a:cs typeface="Roboto"/>
                    <a:sym typeface="Roboto"/>
                  </a:rPr>
                  <a:t>Unassigned students propose to their </a:t>
                </a:r>
                <a:r>
                  <a:rPr b="1" lang="en" sz="1200">
                    <a:latin typeface="Roboto"/>
                    <a:ea typeface="Roboto"/>
                    <a:cs typeface="Roboto"/>
                    <a:sym typeface="Roboto"/>
                  </a:rPr>
                  <a:t>next</a:t>
                </a:r>
                <a:r>
                  <a:rPr lang="en" sz="1200">
                    <a:latin typeface="Roboto"/>
                    <a:ea typeface="Roboto"/>
                    <a:cs typeface="Roboto"/>
                    <a:sym typeface="Roboto"/>
                  </a:rPr>
                  <a:t> choice. Full schools accept if proposers have higher priority than current students and reject otherwise.</a:t>
                </a:r>
              </a:p>
            </p:txBody>
          </p:sp>
        </p:grpSp>
        <p:sp>
          <p:nvSpPr>
            <p:cNvPr id="358" name="Shape 358"/>
            <p:cNvSpPr txBox="1"/>
            <p:nvPr/>
          </p:nvSpPr>
          <p:spPr>
            <a:xfrm rot="5400000">
              <a:off x="5239500" y="3080387"/>
              <a:ext cx="411900" cy="287100"/>
            </a:xfrm>
            <a:prstGeom prst="rect">
              <a:avLst/>
            </a:prstGeom>
            <a:noFill/>
            <a:ln>
              <a:noFill/>
            </a:ln>
          </p:spPr>
          <p:txBody>
            <a:bodyPr anchorCtr="0" anchor="t" bIns="91425" lIns="91425" rIns="91425" tIns="91425">
              <a:noAutofit/>
            </a:bodyPr>
            <a:lstStyle/>
            <a:p>
              <a:pPr lvl="0" rtl="0">
                <a:spcBef>
                  <a:spcPts val="0"/>
                </a:spcBef>
                <a:buNone/>
              </a:pPr>
              <a:r>
                <a:rPr lang="en"/>
                <a:t>… </a:t>
              </a:r>
            </a:p>
          </p:txBody>
        </p:sp>
        <p:sp>
          <p:nvSpPr>
            <p:cNvPr id="359" name="Shape 359"/>
            <p:cNvSpPr txBox="1"/>
            <p:nvPr/>
          </p:nvSpPr>
          <p:spPr>
            <a:xfrm rot="5400000">
              <a:off x="6790850" y="3092237"/>
              <a:ext cx="411900" cy="263400"/>
            </a:xfrm>
            <a:prstGeom prst="rect">
              <a:avLst/>
            </a:prstGeom>
            <a:noFill/>
            <a:ln>
              <a:noFill/>
            </a:ln>
          </p:spPr>
          <p:txBody>
            <a:bodyPr anchorCtr="0" anchor="t" bIns="91425" lIns="91425" rIns="91425" tIns="91425">
              <a:noAutofit/>
            </a:bodyPr>
            <a:lstStyle/>
            <a:p>
              <a:pPr lvl="0" rtl="0">
                <a:spcBef>
                  <a:spcPts val="0"/>
                </a:spcBef>
                <a:buNone/>
              </a:pPr>
              <a:r>
                <a:rPr lang="en"/>
                <a:t>… </a:t>
              </a:r>
            </a:p>
          </p:txBody>
        </p:sp>
      </p:grpSp>
      <p:sp>
        <p:nvSpPr>
          <p:cNvPr id="360" name="Shape 360"/>
          <p:cNvSpPr txBox="1"/>
          <p:nvPr/>
        </p:nvSpPr>
        <p:spPr>
          <a:xfrm>
            <a:off x="243500" y="1319625"/>
            <a:ext cx="4382700" cy="532500"/>
          </a:xfrm>
          <a:prstGeom prst="rect">
            <a:avLst/>
          </a:prstGeom>
          <a:noFill/>
          <a:ln>
            <a:noFill/>
          </a:ln>
        </p:spPr>
        <p:txBody>
          <a:bodyPr anchorCtr="0" anchor="ctr" bIns="91425" lIns="91425" rIns="91425" tIns="91425">
            <a:noAutofit/>
          </a:bodyPr>
          <a:lstStyle/>
          <a:p>
            <a:pPr lvl="0" rtl="0">
              <a:spcBef>
                <a:spcPts val="0"/>
              </a:spcBef>
              <a:buNone/>
            </a:pPr>
            <a:r>
              <a:rPr lang="en">
                <a:latin typeface="Roboto"/>
                <a:ea typeface="Roboto"/>
                <a:cs typeface="Roboto"/>
                <a:sym typeface="Roboto"/>
              </a:rPr>
              <a:t>Yes! With the </a:t>
            </a:r>
            <a:r>
              <a:rPr b="1" lang="en">
                <a:latin typeface="Roboto"/>
                <a:ea typeface="Roboto"/>
                <a:cs typeface="Roboto"/>
                <a:sym typeface="Roboto"/>
              </a:rPr>
              <a:t>student-optimal stable matching    </a:t>
            </a:r>
            <a:r>
              <a:rPr lang="en">
                <a:latin typeface="Roboto"/>
                <a:ea typeface="Roboto"/>
                <a:cs typeface="Roboto"/>
                <a:sym typeface="Roboto"/>
              </a:rPr>
              <a:t>(Gale &amp; Shapley)</a:t>
            </a:r>
          </a:p>
        </p:txBody>
      </p:sp>
      <p:cxnSp>
        <p:nvCxnSpPr>
          <p:cNvPr id="361" name="Shape 361"/>
          <p:cNvCxnSpPr/>
          <p:nvPr/>
        </p:nvCxnSpPr>
        <p:spPr>
          <a:xfrm>
            <a:off x="2515850" y="2082550"/>
            <a:ext cx="0" cy="2599800"/>
          </a:xfrm>
          <a:prstGeom prst="straightConnector1">
            <a:avLst/>
          </a:prstGeom>
          <a:noFill/>
          <a:ln cap="flat" cmpd="sng" w="9525">
            <a:solidFill>
              <a:schemeClr val="dk2"/>
            </a:solidFill>
            <a:prstDash val="solid"/>
            <a:round/>
            <a:headEnd len="lg" w="lg" type="none"/>
            <a:tailEnd len="lg" w="lg" type="none"/>
          </a:ln>
        </p:spPr>
      </p:cxnSp>
      <p:cxnSp>
        <p:nvCxnSpPr>
          <p:cNvPr id="362" name="Shape 362"/>
          <p:cNvCxnSpPr/>
          <p:nvPr/>
        </p:nvCxnSpPr>
        <p:spPr>
          <a:xfrm>
            <a:off x="4738175" y="2082550"/>
            <a:ext cx="0" cy="2599800"/>
          </a:xfrm>
          <a:prstGeom prst="straightConnector1">
            <a:avLst/>
          </a:prstGeom>
          <a:noFill/>
          <a:ln cap="flat" cmpd="sng" w="9525">
            <a:solidFill>
              <a:schemeClr val="dk2"/>
            </a:solidFill>
            <a:prstDash val="solid"/>
            <a:round/>
            <a:headEnd len="lg" w="lg" type="none"/>
            <a:tailEnd len="lg" w="lg" type="none"/>
          </a:ln>
        </p:spPr>
      </p:cxnSp>
      <p:cxnSp>
        <p:nvCxnSpPr>
          <p:cNvPr id="363" name="Shape 363"/>
          <p:cNvCxnSpPr/>
          <p:nvPr/>
        </p:nvCxnSpPr>
        <p:spPr>
          <a:xfrm>
            <a:off x="181700" y="2082550"/>
            <a:ext cx="0" cy="259980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x="0" y="0"/>
          <a:ext cx="0" cy="0"/>
          <a:chOff x="0" y="0"/>
          <a:chExt cx="0" cy="0"/>
        </a:xfrm>
      </p:grpSpPr>
      <p:sp>
        <p:nvSpPr>
          <p:cNvPr id="368" name="Shape 368"/>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Deferred Acceptance</a:t>
            </a:r>
          </a:p>
        </p:txBody>
      </p:sp>
      <p:sp>
        <p:nvSpPr>
          <p:cNvPr id="369" name="Shape 369"/>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370" name="Shape 370"/>
          <p:cNvSpPr/>
          <p:nvPr/>
        </p:nvSpPr>
        <p:spPr>
          <a:xfrm>
            <a:off x="354975" y="2148725"/>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1</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371" name="Shape 371"/>
          <p:cNvSpPr/>
          <p:nvPr/>
        </p:nvSpPr>
        <p:spPr>
          <a:xfrm>
            <a:off x="354975" y="3189372"/>
            <a:ext cx="1346100" cy="405899"/>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3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b="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372" name="Shape 372"/>
          <p:cNvSpPr/>
          <p:nvPr/>
        </p:nvSpPr>
        <p:spPr>
          <a:xfrm>
            <a:off x="2528300" y="2150450"/>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a</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2, 1, 3 } |  (  )</a:t>
            </a:r>
          </a:p>
        </p:txBody>
      </p:sp>
      <p:sp>
        <p:nvSpPr>
          <p:cNvPr id="373" name="Shape 373"/>
          <p:cNvSpPr/>
          <p:nvPr/>
        </p:nvSpPr>
        <p:spPr>
          <a:xfrm>
            <a:off x="2528300" y="2669018"/>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b</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1, 2}  |  (</a:t>
            </a:r>
            <a:r>
              <a:rPr lang="en" sz="1300">
                <a:solidFill>
                  <a:srgbClr val="FF0000"/>
                </a:solidFill>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374" name="Shape 374"/>
          <p:cNvSpPr/>
          <p:nvPr/>
        </p:nvSpPr>
        <p:spPr>
          <a:xfrm>
            <a:off x="2528300" y="3187599"/>
            <a:ext cx="1655700" cy="405899"/>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c</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2, 1}  |  ( </a:t>
            </a:r>
            <a:r>
              <a:rPr b="1" lang="en" sz="1300">
                <a:solidFill>
                  <a:srgbClr val="FF0000"/>
                </a:solidFill>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p>
        </p:txBody>
      </p:sp>
      <p:sp>
        <p:nvSpPr>
          <p:cNvPr id="375" name="Shape 375"/>
          <p:cNvSpPr/>
          <p:nvPr/>
        </p:nvSpPr>
        <p:spPr>
          <a:xfrm>
            <a:off x="2528287" y="1018450"/>
            <a:ext cx="1598400" cy="7326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Schools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S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s</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s</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s</a:t>
            </a:r>
            <a:r>
              <a:rPr baseline="-25000" i="1" lang="en" sz="1300">
                <a:latin typeface="Times New Roman"/>
                <a:ea typeface="Times New Roman"/>
                <a:cs typeface="Times New Roman"/>
                <a:sym typeface="Times New Roman"/>
              </a:rPr>
              <a:t>m</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376" name="Shape 376"/>
          <p:cNvSpPr/>
          <p:nvPr/>
        </p:nvSpPr>
        <p:spPr>
          <a:xfrm>
            <a:off x="282375" y="1017587"/>
            <a:ext cx="1491300" cy="7326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Students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I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i</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i</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i</a:t>
            </a:r>
            <a:r>
              <a:rPr baseline="-25000" i="1" lang="en" sz="1300">
                <a:latin typeface="Times New Roman"/>
                <a:ea typeface="Times New Roman"/>
                <a:cs typeface="Times New Roman"/>
                <a:sym typeface="Times New Roman"/>
              </a:rPr>
              <a:t>n</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pic>
        <p:nvPicPr>
          <p:cNvPr descr="... bell tower front door blue" id="377" name="Shape 377"/>
          <p:cNvPicPr preferRelativeResize="0"/>
          <p:nvPr/>
        </p:nvPicPr>
        <p:blipFill>
          <a:blip r:embed="rId3">
            <a:alphaModFix/>
          </a:blip>
          <a:stretch>
            <a:fillRect/>
          </a:stretch>
        </p:blipFill>
        <p:spPr>
          <a:xfrm>
            <a:off x="2990562" y="3661693"/>
            <a:ext cx="731175" cy="971305"/>
          </a:xfrm>
          <a:prstGeom prst="rect">
            <a:avLst/>
          </a:prstGeom>
          <a:noFill/>
          <a:ln>
            <a:noFill/>
          </a:ln>
        </p:spPr>
      </p:pic>
      <p:pic>
        <p:nvPicPr>
          <p:cNvPr descr="... School 8 ..." id="378" name="Shape 378"/>
          <p:cNvPicPr preferRelativeResize="0"/>
          <p:nvPr/>
        </p:nvPicPr>
        <p:blipFill>
          <a:blip r:embed="rId4">
            <a:alphaModFix/>
          </a:blip>
          <a:stretch>
            <a:fillRect/>
          </a:stretch>
        </p:blipFill>
        <p:spPr>
          <a:xfrm>
            <a:off x="604337" y="3800175"/>
            <a:ext cx="971875" cy="895450"/>
          </a:xfrm>
          <a:prstGeom prst="rect">
            <a:avLst/>
          </a:prstGeom>
          <a:noFill/>
          <a:ln>
            <a:noFill/>
          </a:ln>
        </p:spPr>
      </p:pic>
      <p:sp>
        <p:nvSpPr>
          <p:cNvPr id="379" name="Shape 379"/>
          <p:cNvSpPr txBox="1"/>
          <p:nvPr/>
        </p:nvSpPr>
        <p:spPr>
          <a:xfrm>
            <a:off x="4658950" y="990387"/>
            <a:ext cx="3864600" cy="33339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380" name="Shape 380"/>
          <p:cNvSpPr/>
          <p:nvPr/>
        </p:nvSpPr>
        <p:spPr>
          <a:xfrm>
            <a:off x="354975" y="2669040"/>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2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b</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a ≻ c</a:t>
            </a:r>
            <a:r>
              <a:rPr lang="en" sz="1300">
                <a:latin typeface="Times New Roman"/>
                <a:ea typeface="Times New Roman"/>
                <a:cs typeface="Times New Roman"/>
                <a:sym typeface="Times New Roman"/>
              </a:rPr>
              <a:t> }</a:t>
            </a:r>
          </a:p>
        </p:txBody>
      </p:sp>
      <p:grpSp>
        <p:nvGrpSpPr>
          <p:cNvPr id="381" name="Shape 381"/>
          <p:cNvGrpSpPr/>
          <p:nvPr/>
        </p:nvGrpSpPr>
        <p:grpSpPr>
          <a:xfrm>
            <a:off x="5056825" y="1031375"/>
            <a:ext cx="3602400" cy="3486900"/>
            <a:chOff x="5056825" y="1031375"/>
            <a:chExt cx="3602400" cy="3486900"/>
          </a:xfrm>
        </p:grpSpPr>
        <p:grpSp>
          <p:nvGrpSpPr>
            <p:cNvPr id="382" name="Shape 382"/>
            <p:cNvGrpSpPr/>
            <p:nvPr/>
          </p:nvGrpSpPr>
          <p:grpSpPr>
            <a:xfrm>
              <a:off x="5056825" y="1031375"/>
              <a:ext cx="3602400" cy="3486900"/>
              <a:chOff x="355800" y="845000"/>
              <a:chExt cx="3602400" cy="3486900"/>
            </a:xfrm>
          </p:grpSpPr>
          <p:sp>
            <p:nvSpPr>
              <p:cNvPr id="383" name="Shape 383"/>
              <p:cNvSpPr txBox="1"/>
              <p:nvPr/>
            </p:nvSpPr>
            <p:spPr>
              <a:xfrm>
                <a:off x="355800" y="845000"/>
                <a:ext cx="3602400" cy="3486900"/>
              </a:xfrm>
              <a:prstGeom prst="rect">
                <a:avLst/>
              </a:prstGeom>
              <a:solidFill>
                <a:srgbClr val="D9D9D9"/>
              </a:solidFill>
              <a:ln>
                <a:noFill/>
              </a:ln>
            </p:spPr>
            <p:txBody>
              <a:bodyPr anchorCtr="0" anchor="t" bIns="91425" lIns="91425" rIns="91425" tIns="91425">
                <a:noAutofit/>
              </a:bodyPr>
              <a:lstStyle/>
              <a:p>
                <a:pPr indent="0" lvl="0" marL="0" rtl="0">
                  <a:spcBef>
                    <a:spcPts val="0"/>
                  </a:spcBef>
                  <a:buNone/>
                </a:pPr>
                <a:r>
                  <a:rPr b="1" lang="en">
                    <a:latin typeface="Roboto"/>
                    <a:ea typeface="Roboto"/>
                    <a:cs typeface="Roboto"/>
                    <a:sym typeface="Roboto"/>
                  </a:rPr>
                  <a:t>Deferred Acceptance Mechanism:</a:t>
                </a:r>
              </a:p>
              <a:p>
                <a:pPr indent="0" lvl="0" marL="0" rtl="0">
                  <a:spcBef>
                    <a:spcPts val="0"/>
                  </a:spcBef>
                  <a:buNone/>
                </a:pPr>
                <a:r>
                  <a:t/>
                </a:r>
                <a:endParaRPr>
                  <a:latin typeface="Roboto"/>
                  <a:ea typeface="Roboto"/>
                  <a:cs typeface="Roboto"/>
                  <a:sym typeface="Roboto"/>
                </a:endParaRPr>
              </a:p>
              <a:p>
                <a:pPr indent="0" lvl="0" marL="0" rtl="0">
                  <a:spcBef>
                    <a:spcPts val="0"/>
                  </a:spcBef>
                  <a:buNone/>
                </a:pPr>
                <a:r>
                  <a:rPr lang="en">
                    <a:latin typeface="Roboto"/>
                    <a:ea typeface="Roboto"/>
                    <a:cs typeface="Roboto"/>
                    <a:sym typeface="Roboto"/>
                  </a:rPr>
                  <a:t>Find the student-optimal stable matching</a:t>
                </a:r>
              </a:p>
              <a:p>
                <a:pPr indent="0" lvl="0" marL="0" rtl="0">
                  <a:spcBef>
                    <a:spcPts val="0"/>
                  </a:spcBef>
                  <a:buNone/>
                </a:pPr>
                <a:r>
                  <a:t/>
                </a:r>
                <a:endParaRPr>
                  <a:latin typeface="Roboto"/>
                  <a:ea typeface="Roboto"/>
                  <a:cs typeface="Roboto"/>
                  <a:sym typeface="Roboto"/>
                </a:endParaRPr>
              </a:p>
              <a:p>
                <a:pPr indent="0" lvl="0" marL="0" rtl="0">
                  <a:spcBef>
                    <a:spcPts val="0"/>
                  </a:spcBef>
                  <a:buNone/>
                </a:pPr>
                <a:r>
                  <a:t/>
                </a:r>
                <a:endParaRPr>
                  <a:latin typeface="Roboto"/>
                  <a:ea typeface="Roboto"/>
                  <a:cs typeface="Roboto"/>
                  <a:sym typeface="Roboto"/>
                </a:endParaRPr>
              </a:p>
              <a:p>
                <a:pPr lvl="0" rtl="0">
                  <a:lnSpc>
                    <a:spcPct val="115000"/>
                  </a:lnSpc>
                  <a:spcBef>
                    <a:spcPts val="0"/>
                  </a:spcBef>
                  <a:spcAft>
                    <a:spcPts val="1600"/>
                  </a:spcAft>
                  <a:buNone/>
                </a:pPr>
                <a:r>
                  <a:rPr b="1" lang="en" sz="1200">
                    <a:latin typeface="Roboto"/>
                    <a:ea typeface="Roboto"/>
                    <a:cs typeface="Roboto"/>
                    <a:sym typeface="Roboto"/>
                  </a:rPr>
                  <a:t>Round 1:</a:t>
                </a:r>
                <a:r>
                  <a:rPr lang="en" sz="1200">
                    <a:latin typeface="Roboto"/>
                    <a:ea typeface="Roboto"/>
                    <a:cs typeface="Roboto"/>
                    <a:sym typeface="Roboto"/>
                  </a:rPr>
                  <a:t> </a:t>
                </a:r>
              </a:p>
              <a:p>
                <a:pPr lvl="0" rtl="0">
                  <a:lnSpc>
                    <a:spcPct val="115000"/>
                  </a:lnSpc>
                  <a:spcBef>
                    <a:spcPts val="0"/>
                  </a:spcBef>
                  <a:spcAft>
                    <a:spcPts val="1600"/>
                  </a:spcAft>
                  <a:buNone/>
                </a:pPr>
                <a:r>
                  <a:t/>
                </a:r>
                <a:endParaRPr sz="600">
                  <a:latin typeface="Roboto"/>
                  <a:ea typeface="Roboto"/>
                  <a:cs typeface="Roboto"/>
                  <a:sym typeface="Roboto"/>
                </a:endParaRPr>
              </a:p>
              <a:p>
                <a:pPr indent="0" lvl="0" marL="0" rtl="0">
                  <a:lnSpc>
                    <a:spcPct val="115000"/>
                  </a:lnSpc>
                  <a:spcBef>
                    <a:spcPts val="0"/>
                  </a:spcBef>
                  <a:spcAft>
                    <a:spcPts val="1600"/>
                  </a:spcAft>
                  <a:buNone/>
                </a:pPr>
                <a:r>
                  <a:rPr lang="en" sz="1200">
                    <a:latin typeface="Roboto"/>
                    <a:ea typeface="Roboto"/>
                    <a:cs typeface="Roboto"/>
                    <a:sym typeface="Roboto"/>
                  </a:rPr>
                  <a:t>                                      </a:t>
                </a:r>
              </a:p>
              <a:p>
                <a:pPr indent="0" lvl="0" marL="457200" rtl="0" algn="ctr">
                  <a:lnSpc>
                    <a:spcPct val="115000"/>
                  </a:lnSpc>
                  <a:spcBef>
                    <a:spcPts val="0"/>
                  </a:spcBef>
                  <a:spcAft>
                    <a:spcPts val="1600"/>
                  </a:spcAft>
                  <a:buNone/>
                </a:pPr>
                <a:r>
                  <a:t/>
                </a:r>
                <a:endParaRPr sz="600">
                  <a:latin typeface="Roboto"/>
                  <a:ea typeface="Roboto"/>
                  <a:cs typeface="Roboto"/>
                  <a:sym typeface="Roboto"/>
                </a:endParaRPr>
              </a:p>
              <a:p>
                <a:pPr lvl="0" rtl="0">
                  <a:lnSpc>
                    <a:spcPct val="115000"/>
                  </a:lnSpc>
                  <a:spcBef>
                    <a:spcPts val="0"/>
                  </a:spcBef>
                  <a:spcAft>
                    <a:spcPts val="1600"/>
                  </a:spcAft>
                  <a:buNone/>
                </a:pPr>
                <a:r>
                  <a:rPr b="1" lang="en" sz="1200">
                    <a:latin typeface="Roboto"/>
                    <a:ea typeface="Roboto"/>
                    <a:cs typeface="Roboto"/>
                    <a:sym typeface="Roboto"/>
                  </a:rPr>
                  <a:t>Round k:</a:t>
                </a:r>
                <a:r>
                  <a:rPr lang="en" sz="1200">
                    <a:latin typeface="Roboto"/>
                    <a:ea typeface="Roboto"/>
                    <a:cs typeface="Roboto"/>
                    <a:sym typeface="Roboto"/>
                  </a:rPr>
                  <a:t> </a:t>
                </a:r>
              </a:p>
              <a:p>
                <a:pPr indent="0" lvl="0" marL="0" rtl="0">
                  <a:spcBef>
                    <a:spcPts val="0"/>
                  </a:spcBef>
                  <a:buNone/>
                </a:pPr>
                <a:r>
                  <a:t/>
                </a:r>
                <a:endParaRPr>
                  <a:latin typeface="Roboto"/>
                  <a:ea typeface="Roboto"/>
                  <a:cs typeface="Roboto"/>
                  <a:sym typeface="Roboto"/>
                </a:endParaRPr>
              </a:p>
            </p:txBody>
          </p:sp>
          <p:sp>
            <p:nvSpPr>
              <p:cNvPr id="384" name="Shape 384"/>
              <p:cNvSpPr txBox="1"/>
              <p:nvPr/>
            </p:nvSpPr>
            <p:spPr>
              <a:xfrm>
                <a:off x="1129600" y="2022050"/>
                <a:ext cx="2692800" cy="861600"/>
              </a:xfrm>
              <a:prstGeom prst="rect">
                <a:avLst/>
              </a:prstGeom>
              <a:noFill/>
              <a:ln>
                <a:noFill/>
              </a:ln>
            </p:spPr>
            <p:txBody>
              <a:bodyPr anchorCtr="0" anchor="ctr" bIns="91425" lIns="91425" rIns="91425" tIns="91425">
                <a:noAutofit/>
              </a:bodyPr>
              <a:lstStyle/>
              <a:p>
                <a:pPr indent="0" lvl="0" marL="0" rtl="0">
                  <a:lnSpc>
                    <a:spcPct val="115000"/>
                  </a:lnSpc>
                  <a:spcBef>
                    <a:spcPts val="0"/>
                  </a:spcBef>
                  <a:spcAft>
                    <a:spcPts val="1600"/>
                  </a:spcAft>
                  <a:buNone/>
                </a:pPr>
                <a:r>
                  <a:rPr lang="en" sz="1200">
                    <a:latin typeface="Roboto"/>
                    <a:ea typeface="Roboto"/>
                    <a:cs typeface="Roboto"/>
                    <a:sym typeface="Roboto"/>
                  </a:rPr>
                  <a:t>Students propose their </a:t>
                </a:r>
                <a:r>
                  <a:rPr b="1" lang="en" sz="1200">
                    <a:latin typeface="Roboto"/>
                    <a:ea typeface="Roboto"/>
                    <a:cs typeface="Roboto"/>
                    <a:sym typeface="Roboto"/>
                  </a:rPr>
                  <a:t>1</a:t>
                </a:r>
                <a:r>
                  <a:rPr b="1" baseline="30000" lang="en" sz="1200">
                    <a:latin typeface="Roboto"/>
                    <a:ea typeface="Roboto"/>
                    <a:cs typeface="Roboto"/>
                    <a:sym typeface="Roboto"/>
                  </a:rPr>
                  <a:t>st</a:t>
                </a:r>
                <a:r>
                  <a:rPr b="1" lang="en" sz="1200">
                    <a:latin typeface="Roboto"/>
                    <a:ea typeface="Roboto"/>
                    <a:cs typeface="Roboto"/>
                    <a:sym typeface="Roboto"/>
                  </a:rPr>
                  <a:t> choice</a:t>
                </a:r>
                <a:r>
                  <a:rPr lang="en" sz="1200">
                    <a:latin typeface="Roboto"/>
                    <a:ea typeface="Roboto"/>
                    <a:cs typeface="Roboto"/>
                    <a:sym typeface="Roboto"/>
                  </a:rPr>
                  <a:t>. Seats are </a:t>
                </a:r>
                <a:r>
                  <a:rPr i="1" lang="en" sz="1200">
                    <a:latin typeface="Roboto"/>
                    <a:ea typeface="Roboto"/>
                    <a:cs typeface="Roboto"/>
                    <a:sym typeface="Roboto"/>
                  </a:rPr>
                  <a:t>tentatively </a:t>
                </a:r>
                <a:r>
                  <a:rPr lang="en" sz="1200">
                    <a:latin typeface="Roboto"/>
                    <a:ea typeface="Roboto"/>
                    <a:cs typeface="Roboto"/>
                    <a:sym typeface="Roboto"/>
                  </a:rPr>
                  <a:t>accepted based on priority and capacity. Unassigned students are rejected.</a:t>
                </a:r>
              </a:p>
            </p:txBody>
          </p:sp>
          <p:sp>
            <p:nvSpPr>
              <p:cNvPr id="385" name="Shape 385"/>
              <p:cNvSpPr txBox="1"/>
              <p:nvPr/>
            </p:nvSpPr>
            <p:spPr>
              <a:xfrm>
                <a:off x="1129600" y="3380375"/>
                <a:ext cx="2570700" cy="861600"/>
              </a:xfrm>
              <a:prstGeom prst="rect">
                <a:avLst/>
              </a:prstGeom>
              <a:noFill/>
              <a:ln>
                <a:noFill/>
              </a:ln>
            </p:spPr>
            <p:txBody>
              <a:bodyPr anchorCtr="0" anchor="ctr" bIns="91425" lIns="91425" rIns="91425" tIns="91425">
                <a:noAutofit/>
              </a:bodyPr>
              <a:lstStyle/>
              <a:p>
                <a:pPr indent="0" lvl="0" marL="0" rtl="0">
                  <a:lnSpc>
                    <a:spcPct val="115000"/>
                  </a:lnSpc>
                  <a:spcBef>
                    <a:spcPts val="0"/>
                  </a:spcBef>
                  <a:spcAft>
                    <a:spcPts val="1600"/>
                  </a:spcAft>
                  <a:buNone/>
                </a:pPr>
                <a:r>
                  <a:rPr lang="en" sz="1200">
                    <a:latin typeface="Roboto"/>
                    <a:ea typeface="Roboto"/>
                    <a:cs typeface="Roboto"/>
                    <a:sym typeface="Roboto"/>
                  </a:rPr>
                  <a:t>Unassigned students propose to their </a:t>
                </a:r>
                <a:r>
                  <a:rPr b="1" lang="en" sz="1200">
                    <a:latin typeface="Roboto"/>
                    <a:ea typeface="Roboto"/>
                    <a:cs typeface="Roboto"/>
                    <a:sym typeface="Roboto"/>
                  </a:rPr>
                  <a:t>next</a:t>
                </a:r>
                <a:r>
                  <a:rPr lang="en" sz="1200">
                    <a:latin typeface="Roboto"/>
                    <a:ea typeface="Roboto"/>
                    <a:cs typeface="Roboto"/>
                    <a:sym typeface="Roboto"/>
                  </a:rPr>
                  <a:t> choice. Full schools accept if proposers have higher priority than current students and reject otherwise.</a:t>
                </a:r>
              </a:p>
            </p:txBody>
          </p:sp>
        </p:grpSp>
        <p:sp>
          <p:nvSpPr>
            <p:cNvPr id="386" name="Shape 386"/>
            <p:cNvSpPr txBox="1"/>
            <p:nvPr/>
          </p:nvSpPr>
          <p:spPr>
            <a:xfrm rot="5400000">
              <a:off x="5239500" y="3080387"/>
              <a:ext cx="411900" cy="287100"/>
            </a:xfrm>
            <a:prstGeom prst="rect">
              <a:avLst/>
            </a:prstGeom>
            <a:noFill/>
            <a:ln>
              <a:noFill/>
            </a:ln>
          </p:spPr>
          <p:txBody>
            <a:bodyPr anchorCtr="0" anchor="t" bIns="91425" lIns="91425" rIns="91425" tIns="91425">
              <a:noAutofit/>
            </a:bodyPr>
            <a:lstStyle/>
            <a:p>
              <a:pPr lvl="0" rtl="0">
                <a:spcBef>
                  <a:spcPts val="0"/>
                </a:spcBef>
                <a:buNone/>
              </a:pPr>
              <a:r>
                <a:rPr lang="en"/>
                <a:t>… </a:t>
              </a:r>
            </a:p>
          </p:txBody>
        </p:sp>
        <p:sp>
          <p:nvSpPr>
            <p:cNvPr id="387" name="Shape 387"/>
            <p:cNvSpPr txBox="1"/>
            <p:nvPr/>
          </p:nvSpPr>
          <p:spPr>
            <a:xfrm rot="5400000">
              <a:off x="6790850" y="3092237"/>
              <a:ext cx="411900" cy="263400"/>
            </a:xfrm>
            <a:prstGeom prst="rect">
              <a:avLst/>
            </a:prstGeom>
            <a:noFill/>
            <a:ln>
              <a:noFill/>
            </a:ln>
          </p:spPr>
          <p:txBody>
            <a:bodyPr anchorCtr="0" anchor="t" bIns="91425" lIns="91425" rIns="91425" tIns="91425">
              <a:noAutofit/>
            </a:bodyPr>
            <a:lstStyle/>
            <a:p>
              <a:pPr lvl="0" rtl="0">
                <a:spcBef>
                  <a:spcPts val="0"/>
                </a:spcBef>
                <a:buNone/>
              </a:pPr>
              <a:r>
                <a:rPr lang="en"/>
                <a:t>… </a:t>
              </a: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81"/>
                                        </p:tgtEl>
                                      </p:cBhvr>
                                    </p:animEffect>
                                    <p:set>
                                      <p:cBhvr>
                                        <p:cTn dur="1" fill="hold">
                                          <p:stCondLst>
                                            <p:cond delay="1000"/>
                                          </p:stCondLst>
                                        </p:cTn>
                                        <p:tgtEl>
                                          <p:spTgt spid="38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x="0" y="0"/>
          <a:ext cx="0" cy="0"/>
          <a:chOff x="0" y="0"/>
          <a:chExt cx="0" cy="0"/>
        </a:xfrm>
      </p:grpSpPr>
      <p:sp>
        <p:nvSpPr>
          <p:cNvPr id="392" name="Shape 392"/>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Deferred Acceptance</a:t>
            </a:r>
          </a:p>
        </p:txBody>
      </p:sp>
      <p:sp>
        <p:nvSpPr>
          <p:cNvPr id="393" name="Shape 39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394" name="Shape 394"/>
          <p:cNvSpPr/>
          <p:nvPr/>
        </p:nvSpPr>
        <p:spPr>
          <a:xfrm>
            <a:off x="354975" y="2148725"/>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1</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395" name="Shape 395"/>
          <p:cNvSpPr/>
          <p:nvPr/>
        </p:nvSpPr>
        <p:spPr>
          <a:xfrm>
            <a:off x="354975" y="3189372"/>
            <a:ext cx="1346100" cy="405899"/>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3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b="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396" name="Shape 396"/>
          <p:cNvSpPr/>
          <p:nvPr/>
        </p:nvSpPr>
        <p:spPr>
          <a:xfrm>
            <a:off x="2528300" y="2150450"/>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a</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2, </a:t>
            </a:r>
            <a:r>
              <a:rPr b="1" lang="en" sz="1300">
                <a:solidFill>
                  <a:srgbClr val="FF0000"/>
                </a:solidFill>
                <a:latin typeface="Times New Roman"/>
                <a:ea typeface="Times New Roman"/>
                <a:cs typeface="Times New Roman"/>
                <a:sym typeface="Times New Roman"/>
              </a:rPr>
              <a:t>1</a:t>
            </a:r>
            <a:r>
              <a:rPr lang="en" sz="1300">
                <a:latin typeface="Times New Roman"/>
                <a:ea typeface="Times New Roman"/>
                <a:cs typeface="Times New Roman"/>
                <a:sym typeface="Times New Roman"/>
              </a:rPr>
              <a:t>, 3 } |  (</a:t>
            </a:r>
            <a:r>
              <a:rPr b="1" lang="en" sz="1300">
                <a:solidFill>
                  <a:srgbClr val="FF0000"/>
                </a:solidFill>
                <a:latin typeface="Times New Roman"/>
                <a:ea typeface="Times New Roman"/>
                <a:cs typeface="Times New Roman"/>
                <a:sym typeface="Times New Roman"/>
              </a:rPr>
              <a:t>1</a:t>
            </a:r>
            <a:r>
              <a:rPr lang="en" sz="1300">
                <a:latin typeface="Times New Roman"/>
                <a:ea typeface="Times New Roman"/>
                <a:cs typeface="Times New Roman"/>
                <a:sym typeface="Times New Roman"/>
              </a:rPr>
              <a:t>)</a:t>
            </a:r>
          </a:p>
        </p:txBody>
      </p:sp>
      <p:sp>
        <p:nvSpPr>
          <p:cNvPr id="397" name="Shape 397"/>
          <p:cNvSpPr/>
          <p:nvPr/>
        </p:nvSpPr>
        <p:spPr>
          <a:xfrm>
            <a:off x="2528300" y="2669018"/>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b</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1, </a:t>
            </a:r>
            <a:r>
              <a:rPr b="1" lang="en" sz="1300">
                <a:solidFill>
                  <a:srgbClr val="FF0000"/>
                </a:solidFill>
                <a:latin typeface="Times New Roman"/>
                <a:ea typeface="Times New Roman"/>
                <a:cs typeface="Times New Roman"/>
                <a:sym typeface="Times New Roman"/>
              </a:rPr>
              <a:t>2</a:t>
            </a:r>
            <a:r>
              <a:rPr lang="en" sz="1300">
                <a:latin typeface="Times New Roman"/>
                <a:ea typeface="Times New Roman"/>
                <a:cs typeface="Times New Roman"/>
                <a:sym typeface="Times New Roman"/>
              </a:rPr>
              <a:t>}  |  (</a:t>
            </a:r>
            <a:r>
              <a:rPr b="1" lang="en" sz="1300">
                <a:solidFill>
                  <a:srgbClr val="FF0000"/>
                </a:solidFill>
                <a:latin typeface="Times New Roman"/>
                <a:ea typeface="Times New Roman"/>
                <a:cs typeface="Times New Roman"/>
                <a:sym typeface="Times New Roman"/>
              </a:rPr>
              <a:t>2</a:t>
            </a:r>
            <a:r>
              <a:rPr lang="en" sz="1300">
                <a:latin typeface="Times New Roman"/>
                <a:ea typeface="Times New Roman"/>
                <a:cs typeface="Times New Roman"/>
                <a:sym typeface="Times New Roman"/>
              </a:rPr>
              <a:t>)</a:t>
            </a:r>
          </a:p>
        </p:txBody>
      </p:sp>
      <p:sp>
        <p:nvSpPr>
          <p:cNvPr id="398" name="Shape 398"/>
          <p:cNvSpPr/>
          <p:nvPr/>
        </p:nvSpPr>
        <p:spPr>
          <a:xfrm>
            <a:off x="2528300" y="3187599"/>
            <a:ext cx="1655700" cy="405899"/>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c</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2, 1}  |  ( </a:t>
            </a:r>
            <a:r>
              <a:rPr b="1" lang="en" sz="1300">
                <a:solidFill>
                  <a:srgbClr val="FF0000"/>
                </a:solidFill>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p>
        </p:txBody>
      </p:sp>
      <p:sp>
        <p:nvSpPr>
          <p:cNvPr id="399" name="Shape 399"/>
          <p:cNvSpPr/>
          <p:nvPr/>
        </p:nvSpPr>
        <p:spPr>
          <a:xfrm>
            <a:off x="2528287" y="1018450"/>
            <a:ext cx="1598400" cy="7326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Schools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S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s</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s</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s</a:t>
            </a:r>
            <a:r>
              <a:rPr baseline="-25000" i="1" lang="en" sz="1300">
                <a:latin typeface="Times New Roman"/>
                <a:ea typeface="Times New Roman"/>
                <a:cs typeface="Times New Roman"/>
                <a:sym typeface="Times New Roman"/>
              </a:rPr>
              <a:t>m</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400" name="Shape 400"/>
          <p:cNvSpPr/>
          <p:nvPr/>
        </p:nvSpPr>
        <p:spPr>
          <a:xfrm>
            <a:off x="282375" y="1017587"/>
            <a:ext cx="1491300" cy="7326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Students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I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i</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i</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i</a:t>
            </a:r>
            <a:r>
              <a:rPr baseline="-25000" i="1" lang="en" sz="1300">
                <a:latin typeface="Times New Roman"/>
                <a:ea typeface="Times New Roman"/>
                <a:cs typeface="Times New Roman"/>
                <a:sym typeface="Times New Roman"/>
              </a:rPr>
              <a:t>n</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pic>
        <p:nvPicPr>
          <p:cNvPr descr="... bell tower front door blue" id="401" name="Shape 401"/>
          <p:cNvPicPr preferRelativeResize="0"/>
          <p:nvPr/>
        </p:nvPicPr>
        <p:blipFill>
          <a:blip r:embed="rId3">
            <a:alphaModFix/>
          </a:blip>
          <a:stretch>
            <a:fillRect/>
          </a:stretch>
        </p:blipFill>
        <p:spPr>
          <a:xfrm>
            <a:off x="2990562" y="3661693"/>
            <a:ext cx="731175" cy="971305"/>
          </a:xfrm>
          <a:prstGeom prst="rect">
            <a:avLst/>
          </a:prstGeom>
          <a:noFill/>
          <a:ln>
            <a:noFill/>
          </a:ln>
        </p:spPr>
      </p:pic>
      <p:pic>
        <p:nvPicPr>
          <p:cNvPr descr="... School 8 ..." id="402" name="Shape 402"/>
          <p:cNvPicPr preferRelativeResize="0"/>
          <p:nvPr/>
        </p:nvPicPr>
        <p:blipFill>
          <a:blip r:embed="rId4">
            <a:alphaModFix/>
          </a:blip>
          <a:stretch>
            <a:fillRect/>
          </a:stretch>
        </p:blipFill>
        <p:spPr>
          <a:xfrm>
            <a:off x="604337" y="3800175"/>
            <a:ext cx="971875" cy="895450"/>
          </a:xfrm>
          <a:prstGeom prst="rect">
            <a:avLst/>
          </a:prstGeom>
          <a:noFill/>
          <a:ln>
            <a:noFill/>
          </a:ln>
        </p:spPr>
      </p:pic>
      <p:sp>
        <p:nvSpPr>
          <p:cNvPr id="403" name="Shape 403"/>
          <p:cNvSpPr txBox="1"/>
          <p:nvPr/>
        </p:nvSpPr>
        <p:spPr>
          <a:xfrm>
            <a:off x="4658950" y="990387"/>
            <a:ext cx="3864600" cy="33339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404" name="Shape 404"/>
          <p:cNvSpPr/>
          <p:nvPr/>
        </p:nvSpPr>
        <p:spPr>
          <a:xfrm>
            <a:off x="354975" y="2669040"/>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2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b</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a ≻ c</a:t>
            </a:r>
            <a:r>
              <a:rPr lang="en" sz="1300">
                <a:latin typeface="Times New Roman"/>
                <a:ea typeface="Times New Roman"/>
                <a:cs typeface="Times New Roman"/>
                <a:sym typeface="Times New Roman"/>
              </a:rPr>
              <a:t> }</a:t>
            </a:r>
          </a:p>
        </p:txBody>
      </p:sp>
      <p:sp>
        <p:nvSpPr>
          <p:cNvPr id="405" name="Shape 405"/>
          <p:cNvSpPr/>
          <p:nvPr/>
        </p:nvSpPr>
        <p:spPr>
          <a:xfrm>
            <a:off x="649475" y="2150450"/>
            <a:ext cx="343200" cy="405900"/>
          </a:xfrm>
          <a:prstGeom prst="rect">
            <a:avLst/>
          </a:prstGeom>
          <a:noFill/>
          <a:ln cap="flat" cmpd="sng" w="9525">
            <a:solidFill>
              <a:srgbClr val="0000FF"/>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06" name="Shape 406"/>
          <p:cNvSpPr/>
          <p:nvPr/>
        </p:nvSpPr>
        <p:spPr>
          <a:xfrm>
            <a:off x="649475" y="2669050"/>
            <a:ext cx="343200" cy="393600"/>
          </a:xfrm>
          <a:prstGeom prst="rect">
            <a:avLst/>
          </a:prstGeom>
          <a:noFill/>
          <a:ln cap="flat" cmpd="sng" w="9525">
            <a:solidFill>
              <a:srgbClr val="0000FF"/>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07" name="Shape 407"/>
          <p:cNvSpPr/>
          <p:nvPr/>
        </p:nvSpPr>
        <p:spPr>
          <a:xfrm>
            <a:off x="649475" y="3194300"/>
            <a:ext cx="343200" cy="393600"/>
          </a:xfrm>
          <a:prstGeom prst="rect">
            <a:avLst/>
          </a:prstGeom>
          <a:noFill/>
          <a:ln cap="flat" cmpd="sng" w="9525">
            <a:solidFill>
              <a:srgbClr val="0000FF"/>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08" name="Shape 408"/>
          <p:cNvSpPr txBox="1"/>
          <p:nvPr/>
        </p:nvSpPr>
        <p:spPr>
          <a:xfrm>
            <a:off x="4658950" y="837987"/>
            <a:ext cx="3864600" cy="3333900"/>
          </a:xfrm>
          <a:prstGeom prst="rect">
            <a:avLst/>
          </a:prstGeom>
          <a:noFill/>
          <a:ln>
            <a:noFill/>
          </a:ln>
        </p:spPr>
        <p:txBody>
          <a:bodyPr anchorCtr="0" anchor="t" bIns="91425" lIns="91425" rIns="91425" tIns="91425">
            <a:noAutofit/>
          </a:bodyPr>
          <a:lstStyle/>
          <a:p>
            <a:pPr lvl="0" rtl="0">
              <a:spcBef>
                <a:spcPts val="0"/>
              </a:spcBef>
              <a:buNone/>
            </a:pPr>
            <a:r>
              <a:rPr b="1" lang="en">
                <a:latin typeface="Roboto"/>
                <a:ea typeface="Roboto"/>
                <a:cs typeface="Roboto"/>
                <a:sym typeface="Roboto"/>
              </a:rPr>
              <a:t>Round 1:</a:t>
            </a:r>
          </a:p>
          <a:p>
            <a:pPr indent="-228600" lvl="0" marL="457200" rtl="0">
              <a:spcBef>
                <a:spcPts val="0"/>
              </a:spcBef>
              <a:buFont typeface="Roboto"/>
              <a:buChar char="-"/>
            </a:pPr>
            <a:r>
              <a:rPr b="1" lang="en">
                <a:latin typeface="Roboto"/>
                <a:ea typeface="Roboto"/>
                <a:cs typeface="Roboto"/>
                <a:sym typeface="Roboto"/>
              </a:rPr>
              <a:t>1</a:t>
            </a:r>
            <a:r>
              <a:rPr lang="en">
                <a:latin typeface="Roboto"/>
                <a:ea typeface="Roboto"/>
                <a:cs typeface="Roboto"/>
                <a:sym typeface="Roboto"/>
              </a:rPr>
              <a:t> proposes to </a:t>
            </a:r>
            <a:r>
              <a:rPr b="1" lang="en">
                <a:latin typeface="Roboto"/>
                <a:ea typeface="Roboto"/>
                <a:cs typeface="Roboto"/>
                <a:sym typeface="Roboto"/>
              </a:rPr>
              <a:t>a </a:t>
            </a:r>
            <a:r>
              <a:rPr lang="en">
                <a:latin typeface="Roboto"/>
                <a:ea typeface="Roboto"/>
                <a:cs typeface="Roboto"/>
                <a:sym typeface="Roboto"/>
              </a:rPr>
              <a:t>(accepted)</a:t>
            </a:r>
          </a:p>
          <a:p>
            <a:pPr indent="-228600" lvl="0" marL="457200" rtl="0">
              <a:spcBef>
                <a:spcPts val="0"/>
              </a:spcBef>
              <a:buFont typeface="Roboto"/>
              <a:buChar char="-"/>
            </a:pPr>
            <a:r>
              <a:rPr b="1" lang="en">
                <a:latin typeface="Roboto"/>
                <a:ea typeface="Roboto"/>
                <a:cs typeface="Roboto"/>
                <a:sym typeface="Roboto"/>
              </a:rPr>
              <a:t>2</a:t>
            </a:r>
            <a:r>
              <a:rPr lang="en">
                <a:latin typeface="Roboto"/>
                <a:ea typeface="Roboto"/>
                <a:cs typeface="Roboto"/>
                <a:sym typeface="Roboto"/>
              </a:rPr>
              <a:t> proposes to </a:t>
            </a:r>
            <a:r>
              <a:rPr b="1" lang="en">
                <a:latin typeface="Roboto"/>
                <a:ea typeface="Roboto"/>
                <a:cs typeface="Roboto"/>
                <a:sym typeface="Roboto"/>
              </a:rPr>
              <a:t>b</a:t>
            </a:r>
            <a:r>
              <a:rPr lang="en">
                <a:latin typeface="Roboto"/>
                <a:ea typeface="Roboto"/>
                <a:cs typeface="Roboto"/>
                <a:sym typeface="Roboto"/>
              </a:rPr>
              <a:t> (accepted)</a:t>
            </a:r>
          </a:p>
          <a:p>
            <a:pPr indent="-228600" lvl="0" marL="457200" rtl="0">
              <a:spcBef>
                <a:spcPts val="0"/>
              </a:spcBef>
              <a:buFont typeface="Roboto"/>
              <a:buChar char="-"/>
            </a:pPr>
            <a:r>
              <a:rPr b="1" lang="en">
                <a:latin typeface="Roboto"/>
                <a:ea typeface="Roboto"/>
                <a:cs typeface="Roboto"/>
                <a:sym typeface="Roboto"/>
              </a:rPr>
              <a:t>3</a:t>
            </a:r>
            <a:r>
              <a:rPr lang="en">
                <a:latin typeface="Roboto"/>
                <a:ea typeface="Roboto"/>
                <a:cs typeface="Roboto"/>
                <a:sym typeface="Roboto"/>
              </a:rPr>
              <a:t> proposes to </a:t>
            </a:r>
            <a:r>
              <a:rPr b="1" lang="en">
                <a:latin typeface="Roboto"/>
                <a:ea typeface="Roboto"/>
                <a:cs typeface="Roboto"/>
                <a:sym typeface="Roboto"/>
              </a:rPr>
              <a:t>a</a:t>
            </a:r>
            <a:r>
              <a:rPr lang="en">
                <a:latin typeface="Roboto"/>
                <a:ea typeface="Roboto"/>
                <a:cs typeface="Roboto"/>
                <a:sym typeface="Roboto"/>
              </a:rPr>
              <a:t> (rejected)</a:t>
            </a:r>
          </a:p>
          <a:p>
            <a:pPr lvl="0" rtl="0">
              <a:spcBef>
                <a:spcPts val="0"/>
              </a:spcBef>
              <a:buNone/>
            </a:pPr>
            <a:r>
              <a:t/>
            </a:r>
            <a:endParaRPr>
              <a:latin typeface="Roboto"/>
              <a:ea typeface="Roboto"/>
              <a:cs typeface="Roboto"/>
              <a:sym typeface="Roboto"/>
            </a:endParaRPr>
          </a:p>
          <a:p>
            <a:pPr lvl="0" rtl="0">
              <a:spcBef>
                <a:spcPts val="0"/>
              </a:spcBef>
              <a:buNone/>
            </a:pPr>
            <a:r>
              <a:t/>
            </a:r>
            <a:endParaRPr>
              <a:latin typeface="Roboto"/>
              <a:ea typeface="Roboto"/>
              <a:cs typeface="Roboto"/>
              <a:sym typeface="Roboto"/>
            </a:endParaRPr>
          </a:p>
          <a:p>
            <a:pPr lvl="0" rtl="0">
              <a:spcBef>
                <a:spcPts val="0"/>
              </a:spcBef>
              <a:buNone/>
            </a:pPr>
            <a:r>
              <a:t/>
            </a:r>
            <a:endParaRPr>
              <a:latin typeface="Roboto"/>
              <a:ea typeface="Roboto"/>
              <a:cs typeface="Roboto"/>
              <a:sym typeface="Roboto"/>
            </a:endParaRPr>
          </a:p>
        </p:txBody>
      </p:sp>
      <p:cxnSp>
        <p:nvCxnSpPr>
          <p:cNvPr id="409" name="Shape 409"/>
          <p:cNvCxnSpPr/>
          <p:nvPr/>
        </p:nvCxnSpPr>
        <p:spPr>
          <a:xfrm>
            <a:off x="1701075" y="2353400"/>
            <a:ext cx="827100" cy="1800"/>
          </a:xfrm>
          <a:prstGeom prst="straightConnector1">
            <a:avLst/>
          </a:prstGeom>
          <a:noFill/>
          <a:ln cap="flat" cmpd="sng" w="28575">
            <a:solidFill>
              <a:schemeClr val="dk2"/>
            </a:solidFill>
            <a:prstDash val="solid"/>
            <a:round/>
            <a:headEnd len="lg" w="lg" type="none"/>
            <a:tailEnd len="lg" w="lg" type="triangle"/>
          </a:ln>
        </p:spPr>
      </p:cxnSp>
      <p:cxnSp>
        <p:nvCxnSpPr>
          <p:cNvPr id="410" name="Shape 410"/>
          <p:cNvCxnSpPr/>
          <p:nvPr/>
        </p:nvCxnSpPr>
        <p:spPr>
          <a:xfrm>
            <a:off x="1701075" y="2871100"/>
            <a:ext cx="827100" cy="1800"/>
          </a:xfrm>
          <a:prstGeom prst="straightConnector1">
            <a:avLst/>
          </a:prstGeom>
          <a:noFill/>
          <a:ln cap="flat" cmpd="sng" w="28575">
            <a:solidFill>
              <a:schemeClr val="dk2"/>
            </a:solidFill>
            <a:prstDash val="solid"/>
            <a:round/>
            <a:headEnd len="lg" w="lg" type="none"/>
            <a:tailEnd len="lg" w="lg"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4" name="Shape 414"/>
        <p:cNvGrpSpPr/>
        <p:nvPr/>
      </p:nvGrpSpPr>
      <p:grpSpPr>
        <a:xfrm>
          <a:off x="0" y="0"/>
          <a:ext cx="0" cy="0"/>
          <a:chOff x="0" y="0"/>
          <a:chExt cx="0" cy="0"/>
        </a:xfrm>
      </p:grpSpPr>
      <p:sp>
        <p:nvSpPr>
          <p:cNvPr id="415" name="Shape 415"/>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Deferred Acceptance</a:t>
            </a:r>
          </a:p>
        </p:txBody>
      </p:sp>
      <p:sp>
        <p:nvSpPr>
          <p:cNvPr id="416" name="Shape 41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417" name="Shape 417"/>
          <p:cNvSpPr/>
          <p:nvPr/>
        </p:nvSpPr>
        <p:spPr>
          <a:xfrm>
            <a:off x="354975" y="2148725"/>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1</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418" name="Shape 418"/>
          <p:cNvSpPr/>
          <p:nvPr/>
        </p:nvSpPr>
        <p:spPr>
          <a:xfrm>
            <a:off x="354975" y="3189372"/>
            <a:ext cx="1346100" cy="405899"/>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3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b="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419" name="Shape 419"/>
          <p:cNvSpPr/>
          <p:nvPr/>
        </p:nvSpPr>
        <p:spPr>
          <a:xfrm>
            <a:off x="2528300" y="3187599"/>
            <a:ext cx="1655700" cy="405899"/>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c</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2, 1}  |  ( </a:t>
            </a:r>
            <a:r>
              <a:rPr b="1" lang="en" sz="1300">
                <a:solidFill>
                  <a:srgbClr val="FF0000"/>
                </a:solidFill>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p>
        </p:txBody>
      </p:sp>
      <p:sp>
        <p:nvSpPr>
          <p:cNvPr id="420" name="Shape 420"/>
          <p:cNvSpPr/>
          <p:nvPr/>
        </p:nvSpPr>
        <p:spPr>
          <a:xfrm>
            <a:off x="2528287" y="1018450"/>
            <a:ext cx="1598400" cy="7326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Schools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S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s</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s</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s</a:t>
            </a:r>
            <a:r>
              <a:rPr baseline="-25000" i="1" lang="en" sz="1300">
                <a:latin typeface="Times New Roman"/>
                <a:ea typeface="Times New Roman"/>
                <a:cs typeface="Times New Roman"/>
                <a:sym typeface="Times New Roman"/>
              </a:rPr>
              <a:t>m</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421" name="Shape 421"/>
          <p:cNvSpPr/>
          <p:nvPr/>
        </p:nvSpPr>
        <p:spPr>
          <a:xfrm>
            <a:off x="282375" y="1017587"/>
            <a:ext cx="1491300" cy="7326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Students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I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i</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i</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i</a:t>
            </a:r>
            <a:r>
              <a:rPr baseline="-25000" i="1" lang="en" sz="1300">
                <a:latin typeface="Times New Roman"/>
                <a:ea typeface="Times New Roman"/>
                <a:cs typeface="Times New Roman"/>
                <a:sym typeface="Times New Roman"/>
              </a:rPr>
              <a:t>n</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pic>
        <p:nvPicPr>
          <p:cNvPr descr="... bell tower front door blue" id="422" name="Shape 422"/>
          <p:cNvPicPr preferRelativeResize="0"/>
          <p:nvPr/>
        </p:nvPicPr>
        <p:blipFill>
          <a:blip r:embed="rId3">
            <a:alphaModFix/>
          </a:blip>
          <a:stretch>
            <a:fillRect/>
          </a:stretch>
        </p:blipFill>
        <p:spPr>
          <a:xfrm>
            <a:off x="2990562" y="3661693"/>
            <a:ext cx="731175" cy="971305"/>
          </a:xfrm>
          <a:prstGeom prst="rect">
            <a:avLst/>
          </a:prstGeom>
          <a:noFill/>
          <a:ln>
            <a:noFill/>
          </a:ln>
        </p:spPr>
      </p:pic>
      <p:pic>
        <p:nvPicPr>
          <p:cNvPr descr="... School 8 ..." id="423" name="Shape 423"/>
          <p:cNvPicPr preferRelativeResize="0"/>
          <p:nvPr/>
        </p:nvPicPr>
        <p:blipFill>
          <a:blip r:embed="rId4">
            <a:alphaModFix/>
          </a:blip>
          <a:stretch>
            <a:fillRect/>
          </a:stretch>
        </p:blipFill>
        <p:spPr>
          <a:xfrm>
            <a:off x="604337" y="3800175"/>
            <a:ext cx="971875" cy="895450"/>
          </a:xfrm>
          <a:prstGeom prst="rect">
            <a:avLst/>
          </a:prstGeom>
          <a:noFill/>
          <a:ln>
            <a:noFill/>
          </a:ln>
        </p:spPr>
      </p:pic>
      <p:sp>
        <p:nvSpPr>
          <p:cNvPr id="424" name="Shape 424"/>
          <p:cNvSpPr txBox="1"/>
          <p:nvPr/>
        </p:nvSpPr>
        <p:spPr>
          <a:xfrm>
            <a:off x="4658950" y="990387"/>
            <a:ext cx="3864600" cy="33339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425" name="Shape 425"/>
          <p:cNvSpPr/>
          <p:nvPr/>
        </p:nvSpPr>
        <p:spPr>
          <a:xfrm>
            <a:off x="354975" y="2669040"/>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2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b</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a ≻ c</a:t>
            </a:r>
            <a:r>
              <a:rPr lang="en" sz="1300">
                <a:latin typeface="Times New Roman"/>
                <a:ea typeface="Times New Roman"/>
                <a:cs typeface="Times New Roman"/>
                <a:sym typeface="Times New Roman"/>
              </a:rPr>
              <a:t> }</a:t>
            </a:r>
          </a:p>
        </p:txBody>
      </p:sp>
      <p:sp>
        <p:nvSpPr>
          <p:cNvPr id="426" name="Shape 426"/>
          <p:cNvSpPr/>
          <p:nvPr/>
        </p:nvSpPr>
        <p:spPr>
          <a:xfrm>
            <a:off x="649475" y="2150450"/>
            <a:ext cx="343200" cy="405900"/>
          </a:xfrm>
          <a:prstGeom prst="rect">
            <a:avLst/>
          </a:prstGeom>
          <a:noFill/>
          <a:ln cap="flat" cmpd="sng" w="9525">
            <a:solidFill>
              <a:srgbClr val="0000FF"/>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7" name="Shape 427"/>
          <p:cNvSpPr/>
          <p:nvPr/>
        </p:nvSpPr>
        <p:spPr>
          <a:xfrm>
            <a:off x="649475" y="2669050"/>
            <a:ext cx="343200" cy="393600"/>
          </a:xfrm>
          <a:prstGeom prst="rect">
            <a:avLst/>
          </a:prstGeom>
          <a:noFill/>
          <a:ln cap="flat" cmpd="sng" w="9525">
            <a:solidFill>
              <a:srgbClr val="0000FF"/>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8" name="Shape 428"/>
          <p:cNvSpPr/>
          <p:nvPr/>
        </p:nvSpPr>
        <p:spPr>
          <a:xfrm>
            <a:off x="898355" y="3194300"/>
            <a:ext cx="343200" cy="393600"/>
          </a:xfrm>
          <a:prstGeom prst="rect">
            <a:avLst/>
          </a:prstGeom>
          <a:noFill/>
          <a:ln cap="flat" cmpd="sng" w="9525">
            <a:solidFill>
              <a:srgbClr val="0000FF"/>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9" name="Shape 429"/>
          <p:cNvSpPr txBox="1"/>
          <p:nvPr/>
        </p:nvSpPr>
        <p:spPr>
          <a:xfrm>
            <a:off x="4658950" y="837987"/>
            <a:ext cx="3864600" cy="3333900"/>
          </a:xfrm>
          <a:prstGeom prst="rect">
            <a:avLst/>
          </a:prstGeom>
          <a:noFill/>
          <a:ln>
            <a:noFill/>
          </a:ln>
        </p:spPr>
        <p:txBody>
          <a:bodyPr anchorCtr="0" anchor="t" bIns="91425" lIns="91425" rIns="91425" tIns="91425">
            <a:noAutofit/>
          </a:bodyPr>
          <a:lstStyle/>
          <a:p>
            <a:pPr lvl="0" rtl="0">
              <a:spcBef>
                <a:spcPts val="0"/>
              </a:spcBef>
              <a:buNone/>
            </a:pPr>
            <a:r>
              <a:rPr b="1" lang="en">
                <a:latin typeface="Roboto"/>
                <a:ea typeface="Roboto"/>
                <a:cs typeface="Roboto"/>
                <a:sym typeface="Roboto"/>
              </a:rPr>
              <a:t>Round 1:</a:t>
            </a:r>
          </a:p>
          <a:p>
            <a:pPr indent="-228600" lvl="0" marL="457200" rtl="0">
              <a:spcBef>
                <a:spcPts val="0"/>
              </a:spcBef>
              <a:buFont typeface="Roboto"/>
              <a:buChar char="-"/>
            </a:pPr>
            <a:r>
              <a:rPr b="1" lang="en">
                <a:latin typeface="Roboto"/>
                <a:ea typeface="Roboto"/>
                <a:cs typeface="Roboto"/>
                <a:sym typeface="Roboto"/>
              </a:rPr>
              <a:t>1</a:t>
            </a:r>
            <a:r>
              <a:rPr lang="en">
                <a:latin typeface="Roboto"/>
                <a:ea typeface="Roboto"/>
                <a:cs typeface="Roboto"/>
                <a:sym typeface="Roboto"/>
              </a:rPr>
              <a:t> proposes to </a:t>
            </a:r>
            <a:r>
              <a:rPr b="1" lang="en">
                <a:latin typeface="Roboto"/>
                <a:ea typeface="Roboto"/>
                <a:cs typeface="Roboto"/>
                <a:sym typeface="Roboto"/>
              </a:rPr>
              <a:t>a </a:t>
            </a:r>
            <a:r>
              <a:rPr lang="en">
                <a:latin typeface="Roboto"/>
                <a:ea typeface="Roboto"/>
                <a:cs typeface="Roboto"/>
                <a:sym typeface="Roboto"/>
              </a:rPr>
              <a:t>(accepted)</a:t>
            </a:r>
          </a:p>
          <a:p>
            <a:pPr indent="-228600" lvl="0" marL="457200" rtl="0">
              <a:spcBef>
                <a:spcPts val="0"/>
              </a:spcBef>
              <a:buFont typeface="Roboto"/>
              <a:buChar char="-"/>
            </a:pPr>
            <a:r>
              <a:rPr b="1" lang="en">
                <a:latin typeface="Roboto"/>
                <a:ea typeface="Roboto"/>
                <a:cs typeface="Roboto"/>
                <a:sym typeface="Roboto"/>
              </a:rPr>
              <a:t>2</a:t>
            </a:r>
            <a:r>
              <a:rPr lang="en">
                <a:latin typeface="Roboto"/>
                <a:ea typeface="Roboto"/>
                <a:cs typeface="Roboto"/>
                <a:sym typeface="Roboto"/>
              </a:rPr>
              <a:t> proposes to </a:t>
            </a:r>
            <a:r>
              <a:rPr b="1" lang="en">
                <a:latin typeface="Roboto"/>
                <a:ea typeface="Roboto"/>
                <a:cs typeface="Roboto"/>
                <a:sym typeface="Roboto"/>
              </a:rPr>
              <a:t>b</a:t>
            </a:r>
            <a:r>
              <a:rPr lang="en">
                <a:latin typeface="Roboto"/>
                <a:ea typeface="Roboto"/>
                <a:cs typeface="Roboto"/>
                <a:sym typeface="Roboto"/>
              </a:rPr>
              <a:t> (accepted)</a:t>
            </a:r>
          </a:p>
          <a:p>
            <a:pPr indent="-228600" lvl="0" marL="457200" rtl="0">
              <a:spcBef>
                <a:spcPts val="0"/>
              </a:spcBef>
              <a:buFont typeface="Roboto"/>
              <a:buChar char="-"/>
            </a:pPr>
            <a:r>
              <a:rPr b="1" lang="en">
                <a:latin typeface="Roboto"/>
                <a:ea typeface="Roboto"/>
                <a:cs typeface="Roboto"/>
                <a:sym typeface="Roboto"/>
              </a:rPr>
              <a:t>3</a:t>
            </a:r>
            <a:r>
              <a:rPr lang="en">
                <a:latin typeface="Roboto"/>
                <a:ea typeface="Roboto"/>
                <a:cs typeface="Roboto"/>
                <a:sym typeface="Roboto"/>
              </a:rPr>
              <a:t> proposes to </a:t>
            </a:r>
            <a:r>
              <a:rPr b="1" lang="en">
                <a:latin typeface="Roboto"/>
                <a:ea typeface="Roboto"/>
                <a:cs typeface="Roboto"/>
                <a:sym typeface="Roboto"/>
              </a:rPr>
              <a:t>a</a:t>
            </a:r>
            <a:r>
              <a:rPr lang="en">
                <a:latin typeface="Roboto"/>
                <a:ea typeface="Roboto"/>
                <a:cs typeface="Roboto"/>
                <a:sym typeface="Roboto"/>
              </a:rPr>
              <a:t> (rejected)</a:t>
            </a:r>
          </a:p>
          <a:p>
            <a:pPr lvl="0">
              <a:spcBef>
                <a:spcPts val="0"/>
              </a:spcBef>
              <a:buNone/>
            </a:pPr>
            <a:r>
              <a:t/>
            </a:r>
            <a:endParaRPr>
              <a:latin typeface="Roboto"/>
              <a:ea typeface="Roboto"/>
              <a:cs typeface="Roboto"/>
              <a:sym typeface="Roboto"/>
            </a:endParaRPr>
          </a:p>
          <a:p>
            <a:pPr lvl="0">
              <a:spcBef>
                <a:spcPts val="0"/>
              </a:spcBef>
              <a:buNone/>
            </a:pPr>
            <a:r>
              <a:rPr b="1" lang="en">
                <a:latin typeface="Roboto"/>
                <a:ea typeface="Roboto"/>
                <a:cs typeface="Roboto"/>
                <a:sym typeface="Roboto"/>
              </a:rPr>
              <a:t>Round 2:</a:t>
            </a:r>
          </a:p>
          <a:p>
            <a:pPr indent="-228600" lvl="0" marL="457200" rtl="0">
              <a:spcBef>
                <a:spcPts val="0"/>
              </a:spcBef>
              <a:buFont typeface="Roboto"/>
              <a:buChar char="-"/>
            </a:pPr>
            <a:r>
              <a:rPr b="1" lang="en">
                <a:latin typeface="Roboto"/>
                <a:ea typeface="Roboto"/>
                <a:cs typeface="Roboto"/>
                <a:sym typeface="Roboto"/>
              </a:rPr>
              <a:t>3 </a:t>
            </a:r>
            <a:r>
              <a:rPr lang="en">
                <a:latin typeface="Roboto"/>
                <a:ea typeface="Roboto"/>
                <a:cs typeface="Roboto"/>
                <a:sym typeface="Roboto"/>
              </a:rPr>
              <a:t>proposes to </a:t>
            </a:r>
            <a:r>
              <a:rPr b="1" lang="en">
                <a:latin typeface="Roboto"/>
                <a:ea typeface="Roboto"/>
                <a:cs typeface="Roboto"/>
                <a:sym typeface="Roboto"/>
              </a:rPr>
              <a:t>b </a:t>
            </a:r>
            <a:r>
              <a:rPr lang="en">
                <a:latin typeface="Roboto"/>
                <a:ea typeface="Roboto"/>
                <a:cs typeface="Roboto"/>
                <a:sym typeface="Roboto"/>
              </a:rPr>
              <a:t>(accepted)</a:t>
            </a:r>
          </a:p>
          <a:p>
            <a:pPr indent="-228600" lvl="1" marL="914400" rtl="0">
              <a:spcBef>
                <a:spcPts val="0"/>
              </a:spcBef>
              <a:buFont typeface="Roboto"/>
              <a:buChar char="-"/>
            </a:pPr>
            <a:r>
              <a:rPr b="1" lang="en">
                <a:latin typeface="Roboto"/>
                <a:ea typeface="Roboto"/>
                <a:cs typeface="Roboto"/>
                <a:sym typeface="Roboto"/>
              </a:rPr>
              <a:t>2</a:t>
            </a:r>
            <a:r>
              <a:rPr lang="en">
                <a:latin typeface="Roboto"/>
                <a:ea typeface="Roboto"/>
                <a:cs typeface="Roboto"/>
                <a:sym typeface="Roboto"/>
              </a:rPr>
              <a:t> is rejected</a:t>
            </a:r>
          </a:p>
          <a:p>
            <a:pPr lvl="0">
              <a:spcBef>
                <a:spcPts val="0"/>
              </a:spcBef>
              <a:buNone/>
            </a:pPr>
            <a:r>
              <a:t/>
            </a:r>
            <a:endParaRPr>
              <a:latin typeface="Roboto"/>
              <a:ea typeface="Roboto"/>
              <a:cs typeface="Roboto"/>
              <a:sym typeface="Roboto"/>
            </a:endParaRPr>
          </a:p>
          <a:p>
            <a:pPr lvl="0" rtl="0">
              <a:spcBef>
                <a:spcPts val="0"/>
              </a:spcBef>
              <a:buNone/>
            </a:pPr>
            <a:r>
              <a:t/>
            </a:r>
            <a:endParaRPr>
              <a:latin typeface="Roboto"/>
              <a:ea typeface="Roboto"/>
              <a:cs typeface="Roboto"/>
              <a:sym typeface="Roboto"/>
            </a:endParaRPr>
          </a:p>
          <a:p>
            <a:pPr lvl="0" rtl="0">
              <a:spcBef>
                <a:spcPts val="0"/>
              </a:spcBef>
              <a:buNone/>
            </a:pPr>
            <a:r>
              <a:t/>
            </a:r>
            <a:endParaRPr>
              <a:latin typeface="Roboto"/>
              <a:ea typeface="Roboto"/>
              <a:cs typeface="Roboto"/>
              <a:sym typeface="Roboto"/>
            </a:endParaRPr>
          </a:p>
          <a:p>
            <a:pPr lvl="0" rtl="0">
              <a:spcBef>
                <a:spcPts val="0"/>
              </a:spcBef>
              <a:buNone/>
            </a:pPr>
            <a:r>
              <a:t/>
            </a:r>
            <a:endParaRPr>
              <a:latin typeface="Roboto"/>
              <a:ea typeface="Roboto"/>
              <a:cs typeface="Roboto"/>
              <a:sym typeface="Roboto"/>
            </a:endParaRPr>
          </a:p>
        </p:txBody>
      </p:sp>
      <p:cxnSp>
        <p:nvCxnSpPr>
          <p:cNvPr id="430" name="Shape 430"/>
          <p:cNvCxnSpPr/>
          <p:nvPr/>
        </p:nvCxnSpPr>
        <p:spPr>
          <a:xfrm>
            <a:off x="1701075" y="2353400"/>
            <a:ext cx="827100" cy="1800"/>
          </a:xfrm>
          <a:prstGeom prst="straightConnector1">
            <a:avLst/>
          </a:prstGeom>
          <a:noFill/>
          <a:ln cap="flat" cmpd="sng" w="28575">
            <a:solidFill>
              <a:schemeClr val="dk2"/>
            </a:solidFill>
            <a:prstDash val="solid"/>
            <a:round/>
            <a:headEnd len="lg" w="lg" type="none"/>
            <a:tailEnd len="lg" w="lg" type="triangle"/>
          </a:ln>
        </p:spPr>
      </p:cxnSp>
      <p:cxnSp>
        <p:nvCxnSpPr>
          <p:cNvPr id="431" name="Shape 431"/>
          <p:cNvCxnSpPr>
            <a:stCxn id="418" idx="3"/>
          </p:cNvCxnSpPr>
          <p:nvPr/>
        </p:nvCxnSpPr>
        <p:spPr>
          <a:xfrm flipH="1" rot="10800000">
            <a:off x="1701075" y="2873022"/>
            <a:ext cx="827100" cy="519300"/>
          </a:xfrm>
          <a:prstGeom prst="straightConnector1">
            <a:avLst/>
          </a:prstGeom>
          <a:noFill/>
          <a:ln cap="flat" cmpd="sng" w="28575">
            <a:solidFill>
              <a:schemeClr val="dk2"/>
            </a:solidFill>
            <a:prstDash val="solid"/>
            <a:round/>
            <a:headEnd len="lg" w="lg" type="none"/>
            <a:tailEnd len="lg" w="lg" type="triangle"/>
          </a:ln>
        </p:spPr>
      </p:cxnSp>
      <p:sp>
        <p:nvSpPr>
          <p:cNvPr id="432" name="Shape 432"/>
          <p:cNvSpPr/>
          <p:nvPr/>
        </p:nvSpPr>
        <p:spPr>
          <a:xfrm>
            <a:off x="2528300" y="2150450"/>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a</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2, </a:t>
            </a:r>
            <a:r>
              <a:rPr b="1" lang="en" sz="1300">
                <a:solidFill>
                  <a:srgbClr val="FF0000"/>
                </a:solidFill>
                <a:latin typeface="Times New Roman"/>
                <a:ea typeface="Times New Roman"/>
                <a:cs typeface="Times New Roman"/>
                <a:sym typeface="Times New Roman"/>
              </a:rPr>
              <a:t>1</a:t>
            </a:r>
            <a:r>
              <a:rPr lang="en" sz="1300">
                <a:latin typeface="Times New Roman"/>
                <a:ea typeface="Times New Roman"/>
                <a:cs typeface="Times New Roman"/>
                <a:sym typeface="Times New Roman"/>
              </a:rPr>
              <a:t>, 3 } |  (</a:t>
            </a:r>
            <a:r>
              <a:rPr b="1" lang="en" sz="1300">
                <a:solidFill>
                  <a:srgbClr val="FF0000"/>
                </a:solidFill>
                <a:latin typeface="Times New Roman"/>
                <a:ea typeface="Times New Roman"/>
                <a:cs typeface="Times New Roman"/>
                <a:sym typeface="Times New Roman"/>
              </a:rPr>
              <a:t>1</a:t>
            </a:r>
            <a:r>
              <a:rPr lang="en" sz="1300">
                <a:latin typeface="Times New Roman"/>
                <a:ea typeface="Times New Roman"/>
                <a:cs typeface="Times New Roman"/>
                <a:sym typeface="Times New Roman"/>
              </a:rPr>
              <a:t>)</a:t>
            </a:r>
          </a:p>
        </p:txBody>
      </p:sp>
      <p:sp>
        <p:nvSpPr>
          <p:cNvPr id="433" name="Shape 433"/>
          <p:cNvSpPr/>
          <p:nvPr/>
        </p:nvSpPr>
        <p:spPr>
          <a:xfrm>
            <a:off x="2528300" y="2669018"/>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b</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b="1" lang="en" sz="1300">
                <a:solidFill>
                  <a:srgbClr val="FF0000"/>
                </a:solidFill>
                <a:latin typeface="Times New Roman"/>
                <a:ea typeface="Times New Roman"/>
                <a:cs typeface="Times New Roman"/>
                <a:sym typeface="Times New Roman"/>
              </a:rPr>
              <a:t>3</a:t>
            </a:r>
            <a:r>
              <a:rPr lang="en" sz="1300">
                <a:latin typeface="Times New Roman"/>
                <a:ea typeface="Times New Roman"/>
                <a:cs typeface="Times New Roman"/>
                <a:sym typeface="Times New Roman"/>
              </a:rPr>
              <a:t>, 1, 2}  |  (</a:t>
            </a:r>
            <a:r>
              <a:rPr b="1" lang="en" sz="1300">
                <a:solidFill>
                  <a:srgbClr val="FF0000"/>
                </a:solidFill>
                <a:latin typeface="Times New Roman"/>
                <a:ea typeface="Times New Roman"/>
                <a:cs typeface="Times New Roman"/>
                <a:sym typeface="Times New Roman"/>
              </a:rPr>
              <a:t>3</a:t>
            </a:r>
            <a:r>
              <a:rPr lang="en" sz="1300">
                <a:latin typeface="Times New Roman"/>
                <a:ea typeface="Times New Roman"/>
                <a:cs typeface="Times New Roman"/>
                <a:sym typeface="Times New Roman"/>
              </a:rPr>
              <a:t>)</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7" name="Shape 437"/>
        <p:cNvGrpSpPr/>
        <p:nvPr/>
      </p:nvGrpSpPr>
      <p:grpSpPr>
        <a:xfrm>
          <a:off x="0" y="0"/>
          <a:ext cx="0" cy="0"/>
          <a:chOff x="0" y="0"/>
          <a:chExt cx="0" cy="0"/>
        </a:xfrm>
      </p:grpSpPr>
      <p:sp>
        <p:nvSpPr>
          <p:cNvPr id="438" name="Shape 438"/>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Deferred Acceptance</a:t>
            </a:r>
          </a:p>
        </p:txBody>
      </p:sp>
      <p:sp>
        <p:nvSpPr>
          <p:cNvPr id="439" name="Shape 439"/>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440" name="Shape 440"/>
          <p:cNvSpPr/>
          <p:nvPr/>
        </p:nvSpPr>
        <p:spPr>
          <a:xfrm>
            <a:off x="354975" y="2148725"/>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1</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441" name="Shape 441"/>
          <p:cNvSpPr/>
          <p:nvPr/>
        </p:nvSpPr>
        <p:spPr>
          <a:xfrm>
            <a:off x="354975" y="3189372"/>
            <a:ext cx="1346100" cy="405899"/>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3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b="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442" name="Shape 442"/>
          <p:cNvSpPr/>
          <p:nvPr/>
        </p:nvSpPr>
        <p:spPr>
          <a:xfrm>
            <a:off x="2528300" y="3187599"/>
            <a:ext cx="1655700" cy="405899"/>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c</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2, 1}  |  ( </a:t>
            </a:r>
            <a:r>
              <a:rPr b="1" lang="en" sz="1300">
                <a:solidFill>
                  <a:srgbClr val="FF0000"/>
                </a:solidFill>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p>
        </p:txBody>
      </p:sp>
      <p:sp>
        <p:nvSpPr>
          <p:cNvPr id="443" name="Shape 443"/>
          <p:cNvSpPr/>
          <p:nvPr/>
        </p:nvSpPr>
        <p:spPr>
          <a:xfrm>
            <a:off x="2528287" y="1018450"/>
            <a:ext cx="1598400" cy="7326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Schools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S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s</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s</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s</a:t>
            </a:r>
            <a:r>
              <a:rPr baseline="-25000" i="1" lang="en" sz="1300">
                <a:latin typeface="Times New Roman"/>
                <a:ea typeface="Times New Roman"/>
                <a:cs typeface="Times New Roman"/>
                <a:sym typeface="Times New Roman"/>
              </a:rPr>
              <a:t>m</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444" name="Shape 444"/>
          <p:cNvSpPr/>
          <p:nvPr/>
        </p:nvSpPr>
        <p:spPr>
          <a:xfrm>
            <a:off x="282375" y="1017587"/>
            <a:ext cx="1491300" cy="7326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Students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I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i</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i</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i</a:t>
            </a:r>
            <a:r>
              <a:rPr baseline="-25000" i="1" lang="en" sz="1300">
                <a:latin typeface="Times New Roman"/>
                <a:ea typeface="Times New Roman"/>
                <a:cs typeface="Times New Roman"/>
                <a:sym typeface="Times New Roman"/>
              </a:rPr>
              <a:t>n</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pic>
        <p:nvPicPr>
          <p:cNvPr descr="... bell tower front door blue" id="445" name="Shape 445"/>
          <p:cNvPicPr preferRelativeResize="0"/>
          <p:nvPr/>
        </p:nvPicPr>
        <p:blipFill>
          <a:blip r:embed="rId3">
            <a:alphaModFix/>
          </a:blip>
          <a:stretch>
            <a:fillRect/>
          </a:stretch>
        </p:blipFill>
        <p:spPr>
          <a:xfrm>
            <a:off x="2990562" y="3661693"/>
            <a:ext cx="731175" cy="971305"/>
          </a:xfrm>
          <a:prstGeom prst="rect">
            <a:avLst/>
          </a:prstGeom>
          <a:noFill/>
          <a:ln>
            <a:noFill/>
          </a:ln>
        </p:spPr>
      </p:pic>
      <p:pic>
        <p:nvPicPr>
          <p:cNvPr descr="... School 8 ..." id="446" name="Shape 446"/>
          <p:cNvPicPr preferRelativeResize="0"/>
          <p:nvPr/>
        </p:nvPicPr>
        <p:blipFill>
          <a:blip r:embed="rId4">
            <a:alphaModFix/>
          </a:blip>
          <a:stretch>
            <a:fillRect/>
          </a:stretch>
        </p:blipFill>
        <p:spPr>
          <a:xfrm>
            <a:off x="604337" y="3800175"/>
            <a:ext cx="971875" cy="895450"/>
          </a:xfrm>
          <a:prstGeom prst="rect">
            <a:avLst/>
          </a:prstGeom>
          <a:noFill/>
          <a:ln>
            <a:noFill/>
          </a:ln>
        </p:spPr>
      </p:pic>
      <p:sp>
        <p:nvSpPr>
          <p:cNvPr id="447" name="Shape 447"/>
          <p:cNvSpPr txBox="1"/>
          <p:nvPr/>
        </p:nvSpPr>
        <p:spPr>
          <a:xfrm>
            <a:off x="4658950" y="990387"/>
            <a:ext cx="3864600" cy="33339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448" name="Shape 448"/>
          <p:cNvSpPr/>
          <p:nvPr/>
        </p:nvSpPr>
        <p:spPr>
          <a:xfrm>
            <a:off x="354975" y="2669040"/>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2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b</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a ≻ c</a:t>
            </a:r>
            <a:r>
              <a:rPr lang="en" sz="1300">
                <a:latin typeface="Times New Roman"/>
                <a:ea typeface="Times New Roman"/>
                <a:cs typeface="Times New Roman"/>
                <a:sym typeface="Times New Roman"/>
              </a:rPr>
              <a:t> }</a:t>
            </a:r>
          </a:p>
        </p:txBody>
      </p:sp>
      <p:sp>
        <p:nvSpPr>
          <p:cNvPr id="449" name="Shape 449"/>
          <p:cNvSpPr/>
          <p:nvPr/>
        </p:nvSpPr>
        <p:spPr>
          <a:xfrm>
            <a:off x="649475" y="2150450"/>
            <a:ext cx="343200" cy="405900"/>
          </a:xfrm>
          <a:prstGeom prst="rect">
            <a:avLst/>
          </a:prstGeom>
          <a:noFill/>
          <a:ln cap="flat" cmpd="sng" w="9525">
            <a:solidFill>
              <a:srgbClr val="0000FF"/>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50" name="Shape 450"/>
          <p:cNvSpPr/>
          <p:nvPr/>
        </p:nvSpPr>
        <p:spPr>
          <a:xfrm>
            <a:off x="918687" y="2669050"/>
            <a:ext cx="343200" cy="393600"/>
          </a:xfrm>
          <a:prstGeom prst="rect">
            <a:avLst/>
          </a:prstGeom>
          <a:noFill/>
          <a:ln cap="flat" cmpd="sng" w="9525">
            <a:solidFill>
              <a:srgbClr val="0000FF"/>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51" name="Shape 451"/>
          <p:cNvSpPr/>
          <p:nvPr/>
        </p:nvSpPr>
        <p:spPr>
          <a:xfrm>
            <a:off x="898355" y="3194300"/>
            <a:ext cx="343200" cy="393600"/>
          </a:xfrm>
          <a:prstGeom prst="rect">
            <a:avLst/>
          </a:prstGeom>
          <a:noFill/>
          <a:ln cap="flat" cmpd="sng" w="9525">
            <a:solidFill>
              <a:srgbClr val="0000FF"/>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52" name="Shape 452"/>
          <p:cNvSpPr txBox="1"/>
          <p:nvPr/>
        </p:nvSpPr>
        <p:spPr>
          <a:xfrm>
            <a:off x="4658950" y="837987"/>
            <a:ext cx="3864600" cy="3333900"/>
          </a:xfrm>
          <a:prstGeom prst="rect">
            <a:avLst/>
          </a:prstGeom>
          <a:noFill/>
          <a:ln>
            <a:noFill/>
          </a:ln>
        </p:spPr>
        <p:txBody>
          <a:bodyPr anchorCtr="0" anchor="t" bIns="91425" lIns="91425" rIns="91425" tIns="91425">
            <a:noAutofit/>
          </a:bodyPr>
          <a:lstStyle/>
          <a:p>
            <a:pPr lvl="0" rtl="0">
              <a:spcBef>
                <a:spcPts val="0"/>
              </a:spcBef>
              <a:buNone/>
            </a:pPr>
            <a:r>
              <a:rPr b="1" lang="en">
                <a:latin typeface="Roboto"/>
                <a:ea typeface="Roboto"/>
                <a:cs typeface="Roboto"/>
                <a:sym typeface="Roboto"/>
              </a:rPr>
              <a:t>Round 1:</a:t>
            </a:r>
          </a:p>
          <a:p>
            <a:pPr indent="-228600" lvl="0" marL="457200" rtl="0">
              <a:spcBef>
                <a:spcPts val="0"/>
              </a:spcBef>
              <a:buFont typeface="Roboto"/>
              <a:buChar char="-"/>
            </a:pPr>
            <a:r>
              <a:rPr b="1" lang="en">
                <a:latin typeface="Roboto"/>
                <a:ea typeface="Roboto"/>
                <a:cs typeface="Roboto"/>
                <a:sym typeface="Roboto"/>
              </a:rPr>
              <a:t>1</a:t>
            </a:r>
            <a:r>
              <a:rPr lang="en">
                <a:latin typeface="Roboto"/>
                <a:ea typeface="Roboto"/>
                <a:cs typeface="Roboto"/>
                <a:sym typeface="Roboto"/>
              </a:rPr>
              <a:t> proposes to </a:t>
            </a:r>
            <a:r>
              <a:rPr b="1" lang="en">
                <a:latin typeface="Roboto"/>
                <a:ea typeface="Roboto"/>
                <a:cs typeface="Roboto"/>
                <a:sym typeface="Roboto"/>
              </a:rPr>
              <a:t>a </a:t>
            </a:r>
            <a:r>
              <a:rPr lang="en">
                <a:latin typeface="Roboto"/>
                <a:ea typeface="Roboto"/>
                <a:cs typeface="Roboto"/>
                <a:sym typeface="Roboto"/>
              </a:rPr>
              <a:t>(accepted)</a:t>
            </a:r>
          </a:p>
          <a:p>
            <a:pPr indent="-228600" lvl="0" marL="457200" rtl="0">
              <a:spcBef>
                <a:spcPts val="0"/>
              </a:spcBef>
              <a:buFont typeface="Roboto"/>
              <a:buChar char="-"/>
            </a:pPr>
            <a:r>
              <a:rPr b="1" lang="en">
                <a:latin typeface="Roboto"/>
                <a:ea typeface="Roboto"/>
                <a:cs typeface="Roboto"/>
                <a:sym typeface="Roboto"/>
              </a:rPr>
              <a:t>2</a:t>
            </a:r>
            <a:r>
              <a:rPr lang="en">
                <a:latin typeface="Roboto"/>
                <a:ea typeface="Roboto"/>
                <a:cs typeface="Roboto"/>
                <a:sym typeface="Roboto"/>
              </a:rPr>
              <a:t> proposes to </a:t>
            </a:r>
            <a:r>
              <a:rPr b="1" lang="en">
                <a:latin typeface="Roboto"/>
                <a:ea typeface="Roboto"/>
                <a:cs typeface="Roboto"/>
                <a:sym typeface="Roboto"/>
              </a:rPr>
              <a:t>b</a:t>
            </a:r>
            <a:r>
              <a:rPr lang="en">
                <a:latin typeface="Roboto"/>
                <a:ea typeface="Roboto"/>
                <a:cs typeface="Roboto"/>
                <a:sym typeface="Roboto"/>
              </a:rPr>
              <a:t> (accepted)</a:t>
            </a:r>
          </a:p>
          <a:p>
            <a:pPr indent="-228600" lvl="0" marL="457200" rtl="0">
              <a:spcBef>
                <a:spcPts val="0"/>
              </a:spcBef>
              <a:buFont typeface="Roboto"/>
              <a:buChar char="-"/>
            </a:pPr>
            <a:r>
              <a:rPr b="1" lang="en">
                <a:latin typeface="Roboto"/>
                <a:ea typeface="Roboto"/>
                <a:cs typeface="Roboto"/>
                <a:sym typeface="Roboto"/>
              </a:rPr>
              <a:t>3</a:t>
            </a:r>
            <a:r>
              <a:rPr lang="en">
                <a:latin typeface="Roboto"/>
                <a:ea typeface="Roboto"/>
                <a:cs typeface="Roboto"/>
                <a:sym typeface="Roboto"/>
              </a:rPr>
              <a:t> proposes to </a:t>
            </a:r>
            <a:r>
              <a:rPr b="1" lang="en">
                <a:latin typeface="Roboto"/>
                <a:ea typeface="Roboto"/>
                <a:cs typeface="Roboto"/>
                <a:sym typeface="Roboto"/>
              </a:rPr>
              <a:t>a</a:t>
            </a:r>
            <a:r>
              <a:rPr lang="en">
                <a:latin typeface="Roboto"/>
                <a:ea typeface="Roboto"/>
                <a:cs typeface="Roboto"/>
                <a:sym typeface="Roboto"/>
              </a:rPr>
              <a:t> (rejected)</a:t>
            </a:r>
          </a:p>
          <a:p>
            <a:pPr lvl="0" rtl="0">
              <a:spcBef>
                <a:spcPts val="0"/>
              </a:spcBef>
              <a:buNone/>
            </a:pPr>
            <a:r>
              <a:t/>
            </a:r>
            <a:endParaRPr>
              <a:latin typeface="Roboto"/>
              <a:ea typeface="Roboto"/>
              <a:cs typeface="Roboto"/>
              <a:sym typeface="Roboto"/>
            </a:endParaRPr>
          </a:p>
          <a:p>
            <a:pPr lvl="0" rtl="0">
              <a:spcBef>
                <a:spcPts val="0"/>
              </a:spcBef>
              <a:buNone/>
            </a:pPr>
            <a:r>
              <a:rPr b="1" lang="en">
                <a:latin typeface="Roboto"/>
                <a:ea typeface="Roboto"/>
                <a:cs typeface="Roboto"/>
                <a:sym typeface="Roboto"/>
              </a:rPr>
              <a:t>Round 2:</a:t>
            </a:r>
          </a:p>
          <a:p>
            <a:pPr indent="-228600" lvl="0" marL="457200" rtl="0">
              <a:spcBef>
                <a:spcPts val="0"/>
              </a:spcBef>
              <a:buFont typeface="Roboto"/>
              <a:buChar char="-"/>
            </a:pPr>
            <a:r>
              <a:rPr b="1" lang="en">
                <a:latin typeface="Roboto"/>
                <a:ea typeface="Roboto"/>
                <a:cs typeface="Roboto"/>
                <a:sym typeface="Roboto"/>
              </a:rPr>
              <a:t>3 </a:t>
            </a:r>
            <a:r>
              <a:rPr lang="en">
                <a:latin typeface="Roboto"/>
                <a:ea typeface="Roboto"/>
                <a:cs typeface="Roboto"/>
                <a:sym typeface="Roboto"/>
              </a:rPr>
              <a:t>proposes to </a:t>
            </a:r>
            <a:r>
              <a:rPr b="1" lang="en">
                <a:latin typeface="Roboto"/>
                <a:ea typeface="Roboto"/>
                <a:cs typeface="Roboto"/>
                <a:sym typeface="Roboto"/>
              </a:rPr>
              <a:t>b </a:t>
            </a:r>
            <a:r>
              <a:rPr lang="en">
                <a:latin typeface="Roboto"/>
                <a:ea typeface="Roboto"/>
                <a:cs typeface="Roboto"/>
                <a:sym typeface="Roboto"/>
              </a:rPr>
              <a:t>(accepted)</a:t>
            </a:r>
          </a:p>
          <a:p>
            <a:pPr indent="-228600" lvl="1" marL="914400" rtl="0">
              <a:spcBef>
                <a:spcPts val="0"/>
              </a:spcBef>
              <a:buFont typeface="Roboto"/>
              <a:buChar char="-"/>
            </a:pPr>
            <a:r>
              <a:rPr b="1" lang="en">
                <a:latin typeface="Roboto"/>
                <a:ea typeface="Roboto"/>
                <a:cs typeface="Roboto"/>
                <a:sym typeface="Roboto"/>
              </a:rPr>
              <a:t>2</a:t>
            </a:r>
            <a:r>
              <a:rPr lang="en">
                <a:latin typeface="Roboto"/>
                <a:ea typeface="Roboto"/>
                <a:cs typeface="Roboto"/>
                <a:sym typeface="Roboto"/>
              </a:rPr>
              <a:t> is rejected</a:t>
            </a:r>
          </a:p>
          <a:p>
            <a:pPr lvl="0" rtl="0">
              <a:spcBef>
                <a:spcPts val="0"/>
              </a:spcBef>
              <a:buNone/>
            </a:pPr>
            <a:r>
              <a:t/>
            </a:r>
            <a:endParaRPr>
              <a:latin typeface="Roboto"/>
              <a:ea typeface="Roboto"/>
              <a:cs typeface="Roboto"/>
              <a:sym typeface="Roboto"/>
            </a:endParaRPr>
          </a:p>
          <a:p>
            <a:pPr lvl="0">
              <a:spcBef>
                <a:spcPts val="0"/>
              </a:spcBef>
              <a:buNone/>
            </a:pPr>
            <a:r>
              <a:rPr b="1" lang="en">
                <a:latin typeface="Roboto"/>
                <a:ea typeface="Roboto"/>
                <a:cs typeface="Roboto"/>
                <a:sym typeface="Roboto"/>
              </a:rPr>
              <a:t>Round 3:</a:t>
            </a:r>
          </a:p>
          <a:p>
            <a:pPr indent="-228600" lvl="0" marL="457200" rtl="0">
              <a:spcBef>
                <a:spcPts val="0"/>
              </a:spcBef>
              <a:buFont typeface="Roboto"/>
              <a:buChar char="-"/>
            </a:pPr>
            <a:r>
              <a:rPr b="1" lang="en">
                <a:latin typeface="Roboto"/>
                <a:ea typeface="Roboto"/>
                <a:cs typeface="Roboto"/>
                <a:sym typeface="Roboto"/>
              </a:rPr>
              <a:t>2 </a:t>
            </a:r>
            <a:r>
              <a:rPr lang="en">
                <a:latin typeface="Roboto"/>
                <a:ea typeface="Roboto"/>
                <a:cs typeface="Roboto"/>
                <a:sym typeface="Roboto"/>
              </a:rPr>
              <a:t>proposes to </a:t>
            </a:r>
            <a:r>
              <a:rPr b="1" lang="en">
                <a:latin typeface="Roboto"/>
                <a:ea typeface="Roboto"/>
                <a:cs typeface="Roboto"/>
                <a:sym typeface="Roboto"/>
              </a:rPr>
              <a:t>a </a:t>
            </a:r>
            <a:r>
              <a:rPr lang="en">
                <a:latin typeface="Roboto"/>
                <a:ea typeface="Roboto"/>
                <a:cs typeface="Roboto"/>
                <a:sym typeface="Roboto"/>
              </a:rPr>
              <a:t>(accepted)</a:t>
            </a:r>
          </a:p>
          <a:p>
            <a:pPr indent="-228600" lvl="1" marL="914400" rtl="0">
              <a:spcBef>
                <a:spcPts val="0"/>
              </a:spcBef>
              <a:buFont typeface="Roboto"/>
              <a:buChar char="-"/>
            </a:pPr>
            <a:r>
              <a:rPr b="1" lang="en">
                <a:latin typeface="Roboto"/>
                <a:ea typeface="Roboto"/>
                <a:cs typeface="Roboto"/>
                <a:sym typeface="Roboto"/>
              </a:rPr>
              <a:t>1</a:t>
            </a:r>
            <a:r>
              <a:rPr lang="en">
                <a:latin typeface="Roboto"/>
                <a:ea typeface="Roboto"/>
                <a:cs typeface="Roboto"/>
                <a:sym typeface="Roboto"/>
              </a:rPr>
              <a:t> is rejected</a:t>
            </a:r>
          </a:p>
          <a:p>
            <a:pPr lvl="0">
              <a:spcBef>
                <a:spcPts val="0"/>
              </a:spcBef>
              <a:buNone/>
            </a:pPr>
            <a:r>
              <a:t/>
            </a:r>
            <a:endParaRPr>
              <a:latin typeface="Roboto"/>
              <a:ea typeface="Roboto"/>
              <a:cs typeface="Roboto"/>
              <a:sym typeface="Roboto"/>
            </a:endParaRPr>
          </a:p>
          <a:p>
            <a:pPr lvl="0" rtl="0">
              <a:spcBef>
                <a:spcPts val="0"/>
              </a:spcBef>
              <a:buNone/>
            </a:pPr>
            <a:r>
              <a:t/>
            </a:r>
            <a:endParaRPr>
              <a:latin typeface="Roboto"/>
              <a:ea typeface="Roboto"/>
              <a:cs typeface="Roboto"/>
              <a:sym typeface="Roboto"/>
            </a:endParaRPr>
          </a:p>
          <a:p>
            <a:pPr lvl="0" rtl="0">
              <a:spcBef>
                <a:spcPts val="0"/>
              </a:spcBef>
              <a:buNone/>
            </a:pPr>
            <a:r>
              <a:t/>
            </a:r>
            <a:endParaRPr>
              <a:latin typeface="Roboto"/>
              <a:ea typeface="Roboto"/>
              <a:cs typeface="Roboto"/>
              <a:sym typeface="Roboto"/>
            </a:endParaRPr>
          </a:p>
        </p:txBody>
      </p:sp>
      <p:cxnSp>
        <p:nvCxnSpPr>
          <p:cNvPr id="453" name="Shape 453"/>
          <p:cNvCxnSpPr>
            <a:stCxn id="441" idx="3"/>
          </p:cNvCxnSpPr>
          <p:nvPr/>
        </p:nvCxnSpPr>
        <p:spPr>
          <a:xfrm flipH="1" rot="10800000">
            <a:off x="1701075" y="2873022"/>
            <a:ext cx="827100" cy="519300"/>
          </a:xfrm>
          <a:prstGeom prst="straightConnector1">
            <a:avLst/>
          </a:prstGeom>
          <a:noFill/>
          <a:ln cap="flat" cmpd="sng" w="28575">
            <a:solidFill>
              <a:schemeClr val="dk2"/>
            </a:solidFill>
            <a:prstDash val="solid"/>
            <a:round/>
            <a:headEnd len="lg" w="lg" type="none"/>
            <a:tailEnd len="lg" w="lg" type="triangle"/>
          </a:ln>
        </p:spPr>
      </p:cxnSp>
      <p:cxnSp>
        <p:nvCxnSpPr>
          <p:cNvPr id="454" name="Shape 454"/>
          <p:cNvCxnSpPr/>
          <p:nvPr/>
        </p:nvCxnSpPr>
        <p:spPr>
          <a:xfrm flipH="1" rot="10800000">
            <a:off x="1701075" y="2397697"/>
            <a:ext cx="827100" cy="519300"/>
          </a:xfrm>
          <a:prstGeom prst="straightConnector1">
            <a:avLst/>
          </a:prstGeom>
          <a:noFill/>
          <a:ln cap="flat" cmpd="sng" w="28575">
            <a:solidFill>
              <a:schemeClr val="dk2"/>
            </a:solidFill>
            <a:prstDash val="solid"/>
            <a:round/>
            <a:headEnd len="lg" w="lg" type="none"/>
            <a:tailEnd len="lg" w="lg" type="triangle"/>
          </a:ln>
        </p:spPr>
      </p:cxnSp>
      <p:sp>
        <p:nvSpPr>
          <p:cNvPr id="455" name="Shape 455"/>
          <p:cNvSpPr/>
          <p:nvPr/>
        </p:nvSpPr>
        <p:spPr>
          <a:xfrm>
            <a:off x="2528300" y="2669018"/>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b</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b="1" lang="en" sz="1300">
                <a:solidFill>
                  <a:srgbClr val="FF0000"/>
                </a:solidFill>
                <a:latin typeface="Times New Roman"/>
                <a:ea typeface="Times New Roman"/>
                <a:cs typeface="Times New Roman"/>
                <a:sym typeface="Times New Roman"/>
              </a:rPr>
              <a:t>3</a:t>
            </a:r>
            <a:r>
              <a:rPr lang="en" sz="1300">
                <a:latin typeface="Times New Roman"/>
                <a:ea typeface="Times New Roman"/>
                <a:cs typeface="Times New Roman"/>
                <a:sym typeface="Times New Roman"/>
              </a:rPr>
              <a:t>, 1, 2}  |  (</a:t>
            </a:r>
            <a:r>
              <a:rPr b="1" lang="en" sz="1300">
                <a:solidFill>
                  <a:srgbClr val="FF0000"/>
                </a:solidFill>
                <a:latin typeface="Times New Roman"/>
                <a:ea typeface="Times New Roman"/>
                <a:cs typeface="Times New Roman"/>
                <a:sym typeface="Times New Roman"/>
              </a:rPr>
              <a:t>3</a:t>
            </a:r>
            <a:r>
              <a:rPr lang="en" sz="1300">
                <a:latin typeface="Times New Roman"/>
                <a:ea typeface="Times New Roman"/>
                <a:cs typeface="Times New Roman"/>
                <a:sym typeface="Times New Roman"/>
              </a:rPr>
              <a:t>)</a:t>
            </a:r>
          </a:p>
        </p:txBody>
      </p:sp>
      <p:sp>
        <p:nvSpPr>
          <p:cNvPr id="456" name="Shape 456"/>
          <p:cNvSpPr/>
          <p:nvPr/>
        </p:nvSpPr>
        <p:spPr>
          <a:xfrm>
            <a:off x="2528300" y="2150450"/>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a</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b="1" lang="en" sz="1300">
                <a:solidFill>
                  <a:srgbClr val="FF0000"/>
                </a:solidFill>
                <a:latin typeface="Times New Roman"/>
                <a:ea typeface="Times New Roman"/>
                <a:cs typeface="Times New Roman"/>
                <a:sym typeface="Times New Roman"/>
              </a:rPr>
              <a:t>2</a:t>
            </a:r>
            <a:r>
              <a:rPr lang="en" sz="1300">
                <a:latin typeface="Times New Roman"/>
                <a:ea typeface="Times New Roman"/>
                <a:cs typeface="Times New Roman"/>
                <a:sym typeface="Times New Roman"/>
              </a:rPr>
              <a:t>, 1, 3 } |  (</a:t>
            </a:r>
            <a:r>
              <a:rPr b="1" lang="en" sz="1300">
                <a:solidFill>
                  <a:srgbClr val="FF0000"/>
                </a:solidFill>
                <a:latin typeface="Times New Roman"/>
                <a:ea typeface="Times New Roman"/>
                <a:cs typeface="Times New Roman"/>
                <a:sym typeface="Times New Roman"/>
              </a:rPr>
              <a:t>2</a:t>
            </a:r>
            <a:r>
              <a:rPr lang="en" sz="1300">
                <a:latin typeface="Times New Roman"/>
                <a:ea typeface="Times New Roman"/>
                <a:cs typeface="Times New Roman"/>
                <a:sym typeface="Times New Roman"/>
              </a:rPr>
              <a: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98250" y="16350"/>
            <a:ext cx="8826600" cy="602700"/>
          </a:xfrm>
          <a:prstGeom prst="rect">
            <a:avLst/>
          </a:prstGeom>
        </p:spPr>
        <p:txBody>
          <a:bodyPr anchorCtr="0" anchor="ctr" bIns="91425" lIns="91425" rIns="91425" tIns="91425">
            <a:noAutofit/>
          </a:bodyPr>
          <a:lstStyle/>
          <a:p>
            <a:pPr lvl="0">
              <a:spcBef>
                <a:spcPts val="0"/>
              </a:spcBef>
              <a:buNone/>
            </a:pPr>
            <a:r>
              <a:rPr lang="en"/>
              <a:t>School Choice Problem</a:t>
            </a:r>
          </a:p>
        </p:txBody>
      </p:sp>
      <p:sp>
        <p:nvSpPr>
          <p:cNvPr id="75" name="Shape 7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76" name="Shape 76"/>
          <p:cNvSpPr/>
          <p:nvPr/>
        </p:nvSpPr>
        <p:spPr>
          <a:xfrm>
            <a:off x="582950" y="2451375"/>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1</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77" name="Shape 77"/>
          <p:cNvSpPr/>
          <p:nvPr/>
        </p:nvSpPr>
        <p:spPr>
          <a:xfrm>
            <a:off x="582950" y="2971690"/>
            <a:ext cx="1346100" cy="405899"/>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2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b</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a ≻ c</a:t>
            </a:r>
            <a:r>
              <a:rPr lang="en" sz="1300">
                <a:latin typeface="Times New Roman"/>
                <a:ea typeface="Times New Roman"/>
                <a:cs typeface="Times New Roman"/>
                <a:sym typeface="Times New Roman"/>
              </a:rPr>
              <a:t> }</a:t>
            </a:r>
          </a:p>
        </p:txBody>
      </p:sp>
      <p:sp>
        <p:nvSpPr>
          <p:cNvPr id="78" name="Shape 78"/>
          <p:cNvSpPr/>
          <p:nvPr/>
        </p:nvSpPr>
        <p:spPr>
          <a:xfrm>
            <a:off x="582950" y="3492022"/>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3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79" name="Shape 79"/>
          <p:cNvSpPr/>
          <p:nvPr/>
        </p:nvSpPr>
        <p:spPr>
          <a:xfrm>
            <a:off x="2756275" y="2453100"/>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a</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2, 1, 3 } |  (  )</a:t>
            </a:r>
          </a:p>
        </p:txBody>
      </p:sp>
      <p:sp>
        <p:nvSpPr>
          <p:cNvPr id="80" name="Shape 80"/>
          <p:cNvSpPr/>
          <p:nvPr/>
        </p:nvSpPr>
        <p:spPr>
          <a:xfrm>
            <a:off x="2756275" y="2971668"/>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b</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1, 2}  |  (  ) </a:t>
            </a:r>
          </a:p>
        </p:txBody>
      </p:sp>
      <p:sp>
        <p:nvSpPr>
          <p:cNvPr id="81" name="Shape 81"/>
          <p:cNvSpPr/>
          <p:nvPr/>
        </p:nvSpPr>
        <p:spPr>
          <a:xfrm>
            <a:off x="2756275" y="3490249"/>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c</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2, 1}  |  (  ) (  )</a:t>
            </a:r>
          </a:p>
        </p:txBody>
      </p:sp>
      <p:cxnSp>
        <p:nvCxnSpPr>
          <p:cNvPr id="82" name="Shape 82"/>
          <p:cNvCxnSpPr>
            <a:stCxn id="83" idx="2"/>
          </p:cNvCxnSpPr>
          <p:nvPr/>
        </p:nvCxnSpPr>
        <p:spPr>
          <a:xfrm flipH="1">
            <a:off x="1147400" y="2246475"/>
            <a:ext cx="28500" cy="359700"/>
          </a:xfrm>
          <a:prstGeom prst="straightConnector1">
            <a:avLst/>
          </a:prstGeom>
          <a:noFill/>
          <a:ln cap="flat" cmpd="sng" w="9525">
            <a:solidFill>
              <a:schemeClr val="dk2"/>
            </a:solidFill>
            <a:prstDash val="solid"/>
            <a:round/>
            <a:headEnd len="lg" w="lg" type="none"/>
            <a:tailEnd len="lg" w="lg" type="triangle"/>
          </a:ln>
        </p:spPr>
      </p:cxnSp>
      <p:cxnSp>
        <p:nvCxnSpPr>
          <p:cNvPr id="84" name="Shape 84"/>
          <p:cNvCxnSpPr>
            <a:stCxn id="85" idx="2"/>
          </p:cNvCxnSpPr>
          <p:nvPr/>
        </p:nvCxnSpPr>
        <p:spPr>
          <a:xfrm>
            <a:off x="2952712" y="2283512"/>
            <a:ext cx="359400" cy="287100"/>
          </a:xfrm>
          <a:prstGeom prst="straightConnector1">
            <a:avLst/>
          </a:prstGeom>
          <a:noFill/>
          <a:ln cap="flat" cmpd="sng" w="9525">
            <a:solidFill>
              <a:schemeClr val="dk2"/>
            </a:solidFill>
            <a:prstDash val="solid"/>
            <a:round/>
            <a:headEnd len="lg" w="lg" type="none"/>
            <a:tailEnd len="lg" w="lg" type="triangle"/>
          </a:ln>
        </p:spPr>
      </p:cxnSp>
      <p:cxnSp>
        <p:nvCxnSpPr>
          <p:cNvPr id="86" name="Shape 86"/>
          <p:cNvCxnSpPr>
            <a:stCxn id="87" idx="2"/>
          </p:cNvCxnSpPr>
          <p:nvPr/>
        </p:nvCxnSpPr>
        <p:spPr>
          <a:xfrm flipH="1">
            <a:off x="4007575" y="2174624"/>
            <a:ext cx="48900" cy="384600"/>
          </a:xfrm>
          <a:prstGeom prst="straightConnector1">
            <a:avLst/>
          </a:prstGeom>
          <a:noFill/>
          <a:ln cap="flat" cmpd="sng" w="9525">
            <a:solidFill>
              <a:schemeClr val="dk2"/>
            </a:solidFill>
            <a:prstDash val="solid"/>
            <a:round/>
            <a:headEnd len="lg" w="lg" type="none"/>
            <a:tailEnd len="lg" w="lg" type="triangle"/>
          </a:ln>
        </p:spPr>
      </p:cxnSp>
      <p:sp>
        <p:nvSpPr>
          <p:cNvPr id="88" name="Shape 88"/>
          <p:cNvSpPr txBox="1"/>
          <p:nvPr/>
        </p:nvSpPr>
        <p:spPr>
          <a:xfrm>
            <a:off x="4961550" y="1038387"/>
            <a:ext cx="3963300" cy="3237900"/>
          </a:xfrm>
          <a:prstGeom prst="rect">
            <a:avLst/>
          </a:prstGeom>
          <a:noFill/>
          <a:ln>
            <a:noFill/>
          </a:ln>
        </p:spPr>
        <p:txBody>
          <a:bodyPr anchorCtr="0" anchor="t" bIns="91425" lIns="91425" rIns="91425" tIns="91425">
            <a:noAutofit/>
          </a:bodyPr>
          <a:lstStyle/>
          <a:p>
            <a:pPr lvl="0" rtl="0">
              <a:spcBef>
                <a:spcPts val="0"/>
              </a:spcBef>
              <a:buNone/>
            </a:pPr>
            <a:r>
              <a:rPr b="1" lang="en">
                <a:latin typeface="Roboto"/>
                <a:ea typeface="Roboto"/>
                <a:cs typeface="Roboto"/>
                <a:sym typeface="Roboto"/>
              </a:rPr>
              <a:t>College Admission Problem:</a:t>
            </a:r>
            <a:r>
              <a:rPr lang="en">
                <a:latin typeface="Roboto"/>
                <a:ea typeface="Roboto"/>
                <a:cs typeface="Roboto"/>
                <a:sym typeface="Roboto"/>
              </a:rPr>
              <a:t> Both schools and students are strategic agents  (two-sided matching)</a:t>
            </a:r>
          </a:p>
          <a:p>
            <a:pPr lvl="0">
              <a:spcBef>
                <a:spcPts val="0"/>
              </a:spcBef>
              <a:buNone/>
            </a:pPr>
            <a:r>
              <a:t/>
            </a:r>
            <a:endParaRPr>
              <a:latin typeface="Roboto"/>
              <a:ea typeface="Roboto"/>
              <a:cs typeface="Roboto"/>
              <a:sym typeface="Roboto"/>
            </a:endParaRPr>
          </a:p>
          <a:p>
            <a:pPr lvl="0">
              <a:spcBef>
                <a:spcPts val="0"/>
              </a:spcBef>
              <a:buNone/>
            </a:pPr>
            <a:r>
              <a:t/>
            </a:r>
            <a:endParaRPr>
              <a:latin typeface="Roboto"/>
              <a:ea typeface="Roboto"/>
              <a:cs typeface="Roboto"/>
              <a:sym typeface="Roboto"/>
            </a:endParaRPr>
          </a:p>
          <a:p>
            <a:pPr lvl="0" rtl="0">
              <a:spcBef>
                <a:spcPts val="0"/>
              </a:spcBef>
              <a:buNone/>
            </a:pPr>
            <a:r>
              <a:t/>
            </a:r>
            <a:endParaRPr>
              <a:latin typeface="Roboto"/>
              <a:ea typeface="Roboto"/>
              <a:cs typeface="Roboto"/>
              <a:sym typeface="Roboto"/>
            </a:endParaRPr>
          </a:p>
          <a:p>
            <a:pPr lvl="0">
              <a:spcBef>
                <a:spcPts val="0"/>
              </a:spcBef>
              <a:buNone/>
            </a:pPr>
            <a:r>
              <a:rPr b="1" lang="en">
                <a:latin typeface="Roboto"/>
                <a:ea typeface="Roboto"/>
                <a:cs typeface="Roboto"/>
                <a:sym typeface="Roboto"/>
              </a:rPr>
              <a:t>School Choice Problem: </a:t>
            </a:r>
            <a:r>
              <a:rPr lang="en">
                <a:latin typeface="Roboto"/>
                <a:ea typeface="Roboto"/>
                <a:cs typeface="Roboto"/>
                <a:sym typeface="Roboto"/>
              </a:rPr>
              <a:t>Only student welfare matters (one-sided matching)</a:t>
            </a:r>
          </a:p>
          <a:p>
            <a:pPr lvl="0">
              <a:spcBef>
                <a:spcPts val="0"/>
              </a:spcBef>
              <a:buNone/>
            </a:pPr>
            <a:r>
              <a:t/>
            </a:r>
            <a:endParaRPr>
              <a:latin typeface="Roboto"/>
              <a:ea typeface="Roboto"/>
              <a:cs typeface="Roboto"/>
              <a:sym typeface="Roboto"/>
            </a:endParaRPr>
          </a:p>
          <a:p>
            <a:pPr indent="-228600" lvl="0" marL="457200" rtl="0">
              <a:spcBef>
                <a:spcPts val="0"/>
              </a:spcBef>
              <a:buFont typeface="Roboto"/>
              <a:buChar char="-"/>
            </a:pPr>
            <a:r>
              <a:rPr lang="en">
                <a:latin typeface="Roboto"/>
                <a:ea typeface="Roboto"/>
                <a:cs typeface="Roboto"/>
                <a:sym typeface="Roboto"/>
              </a:rPr>
              <a:t>Schools</a:t>
            </a:r>
            <a:r>
              <a:rPr b="1" lang="en">
                <a:latin typeface="Roboto"/>
                <a:ea typeface="Roboto"/>
                <a:cs typeface="Roboto"/>
                <a:sym typeface="Roboto"/>
              </a:rPr>
              <a:t> do not choose</a:t>
            </a:r>
            <a:r>
              <a:rPr lang="en">
                <a:latin typeface="Roboto"/>
                <a:ea typeface="Roboto"/>
                <a:cs typeface="Roboto"/>
                <a:sym typeface="Roboto"/>
              </a:rPr>
              <a:t> priorities</a:t>
            </a:r>
          </a:p>
          <a:p>
            <a:pPr indent="-228600" lvl="0" marL="457200" rtl="0">
              <a:spcBef>
                <a:spcPts val="0"/>
              </a:spcBef>
              <a:buFont typeface="Roboto"/>
              <a:buChar char="-"/>
            </a:pPr>
            <a:r>
              <a:rPr lang="en">
                <a:latin typeface="Roboto"/>
                <a:ea typeface="Roboto"/>
                <a:cs typeface="Roboto"/>
                <a:sym typeface="Roboto"/>
              </a:rPr>
              <a:t>Similar to resource allocation</a:t>
            </a:r>
          </a:p>
          <a:p>
            <a:pPr lvl="0">
              <a:spcBef>
                <a:spcPts val="0"/>
              </a:spcBef>
              <a:buNone/>
            </a:pPr>
            <a:r>
              <a:t/>
            </a:r>
            <a:endParaRPr>
              <a:latin typeface="Roboto"/>
              <a:ea typeface="Roboto"/>
              <a:cs typeface="Roboto"/>
              <a:sym typeface="Roboto"/>
            </a:endParaRPr>
          </a:p>
          <a:p>
            <a:pPr lvl="0">
              <a:spcBef>
                <a:spcPts val="0"/>
              </a:spcBef>
              <a:buNone/>
            </a:pPr>
            <a:r>
              <a:t/>
            </a:r>
            <a:endParaRPr>
              <a:latin typeface="Roboto"/>
              <a:ea typeface="Roboto"/>
              <a:cs typeface="Roboto"/>
              <a:sym typeface="Roboto"/>
            </a:endParaRPr>
          </a:p>
        </p:txBody>
      </p:sp>
      <p:sp>
        <p:nvSpPr>
          <p:cNvPr id="83" name="Shape 83"/>
          <p:cNvSpPr txBox="1"/>
          <p:nvPr/>
        </p:nvSpPr>
        <p:spPr>
          <a:xfrm>
            <a:off x="502850" y="1744275"/>
            <a:ext cx="1346100" cy="502200"/>
          </a:xfrm>
          <a:prstGeom prst="rect">
            <a:avLst/>
          </a:prstGeom>
          <a:no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300">
                <a:latin typeface="Roboto"/>
                <a:ea typeface="Roboto"/>
                <a:cs typeface="Roboto"/>
                <a:sym typeface="Roboto"/>
              </a:rPr>
              <a:t>Preference (</a:t>
            </a:r>
            <a:r>
              <a:rPr i="1" lang="en" sz="1300">
                <a:latin typeface="Roboto"/>
                <a:ea typeface="Roboto"/>
                <a:cs typeface="Roboto"/>
                <a:sym typeface="Roboto"/>
              </a:rPr>
              <a:t>≻</a:t>
            </a:r>
            <a:r>
              <a:rPr baseline="-25000" i="1" lang="en" sz="1300">
                <a:latin typeface="Roboto"/>
                <a:ea typeface="Roboto"/>
                <a:cs typeface="Roboto"/>
                <a:sym typeface="Roboto"/>
              </a:rPr>
              <a:t>i</a:t>
            </a:r>
            <a:r>
              <a:rPr lang="en" sz="1300">
                <a:latin typeface="Roboto"/>
                <a:ea typeface="Roboto"/>
                <a:cs typeface="Roboto"/>
                <a:sym typeface="Roboto"/>
              </a:rPr>
              <a:t>)</a:t>
            </a:r>
            <a:r>
              <a:rPr i="1" lang="en" sz="1300">
                <a:latin typeface="Roboto"/>
                <a:ea typeface="Roboto"/>
                <a:cs typeface="Roboto"/>
                <a:sym typeface="Roboto"/>
              </a:rPr>
              <a:t> </a:t>
            </a:r>
            <a:r>
              <a:rPr lang="en" sz="1300">
                <a:latin typeface="Roboto"/>
                <a:ea typeface="Roboto"/>
                <a:cs typeface="Roboto"/>
                <a:sym typeface="Roboto"/>
              </a:rPr>
              <a:t>over schools</a:t>
            </a:r>
          </a:p>
        </p:txBody>
      </p:sp>
      <p:sp>
        <p:nvSpPr>
          <p:cNvPr id="85" name="Shape 85"/>
          <p:cNvSpPr txBox="1"/>
          <p:nvPr/>
        </p:nvSpPr>
        <p:spPr>
          <a:xfrm>
            <a:off x="2400862" y="1781312"/>
            <a:ext cx="1103700" cy="502200"/>
          </a:xfrm>
          <a:prstGeom prst="rect">
            <a:avLst/>
          </a:prstGeom>
          <a:no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300">
                <a:latin typeface="Roboto"/>
                <a:ea typeface="Roboto"/>
                <a:cs typeface="Roboto"/>
                <a:sym typeface="Roboto"/>
              </a:rPr>
              <a:t>Priority over students</a:t>
            </a:r>
          </a:p>
        </p:txBody>
      </p:sp>
      <p:sp>
        <p:nvSpPr>
          <p:cNvPr id="87" name="Shape 87"/>
          <p:cNvSpPr txBox="1"/>
          <p:nvPr/>
        </p:nvSpPr>
        <p:spPr>
          <a:xfrm>
            <a:off x="3634075" y="1890224"/>
            <a:ext cx="844800" cy="284400"/>
          </a:xfrm>
          <a:prstGeom prst="rect">
            <a:avLst/>
          </a:prstGeom>
          <a:no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300">
                <a:latin typeface="Roboto"/>
                <a:ea typeface="Roboto"/>
                <a:cs typeface="Roboto"/>
                <a:sym typeface="Roboto"/>
              </a:rPr>
              <a:t>Capacity</a:t>
            </a:r>
          </a:p>
        </p:txBody>
      </p:sp>
      <p:sp>
        <p:nvSpPr>
          <p:cNvPr id="89" name="Shape 89"/>
          <p:cNvSpPr/>
          <p:nvPr/>
        </p:nvSpPr>
        <p:spPr>
          <a:xfrm>
            <a:off x="2784912" y="866100"/>
            <a:ext cx="1598400" cy="7326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Schools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S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s</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s</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s</a:t>
            </a:r>
            <a:r>
              <a:rPr baseline="-25000" i="1" lang="en" sz="1300">
                <a:latin typeface="Times New Roman"/>
                <a:ea typeface="Times New Roman"/>
                <a:cs typeface="Times New Roman"/>
                <a:sym typeface="Times New Roman"/>
              </a:rPr>
              <a:t>m</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90" name="Shape 90"/>
          <p:cNvSpPr/>
          <p:nvPr/>
        </p:nvSpPr>
        <p:spPr>
          <a:xfrm>
            <a:off x="416000" y="866100"/>
            <a:ext cx="1491300" cy="7326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Students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I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i</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i</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i</a:t>
            </a:r>
            <a:r>
              <a:rPr baseline="-25000" i="1" lang="en" sz="1300">
                <a:latin typeface="Times New Roman"/>
                <a:ea typeface="Times New Roman"/>
                <a:cs typeface="Times New Roman"/>
                <a:sym typeface="Times New Roman"/>
              </a:rPr>
              <a:t>n</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pic>
        <p:nvPicPr>
          <p:cNvPr descr="... bell tower front door blue" id="91" name="Shape 91"/>
          <p:cNvPicPr preferRelativeResize="0"/>
          <p:nvPr/>
        </p:nvPicPr>
        <p:blipFill>
          <a:blip r:embed="rId3">
            <a:alphaModFix/>
          </a:blip>
          <a:stretch>
            <a:fillRect/>
          </a:stretch>
        </p:blipFill>
        <p:spPr>
          <a:xfrm>
            <a:off x="3218537" y="3964343"/>
            <a:ext cx="731175" cy="971305"/>
          </a:xfrm>
          <a:prstGeom prst="rect">
            <a:avLst/>
          </a:prstGeom>
          <a:noFill/>
          <a:ln>
            <a:noFill/>
          </a:ln>
        </p:spPr>
      </p:pic>
      <p:pic>
        <p:nvPicPr>
          <p:cNvPr descr="... School 8 ..." id="92" name="Shape 92"/>
          <p:cNvPicPr preferRelativeResize="0"/>
          <p:nvPr/>
        </p:nvPicPr>
        <p:blipFill>
          <a:blip r:embed="rId4">
            <a:alphaModFix/>
          </a:blip>
          <a:stretch>
            <a:fillRect/>
          </a:stretch>
        </p:blipFill>
        <p:spPr>
          <a:xfrm>
            <a:off x="832312" y="4102825"/>
            <a:ext cx="971875" cy="895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animEffect filter="fade" transition="in">
                                      <p:cBhvr>
                                        <p:cTn dur="1000"/>
                                        <p:tgtEl>
                                          <p:spTgt spid="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animEffect filter="fade" transition="in">
                                      <p:cBhvr>
                                        <p:cTn dur="1000"/>
                                        <p:tgtEl>
                                          <p:spTgt spid="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2" st="2"/>
                                            </p:txEl>
                                          </p:spTgt>
                                        </p:tgtEl>
                                        <p:attrNameLst>
                                          <p:attrName>style.visibility</p:attrName>
                                        </p:attrNameLst>
                                      </p:cBhvr>
                                      <p:to>
                                        <p:strVal val="visible"/>
                                      </p:to>
                                    </p:set>
                                    <p:animEffect filter="fade" transition="in">
                                      <p:cBhvr>
                                        <p:cTn dur="1000"/>
                                        <p:tgtEl>
                                          <p:spTgt spid="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3" st="3"/>
                                            </p:txEl>
                                          </p:spTgt>
                                        </p:tgtEl>
                                        <p:attrNameLst>
                                          <p:attrName>style.visibility</p:attrName>
                                        </p:attrNameLst>
                                      </p:cBhvr>
                                      <p:to>
                                        <p:strVal val="visible"/>
                                      </p:to>
                                    </p:set>
                                    <p:animEffect filter="fade" transition="in">
                                      <p:cBhvr>
                                        <p:cTn dur="1000"/>
                                        <p:tgtEl>
                                          <p:spTgt spid="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4" st="4"/>
                                            </p:txEl>
                                          </p:spTgt>
                                        </p:tgtEl>
                                        <p:attrNameLst>
                                          <p:attrName>style.visibility</p:attrName>
                                        </p:attrNameLst>
                                      </p:cBhvr>
                                      <p:to>
                                        <p:strVal val="visible"/>
                                      </p:to>
                                    </p:set>
                                    <p:animEffect filter="fade" transition="in">
                                      <p:cBhvr>
                                        <p:cTn dur="1000"/>
                                        <p:tgtEl>
                                          <p:spTgt spid="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5" st="5"/>
                                            </p:txEl>
                                          </p:spTgt>
                                        </p:tgtEl>
                                        <p:attrNameLst>
                                          <p:attrName>style.visibility</p:attrName>
                                        </p:attrNameLst>
                                      </p:cBhvr>
                                      <p:to>
                                        <p:strVal val="visible"/>
                                      </p:to>
                                    </p:set>
                                    <p:animEffect filter="fade" transition="in">
                                      <p:cBhvr>
                                        <p:cTn dur="1000"/>
                                        <p:tgtEl>
                                          <p:spTgt spid="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6" st="6"/>
                                            </p:txEl>
                                          </p:spTgt>
                                        </p:tgtEl>
                                        <p:attrNameLst>
                                          <p:attrName>style.visibility</p:attrName>
                                        </p:attrNameLst>
                                      </p:cBhvr>
                                      <p:to>
                                        <p:strVal val="visible"/>
                                      </p:to>
                                    </p:set>
                                    <p:animEffect filter="fade" transition="in">
                                      <p:cBhvr>
                                        <p:cTn dur="1000"/>
                                        <p:tgtEl>
                                          <p:spTgt spid="8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7" st="7"/>
                                            </p:txEl>
                                          </p:spTgt>
                                        </p:tgtEl>
                                        <p:attrNameLst>
                                          <p:attrName>style.visibility</p:attrName>
                                        </p:attrNameLst>
                                      </p:cBhvr>
                                      <p:to>
                                        <p:strVal val="visible"/>
                                      </p:to>
                                    </p:set>
                                    <p:animEffect filter="fade" transition="in">
                                      <p:cBhvr>
                                        <p:cTn dur="1000"/>
                                        <p:tgtEl>
                                          <p:spTgt spid="8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8" st="8"/>
                                            </p:txEl>
                                          </p:spTgt>
                                        </p:tgtEl>
                                        <p:attrNameLst>
                                          <p:attrName>style.visibility</p:attrName>
                                        </p:attrNameLst>
                                      </p:cBhvr>
                                      <p:to>
                                        <p:strVal val="visible"/>
                                      </p:to>
                                    </p:set>
                                    <p:animEffect filter="fade" transition="in">
                                      <p:cBhvr>
                                        <p:cTn dur="1000"/>
                                        <p:tgtEl>
                                          <p:spTgt spid="8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9" st="9"/>
                                            </p:txEl>
                                          </p:spTgt>
                                        </p:tgtEl>
                                        <p:attrNameLst>
                                          <p:attrName>style.visibility</p:attrName>
                                        </p:attrNameLst>
                                      </p:cBhvr>
                                      <p:to>
                                        <p:strVal val="visible"/>
                                      </p:to>
                                    </p:set>
                                    <p:animEffect filter="fade" transition="in">
                                      <p:cBhvr>
                                        <p:cTn dur="1000"/>
                                        <p:tgtEl>
                                          <p:spTgt spid="88">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0" name="Shape 460"/>
        <p:cNvGrpSpPr/>
        <p:nvPr/>
      </p:nvGrpSpPr>
      <p:grpSpPr>
        <a:xfrm>
          <a:off x="0" y="0"/>
          <a:ext cx="0" cy="0"/>
          <a:chOff x="0" y="0"/>
          <a:chExt cx="0" cy="0"/>
        </a:xfrm>
      </p:grpSpPr>
      <p:sp>
        <p:nvSpPr>
          <p:cNvPr id="461" name="Shape 461"/>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Deferred Acceptance</a:t>
            </a:r>
          </a:p>
        </p:txBody>
      </p:sp>
      <p:sp>
        <p:nvSpPr>
          <p:cNvPr id="462" name="Shape 46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463" name="Shape 463"/>
          <p:cNvSpPr/>
          <p:nvPr/>
        </p:nvSpPr>
        <p:spPr>
          <a:xfrm>
            <a:off x="354975" y="2148725"/>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1</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464" name="Shape 464"/>
          <p:cNvSpPr/>
          <p:nvPr/>
        </p:nvSpPr>
        <p:spPr>
          <a:xfrm>
            <a:off x="354975" y="3189372"/>
            <a:ext cx="1346100" cy="405899"/>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3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b="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465" name="Shape 465"/>
          <p:cNvSpPr/>
          <p:nvPr/>
        </p:nvSpPr>
        <p:spPr>
          <a:xfrm>
            <a:off x="2528300" y="2150450"/>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a</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b="1" lang="en" sz="1300">
                <a:solidFill>
                  <a:srgbClr val="FF0000"/>
                </a:solidFill>
                <a:latin typeface="Times New Roman"/>
                <a:ea typeface="Times New Roman"/>
                <a:cs typeface="Times New Roman"/>
                <a:sym typeface="Times New Roman"/>
              </a:rPr>
              <a:t>2</a:t>
            </a:r>
            <a:r>
              <a:rPr lang="en" sz="1300">
                <a:latin typeface="Times New Roman"/>
                <a:ea typeface="Times New Roman"/>
                <a:cs typeface="Times New Roman"/>
                <a:sym typeface="Times New Roman"/>
              </a:rPr>
              <a:t>, 1, 3 } |  (</a:t>
            </a:r>
            <a:r>
              <a:rPr b="1" lang="en" sz="1300">
                <a:solidFill>
                  <a:srgbClr val="FF0000"/>
                </a:solidFill>
                <a:latin typeface="Times New Roman"/>
                <a:ea typeface="Times New Roman"/>
                <a:cs typeface="Times New Roman"/>
                <a:sym typeface="Times New Roman"/>
              </a:rPr>
              <a:t>2</a:t>
            </a:r>
            <a:r>
              <a:rPr lang="en" sz="1300">
                <a:latin typeface="Times New Roman"/>
                <a:ea typeface="Times New Roman"/>
                <a:cs typeface="Times New Roman"/>
                <a:sym typeface="Times New Roman"/>
              </a:rPr>
              <a:t>)</a:t>
            </a:r>
          </a:p>
        </p:txBody>
      </p:sp>
      <p:sp>
        <p:nvSpPr>
          <p:cNvPr id="466" name="Shape 466"/>
          <p:cNvSpPr/>
          <p:nvPr/>
        </p:nvSpPr>
        <p:spPr>
          <a:xfrm>
            <a:off x="2528300" y="2669018"/>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b</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b="1" lang="en" sz="1300">
                <a:solidFill>
                  <a:srgbClr val="FF0000"/>
                </a:solidFill>
                <a:latin typeface="Times New Roman"/>
                <a:ea typeface="Times New Roman"/>
                <a:cs typeface="Times New Roman"/>
                <a:sym typeface="Times New Roman"/>
              </a:rPr>
              <a:t>3</a:t>
            </a:r>
            <a:r>
              <a:rPr lang="en" sz="1300">
                <a:latin typeface="Times New Roman"/>
                <a:ea typeface="Times New Roman"/>
                <a:cs typeface="Times New Roman"/>
                <a:sym typeface="Times New Roman"/>
              </a:rPr>
              <a:t>, 1, 2}  |  (</a:t>
            </a:r>
            <a:r>
              <a:rPr b="1" lang="en" sz="1300">
                <a:solidFill>
                  <a:srgbClr val="FF0000"/>
                </a:solidFill>
                <a:latin typeface="Times New Roman"/>
                <a:ea typeface="Times New Roman"/>
                <a:cs typeface="Times New Roman"/>
                <a:sym typeface="Times New Roman"/>
              </a:rPr>
              <a:t>3</a:t>
            </a:r>
            <a:r>
              <a:rPr lang="en" sz="1300">
                <a:latin typeface="Times New Roman"/>
                <a:ea typeface="Times New Roman"/>
                <a:cs typeface="Times New Roman"/>
                <a:sym typeface="Times New Roman"/>
              </a:rPr>
              <a:t>)</a:t>
            </a:r>
          </a:p>
        </p:txBody>
      </p:sp>
      <p:sp>
        <p:nvSpPr>
          <p:cNvPr id="467" name="Shape 467"/>
          <p:cNvSpPr/>
          <p:nvPr/>
        </p:nvSpPr>
        <p:spPr>
          <a:xfrm>
            <a:off x="2528300" y="3187599"/>
            <a:ext cx="1655700" cy="405899"/>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c</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2, 1}  |  (</a:t>
            </a:r>
            <a:r>
              <a:rPr b="1" lang="en" sz="1300">
                <a:solidFill>
                  <a:srgbClr val="FF0000"/>
                </a:solidFill>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p>
        </p:txBody>
      </p:sp>
      <p:sp>
        <p:nvSpPr>
          <p:cNvPr id="468" name="Shape 468"/>
          <p:cNvSpPr/>
          <p:nvPr/>
        </p:nvSpPr>
        <p:spPr>
          <a:xfrm>
            <a:off x="2528287" y="1018450"/>
            <a:ext cx="1598400" cy="7326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Schools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S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s</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s</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s</a:t>
            </a:r>
            <a:r>
              <a:rPr baseline="-25000" i="1" lang="en" sz="1300">
                <a:latin typeface="Times New Roman"/>
                <a:ea typeface="Times New Roman"/>
                <a:cs typeface="Times New Roman"/>
                <a:sym typeface="Times New Roman"/>
              </a:rPr>
              <a:t>m</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469" name="Shape 469"/>
          <p:cNvSpPr/>
          <p:nvPr/>
        </p:nvSpPr>
        <p:spPr>
          <a:xfrm>
            <a:off x="282375" y="1017587"/>
            <a:ext cx="1491300" cy="7326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Students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I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i</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i</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i</a:t>
            </a:r>
            <a:r>
              <a:rPr baseline="-25000" i="1" lang="en" sz="1300">
                <a:latin typeface="Times New Roman"/>
                <a:ea typeface="Times New Roman"/>
                <a:cs typeface="Times New Roman"/>
                <a:sym typeface="Times New Roman"/>
              </a:rPr>
              <a:t>n</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pic>
        <p:nvPicPr>
          <p:cNvPr descr="... bell tower front door blue" id="470" name="Shape 470"/>
          <p:cNvPicPr preferRelativeResize="0"/>
          <p:nvPr/>
        </p:nvPicPr>
        <p:blipFill>
          <a:blip r:embed="rId3">
            <a:alphaModFix/>
          </a:blip>
          <a:stretch>
            <a:fillRect/>
          </a:stretch>
        </p:blipFill>
        <p:spPr>
          <a:xfrm>
            <a:off x="2990562" y="3661693"/>
            <a:ext cx="731175" cy="971305"/>
          </a:xfrm>
          <a:prstGeom prst="rect">
            <a:avLst/>
          </a:prstGeom>
          <a:noFill/>
          <a:ln>
            <a:noFill/>
          </a:ln>
        </p:spPr>
      </p:pic>
      <p:pic>
        <p:nvPicPr>
          <p:cNvPr descr="... School 8 ..." id="471" name="Shape 471"/>
          <p:cNvPicPr preferRelativeResize="0"/>
          <p:nvPr/>
        </p:nvPicPr>
        <p:blipFill>
          <a:blip r:embed="rId4">
            <a:alphaModFix/>
          </a:blip>
          <a:stretch>
            <a:fillRect/>
          </a:stretch>
        </p:blipFill>
        <p:spPr>
          <a:xfrm>
            <a:off x="604337" y="3800175"/>
            <a:ext cx="971875" cy="895450"/>
          </a:xfrm>
          <a:prstGeom prst="rect">
            <a:avLst/>
          </a:prstGeom>
          <a:noFill/>
          <a:ln>
            <a:noFill/>
          </a:ln>
        </p:spPr>
      </p:pic>
      <p:sp>
        <p:nvSpPr>
          <p:cNvPr id="472" name="Shape 472"/>
          <p:cNvSpPr txBox="1"/>
          <p:nvPr/>
        </p:nvSpPr>
        <p:spPr>
          <a:xfrm>
            <a:off x="4658950" y="990387"/>
            <a:ext cx="3864600" cy="33339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473" name="Shape 473"/>
          <p:cNvSpPr/>
          <p:nvPr/>
        </p:nvSpPr>
        <p:spPr>
          <a:xfrm>
            <a:off x="354975" y="2669040"/>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2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b</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a ≻ c</a:t>
            </a:r>
            <a:r>
              <a:rPr lang="en" sz="1300">
                <a:latin typeface="Times New Roman"/>
                <a:ea typeface="Times New Roman"/>
                <a:cs typeface="Times New Roman"/>
                <a:sym typeface="Times New Roman"/>
              </a:rPr>
              <a:t> }</a:t>
            </a:r>
          </a:p>
        </p:txBody>
      </p:sp>
      <p:sp>
        <p:nvSpPr>
          <p:cNvPr id="474" name="Shape 474"/>
          <p:cNvSpPr/>
          <p:nvPr/>
        </p:nvSpPr>
        <p:spPr>
          <a:xfrm>
            <a:off x="898350" y="2150450"/>
            <a:ext cx="343200" cy="405900"/>
          </a:xfrm>
          <a:prstGeom prst="rect">
            <a:avLst/>
          </a:prstGeom>
          <a:noFill/>
          <a:ln cap="flat" cmpd="sng" w="9525">
            <a:solidFill>
              <a:srgbClr val="0000FF"/>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5" name="Shape 475"/>
          <p:cNvSpPr/>
          <p:nvPr/>
        </p:nvSpPr>
        <p:spPr>
          <a:xfrm>
            <a:off x="918687" y="2669050"/>
            <a:ext cx="343200" cy="393600"/>
          </a:xfrm>
          <a:prstGeom prst="rect">
            <a:avLst/>
          </a:prstGeom>
          <a:noFill/>
          <a:ln cap="flat" cmpd="sng" w="9525">
            <a:solidFill>
              <a:srgbClr val="0000FF"/>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6" name="Shape 476"/>
          <p:cNvSpPr/>
          <p:nvPr/>
        </p:nvSpPr>
        <p:spPr>
          <a:xfrm>
            <a:off x="898355" y="3194300"/>
            <a:ext cx="343200" cy="393600"/>
          </a:xfrm>
          <a:prstGeom prst="rect">
            <a:avLst/>
          </a:prstGeom>
          <a:noFill/>
          <a:ln cap="flat" cmpd="sng" w="9525">
            <a:solidFill>
              <a:srgbClr val="0000FF"/>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7" name="Shape 477"/>
          <p:cNvSpPr txBox="1"/>
          <p:nvPr/>
        </p:nvSpPr>
        <p:spPr>
          <a:xfrm>
            <a:off x="4658950" y="838003"/>
            <a:ext cx="3864600" cy="4179600"/>
          </a:xfrm>
          <a:prstGeom prst="rect">
            <a:avLst/>
          </a:prstGeom>
          <a:noFill/>
          <a:ln>
            <a:noFill/>
          </a:ln>
        </p:spPr>
        <p:txBody>
          <a:bodyPr anchorCtr="0" anchor="t" bIns="91425" lIns="91425" rIns="91425" tIns="91425">
            <a:noAutofit/>
          </a:bodyPr>
          <a:lstStyle/>
          <a:p>
            <a:pPr lvl="0" rtl="0">
              <a:spcBef>
                <a:spcPts val="0"/>
              </a:spcBef>
              <a:buNone/>
            </a:pPr>
            <a:r>
              <a:rPr b="1" lang="en">
                <a:latin typeface="Roboto"/>
                <a:ea typeface="Roboto"/>
                <a:cs typeface="Roboto"/>
                <a:sym typeface="Roboto"/>
              </a:rPr>
              <a:t>Round 1:</a:t>
            </a:r>
          </a:p>
          <a:p>
            <a:pPr indent="-228600" lvl="0" marL="457200" rtl="0">
              <a:spcBef>
                <a:spcPts val="0"/>
              </a:spcBef>
              <a:buFont typeface="Roboto"/>
              <a:buChar char="-"/>
            </a:pPr>
            <a:r>
              <a:rPr b="1" lang="en">
                <a:latin typeface="Roboto"/>
                <a:ea typeface="Roboto"/>
                <a:cs typeface="Roboto"/>
                <a:sym typeface="Roboto"/>
              </a:rPr>
              <a:t>1</a:t>
            </a:r>
            <a:r>
              <a:rPr lang="en">
                <a:latin typeface="Roboto"/>
                <a:ea typeface="Roboto"/>
                <a:cs typeface="Roboto"/>
                <a:sym typeface="Roboto"/>
              </a:rPr>
              <a:t> proposes to </a:t>
            </a:r>
            <a:r>
              <a:rPr b="1" lang="en">
                <a:latin typeface="Roboto"/>
                <a:ea typeface="Roboto"/>
                <a:cs typeface="Roboto"/>
                <a:sym typeface="Roboto"/>
              </a:rPr>
              <a:t>a </a:t>
            </a:r>
            <a:r>
              <a:rPr lang="en">
                <a:latin typeface="Roboto"/>
                <a:ea typeface="Roboto"/>
                <a:cs typeface="Roboto"/>
                <a:sym typeface="Roboto"/>
              </a:rPr>
              <a:t>(accepted)</a:t>
            </a:r>
          </a:p>
          <a:p>
            <a:pPr indent="-228600" lvl="0" marL="457200" rtl="0">
              <a:spcBef>
                <a:spcPts val="0"/>
              </a:spcBef>
              <a:buFont typeface="Roboto"/>
              <a:buChar char="-"/>
            </a:pPr>
            <a:r>
              <a:rPr b="1" lang="en">
                <a:latin typeface="Roboto"/>
                <a:ea typeface="Roboto"/>
                <a:cs typeface="Roboto"/>
                <a:sym typeface="Roboto"/>
              </a:rPr>
              <a:t>2</a:t>
            </a:r>
            <a:r>
              <a:rPr lang="en">
                <a:latin typeface="Roboto"/>
                <a:ea typeface="Roboto"/>
                <a:cs typeface="Roboto"/>
                <a:sym typeface="Roboto"/>
              </a:rPr>
              <a:t> proposes to </a:t>
            </a:r>
            <a:r>
              <a:rPr b="1" lang="en">
                <a:latin typeface="Roboto"/>
                <a:ea typeface="Roboto"/>
                <a:cs typeface="Roboto"/>
                <a:sym typeface="Roboto"/>
              </a:rPr>
              <a:t>b</a:t>
            </a:r>
            <a:r>
              <a:rPr lang="en">
                <a:latin typeface="Roboto"/>
                <a:ea typeface="Roboto"/>
                <a:cs typeface="Roboto"/>
                <a:sym typeface="Roboto"/>
              </a:rPr>
              <a:t> (accepted)</a:t>
            </a:r>
          </a:p>
          <a:p>
            <a:pPr indent="-228600" lvl="0" marL="457200" rtl="0">
              <a:spcBef>
                <a:spcPts val="0"/>
              </a:spcBef>
              <a:buFont typeface="Roboto"/>
              <a:buChar char="-"/>
            </a:pPr>
            <a:r>
              <a:rPr b="1" lang="en">
                <a:latin typeface="Roboto"/>
                <a:ea typeface="Roboto"/>
                <a:cs typeface="Roboto"/>
                <a:sym typeface="Roboto"/>
              </a:rPr>
              <a:t>3</a:t>
            </a:r>
            <a:r>
              <a:rPr lang="en">
                <a:latin typeface="Roboto"/>
                <a:ea typeface="Roboto"/>
                <a:cs typeface="Roboto"/>
                <a:sym typeface="Roboto"/>
              </a:rPr>
              <a:t> proposes to </a:t>
            </a:r>
            <a:r>
              <a:rPr b="1" lang="en">
                <a:latin typeface="Roboto"/>
                <a:ea typeface="Roboto"/>
                <a:cs typeface="Roboto"/>
                <a:sym typeface="Roboto"/>
              </a:rPr>
              <a:t>a</a:t>
            </a:r>
            <a:r>
              <a:rPr lang="en">
                <a:latin typeface="Roboto"/>
                <a:ea typeface="Roboto"/>
                <a:cs typeface="Roboto"/>
                <a:sym typeface="Roboto"/>
              </a:rPr>
              <a:t> (rejected)</a:t>
            </a:r>
          </a:p>
          <a:p>
            <a:pPr lvl="0" rtl="0">
              <a:spcBef>
                <a:spcPts val="0"/>
              </a:spcBef>
              <a:buNone/>
            </a:pPr>
            <a:r>
              <a:t/>
            </a:r>
            <a:endParaRPr>
              <a:latin typeface="Roboto"/>
              <a:ea typeface="Roboto"/>
              <a:cs typeface="Roboto"/>
              <a:sym typeface="Roboto"/>
            </a:endParaRPr>
          </a:p>
          <a:p>
            <a:pPr lvl="0" rtl="0">
              <a:spcBef>
                <a:spcPts val="0"/>
              </a:spcBef>
              <a:buNone/>
            </a:pPr>
            <a:r>
              <a:rPr b="1" lang="en">
                <a:latin typeface="Roboto"/>
                <a:ea typeface="Roboto"/>
                <a:cs typeface="Roboto"/>
                <a:sym typeface="Roboto"/>
              </a:rPr>
              <a:t>Round 2:</a:t>
            </a:r>
          </a:p>
          <a:p>
            <a:pPr indent="-228600" lvl="0" marL="457200" rtl="0">
              <a:spcBef>
                <a:spcPts val="0"/>
              </a:spcBef>
              <a:buFont typeface="Roboto"/>
              <a:buChar char="-"/>
            </a:pPr>
            <a:r>
              <a:rPr b="1" lang="en">
                <a:latin typeface="Roboto"/>
                <a:ea typeface="Roboto"/>
                <a:cs typeface="Roboto"/>
                <a:sym typeface="Roboto"/>
              </a:rPr>
              <a:t>3 </a:t>
            </a:r>
            <a:r>
              <a:rPr lang="en">
                <a:latin typeface="Roboto"/>
                <a:ea typeface="Roboto"/>
                <a:cs typeface="Roboto"/>
                <a:sym typeface="Roboto"/>
              </a:rPr>
              <a:t>proposes to </a:t>
            </a:r>
            <a:r>
              <a:rPr b="1" lang="en">
                <a:latin typeface="Roboto"/>
                <a:ea typeface="Roboto"/>
                <a:cs typeface="Roboto"/>
                <a:sym typeface="Roboto"/>
              </a:rPr>
              <a:t>b </a:t>
            </a:r>
            <a:r>
              <a:rPr lang="en">
                <a:latin typeface="Roboto"/>
                <a:ea typeface="Roboto"/>
                <a:cs typeface="Roboto"/>
                <a:sym typeface="Roboto"/>
              </a:rPr>
              <a:t>(accepted)</a:t>
            </a:r>
          </a:p>
          <a:p>
            <a:pPr indent="-228600" lvl="1" marL="914400" rtl="0">
              <a:spcBef>
                <a:spcPts val="0"/>
              </a:spcBef>
              <a:buFont typeface="Roboto"/>
              <a:buChar char="-"/>
            </a:pPr>
            <a:r>
              <a:rPr b="1" lang="en">
                <a:latin typeface="Roboto"/>
                <a:ea typeface="Roboto"/>
                <a:cs typeface="Roboto"/>
                <a:sym typeface="Roboto"/>
              </a:rPr>
              <a:t>2</a:t>
            </a:r>
            <a:r>
              <a:rPr lang="en">
                <a:latin typeface="Roboto"/>
                <a:ea typeface="Roboto"/>
                <a:cs typeface="Roboto"/>
                <a:sym typeface="Roboto"/>
              </a:rPr>
              <a:t> is rejected</a:t>
            </a:r>
          </a:p>
          <a:p>
            <a:pPr lvl="0" rtl="0">
              <a:spcBef>
                <a:spcPts val="0"/>
              </a:spcBef>
              <a:buNone/>
            </a:pPr>
            <a:r>
              <a:t/>
            </a:r>
            <a:endParaRPr>
              <a:latin typeface="Roboto"/>
              <a:ea typeface="Roboto"/>
              <a:cs typeface="Roboto"/>
              <a:sym typeface="Roboto"/>
            </a:endParaRPr>
          </a:p>
          <a:p>
            <a:pPr lvl="0" rtl="0">
              <a:spcBef>
                <a:spcPts val="0"/>
              </a:spcBef>
              <a:buNone/>
            </a:pPr>
            <a:r>
              <a:rPr b="1" lang="en">
                <a:latin typeface="Roboto"/>
                <a:ea typeface="Roboto"/>
                <a:cs typeface="Roboto"/>
                <a:sym typeface="Roboto"/>
              </a:rPr>
              <a:t>Round 3:</a:t>
            </a:r>
          </a:p>
          <a:p>
            <a:pPr indent="-228600" lvl="0" marL="457200" rtl="0">
              <a:spcBef>
                <a:spcPts val="0"/>
              </a:spcBef>
              <a:buFont typeface="Roboto"/>
              <a:buChar char="-"/>
            </a:pPr>
            <a:r>
              <a:rPr b="1" lang="en">
                <a:latin typeface="Roboto"/>
                <a:ea typeface="Roboto"/>
                <a:cs typeface="Roboto"/>
                <a:sym typeface="Roboto"/>
              </a:rPr>
              <a:t>2 </a:t>
            </a:r>
            <a:r>
              <a:rPr lang="en">
                <a:latin typeface="Roboto"/>
                <a:ea typeface="Roboto"/>
                <a:cs typeface="Roboto"/>
                <a:sym typeface="Roboto"/>
              </a:rPr>
              <a:t>proposes to </a:t>
            </a:r>
            <a:r>
              <a:rPr b="1" lang="en">
                <a:latin typeface="Roboto"/>
                <a:ea typeface="Roboto"/>
                <a:cs typeface="Roboto"/>
                <a:sym typeface="Roboto"/>
              </a:rPr>
              <a:t>a </a:t>
            </a:r>
            <a:r>
              <a:rPr lang="en">
                <a:latin typeface="Roboto"/>
                <a:ea typeface="Roboto"/>
                <a:cs typeface="Roboto"/>
                <a:sym typeface="Roboto"/>
              </a:rPr>
              <a:t>(accepted)</a:t>
            </a:r>
          </a:p>
          <a:p>
            <a:pPr indent="-228600" lvl="1" marL="914400" rtl="0">
              <a:spcBef>
                <a:spcPts val="0"/>
              </a:spcBef>
              <a:buFont typeface="Roboto"/>
              <a:buChar char="-"/>
            </a:pPr>
            <a:r>
              <a:rPr b="1" lang="en">
                <a:latin typeface="Roboto"/>
                <a:ea typeface="Roboto"/>
                <a:cs typeface="Roboto"/>
                <a:sym typeface="Roboto"/>
              </a:rPr>
              <a:t>1</a:t>
            </a:r>
            <a:r>
              <a:rPr lang="en">
                <a:latin typeface="Roboto"/>
                <a:ea typeface="Roboto"/>
                <a:cs typeface="Roboto"/>
                <a:sym typeface="Roboto"/>
              </a:rPr>
              <a:t> is rejected</a:t>
            </a:r>
          </a:p>
          <a:p>
            <a:pPr lvl="0" rtl="0">
              <a:spcBef>
                <a:spcPts val="0"/>
              </a:spcBef>
              <a:buNone/>
            </a:pPr>
            <a:r>
              <a:t/>
            </a:r>
            <a:endParaRPr>
              <a:latin typeface="Roboto"/>
              <a:ea typeface="Roboto"/>
              <a:cs typeface="Roboto"/>
              <a:sym typeface="Roboto"/>
            </a:endParaRPr>
          </a:p>
          <a:p>
            <a:pPr lvl="0">
              <a:spcBef>
                <a:spcPts val="0"/>
              </a:spcBef>
              <a:buNone/>
            </a:pPr>
            <a:r>
              <a:rPr b="1" lang="en">
                <a:latin typeface="Roboto"/>
                <a:ea typeface="Roboto"/>
                <a:cs typeface="Roboto"/>
                <a:sym typeface="Roboto"/>
              </a:rPr>
              <a:t>Round 3,4:</a:t>
            </a:r>
          </a:p>
          <a:p>
            <a:pPr indent="-228600" lvl="0" marL="457200" rtl="0">
              <a:spcBef>
                <a:spcPts val="0"/>
              </a:spcBef>
              <a:buFont typeface="Roboto"/>
              <a:buChar char="-"/>
            </a:pPr>
            <a:r>
              <a:rPr b="1" lang="en">
                <a:latin typeface="Roboto"/>
                <a:ea typeface="Roboto"/>
                <a:cs typeface="Roboto"/>
                <a:sym typeface="Roboto"/>
              </a:rPr>
              <a:t>1 </a:t>
            </a:r>
            <a:r>
              <a:rPr lang="en">
                <a:latin typeface="Roboto"/>
                <a:ea typeface="Roboto"/>
                <a:cs typeface="Roboto"/>
                <a:sym typeface="Roboto"/>
              </a:rPr>
              <a:t>proposes to </a:t>
            </a:r>
            <a:r>
              <a:rPr b="1" lang="en">
                <a:latin typeface="Roboto"/>
                <a:ea typeface="Roboto"/>
                <a:cs typeface="Roboto"/>
                <a:sym typeface="Roboto"/>
              </a:rPr>
              <a:t>b </a:t>
            </a:r>
            <a:r>
              <a:rPr lang="en">
                <a:latin typeface="Roboto"/>
                <a:ea typeface="Roboto"/>
                <a:cs typeface="Roboto"/>
                <a:sym typeface="Roboto"/>
              </a:rPr>
              <a:t>(rejected)</a:t>
            </a:r>
          </a:p>
          <a:p>
            <a:pPr indent="-228600" lvl="0" marL="457200" rtl="0">
              <a:spcBef>
                <a:spcPts val="0"/>
              </a:spcBef>
              <a:buFont typeface="Roboto"/>
              <a:buChar char="-"/>
            </a:pPr>
            <a:r>
              <a:rPr b="1" lang="en">
                <a:latin typeface="Roboto"/>
                <a:ea typeface="Roboto"/>
                <a:cs typeface="Roboto"/>
                <a:sym typeface="Roboto"/>
              </a:rPr>
              <a:t>1</a:t>
            </a:r>
            <a:r>
              <a:rPr lang="en">
                <a:latin typeface="Roboto"/>
                <a:ea typeface="Roboto"/>
                <a:cs typeface="Roboto"/>
                <a:sym typeface="Roboto"/>
              </a:rPr>
              <a:t> proposes to </a:t>
            </a:r>
            <a:r>
              <a:rPr b="1" lang="en">
                <a:latin typeface="Roboto"/>
                <a:ea typeface="Roboto"/>
                <a:cs typeface="Roboto"/>
                <a:sym typeface="Roboto"/>
              </a:rPr>
              <a:t>c</a:t>
            </a:r>
            <a:r>
              <a:rPr lang="en">
                <a:latin typeface="Roboto"/>
                <a:ea typeface="Roboto"/>
                <a:cs typeface="Roboto"/>
                <a:sym typeface="Roboto"/>
              </a:rPr>
              <a:t> (accepted)</a:t>
            </a:r>
          </a:p>
          <a:p>
            <a:pPr lvl="0">
              <a:spcBef>
                <a:spcPts val="0"/>
              </a:spcBef>
              <a:buNone/>
            </a:pPr>
            <a:r>
              <a:t/>
            </a:r>
            <a:endParaRPr>
              <a:latin typeface="Roboto"/>
              <a:ea typeface="Roboto"/>
              <a:cs typeface="Roboto"/>
              <a:sym typeface="Roboto"/>
            </a:endParaRPr>
          </a:p>
          <a:p>
            <a:pPr lvl="0" rtl="0">
              <a:spcBef>
                <a:spcPts val="0"/>
              </a:spcBef>
              <a:buNone/>
            </a:pPr>
            <a:r>
              <a:t/>
            </a:r>
            <a:endParaRPr b="1">
              <a:latin typeface="Roboto"/>
              <a:ea typeface="Roboto"/>
              <a:cs typeface="Roboto"/>
              <a:sym typeface="Roboto"/>
            </a:endParaRPr>
          </a:p>
          <a:p>
            <a:pPr lvl="0" rtl="0">
              <a:spcBef>
                <a:spcPts val="0"/>
              </a:spcBef>
              <a:buNone/>
            </a:pPr>
            <a:r>
              <a:t/>
            </a:r>
            <a:endParaRPr>
              <a:latin typeface="Roboto"/>
              <a:ea typeface="Roboto"/>
              <a:cs typeface="Roboto"/>
              <a:sym typeface="Roboto"/>
            </a:endParaRPr>
          </a:p>
        </p:txBody>
      </p:sp>
      <p:cxnSp>
        <p:nvCxnSpPr>
          <p:cNvPr id="478" name="Shape 478"/>
          <p:cNvCxnSpPr>
            <a:stCxn id="464" idx="3"/>
          </p:cNvCxnSpPr>
          <p:nvPr/>
        </p:nvCxnSpPr>
        <p:spPr>
          <a:xfrm flipH="1" rot="10800000">
            <a:off x="1701075" y="2873022"/>
            <a:ext cx="827100" cy="519300"/>
          </a:xfrm>
          <a:prstGeom prst="straightConnector1">
            <a:avLst/>
          </a:prstGeom>
          <a:noFill/>
          <a:ln cap="flat" cmpd="sng" w="28575">
            <a:solidFill>
              <a:schemeClr val="dk2"/>
            </a:solidFill>
            <a:prstDash val="solid"/>
            <a:round/>
            <a:headEnd len="lg" w="lg" type="none"/>
            <a:tailEnd len="lg" w="lg" type="triangle"/>
          </a:ln>
        </p:spPr>
      </p:cxnSp>
      <p:cxnSp>
        <p:nvCxnSpPr>
          <p:cNvPr id="479" name="Shape 479"/>
          <p:cNvCxnSpPr/>
          <p:nvPr/>
        </p:nvCxnSpPr>
        <p:spPr>
          <a:xfrm flipH="1" rot="10800000">
            <a:off x="1701075" y="2397697"/>
            <a:ext cx="827100" cy="519300"/>
          </a:xfrm>
          <a:prstGeom prst="straightConnector1">
            <a:avLst/>
          </a:prstGeom>
          <a:noFill/>
          <a:ln cap="flat" cmpd="sng" w="28575">
            <a:solidFill>
              <a:schemeClr val="dk2"/>
            </a:solidFill>
            <a:prstDash val="solid"/>
            <a:round/>
            <a:headEnd len="lg" w="lg" type="none"/>
            <a:tailEnd len="lg" w="lg" type="triangle"/>
          </a:ln>
        </p:spPr>
      </p:cxnSp>
      <p:cxnSp>
        <p:nvCxnSpPr>
          <p:cNvPr id="480" name="Shape 480"/>
          <p:cNvCxnSpPr>
            <a:stCxn id="463" idx="3"/>
            <a:endCxn id="467" idx="1"/>
          </p:cNvCxnSpPr>
          <p:nvPr/>
        </p:nvCxnSpPr>
        <p:spPr>
          <a:xfrm>
            <a:off x="1701075" y="2351675"/>
            <a:ext cx="827100" cy="1038900"/>
          </a:xfrm>
          <a:prstGeom prst="straightConnector1">
            <a:avLst/>
          </a:prstGeom>
          <a:noFill/>
          <a:ln cap="flat" cmpd="sng" w="28575">
            <a:solidFill>
              <a:schemeClr val="dk2"/>
            </a:solidFill>
            <a:prstDash val="solid"/>
            <a:round/>
            <a:headEnd len="lg" w="lg" type="none"/>
            <a:tailEnd len="lg" w="lg" type="triangle"/>
          </a:ln>
        </p:spPr>
      </p:cxnSp>
      <p:sp>
        <p:nvSpPr>
          <p:cNvPr id="481" name="Shape 481"/>
          <p:cNvSpPr/>
          <p:nvPr/>
        </p:nvSpPr>
        <p:spPr>
          <a:xfrm>
            <a:off x="1163900" y="2150450"/>
            <a:ext cx="343200" cy="405900"/>
          </a:xfrm>
          <a:prstGeom prst="rect">
            <a:avLst/>
          </a:prstGeom>
          <a:noFill/>
          <a:ln cap="flat" cmpd="sng" w="9525">
            <a:solidFill>
              <a:srgbClr val="0000FF"/>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82" name="Shape 482"/>
          <p:cNvSpPr/>
          <p:nvPr/>
        </p:nvSpPr>
        <p:spPr>
          <a:xfrm>
            <a:off x="2528300" y="3189374"/>
            <a:ext cx="1655700" cy="405899"/>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c</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2, </a:t>
            </a:r>
            <a:r>
              <a:rPr b="1" lang="en" sz="1300">
                <a:solidFill>
                  <a:srgbClr val="FF0000"/>
                </a:solidFill>
                <a:latin typeface="Times New Roman"/>
                <a:ea typeface="Times New Roman"/>
                <a:cs typeface="Times New Roman"/>
                <a:sym typeface="Times New Roman"/>
              </a:rPr>
              <a:t>1</a:t>
            </a:r>
            <a:r>
              <a:rPr lang="en" sz="1300">
                <a:latin typeface="Times New Roman"/>
                <a:ea typeface="Times New Roman"/>
                <a:cs typeface="Times New Roman"/>
                <a:sym typeface="Times New Roman"/>
              </a:rPr>
              <a:t>}  |  (</a:t>
            </a:r>
            <a:r>
              <a:rPr b="1" lang="en" sz="1300">
                <a:solidFill>
                  <a:srgbClr val="FF0000"/>
                </a:solidFill>
                <a:latin typeface="Times New Roman"/>
                <a:ea typeface="Times New Roman"/>
                <a:cs typeface="Times New Roman"/>
                <a:sym typeface="Times New Roman"/>
              </a:rPr>
              <a:t>1</a:t>
            </a:r>
            <a:r>
              <a:rPr lang="en" sz="1300">
                <a:latin typeface="Times New Roman"/>
                <a:ea typeface="Times New Roman"/>
                <a:cs typeface="Times New Roman"/>
                <a:sym typeface="Times New Roman"/>
              </a:rPr>
              <a:t>) (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74"/>
                                        </p:tgtEl>
                                      </p:cBhvr>
                                    </p:animEffect>
                                    <p:set>
                                      <p:cBhvr>
                                        <p:cTn dur="1" fill="hold">
                                          <p:stCondLst>
                                            <p:cond delay="1000"/>
                                          </p:stCondLst>
                                        </p:cTn>
                                        <p:tgtEl>
                                          <p:spTgt spid="47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par>
                                <p:cTn fill="hold" nodeType="with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par>
                                <p:cTn fill="hold" nodeType="with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1000"/>
                                        <p:tgtEl>
                                          <p:spTgt spid="4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6" name="Shape 486"/>
        <p:cNvGrpSpPr/>
        <p:nvPr/>
      </p:nvGrpSpPr>
      <p:grpSpPr>
        <a:xfrm>
          <a:off x="0" y="0"/>
          <a:ext cx="0" cy="0"/>
          <a:chOff x="0" y="0"/>
          <a:chExt cx="0" cy="0"/>
        </a:xfrm>
      </p:grpSpPr>
      <p:sp>
        <p:nvSpPr>
          <p:cNvPr id="487" name="Shape 487"/>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Deferred Acceptance</a:t>
            </a:r>
          </a:p>
        </p:txBody>
      </p:sp>
      <p:sp>
        <p:nvSpPr>
          <p:cNvPr id="488" name="Shape 488"/>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489" name="Shape 489"/>
          <p:cNvSpPr/>
          <p:nvPr/>
        </p:nvSpPr>
        <p:spPr>
          <a:xfrm>
            <a:off x="354975" y="2148725"/>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1</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490" name="Shape 490"/>
          <p:cNvSpPr/>
          <p:nvPr/>
        </p:nvSpPr>
        <p:spPr>
          <a:xfrm>
            <a:off x="354975" y="3189372"/>
            <a:ext cx="1346100" cy="405899"/>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3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b="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491" name="Shape 491"/>
          <p:cNvSpPr/>
          <p:nvPr/>
        </p:nvSpPr>
        <p:spPr>
          <a:xfrm>
            <a:off x="2528300" y="2150450"/>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a</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b="1" lang="en" sz="1300">
                <a:solidFill>
                  <a:srgbClr val="FF0000"/>
                </a:solidFill>
                <a:latin typeface="Times New Roman"/>
                <a:ea typeface="Times New Roman"/>
                <a:cs typeface="Times New Roman"/>
                <a:sym typeface="Times New Roman"/>
              </a:rPr>
              <a:t>2</a:t>
            </a:r>
            <a:r>
              <a:rPr lang="en" sz="1300">
                <a:latin typeface="Times New Roman"/>
                <a:ea typeface="Times New Roman"/>
                <a:cs typeface="Times New Roman"/>
                <a:sym typeface="Times New Roman"/>
              </a:rPr>
              <a:t>, 1, 3 } |  (</a:t>
            </a:r>
            <a:r>
              <a:rPr b="1" lang="en" sz="1300">
                <a:solidFill>
                  <a:srgbClr val="FF0000"/>
                </a:solidFill>
                <a:latin typeface="Times New Roman"/>
                <a:ea typeface="Times New Roman"/>
                <a:cs typeface="Times New Roman"/>
                <a:sym typeface="Times New Roman"/>
              </a:rPr>
              <a:t>2</a:t>
            </a:r>
            <a:r>
              <a:rPr lang="en" sz="1300">
                <a:latin typeface="Times New Roman"/>
                <a:ea typeface="Times New Roman"/>
                <a:cs typeface="Times New Roman"/>
                <a:sym typeface="Times New Roman"/>
              </a:rPr>
              <a:t>)</a:t>
            </a:r>
          </a:p>
        </p:txBody>
      </p:sp>
      <p:sp>
        <p:nvSpPr>
          <p:cNvPr id="492" name="Shape 492"/>
          <p:cNvSpPr/>
          <p:nvPr/>
        </p:nvSpPr>
        <p:spPr>
          <a:xfrm>
            <a:off x="2528300" y="2669018"/>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b</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b="1" lang="en" sz="1300">
                <a:solidFill>
                  <a:srgbClr val="FF0000"/>
                </a:solidFill>
                <a:latin typeface="Times New Roman"/>
                <a:ea typeface="Times New Roman"/>
                <a:cs typeface="Times New Roman"/>
                <a:sym typeface="Times New Roman"/>
              </a:rPr>
              <a:t>3</a:t>
            </a:r>
            <a:r>
              <a:rPr lang="en" sz="1300">
                <a:latin typeface="Times New Roman"/>
                <a:ea typeface="Times New Roman"/>
                <a:cs typeface="Times New Roman"/>
                <a:sym typeface="Times New Roman"/>
              </a:rPr>
              <a:t>, 1, 2}  |  (</a:t>
            </a:r>
            <a:r>
              <a:rPr b="1" lang="en" sz="1300">
                <a:solidFill>
                  <a:srgbClr val="FF0000"/>
                </a:solidFill>
                <a:latin typeface="Times New Roman"/>
                <a:ea typeface="Times New Roman"/>
                <a:cs typeface="Times New Roman"/>
                <a:sym typeface="Times New Roman"/>
              </a:rPr>
              <a:t>3</a:t>
            </a:r>
            <a:r>
              <a:rPr lang="en" sz="1300">
                <a:latin typeface="Times New Roman"/>
                <a:ea typeface="Times New Roman"/>
                <a:cs typeface="Times New Roman"/>
                <a:sym typeface="Times New Roman"/>
              </a:rPr>
              <a:t>)</a:t>
            </a:r>
          </a:p>
        </p:txBody>
      </p:sp>
      <p:sp>
        <p:nvSpPr>
          <p:cNvPr id="493" name="Shape 493"/>
          <p:cNvSpPr/>
          <p:nvPr/>
        </p:nvSpPr>
        <p:spPr>
          <a:xfrm>
            <a:off x="2528300" y="3187599"/>
            <a:ext cx="1655700" cy="405899"/>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c</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2, 1}  |  (</a:t>
            </a:r>
            <a:r>
              <a:rPr b="1" lang="en" sz="1300">
                <a:solidFill>
                  <a:srgbClr val="FF0000"/>
                </a:solidFill>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p>
        </p:txBody>
      </p:sp>
      <p:sp>
        <p:nvSpPr>
          <p:cNvPr id="494" name="Shape 494"/>
          <p:cNvSpPr/>
          <p:nvPr/>
        </p:nvSpPr>
        <p:spPr>
          <a:xfrm>
            <a:off x="2528287" y="1018450"/>
            <a:ext cx="1598400" cy="7326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Schools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S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s</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s</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s</a:t>
            </a:r>
            <a:r>
              <a:rPr baseline="-25000" i="1" lang="en" sz="1300">
                <a:latin typeface="Times New Roman"/>
                <a:ea typeface="Times New Roman"/>
                <a:cs typeface="Times New Roman"/>
                <a:sym typeface="Times New Roman"/>
              </a:rPr>
              <a:t>m</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495" name="Shape 495"/>
          <p:cNvSpPr/>
          <p:nvPr/>
        </p:nvSpPr>
        <p:spPr>
          <a:xfrm>
            <a:off x="282375" y="1017587"/>
            <a:ext cx="1491300" cy="7326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Students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I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i</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i</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i</a:t>
            </a:r>
            <a:r>
              <a:rPr baseline="-25000" i="1" lang="en" sz="1300">
                <a:latin typeface="Times New Roman"/>
                <a:ea typeface="Times New Roman"/>
                <a:cs typeface="Times New Roman"/>
                <a:sym typeface="Times New Roman"/>
              </a:rPr>
              <a:t>n</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pic>
        <p:nvPicPr>
          <p:cNvPr descr="... bell tower front door blue" id="496" name="Shape 496"/>
          <p:cNvPicPr preferRelativeResize="0"/>
          <p:nvPr/>
        </p:nvPicPr>
        <p:blipFill>
          <a:blip r:embed="rId3">
            <a:alphaModFix/>
          </a:blip>
          <a:stretch>
            <a:fillRect/>
          </a:stretch>
        </p:blipFill>
        <p:spPr>
          <a:xfrm>
            <a:off x="2990562" y="3661693"/>
            <a:ext cx="731175" cy="971305"/>
          </a:xfrm>
          <a:prstGeom prst="rect">
            <a:avLst/>
          </a:prstGeom>
          <a:noFill/>
          <a:ln>
            <a:noFill/>
          </a:ln>
        </p:spPr>
      </p:pic>
      <p:pic>
        <p:nvPicPr>
          <p:cNvPr descr="... School 8 ..." id="497" name="Shape 497"/>
          <p:cNvPicPr preferRelativeResize="0"/>
          <p:nvPr/>
        </p:nvPicPr>
        <p:blipFill>
          <a:blip r:embed="rId4">
            <a:alphaModFix/>
          </a:blip>
          <a:stretch>
            <a:fillRect/>
          </a:stretch>
        </p:blipFill>
        <p:spPr>
          <a:xfrm>
            <a:off x="604337" y="3800175"/>
            <a:ext cx="971875" cy="895450"/>
          </a:xfrm>
          <a:prstGeom prst="rect">
            <a:avLst/>
          </a:prstGeom>
          <a:noFill/>
          <a:ln>
            <a:noFill/>
          </a:ln>
        </p:spPr>
      </p:pic>
      <p:sp>
        <p:nvSpPr>
          <p:cNvPr id="498" name="Shape 498"/>
          <p:cNvSpPr txBox="1"/>
          <p:nvPr/>
        </p:nvSpPr>
        <p:spPr>
          <a:xfrm>
            <a:off x="4658950" y="2776387"/>
            <a:ext cx="3864600" cy="1812000"/>
          </a:xfrm>
          <a:prstGeom prst="rect">
            <a:avLst/>
          </a:prstGeom>
          <a:noFill/>
          <a:ln>
            <a:noFill/>
          </a:ln>
        </p:spPr>
        <p:txBody>
          <a:bodyPr anchorCtr="0" anchor="t" bIns="91425" lIns="91425" rIns="91425" tIns="91425">
            <a:noAutofit/>
          </a:bodyPr>
          <a:lstStyle/>
          <a:p>
            <a:pPr lvl="0">
              <a:spcBef>
                <a:spcPts val="0"/>
              </a:spcBef>
              <a:buNone/>
            </a:pPr>
            <a:r>
              <a:rPr b="1" lang="en">
                <a:latin typeface="Roboto"/>
                <a:ea typeface="Roboto"/>
                <a:cs typeface="Roboto"/>
                <a:sym typeface="Roboto"/>
              </a:rPr>
              <a:t>Deferred acceptance</a:t>
            </a:r>
            <a:r>
              <a:rPr lang="en">
                <a:latin typeface="Roboto"/>
                <a:ea typeface="Roboto"/>
                <a:cs typeface="Roboto"/>
                <a:sym typeface="Roboto"/>
              </a:rPr>
              <a:t> is preferred by </a:t>
            </a:r>
            <a:r>
              <a:rPr i="1" lang="en">
                <a:latin typeface="Roboto"/>
                <a:ea typeface="Roboto"/>
                <a:cs typeface="Roboto"/>
                <a:sym typeface="Roboto"/>
              </a:rPr>
              <a:t>most</a:t>
            </a:r>
            <a:r>
              <a:rPr lang="en">
                <a:latin typeface="Roboto"/>
                <a:ea typeface="Roboto"/>
                <a:cs typeface="Roboto"/>
                <a:sym typeface="Roboto"/>
              </a:rPr>
              <a:t> non-strategic students…</a:t>
            </a:r>
          </a:p>
          <a:p>
            <a:pPr lvl="0">
              <a:spcBef>
                <a:spcPts val="0"/>
              </a:spcBef>
              <a:buNone/>
            </a:pPr>
            <a:r>
              <a:t/>
            </a:r>
            <a:endParaRPr>
              <a:latin typeface="Roboto"/>
              <a:ea typeface="Roboto"/>
              <a:cs typeface="Roboto"/>
              <a:sym typeface="Roboto"/>
            </a:endParaRPr>
          </a:p>
          <a:p>
            <a:pPr lvl="0" rtl="0">
              <a:spcBef>
                <a:spcPts val="0"/>
              </a:spcBef>
              <a:buNone/>
            </a:pPr>
            <a:r>
              <a:rPr lang="en">
                <a:latin typeface="Roboto"/>
                <a:ea typeface="Roboto"/>
                <a:cs typeface="Roboto"/>
                <a:sym typeface="Roboto"/>
              </a:rPr>
              <a:t>But how much does this matter?</a:t>
            </a:r>
          </a:p>
        </p:txBody>
      </p:sp>
      <p:sp>
        <p:nvSpPr>
          <p:cNvPr id="499" name="Shape 499"/>
          <p:cNvSpPr/>
          <p:nvPr/>
        </p:nvSpPr>
        <p:spPr>
          <a:xfrm>
            <a:off x="354975" y="2669040"/>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2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b</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a ≻ c</a:t>
            </a:r>
            <a:r>
              <a:rPr lang="en" sz="1300">
                <a:latin typeface="Times New Roman"/>
                <a:ea typeface="Times New Roman"/>
                <a:cs typeface="Times New Roman"/>
                <a:sym typeface="Times New Roman"/>
              </a:rPr>
              <a:t> }</a:t>
            </a:r>
          </a:p>
        </p:txBody>
      </p:sp>
      <p:sp>
        <p:nvSpPr>
          <p:cNvPr id="500" name="Shape 500"/>
          <p:cNvSpPr/>
          <p:nvPr/>
        </p:nvSpPr>
        <p:spPr>
          <a:xfrm>
            <a:off x="2528300" y="3189374"/>
            <a:ext cx="1655700" cy="405899"/>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c</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2, </a:t>
            </a:r>
            <a:r>
              <a:rPr b="1" lang="en" sz="1300">
                <a:solidFill>
                  <a:srgbClr val="FF0000"/>
                </a:solidFill>
                <a:latin typeface="Times New Roman"/>
                <a:ea typeface="Times New Roman"/>
                <a:cs typeface="Times New Roman"/>
                <a:sym typeface="Times New Roman"/>
              </a:rPr>
              <a:t>1</a:t>
            </a:r>
            <a:r>
              <a:rPr lang="en" sz="1300">
                <a:latin typeface="Times New Roman"/>
                <a:ea typeface="Times New Roman"/>
                <a:cs typeface="Times New Roman"/>
                <a:sym typeface="Times New Roman"/>
              </a:rPr>
              <a:t>}  |  (</a:t>
            </a:r>
            <a:r>
              <a:rPr b="1" lang="en" sz="1300">
                <a:solidFill>
                  <a:srgbClr val="FF0000"/>
                </a:solidFill>
                <a:latin typeface="Times New Roman"/>
                <a:ea typeface="Times New Roman"/>
                <a:cs typeface="Times New Roman"/>
                <a:sym typeface="Times New Roman"/>
              </a:rPr>
              <a:t>1</a:t>
            </a:r>
            <a:r>
              <a:rPr lang="en" sz="1300">
                <a:latin typeface="Times New Roman"/>
                <a:ea typeface="Times New Roman"/>
                <a:cs typeface="Times New Roman"/>
                <a:sym typeface="Times New Roman"/>
              </a:rPr>
              <a:t>) (  )</a:t>
            </a:r>
          </a:p>
        </p:txBody>
      </p:sp>
      <p:sp>
        <p:nvSpPr>
          <p:cNvPr id="501" name="Shape 501"/>
          <p:cNvSpPr txBox="1"/>
          <p:nvPr/>
        </p:nvSpPr>
        <p:spPr>
          <a:xfrm>
            <a:off x="4744000" y="1061150"/>
            <a:ext cx="4180800" cy="1608000"/>
          </a:xfrm>
          <a:prstGeom prst="rect">
            <a:avLst/>
          </a:prstGeom>
          <a:noFill/>
          <a:ln>
            <a:noFill/>
          </a:ln>
        </p:spPr>
        <p:txBody>
          <a:bodyPr anchorCtr="0" anchor="t" bIns="91425" lIns="91425" rIns="91425" tIns="91425">
            <a:noAutofit/>
          </a:bodyPr>
          <a:lstStyle/>
          <a:p>
            <a:pPr lvl="0">
              <a:spcBef>
                <a:spcPts val="0"/>
              </a:spcBef>
              <a:buNone/>
            </a:pPr>
            <a:r>
              <a:rPr b="1" lang="en">
                <a:latin typeface="Roboto"/>
                <a:ea typeface="Roboto"/>
                <a:cs typeface="Roboto"/>
                <a:sym typeface="Roboto"/>
              </a:rPr>
              <a:t>Deferred Acceptance:</a:t>
            </a:r>
          </a:p>
          <a:p>
            <a:pPr indent="-228600" lvl="0" marL="457200" rtl="0">
              <a:spcBef>
                <a:spcPts val="0"/>
              </a:spcBef>
              <a:buFont typeface="Roboto"/>
              <a:buChar char="-"/>
            </a:pPr>
            <a:r>
              <a:rPr lang="en">
                <a:latin typeface="Roboto"/>
                <a:ea typeface="Roboto"/>
                <a:cs typeface="Roboto"/>
                <a:sym typeface="Roboto"/>
              </a:rPr>
              <a:t>Preferred by </a:t>
            </a:r>
            <a:r>
              <a:rPr b="1" lang="en">
                <a:latin typeface="Roboto"/>
                <a:ea typeface="Roboto"/>
                <a:cs typeface="Roboto"/>
                <a:sym typeface="Roboto"/>
              </a:rPr>
              <a:t>2</a:t>
            </a:r>
            <a:r>
              <a:rPr lang="en">
                <a:latin typeface="Roboto"/>
                <a:ea typeface="Roboto"/>
                <a:cs typeface="Roboto"/>
                <a:sym typeface="Roboto"/>
              </a:rPr>
              <a:t>, </a:t>
            </a:r>
            <a:r>
              <a:rPr b="1" lang="en">
                <a:latin typeface="Roboto"/>
                <a:ea typeface="Roboto"/>
                <a:cs typeface="Roboto"/>
                <a:sym typeface="Roboto"/>
              </a:rPr>
              <a:t>3</a:t>
            </a:r>
          </a:p>
          <a:p>
            <a:pPr lvl="0" rtl="0">
              <a:spcBef>
                <a:spcPts val="0"/>
              </a:spcBef>
              <a:buNone/>
            </a:pPr>
            <a:r>
              <a:t/>
            </a:r>
            <a:endParaRPr>
              <a:latin typeface="Roboto"/>
              <a:ea typeface="Roboto"/>
              <a:cs typeface="Roboto"/>
              <a:sym typeface="Roboto"/>
            </a:endParaRPr>
          </a:p>
          <a:p>
            <a:pPr lvl="0">
              <a:spcBef>
                <a:spcPts val="0"/>
              </a:spcBef>
              <a:buNone/>
            </a:pPr>
            <a:r>
              <a:rPr b="1" lang="en">
                <a:solidFill>
                  <a:schemeClr val="accent2"/>
                </a:solidFill>
                <a:latin typeface="Roboto"/>
                <a:ea typeface="Roboto"/>
                <a:cs typeface="Roboto"/>
                <a:sym typeface="Roboto"/>
              </a:rPr>
              <a:t>Boston Mechanism</a:t>
            </a:r>
            <a:r>
              <a:rPr b="1" lang="en">
                <a:latin typeface="Roboto"/>
                <a:ea typeface="Roboto"/>
                <a:cs typeface="Roboto"/>
                <a:sym typeface="Roboto"/>
              </a:rPr>
              <a:t>:</a:t>
            </a:r>
          </a:p>
          <a:p>
            <a:pPr indent="-228600" lvl="0" marL="457200" rtl="0">
              <a:spcBef>
                <a:spcPts val="0"/>
              </a:spcBef>
              <a:buFont typeface="Roboto"/>
              <a:buChar char="-"/>
            </a:pPr>
            <a:r>
              <a:rPr lang="en">
                <a:latin typeface="Roboto"/>
                <a:ea typeface="Roboto"/>
                <a:cs typeface="Roboto"/>
                <a:sym typeface="Roboto"/>
              </a:rPr>
              <a:t>Preferred by </a:t>
            </a:r>
            <a:r>
              <a:rPr b="1" lang="en">
                <a:latin typeface="Roboto"/>
                <a:ea typeface="Roboto"/>
                <a:cs typeface="Roboto"/>
                <a:sym typeface="Roboto"/>
              </a:rPr>
              <a:t>1</a:t>
            </a:r>
          </a:p>
          <a:p>
            <a:pPr lvl="0" rtl="0">
              <a:spcBef>
                <a:spcPts val="0"/>
              </a:spcBef>
              <a:buNone/>
            </a:pPr>
            <a:r>
              <a:t/>
            </a:r>
            <a:endParaRPr>
              <a:latin typeface="Roboto"/>
              <a:ea typeface="Roboto"/>
              <a:cs typeface="Roboto"/>
              <a:sym typeface="Roboto"/>
            </a:endParaRPr>
          </a:p>
        </p:txBody>
      </p:sp>
      <p:cxnSp>
        <p:nvCxnSpPr>
          <p:cNvPr id="502" name="Shape 502"/>
          <p:cNvCxnSpPr/>
          <p:nvPr/>
        </p:nvCxnSpPr>
        <p:spPr>
          <a:xfrm>
            <a:off x="1701075" y="2916997"/>
            <a:ext cx="827100" cy="0"/>
          </a:xfrm>
          <a:prstGeom prst="straightConnector1">
            <a:avLst/>
          </a:prstGeom>
          <a:noFill/>
          <a:ln cap="flat" cmpd="sng" w="28575">
            <a:solidFill>
              <a:schemeClr val="accent2"/>
            </a:solidFill>
            <a:prstDash val="dash"/>
            <a:round/>
            <a:headEnd len="lg" w="lg" type="none"/>
            <a:tailEnd len="lg" w="lg" type="triangle"/>
          </a:ln>
        </p:spPr>
      </p:cxnSp>
      <p:cxnSp>
        <p:nvCxnSpPr>
          <p:cNvPr id="503" name="Shape 503"/>
          <p:cNvCxnSpPr/>
          <p:nvPr/>
        </p:nvCxnSpPr>
        <p:spPr>
          <a:xfrm>
            <a:off x="1701075" y="3392322"/>
            <a:ext cx="827100" cy="0"/>
          </a:xfrm>
          <a:prstGeom prst="straightConnector1">
            <a:avLst/>
          </a:prstGeom>
          <a:noFill/>
          <a:ln cap="flat" cmpd="sng" w="28575">
            <a:solidFill>
              <a:schemeClr val="accent2"/>
            </a:solidFill>
            <a:prstDash val="dash"/>
            <a:round/>
            <a:headEnd len="lg" w="lg" type="none"/>
            <a:tailEnd len="lg" w="lg" type="triangle"/>
          </a:ln>
        </p:spPr>
      </p:cxnSp>
      <p:cxnSp>
        <p:nvCxnSpPr>
          <p:cNvPr id="504" name="Shape 504"/>
          <p:cNvCxnSpPr/>
          <p:nvPr/>
        </p:nvCxnSpPr>
        <p:spPr>
          <a:xfrm>
            <a:off x="1701075" y="2377984"/>
            <a:ext cx="827100" cy="0"/>
          </a:xfrm>
          <a:prstGeom prst="straightConnector1">
            <a:avLst/>
          </a:prstGeom>
          <a:noFill/>
          <a:ln cap="flat" cmpd="sng" w="28575">
            <a:solidFill>
              <a:schemeClr val="accent2"/>
            </a:solidFill>
            <a:prstDash val="dash"/>
            <a:round/>
            <a:headEnd len="lg" w="lg" type="none"/>
            <a:tailEnd len="lg" w="lg" type="triangle"/>
          </a:ln>
        </p:spPr>
      </p:cxnSp>
      <p:cxnSp>
        <p:nvCxnSpPr>
          <p:cNvPr id="505" name="Shape 505"/>
          <p:cNvCxnSpPr>
            <a:stCxn id="490" idx="3"/>
          </p:cNvCxnSpPr>
          <p:nvPr/>
        </p:nvCxnSpPr>
        <p:spPr>
          <a:xfrm flipH="1" rot="10800000">
            <a:off x="1701075" y="2873022"/>
            <a:ext cx="827100" cy="519300"/>
          </a:xfrm>
          <a:prstGeom prst="straightConnector1">
            <a:avLst/>
          </a:prstGeom>
          <a:noFill/>
          <a:ln cap="flat" cmpd="sng" w="28575">
            <a:solidFill>
              <a:schemeClr val="dk2"/>
            </a:solidFill>
            <a:prstDash val="solid"/>
            <a:round/>
            <a:headEnd len="lg" w="lg" type="none"/>
            <a:tailEnd len="lg" w="lg" type="triangle"/>
          </a:ln>
        </p:spPr>
      </p:cxnSp>
      <p:cxnSp>
        <p:nvCxnSpPr>
          <p:cNvPr id="506" name="Shape 506"/>
          <p:cNvCxnSpPr/>
          <p:nvPr/>
        </p:nvCxnSpPr>
        <p:spPr>
          <a:xfrm flipH="1" rot="10800000">
            <a:off x="1701075" y="2397697"/>
            <a:ext cx="827100" cy="519300"/>
          </a:xfrm>
          <a:prstGeom prst="straightConnector1">
            <a:avLst/>
          </a:prstGeom>
          <a:noFill/>
          <a:ln cap="flat" cmpd="sng" w="28575">
            <a:solidFill>
              <a:schemeClr val="dk2"/>
            </a:solidFill>
            <a:prstDash val="solid"/>
            <a:round/>
            <a:headEnd len="lg" w="lg" type="none"/>
            <a:tailEnd len="lg" w="lg" type="triangle"/>
          </a:ln>
        </p:spPr>
      </p:cxnSp>
      <p:cxnSp>
        <p:nvCxnSpPr>
          <p:cNvPr id="507" name="Shape 507"/>
          <p:cNvCxnSpPr>
            <a:stCxn id="489" idx="3"/>
            <a:endCxn id="493" idx="1"/>
          </p:cNvCxnSpPr>
          <p:nvPr/>
        </p:nvCxnSpPr>
        <p:spPr>
          <a:xfrm>
            <a:off x="1701075" y="2351675"/>
            <a:ext cx="827100" cy="1038900"/>
          </a:xfrm>
          <a:prstGeom prst="straightConnector1">
            <a:avLst/>
          </a:prstGeom>
          <a:noFill/>
          <a:ln cap="flat" cmpd="sng" w="28575">
            <a:solidFill>
              <a:schemeClr val="dk2"/>
            </a:solidFill>
            <a:prstDash val="solid"/>
            <a:round/>
            <a:headEnd len="lg" w="lg"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000"/>
                                        <p:tgtEl>
                                          <p:spTgt spid="4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1" name="Shape 511"/>
        <p:cNvGrpSpPr/>
        <p:nvPr/>
      </p:nvGrpSpPr>
      <p:grpSpPr>
        <a:xfrm>
          <a:off x="0" y="0"/>
          <a:ext cx="0" cy="0"/>
          <a:chOff x="0" y="0"/>
          <a:chExt cx="0" cy="0"/>
        </a:xfrm>
      </p:grpSpPr>
      <p:sp>
        <p:nvSpPr>
          <p:cNvPr id="512" name="Shape 512"/>
          <p:cNvSpPr txBox="1"/>
          <p:nvPr>
            <p:ph type="title"/>
          </p:nvPr>
        </p:nvSpPr>
        <p:spPr>
          <a:xfrm>
            <a:off x="98250" y="16350"/>
            <a:ext cx="8826600" cy="602700"/>
          </a:xfrm>
          <a:prstGeom prst="rect">
            <a:avLst/>
          </a:prstGeom>
        </p:spPr>
        <p:txBody>
          <a:bodyPr anchorCtr="0" anchor="ctr" bIns="91425" lIns="91425" rIns="91425" tIns="91425">
            <a:noAutofit/>
          </a:bodyPr>
          <a:lstStyle/>
          <a:p>
            <a:pPr lvl="0">
              <a:spcBef>
                <a:spcPts val="0"/>
              </a:spcBef>
              <a:buNone/>
            </a:pPr>
            <a:r>
              <a:rPr lang="en"/>
              <a:t>So what?</a:t>
            </a:r>
          </a:p>
        </p:txBody>
      </p:sp>
      <p:sp>
        <p:nvSpPr>
          <p:cNvPr id="513" name="Shape 51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514" name="Shape 514"/>
          <p:cNvSpPr txBox="1"/>
          <p:nvPr/>
        </p:nvSpPr>
        <p:spPr>
          <a:xfrm>
            <a:off x="499375" y="998725"/>
            <a:ext cx="3720300" cy="35829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515" name="Shape 515"/>
          <p:cNvSpPr txBox="1"/>
          <p:nvPr/>
        </p:nvSpPr>
        <p:spPr>
          <a:xfrm>
            <a:off x="216500" y="764337"/>
            <a:ext cx="8439300" cy="3786000"/>
          </a:xfrm>
          <a:prstGeom prst="rect">
            <a:avLst/>
          </a:prstGeom>
          <a:noFill/>
          <a:ln>
            <a:noFill/>
          </a:ln>
        </p:spPr>
        <p:txBody>
          <a:bodyPr anchorCtr="0" anchor="t" bIns="91425" lIns="91425" rIns="91425" tIns="91425">
            <a:noAutofit/>
          </a:bodyPr>
          <a:lstStyle/>
          <a:p>
            <a:pPr lvl="0" rtl="0">
              <a:spcBef>
                <a:spcPts val="0"/>
              </a:spcBef>
              <a:buNone/>
            </a:pPr>
            <a:r>
              <a:rPr lang="en" sz="1600">
                <a:latin typeface="Roboto"/>
                <a:ea typeface="Roboto"/>
                <a:cs typeface="Roboto"/>
                <a:sym typeface="Roboto"/>
              </a:rPr>
              <a:t>The core is small… </a:t>
            </a:r>
          </a:p>
        </p:txBody>
      </p:sp>
      <p:pic>
        <p:nvPicPr>
          <p:cNvPr id="516" name="Shape 516"/>
          <p:cNvPicPr preferRelativeResize="0"/>
          <p:nvPr/>
        </p:nvPicPr>
        <p:blipFill>
          <a:blip r:embed="rId3">
            <a:alphaModFix/>
          </a:blip>
          <a:stretch>
            <a:fillRect/>
          </a:stretch>
        </p:blipFill>
        <p:spPr>
          <a:xfrm>
            <a:off x="864412" y="1272148"/>
            <a:ext cx="7294275" cy="3278199"/>
          </a:xfrm>
          <a:prstGeom prst="rect">
            <a:avLst/>
          </a:prstGeom>
          <a:noFill/>
          <a:ln cap="flat" cmpd="sng" w="9525">
            <a:solidFill>
              <a:schemeClr val="dk2"/>
            </a:solidFill>
            <a:prstDash val="solid"/>
            <a:round/>
            <a:headEnd len="med" w="med" type="none"/>
            <a:tailEnd len="med" w="med"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0" name="Shape 520"/>
        <p:cNvGrpSpPr/>
        <p:nvPr/>
      </p:nvGrpSpPr>
      <p:grpSpPr>
        <a:xfrm>
          <a:off x="0" y="0"/>
          <a:ext cx="0" cy="0"/>
          <a:chOff x="0" y="0"/>
          <a:chExt cx="0" cy="0"/>
        </a:xfrm>
      </p:grpSpPr>
      <p:sp>
        <p:nvSpPr>
          <p:cNvPr id="521" name="Shape 521"/>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So what?</a:t>
            </a:r>
          </a:p>
        </p:txBody>
      </p:sp>
      <p:sp>
        <p:nvSpPr>
          <p:cNvPr id="522" name="Shape 52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523" name="Shape 523"/>
          <p:cNvSpPr txBox="1"/>
          <p:nvPr/>
        </p:nvSpPr>
        <p:spPr>
          <a:xfrm>
            <a:off x="405325" y="964400"/>
            <a:ext cx="7924800" cy="3144900"/>
          </a:xfrm>
          <a:prstGeom prst="rect">
            <a:avLst/>
          </a:prstGeom>
          <a:noFill/>
          <a:ln>
            <a:noFill/>
          </a:ln>
        </p:spPr>
        <p:txBody>
          <a:bodyPr anchorCtr="0" anchor="ctr" bIns="91425" lIns="91425" rIns="91425" tIns="91425">
            <a:noAutofit/>
          </a:bodyPr>
          <a:lstStyle/>
          <a:p>
            <a:pPr lvl="0" rtl="0">
              <a:spcBef>
                <a:spcPts val="0"/>
              </a:spcBef>
              <a:buNone/>
            </a:pPr>
            <a:r>
              <a:rPr lang="en" sz="1800">
                <a:latin typeface="Roboto"/>
                <a:ea typeface="Roboto"/>
                <a:cs typeface="Roboto"/>
                <a:sym typeface="Roboto"/>
              </a:rPr>
              <a:t>Several reasons</a:t>
            </a:r>
            <a:r>
              <a:rPr lang="en" sz="1800">
                <a:latin typeface="Roboto"/>
                <a:ea typeface="Roboto"/>
                <a:cs typeface="Roboto"/>
                <a:sym typeface="Roboto"/>
              </a:rPr>
              <a:t> to use prefer a </a:t>
            </a:r>
            <a:r>
              <a:rPr b="1" lang="en" sz="1800">
                <a:latin typeface="Roboto"/>
                <a:ea typeface="Roboto"/>
                <a:cs typeface="Roboto"/>
                <a:sym typeface="Roboto"/>
              </a:rPr>
              <a:t>strategy-proof mechanism</a:t>
            </a:r>
          </a:p>
          <a:p>
            <a:pPr lvl="0" rtl="0">
              <a:spcBef>
                <a:spcPts val="0"/>
              </a:spcBef>
              <a:buNone/>
            </a:pPr>
            <a:r>
              <a:t/>
            </a:r>
            <a:endParaRPr sz="1600">
              <a:latin typeface="Roboto"/>
              <a:ea typeface="Roboto"/>
              <a:cs typeface="Roboto"/>
              <a:sym typeface="Roboto"/>
            </a:endParaRPr>
          </a:p>
          <a:p>
            <a:pPr indent="-330200" lvl="0" marL="457200" rtl="0">
              <a:spcBef>
                <a:spcPts val="0"/>
              </a:spcBef>
              <a:buSzPct val="100000"/>
              <a:buFont typeface="Roboto"/>
              <a:buChar char="-"/>
            </a:pPr>
            <a:r>
              <a:rPr lang="en" sz="1600">
                <a:latin typeface="Roboto"/>
                <a:ea typeface="Roboto"/>
                <a:cs typeface="Roboto"/>
                <a:sym typeface="Roboto"/>
              </a:rPr>
              <a:t>Strategies can be wrong (</a:t>
            </a:r>
            <a:r>
              <a:rPr b="1" lang="en" sz="1600">
                <a:latin typeface="Roboto"/>
                <a:ea typeface="Roboto"/>
                <a:cs typeface="Roboto"/>
                <a:sym typeface="Roboto"/>
              </a:rPr>
              <a:t>inefficient</a:t>
            </a:r>
            <a:r>
              <a:rPr lang="en" sz="1600">
                <a:latin typeface="Roboto"/>
                <a:ea typeface="Roboto"/>
                <a:cs typeface="Roboto"/>
                <a:sym typeface="Roboto"/>
              </a:rPr>
              <a:t>)</a:t>
            </a:r>
          </a:p>
          <a:p>
            <a:pPr lvl="0" rtl="0">
              <a:spcBef>
                <a:spcPts val="0"/>
              </a:spcBef>
              <a:buNone/>
            </a:pPr>
            <a:r>
              <a:t/>
            </a:r>
            <a:endParaRPr sz="1600">
              <a:latin typeface="Roboto"/>
              <a:ea typeface="Roboto"/>
              <a:cs typeface="Roboto"/>
              <a:sym typeface="Roboto"/>
            </a:endParaRPr>
          </a:p>
          <a:p>
            <a:pPr indent="-330200" lvl="0" marL="457200" rtl="0">
              <a:spcBef>
                <a:spcPts val="0"/>
              </a:spcBef>
              <a:buSzPct val="100000"/>
              <a:buFont typeface="Roboto"/>
              <a:buChar char="-"/>
            </a:pPr>
            <a:r>
              <a:rPr lang="en" sz="1600">
                <a:latin typeface="Roboto"/>
                <a:ea typeface="Roboto"/>
                <a:cs typeface="Roboto"/>
                <a:sym typeface="Roboto"/>
              </a:rPr>
              <a:t>Schools want </a:t>
            </a:r>
            <a:r>
              <a:rPr i="1" lang="en" sz="1600">
                <a:latin typeface="Roboto"/>
                <a:ea typeface="Roboto"/>
                <a:cs typeface="Roboto"/>
                <a:sym typeface="Roboto"/>
              </a:rPr>
              <a:t>true </a:t>
            </a:r>
            <a:r>
              <a:rPr lang="en" sz="1600">
                <a:latin typeface="Roboto"/>
                <a:ea typeface="Roboto"/>
                <a:cs typeface="Roboto"/>
                <a:sym typeface="Roboto"/>
              </a:rPr>
              <a:t>preference data</a:t>
            </a:r>
          </a:p>
          <a:p>
            <a:pPr lvl="0" rtl="0">
              <a:spcBef>
                <a:spcPts val="0"/>
              </a:spcBef>
              <a:buNone/>
            </a:pPr>
            <a:r>
              <a:t/>
            </a:r>
            <a:endParaRPr sz="1600">
              <a:latin typeface="Roboto"/>
              <a:ea typeface="Roboto"/>
              <a:cs typeface="Roboto"/>
              <a:sym typeface="Roboto"/>
            </a:endParaRPr>
          </a:p>
          <a:p>
            <a:pPr indent="-330200" lvl="0" marL="457200" rtl="0">
              <a:spcBef>
                <a:spcPts val="0"/>
              </a:spcBef>
              <a:buSzPct val="100000"/>
              <a:buFont typeface="Roboto"/>
              <a:buChar char="-"/>
            </a:pPr>
            <a:r>
              <a:rPr lang="en" sz="1600">
                <a:latin typeface="Roboto"/>
                <a:ea typeface="Roboto"/>
                <a:cs typeface="Roboto"/>
                <a:sym typeface="Roboto"/>
              </a:rPr>
              <a:t>Students waste time strategizing</a:t>
            </a:r>
          </a:p>
          <a:p>
            <a:pPr lvl="0" rtl="0">
              <a:spcBef>
                <a:spcPts val="0"/>
              </a:spcBef>
              <a:buNone/>
            </a:pPr>
            <a:r>
              <a:t/>
            </a:r>
            <a:endParaRPr sz="1600">
              <a:latin typeface="Roboto"/>
              <a:ea typeface="Roboto"/>
              <a:cs typeface="Roboto"/>
              <a:sym typeface="Roboto"/>
            </a:endParaRPr>
          </a:p>
          <a:p>
            <a:pPr indent="-330200" lvl="0" marL="457200" rtl="0">
              <a:spcBef>
                <a:spcPts val="0"/>
              </a:spcBef>
              <a:buSzPct val="100000"/>
              <a:buFont typeface="Roboto"/>
              <a:buChar char="-"/>
            </a:pPr>
            <a:r>
              <a:rPr lang="en" sz="1600">
                <a:latin typeface="Roboto"/>
                <a:ea typeface="Roboto"/>
                <a:cs typeface="Roboto"/>
                <a:sym typeface="Roboto"/>
              </a:rPr>
              <a:t>Boston Mechanism doesn’t guarantee a stable matching</a:t>
            </a:r>
          </a:p>
          <a:p>
            <a:pPr lvl="0" rtl="0">
              <a:spcBef>
                <a:spcPts val="0"/>
              </a:spcBef>
              <a:buNone/>
            </a:pPr>
            <a:r>
              <a:t/>
            </a:r>
            <a:endParaRPr sz="1600">
              <a:latin typeface="Roboto"/>
              <a:ea typeface="Roboto"/>
              <a:cs typeface="Roboto"/>
              <a:sym typeface="Roboto"/>
            </a:endParaRPr>
          </a:p>
          <a:p>
            <a:pPr lvl="0" rtl="0">
              <a:spcBef>
                <a:spcPts val="0"/>
              </a:spcBef>
              <a:buNone/>
            </a:pPr>
            <a:r>
              <a:t/>
            </a:r>
            <a:endParaRPr>
              <a:latin typeface="Roboto"/>
              <a:ea typeface="Roboto"/>
              <a:cs typeface="Roboto"/>
              <a:sym typeface="Roboto"/>
            </a:endParaRPr>
          </a:p>
          <a:p>
            <a:pPr lvl="0" rtl="0">
              <a:spcBef>
                <a:spcPts val="0"/>
              </a:spcBef>
              <a:buNone/>
            </a:pPr>
            <a:r>
              <a:t/>
            </a:r>
            <a:endParaRPr>
              <a:latin typeface="Roboto"/>
              <a:ea typeface="Roboto"/>
              <a:cs typeface="Roboto"/>
              <a:sym typeface="Roboto"/>
            </a:endParaRPr>
          </a:p>
        </p:txBody>
      </p:sp>
      <p:sp>
        <p:nvSpPr>
          <p:cNvPr id="524" name="Shape 524"/>
          <p:cNvSpPr txBox="1"/>
          <p:nvPr/>
        </p:nvSpPr>
        <p:spPr>
          <a:xfrm>
            <a:off x="405325" y="3435625"/>
            <a:ext cx="7519500" cy="1215900"/>
          </a:xfrm>
          <a:prstGeom prst="rect">
            <a:avLst/>
          </a:prstGeom>
          <a:noFill/>
          <a:ln>
            <a:noFill/>
          </a:ln>
        </p:spPr>
        <p:txBody>
          <a:bodyPr anchorCtr="0" anchor="ctr" bIns="91425" lIns="91425" rIns="91425" tIns="91425">
            <a:noAutofit/>
          </a:bodyPr>
          <a:lstStyle/>
          <a:p>
            <a:pPr lvl="0" rtl="0">
              <a:spcBef>
                <a:spcPts val="0"/>
              </a:spcBef>
              <a:buNone/>
            </a:pPr>
            <a:r>
              <a:rPr lang="en" sz="1600">
                <a:latin typeface="Roboto"/>
                <a:ea typeface="Roboto"/>
                <a:cs typeface="Roboto"/>
                <a:sym typeface="Roboto"/>
              </a:rPr>
              <a:t>But what if students </a:t>
            </a:r>
            <a:r>
              <a:rPr i="1" lang="en" sz="1600">
                <a:latin typeface="Roboto"/>
                <a:ea typeface="Roboto"/>
                <a:cs typeface="Roboto"/>
                <a:sym typeface="Roboto"/>
              </a:rPr>
              <a:t>continue to strategize</a:t>
            </a:r>
            <a:r>
              <a:rPr lang="en" sz="1600">
                <a:latin typeface="Roboto"/>
                <a:ea typeface="Roboto"/>
                <a:cs typeface="Roboto"/>
                <a:sym typeface="Roboto"/>
              </a:rPr>
              <a:t> under a strategy-proof mechanism?</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xEl>
                                              <p:pRg end="0" st="0"/>
                                            </p:txEl>
                                          </p:spTgt>
                                        </p:tgtEl>
                                        <p:attrNameLst>
                                          <p:attrName>style.visibility</p:attrName>
                                        </p:attrNameLst>
                                      </p:cBhvr>
                                      <p:to>
                                        <p:strVal val="visible"/>
                                      </p:to>
                                    </p:set>
                                    <p:animEffect filter="fade" transition="in">
                                      <p:cBhvr>
                                        <p:cTn dur="1000"/>
                                        <p:tgtEl>
                                          <p:spTgt spid="5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xEl>
                                              <p:pRg end="1" st="1"/>
                                            </p:txEl>
                                          </p:spTgt>
                                        </p:tgtEl>
                                        <p:attrNameLst>
                                          <p:attrName>style.visibility</p:attrName>
                                        </p:attrNameLst>
                                      </p:cBhvr>
                                      <p:to>
                                        <p:strVal val="visible"/>
                                      </p:to>
                                    </p:set>
                                    <p:animEffect filter="fade" transition="in">
                                      <p:cBhvr>
                                        <p:cTn dur="1000"/>
                                        <p:tgtEl>
                                          <p:spTgt spid="5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xEl>
                                              <p:pRg end="2" st="2"/>
                                            </p:txEl>
                                          </p:spTgt>
                                        </p:tgtEl>
                                        <p:attrNameLst>
                                          <p:attrName>style.visibility</p:attrName>
                                        </p:attrNameLst>
                                      </p:cBhvr>
                                      <p:to>
                                        <p:strVal val="visible"/>
                                      </p:to>
                                    </p:set>
                                    <p:animEffect filter="fade" transition="in">
                                      <p:cBhvr>
                                        <p:cTn dur="1000"/>
                                        <p:tgtEl>
                                          <p:spTgt spid="5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xEl>
                                              <p:pRg end="3" st="3"/>
                                            </p:txEl>
                                          </p:spTgt>
                                        </p:tgtEl>
                                        <p:attrNameLst>
                                          <p:attrName>style.visibility</p:attrName>
                                        </p:attrNameLst>
                                      </p:cBhvr>
                                      <p:to>
                                        <p:strVal val="visible"/>
                                      </p:to>
                                    </p:set>
                                    <p:animEffect filter="fade" transition="in">
                                      <p:cBhvr>
                                        <p:cTn dur="1000"/>
                                        <p:tgtEl>
                                          <p:spTgt spid="5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xEl>
                                              <p:pRg end="4" st="4"/>
                                            </p:txEl>
                                          </p:spTgt>
                                        </p:tgtEl>
                                        <p:attrNameLst>
                                          <p:attrName>style.visibility</p:attrName>
                                        </p:attrNameLst>
                                      </p:cBhvr>
                                      <p:to>
                                        <p:strVal val="visible"/>
                                      </p:to>
                                    </p:set>
                                    <p:animEffect filter="fade" transition="in">
                                      <p:cBhvr>
                                        <p:cTn dur="1000"/>
                                        <p:tgtEl>
                                          <p:spTgt spid="52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xEl>
                                              <p:pRg end="5" st="5"/>
                                            </p:txEl>
                                          </p:spTgt>
                                        </p:tgtEl>
                                        <p:attrNameLst>
                                          <p:attrName>style.visibility</p:attrName>
                                        </p:attrNameLst>
                                      </p:cBhvr>
                                      <p:to>
                                        <p:strVal val="visible"/>
                                      </p:to>
                                    </p:set>
                                    <p:animEffect filter="fade" transition="in">
                                      <p:cBhvr>
                                        <p:cTn dur="1000"/>
                                        <p:tgtEl>
                                          <p:spTgt spid="52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xEl>
                                              <p:pRg end="6" st="6"/>
                                            </p:txEl>
                                          </p:spTgt>
                                        </p:tgtEl>
                                        <p:attrNameLst>
                                          <p:attrName>style.visibility</p:attrName>
                                        </p:attrNameLst>
                                      </p:cBhvr>
                                      <p:to>
                                        <p:strVal val="visible"/>
                                      </p:to>
                                    </p:set>
                                    <p:animEffect filter="fade" transition="in">
                                      <p:cBhvr>
                                        <p:cTn dur="1000"/>
                                        <p:tgtEl>
                                          <p:spTgt spid="52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xEl>
                                              <p:pRg end="7" st="7"/>
                                            </p:txEl>
                                          </p:spTgt>
                                        </p:tgtEl>
                                        <p:attrNameLst>
                                          <p:attrName>style.visibility</p:attrName>
                                        </p:attrNameLst>
                                      </p:cBhvr>
                                      <p:to>
                                        <p:strVal val="visible"/>
                                      </p:to>
                                    </p:set>
                                    <p:animEffect filter="fade" transition="in">
                                      <p:cBhvr>
                                        <p:cTn dur="1000"/>
                                        <p:tgtEl>
                                          <p:spTgt spid="52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xEl>
                                              <p:pRg end="8" st="8"/>
                                            </p:txEl>
                                          </p:spTgt>
                                        </p:tgtEl>
                                        <p:attrNameLst>
                                          <p:attrName>style.visibility</p:attrName>
                                        </p:attrNameLst>
                                      </p:cBhvr>
                                      <p:to>
                                        <p:strVal val="visible"/>
                                      </p:to>
                                    </p:set>
                                    <p:animEffect filter="fade" transition="in">
                                      <p:cBhvr>
                                        <p:cTn dur="1000"/>
                                        <p:tgtEl>
                                          <p:spTgt spid="52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xEl>
                                              <p:pRg end="9" st="9"/>
                                            </p:txEl>
                                          </p:spTgt>
                                        </p:tgtEl>
                                        <p:attrNameLst>
                                          <p:attrName>style.visibility</p:attrName>
                                        </p:attrNameLst>
                                      </p:cBhvr>
                                      <p:to>
                                        <p:strVal val="visible"/>
                                      </p:to>
                                    </p:set>
                                    <p:animEffect filter="fade" transition="in">
                                      <p:cBhvr>
                                        <p:cTn dur="1000"/>
                                        <p:tgtEl>
                                          <p:spTgt spid="52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xEl>
                                              <p:pRg end="10" st="10"/>
                                            </p:txEl>
                                          </p:spTgt>
                                        </p:tgtEl>
                                        <p:attrNameLst>
                                          <p:attrName>style.visibility</p:attrName>
                                        </p:attrNameLst>
                                      </p:cBhvr>
                                      <p:to>
                                        <p:strVal val="visible"/>
                                      </p:to>
                                    </p:set>
                                    <p:animEffect filter="fade" transition="in">
                                      <p:cBhvr>
                                        <p:cTn dur="1000"/>
                                        <p:tgtEl>
                                          <p:spTgt spid="52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xEl>
                                              <p:pRg end="11" st="11"/>
                                            </p:txEl>
                                          </p:spTgt>
                                        </p:tgtEl>
                                        <p:attrNameLst>
                                          <p:attrName>style.visibility</p:attrName>
                                        </p:attrNameLst>
                                      </p:cBhvr>
                                      <p:to>
                                        <p:strVal val="visible"/>
                                      </p:to>
                                    </p:set>
                                    <p:animEffect filter="fade" transition="in">
                                      <p:cBhvr>
                                        <p:cTn dur="1000"/>
                                        <p:tgtEl>
                                          <p:spTgt spid="523">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8" name="Shape 528"/>
        <p:cNvGrpSpPr/>
        <p:nvPr/>
      </p:nvGrpSpPr>
      <p:grpSpPr>
        <a:xfrm>
          <a:off x="0" y="0"/>
          <a:ext cx="0" cy="0"/>
          <a:chOff x="0" y="0"/>
          <a:chExt cx="0" cy="0"/>
        </a:xfrm>
      </p:grpSpPr>
      <p:sp>
        <p:nvSpPr>
          <p:cNvPr id="529" name="Shape 529"/>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So what?</a:t>
            </a:r>
          </a:p>
        </p:txBody>
      </p:sp>
      <p:sp>
        <p:nvSpPr>
          <p:cNvPr id="530" name="Shape 53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531" name="Shape 531"/>
          <p:cNvPicPr preferRelativeResize="0"/>
          <p:nvPr/>
        </p:nvPicPr>
        <p:blipFill>
          <a:blip r:embed="rId3">
            <a:alphaModFix/>
          </a:blip>
          <a:stretch>
            <a:fillRect/>
          </a:stretch>
        </p:blipFill>
        <p:spPr>
          <a:xfrm>
            <a:off x="3221547" y="776500"/>
            <a:ext cx="5301999" cy="4143399"/>
          </a:xfrm>
          <a:prstGeom prst="rect">
            <a:avLst/>
          </a:prstGeom>
          <a:noFill/>
          <a:ln cap="flat" cmpd="sng" w="9525">
            <a:solidFill>
              <a:schemeClr val="dk2"/>
            </a:solidFill>
            <a:prstDash val="solid"/>
            <a:round/>
            <a:headEnd len="med" w="med" type="none"/>
            <a:tailEnd len="med" w="med" type="none"/>
          </a:ln>
        </p:spPr>
      </p:pic>
      <p:sp>
        <p:nvSpPr>
          <p:cNvPr id="532" name="Shape 532"/>
          <p:cNvSpPr txBox="1"/>
          <p:nvPr/>
        </p:nvSpPr>
        <p:spPr>
          <a:xfrm>
            <a:off x="98250" y="1348200"/>
            <a:ext cx="3000000" cy="3000000"/>
          </a:xfrm>
          <a:prstGeom prst="rect">
            <a:avLst/>
          </a:prstGeom>
          <a:noFill/>
          <a:ln>
            <a:noFill/>
          </a:ln>
        </p:spPr>
        <p:txBody>
          <a:bodyPr anchorCtr="0" anchor="ctr" bIns="91425" lIns="91425" rIns="91425" tIns="91425">
            <a:noAutofit/>
          </a:bodyPr>
          <a:lstStyle/>
          <a:p>
            <a:pPr lvl="0" rtl="0">
              <a:spcBef>
                <a:spcPts val="0"/>
              </a:spcBef>
              <a:buNone/>
            </a:pPr>
            <a:r>
              <a:rPr lang="en"/>
              <a:t>The transition to strategy-proofness won’t rock the boat.</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6" name="Shape 536"/>
        <p:cNvGrpSpPr/>
        <p:nvPr/>
      </p:nvGrpSpPr>
      <p:grpSpPr>
        <a:xfrm>
          <a:off x="0" y="0"/>
          <a:ext cx="0" cy="0"/>
          <a:chOff x="0" y="0"/>
          <a:chExt cx="0" cy="0"/>
        </a:xfrm>
      </p:grpSpPr>
      <p:sp>
        <p:nvSpPr>
          <p:cNvPr id="537" name="Shape 53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538" name="Shape 538"/>
          <p:cNvSpPr txBox="1"/>
          <p:nvPr/>
        </p:nvSpPr>
        <p:spPr>
          <a:xfrm>
            <a:off x="499375" y="998725"/>
            <a:ext cx="3720300" cy="3582900"/>
          </a:xfrm>
          <a:prstGeom prst="rect">
            <a:avLst/>
          </a:prstGeom>
          <a:noFill/>
          <a:ln>
            <a:noFill/>
          </a:ln>
        </p:spPr>
        <p:txBody>
          <a:bodyPr anchorCtr="0" anchor="t" bIns="91425" lIns="91425" rIns="91425" tIns="91425">
            <a:noAutofit/>
          </a:bodyPr>
          <a:lstStyle/>
          <a:p>
            <a:pPr lvl="0" rtl="0">
              <a:spcBef>
                <a:spcPts val="0"/>
              </a:spcBef>
              <a:buNone/>
            </a:pPr>
            <a:r>
              <a:t/>
            </a:r>
            <a:endParaRPr sz="3000"/>
          </a:p>
        </p:txBody>
      </p:sp>
      <p:sp>
        <p:nvSpPr>
          <p:cNvPr id="539" name="Shape 539"/>
          <p:cNvSpPr txBox="1"/>
          <p:nvPr/>
        </p:nvSpPr>
        <p:spPr>
          <a:xfrm>
            <a:off x="803950" y="1184875"/>
            <a:ext cx="7719600" cy="3343200"/>
          </a:xfrm>
          <a:prstGeom prst="rect">
            <a:avLst/>
          </a:prstGeom>
          <a:noFill/>
          <a:ln>
            <a:noFill/>
          </a:ln>
        </p:spPr>
        <p:txBody>
          <a:bodyPr anchorCtr="0" anchor="ctr" bIns="91425" lIns="91425" rIns="91425" tIns="91425">
            <a:noAutofit/>
          </a:bodyPr>
          <a:lstStyle/>
          <a:p>
            <a:pPr lvl="0" algn="ctr">
              <a:spcBef>
                <a:spcPts val="0"/>
              </a:spcBef>
              <a:buNone/>
            </a:pPr>
            <a:r>
              <a:rPr lang="en" sz="300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98250" y="16350"/>
            <a:ext cx="8826600" cy="602700"/>
          </a:xfrm>
          <a:prstGeom prst="rect">
            <a:avLst/>
          </a:prstGeom>
        </p:spPr>
        <p:txBody>
          <a:bodyPr anchorCtr="0" anchor="ctr" bIns="91425" lIns="91425" rIns="91425" tIns="91425">
            <a:noAutofit/>
          </a:bodyPr>
          <a:lstStyle/>
          <a:p>
            <a:pPr lvl="0">
              <a:spcBef>
                <a:spcPts val="0"/>
              </a:spcBef>
              <a:buNone/>
            </a:pPr>
            <a:r>
              <a:rPr lang="en"/>
              <a:t>Boston Mechanism</a:t>
            </a:r>
          </a:p>
        </p:txBody>
      </p:sp>
      <p:sp>
        <p:nvSpPr>
          <p:cNvPr id="98" name="Shape 98"/>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99" name="Shape 99"/>
          <p:cNvSpPr txBox="1"/>
          <p:nvPr/>
        </p:nvSpPr>
        <p:spPr>
          <a:xfrm>
            <a:off x="428625" y="1009350"/>
            <a:ext cx="4315200" cy="3760800"/>
          </a:xfrm>
          <a:prstGeom prst="rect">
            <a:avLst/>
          </a:prstGeom>
          <a:noFill/>
          <a:ln>
            <a:noFill/>
          </a:ln>
        </p:spPr>
        <p:txBody>
          <a:bodyPr anchorCtr="0" anchor="t" bIns="91425" lIns="91425" rIns="91425" tIns="91425">
            <a:noAutofit/>
          </a:bodyPr>
          <a:lstStyle/>
          <a:p>
            <a:pPr indent="0" lvl="0" marL="0">
              <a:spcBef>
                <a:spcPts val="0"/>
              </a:spcBef>
              <a:buNone/>
            </a:pPr>
            <a:r>
              <a:rPr b="1" lang="en">
                <a:latin typeface="Roboto"/>
                <a:ea typeface="Roboto"/>
                <a:cs typeface="Roboto"/>
                <a:sym typeface="Roboto"/>
              </a:rPr>
              <a:t>1954:</a:t>
            </a:r>
            <a:r>
              <a:rPr lang="en">
                <a:latin typeface="Roboto"/>
                <a:ea typeface="Roboto"/>
                <a:cs typeface="Roboto"/>
                <a:sym typeface="Roboto"/>
              </a:rPr>
              <a:t> Brown v. Board of Education required desegregation of schools.</a:t>
            </a:r>
          </a:p>
          <a:p>
            <a:pPr lvl="0">
              <a:spcBef>
                <a:spcPts val="0"/>
              </a:spcBef>
              <a:buNone/>
            </a:pPr>
            <a:r>
              <a:t/>
            </a:r>
            <a:endParaRPr>
              <a:latin typeface="Roboto"/>
              <a:ea typeface="Roboto"/>
              <a:cs typeface="Roboto"/>
              <a:sym typeface="Roboto"/>
            </a:endParaRPr>
          </a:p>
          <a:p>
            <a:pPr lvl="0">
              <a:spcBef>
                <a:spcPts val="0"/>
              </a:spcBef>
              <a:buNone/>
            </a:pPr>
            <a:r>
              <a:rPr b="1" lang="en">
                <a:latin typeface="Roboto"/>
                <a:ea typeface="Roboto"/>
                <a:cs typeface="Roboto"/>
                <a:sym typeface="Roboto"/>
              </a:rPr>
              <a:t>1974: </a:t>
            </a:r>
            <a:r>
              <a:rPr lang="en">
                <a:latin typeface="Roboto"/>
                <a:ea typeface="Roboto"/>
                <a:cs typeface="Roboto"/>
                <a:sym typeface="Roboto"/>
              </a:rPr>
              <a:t>In Boston, a</a:t>
            </a:r>
            <a:r>
              <a:rPr lang="en">
                <a:latin typeface="Roboto"/>
                <a:ea typeface="Roboto"/>
                <a:cs typeface="Roboto"/>
                <a:sym typeface="Roboto"/>
              </a:rPr>
              <a:t> court order forced racial integration of public schools via, leading to protests. </a:t>
            </a:r>
          </a:p>
          <a:p>
            <a:pPr lvl="0">
              <a:spcBef>
                <a:spcPts val="0"/>
              </a:spcBef>
              <a:buNone/>
            </a:pPr>
            <a:r>
              <a:t/>
            </a:r>
            <a:endParaRPr b="1">
              <a:latin typeface="Roboto"/>
              <a:ea typeface="Roboto"/>
              <a:cs typeface="Roboto"/>
              <a:sym typeface="Roboto"/>
            </a:endParaRPr>
          </a:p>
          <a:p>
            <a:pPr lvl="0" rtl="0">
              <a:spcBef>
                <a:spcPts val="0"/>
              </a:spcBef>
              <a:buNone/>
            </a:pPr>
            <a:r>
              <a:rPr b="1" lang="en">
                <a:latin typeface="Roboto"/>
                <a:ea typeface="Roboto"/>
                <a:cs typeface="Roboto"/>
                <a:sym typeface="Roboto"/>
              </a:rPr>
              <a:t>1981:</a:t>
            </a:r>
            <a:r>
              <a:rPr lang="en">
                <a:latin typeface="Roboto"/>
                <a:ea typeface="Roboto"/>
                <a:cs typeface="Roboto"/>
                <a:sym typeface="Roboto"/>
              </a:rPr>
              <a:t> Preempting a court order, Cambridge introduced the the </a:t>
            </a:r>
            <a:r>
              <a:rPr b="1" lang="en">
                <a:latin typeface="Roboto"/>
                <a:ea typeface="Roboto"/>
                <a:cs typeface="Roboto"/>
                <a:sym typeface="Roboto"/>
              </a:rPr>
              <a:t>controlled choice program </a:t>
            </a:r>
            <a:r>
              <a:rPr lang="en">
                <a:latin typeface="Roboto"/>
                <a:ea typeface="Roboto"/>
                <a:cs typeface="Roboto"/>
                <a:sym typeface="Roboto"/>
              </a:rPr>
              <a:t>to...</a:t>
            </a:r>
          </a:p>
          <a:p>
            <a:pPr indent="-228600" lvl="0" marL="457200" rtl="0">
              <a:spcBef>
                <a:spcPts val="0"/>
              </a:spcBef>
              <a:buFont typeface="Roboto"/>
              <a:buChar char="-"/>
            </a:pPr>
            <a:r>
              <a:rPr lang="en">
                <a:latin typeface="Roboto"/>
                <a:ea typeface="Roboto"/>
                <a:cs typeface="Roboto"/>
                <a:sym typeface="Roboto"/>
              </a:rPr>
              <a:t>Increase diversity</a:t>
            </a:r>
          </a:p>
          <a:p>
            <a:pPr indent="-228600" lvl="0" marL="457200" rtl="0">
              <a:spcBef>
                <a:spcPts val="0"/>
              </a:spcBef>
              <a:buFont typeface="Roboto"/>
              <a:buChar char="-"/>
            </a:pPr>
            <a:r>
              <a:rPr lang="en">
                <a:latin typeface="Roboto"/>
                <a:ea typeface="Roboto"/>
                <a:cs typeface="Roboto"/>
                <a:sym typeface="Roboto"/>
              </a:rPr>
              <a:t>Treat students fairly</a:t>
            </a:r>
          </a:p>
          <a:p>
            <a:pPr indent="-228600" lvl="0" marL="457200" rtl="0">
              <a:spcBef>
                <a:spcPts val="0"/>
              </a:spcBef>
              <a:buFont typeface="Roboto"/>
              <a:buChar char="-"/>
            </a:pPr>
            <a:r>
              <a:rPr lang="en">
                <a:latin typeface="Roboto"/>
                <a:ea typeface="Roboto"/>
                <a:cs typeface="Roboto"/>
                <a:sym typeface="Roboto"/>
              </a:rPr>
              <a:t>Give families a choice</a:t>
            </a:r>
          </a:p>
          <a:p>
            <a:pPr lvl="0">
              <a:spcBef>
                <a:spcPts val="0"/>
              </a:spcBef>
              <a:buNone/>
            </a:pPr>
            <a:r>
              <a:t/>
            </a:r>
            <a:endParaRPr>
              <a:latin typeface="Roboto"/>
              <a:ea typeface="Roboto"/>
              <a:cs typeface="Roboto"/>
              <a:sym typeface="Roboto"/>
            </a:endParaRPr>
          </a:p>
          <a:p>
            <a:pPr lvl="0" rtl="0">
              <a:spcBef>
                <a:spcPts val="0"/>
              </a:spcBef>
              <a:buNone/>
            </a:pPr>
            <a:r>
              <a:t/>
            </a:r>
            <a:endParaRPr>
              <a:latin typeface="Roboto"/>
              <a:ea typeface="Roboto"/>
              <a:cs typeface="Roboto"/>
              <a:sym typeface="Roboto"/>
            </a:endParaRPr>
          </a:p>
          <a:p>
            <a:pPr lvl="0" rtl="0">
              <a:spcBef>
                <a:spcPts val="0"/>
              </a:spcBef>
              <a:buNone/>
            </a:pPr>
            <a:r>
              <a:rPr lang="en">
                <a:latin typeface="Roboto"/>
                <a:ea typeface="Roboto"/>
                <a:cs typeface="Roboto"/>
                <a:sym typeface="Roboto"/>
              </a:rPr>
              <a:t>The </a:t>
            </a:r>
            <a:r>
              <a:rPr b="1" lang="en">
                <a:latin typeface="Roboto"/>
                <a:ea typeface="Roboto"/>
                <a:cs typeface="Roboto"/>
                <a:sym typeface="Roboto"/>
              </a:rPr>
              <a:t>Boston Mechanism </a:t>
            </a:r>
            <a:r>
              <a:rPr lang="en">
                <a:latin typeface="Roboto"/>
                <a:ea typeface="Roboto"/>
                <a:cs typeface="Roboto"/>
                <a:sym typeface="Roboto"/>
              </a:rPr>
              <a:t>was adopted by many US school districts.</a:t>
            </a:r>
          </a:p>
          <a:p>
            <a:pPr lvl="0" rtl="0">
              <a:spcBef>
                <a:spcPts val="0"/>
              </a:spcBef>
              <a:buNone/>
            </a:pPr>
            <a:r>
              <a:t/>
            </a:r>
            <a:endParaRPr>
              <a:latin typeface="Roboto"/>
              <a:ea typeface="Roboto"/>
              <a:cs typeface="Roboto"/>
              <a:sym typeface="Roboto"/>
            </a:endParaRPr>
          </a:p>
          <a:p>
            <a:pPr lvl="0" rtl="0">
              <a:spcBef>
                <a:spcPts val="0"/>
              </a:spcBef>
              <a:buNone/>
            </a:pPr>
            <a:r>
              <a:t/>
            </a:r>
            <a:endParaRPr>
              <a:latin typeface="Roboto"/>
              <a:ea typeface="Roboto"/>
              <a:cs typeface="Roboto"/>
              <a:sym typeface="Roboto"/>
            </a:endParaRPr>
          </a:p>
          <a:p>
            <a:pPr lvl="0" rtl="0">
              <a:spcBef>
                <a:spcPts val="0"/>
              </a:spcBef>
              <a:buNone/>
            </a:pPr>
            <a:r>
              <a:t/>
            </a:r>
            <a:endParaRPr>
              <a:latin typeface="Roboto"/>
              <a:ea typeface="Roboto"/>
              <a:cs typeface="Roboto"/>
              <a:sym typeface="Roboto"/>
            </a:endParaRPr>
          </a:p>
        </p:txBody>
      </p:sp>
      <p:pic>
        <p:nvPicPr>
          <p:cNvPr id="100" name="Shape 100"/>
          <p:cNvPicPr preferRelativeResize="0"/>
          <p:nvPr/>
        </p:nvPicPr>
        <p:blipFill>
          <a:blip r:embed="rId3">
            <a:alphaModFix/>
          </a:blip>
          <a:stretch>
            <a:fillRect/>
          </a:stretch>
        </p:blipFill>
        <p:spPr>
          <a:xfrm>
            <a:off x="6865163" y="1984825"/>
            <a:ext cx="1585674" cy="728300"/>
          </a:xfrm>
          <a:prstGeom prst="rect">
            <a:avLst/>
          </a:prstGeom>
          <a:noFill/>
          <a:ln>
            <a:noFill/>
          </a:ln>
        </p:spPr>
      </p:pic>
      <p:pic>
        <p:nvPicPr>
          <p:cNvPr id="101" name="Shape 101"/>
          <p:cNvPicPr preferRelativeResize="0"/>
          <p:nvPr/>
        </p:nvPicPr>
        <p:blipFill>
          <a:blip r:embed="rId4">
            <a:alphaModFix/>
          </a:blip>
          <a:stretch>
            <a:fillRect/>
          </a:stretch>
        </p:blipFill>
        <p:spPr>
          <a:xfrm>
            <a:off x="4723862" y="886126"/>
            <a:ext cx="2097599" cy="1367835"/>
          </a:xfrm>
          <a:prstGeom prst="rect">
            <a:avLst/>
          </a:prstGeom>
          <a:noFill/>
          <a:ln>
            <a:noFill/>
          </a:ln>
        </p:spPr>
      </p:pic>
      <p:pic>
        <p:nvPicPr>
          <p:cNvPr id="102" name="Shape 102"/>
          <p:cNvPicPr preferRelativeResize="0"/>
          <p:nvPr/>
        </p:nvPicPr>
        <p:blipFill>
          <a:blip r:embed="rId5">
            <a:alphaModFix/>
          </a:blip>
          <a:stretch>
            <a:fillRect/>
          </a:stretch>
        </p:blipFill>
        <p:spPr>
          <a:xfrm>
            <a:off x="5694224" y="2909325"/>
            <a:ext cx="2347774" cy="1605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Boston Mechanism</a:t>
            </a:r>
          </a:p>
        </p:txBody>
      </p:sp>
      <p:sp>
        <p:nvSpPr>
          <p:cNvPr id="108" name="Shape 108"/>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109" name="Shape 109"/>
          <p:cNvSpPr txBox="1"/>
          <p:nvPr/>
        </p:nvSpPr>
        <p:spPr>
          <a:xfrm>
            <a:off x="428625" y="1009350"/>
            <a:ext cx="4315200" cy="3760800"/>
          </a:xfrm>
          <a:prstGeom prst="rect">
            <a:avLst/>
          </a:prstGeom>
          <a:noFill/>
          <a:ln>
            <a:noFill/>
          </a:ln>
        </p:spPr>
        <p:txBody>
          <a:bodyPr anchorCtr="0" anchor="t" bIns="91425" lIns="91425" rIns="91425" tIns="91425">
            <a:noAutofit/>
          </a:bodyPr>
          <a:lstStyle/>
          <a:p>
            <a:pPr indent="0" lvl="0" marL="0" rtl="0">
              <a:spcBef>
                <a:spcPts val="0"/>
              </a:spcBef>
              <a:buNone/>
            </a:pPr>
            <a:r>
              <a:rPr b="1" lang="en">
                <a:latin typeface="Roboto"/>
                <a:ea typeface="Roboto"/>
                <a:cs typeface="Roboto"/>
                <a:sym typeface="Roboto"/>
              </a:rPr>
              <a:t>1954:</a:t>
            </a:r>
            <a:r>
              <a:rPr lang="en">
                <a:latin typeface="Roboto"/>
                <a:ea typeface="Roboto"/>
                <a:cs typeface="Roboto"/>
                <a:sym typeface="Roboto"/>
              </a:rPr>
              <a:t> Brown v. Board of Education required desegregation of schools.</a:t>
            </a:r>
          </a:p>
          <a:p>
            <a:pPr lvl="0" rtl="0">
              <a:spcBef>
                <a:spcPts val="0"/>
              </a:spcBef>
              <a:buNone/>
            </a:pPr>
            <a:r>
              <a:t/>
            </a:r>
            <a:endParaRPr>
              <a:latin typeface="Roboto"/>
              <a:ea typeface="Roboto"/>
              <a:cs typeface="Roboto"/>
              <a:sym typeface="Roboto"/>
            </a:endParaRPr>
          </a:p>
          <a:p>
            <a:pPr lvl="0" rtl="0">
              <a:spcBef>
                <a:spcPts val="0"/>
              </a:spcBef>
              <a:buNone/>
            </a:pPr>
            <a:r>
              <a:rPr b="1" lang="en">
                <a:latin typeface="Roboto"/>
                <a:ea typeface="Roboto"/>
                <a:cs typeface="Roboto"/>
                <a:sym typeface="Roboto"/>
              </a:rPr>
              <a:t>1974: </a:t>
            </a:r>
            <a:r>
              <a:rPr lang="en">
                <a:latin typeface="Roboto"/>
                <a:ea typeface="Roboto"/>
                <a:cs typeface="Roboto"/>
                <a:sym typeface="Roboto"/>
              </a:rPr>
              <a:t>In Boston, a court order forced racial integration of public schools via, leading to protests. </a:t>
            </a:r>
          </a:p>
          <a:p>
            <a:pPr lvl="0" rtl="0">
              <a:spcBef>
                <a:spcPts val="0"/>
              </a:spcBef>
              <a:buNone/>
            </a:pPr>
            <a:r>
              <a:t/>
            </a:r>
            <a:endParaRPr b="1">
              <a:latin typeface="Roboto"/>
              <a:ea typeface="Roboto"/>
              <a:cs typeface="Roboto"/>
              <a:sym typeface="Roboto"/>
            </a:endParaRPr>
          </a:p>
          <a:p>
            <a:pPr lvl="0" rtl="0">
              <a:spcBef>
                <a:spcPts val="0"/>
              </a:spcBef>
              <a:buNone/>
            </a:pPr>
            <a:r>
              <a:rPr b="1" lang="en">
                <a:latin typeface="Roboto"/>
                <a:ea typeface="Roboto"/>
                <a:cs typeface="Roboto"/>
                <a:sym typeface="Roboto"/>
              </a:rPr>
              <a:t>1981:</a:t>
            </a:r>
            <a:r>
              <a:rPr lang="en">
                <a:latin typeface="Roboto"/>
                <a:ea typeface="Roboto"/>
                <a:cs typeface="Roboto"/>
                <a:sym typeface="Roboto"/>
              </a:rPr>
              <a:t> Preempting a court order, Cambridge introduced the the </a:t>
            </a:r>
            <a:r>
              <a:rPr b="1" lang="en">
                <a:latin typeface="Roboto"/>
                <a:ea typeface="Roboto"/>
                <a:cs typeface="Roboto"/>
                <a:sym typeface="Roboto"/>
              </a:rPr>
              <a:t>controlled choice program </a:t>
            </a:r>
            <a:r>
              <a:rPr lang="en">
                <a:latin typeface="Roboto"/>
                <a:ea typeface="Roboto"/>
                <a:cs typeface="Roboto"/>
                <a:sym typeface="Roboto"/>
              </a:rPr>
              <a:t>to...</a:t>
            </a:r>
          </a:p>
          <a:p>
            <a:pPr indent="-228600" lvl="0" marL="457200" rtl="0">
              <a:spcBef>
                <a:spcPts val="0"/>
              </a:spcBef>
              <a:buFont typeface="Roboto"/>
              <a:buChar char="-"/>
            </a:pPr>
            <a:r>
              <a:rPr lang="en">
                <a:latin typeface="Roboto"/>
                <a:ea typeface="Roboto"/>
                <a:cs typeface="Roboto"/>
                <a:sym typeface="Roboto"/>
              </a:rPr>
              <a:t>Increase diversity</a:t>
            </a:r>
          </a:p>
          <a:p>
            <a:pPr indent="-228600" lvl="0" marL="457200" rtl="0">
              <a:spcBef>
                <a:spcPts val="0"/>
              </a:spcBef>
              <a:buFont typeface="Roboto"/>
              <a:buChar char="-"/>
            </a:pPr>
            <a:r>
              <a:rPr lang="en">
                <a:latin typeface="Roboto"/>
                <a:ea typeface="Roboto"/>
                <a:cs typeface="Roboto"/>
                <a:sym typeface="Roboto"/>
              </a:rPr>
              <a:t>Treat students fairly</a:t>
            </a:r>
          </a:p>
          <a:p>
            <a:pPr indent="-228600" lvl="0" marL="457200" rtl="0">
              <a:spcBef>
                <a:spcPts val="0"/>
              </a:spcBef>
              <a:buFont typeface="Roboto"/>
              <a:buChar char="-"/>
            </a:pPr>
            <a:r>
              <a:rPr lang="en">
                <a:latin typeface="Roboto"/>
                <a:ea typeface="Roboto"/>
                <a:cs typeface="Roboto"/>
                <a:sym typeface="Roboto"/>
              </a:rPr>
              <a:t>Give families a choice</a:t>
            </a:r>
          </a:p>
          <a:p>
            <a:pPr lvl="0" rtl="0">
              <a:spcBef>
                <a:spcPts val="0"/>
              </a:spcBef>
              <a:buNone/>
            </a:pPr>
            <a:r>
              <a:t/>
            </a:r>
            <a:endParaRPr>
              <a:latin typeface="Roboto"/>
              <a:ea typeface="Roboto"/>
              <a:cs typeface="Roboto"/>
              <a:sym typeface="Roboto"/>
            </a:endParaRPr>
          </a:p>
          <a:p>
            <a:pPr lvl="0" rtl="0">
              <a:spcBef>
                <a:spcPts val="0"/>
              </a:spcBef>
              <a:buNone/>
            </a:pPr>
            <a:r>
              <a:t/>
            </a:r>
            <a:endParaRPr>
              <a:latin typeface="Roboto"/>
              <a:ea typeface="Roboto"/>
              <a:cs typeface="Roboto"/>
              <a:sym typeface="Roboto"/>
            </a:endParaRPr>
          </a:p>
          <a:p>
            <a:pPr lvl="0" rtl="0">
              <a:spcBef>
                <a:spcPts val="0"/>
              </a:spcBef>
              <a:buNone/>
            </a:pPr>
            <a:r>
              <a:rPr lang="en">
                <a:latin typeface="Roboto"/>
                <a:ea typeface="Roboto"/>
                <a:cs typeface="Roboto"/>
                <a:sym typeface="Roboto"/>
              </a:rPr>
              <a:t>The </a:t>
            </a:r>
            <a:r>
              <a:rPr b="1" lang="en">
                <a:latin typeface="Roboto"/>
                <a:ea typeface="Roboto"/>
                <a:cs typeface="Roboto"/>
                <a:sym typeface="Roboto"/>
              </a:rPr>
              <a:t>Boston Mechanism </a:t>
            </a:r>
            <a:r>
              <a:rPr lang="en">
                <a:latin typeface="Roboto"/>
                <a:ea typeface="Roboto"/>
                <a:cs typeface="Roboto"/>
                <a:sym typeface="Roboto"/>
              </a:rPr>
              <a:t>was adopted by many US school districts.</a:t>
            </a:r>
          </a:p>
          <a:p>
            <a:pPr lvl="0" rtl="0">
              <a:spcBef>
                <a:spcPts val="0"/>
              </a:spcBef>
              <a:buNone/>
            </a:pPr>
            <a:r>
              <a:t/>
            </a:r>
            <a:endParaRPr>
              <a:latin typeface="Roboto"/>
              <a:ea typeface="Roboto"/>
              <a:cs typeface="Roboto"/>
              <a:sym typeface="Roboto"/>
            </a:endParaRPr>
          </a:p>
          <a:p>
            <a:pPr lvl="0" rtl="0">
              <a:spcBef>
                <a:spcPts val="0"/>
              </a:spcBef>
              <a:buNone/>
            </a:pPr>
            <a:r>
              <a:t/>
            </a:r>
            <a:endParaRPr>
              <a:latin typeface="Roboto"/>
              <a:ea typeface="Roboto"/>
              <a:cs typeface="Roboto"/>
              <a:sym typeface="Roboto"/>
            </a:endParaRPr>
          </a:p>
          <a:p>
            <a:pPr lvl="0" rtl="0">
              <a:spcBef>
                <a:spcPts val="0"/>
              </a:spcBef>
              <a:buNone/>
            </a:pPr>
            <a:r>
              <a:t/>
            </a:r>
            <a:endParaRPr>
              <a:latin typeface="Roboto"/>
              <a:ea typeface="Roboto"/>
              <a:cs typeface="Roboto"/>
              <a:sym typeface="Roboto"/>
            </a:endParaRPr>
          </a:p>
        </p:txBody>
      </p:sp>
      <p:grpSp>
        <p:nvGrpSpPr>
          <p:cNvPr id="110" name="Shape 110"/>
          <p:cNvGrpSpPr/>
          <p:nvPr/>
        </p:nvGrpSpPr>
        <p:grpSpPr>
          <a:xfrm>
            <a:off x="5056825" y="1031375"/>
            <a:ext cx="3602400" cy="3486900"/>
            <a:chOff x="355800" y="845000"/>
            <a:chExt cx="3602400" cy="3486900"/>
          </a:xfrm>
        </p:grpSpPr>
        <p:sp>
          <p:nvSpPr>
            <p:cNvPr id="111" name="Shape 111"/>
            <p:cNvSpPr txBox="1"/>
            <p:nvPr/>
          </p:nvSpPr>
          <p:spPr>
            <a:xfrm>
              <a:off x="355800" y="845000"/>
              <a:ext cx="3602400" cy="3486900"/>
            </a:xfrm>
            <a:prstGeom prst="rect">
              <a:avLst/>
            </a:prstGeom>
            <a:solidFill>
              <a:srgbClr val="D9D9D9"/>
            </a:solidFill>
            <a:ln>
              <a:noFill/>
            </a:ln>
          </p:spPr>
          <p:txBody>
            <a:bodyPr anchorCtr="0" anchor="t" bIns="91425" lIns="91425" rIns="91425" tIns="91425">
              <a:noAutofit/>
            </a:bodyPr>
            <a:lstStyle/>
            <a:p>
              <a:pPr indent="0" lvl="0" marL="0" rtl="0">
                <a:spcBef>
                  <a:spcPts val="0"/>
                </a:spcBef>
                <a:buNone/>
              </a:pPr>
              <a:r>
                <a:rPr b="1" lang="en">
                  <a:latin typeface="Roboto"/>
                  <a:ea typeface="Roboto"/>
                  <a:cs typeface="Roboto"/>
                  <a:sym typeface="Roboto"/>
                </a:rPr>
                <a:t>Boston Mechanism: </a:t>
              </a:r>
            </a:p>
            <a:p>
              <a:pPr indent="0" lvl="0" marL="0" rtl="0">
                <a:spcBef>
                  <a:spcPts val="0"/>
                </a:spcBef>
                <a:buNone/>
              </a:pPr>
              <a:r>
                <a:t/>
              </a:r>
              <a:endParaRPr>
                <a:latin typeface="Roboto"/>
                <a:ea typeface="Roboto"/>
                <a:cs typeface="Roboto"/>
                <a:sym typeface="Roboto"/>
              </a:endParaRPr>
            </a:p>
            <a:p>
              <a:pPr indent="0" lvl="0" marL="0" rtl="0">
                <a:spcBef>
                  <a:spcPts val="0"/>
                </a:spcBef>
                <a:buNone/>
              </a:pPr>
              <a:r>
                <a:rPr lang="en">
                  <a:latin typeface="Roboto"/>
                  <a:ea typeface="Roboto"/>
                  <a:cs typeface="Roboto"/>
                  <a:sym typeface="Roboto"/>
                </a:rPr>
                <a:t>Assign as many students as possible to their first choice of school. </a:t>
              </a:r>
            </a:p>
            <a:p>
              <a:pPr indent="0" lvl="0" marL="0" rtl="0">
                <a:spcBef>
                  <a:spcPts val="0"/>
                </a:spcBef>
                <a:buNone/>
              </a:pPr>
              <a:r>
                <a:t/>
              </a:r>
              <a:endParaRPr>
                <a:latin typeface="Roboto"/>
                <a:ea typeface="Roboto"/>
                <a:cs typeface="Roboto"/>
                <a:sym typeface="Roboto"/>
              </a:endParaRPr>
            </a:p>
            <a:p>
              <a:pPr indent="0" lvl="0" marL="0" rtl="0">
                <a:spcBef>
                  <a:spcPts val="0"/>
                </a:spcBef>
                <a:buNone/>
              </a:pPr>
              <a:r>
                <a:t/>
              </a:r>
              <a:endParaRPr>
                <a:latin typeface="Roboto"/>
                <a:ea typeface="Roboto"/>
                <a:cs typeface="Roboto"/>
                <a:sym typeface="Roboto"/>
              </a:endParaRPr>
            </a:p>
            <a:p>
              <a:pPr lvl="0" rtl="0">
                <a:lnSpc>
                  <a:spcPct val="115000"/>
                </a:lnSpc>
                <a:spcBef>
                  <a:spcPts val="0"/>
                </a:spcBef>
                <a:spcAft>
                  <a:spcPts val="1600"/>
                </a:spcAft>
                <a:buNone/>
              </a:pPr>
              <a:r>
                <a:rPr b="1" lang="en" sz="1200">
                  <a:latin typeface="Roboto"/>
                  <a:ea typeface="Roboto"/>
                  <a:cs typeface="Roboto"/>
                  <a:sym typeface="Roboto"/>
                </a:rPr>
                <a:t>Round 1:</a:t>
              </a:r>
              <a:r>
                <a:rPr lang="en" sz="1200">
                  <a:latin typeface="Roboto"/>
                  <a:ea typeface="Roboto"/>
                  <a:cs typeface="Roboto"/>
                  <a:sym typeface="Roboto"/>
                </a:rPr>
                <a:t> </a:t>
              </a:r>
            </a:p>
            <a:p>
              <a:pPr lvl="0" rtl="0">
                <a:lnSpc>
                  <a:spcPct val="115000"/>
                </a:lnSpc>
                <a:spcBef>
                  <a:spcPts val="0"/>
                </a:spcBef>
                <a:spcAft>
                  <a:spcPts val="1600"/>
                </a:spcAft>
                <a:buNone/>
              </a:pPr>
              <a:r>
                <a:t/>
              </a:r>
              <a:endParaRPr sz="600">
                <a:latin typeface="Roboto"/>
                <a:ea typeface="Roboto"/>
                <a:cs typeface="Roboto"/>
                <a:sym typeface="Roboto"/>
              </a:endParaRPr>
            </a:p>
            <a:p>
              <a:pPr indent="0" lvl="0" marL="0" rtl="0">
                <a:lnSpc>
                  <a:spcPct val="115000"/>
                </a:lnSpc>
                <a:spcBef>
                  <a:spcPts val="0"/>
                </a:spcBef>
                <a:spcAft>
                  <a:spcPts val="1600"/>
                </a:spcAft>
                <a:buNone/>
              </a:pPr>
              <a:r>
                <a:rPr lang="en" sz="1200">
                  <a:latin typeface="Roboto"/>
                  <a:ea typeface="Roboto"/>
                  <a:cs typeface="Roboto"/>
                  <a:sym typeface="Roboto"/>
                </a:rPr>
                <a:t>                                      </a:t>
              </a:r>
            </a:p>
            <a:p>
              <a:pPr indent="0" lvl="0" marL="457200" rtl="0" algn="ctr">
                <a:lnSpc>
                  <a:spcPct val="115000"/>
                </a:lnSpc>
                <a:spcBef>
                  <a:spcPts val="0"/>
                </a:spcBef>
                <a:spcAft>
                  <a:spcPts val="1600"/>
                </a:spcAft>
                <a:buNone/>
              </a:pPr>
              <a:r>
                <a:t/>
              </a:r>
              <a:endParaRPr sz="600">
                <a:latin typeface="Roboto"/>
                <a:ea typeface="Roboto"/>
                <a:cs typeface="Roboto"/>
                <a:sym typeface="Roboto"/>
              </a:endParaRPr>
            </a:p>
            <a:p>
              <a:pPr lvl="0" rtl="0">
                <a:lnSpc>
                  <a:spcPct val="115000"/>
                </a:lnSpc>
                <a:spcBef>
                  <a:spcPts val="0"/>
                </a:spcBef>
                <a:spcAft>
                  <a:spcPts val="1600"/>
                </a:spcAft>
                <a:buNone/>
              </a:pPr>
              <a:r>
                <a:rPr b="1" lang="en" sz="1200">
                  <a:latin typeface="Roboto"/>
                  <a:ea typeface="Roboto"/>
                  <a:cs typeface="Roboto"/>
                  <a:sym typeface="Roboto"/>
                </a:rPr>
                <a:t>Round k:</a:t>
              </a:r>
              <a:r>
                <a:rPr lang="en" sz="1200">
                  <a:latin typeface="Roboto"/>
                  <a:ea typeface="Roboto"/>
                  <a:cs typeface="Roboto"/>
                  <a:sym typeface="Roboto"/>
                </a:rPr>
                <a:t> </a:t>
              </a:r>
            </a:p>
            <a:p>
              <a:pPr indent="0" lvl="0" marL="0" rtl="0">
                <a:spcBef>
                  <a:spcPts val="0"/>
                </a:spcBef>
                <a:buNone/>
              </a:pPr>
              <a:r>
                <a:t/>
              </a:r>
              <a:endParaRPr>
                <a:latin typeface="Roboto"/>
                <a:ea typeface="Roboto"/>
                <a:cs typeface="Roboto"/>
                <a:sym typeface="Roboto"/>
              </a:endParaRPr>
            </a:p>
          </p:txBody>
        </p:sp>
        <p:sp>
          <p:nvSpPr>
            <p:cNvPr id="112" name="Shape 112"/>
            <p:cNvSpPr txBox="1"/>
            <p:nvPr/>
          </p:nvSpPr>
          <p:spPr>
            <a:xfrm>
              <a:off x="1129600" y="2022050"/>
              <a:ext cx="2692800" cy="838500"/>
            </a:xfrm>
            <a:prstGeom prst="rect">
              <a:avLst/>
            </a:prstGeom>
            <a:noFill/>
            <a:ln>
              <a:noFill/>
            </a:ln>
          </p:spPr>
          <p:txBody>
            <a:bodyPr anchorCtr="0" anchor="ctr" bIns="91425" lIns="91425" rIns="91425" tIns="91425">
              <a:noAutofit/>
            </a:bodyPr>
            <a:lstStyle/>
            <a:p>
              <a:pPr indent="0" lvl="0" marL="0" rtl="0">
                <a:lnSpc>
                  <a:spcPct val="115000"/>
                </a:lnSpc>
                <a:spcBef>
                  <a:spcPts val="0"/>
                </a:spcBef>
                <a:spcAft>
                  <a:spcPts val="1600"/>
                </a:spcAft>
                <a:buNone/>
              </a:pPr>
              <a:r>
                <a:rPr lang="en" sz="1200">
                  <a:latin typeface="Roboto"/>
                  <a:ea typeface="Roboto"/>
                  <a:cs typeface="Roboto"/>
                  <a:sym typeface="Roboto"/>
                </a:rPr>
                <a:t>Only consider each student’s </a:t>
              </a:r>
              <a:r>
                <a:rPr b="1" lang="en" sz="1200">
                  <a:latin typeface="Roboto"/>
                  <a:ea typeface="Roboto"/>
                  <a:cs typeface="Roboto"/>
                  <a:sym typeface="Roboto"/>
                </a:rPr>
                <a:t>first choice</a:t>
              </a:r>
              <a:r>
                <a:rPr lang="en" sz="1200">
                  <a:latin typeface="Roboto"/>
                  <a:ea typeface="Roboto"/>
                  <a:cs typeface="Roboto"/>
                  <a:sym typeface="Roboto"/>
                </a:rPr>
                <a:t>: For each school, assign students to seats based on priority.</a:t>
              </a:r>
            </a:p>
          </p:txBody>
        </p:sp>
        <p:sp>
          <p:nvSpPr>
            <p:cNvPr id="113" name="Shape 113"/>
            <p:cNvSpPr txBox="1"/>
            <p:nvPr/>
          </p:nvSpPr>
          <p:spPr>
            <a:xfrm>
              <a:off x="1129600" y="3380375"/>
              <a:ext cx="2570700" cy="861600"/>
            </a:xfrm>
            <a:prstGeom prst="rect">
              <a:avLst/>
            </a:prstGeom>
            <a:noFill/>
            <a:ln>
              <a:noFill/>
            </a:ln>
          </p:spPr>
          <p:txBody>
            <a:bodyPr anchorCtr="0" anchor="ctr" bIns="91425" lIns="91425" rIns="91425" tIns="91425">
              <a:noAutofit/>
            </a:bodyPr>
            <a:lstStyle/>
            <a:p>
              <a:pPr indent="0" lvl="0" marL="0" rtl="0">
                <a:lnSpc>
                  <a:spcPct val="115000"/>
                </a:lnSpc>
                <a:spcBef>
                  <a:spcPts val="0"/>
                </a:spcBef>
                <a:spcAft>
                  <a:spcPts val="1600"/>
                </a:spcAft>
                <a:buNone/>
              </a:pPr>
              <a:r>
                <a:rPr lang="en" sz="1200">
                  <a:latin typeface="Roboto"/>
                  <a:ea typeface="Roboto"/>
                  <a:cs typeface="Roboto"/>
                  <a:sym typeface="Roboto"/>
                </a:rPr>
                <a:t>Consider each student’s </a:t>
              </a:r>
              <a:r>
                <a:rPr b="1" lang="en" sz="1200">
                  <a:latin typeface="Roboto"/>
                  <a:ea typeface="Roboto"/>
                  <a:cs typeface="Roboto"/>
                  <a:sym typeface="Roboto"/>
                </a:rPr>
                <a:t>k</a:t>
              </a:r>
              <a:r>
                <a:rPr b="1" baseline="30000" lang="en" sz="1200">
                  <a:latin typeface="Roboto"/>
                  <a:ea typeface="Roboto"/>
                  <a:cs typeface="Roboto"/>
                  <a:sym typeface="Roboto"/>
                </a:rPr>
                <a:t>th</a:t>
              </a:r>
              <a:r>
                <a:rPr b="1" lang="en" sz="1200">
                  <a:latin typeface="Roboto"/>
                  <a:ea typeface="Roboto"/>
                  <a:cs typeface="Roboto"/>
                  <a:sym typeface="Roboto"/>
                </a:rPr>
                <a:t> choice</a:t>
              </a:r>
              <a:r>
                <a:rPr lang="en" sz="1200">
                  <a:latin typeface="Roboto"/>
                  <a:ea typeface="Roboto"/>
                  <a:cs typeface="Roboto"/>
                  <a:sym typeface="Roboto"/>
                </a:rPr>
                <a:t>: For each school, assign students to seats based on priority.</a:t>
              </a:r>
            </a:p>
          </p:txBody>
        </p:sp>
      </p:grpSp>
      <p:sp>
        <p:nvSpPr>
          <p:cNvPr id="114" name="Shape 114"/>
          <p:cNvSpPr txBox="1"/>
          <p:nvPr/>
        </p:nvSpPr>
        <p:spPr>
          <a:xfrm rot="5400000">
            <a:off x="5239500" y="3080387"/>
            <a:ext cx="411900" cy="287100"/>
          </a:xfrm>
          <a:prstGeom prst="rect">
            <a:avLst/>
          </a:prstGeom>
          <a:noFill/>
          <a:ln>
            <a:noFill/>
          </a:ln>
        </p:spPr>
        <p:txBody>
          <a:bodyPr anchorCtr="0" anchor="t" bIns="91425" lIns="91425" rIns="91425" tIns="91425">
            <a:noAutofit/>
          </a:bodyPr>
          <a:lstStyle/>
          <a:p>
            <a:pPr lvl="0" rtl="0">
              <a:spcBef>
                <a:spcPts val="0"/>
              </a:spcBef>
              <a:buNone/>
            </a:pPr>
            <a:r>
              <a:rPr lang="en"/>
              <a:t>… </a:t>
            </a:r>
          </a:p>
        </p:txBody>
      </p:sp>
      <p:sp>
        <p:nvSpPr>
          <p:cNvPr id="115" name="Shape 115"/>
          <p:cNvSpPr txBox="1"/>
          <p:nvPr/>
        </p:nvSpPr>
        <p:spPr>
          <a:xfrm rot="5400000">
            <a:off x="6790850" y="3092237"/>
            <a:ext cx="411900" cy="263400"/>
          </a:xfrm>
          <a:prstGeom prst="rect">
            <a:avLst/>
          </a:prstGeom>
          <a:noFill/>
          <a:ln>
            <a:noFill/>
          </a:ln>
        </p:spPr>
        <p:txBody>
          <a:bodyPr anchorCtr="0" anchor="t" bIns="91425" lIns="91425" rIns="91425" tIns="91425">
            <a:noAutofit/>
          </a:bodyPr>
          <a:lstStyle/>
          <a:p>
            <a:pPr lvl="0" rtl="0">
              <a:spcBef>
                <a:spcPts val="0"/>
              </a:spcBef>
              <a:buNone/>
            </a:pPr>
            <a:r>
              <a:rPr lang="en"/>
              <a:t>…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Boston Mechanism</a:t>
            </a:r>
          </a:p>
        </p:txBody>
      </p:sp>
      <p:sp>
        <p:nvSpPr>
          <p:cNvPr id="121" name="Shape 12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122" name="Shape 122"/>
          <p:cNvSpPr txBox="1"/>
          <p:nvPr/>
        </p:nvSpPr>
        <p:spPr>
          <a:xfrm>
            <a:off x="187275" y="1009350"/>
            <a:ext cx="4668900" cy="3760800"/>
          </a:xfrm>
          <a:prstGeom prst="rect">
            <a:avLst/>
          </a:prstGeom>
          <a:noFill/>
          <a:ln>
            <a:noFill/>
          </a:ln>
        </p:spPr>
        <p:txBody>
          <a:bodyPr anchorCtr="0" anchor="t" bIns="91425" lIns="91425" rIns="91425" tIns="91425">
            <a:noAutofit/>
          </a:bodyPr>
          <a:lstStyle/>
          <a:p>
            <a:pPr lvl="0">
              <a:spcBef>
                <a:spcPts val="0"/>
              </a:spcBef>
              <a:buNone/>
            </a:pPr>
            <a:r>
              <a:rPr lang="en" sz="1600">
                <a:latin typeface="Roboto"/>
                <a:ea typeface="Roboto"/>
                <a:cs typeface="Roboto"/>
                <a:sym typeface="Roboto"/>
              </a:rPr>
              <a:t>What can we say about this mechanism?</a:t>
            </a:r>
          </a:p>
          <a:p>
            <a:pPr lvl="0">
              <a:spcBef>
                <a:spcPts val="0"/>
              </a:spcBef>
              <a:buNone/>
            </a:pPr>
            <a:r>
              <a:t/>
            </a:r>
            <a:endParaRPr sz="1600">
              <a:latin typeface="Roboto"/>
              <a:ea typeface="Roboto"/>
              <a:cs typeface="Roboto"/>
              <a:sym typeface="Roboto"/>
            </a:endParaRPr>
          </a:p>
          <a:p>
            <a:pPr indent="-330200" lvl="0" marL="457200" rtl="0">
              <a:spcBef>
                <a:spcPts val="0"/>
              </a:spcBef>
              <a:buSzPct val="100000"/>
              <a:buFont typeface="Roboto"/>
              <a:buChar char="-"/>
            </a:pPr>
            <a:r>
              <a:rPr b="1" lang="en" sz="1600">
                <a:latin typeface="Roboto"/>
                <a:ea typeface="Roboto"/>
                <a:cs typeface="Roboto"/>
                <a:sym typeface="Roboto"/>
              </a:rPr>
              <a:t>Pareto Efficient</a:t>
            </a:r>
          </a:p>
          <a:p>
            <a:pPr lvl="0" rtl="0">
              <a:spcBef>
                <a:spcPts val="0"/>
              </a:spcBef>
              <a:buNone/>
            </a:pPr>
            <a:r>
              <a:t/>
            </a:r>
            <a:endParaRPr sz="1600">
              <a:latin typeface="Roboto"/>
              <a:ea typeface="Roboto"/>
              <a:cs typeface="Roboto"/>
              <a:sym typeface="Roboto"/>
            </a:endParaRPr>
          </a:p>
          <a:p>
            <a:pPr indent="-330200" lvl="0" marL="457200" rtl="0">
              <a:spcBef>
                <a:spcPts val="0"/>
              </a:spcBef>
              <a:buSzPct val="100000"/>
              <a:buFont typeface="Roboto"/>
              <a:buChar char="-"/>
            </a:pPr>
            <a:r>
              <a:rPr b="1" lang="en" sz="1600">
                <a:latin typeface="Roboto"/>
                <a:ea typeface="Roboto"/>
                <a:cs typeface="Roboto"/>
                <a:sym typeface="Roboto"/>
              </a:rPr>
              <a:t>Individually Rational </a:t>
            </a:r>
            <a:r>
              <a:rPr lang="en" sz="1600">
                <a:latin typeface="Roboto"/>
                <a:ea typeface="Roboto"/>
                <a:cs typeface="Roboto"/>
                <a:sym typeface="Roboto"/>
              </a:rPr>
              <a:t>(if every student prefers being assigned to being unassigned)</a:t>
            </a:r>
          </a:p>
          <a:p>
            <a:pPr lvl="0" rtl="0">
              <a:spcBef>
                <a:spcPts val="0"/>
              </a:spcBef>
              <a:buNone/>
            </a:pPr>
            <a:r>
              <a:t/>
            </a:r>
            <a:endParaRPr sz="1600">
              <a:latin typeface="Roboto"/>
              <a:ea typeface="Roboto"/>
              <a:cs typeface="Roboto"/>
              <a:sym typeface="Roboto"/>
            </a:endParaRPr>
          </a:p>
          <a:p>
            <a:pPr indent="-330200" lvl="0" marL="457200">
              <a:spcBef>
                <a:spcPts val="0"/>
              </a:spcBef>
              <a:buSzPct val="100000"/>
              <a:buFont typeface="Roboto"/>
              <a:buChar char="-"/>
            </a:pPr>
            <a:r>
              <a:rPr lang="en" sz="1600">
                <a:latin typeface="Roboto"/>
                <a:ea typeface="Roboto"/>
                <a:cs typeface="Roboto"/>
                <a:sym typeface="Roboto"/>
              </a:rPr>
              <a:t>Strategy-proof?...</a:t>
            </a:r>
          </a:p>
          <a:p>
            <a:pPr lvl="0">
              <a:spcBef>
                <a:spcPts val="0"/>
              </a:spcBef>
              <a:buNone/>
            </a:pPr>
            <a:r>
              <a:t/>
            </a:r>
            <a:endParaRPr b="1">
              <a:solidFill>
                <a:srgbClr val="FF0000"/>
              </a:solidFill>
              <a:latin typeface="Roboto"/>
              <a:ea typeface="Roboto"/>
              <a:cs typeface="Roboto"/>
              <a:sym typeface="Roboto"/>
            </a:endParaRPr>
          </a:p>
          <a:p>
            <a:pPr lvl="0" rtl="0">
              <a:spcBef>
                <a:spcPts val="0"/>
              </a:spcBef>
              <a:buNone/>
            </a:pPr>
            <a:r>
              <a:t/>
            </a:r>
            <a:endParaRPr>
              <a:latin typeface="Roboto"/>
              <a:ea typeface="Roboto"/>
              <a:cs typeface="Roboto"/>
              <a:sym typeface="Roboto"/>
            </a:endParaRPr>
          </a:p>
        </p:txBody>
      </p:sp>
      <p:grpSp>
        <p:nvGrpSpPr>
          <p:cNvPr id="123" name="Shape 123"/>
          <p:cNvGrpSpPr/>
          <p:nvPr/>
        </p:nvGrpSpPr>
        <p:grpSpPr>
          <a:xfrm>
            <a:off x="5056825" y="1031375"/>
            <a:ext cx="3602400" cy="3486900"/>
            <a:chOff x="355800" y="845000"/>
            <a:chExt cx="3602400" cy="3486900"/>
          </a:xfrm>
        </p:grpSpPr>
        <p:sp>
          <p:nvSpPr>
            <p:cNvPr id="124" name="Shape 124"/>
            <p:cNvSpPr txBox="1"/>
            <p:nvPr/>
          </p:nvSpPr>
          <p:spPr>
            <a:xfrm>
              <a:off x="355800" y="845000"/>
              <a:ext cx="3602400" cy="3486900"/>
            </a:xfrm>
            <a:prstGeom prst="rect">
              <a:avLst/>
            </a:prstGeom>
            <a:solidFill>
              <a:srgbClr val="D9D9D9"/>
            </a:solidFill>
            <a:ln>
              <a:noFill/>
            </a:ln>
          </p:spPr>
          <p:txBody>
            <a:bodyPr anchorCtr="0" anchor="t" bIns="91425" lIns="91425" rIns="91425" tIns="91425">
              <a:noAutofit/>
            </a:bodyPr>
            <a:lstStyle/>
            <a:p>
              <a:pPr indent="0" lvl="0" marL="0" rtl="0">
                <a:spcBef>
                  <a:spcPts val="0"/>
                </a:spcBef>
                <a:buNone/>
              </a:pPr>
              <a:r>
                <a:rPr b="1" lang="en">
                  <a:latin typeface="Roboto"/>
                  <a:ea typeface="Roboto"/>
                  <a:cs typeface="Roboto"/>
                  <a:sym typeface="Roboto"/>
                </a:rPr>
                <a:t>Boston Mechanism: </a:t>
              </a:r>
            </a:p>
            <a:p>
              <a:pPr indent="0" lvl="0" marL="0" rtl="0">
                <a:spcBef>
                  <a:spcPts val="0"/>
                </a:spcBef>
                <a:buNone/>
              </a:pPr>
              <a:r>
                <a:t/>
              </a:r>
              <a:endParaRPr>
                <a:latin typeface="Roboto"/>
                <a:ea typeface="Roboto"/>
                <a:cs typeface="Roboto"/>
                <a:sym typeface="Roboto"/>
              </a:endParaRPr>
            </a:p>
            <a:p>
              <a:pPr indent="0" lvl="0" marL="0" rtl="0">
                <a:spcBef>
                  <a:spcPts val="0"/>
                </a:spcBef>
                <a:buNone/>
              </a:pPr>
              <a:r>
                <a:rPr lang="en">
                  <a:latin typeface="Roboto"/>
                  <a:ea typeface="Roboto"/>
                  <a:cs typeface="Roboto"/>
                  <a:sym typeface="Roboto"/>
                </a:rPr>
                <a:t>Assign as many students as possible to their first choice of school. </a:t>
              </a:r>
            </a:p>
            <a:p>
              <a:pPr indent="0" lvl="0" marL="0" rtl="0">
                <a:spcBef>
                  <a:spcPts val="0"/>
                </a:spcBef>
                <a:buNone/>
              </a:pPr>
              <a:r>
                <a:t/>
              </a:r>
              <a:endParaRPr>
                <a:latin typeface="Roboto"/>
                <a:ea typeface="Roboto"/>
                <a:cs typeface="Roboto"/>
                <a:sym typeface="Roboto"/>
              </a:endParaRPr>
            </a:p>
            <a:p>
              <a:pPr indent="0" lvl="0" marL="0" rtl="0">
                <a:spcBef>
                  <a:spcPts val="0"/>
                </a:spcBef>
                <a:buNone/>
              </a:pPr>
              <a:r>
                <a:t/>
              </a:r>
              <a:endParaRPr>
                <a:latin typeface="Roboto"/>
                <a:ea typeface="Roboto"/>
                <a:cs typeface="Roboto"/>
                <a:sym typeface="Roboto"/>
              </a:endParaRPr>
            </a:p>
            <a:p>
              <a:pPr lvl="0" rtl="0">
                <a:lnSpc>
                  <a:spcPct val="115000"/>
                </a:lnSpc>
                <a:spcBef>
                  <a:spcPts val="0"/>
                </a:spcBef>
                <a:spcAft>
                  <a:spcPts val="1600"/>
                </a:spcAft>
                <a:buNone/>
              </a:pPr>
              <a:r>
                <a:rPr b="1" lang="en" sz="1200">
                  <a:latin typeface="Roboto"/>
                  <a:ea typeface="Roboto"/>
                  <a:cs typeface="Roboto"/>
                  <a:sym typeface="Roboto"/>
                </a:rPr>
                <a:t>Round 1:</a:t>
              </a:r>
              <a:r>
                <a:rPr lang="en" sz="1200">
                  <a:latin typeface="Roboto"/>
                  <a:ea typeface="Roboto"/>
                  <a:cs typeface="Roboto"/>
                  <a:sym typeface="Roboto"/>
                </a:rPr>
                <a:t> </a:t>
              </a:r>
            </a:p>
            <a:p>
              <a:pPr lvl="0" rtl="0">
                <a:lnSpc>
                  <a:spcPct val="115000"/>
                </a:lnSpc>
                <a:spcBef>
                  <a:spcPts val="0"/>
                </a:spcBef>
                <a:spcAft>
                  <a:spcPts val="1600"/>
                </a:spcAft>
                <a:buNone/>
              </a:pPr>
              <a:r>
                <a:t/>
              </a:r>
              <a:endParaRPr sz="600">
                <a:latin typeface="Roboto"/>
                <a:ea typeface="Roboto"/>
                <a:cs typeface="Roboto"/>
                <a:sym typeface="Roboto"/>
              </a:endParaRPr>
            </a:p>
            <a:p>
              <a:pPr indent="0" lvl="0" marL="0" rtl="0">
                <a:lnSpc>
                  <a:spcPct val="115000"/>
                </a:lnSpc>
                <a:spcBef>
                  <a:spcPts val="0"/>
                </a:spcBef>
                <a:spcAft>
                  <a:spcPts val="1600"/>
                </a:spcAft>
                <a:buNone/>
              </a:pPr>
              <a:r>
                <a:rPr lang="en" sz="1200">
                  <a:latin typeface="Roboto"/>
                  <a:ea typeface="Roboto"/>
                  <a:cs typeface="Roboto"/>
                  <a:sym typeface="Roboto"/>
                </a:rPr>
                <a:t>     </a:t>
              </a:r>
            </a:p>
            <a:p>
              <a:pPr indent="0" lvl="0" marL="457200" rtl="0" algn="ctr">
                <a:lnSpc>
                  <a:spcPct val="115000"/>
                </a:lnSpc>
                <a:spcBef>
                  <a:spcPts val="0"/>
                </a:spcBef>
                <a:spcAft>
                  <a:spcPts val="1600"/>
                </a:spcAft>
                <a:buNone/>
              </a:pPr>
              <a:r>
                <a:t/>
              </a:r>
              <a:endParaRPr sz="600">
                <a:latin typeface="Roboto"/>
                <a:ea typeface="Roboto"/>
                <a:cs typeface="Roboto"/>
                <a:sym typeface="Roboto"/>
              </a:endParaRPr>
            </a:p>
            <a:p>
              <a:pPr lvl="0" rtl="0">
                <a:lnSpc>
                  <a:spcPct val="115000"/>
                </a:lnSpc>
                <a:spcBef>
                  <a:spcPts val="0"/>
                </a:spcBef>
                <a:spcAft>
                  <a:spcPts val="1600"/>
                </a:spcAft>
                <a:buNone/>
              </a:pPr>
              <a:r>
                <a:rPr b="1" lang="en" sz="1200">
                  <a:latin typeface="Roboto"/>
                  <a:ea typeface="Roboto"/>
                  <a:cs typeface="Roboto"/>
                  <a:sym typeface="Roboto"/>
                </a:rPr>
                <a:t>Round k:</a:t>
              </a:r>
              <a:r>
                <a:rPr lang="en" sz="1200">
                  <a:latin typeface="Roboto"/>
                  <a:ea typeface="Roboto"/>
                  <a:cs typeface="Roboto"/>
                  <a:sym typeface="Roboto"/>
                </a:rPr>
                <a:t> </a:t>
              </a:r>
            </a:p>
            <a:p>
              <a:pPr indent="0" lvl="0" marL="0" rtl="0">
                <a:spcBef>
                  <a:spcPts val="0"/>
                </a:spcBef>
                <a:buNone/>
              </a:pPr>
              <a:r>
                <a:t/>
              </a:r>
              <a:endParaRPr>
                <a:latin typeface="Roboto"/>
                <a:ea typeface="Roboto"/>
                <a:cs typeface="Roboto"/>
                <a:sym typeface="Roboto"/>
              </a:endParaRPr>
            </a:p>
          </p:txBody>
        </p:sp>
        <p:sp>
          <p:nvSpPr>
            <p:cNvPr id="125" name="Shape 125"/>
            <p:cNvSpPr txBox="1"/>
            <p:nvPr/>
          </p:nvSpPr>
          <p:spPr>
            <a:xfrm>
              <a:off x="1129600" y="2022050"/>
              <a:ext cx="2692800" cy="838500"/>
            </a:xfrm>
            <a:prstGeom prst="rect">
              <a:avLst/>
            </a:prstGeom>
            <a:noFill/>
            <a:ln>
              <a:noFill/>
            </a:ln>
          </p:spPr>
          <p:txBody>
            <a:bodyPr anchorCtr="0" anchor="ctr" bIns="91425" lIns="91425" rIns="91425" tIns="91425">
              <a:noAutofit/>
            </a:bodyPr>
            <a:lstStyle/>
            <a:p>
              <a:pPr indent="0" lvl="0" marL="0" rtl="0">
                <a:lnSpc>
                  <a:spcPct val="115000"/>
                </a:lnSpc>
                <a:spcBef>
                  <a:spcPts val="0"/>
                </a:spcBef>
                <a:spcAft>
                  <a:spcPts val="1600"/>
                </a:spcAft>
                <a:buNone/>
              </a:pPr>
              <a:r>
                <a:rPr lang="en" sz="1200">
                  <a:latin typeface="Roboto"/>
                  <a:ea typeface="Roboto"/>
                  <a:cs typeface="Roboto"/>
                  <a:sym typeface="Roboto"/>
                </a:rPr>
                <a:t>Only consider each student’s </a:t>
              </a:r>
              <a:r>
                <a:rPr b="1" lang="en" sz="1200">
                  <a:latin typeface="Roboto"/>
                  <a:ea typeface="Roboto"/>
                  <a:cs typeface="Roboto"/>
                  <a:sym typeface="Roboto"/>
                </a:rPr>
                <a:t>first choice</a:t>
              </a:r>
              <a:r>
                <a:rPr lang="en" sz="1200">
                  <a:latin typeface="Roboto"/>
                  <a:ea typeface="Roboto"/>
                  <a:cs typeface="Roboto"/>
                  <a:sym typeface="Roboto"/>
                </a:rPr>
                <a:t>: For each school, assign students to seats based on priority.</a:t>
              </a:r>
            </a:p>
          </p:txBody>
        </p:sp>
        <p:sp>
          <p:nvSpPr>
            <p:cNvPr id="126" name="Shape 126"/>
            <p:cNvSpPr txBox="1"/>
            <p:nvPr/>
          </p:nvSpPr>
          <p:spPr>
            <a:xfrm>
              <a:off x="1129600" y="3380375"/>
              <a:ext cx="2570700" cy="861600"/>
            </a:xfrm>
            <a:prstGeom prst="rect">
              <a:avLst/>
            </a:prstGeom>
            <a:noFill/>
            <a:ln>
              <a:noFill/>
            </a:ln>
          </p:spPr>
          <p:txBody>
            <a:bodyPr anchorCtr="0" anchor="ctr" bIns="91425" lIns="91425" rIns="91425" tIns="91425">
              <a:noAutofit/>
            </a:bodyPr>
            <a:lstStyle/>
            <a:p>
              <a:pPr indent="0" lvl="0" marL="0" rtl="0">
                <a:lnSpc>
                  <a:spcPct val="115000"/>
                </a:lnSpc>
                <a:spcBef>
                  <a:spcPts val="0"/>
                </a:spcBef>
                <a:spcAft>
                  <a:spcPts val="1600"/>
                </a:spcAft>
                <a:buNone/>
              </a:pPr>
              <a:r>
                <a:rPr lang="en" sz="1200">
                  <a:latin typeface="Roboto"/>
                  <a:ea typeface="Roboto"/>
                  <a:cs typeface="Roboto"/>
                  <a:sym typeface="Roboto"/>
                </a:rPr>
                <a:t>Consider each student’s </a:t>
              </a:r>
              <a:r>
                <a:rPr b="1" lang="en" sz="1200">
                  <a:latin typeface="Roboto"/>
                  <a:ea typeface="Roboto"/>
                  <a:cs typeface="Roboto"/>
                  <a:sym typeface="Roboto"/>
                </a:rPr>
                <a:t>k</a:t>
              </a:r>
              <a:r>
                <a:rPr b="1" baseline="30000" lang="en" sz="1200">
                  <a:latin typeface="Roboto"/>
                  <a:ea typeface="Roboto"/>
                  <a:cs typeface="Roboto"/>
                  <a:sym typeface="Roboto"/>
                </a:rPr>
                <a:t>th</a:t>
              </a:r>
              <a:r>
                <a:rPr b="1" lang="en" sz="1200">
                  <a:latin typeface="Roboto"/>
                  <a:ea typeface="Roboto"/>
                  <a:cs typeface="Roboto"/>
                  <a:sym typeface="Roboto"/>
                </a:rPr>
                <a:t> choice</a:t>
              </a:r>
              <a:r>
                <a:rPr lang="en" sz="1200">
                  <a:latin typeface="Roboto"/>
                  <a:ea typeface="Roboto"/>
                  <a:cs typeface="Roboto"/>
                  <a:sym typeface="Roboto"/>
                </a:rPr>
                <a:t>: For each school, assign students to seats based on priority. z</a:t>
              </a:r>
            </a:p>
          </p:txBody>
        </p:sp>
      </p:grpSp>
      <p:sp>
        <p:nvSpPr>
          <p:cNvPr id="127" name="Shape 127"/>
          <p:cNvSpPr txBox="1"/>
          <p:nvPr/>
        </p:nvSpPr>
        <p:spPr>
          <a:xfrm rot="5400000">
            <a:off x="5239500" y="3080387"/>
            <a:ext cx="411900" cy="287100"/>
          </a:xfrm>
          <a:prstGeom prst="rect">
            <a:avLst/>
          </a:prstGeom>
          <a:noFill/>
          <a:ln>
            <a:noFill/>
          </a:ln>
        </p:spPr>
        <p:txBody>
          <a:bodyPr anchorCtr="0" anchor="t" bIns="91425" lIns="91425" rIns="91425" tIns="91425">
            <a:noAutofit/>
          </a:bodyPr>
          <a:lstStyle/>
          <a:p>
            <a:pPr lvl="0" rtl="0">
              <a:spcBef>
                <a:spcPts val="0"/>
              </a:spcBef>
              <a:buNone/>
            </a:pPr>
            <a:r>
              <a:rPr lang="en"/>
              <a:t>… </a:t>
            </a:r>
          </a:p>
        </p:txBody>
      </p:sp>
      <p:sp>
        <p:nvSpPr>
          <p:cNvPr id="128" name="Shape 128"/>
          <p:cNvSpPr txBox="1"/>
          <p:nvPr/>
        </p:nvSpPr>
        <p:spPr>
          <a:xfrm rot="5400000">
            <a:off x="6790850" y="3092237"/>
            <a:ext cx="411900" cy="263400"/>
          </a:xfrm>
          <a:prstGeom prst="rect">
            <a:avLst/>
          </a:prstGeom>
          <a:noFill/>
          <a:ln>
            <a:noFill/>
          </a:ln>
        </p:spPr>
        <p:txBody>
          <a:bodyPr anchorCtr="0" anchor="t" bIns="91425" lIns="91425" rIns="91425" tIns="91425">
            <a:noAutofit/>
          </a:bodyPr>
          <a:lstStyle/>
          <a:p>
            <a:pPr lvl="0" rtl="0">
              <a:spcBef>
                <a:spcPts val="0"/>
              </a:spcBef>
              <a:buNone/>
            </a:pPr>
            <a:r>
              <a:rPr lang="en"/>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Effect filter="fade" transition="in">
                                      <p:cBhvr>
                                        <p:cTn dur="1000"/>
                                        <p:tgtEl>
                                          <p:spTgt spid="1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animEffect filter="fade" transition="in">
                                      <p:cBhvr>
                                        <p:cTn dur="1000"/>
                                        <p:tgtEl>
                                          <p:spTgt spid="1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animEffect filter="fade" transition="in">
                                      <p:cBhvr>
                                        <p:cTn dur="1000"/>
                                        <p:tgtEl>
                                          <p:spTgt spid="1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3" st="3"/>
                                            </p:txEl>
                                          </p:spTgt>
                                        </p:tgtEl>
                                        <p:attrNameLst>
                                          <p:attrName>style.visibility</p:attrName>
                                        </p:attrNameLst>
                                      </p:cBhvr>
                                      <p:to>
                                        <p:strVal val="visible"/>
                                      </p:to>
                                    </p:set>
                                    <p:animEffect filter="fade" transition="in">
                                      <p:cBhvr>
                                        <p:cTn dur="1000"/>
                                        <p:tgtEl>
                                          <p:spTgt spid="1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4" st="4"/>
                                            </p:txEl>
                                          </p:spTgt>
                                        </p:tgtEl>
                                        <p:attrNameLst>
                                          <p:attrName>style.visibility</p:attrName>
                                        </p:attrNameLst>
                                      </p:cBhvr>
                                      <p:to>
                                        <p:strVal val="visible"/>
                                      </p:to>
                                    </p:set>
                                    <p:animEffect filter="fade" transition="in">
                                      <p:cBhvr>
                                        <p:cTn dur="1000"/>
                                        <p:tgtEl>
                                          <p:spTgt spid="12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5" st="5"/>
                                            </p:txEl>
                                          </p:spTgt>
                                        </p:tgtEl>
                                        <p:attrNameLst>
                                          <p:attrName>style.visibility</p:attrName>
                                        </p:attrNameLst>
                                      </p:cBhvr>
                                      <p:to>
                                        <p:strVal val="visible"/>
                                      </p:to>
                                    </p:set>
                                    <p:animEffect filter="fade" transition="in">
                                      <p:cBhvr>
                                        <p:cTn dur="1000"/>
                                        <p:tgtEl>
                                          <p:spTgt spid="12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6" st="6"/>
                                            </p:txEl>
                                          </p:spTgt>
                                        </p:tgtEl>
                                        <p:attrNameLst>
                                          <p:attrName>style.visibility</p:attrName>
                                        </p:attrNameLst>
                                      </p:cBhvr>
                                      <p:to>
                                        <p:strVal val="visible"/>
                                      </p:to>
                                    </p:set>
                                    <p:animEffect filter="fade" transition="in">
                                      <p:cBhvr>
                                        <p:cTn dur="1000"/>
                                        <p:tgtEl>
                                          <p:spTgt spid="12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7" st="7"/>
                                            </p:txEl>
                                          </p:spTgt>
                                        </p:tgtEl>
                                        <p:attrNameLst>
                                          <p:attrName>style.visibility</p:attrName>
                                        </p:attrNameLst>
                                      </p:cBhvr>
                                      <p:to>
                                        <p:strVal val="visible"/>
                                      </p:to>
                                    </p:set>
                                    <p:animEffect filter="fade" transition="in">
                                      <p:cBhvr>
                                        <p:cTn dur="1000"/>
                                        <p:tgtEl>
                                          <p:spTgt spid="12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8" st="8"/>
                                            </p:txEl>
                                          </p:spTgt>
                                        </p:tgtEl>
                                        <p:attrNameLst>
                                          <p:attrName>style.visibility</p:attrName>
                                        </p:attrNameLst>
                                      </p:cBhvr>
                                      <p:to>
                                        <p:strVal val="visible"/>
                                      </p:to>
                                    </p:set>
                                    <p:animEffect filter="fade" transition="in">
                                      <p:cBhvr>
                                        <p:cTn dur="1000"/>
                                        <p:tgtEl>
                                          <p:spTgt spid="12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Boston Mechanism</a:t>
            </a:r>
          </a:p>
        </p:txBody>
      </p:sp>
      <p:sp>
        <p:nvSpPr>
          <p:cNvPr id="134" name="Shape 13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135" name="Shape 135"/>
          <p:cNvSpPr txBox="1"/>
          <p:nvPr/>
        </p:nvSpPr>
        <p:spPr>
          <a:xfrm>
            <a:off x="428625" y="1009350"/>
            <a:ext cx="4315200" cy="2889000"/>
          </a:xfrm>
          <a:prstGeom prst="rect">
            <a:avLst/>
          </a:prstGeom>
          <a:noFill/>
          <a:ln>
            <a:noFill/>
          </a:ln>
        </p:spPr>
        <p:txBody>
          <a:bodyPr anchorCtr="0" anchor="t" bIns="91425" lIns="91425" rIns="91425" tIns="91425">
            <a:noAutofit/>
          </a:bodyPr>
          <a:lstStyle/>
          <a:p>
            <a:pPr lvl="0">
              <a:spcBef>
                <a:spcPts val="0"/>
              </a:spcBef>
              <a:buNone/>
            </a:pPr>
            <a:r>
              <a:rPr lang="en" sz="1600">
                <a:latin typeface="Roboto"/>
                <a:ea typeface="Roboto"/>
                <a:cs typeface="Roboto"/>
                <a:sym typeface="Roboto"/>
              </a:rPr>
              <a:t>Some advice for strategic families</a:t>
            </a:r>
            <a:r>
              <a:rPr baseline="30000" lang="en" sz="1600">
                <a:latin typeface="Roboto"/>
                <a:ea typeface="Roboto"/>
                <a:cs typeface="Roboto"/>
                <a:sym typeface="Roboto"/>
              </a:rPr>
              <a:t>1</a:t>
            </a:r>
            <a:r>
              <a:rPr lang="en" sz="1600">
                <a:latin typeface="Roboto"/>
                <a:ea typeface="Roboto"/>
                <a:cs typeface="Roboto"/>
                <a:sym typeface="Roboto"/>
              </a:rPr>
              <a:t>:</a:t>
            </a:r>
          </a:p>
          <a:p>
            <a:pPr lvl="0" rtl="0">
              <a:spcBef>
                <a:spcPts val="0"/>
              </a:spcBef>
              <a:buNone/>
            </a:pPr>
            <a:r>
              <a:t/>
            </a:r>
            <a:endParaRPr>
              <a:latin typeface="Roboto"/>
              <a:ea typeface="Roboto"/>
              <a:cs typeface="Roboto"/>
              <a:sym typeface="Roboto"/>
            </a:endParaRPr>
          </a:p>
          <a:p>
            <a:pPr indent="0" lvl="0" marL="457200" rtl="0">
              <a:spcBef>
                <a:spcPts val="0"/>
              </a:spcBef>
              <a:buNone/>
            </a:pPr>
            <a:r>
              <a:rPr lang="en">
                <a:latin typeface="Roboto"/>
                <a:ea typeface="Roboto"/>
                <a:cs typeface="Roboto"/>
                <a:sym typeface="Roboto"/>
              </a:rPr>
              <a:t>“</a:t>
            </a:r>
            <a:r>
              <a:rPr i="1" lang="en">
                <a:latin typeface="Roboto"/>
                <a:ea typeface="Roboto"/>
                <a:cs typeface="Roboto"/>
                <a:sym typeface="Roboto"/>
              </a:rPr>
              <a:t>For a better chance of your ‘first choice’ school . . . consider choosing less popular schools.</a:t>
            </a:r>
            <a:r>
              <a:rPr lang="en">
                <a:latin typeface="Roboto"/>
                <a:ea typeface="Roboto"/>
                <a:cs typeface="Roboto"/>
                <a:sym typeface="Roboto"/>
              </a:rPr>
              <a:t>” (BPS School Guide)</a:t>
            </a:r>
          </a:p>
          <a:p>
            <a:pPr indent="0" lvl="0" marL="457200" rtl="0">
              <a:spcBef>
                <a:spcPts val="0"/>
              </a:spcBef>
              <a:buNone/>
            </a:pPr>
            <a:r>
              <a:t/>
            </a:r>
            <a:endParaRPr>
              <a:latin typeface="Roboto"/>
              <a:ea typeface="Roboto"/>
              <a:cs typeface="Roboto"/>
              <a:sym typeface="Roboto"/>
            </a:endParaRPr>
          </a:p>
          <a:p>
            <a:pPr indent="0" lvl="0" marL="457200" rtl="0">
              <a:spcBef>
                <a:spcPts val="0"/>
              </a:spcBef>
              <a:buNone/>
            </a:pPr>
            <a:r>
              <a:rPr lang="en">
                <a:latin typeface="Roboto"/>
                <a:ea typeface="Roboto"/>
                <a:cs typeface="Roboto"/>
                <a:sym typeface="Roboto"/>
              </a:rPr>
              <a:t>“</a:t>
            </a:r>
            <a:r>
              <a:rPr i="1" lang="en">
                <a:latin typeface="Roboto"/>
                <a:ea typeface="Roboto"/>
                <a:cs typeface="Roboto"/>
                <a:sym typeface="Roboto"/>
              </a:rPr>
              <a:t>... find a school you like that is undersubscribed and put it as a top choice, OR, find a school that you like that is popular and put it as a first choice and find a school that is less popular for a ‘safe’ second choice.</a:t>
            </a:r>
            <a:r>
              <a:rPr lang="en">
                <a:latin typeface="Roboto"/>
                <a:ea typeface="Roboto"/>
                <a:cs typeface="Roboto"/>
                <a:sym typeface="Roboto"/>
              </a:rPr>
              <a:t>” (West Zone Parent Group)</a:t>
            </a:r>
          </a:p>
          <a:p>
            <a:pPr lvl="0" rtl="0">
              <a:spcBef>
                <a:spcPts val="0"/>
              </a:spcBef>
              <a:buNone/>
            </a:pPr>
            <a:r>
              <a:t/>
            </a:r>
            <a:endParaRPr>
              <a:latin typeface="Roboto"/>
              <a:ea typeface="Roboto"/>
              <a:cs typeface="Roboto"/>
              <a:sym typeface="Roboto"/>
            </a:endParaRPr>
          </a:p>
          <a:p>
            <a:pPr lvl="0" rtl="0">
              <a:spcBef>
                <a:spcPts val="0"/>
              </a:spcBef>
              <a:buNone/>
            </a:pPr>
            <a:r>
              <a:t/>
            </a:r>
            <a:endParaRPr b="1">
              <a:solidFill>
                <a:srgbClr val="FF0000"/>
              </a:solidFill>
              <a:latin typeface="Roboto"/>
              <a:ea typeface="Roboto"/>
              <a:cs typeface="Roboto"/>
              <a:sym typeface="Roboto"/>
            </a:endParaRPr>
          </a:p>
          <a:p>
            <a:pPr lvl="0" rtl="0">
              <a:spcBef>
                <a:spcPts val="0"/>
              </a:spcBef>
              <a:buNone/>
            </a:pPr>
            <a:r>
              <a:t/>
            </a:r>
            <a:endParaRPr>
              <a:latin typeface="Roboto"/>
              <a:ea typeface="Roboto"/>
              <a:cs typeface="Roboto"/>
              <a:sym typeface="Roboto"/>
            </a:endParaRPr>
          </a:p>
        </p:txBody>
      </p:sp>
      <p:grpSp>
        <p:nvGrpSpPr>
          <p:cNvPr id="136" name="Shape 136"/>
          <p:cNvGrpSpPr/>
          <p:nvPr/>
        </p:nvGrpSpPr>
        <p:grpSpPr>
          <a:xfrm>
            <a:off x="5056825" y="1031375"/>
            <a:ext cx="3602400" cy="3486900"/>
            <a:chOff x="355800" y="845000"/>
            <a:chExt cx="3602400" cy="3486900"/>
          </a:xfrm>
        </p:grpSpPr>
        <p:sp>
          <p:nvSpPr>
            <p:cNvPr id="137" name="Shape 137"/>
            <p:cNvSpPr txBox="1"/>
            <p:nvPr/>
          </p:nvSpPr>
          <p:spPr>
            <a:xfrm>
              <a:off x="355800" y="845000"/>
              <a:ext cx="3602400" cy="3486900"/>
            </a:xfrm>
            <a:prstGeom prst="rect">
              <a:avLst/>
            </a:prstGeom>
            <a:solidFill>
              <a:srgbClr val="D9D9D9"/>
            </a:solidFill>
            <a:ln>
              <a:noFill/>
            </a:ln>
          </p:spPr>
          <p:txBody>
            <a:bodyPr anchorCtr="0" anchor="t" bIns="91425" lIns="91425" rIns="91425" tIns="91425">
              <a:noAutofit/>
            </a:bodyPr>
            <a:lstStyle/>
            <a:p>
              <a:pPr indent="0" lvl="0" marL="0" rtl="0">
                <a:spcBef>
                  <a:spcPts val="0"/>
                </a:spcBef>
                <a:buNone/>
              </a:pPr>
              <a:r>
                <a:rPr b="1" lang="en">
                  <a:latin typeface="Roboto"/>
                  <a:ea typeface="Roboto"/>
                  <a:cs typeface="Roboto"/>
                  <a:sym typeface="Roboto"/>
                </a:rPr>
                <a:t>Boston Mechanism: </a:t>
              </a:r>
            </a:p>
            <a:p>
              <a:pPr indent="0" lvl="0" marL="0" rtl="0">
                <a:spcBef>
                  <a:spcPts val="0"/>
                </a:spcBef>
                <a:buNone/>
              </a:pPr>
              <a:r>
                <a:t/>
              </a:r>
              <a:endParaRPr>
                <a:latin typeface="Roboto"/>
                <a:ea typeface="Roboto"/>
                <a:cs typeface="Roboto"/>
                <a:sym typeface="Roboto"/>
              </a:endParaRPr>
            </a:p>
            <a:p>
              <a:pPr indent="0" lvl="0" marL="0" rtl="0">
                <a:spcBef>
                  <a:spcPts val="0"/>
                </a:spcBef>
                <a:buNone/>
              </a:pPr>
              <a:r>
                <a:rPr lang="en">
                  <a:latin typeface="Roboto"/>
                  <a:ea typeface="Roboto"/>
                  <a:cs typeface="Roboto"/>
                  <a:sym typeface="Roboto"/>
                </a:rPr>
                <a:t>Assign as many students as possible to their first choice of school. </a:t>
              </a:r>
            </a:p>
            <a:p>
              <a:pPr indent="0" lvl="0" marL="0" rtl="0">
                <a:spcBef>
                  <a:spcPts val="0"/>
                </a:spcBef>
                <a:buNone/>
              </a:pPr>
              <a:r>
                <a:t/>
              </a:r>
              <a:endParaRPr>
                <a:latin typeface="Roboto"/>
                <a:ea typeface="Roboto"/>
                <a:cs typeface="Roboto"/>
                <a:sym typeface="Roboto"/>
              </a:endParaRPr>
            </a:p>
            <a:p>
              <a:pPr indent="0" lvl="0" marL="0" rtl="0">
                <a:spcBef>
                  <a:spcPts val="0"/>
                </a:spcBef>
                <a:buNone/>
              </a:pPr>
              <a:r>
                <a:t/>
              </a:r>
              <a:endParaRPr>
                <a:latin typeface="Roboto"/>
                <a:ea typeface="Roboto"/>
                <a:cs typeface="Roboto"/>
                <a:sym typeface="Roboto"/>
              </a:endParaRPr>
            </a:p>
            <a:p>
              <a:pPr lvl="0" rtl="0">
                <a:lnSpc>
                  <a:spcPct val="115000"/>
                </a:lnSpc>
                <a:spcBef>
                  <a:spcPts val="0"/>
                </a:spcBef>
                <a:spcAft>
                  <a:spcPts val="1600"/>
                </a:spcAft>
                <a:buNone/>
              </a:pPr>
              <a:r>
                <a:rPr b="1" lang="en" sz="1200">
                  <a:latin typeface="Roboto"/>
                  <a:ea typeface="Roboto"/>
                  <a:cs typeface="Roboto"/>
                  <a:sym typeface="Roboto"/>
                </a:rPr>
                <a:t>Round 1:</a:t>
              </a:r>
              <a:r>
                <a:rPr lang="en" sz="1200">
                  <a:latin typeface="Roboto"/>
                  <a:ea typeface="Roboto"/>
                  <a:cs typeface="Roboto"/>
                  <a:sym typeface="Roboto"/>
                </a:rPr>
                <a:t> </a:t>
              </a:r>
            </a:p>
            <a:p>
              <a:pPr lvl="0" rtl="0">
                <a:lnSpc>
                  <a:spcPct val="115000"/>
                </a:lnSpc>
                <a:spcBef>
                  <a:spcPts val="0"/>
                </a:spcBef>
                <a:spcAft>
                  <a:spcPts val="1600"/>
                </a:spcAft>
                <a:buNone/>
              </a:pPr>
              <a:r>
                <a:t/>
              </a:r>
              <a:endParaRPr sz="600">
                <a:latin typeface="Roboto"/>
                <a:ea typeface="Roboto"/>
                <a:cs typeface="Roboto"/>
                <a:sym typeface="Roboto"/>
              </a:endParaRPr>
            </a:p>
            <a:p>
              <a:pPr indent="0" lvl="0" marL="0" rtl="0">
                <a:lnSpc>
                  <a:spcPct val="115000"/>
                </a:lnSpc>
                <a:spcBef>
                  <a:spcPts val="0"/>
                </a:spcBef>
                <a:spcAft>
                  <a:spcPts val="1600"/>
                </a:spcAft>
                <a:buNone/>
              </a:pPr>
              <a:r>
                <a:rPr lang="en" sz="1200">
                  <a:latin typeface="Roboto"/>
                  <a:ea typeface="Roboto"/>
                  <a:cs typeface="Roboto"/>
                  <a:sym typeface="Roboto"/>
                </a:rPr>
                <a:t>     </a:t>
              </a:r>
            </a:p>
            <a:p>
              <a:pPr indent="0" lvl="0" marL="457200" rtl="0" algn="ctr">
                <a:lnSpc>
                  <a:spcPct val="115000"/>
                </a:lnSpc>
                <a:spcBef>
                  <a:spcPts val="0"/>
                </a:spcBef>
                <a:spcAft>
                  <a:spcPts val="1600"/>
                </a:spcAft>
                <a:buNone/>
              </a:pPr>
              <a:r>
                <a:t/>
              </a:r>
              <a:endParaRPr sz="600">
                <a:latin typeface="Roboto"/>
                <a:ea typeface="Roboto"/>
                <a:cs typeface="Roboto"/>
                <a:sym typeface="Roboto"/>
              </a:endParaRPr>
            </a:p>
            <a:p>
              <a:pPr lvl="0" rtl="0">
                <a:lnSpc>
                  <a:spcPct val="115000"/>
                </a:lnSpc>
                <a:spcBef>
                  <a:spcPts val="0"/>
                </a:spcBef>
                <a:spcAft>
                  <a:spcPts val="1600"/>
                </a:spcAft>
                <a:buNone/>
              </a:pPr>
              <a:r>
                <a:rPr b="1" lang="en" sz="1200">
                  <a:latin typeface="Roboto"/>
                  <a:ea typeface="Roboto"/>
                  <a:cs typeface="Roboto"/>
                  <a:sym typeface="Roboto"/>
                </a:rPr>
                <a:t>Round k:</a:t>
              </a:r>
              <a:r>
                <a:rPr lang="en" sz="1200">
                  <a:latin typeface="Roboto"/>
                  <a:ea typeface="Roboto"/>
                  <a:cs typeface="Roboto"/>
                  <a:sym typeface="Roboto"/>
                </a:rPr>
                <a:t> </a:t>
              </a:r>
            </a:p>
            <a:p>
              <a:pPr indent="0" lvl="0" marL="0" rtl="0">
                <a:spcBef>
                  <a:spcPts val="0"/>
                </a:spcBef>
                <a:buNone/>
              </a:pPr>
              <a:r>
                <a:t/>
              </a:r>
              <a:endParaRPr>
                <a:latin typeface="Roboto"/>
                <a:ea typeface="Roboto"/>
                <a:cs typeface="Roboto"/>
                <a:sym typeface="Roboto"/>
              </a:endParaRPr>
            </a:p>
          </p:txBody>
        </p:sp>
        <p:sp>
          <p:nvSpPr>
            <p:cNvPr id="138" name="Shape 138"/>
            <p:cNvSpPr txBox="1"/>
            <p:nvPr/>
          </p:nvSpPr>
          <p:spPr>
            <a:xfrm>
              <a:off x="1129600" y="2022050"/>
              <a:ext cx="2692800" cy="838500"/>
            </a:xfrm>
            <a:prstGeom prst="rect">
              <a:avLst/>
            </a:prstGeom>
            <a:noFill/>
            <a:ln>
              <a:noFill/>
            </a:ln>
          </p:spPr>
          <p:txBody>
            <a:bodyPr anchorCtr="0" anchor="ctr" bIns="91425" lIns="91425" rIns="91425" tIns="91425">
              <a:noAutofit/>
            </a:bodyPr>
            <a:lstStyle/>
            <a:p>
              <a:pPr indent="0" lvl="0" marL="0" rtl="0">
                <a:lnSpc>
                  <a:spcPct val="115000"/>
                </a:lnSpc>
                <a:spcBef>
                  <a:spcPts val="0"/>
                </a:spcBef>
                <a:spcAft>
                  <a:spcPts val="1600"/>
                </a:spcAft>
                <a:buNone/>
              </a:pPr>
              <a:r>
                <a:rPr lang="en" sz="1200">
                  <a:latin typeface="Roboto"/>
                  <a:ea typeface="Roboto"/>
                  <a:cs typeface="Roboto"/>
                  <a:sym typeface="Roboto"/>
                </a:rPr>
                <a:t>Only consider each student’s </a:t>
              </a:r>
              <a:r>
                <a:rPr b="1" lang="en" sz="1200">
                  <a:latin typeface="Roboto"/>
                  <a:ea typeface="Roboto"/>
                  <a:cs typeface="Roboto"/>
                  <a:sym typeface="Roboto"/>
                </a:rPr>
                <a:t>first choice</a:t>
              </a:r>
              <a:r>
                <a:rPr lang="en" sz="1200">
                  <a:latin typeface="Roboto"/>
                  <a:ea typeface="Roboto"/>
                  <a:cs typeface="Roboto"/>
                  <a:sym typeface="Roboto"/>
                </a:rPr>
                <a:t>: For each school, assign students to seats based on priority.</a:t>
              </a:r>
            </a:p>
          </p:txBody>
        </p:sp>
        <p:sp>
          <p:nvSpPr>
            <p:cNvPr id="139" name="Shape 139"/>
            <p:cNvSpPr txBox="1"/>
            <p:nvPr/>
          </p:nvSpPr>
          <p:spPr>
            <a:xfrm>
              <a:off x="1129600" y="3380375"/>
              <a:ext cx="2570700" cy="861600"/>
            </a:xfrm>
            <a:prstGeom prst="rect">
              <a:avLst/>
            </a:prstGeom>
            <a:noFill/>
            <a:ln>
              <a:noFill/>
            </a:ln>
          </p:spPr>
          <p:txBody>
            <a:bodyPr anchorCtr="0" anchor="ctr" bIns="91425" lIns="91425" rIns="91425" tIns="91425">
              <a:noAutofit/>
            </a:bodyPr>
            <a:lstStyle/>
            <a:p>
              <a:pPr indent="0" lvl="0" marL="0" rtl="0">
                <a:lnSpc>
                  <a:spcPct val="115000"/>
                </a:lnSpc>
                <a:spcBef>
                  <a:spcPts val="0"/>
                </a:spcBef>
                <a:spcAft>
                  <a:spcPts val="1600"/>
                </a:spcAft>
                <a:buNone/>
              </a:pPr>
              <a:r>
                <a:rPr lang="en" sz="1200">
                  <a:latin typeface="Roboto"/>
                  <a:ea typeface="Roboto"/>
                  <a:cs typeface="Roboto"/>
                  <a:sym typeface="Roboto"/>
                </a:rPr>
                <a:t>Consider each student’s </a:t>
              </a:r>
              <a:r>
                <a:rPr b="1" lang="en" sz="1200">
                  <a:latin typeface="Roboto"/>
                  <a:ea typeface="Roboto"/>
                  <a:cs typeface="Roboto"/>
                  <a:sym typeface="Roboto"/>
                </a:rPr>
                <a:t>k</a:t>
              </a:r>
              <a:r>
                <a:rPr b="1" baseline="30000" lang="en" sz="1200">
                  <a:latin typeface="Roboto"/>
                  <a:ea typeface="Roboto"/>
                  <a:cs typeface="Roboto"/>
                  <a:sym typeface="Roboto"/>
                </a:rPr>
                <a:t>th</a:t>
              </a:r>
              <a:r>
                <a:rPr b="1" lang="en" sz="1200">
                  <a:latin typeface="Roboto"/>
                  <a:ea typeface="Roboto"/>
                  <a:cs typeface="Roboto"/>
                  <a:sym typeface="Roboto"/>
                </a:rPr>
                <a:t> choice</a:t>
              </a:r>
              <a:r>
                <a:rPr lang="en" sz="1200">
                  <a:latin typeface="Roboto"/>
                  <a:ea typeface="Roboto"/>
                  <a:cs typeface="Roboto"/>
                  <a:sym typeface="Roboto"/>
                </a:rPr>
                <a:t>: For each school, assign students to seats based on priority. z</a:t>
              </a:r>
            </a:p>
          </p:txBody>
        </p:sp>
      </p:grpSp>
      <p:sp>
        <p:nvSpPr>
          <p:cNvPr id="140" name="Shape 140"/>
          <p:cNvSpPr txBox="1"/>
          <p:nvPr/>
        </p:nvSpPr>
        <p:spPr>
          <a:xfrm>
            <a:off x="0" y="4770150"/>
            <a:ext cx="4739100" cy="393600"/>
          </a:xfrm>
          <a:prstGeom prst="rect">
            <a:avLst/>
          </a:prstGeom>
          <a:noFill/>
          <a:ln>
            <a:noFill/>
          </a:ln>
        </p:spPr>
        <p:txBody>
          <a:bodyPr anchorCtr="0" anchor="ctr" bIns="91425" lIns="91425" rIns="91425" tIns="91425">
            <a:noAutofit/>
          </a:bodyPr>
          <a:lstStyle/>
          <a:p>
            <a:pPr lvl="0" rtl="0">
              <a:spcBef>
                <a:spcPts val="0"/>
              </a:spcBef>
              <a:buNone/>
            </a:pPr>
            <a:r>
              <a:rPr lang="en" sz="1000">
                <a:solidFill>
                  <a:srgbClr val="222222"/>
                </a:solidFill>
              </a:rPr>
              <a:t>1: </a:t>
            </a:r>
            <a:r>
              <a:rPr lang="en" sz="1000">
                <a:solidFill>
                  <a:srgbClr val="222222"/>
                </a:solidFill>
              </a:rPr>
              <a:t>Abdulkadiroglu, Atila. "School choice." </a:t>
            </a:r>
            <a:r>
              <a:rPr i="1" lang="en" sz="1000">
                <a:solidFill>
                  <a:srgbClr val="222222"/>
                </a:solidFill>
              </a:rPr>
              <a:t>The Handbook of Market Design</a:t>
            </a:r>
            <a:r>
              <a:rPr lang="en" sz="1000">
                <a:solidFill>
                  <a:srgbClr val="222222"/>
                </a:solidFill>
              </a:rPr>
              <a:t>(2013).</a:t>
            </a:r>
          </a:p>
        </p:txBody>
      </p:sp>
      <p:sp>
        <p:nvSpPr>
          <p:cNvPr id="141" name="Shape 141"/>
          <p:cNvSpPr txBox="1"/>
          <p:nvPr/>
        </p:nvSpPr>
        <p:spPr>
          <a:xfrm rot="5400000">
            <a:off x="5239500" y="3080387"/>
            <a:ext cx="411900" cy="287100"/>
          </a:xfrm>
          <a:prstGeom prst="rect">
            <a:avLst/>
          </a:prstGeom>
          <a:noFill/>
          <a:ln>
            <a:noFill/>
          </a:ln>
        </p:spPr>
        <p:txBody>
          <a:bodyPr anchorCtr="0" anchor="t" bIns="91425" lIns="91425" rIns="91425" tIns="91425">
            <a:noAutofit/>
          </a:bodyPr>
          <a:lstStyle/>
          <a:p>
            <a:pPr lvl="0" rtl="0">
              <a:spcBef>
                <a:spcPts val="0"/>
              </a:spcBef>
              <a:buNone/>
            </a:pPr>
            <a:r>
              <a:rPr lang="en"/>
              <a:t>… </a:t>
            </a:r>
          </a:p>
        </p:txBody>
      </p:sp>
      <p:sp>
        <p:nvSpPr>
          <p:cNvPr id="142" name="Shape 142"/>
          <p:cNvSpPr txBox="1"/>
          <p:nvPr/>
        </p:nvSpPr>
        <p:spPr>
          <a:xfrm rot="5400000">
            <a:off x="6790850" y="3092237"/>
            <a:ext cx="411900" cy="263400"/>
          </a:xfrm>
          <a:prstGeom prst="rect">
            <a:avLst/>
          </a:prstGeom>
          <a:noFill/>
          <a:ln>
            <a:noFill/>
          </a:ln>
        </p:spPr>
        <p:txBody>
          <a:bodyPr anchorCtr="0" anchor="t" bIns="91425" lIns="91425" rIns="91425" tIns="91425">
            <a:noAutofit/>
          </a:bodyPr>
          <a:lstStyle/>
          <a:p>
            <a:pPr lvl="0" rtl="0">
              <a:spcBef>
                <a:spcPts val="0"/>
              </a:spcBef>
              <a:buNone/>
            </a:pPr>
            <a:r>
              <a:rPr lang="en"/>
              <a:t>… </a:t>
            </a:r>
          </a:p>
        </p:txBody>
      </p:sp>
      <p:sp>
        <p:nvSpPr>
          <p:cNvPr id="143" name="Shape 143"/>
          <p:cNvSpPr txBox="1"/>
          <p:nvPr/>
        </p:nvSpPr>
        <p:spPr>
          <a:xfrm>
            <a:off x="428625" y="3664225"/>
            <a:ext cx="4640400" cy="1031400"/>
          </a:xfrm>
          <a:prstGeom prst="rect">
            <a:avLst/>
          </a:prstGeom>
          <a:noFill/>
          <a:ln>
            <a:noFill/>
          </a:ln>
        </p:spPr>
        <p:txBody>
          <a:bodyPr anchorCtr="0" anchor="ctr" bIns="91425" lIns="91425" rIns="91425" tIns="91425">
            <a:noAutofit/>
          </a:bodyPr>
          <a:lstStyle/>
          <a:p>
            <a:pPr lvl="0" rtl="0">
              <a:spcBef>
                <a:spcPts val="0"/>
              </a:spcBef>
              <a:buNone/>
            </a:pPr>
            <a:r>
              <a:rPr lang="en">
                <a:latin typeface="Roboto"/>
                <a:ea typeface="Roboto"/>
                <a:cs typeface="Roboto"/>
                <a:sym typeface="Roboto"/>
              </a:rPr>
              <a:t>Let’s consider the </a:t>
            </a:r>
            <a:r>
              <a:rPr b="1" lang="en">
                <a:latin typeface="Roboto"/>
                <a:ea typeface="Roboto"/>
                <a:cs typeface="Roboto"/>
                <a:sym typeface="Roboto"/>
              </a:rPr>
              <a:t>preference revelation game</a:t>
            </a:r>
            <a:r>
              <a:rPr lang="en">
                <a:latin typeface="Roboto"/>
                <a:ea typeface="Roboto"/>
                <a:cs typeface="Roboto"/>
                <a:sym typeface="Roboto"/>
              </a:rPr>
              <a:t> induced by the Boston Mechanism</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98250" y="16350"/>
            <a:ext cx="8826600" cy="602700"/>
          </a:xfrm>
          <a:prstGeom prst="rect">
            <a:avLst/>
          </a:prstGeom>
        </p:spPr>
        <p:txBody>
          <a:bodyPr anchorCtr="0" anchor="ctr" bIns="91425" lIns="91425" rIns="91425" tIns="91425">
            <a:noAutofit/>
          </a:bodyPr>
          <a:lstStyle/>
          <a:p>
            <a:pPr lvl="0">
              <a:spcBef>
                <a:spcPts val="0"/>
              </a:spcBef>
              <a:buNone/>
            </a:pPr>
            <a:r>
              <a:rPr lang="en"/>
              <a:t>Boston Game</a:t>
            </a:r>
          </a:p>
        </p:txBody>
      </p:sp>
      <p:sp>
        <p:nvSpPr>
          <p:cNvPr id="149" name="Shape 149"/>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150" name="Shape 150"/>
          <p:cNvSpPr/>
          <p:nvPr/>
        </p:nvSpPr>
        <p:spPr>
          <a:xfrm>
            <a:off x="354975" y="2148725"/>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1</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151" name="Shape 151"/>
          <p:cNvSpPr/>
          <p:nvPr/>
        </p:nvSpPr>
        <p:spPr>
          <a:xfrm>
            <a:off x="354975" y="3189372"/>
            <a:ext cx="1346100" cy="405899"/>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3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b="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152" name="Shape 152"/>
          <p:cNvSpPr/>
          <p:nvPr/>
        </p:nvSpPr>
        <p:spPr>
          <a:xfrm>
            <a:off x="2528300" y="2150450"/>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a</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2, 1, 3 } |  (  )</a:t>
            </a:r>
          </a:p>
        </p:txBody>
      </p:sp>
      <p:sp>
        <p:nvSpPr>
          <p:cNvPr id="153" name="Shape 153"/>
          <p:cNvSpPr/>
          <p:nvPr/>
        </p:nvSpPr>
        <p:spPr>
          <a:xfrm>
            <a:off x="2528300" y="2669018"/>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b</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1, 2}  |  (</a:t>
            </a:r>
            <a:r>
              <a:rPr lang="en" sz="1300">
                <a:solidFill>
                  <a:srgbClr val="FF0000"/>
                </a:solidFill>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154" name="Shape 154"/>
          <p:cNvSpPr/>
          <p:nvPr/>
        </p:nvSpPr>
        <p:spPr>
          <a:xfrm>
            <a:off x="2528300" y="3187599"/>
            <a:ext cx="1655700" cy="405899"/>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c</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2, 1}  |  ( </a:t>
            </a:r>
            <a:r>
              <a:rPr b="1" lang="en" sz="1300">
                <a:solidFill>
                  <a:srgbClr val="FF0000"/>
                </a:solidFill>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p>
        </p:txBody>
      </p:sp>
      <p:sp>
        <p:nvSpPr>
          <p:cNvPr id="155" name="Shape 155"/>
          <p:cNvSpPr/>
          <p:nvPr/>
        </p:nvSpPr>
        <p:spPr>
          <a:xfrm>
            <a:off x="2528287" y="1018450"/>
            <a:ext cx="1598400" cy="7326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Schools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S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s</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s</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s</a:t>
            </a:r>
            <a:r>
              <a:rPr baseline="-25000" i="1" lang="en" sz="1300">
                <a:latin typeface="Times New Roman"/>
                <a:ea typeface="Times New Roman"/>
                <a:cs typeface="Times New Roman"/>
                <a:sym typeface="Times New Roman"/>
              </a:rPr>
              <a:t>m</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156" name="Shape 156"/>
          <p:cNvSpPr/>
          <p:nvPr/>
        </p:nvSpPr>
        <p:spPr>
          <a:xfrm>
            <a:off x="282375" y="1017587"/>
            <a:ext cx="1491300" cy="7326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Students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I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i</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i</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i</a:t>
            </a:r>
            <a:r>
              <a:rPr baseline="-25000" i="1" lang="en" sz="1300">
                <a:latin typeface="Times New Roman"/>
                <a:ea typeface="Times New Roman"/>
                <a:cs typeface="Times New Roman"/>
                <a:sym typeface="Times New Roman"/>
              </a:rPr>
              <a:t>n</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pic>
        <p:nvPicPr>
          <p:cNvPr descr="... bell tower front door blue" id="157" name="Shape 157"/>
          <p:cNvPicPr preferRelativeResize="0"/>
          <p:nvPr/>
        </p:nvPicPr>
        <p:blipFill>
          <a:blip r:embed="rId3">
            <a:alphaModFix/>
          </a:blip>
          <a:stretch>
            <a:fillRect/>
          </a:stretch>
        </p:blipFill>
        <p:spPr>
          <a:xfrm>
            <a:off x="2990562" y="3661693"/>
            <a:ext cx="731175" cy="971305"/>
          </a:xfrm>
          <a:prstGeom prst="rect">
            <a:avLst/>
          </a:prstGeom>
          <a:noFill/>
          <a:ln>
            <a:noFill/>
          </a:ln>
        </p:spPr>
      </p:pic>
      <p:pic>
        <p:nvPicPr>
          <p:cNvPr descr="... School 8 ..." id="158" name="Shape 158"/>
          <p:cNvPicPr preferRelativeResize="0"/>
          <p:nvPr/>
        </p:nvPicPr>
        <p:blipFill>
          <a:blip r:embed="rId4">
            <a:alphaModFix/>
          </a:blip>
          <a:stretch>
            <a:fillRect/>
          </a:stretch>
        </p:blipFill>
        <p:spPr>
          <a:xfrm>
            <a:off x="604337" y="3800175"/>
            <a:ext cx="971875" cy="895450"/>
          </a:xfrm>
          <a:prstGeom prst="rect">
            <a:avLst/>
          </a:prstGeom>
          <a:noFill/>
          <a:ln>
            <a:noFill/>
          </a:ln>
        </p:spPr>
      </p:pic>
      <p:sp>
        <p:nvSpPr>
          <p:cNvPr id="159" name="Shape 159"/>
          <p:cNvSpPr txBox="1"/>
          <p:nvPr/>
        </p:nvSpPr>
        <p:spPr>
          <a:xfrm>
            <a:off x="4658950" y="990387"/>
            <a:ext cx="3864600" cy="33339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60" name="Shape 160"/>
          <p:cNvSpPr/>
          <p:nvPr/>
        </p:nvSpPr>
        <p:spPr>
          <a:xfrm>
            <a:off x="354975" y="2669040"/>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2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b</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a ≻ c</a:t>
            </a:r>
            <a:r>
              <a:rPr lang="en" sz="1300">
                <a:latin typeface="Times New Roman"/>
                <a:ea typeface="Times New Roman"/>
                <a:cs typeface="Times New Roman"/>
                <a:sym typeface="Times New Roman"/>
              </a:rPr>
              <a:t>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Boston Game</a:t>
            </a:r>
          </a:p>
        </p:txBody>
      </p:sp>
      <p:sp>
        <p:nvSpPr>
          <p:cNvPr id="166" name="Shape 16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167" name="Shape 167"/>
          <p:cNvSpPr/>
          <p:nvPr/>
        </p:nvSpPr>
        <p:spPr>
          <a:xfrm>
            <a:off x="354975" y="2148725"/>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1</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168" name="Shape 168"/>
          <p:cNvSpPr/>
          <p:nvPr/>
        </p:nvSpPr>
        <p:spPr>
          <a:xfrm>
            <a:off x="354975" y="3189372"/>
            <a:ext cx="1346100" cy="405899"/>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3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b="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169" name="Shape 169"/>
          <p:cNvSpPr/>
          <p:nvPr/>
        </p:nvSpPr>
        <p:spPr>
          <a:xfrm>
            <a:off x="2528300" y="2150450"/>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a</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2, 1, 3 } |  (  )</a:t>
            </a:r>
          </a:p>
        </p:txBody>
      </p:sp>
      <p:sp>
        <p:nvSpPr>
          <p:cNvPr id="170" name="Shape 170"/>
          <p:cNvSpPr/>
          <p:nvPr/>
        </p:nvSpPr>
        <p:spPr>
          <a:xfrm>
            <a:off x="2528300" y="2669018"/>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b</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1, 2}  |  (</a:t>
            </a:r>
            <a:r>
              <a:rPr lang="en" sz="1300">
                <a:solidFill>
                  <a:srgbClr val="FF0000"/>
                </a:solidFill>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p>
        </p:txBody>
      </p:sp>
      <p:sp>
        <p:nvSpPr>
          <p:cNvPr id="171" name="Shape 171"/>
          <p:cNvSpPr/>
          <p:nvPr/>
        </p:nvSpPr>
        <p:spPr>
          <a:xfrm>
            <a:off x="2528300" y="3187599"/>
            <a:ext cx="1655700" cy="405899"/>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c</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2, 1}  |  ( </a:t>
            </a:r>
            <a:r>
              <a:rPr b="1" lang="en" sz="1300">
                <a:solidFill>
                  <a:srgbClr val="FF0000"/>
                </a:solidFill>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p>
        </p:txBody>
      </p:sp>
      <p:sp>
        <p:nvSpPr>
          <p:cNvPr id="172" name="Shape 172"/>
          <p:cNvSpPr/>
          <p:nvPr/>
        </p:nvSpPr>
        <p:spPr>
          <a:xfrm>
            <a:off x="2528287" y="1018450"/>
            <a:ext cx="1598400" cy="7326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Schools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S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s</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s</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s</a:t>
            </a:r>
            <a:r>
              <a:rPr baseline="-25000" i="1" lang="en" sz="1300">
                <a:latin typeface="Times New Roman"/>
                <a:ea typeface="Times New Roman"/>
                <a:cs typeface="Times New Roman"/>
                <a:sym typeface="Times New Roman"/>
              </a:rPr>
              <a:t>m</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173" name="Shape 173"/>
          <p:cNvSpPr/>
          <p:nvPr/>
        </p:nvSpPr>
        <p:spPr>
          <a:xfrm>
            <a:off x="282375" y="1017587"/>
            <a:ext cx="1491300" cy="7326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Students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I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i</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i</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i</a:t>
            </a:r>
            <a:r>
              <a:rPr baseline="-25000" i="1" lang="en" sz="1300">
                <a:latin typeface="Times New Roman"/>
                <a:ea typeface="Times New Roman"/>
                <a:cs typeface="Times New Roman"/>
                <a:sym typeface="Times New Roman"/>
              </a:rPr>
              <a:t>n</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pic>
        <p:nvPicPr>
          <p:cNvPr descr="... bell tower front door blue" id="174" name="Shape 174"/>
          <p:cNvPicPr preferRelativeResize="0"/>
          <p:nvPr/>
        </p:nvPicPr>
        <p:blipFill>
          <a:blip r:embed="rId3">
            <a:alphaModFix/>
          </a:blip>
          <a:stretch>
            <a:fillRect/>
          </a:stretch>
        </p:blipFill>
        <p:spPr>
          <a:xfrm>
            <a:off x="2990562" y="3661693"/>
            <a:ext cx="731175" cy="971305"/>
          </a:xfrm>
          <a:prstGeom prst="rect">
            <a:avLst/>
          </a:prstGeom>
          <a:noFill/>
          <a:ln>
            <a:noFill/>
          </a:ln>
        </p:spPr>
      </p:pic>
      <p:pic>
        <p:nvPicPr>
          <p:cNvPr descr="... School 8 ..." id="175" name="Shape 175"/>
          <p:cNvPicPr preferRelativeResize="0"/>
          <p:nvPr/>
        </p:nvPicPr>
        <p:blipFill>
          <a:blip r:embed="rId4">
            <a:alphaModFix/>
          </a:blip>
          <a:stretch>
            <a:fillRect/>
          </a:stretch>
        </p:blipFill>
        <p:spPr>
          <a:xfrm>
            <a:off x="604337" y="3800175"/>
            <a:ext cx="971875" cy="895450"/>
          </a:xfrm>
          <a:prstGeom prst="rect">
            <a:avLst/>
          </a:prstGeom>
          <a:noFill/>
          <a:ln>
            <a:noFill/>
          </a:ln>
        </p:spPr>
      </p:pic>
      <p:sp>
        <p:nvSpPr>
          <p:cNvPr id="176" name="Shape 176"/>
          <p:cNvSpPr txBox="1"/>
          <p:nvPr/>
        </p:nvSpPr>
        <p:spPr>
          <a:xfrm>
            <a:off x="4658950" y="837987"/>
            <a:ext cx="3864600" cy="3333900"/>
          </a:xfrm>
          <a:prstGeom prst="rect">
            <a:avLst/>
          </a:prstGeom>
          <a:noFill/>
          <a:ln>
            <a:noFill/>
          </a:ln>
        </p:spPr>
        <p:txBody>
          <a:bodyPr anchorCtr="0" anchor="t" bIns="91425" lIns="91425" rIns="91425" tIns="91425">
            <a:noAutofit/>
          </a:bodyPr>
          <a:lstStyle/>
          <a:p>
            <a:pPr lvl="0" rtl="0">
              <a:spcBef>
                <a:spcPts val="0"/>
              </a:spcBef>
              <a:buNone/>
            </a:pPr>
            <a:r>
              <a:rPr b="1" lang="en">
                <a:latin typeface="Roboto"/>
                <a:ea typeface="Roboto"/>
                <a:cs typeface="Roboto"/>
                <a:sym typeface="Roboto"/>
              </a:rPr>
              <a:t>Round 1:</a:t>
            </a:r>
          </a:p>
          <a:p>
            <a:pPr indent="-228600" lvl="0" marL="457200" rtl="0">
              <a:spcBef>
                <a:spcPts val="0"/>
              </a:spcBef>
              <a:buFont typeface="Roboto"/>
              <a:buChar char="-"/>
            </a:pPr>
            <a:r>
              <a:rPr b="1" lang="en">
                <a:latin typeface="Roboto"/>
                <a:ea typeface="Roboto"/>
                <a:cs typeface="Roboto"/>
                <a:sym typeface="Roboto"/>
              </a:rPr>
              <a:t>1</a:t>
            </a:r>
            <a:r>
              <a:rPr lang="en">
                <a:latin typeface="Roboto"/>
                <a:ea typeface="Roboto"/>
                <a:cs typeface="Roboto"/>
                <a:sym typeface="Roboto"/>
              </a:rPr>
              <a:t>,</a:t>
            </a:r>
            <a:r>
              <a:rPr b="1" lang="en">
                <a:latin typeface="Roboto"/>
                <a:ea typeface="Roboto"/>
                <a:cs typeface="Roboto"/>
                <a:sym typeface="Roboto"/>
              </a:rPr>
              <a:t>3</a:t>
            </a:r>
            <a:r>
              <a:rPr lang="en">
                <a:latin typeface="Roboto"/>
                <a:ea typeface="Roboto"/>
                <a:cs typeface="Roboto"/>
                <a:sym typeface="Roboto"/>
              </a:rPr>
              <a:t> propose to a (only </a:t>
            </a:r>
            <a:r>
              <a:rPr b="1" lang="en">
                <a:latin typeface="Roboto"/>
                <a:ea typeface="Roboto"/>
                <a:cs typeface="Roboto"/>
                <a:sym typeface="Roboto"/>
              </a:rPr>
              <a:t>1</a:t>
            </a:r>
            <a:r>
              <a:rPr lang="en">
                <a:latin typeface="Roboto"/>
                <a:ea typeface="Roboto"/>
                <a:cs typeface="Roboto"/>
                <a:sym typeface="Roboto"/>
              </a:rPr>
              <a:t> is accepted)</a:t>
            </a:r>
          </a:p>
          <a:p>
            <a:pPr indent="-228600" lvl="0" marL="457200" rtl="0">
              <a:spcBef>
                <a:spcPts val="0"/>
              </a:spcBef>
              <a:buFont typeface="Roboto"/>
              <a:buChar char="-"/>
            </a:pPr>
            <a:r>
              <a:rPr b="1" lang="en">
                <a:latin typeface="Roboto"/>
                <a:ea typeface="Roboto"/>
                <a:cs typeface="Roboto"/>
                <a:sym typeface="Roboto"/>
              </a:rPr>
              <a:t>2</a:t>
            </a:r>
            <a:r>
              <a:rPr lang="en">
                <a:latin typeface="Roboto"/>
                <a:ea typeface="Roboto"/>
                <a:cs typeface="Roboto"/>
                <a:sym typeface="Roboto"/>
              </a:rPr>
              <a:t> proposes to </a:t>
            </a:r>
            <a:r>
              <a:rPr b="1" lang="en">
                <a:latin typeface="Roboto"/>
                <a:ea typeface="Roboto"/>
                <a:cs typeface="Roboto"/>
                <a:sym typeface="Roboto"/>
              </a:rPr>
              <a:t>b</a:t>
            </a:r>
            <a:r>
              <a:rPr lang="en">
                <a:latin typeface="Roboto"/>
                <a:ea typeface="Roboto"/>
                <a:cs typeface="Roboto"/>
                <a:sym typeface="Roboto"/>
              </a:rPr>
              <a:t> (accepted)</a:t>
            </a:r>
          </a:p>
          <a:p>
            <a:pPr lvl="0" rtl="0">
              <a:spcBef>
                <a:spcPts val="0"/>
              </a:spcBef>
              <a:buNone/>
            </a:pPr>
            <a:r>
              <a:t/>
            </a:r>
            <a:endParaRPr>
              <a:latin typeface="Roboto"/>
              <a:ea typeface="Roboto"/>
              <a:cs typeface="Roboto"/>
              <a:sym typeface="Roboto"/>
            </a:endParaRPr>
          </a:p>
        </p:txBody>
      </p:sp>
      <p:sp>
        <p:nvSpPr>
          <p:cNvPr id="177" name="Shape 177"/>
          <p:cNvSpPr/>
          <p:nvPr/>
        </p:nvSpPr>
        <p:spPr>
          <a:xfrm>
            <a:off x="354975" y="2669040"/>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2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b</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a ≻ c</a:t>
            </a:r>
            <a:r>
              <a:rPr lang="en" sz="1300">
                <a:latin typeface="Times New Roman"/>
                <a:ea typeface="Times New Roman"/>
                <a:cs typeface="Times New Roman"/>
                <a:sym typeface="Times New Roman"/>
              </a:rPr>
              <a:t> }</a:t>
            </a:r>
          </a:p>
        </p:txBody>
      </p:sp>
      <p:grpSp>
        <p:nvGrpSpPr>
          <p:cNvPr id="178" name="Shape 178"/>
          <p:cNvGrpSpPr/>
          <p:nvPr/>
        </p:nvGrpSpPr>
        <p:grpSpPr>
          <a:xfrm>
            <a:off x="354975" y="2150450"/>
            <a:ext cx="3829025" cy="926215"/>
            <a:chOff x="-2423775" y="4900525"/>
            <a:chExt cx="3829025" cy="926215"/>
          </a:xfrm>
        </p:grpSpPr>
        <p:cxnSp>
          <p:nvCxnSpPr>
            <p:cNvPr id="179" name="Shape 179"/>
            <p:cNvCxnSpPr>
              <a:stCxn id="180" idx="3"/>
              <a:endCxn id="181" idx="1"/>
            </p:cNvCxnSpPr>
            <p:nvPr/>
          </p:nvCxnSpPr>
          <p:spPr>
            <a:xfrm>
              <a:off x="-1077675" y="5623790"/>
              <a:ext cx="827100" cy="0"/>
            </a:xfrm>
            <a:prstGeom prst="straightConnector1">
              <a:avLst/>
            </a:prstGeom>
            <a:noFill/>
            <a:ln cap="flat" cmpd="sng" w="28575">
              <a:solidFill>
                <a:schemeClr val="dk2"/>
              </a:solidFill>
              <a:prstDash val="solid"/>
              <a:round/>
              <a:headEnd len="lg" w="lg" type="none"/>
              <a:tailEnd len="lg" w="lg" type="triangle"/>
            </a:ln>
          </p:spPr>
        </p:cxnSp>
        <p:grpSp>
          <p:nvGrpSpPr>
            <p:cNvPr id="182" name="Shape 182"/>
            <p:cNvGrpSpPr/>
            <p:nvPr/>
          </p:nvGrpSpPr>
          <p:grpSpPr>
            <a:xfrm>
              <a:off x="-2423775" y="4900525"/>
              <a:ext cx="3829025" cy="926215"/>
              <a:chOff x="-2252800" y="4695625"/>
              <a:chExt cx="3829025" cy="926215"/>
            </a:xfrm>
          </p:grpSpPr>
          <p:sp>
            <p:nvSpPr>
              <p:cNvPr id="183" name="Shape 183"/>
              <p:cNvSpPr/>
              <p:nvPr/>
            </p:nvSpPr>
            <p:spPr>
              <a:xfrm>
                <a:off x="-2252800" y="4695625"/>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1</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b="1" i="1" lang="en" sz="1300">
                    <a:solidFill>
                      <a:srgbClr val="0000FF"/>
                    </a:solidFill>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184" name="Shape 184"/>
              <p:cNvSpPr/>
              <p:nvPr/>
            </p:nvSpPr>
            <p:spPr>
              <a:xfrm>
                <a:off x="-79475" y="4697350"/>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a</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2, </a:t>
                </a:r>
                <a:r>
                  <a:rPr b="1" lang="en" sz="1300">
                    <a:solidFill>
                      <a:srgbClr val="FF0000"/>
                    </a:solidFill>
                    <a:latin typeface="Times New Roman"/>
                    <a:ea typeface="Times New Roman"/>
                    <a:cs typeface="Times New Roman"/>
                    <a:sym typeface="Times New Roman"/>
                  </a:rPr>
                  <a:t>1</a:t>
                </a:r>
                <a:r>
                  <a:rPr lang="en" sz="1300">
                    <a:latin typeface="Times New Roman"/>
                    <a:ea typeface="Times New Roman"/>
                    <a:cs typeface="Times New Roman"/>
                    <a:sym typeface="Times New Roman"/>
                  </a:rPr>
                  <a:t>, 3 } |  (</a:t>
                </a:r>
                <a:r>
                  <a:rPr b="1" lang="en" sz="1300">
                    <a:solidFill>
                      <a:srgbClr val="FF0000"/>
                    </a:solidFill>
                    <a:latin typeface="Times New Roman"/>
                    <a:ea typeface="Times New Roman"/>
                    <a:cs typeface="Times New Roman"/>
                    <a:sym typeface="Times New Roman"/>
                  </a:rPr>
                  <a:t>1</a:t>
                </a:r>
                <a:r>
                  <a:rPr lang="en" sz="1300">
                    <a:latin typeface="Times New Roman"/>
                    <a:ea typeface="Times New Roman"/>
                    <a:cs typeface="Times New Roman"/>
                    <a:sym typeface="Times New Roman"/>
                  </a:rPr>
                  <a:t>)</a:t>
                </a:r>
              </a:p>
            </p:txBody>
          </p:sp>
          <p:sp>
            <p:nvSpPr>
              <p:cNvPr id="181" name="Shape 181"/>
              <p:cNvSpPr/>
              <p:nvPr/>
            </p:nvSpPr>
            <p:spPr>
              <a:xfrm>
                <a:off x="-79475" y="5215918"/>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b</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1, </a:t>
                </a:r>
                <a:r>
                  <a:rPr b="1" lang="en" sz="1300">
                    <a:solidFill>
                      <a:srgbClr val="FF0000"/>
                    </a:solidFill>
                    <a:latin typeface="Times New Roman"/>
                    <a:ea typeface="Times New Roman"/>
                    <a:cs typeface="Times New Roman"/>
                    <a:sym typeface="Times New Roman"/>
                  </a:rPr>
                  <a:t>2</a:t>
                </a:r>
                <a:r>
                  <a:rPr lang="en" sz="1300">
                    <a:latin typeface="Times New Roman"/>
                    <a:ea typeface="Times New Roman"/>
                    <a:cs typeface="Times New Roman"/>
                    <a:sym typeface="Times New Roman"/>
                  </a:rPr>
                  <a:t>}  |  (</a:t>
                </a:r>
                <a:r>
                  <a:rPr b="1" lang="en" sz="1300">
                    <a:solidFill>
                      <a:srgbClr val="FF0000"/>
                    </a:solidFill>
                    <a:latin typeface="Times New Roman"/>
                    <a:ea typeface="Times New Roman"/>
                    <a:cs typeface="Times New Roman"/>
                    <a:sym typeface="Times New Roman"/>
                  </a:rPr>
                  <a:t>2</a:t>
                </a:r>
                <a:r>
                  <a:rPr lang="en" sz="1300">
                    <a:latin typeface="Times New Roman"/>
                    <a:ea typeface="Times New Roman"/>
                    <a:cs typeface="Times New Roman"/>
                    <a:sym typeface="Times New Roman"/>
                  </a:rPr>
                  <a:t>) </a:t>
                </a:r>
              </a:p>
            </p:txBody>
          </p:sp>
          <p:sp>
            <p:nvSpPr>
              <p:cNvPr id="180" name="Shape 180"/>
              <p:cNvSpPr/>
              <p:nvPr/>
            </p:nvSpPr>
            <p:spPr>
              <a:xfrm>
                <a:off x="-2252800" y="5215940"/>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2 </a:t>
                </a:r>
                <a:r>
                  <a:rPr lang="en" sz="1300">
                    <a:latin typeface="Times New Roman"/>
                    <a:ea typeface="Times New Roman"/>
                    <a:cs typeface="Times New Roman"/>
                    <a:sym typeface="Times New Roman"/>
                  </a:rPr>
                  <a:t>: { </a:t>
                </a:r>
                <a:r>
                  <a:rPr b="1" i="1" lang="en" sz="1300">
                    <a:solidFill>
                      <a:srgbClr val="0000FF"/>
                    </a:solidFill>
                    <a:latin typeface="Times New Roman"/>
                    <a:ea typeface="Times New Roman"/>
                    <a:cs typeface="Times New Roman"/>
                    <a:sym typeface="Times New Roman"/>
                  </a:rPr>
                  <a:t>b</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a ≻ c</a:t>
                </a:r>
                <a:r>
                  <a:rPr lang="en" sz="1300">
                    <a:latin typeface="Times New Roman"/>
                    <a:ea typeface="Times New Roman"/>
                    <a:cs typeface="Times New Roman"/>
                    <a:sym typeface="Times New Roman"/>
                  </a:rPr>
                  <a:t> }</a:t>
                </a:r>
              </a:p>
            </p:txBody>
          </p:sp>
        </p:grpSp>
        <p:cxnSp>
          <p:nvCxnSpPr>
            <p:cNvPr id="185" name="Shape 185"/>
            <p:cNvCxnSpPr>
              <a:stCxn id="183" idx="3"/>
              <a:endCxn id="184" idx="1"/>
            </p:cNvCxnSpPr>
            <p:nvPr/>
          </p:nvCxnSpPr>
          <p:spPr>
            <a:xfrm>
              <a:off x="-1077675" y="5103475"/>
              <a:ext cx="827100" cy="1800"/>
            </a:xfrm>
            <a:prstGeom prst="straightConnector1">
              <a:avLst/>
            </a:prstGeom>
            <a:noFill/>
            <a:ln cap="flat" cmpd="sng" w="28575">
              <a:solidFill>
                <a:schemeClr val="dk2"/>
              </a:solidFill>
              <a:prstDash val="solid"/>
              <a:round/>
              <a:headEnd len="lg" w="lg" type="none"/>
              <a:tailEnd len="lg" w="lg" type="triangle"/>
            </a:ln>
          </p:spPr>
        </p:cxnSp>
      </p:grpSp>
      <p:grpSp>
        <p:nvGrpSpPr>
          <p:cNvPr id="186" name="Shape 186"/>
          <p:cNvGrpSpPr/>
          <p:nvPr/>
        </p:nvGrpSpPr>
        <p:grpSpPr>
          <a:xfrm>
            <a:off x="-2252800" y="5790993"/>
            <a:ext cx="3829025" cy="926254"/>
            <a:chOff x="-646700" y="5420843"/>
            <a:chExt cx="3829025" cy="926254"/>
          </a:xfrm>
        </p:grpSpPr>
        <p:sp>
          <p:nvSpPr>
            <p:cNvPr id="187" name="Shape 187"/>
            <p:cNvSpPr/>
            <p:nvPr/>
          </p:nvSpPr>
          <p:spPr>
            <a:xfrm>
              <a:off x="-646700" y="5941197"/>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3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a:t>
              </a:r>
              <a:r>
                <a:rPr b="1" i="1" lang="en" sz="1300">
                  <a:solidFill>
                    <a:srgbClr val="0000FF"/>
                  </a:solidFill>
                  <a:latin typeface="Times New Roman"/>
                  <a:ea typeface="Times New Roman"/>
                  <a:cs typeface="Times New Roman"/>
                  <a:sym typeface="Times New Roman"/>
                </a:rPr>
                <a:t>b</a:t>
              </a:r>
              <a:r>
                <a:rPr i="1" lang="en" sz="1300">
                  <a:latin typeface="Times New Roman"/>
                  <a:ea typeface="Times New Roman"/>
                  <a:cs typeface="Times New Roman"/>
                  <a:sym typeface="Times New Roman"/>
                </a:rPr>
                <a:t> ≻ c</a:t>
              </a:r>
              <a:r>
                <a:rPr b="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188" name="Shape 188"/>
            <p:cNvSpPr/>
            <p:nvPr/>
          </p:nvSpPr>
          <p:spPr>
            <a:xfrm>
              <a:off x="1526625" y="5420843"/>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b</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b="1" lang="en" sz="1300">
                  <a:solidFill>
                    <a:srgbClr val="FF0000"/>
                  </a:solidFill>
                  <a:latin typeface="Times New Roman"/>
                  <a:ea typeface="Times New Roman"/>
                  <a:cs typeface="Times New Roman"/>
                  <a:sym typeface="Times New Roman"/>
                </a:rPr>
                <a:t>3</a:t>
              </a:r>
              <a:r>
                <a:rPr lang="en" sz="1300">
                  <a:latin typeface="Times New Roman"/>
                  <a:ea typeface="Times New Roman"/>
                  <a:cs typeface="Times New Roman"/>
                  <a:sym typeface="Times New Roman"/>
                </a:rPr>
                <a:t>, 1, 2}  |  (</a:t>
              </a:r>
              <a:r>
                <a:rPr b="1" lang="en" sz="1300">
                  <a:solidFill>
                    <a:srgbClr val="FF0000"/>
                  </a:solidFill>
                  <a:latin typeface="Times New Roman"/>
                  <a:ea typeface="Times New Roman"/>
                  <a:cs typeface="Times New Roman"/>
                  <a:sym typeface="Times New Roman"/>
                </a:rPr>
                <a:t>2</a:t>
              </a:r>
              <a:r>
                <a:rPr lang="en" sz="1300">
                  <a:latin typeface="Times New Roman"/>
                  <a:ea typeface="Times New Roman"/>
                  <a:cs typeface="Times New Roman"/>
                  <a:sym typeface="Times New Roman"/>
                </a:rPr>
                <a:t>) (</a:t>
              </a:r>
              <a:r>
                <a:rPr b="1" lang="en" sz="1300">
                  <a:solidFill>
                    <a:srgbClr val="FF0000"/>
                  </a:solidFill>
                  <a:latin typeface="Times New Roman"/>
                  <a:ea typeface="Times New Roman"/>
                  <a:cs typeface="Times New Roman"/>
                  <a:sym typeface="Times New Roman"/>
                </a:rPr>
                <a:t>3</a:t>
              </a:r>
              <a:r>
                <a:rPr lang="en" sz="1300">
                  <a:latin typeface="Times New Roman"/>
                  <a:ea typeface="Times New Roman"/>
                  <a:cs typeface="Times New Roman"/>
                  <a:sym typeface="Times New Roman"/>
                </a:rPr>
                <a:t>)</a:t>
              </a:r>
            </a:p>
          </p:txBody>
        </p:sp>
        <p:cxnSp>
          <p:nvCxnSpPr>
            <p:cNvPr id="189" name="Shape 189"/>
            <p:cNvCxnSpPr>
              <a:stCxn id="187" idx="3"/>
              <a:endCxn id="188" idx="1"/>
            </p:cNvCxnSpPr>
            <p:nvPr/>
          </p:nvCxnSpPr>
          <p:spPr>
            <a:xfrm flipH="1" rot="10800000">
              <a:off x="699400" y="5623647"/>
              <a:ext cx="827100" cy="520500"/>
            </a:xfrm>
            <a:prstGeom prst="straightConnector1">
              <a:avLst/>
            </a:prstGeom>
            <a:noFill/>
            <a:ln cap="flat" cmpd="sng" w="28575">
              <a:solidFill>
                <a:schemeClr val="dk2"/>
              </a:solidFill>
              <a:prstDash val="solid"/>
              <a:round/>
              <a:headEnd len="lg" w="lg" type="none"/>
              <a:tailEnd len="lg" w="lg" type="triangle"/>
            </a:ln>
          </p:spPr>
        </p:cxnSp>
      </p:grpSp>
      <p:sp>
        <p:nvSpPr>
          <p:cNvPr id="190" name="Shape 190"/>
          <p:cNvSpPr/>
          <p:nvPr/>
        </p:nvSpPr>
        <p:spPr>
          <a:xfrm>
            <a:off x="649475" y="1986825"/>
            <a:ext cx="343200" cy="1770300"/>
          </a:xfrm>
          <a:prstGeom prst="rect">
            <a:avLst/>
          </a:prstGeom>
          <a:noFill/>
          <a:ln cap="flat" cmpd="sng" w="9525">
            <a:solidFill>
              <a:srgbClr val="0000FF"/>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Boston Game</a:t>
            </a:r>
          </a:p>
        </p:txBody>
      </p:sp>
      <p:sp>
        <p:nvSpPr>
          <p:cNvPr id="196" name="Shape 19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197" name="Shape 197"/>
          <p:cNvSpPr/>
          <p:nvPr/>
        </p:nvSpPr>
        <p:spPr>
          <a:xfrm>
            <a:off x="354975" y="2148725"/>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1</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198" name="Shape 198"/>
          <p:cNvSpPr/>
          <p:nvPr/>
        </p:nvSpPr>
        <p:spPr>
          <a:xfrm>
            <a:off x="354975" y="3189372"/>
            <a:ext cx="1346100" cy="405899"/>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3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b="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199" name="Shape 199"/>
          <p:cNvSpPr/>
          <p:nvPr/>
        </p:nvSpPr>
        <p:spPr>
          <a:xfrm>
            <a:off x="2528300" y="2150450"/>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a</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2, 1, 3 } |  (  )</a:t>
            </a:r>
          </a:p>
        </p:txBody>
      </p:sp>
      <p:sp>
        <p:nvSpPr>
          <p:cNvPr id="200" name="Shape 200"/>
          <p:cNvSpPr/>
          <p:nvPr/>
        </p:nvSpPr>
        <p:spPr>
          <a:xfrm>
            <a:off x="2528300" y="2669018"/>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b</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1, 2}  |  (</a:t>
            </a:r>
            <a:r>
              <a:rPr lang="en" sz="1300">
                <a:solidFill>
                  <a:srgbClr val="FF0000"/>
                </a:solidFill>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p>
        </p:txBody>
      </p:sp>
      <p:sp>
        <p:nvSpPr>
          <p:cNvPr id="201" name="Shape 201"/>
          <p:cNvSpPr/>
          <p:nvPr/>
        </p:nvSpPr>
        <p:spPr>
          <a:xfrm>
            <a:off x="2528300" y="3187599"/>
            <a:ext cx="1655700" cy="405899"/>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c</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2, 1}  |  </a:t>
            </a:r>
            <a:r>
              <a:rPr lang="en" sz="1300">
                <a:latin typeface="Times New Roman"/>
                <a:ea typeface="Times New Roman"/>
                <a:cs typeface="Times New Roman"/>
                <a:sym typeface="Times New Roman"/>
              </a:rPr>
              <a:t>(</a:t>
            </a:r>
            <a:r>
              <a:rPr b="1" lang="en" sz="1300">
                <a:solidFill>
                  <a:srgbClr val="FF0000"/>
                </a:solidFill>
                <a:latin typeface="Times New Roman"/>
                <a:ea typeface="Times New Roman"/>
                <a:cs typeface="Times New Roman"/>
                <a:sym typeface="Times New Roman"/>
              </a:rPr>
              <a:t>  </a:t>
            </a:r>
            <a:r>
              <a:rPr lang="en" sz="1300">
                <a:latin typeface="Times New Roman"/>
                <a:ea typeface="Times New Roman"/>
                <a:cs typeface="Times New Roman"/>
                <a:sym typeface="Times New Roman"/>
              </a:rPr>
              <a:t>) (  )</a:t>
            </a:r>
          </a:p>
        </p:txBody>
      </p:sp>
      <p:sp>
        <p:nvSpPr>
          <p:cNvPr id="202" name="Shape 202"/>
          <p:cNvSpPr/>
          <p:nvPr/>
        </p:nvSpPr>
        <p:spPr>
          <a:xfrm>
            <a:off x="2528287" y="1018450"/>
            <a:ext cx="1598400" cy="7326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Schools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S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s</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s</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s</a:t>
            </a:r>
            <a:r>
              <a:rPr baseline="-25000" i="1" lang="en" sz="1300">
                <a:latin typeface="Times New Roman"/>
                <a:ea typeface="Times New Roman"/>
                <a:cs typeface="Times New Roman"/>
                <a:sym typeface="Times New Roman"/>
              </a:rPr>
              <a:t>m</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sp>
        <p:nvSpPr>
          <p:cNvPr id="203" name="Shape 203"/>
          <p:cNvSpPr/>
          <p:nvPr/>
        </p:nvSpPr>
        <p:spPr>
          <a:xfrm>
            <a:off x="282375" y="1017587"/>
            <a:ext cx="1491300" cy="7326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b="1" sz="1300"/>
          </a:p>
          <a:p>
            <a:pPr lvl="0" rtl="0" algn="ctr">
              <a:spcBef>
                <a:spcPts val="0"/>
              </a:spcBef>
              <a:buNone/>
            </a:pPr>
            <a:r>
              <a:rPr b="1" lang="en" sz="1300">
                <a:latin typeface="Roboto"/>
                <a:ea typeface="Roboto"/>
                <a:cs typeface="Roboto"/>
                <a:sym typeface="Roboto"/>
              </a:rPr>
              <a:t>Students</a:t>
            </a:r>
          </a:p>
          <a:p>
            <a:pPr lvl="0" rtl="0">
              <a:lnSpc>
                <a:spcPct val="115000"/>
              </a:lnSpc>
              <a:spcBef>
                <a:spcPts val="0"/>
              </a:spcBef>
              <a:spcAft>
                <a:spcPts val="1600"/>
              </a:spcAft>
              <a:buNone/>
            </a:pPr>
            <a:r>
              <a:rPr i="1" lang="en" sz="1300">
                <a:latin typeface="Times New Roman"/>
                <a:ea typeface="Times New Roman"/>
                <a:cs typeface="Times New Roman"/>
                <a:sym typeface="Times New Roman"/>
              </a:rPr>
              <a:t>I = </a:t>
            </a:r>
            <a:r>
              <a:rPr lang="en" sz="1300">
                <a:latin typeface="Times New Roman"/>
                <a:ea typeface="Times New Roman"/>
                <a:cs typeface="Times New Roman"/>
                <a:sym typeface="Times New Roman"/>
              </a:rPr>
              <a:t>{</a:t>
            </a:r>
            <a:r>
              <a:rPr i="1" lang="en" sz="1300">
                <a:latin typeface="Times New Roman"/>
                <a:ea typeface="Times New Roman"/>
                <a:cs typeface="Times New Roman"/>
                <a:sym typeface="Times New Roman"/>
              </a:rPr>
              <a:t>i</a:t>
            </a:r>
            <a:r>
              <a:rPr baseline="-25000" i="1" lang="en" sz="1300">
                <a:latin typeface="Times New Roman"/>
                <a:ea typeface="Times New Roman"/>
                <a:cs typeface="Times New Roman"/>
                <a:sym typeface="Times New Roman"/>
              </a:rPr>
              <a:t>1 </a:t>
            </a:r>
            <a:r>
              <a:rPr i="1" lang="en" sz="1300">
                <a:latin typeface="Times New Roman"/>
                <a:ea typeface="Times New Roman"/>
                <a:cs typeface="Times New Roman"/>
                <a:sym typeface="Times New Roman"/>
              </a:rPr>
              <a:t>, i</a:t>
            </a:r>
            <a:r>
              <a:rPr baseline="-25000" i="1" lang="en" sz="1300">
                <a:latin typeface="Times New Roman"/>
                <a:ea typeface="Times New Roman"/>
                <a:cs typeface="Times New Roman"/>
                <a:sym typeface="Times New Roman"/>
              </a:rPr>
              <a:t>2 </a:t>
            </a:r>
            <a:r>
              <a:rPr i="1" lang="en" sz="1300">
                <a:latin typeface="Times New Roman"/>
                <a:ea typeface="Times New Roman"/>
                <a:cs typeface="Times New Roman"/>
                <a:sym typeface="Times New Roman"/>
              </a:rPr>
              <a:t>, … , i</a:t>
            </a:r>
            <a:r>
              <a:rPr baseline="-25000" i="1" lang="en" sz="1300">
                <a:latin typeface="Times New Roman"/>
                <a:ea typeface="Times New Roman"/>
                <a:cs typeface="Times New Roman"/>
                <a:sym typeface="Times New Roman"/>
              </a:rPr>
              <a:t>n</a:t>
            </a:r>
            <a:r>
              <a:rPr i="1" lang="en" sz="1300">
                <a:latin typeface="Times New Roman"/>
                <a:ea typeface="Times New Roman"/>
                <a:cs typeface="Times New Roman"/>
                <a:sym typeface="Times New Roman"/>
              </a:rPr>
              <a:t> </a:t>
            </a:r>
            <a:r>
              <a:rPr lang="en" sz="1300">
                <a:latin typeface="Times New Roman"/>
                <a:ea typeface="Times New Roman"/>
                <a:cs typeface="Times New Roman"/>
                <a:sym typeface="Times New Roman"/>
              </a:rPr>
              <a:t>}</a:t>
            </a:r>
          </a:p>
        </p:txBody>
      </p:sp>
      <p:pic>
        <p:nvPicPr>
          <p:cNvPr descr="... bell tower front door blue" id="204" name="Shape 204"/>
          <p:cNvPicPr preferRelativeResize="0"/>
          <p:nvPr/>
        </p:nvPicPr>
        <p:blipFill>
          <a:blip r:embed="rId3">
            <a:alphaModFix/>
          </a:blip>
          <a:stretch>
            <a:fillRect/>
          </a:stretch>
        </p:blipFill>
        <p:spPr>
          <a:xfrm>
            <a:off x="2990562" y="3661693"/>
            <a:ext cx="731175" cy="971305"/>
          </a:xfrm>
          <a:prstGeom prst="rect">
            <a:avLst/>
          </a:prstGeom>
          <a:noFill/>
          <a:ln>
            <a:noFill/>
          </a:ln>
        </p:spPr>
      </p:pic>
      <p:pic>
        <p:nvPicPr>
          <p:cNvPr descr="... School 8 ..." id="205" name="Shape 205"/>
          <p:cNvPicPr preferRelativeResize="0"/>
          <p:nvPr/>
        </p:nvPicPr>
        <p:blipFill>
          <a:blip r:embed="rId4">
            <a:alphaModFix/>
          </a:blip>
          <a:stretch>
            <a:fillRect/>
          </a:stretch>
        </p:blipFill>
        <p:spPr>
          <a:xfrm>
            <a:off x="604337" y="3800175"/>
            <a:ext cx="971875" cy="895450"/>
          </a:xfrm>
          <a:prstGeom prst="rect">
            <a:avLst/>
          </a:prstGeom>
          <a:noFill/>
          <a:ln>
            <a:noFill/>
          </a:ln>
        </p:spPr>
      </p:pic>
      <p:sp>
        <p:nvSpPr>
          <p:cNvPr id="206" name="Shape 206"/>
          <p:cNvSpPr txBox="1"/>
          <p:nvPr/>
        </p:nvSpPr>
        <p:spPr>
          <a:xfrm>
            <a:off x="4658950" y="837987"/>
            <a:ext cx="3864600" cy="3333900"/>
          </a:xfrm>
          <a:prstGeom prst="rect">
            <a:avLst/>
          </a:prstGeom>
          <a:noFill/>
          <a:ln>
            <a:noFill/>
          </a:ln>
        </p:spPr>
        <p:txBody>
          <a:bodyPr anchorCtr="0" anchor="t" bIns="91425" lIns="91425" rIns="91425" tIns="91425">
            <a:noAutofit/>
          </a:bodyPr>
          <a:lstStyle/>
          <a:p>
            <a:pPr lvl="0" rtl="0">
              <a:spcBef>
                <a:spcPts val="0"/>
              </a:spcBef>
              <a:buNone/>
            </a:pPr>
            <a:r>
              <a:rPr b="1" lang="en">
                <a:latin typeface="Roboto"/>
                <a:ea typeface="Roboto"/>
                <a:cs typeface="Roboto"/>
                <a:sym typeface="Roboto"/>
              </a:rPr>
              <a:t>Round 1:</a:t>
            </a:r>
          </a:p>
          <a:p>
            <a:pPr indent="-228600" lvl="0" marL="457200" rtl="0">
              <a:spcBef>
                <a:spcPts val="0"/>
              </a:spcBef>
              <a:buFont typeface="Roboto"/>
              <a:buChar char="-"/>
            </a:pPr>
            <a:r>
              <a:rPr b="1" lang="en">
                <a:latin typeface="Roboto"/>
                <a:ea typeface="Roboto"/>
                <a:cs typeface="Roboto"/>
                <a:sym typeface="Roboto"/>
              </a:rPr>
              <a:t>1</a:t>
            </a:r>
            <a:r>
              <a:rPr lang="en">
                <a:latin typeface="Roboto"/>
                <a:ea typeface="Roboto"/>
                <a:cs typeface="Roboto"/>
                <a:sym typeface="Roboto"/>
              </a:rPr>
              <a:t>,</a:t>
            </a:r>
            <a:r>
              <a:rPr b="1" lang="en">
                <a:latin typeface="Roboto"/>
                <a:ea typeface="Roboto"/>
                <a:cs typeface="Roboto"/>
                <a:sym typeface="Roboto"/>
              </a:rPr>
              <a:t>3</a:t>
            </a:r>
            <a:r>
              <a:rPr lang="en">
                <a:latin typeface="Roboto"/>
                <a:ea typeface="Roboto"/>
                <a:cs typeface="Roboto"/>
                <a:sym typeface="Roboto"/>
              </a:rPr>
              <a:t> propose to a (only </a:t>
            </a:r>
            <a:r>
              <a:rPr b="1" lang="en">
                <a:latin typeface="Roboto"/>
                <a:ea typeface="Roboto"/>
                <a:cs typeface="Roboto"/>
                <a:sym typeface="Roboto"/>
              </a:rPr>
              <a:t>1</a:t>
            </a:r>
            <a:r>
              <a:rPr lang="en">
                <a:latin typeface="Roboto"/>
                <a:ea typeface="Roboto"/>
                <a:cs typeface="Roboto"/>
                <a:sym typeface="Roboto"/>
              </a:rPr>
              <a:t> is accepted)</a:t>
            </a:r>
          </a:p>
          <a:p>
            <a:pPr indent="-228600" lvl="0" marL="457200" rtl="0">
              <a:spcBef>
                <a:spcPts val="0"/>
              </a:spcBef>
              <a:buFont typeface="Roboto"/>
              <a:buChar char="-"/>
            </a:pPr>
            <a:r>
              <a:rPr b="1" lang="en">
                <a:latin typeface="Roboto"/>
                <a:ea typeface="Roboto"/>
                <a:cs typeface="Roboto"/>
                <a:sym typeface="Roboto"/>
              </a:rPr>
              <a:t>2</a:t>
            </a:r>
            <a:r>
              <a:rPr lang="en">
                <a:latin typeface="Roboto"/>
                <a:ea typeface="Roboto"/>
                <a:cs typeface="Roboto"/>
                <a:sym typeface="Roboto"/>
              </a:rPr>
              <a:t> proposes to </a:t>
            </a:r>
            <a:r>
              <a:rPr b="1" lang="en">
                <a:latin typeface="Roboto"/>
                <a:ea typeface="Roboto"/>
                <a:cs typeface="Roboto"/>
                <a:sym typeface="Roboto"/>
              </a:rPr>
              <a:t>b</a:t>
            </a:r>
            <a:r>
              <a:rPr lang="en">
                <a:latin typeface="Roboto"/>
                <a:ea typeface="Roboto"/>
                <a:cs typeface="Roboto"/>
                <a:sym typeface="Roboto"/>
              </a:rPr>
              <a:t> (accepted)</a:t>
            </a:r>
          </a:p>
          <a:p>
            <a:pPr lvl="0" rtl="0">
              <a:spcBef>
                <a:spcPts val="0"/>
              </a:spcBef>
              <a:buNone/>
            </a:pPr>
            <a:r>
              <a:t/>
            </a:r>
            <a:endParaRPr>
              <a:latin typeface="Roboto"/>
              <a:ea typeface="Roboto"/>
              <a:cs typeface="Roboto"/>
              <a:sym typeface="Roboto"/>
            </a:endParaRPr>
          </a:p>
          <a:p>
            <a:pPr lvl="0" rtl="0">
              <a:spcBef>
                <a:spcPts val="0"/>
              </a:spcBef>
              <a:buNone/>
            </a:pPr>
            <a:r>
              <a:rPr b="1" lang="en">
                <a:latin typeface="Roboto"/>
                <a:ea typeface="Roboto"/>
                <a:cs typeface="Roboto"/>
                <a:sym typeface="Roboto"/>
              </a:rPr>
              <a:t>Round 2:</a:t>
            </a:r>
          </a:p>
          <a:p>
            <a:pPr indent="-228600" lvl="0" marL="457200" rtl="0">
              <a:spcBef>
                <a:spcPts val="0"/>
              </a:spcBef>
              <a:buFont typeface="Roboto"/>
              <a:buChar char="-"/>
            </a:pPr>
            <a:r>
              <a:rPr b="1" lang="en">
                <a:latin typeface="Roboto"/>
                <a:ea typeface="Roboto"/>
                <a:cs typeface="Roboto"/>
                <a:sym typeface="Roboto"/>
              </a:rPr>
              <a:t>3 </a:t>
            </a:r>
            <a:r>
              <a:rPr lang="en">
                <a:latin typeface="Roboto"/>
                <a:ea typeface="Roboto"/>
                <a:cs typeface="Roboto"/>
                <a:sym typeface="Roboto"/>
              </a:rPr>
              <a:t>proposes to </a:t>
            </a:r>
            <a:r>
              <a:rPr b="1" lang="en">
                <a:latin typeface="Roboto"/>
                <a:ea typeface="Roboto"/>
                <a:cs typeface="Roboto"/>
                <a:sym typeface="Roboto"/>
              </a:rPr>
              <a:t>b</a:t>
            </a:r>
            <a:r>
              <a:rPr b="1" lang="en">
                <a:latin typeface="Roboto"/>
                <a:ea typeface="Roboto"/>
                <a:cs typeface="Roboto"/>
                <a:sym typeface="Roboto"/>
              </a:rPr>
              <a:t> </a:t>
            </a:r>
            <a:r>
              <a:rPr lang="en">
                <a:latin typeface="Roboto"/>
                <a:ea typeface="Roboto"/>
                <a:cs typeface="Roboto"/>
                <a:sym typeface="Roboto"/>
              </a:rPr>
              <a:t>(rejected)</a:t>
            </a:r>
          </a:p>
          <a:p>
            <a:pPr lvl="0" rtl="0">
              <a:spcBef>
                <a:spcPts val="0"/>
              </a:spcBef>
              <a:buNone/>
            </a:pPr>
            <a:r>
              <a:t/>
            </a:r>
            <a:endParaRPr>
              <a:latin typeface="Roboto"/>
              <a:ea typeface="Roboto"/>
              <a:cs typeface="Roboto"/>
              <a:sym typeface="Roboto"/>
            </a:endParaRPr>
          </a:p>
          <a:p>
            <a:pPr lvl="0" rtl="0">
              <a:spcBef>
                <a:spcPts val="0"/>
              </a:spcBef>
              <a:buNone/>
            </a:pPr>
            <a:r>
              <a:t/>
            </a:r>
            <a:endParaRPr>
              <a:latin typeface="Roboto"/>
              <a:ea typeface="Roboto"/>
              <a:cs typeface="Roboto"/>
              <a:sym typeface="Roboto"/>
            </a:endParaRPr>
          </a:p>
        </p:txBody>
      </p:sp>
      <p:sp>
        <p:nvSpPr>
          <p:cNvPr id="207" name="Shape 207"/>
          <p:cNvSpPr/>
          <p:nvPr/>
        </p:nvSpPr>
        <p:spPr>
          <a:xfrm>
            <a:off x="354975" y="2669040"/>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2 </a:t>
            </a:r>
            <a:r>
              <a:rPr lang="en" sz="1300">
                <a:latin typeface="Times New Roman"/>
                <a:ea typeface="Times New Roman"/>
                <a:cs typeface="Times New Roman"/>
                <a:sym typeface="Times New Roman"/>
              </a:rPr>
              <a:t>: { </a:t>
            </a:r>
            <a:r>
              <a:rPr i="1" lang="en" sz="1300">
                <a:latin typeface="Times New Roman"/>
                <a:ea typeface="Times New Roman"/>
                <a:cs typeface="Times New Roman"/>
                <a:sym typeface="Times New Roman"/>
              </a:rPr>
              <a:t>b</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a ≻ c</a:t>
            </a:r>
            <a:r>
              <a:rPr lang="en" sz="1300">
                <a:latin typeface="Times New Roman"/>
                <a:ea typeface="Times New Roman"/>
                <a:cs typeface="Times New Roman"/>
                <a:sym typeface="Times New Roman"/>
              </a:rPr>
              <a:t> }</a:t>
            </a:r>
          </a:p>
        </p:txBody>
      </p:sp>
      <p:grpSp>
        <p:nvGrpSpPr>
          <p:cNvPr id="208" name="Shape 208"/>
          <p:cNvGrpSpPr/>
          <p:nvPr/>
        </p:nvGrpSpPr>
        <p:grpSpPr>
          <a:xfrm>
            <a:off x="354975" y="2150450"/>
            <a:ext cx="3829025" cy="926215"/>
            <a:chOff x="-2423775" y="4900525"/>
            <a:chExt cx="3829025" cy="926215"/>
          </a:xfrm>
        </p:grpSpPr>
        <p:cxnSp>
          <p:nvCxnSpPr>
            <p:cNvPr id="209" name="Shape 209"/>
            <p:cNvCxnSpPr>
              <a:stCxn id="210" idx="3"/>
              <a:endCxn id="211" idx="1"/>
            </p:cNvCxnSpPr>
            <p:nvPr/>
          </p:nvCxnSpPr>
          <p:spPr>
            <a:xfrm>
              <a:off x="-1077675" y="5623790"/>
              <a:ext cx="827100" cy="0"/>
            </a:xfrm>
            <a:prstGeom prst="straightConnector1">
              <a:avLst/>
            </a:prstGeom>
            <a:noFill/>
            <a:ln cap="flat" cmpd="sng" w="28575">
              <a:solidFill>
                <a:schemeClr val="dk2"/>
              </a:solidFill>
              <a:prstDash val="solid"/>
              <a:round/>
              <a:headEnd len="lg" w="lg" type="none"/>
              <a:tailEnd len="lg" w="lg" type="triangle"/>
            </a:ln>
          </p:spPr>
        </p:cxnSp>
        <p:grpSp>
          <p:nvGrpSpPr>
            <p:cNvPr id="212" name="Shape 212"/>
            <p:cNvGrpSpPr/>
            <p:nvPr/>
          </p:nvGrpSpPr>
          <p:grpSpPr>
            <a:xfrm>
              <a:off x="-2423775" y="4900525"/>
              <a:ext cx="3829025" cy="926215"/>
              <a:chOff x="-2252800" y="4695625"/>
              <a:chExt cx="3829025" cy="926215"/>
            </a:xfrm>
          </p:grpSpPr>
          <p:sp>
            <p:nvSpPr>
              <p:cNvPr id="213" name="Shape 213"/>
              <p:cNvSpPr/>
              <p:nvPr/>
            </p:nvSpPr>
            <p:spPr>
              <a:xfrm>
                <a:off x="-2252800" y="4695625"/>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1</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a:t>
                </a:r>
                <a:r>
                  <a:rPr b="1" i="1" lang="en" sz="1300">
                    <a:solidFill>
                      <a:srgbClr val="0000FF"/>
                    </a:solidFill>
                    <a:latin typeface="Times New Roman"/>
                    <a:ea typeface="Times New Roman"/>
                    <a:cs typeface="Times New Roman"/>
                    <a:sym typeface="Times New Roman"/>
                  </a:rPr>
                  <a:t>a</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b ≻ c</a:t>
                </a:r>
                <a:r>
                  <a:rPr lang="en" sz="1300">
                    <a:latin typeface="Times New Roman"/>
                    <a:ea typeface="Times New Roman"/>
                    <a:cs typeface="Times New Roman"/>
                    <a:sym typeface="Times New Roman"/>
                  </a:rPr>
                  <a:t> }</a:t>
                </a:r>
              </a:p>
            </p:txBody>
          </p:sp>
          <p:sp>
            <p:nvSpPr>
              <p:cNvPr id="214" name="Shape 214"/>
              <p:cNvSpPr/>
              <p:nvPr/>
            </p:nvSpPr>
            <p:spPr>
              <a:xfrm>
                <a:off x="-79475" y="4697350"/>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a</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2, </a:t>
                </a:r>
                <a:r>
                  <a:rPr b="1" lang="en" sz="1300">
                    <a:solidFill>
                      <a:srgbClr val="FF0000"/>
                    </a:solidFill>
                    <a:latin typeface="Times New Roman"/>
                    <a:ea typeface="Times New Roman"/>
                    <a:cs typeface="Times New Roman"/>
                    <a:sym typeface="Times New Roman"/>
                  </a:rPr>
                  <a:t>1</a:t>
                </a:r>
                <a:r>
                  <a:rPr lang="en" sz="1300">
                    <a:latin typeface="Times New Roman"/>
                    <a:ea typeface="Times New Roman"/>
                    <a:cs typeface="Times New Roman"/>
                    <a:sym typeface="Times New Roman"/>
                  </a:rPr>
                  <a:t>, 3 } |  (</a:t>
                </a:r>
                <a:r>
                  <a:rPr b="1" lang="en" sz="1300">
                    <a:solidFill>
                      <a:srgbClr val="FF0000"/>
                    </a:solidFill>
                    <a:latin typeface="Times New Roman"/>
                    <a:ea typeface="Times New Roman"/>
                    <a:cs typeface="Times New Roman"/>
                    <a:sym typeface="Times New Roman"/>
                  </a:rPr>
                  <a:t>1</a:t>
                </a:r>
                <a:r>
                  <a:rPr lang="en" sz="1300">
                    <a:latin typeface="Times New Roman"/>
                    <a:ea typeface="Times New Roman"/>
                    <a:cs typeface="Times New Roman"/>
                    <a:sym typeface="Times New Roman"/>
                  </a:rPr>
                  <a:t>)</a:t>
                </a:r>
              </a:p>
            </p:txBody>
          </p:sp>
          <p:sp>
            <p:nvSpPr>
              <p:cNvPr id="211" name="Shape 211"/>
              <p:cNvSpPr/>
              <p:nvPr/>
            </p:nvSpPr>
            <p:spPr>
              <a:xfrm>
                <a:off x="-79475" y="5215918"/>
                <a:ext cx="1655700" cy="405900"/>
              </a:xfrm>
              <a:prstGeom prst="rect">
                <a:avLst/>
              </a:prstGeom>
              <a:solidFill>
                <a:srgbClr val="C9DAF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b</a:t>
                </a:r>
                <a:r>
                  <a:rPr b="1" baseline="-25000" lang="en" sz="1300">
                    <a:latin typeface="Times New Roman"/>
                    <a:ea typeface="Times New Roman"/>
                    <a:cs typeface="Times New Roman"/>
                    <a:sym typeface="Times New Roman"/>
                  </a:rPr>
                  <a:t> </a:t>
                </a:r>
                <a:r>
                  <a:rPr b="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 3, 1, </a:t>
                </a:r>
                <a:r>
                  <a:rPr b="1" lang="en" sz="1300">
                    <a:solidFill>
                      <a:srgbClr val="FF0000"/>
                    </a:solidFill>
                    <a:latin typeface="Times New Roman"/>
                    <a:ea typeface="Times New Roman"/>
                    <a:cs typeface="Times New Roman"/>
                    <a:sym typeface="Times New Roman"/>
                  </a:rPr>
                  <a:t>2</a:t>
                </a:r>
                <a:r>
                  <a:rPr lang="en" sz="1300">
                    <a:latin typeface="Times New Roman"/>
                    <a:ea typeface="Times New Roman"/>
                    <a:cs typeface="Times New Roman"/>
                    <a:sym typeface="Times New Roman"/>
                  </a:rPr>
                  <a:t>}  |  (</a:t>
                </a:r>
                <a:r>
                  <a:rPr b="1" lang="en" sz="1300">
                    <a:solidFill>
                      <a:srgbClr val="FF0000"/>
                    </a:solidFill>
                    <a:latin typeface="Times New Roman"/>
                    <a:ea typeface="Times New Roman"/>
                    <a:cs typeface="Times New Roman"/>
                    <a:sym typeface="Times New Roman"/>
                  </a:rPr>
                  <a:t>2</a:t>
                </a:r>
                <a:r>
                  <a:rPr lang="en" sz="1300">
                    <a:latin typeface="Times New Roman"/>
                    <a:ea typeface="Times New Roman"/>
                    <a:cs typeface="Times New Roman"/>
                    <a:sym typeface="Times New Roman"/>
                  </a:rPr>
                  <a:t>) </a:t>
                </a:r>
              </a:p>
            </p:txBody>
          </p:sp>
          <p:sp>
            <p:nvSpPr>
              <p:cNvPr id="210" name="Shape 210"/>
              <p:cNvSpPr/>
              <p:nvPr/>
            </p:nvSpPr>
            <p:spPr>
              <a:xfrm>
                <a:off x="-2252800" y="5215940"/>
                <a:ext cx="1346100" cy="4059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1300">
                    <a:latin typeface="Times New Roman"/>
                    <a:ea typeface="Times New Roman"/>
                    <a:cs typeface="Times New Roman"/>
                    <a:sym typeface="Times New Roman"/>
                  </a:rPr>
                  <a:t>2 </a:t>
                </a:r>
                <a:r>
                  <a:rPr lang="en" sz="1300">
                    <a:latin typeface="Times New Roman"/>
                    <a:ea typeface="Times New Roman"/>
                    <a:cs typeface="Times New Roman"/>
                    <a:sym typeface="Times New Roman"/>
                  </a:rPr>
                  <a:t>: { </a:t>
                </a:r>
                <a:r>
                  <a:rPr b="1" i="1" lang="en" sz="1300">
                    <a:solidFill>
                      <a:srgbClr val="0000FF"/>
                    </a:solidFill>
                    <a:latin typeface="Times New Roman"/>
                    <a:ea typeface="Times New Roman"/>
                    <a:cs typeface="Times New Roman"/>
                    <a:sym typeface="Times New Roman"/>
                  </a:rPr>
                  <a:t>b</a:t>
                </a:r>
                <a:r>
                  <a:rPr lang="en" sz="1300">
                    <a:latin typeface="Times New Roman"/>
                    <a:ea typeface="Times New Roman"/>
                    <a:cs typeface="Times New Roman"/>
                    <a:sym typeface="Times New Roman"/>
                  </a:rPr>
                  <a:t> </a:t>
                </a:r>
                <a:r>
                  <a:rPr i="1" lang="en" sz="1300">
                    <a:latin typeface="Times New Roman"/>
                    <a:ea typeface="Times New Roman"/>
                    <a:cs typeface="Times New Roman"/>
                    <a:sym typeface="Times New Roman"/>
                  </a:rPr>
                  <a:t>≻ a ≻ c</a:t>
                </a:r>
                <a:r>
                  <a:rPr lang="en" sz="1300">
                    <a:latin typeface="Times New Roman"/>
                    <a:ea typeface="Times New Roman"/>
                    <a:cs typeface="Times New Roman"/>
                    <a:sym typeface="Times New Roman"/>
                  </a:rPr>
                  <a:t> }</a:t>
                </a:r>
              </a:p>
            </p:txBody>
          </p:sp>
        </p:grpSp>
        <p:cxnSp>
          <p:nvCxnSpPr>
            <p:cNvPr id="215" name="Shape 215"/>
            <p:cNvCxnSpPr>
              <a:stCxn id="213" idx="3"/>
              <a:endCxn id="214" idx="1"/>
            </p:cNvCxnSpPr>
            <p:nvPr/>
          </p:nvCxnSpPr>
          <p:spPr>
            <a:xfrm>
              <a:off x="-1077675" y="5103475"/>
              <a:ext cx="827100" cy="1800"/>
            </a:xfrm>
            <a:prstGeom prst="straightConnector1">
              <a:avLst/>
            </a:prstGeom>
            <a:noFill/>
            <a:ln cap="flat" cmpd="sng" w="28575">
              <a:solidFill>
                <a:schemeClr val="dk2"/>
              </a:solidFill>
              <a:prstDash val="solid"/>
              <a:round/>
              <a:headEnd len="lg" w="lg" type="none"/>
              <a:tailEnd len="lg" w="lg" type="triangle"/>
            </a:ln>
          </p:spPr>
        </p:cxnSp>
      </p:grpSp>
      <p:sp>
        <p:nvSpPr>
          <p:cNvPr id="216" name="Shape 216"/>
          <p:cNvSpPr/>
          <p:nvPr/>
        </p:nvSpPr>
        <p:spPr>
          <a:xfrm>
            <a:off x="887605" y="1986825"/>
            <a:ext cx="343200" cy="1770300"/>
          </a:xfrm>
          <a:prstGeom prst="rect">
            <a:avLst/>
          </a:prstGeom>
          <a:noFill/>
          <a:ln cap="flat" cmpd="sng" w="9525">
            <a:solidFill>
              <a:srgbClr val="0000FF"/>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