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54"/>
  </p:notesMasterIdLst>
  <p:handoutMasterIdLst>
    <p:handoutMasterId r:id="rId55"/>
  </p:handoutMasterIdLst>
  <p:sldIdLst>
    <p:sldId id="256" r:id="rId2"/>
    <p:sldId id="464" r:id="rId3"/>
    <p:sldId id="493" r:id="rId4"/>
    <p:sldId id="494" r:id="rId5"/>
    <p:sldId id="495" r:id="rId6"/>
    <p:sldId id="496" r:id="rId7"/>
    <p:sldId id="497" r:id="rId8"/>
    <p:sldId id="498" r:id="rId9"/>
    <p:sldId id="499" r:id="rId10"/>
    <p:sldId id="500" r:id="rId11"/>
    <p:sldId id="501" r:id="rId12"/>
    <p:sldId id="502" r:id="rId13"/>
    <p:sldId id="505" r:id="rId14"/>
    <p:sldId id="506" r:id="rId15"/>
    <p:sldId id="507" r:id="rId16"/>
    <p:sldId id="508" r:id="rId17"/>
    <p:sldId id="511" r:id="rId18"/>
    <p:sldId id="512" r:id="rId19"/>
    <p:sldId id="513" r:id="rId20"/>
    <p:sldId id="509" r:id="rId21"/>
    <p:sldId id="510" r:id="rId22"/>
    <p:sldId id="514" r:id="rId23"/>
    <p:sldId id="503" r:id="rId24"/>
    <p:sldId id="516" r:id="rId25"/>
    <p:sldId id="517" r:id="rId26"/>
    <p:sldId id="518" r:id="rId27"/>
    <p:sldId id="515" r:id="rId28"/>
    <p:sldId id="488" r:id="rId29"/>
    <p:sldId id="466" r:id="rId30"/>
    <p:sldId id="467" r:id="rId31"/>
    <p:sldId id="468" r:id="rId32"/>
    <p:sldId id="469" r:id="rId33"/>
    <p:sldId id="470"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90" r:id="rId47"/>
    <p:sldId id="491" r:id="rId48"/>
    <p:sldId id="484" r:id="rId49"/>
    <p:sldId id="485" r:id="rId50"/>
    <p:sldId id="486" r:id="rId51"/>
    <p:sldId id="489" r:id="rId52"/>
    <p:sldId id="465"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9" autoAdjust="0"/>
    <p:restoredTop sz="75398" autoAdjust="0"/>
  </p:normalViewPr>
  <p:slideViewPr>
    <p:cSldViewPr snapToGrid="0" snapToObjects="1">
      <p:cViewPr varScale="1">
        <p:scale>
          <a:sx n="80" d="100"/>
          <a:sy n="80" d="100"/>
        </p:scale>
        <p:origin x="688" y="176"/>
      </p:cViewPr>
      <p:guideLst>
        <p:guide orient="horz" pos="2160"/>
        <p:guide pos="2880"/>
      </p:guideLst>
    </p:cSldViewPr>
  </p:slideViewPr>
  <p:outlineViewPr>
    <p:cViewPr>
      <p:scale>
        <a:sx n="33" d="100"/>
        <a:sy n="33" d="100"/>
      </p:scale>
      <p:origin x="0" y="-67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E0AD2A-A435-4654-9807-4121C67B82D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3B27B83B-C900-482D-A3BD-D1CAC2FDBC29}">
      <dgm:prSet phldrT="[Text]"/>
      <dgm:spPr/>
      <dgm:t>
        <a:bodyPr/>
        <a:lstStyle/>
        <a:p>
          <a:r>
            <a:rPr lang="en-US" dirty="0" smtClean="0"/>
            <a:t>Champion</a:t>
          </a:r>
          <a:endParaRPr lang="en-US" dirty="0"/>
        </a:p>
      </dgm:t>
    </dgm:pt>
    <dgm:pt modelId="{1BF531A7-A2BF-4754-8866-A7E73DD56EB7}" type="parTrans" cxnId="{553FC740-5E32-4F2E-B7E8-D933243A851A}">
      <dgm:prSet/>
      <dgm:spPr/>
      <dgm:t>
        <a:bodyPr/>
        <a:lstStyle/>
        <a:p>
          <a:endParaRPr lang="en-US"/>
        </a:p>
      </dgm:t>
    </dgm:pt>
    <dgm:pt modelId="{EF9A51A4-F0D6-4CBA-86A1-9A0A8D855CCF}" type="sibTrans" cxnId="{553FC740-5E32-4F2E-B7E8-D933243A851A}">
      <dgm:prSet/>
      <dgm:spPr/>
      <dgm:t>
        <a:bodyPr/>
        <a:lstStyle/>
        <a:p>
          <a:endParaRPr lang="en-US"/>
        </a:p>
      </dgm:t>
    </dgm:pt>
    <dgm:pt modelId="{45717727-6C58-4290-8133-DA6A4B026195}">
      <dgm:prSet phldrT="[Text]"/>
      <dgm:spPr/>
      <dgm:t>
        <a:bodyPr/>
        <a:lstStyle/>
        <a:p>
          <a:r>
            <a:rPr lang="en-US" dirty="0" smtClean="0"/>
            <a:t>Final</a:t>
          </a:r>
          <a:endParaRPr lang="en-US" dirty="0"/>
        </a:p>
      </dgm:t>
    </dgm:pt>
    <dgm:pt modelId="{93977A7F-2D76-4FD7-B018-A1EFE7494ABD}" type="parTrans" cxnId="{825D7C05-5F68-438A-959A-37ECE99DD848}">
      <dgm:prSet/>
      <dgm:spPr/>
      <dgm:t>
        <a:bodyPr/>
        <a:lstStyle/>
        <a:p>
          <a:endParaRPr lang="en-US"/>
        </a:p>
      </dgm:t>
    </dgm:pt>
    <dgm:pt modelId="{8580BD38-60FA-46B0-A0F6-1BD3CC17BE73}" type="sibTrans" cxnId="{825D7C05-5F68-438A-959A-37ECE99DD848}">
      <dgm:prSet/>
      <dgm:spPr/>
      <dgm:t>
        <a:bodyPr/>
        <a:lstStyle/>
        <a:p>
          <a:endParaRPr lang="en-US"/>
        </a:p>
      </dgm:t>
    </dgm:pt>
    <dgm:pt modelId="{89FAB489-1FD3-4ABF-A378-8472FB4260FE}">
      <dgm:prSet phldrT="[Text]"/>
      <dgm:spPr/>
      <dgm:t>
        <a:bodyPr/>
        <a:lstStyle/>
        <a:p>
          <a:r>
            <a:rPr lang="en-US" dirty="0" smtClean="0"/>
            <a:t>Duke</a:t>
          </a:r>
          <a:endParaRPr lang="en-US" dirty="0"/>
        </a:p>
      </dgm:t>
    </dgm:pt>
    <dgm:pt modelId="{46DEC586-6199-4082-8EAF-0C61722A6EE1}" type="parTrans" cxnId="{82A12F6A-8F24-4E38-A196-987B8CA02CA6}">
      <dgm:prSet/>
      <dgm:spPr/>
      <dgm:t>
        <a:bodyPr/>
        <a:lstStyle/>
        <a:p>
          <a:endParaRPr lang="en-US"/>
        </a:p>
      </dgm:t>
    </dgm:pt>
    <dgm:pt modelId="{C8D5AD23-39E4-4775-A695-B58CA579FA4D}" type="sibTrans" cxnId="{82A12F6A-8F24-4E38-A196-987B8CA02CA6}">
      <dgm:prSet/>
      <dgm:spPr/>
      <dgm:t>
        <a:bodyPr/>
        <a:lstStyle/>
        <a:p>
          <a:endParaRPr lang="en-US"/>
        </a:p>
      </dgm:t>
    </dgm:pt>
    <dgm:pt modelId="{0BD38123-933C-43F4-B181-287005052517}">
      <dgm:prSet phldrT="[Text]"/>
      <dgm:spPr/>
      <dgm:t>
        <a:bodyPr/>
        <a:lstStyle/>
        <a:p>
          <a:r>
            <a:rPr lang="en-US" dirty="0" smtClean="0"/>
            <a:t>Princeton</a:t>
          </a:r>
          <a:endParaRPr lang="en-US" dirty="0"/>
        </a:p>
      </dgm:t>
    </dgm:pt>
    <dgm:pt modelId="{CE1E2A79-4262-45FE-97E1-1BEF3C969F45}" type="parTrans" cxnId="{53D9D020-85E9-4384-9595-7595C6EBDF1A}">
      <dgm:prSet/>
      <dgm:spPr/>
      <dgm:t>
        <a:bodyPr/>
        <a:lstStyle/>
        <a:p>
          <a:endParaRPr lang="en-US"/>
        </a:p>
      </dgm:t>
    </dgm:pt>
    <dgm:pt modelId="{D9817B7F-3147-400D-A29B-FB963331240A}" type="sibTrans" cxnId="{53D9D020-85E9-4384-9595-7595C6EBDF1A}">
      <dgm:prSet/>
      <dgm:spPr/>
      <dgm:t>
        <a:bodyPr/>
        <a:lstStyle/>
        <a:p>
          <a:endParaRPr lang="en-US"/>
        </a:p>
      </dgm:t>
    </dgm:pt>
    <dgm:pt modelId="{ABA3D386-01D6-41F4-A4E1-79D0B4FBA9C2}">
      <dgm:prSet phldrT="[Text]"/>
      <dgm:spPr/>
      <dgm:t>
        <a:bodyPr/>
        <a:lstStyle/>
        <a:p>
          <a:r>
            <a:rPr lang="en-US" dirty="0" smtClean="0"/>
            <a:t>Final</a:t>
          </a:r>
          <a:endParaRPr lang="en-US" dirty="0"/>
        </a:p>
      </dgm:t>
    </dgm:pt>
    <dgm:pt modelId="{DEB16581-C535-4BA9-8B85-796FE4F14749}" type="parTrans" cxnId="{7F96E882-00EC-4661-B69C-4E192EFB6BB0}">
      <dgm:prSet/>
      <dgm:spPr/>
      <dgm:t>
        <a:bodyPr/>
        <a:lstStyle/>
        <a:p>
          <a:endParaRPr lang="en-US"/>
        </a:p>
      </dgm:t>
    </dgm:pt>
    <dgm:pt modelId="{7E7E83D3-A63E-4349-A1D8-A4327E93A02B}" type="sibTrans" cxnId="{7F96E882-00EC-4661-B69C-4E192EFB6BB0}">
      <dgm:prSet/>
      <dgm:spPr/>
      <dgm:t>
        <a:bodyPr/>
        <a:lstStyle/>
        <a:p>
          <a:endParaRPr lang="en-US"/>
        </a:p>
      </dgm:t>
    </dgm:pt>
    <dgm:pt modelId="{32ED86FC-9B49-4C48-8DAC-DD6A85A68556}">
      <dgm:prSet phldrT="[Text]"/>
      <dgm:spPr/>
      <dgm:t>
        <a:bodyPr/>
        <a:lstStyle/>
        <a:p>
          <a:r>
            <a:rPr lang="en-US" dirty="0" smtClean="0"/>
            <a:t>UMD</a:t>
          </a:r>
          <a:endParaRPr lang="en-US" dirty="0"/>
        </a:p>
      </dgm:t>
    </dgm:pt>
    <dgm:pt modelId="{2E8F4614-B731-489D-A3EF-7ACA2F41F263}" type="parTrans" cxnId="{156CD42E-6D71-48EB-B280-BACD99F7C33E}">
      <dgm:prSet/>
      <dgm:spPr/>
      <dgm:t>
        <a:bodyPr/>
        <a:lstStyle/>
        <a:p>
          <a:endParaRPr lang="en-US"/>
        </a:p>
      </dgm:t>
    </dgm:pt>
    <dgm:pt modelId="{8125BCCA-032A-4420-A734-53A28A0BF387}" type="sibTrans" cxnId="{156CD42E-6D71-48EB-B280-BACD99F7C33E}">
      <dgm:prSet/>
      <dgm:spPr/>
      <dgm:t>
        <a:bodyPr/>
        <a:lstStyle/>
        <a:p>
          <a:endParaRPr lang="en-US"/>
        </a:p>
      </dgm:t>
    </dgm:pt>
    <dgm:pt modelId="{9637FF21-CE73-48EF-9C12-F8E4FCA24732}">
      <dgm:prSet phldrT="[Text]"/>
      <dgm:spPr/>
      <dgm:t>
        <a:bodyPr/>
        <a:lstStyle/>
        <a:p>
          <a:r>
            <a:rPr lang="en-US" dirty="0" smtClean="0"/>
            <a:t>Harvard</a:t>
          </a:r>
          <a:endParaRPr lang="en-US" dirty="0"/>
        </a:p>
      </dgm:t>
    </dgm:pt>
    <dgm:pt modelId="{100BE34E-4566-4951-8496-3B685CD658BD}" type="parTrans" cxnId="{588EEB8B-558C-47B1-8A5A-559572C8A051}">
      <dgm:prSet/>
      <dgm:spPr/>
      <dgm:t>
        <a:bodyPr/>
        <a:lstStyle/>
        <a:p>
          <a:endParaRPr lang="en-US"/>
        </a:p>
      </dgm:t>
    </dgm:pt>
    <dgm:pt modelId="{45CD1CA2-0068-495B-9890-DAEF134376D1}" type="sibTrans" cxnId="{588EEB8B-558C-47B1-8A5A-559572C8A051}">
      <dgm:prSet/>
      <dgm:spPr/>
      <dgm:t>
        <a:bodyPr/>
        <a:lstStyle/>
        <a:p>
          <a:endParaRPr lang="en-US"/>
        </a:p>
      </dgm:t>
    </dgm:pt>
    <dgm:pt modelId="{F5650337-DED2-4656-88A6-16EA58EC42A8}" type="pres">
      <dgm:prSet presAssocID="{44E0AD2A-A435-4654-9807-4121C67B82D3}" presName="diagram" presStyleCnt="0">
        <dgm:presLayoutVars>
          <dgm:chPref val="1"/>
          <dgm:dir/>
          <dgm:animOne val="branch"/>
          <dgm:animLvl val="lvl"/>
          <dgm:resizeHandles val="exact"/>
        </dgm:presLayoutVars>
      </dgm:prSet>
      <dgm:spPr/>
      <dgm:t>
        <a:bodyPr/>
        <a:lstStyle/>
        <a:p>
          <a:endParaRPr lang="en-US"/>
        </a:p>
      </dgm:t>
    </dgm:pt>
    <dgm:pt modelId="{5FE0F2E1-E87D-4AC4-8F10-E9728FC588A4}" type="pres">
      <dgm:prSet presAssocID="{3B27B83B-C900-482D-A3BD-D1CAC2FDBC29}" presName="root1" presStyleCnt="0"/>
      <dgm:spPr/>
    </dgm:pt>
    <dgm:pt modelId="{E4937C23-2DF4-47B1-8D35-E12E4D2A99CE}" type="pres">
      <dgm:prSet presAssocID="{3B27B83B-C900-482D-A3BD-D1CAC2FDBC29}" presName="LevelOneTextNode" presStyleLbl="node0" presStyleIdx="0" presStyleCnt="1">
        <dgm:presLayoutVars>
          <dgm:chPref val="3"/>
        </dgm:presLayoutVars>
      </dgm:prSet>
      <dgm:spPr/>
      <dgm:t>
        <a:bodyPr/>
        <a:lstStyle/>
        <a:p>
          <a:endParaRPr lang="en-US"/>
        </a:p>
      </dgm:t>
    </dgm:pt>
    <dgm:pt modelId="{E376B003-C70B-4080-9096-E04E6E51A694}" type="pres">
      <dgm:prSet presAssocID="{3B27B83B-C900-482D-A3BD-D1CAC2FDBC29}" presName="level2hierChild" presStyleCnt="0"/>
      <dgm:spPr/>
    </dgm:pt>
    <dgm:pt modelId="{AC2A3561-3890-4465-8C94-4BA7A32F00F5}" type="pres">
      <dgm:prSet presAssocID="{93977A7F-2D76-4FD7-B018-A1EFE7494ABD}" presName="conn2-1" presStyleLbl="parChTrans1D2" presStyleIdx="0" presStyleCnt="2"/>
      <dgm:spPr/>
      <dgm:t>
        <a:bodyPr/>
        <a:lstStyle/>
        <a:p>
          <a:endParaRPr lang="en-US"/>
        </a:p>
      </dgm:t>
    </dgm:pt>
    <dgm:pt modelId="{C5F13EB9-80AB-465F-8142-934D448E9C80}" type="pres">
      <dgm:prSet presAssocID="{93977A7F-2D76-4FD7-B018-A1EFE7494ABD}" presName="connTx" presStyleLbl="parChTrans1D2" presStyleIdx="0" presStyleCnt="2"/>
      <dgm:spPr/>
      <dgm:t>
        <a:bodyPr/>
        <a:lstStyle/>
        <a:p>
          <a:endParaRPr lang="en-US"/>
        </a:p>
      </dgm:t>
    </dgm:pt>
    <dgm:pt modelId="{AE958BEE-86F7-4F02-AE31-1B052D7F2D39}" type="pres">
      <dgm:prSet presAssocID="{45717727-6C58-4290-8133-DA6A4B026195}" presName="root2" presStyleCnt="0"/>
      <dgm:spPr/>
    </dgm:pt>
    <dgm:pt modelId="{4756A1E1-AC0D-4E8D-8532-DF1FBF6CD49B}" type="pres">
      <dgm:prSet presAssocID="{45717727-6C58-4290-8133-DA6A4B026195}" presName="LevelTwoTextNode" presStyleLbl="node2" presStyleIdx="0" presStyleCnt="2">
        <dgm:presLayoutVars>
          <dgm:chPref val="3"/>
        </dgm:presLayoutVars>
      </dgm:prSet>
      <dgm:spPr/>
      <dgm:t>
        <a:bodyPr/>
        <a:lstStyle/>
        <a:p>
          <a:endParaRPr lang="en-US"/>
        </a:p>
      </dgm:t>
    </dgm:pt>
    <dgm:pt modelId="{76B787A9-4BF2-4399-8335-82A70E26BB33}" type="pres">
      <dgm:prSet presAssocID="{45717727-6C58-4290-8133-DA6A4B026195}" presName="level3hierChild" presStyleCnt="0"/>
      <dgm:spPr/>
    </dgm:pt>
    <dgm:pt modelId="{4F880832-ACC6-4407-A638-F653FC93A499}" type="pres">
      <dgm:prSet presAssocID="{46DEC586-6199-4082-8EAF-0C61722A6EE1}" presName="conn2-1" presStyleLbl="parChTrans1D3" presStyleIdx="0" presStyleCnt="4"/>
      <dgm:spPr/>
      <dgm:t>
        <a:bodyPr/>
        <a:lstStyle/>
        <a:p>
          <a:endParaRPr lang="en-US"/>
        </a:p>
      </dgm:t>
    </dgm:pt>
    <dgm:pt modelId="{3CEDB563-24C3-4FAD-9834-1AC918CA864D}" type="pres">
      <dgm:prSet presAssocID="{46DEC586-6199-4082-8EAF-0C61722A6EE1}" presName="connTx" presStyleLbl="parChTrans1D3" presStyleIdx="0" presStyleCnt="4"/>
      <dgm:spPr/>
      <dgm:t>
        <a:bodyPr/>
        <a:lstStyle/>
        <a:p>
          <a:endParaRPr lang="en-US"/>
        </a:p>
      </dgm:t>
    </dgm:pt>
    <dgm:pt modelId="{0E9876D4-4044-4CCF-8720-3CF386A96D8D}" type="pres">
      <dgm:prSet presAssocID="{89FAB489-1FD3-4ABF-A378-8472FB4260FE}" presName="root2" presStyleCnt="0"/>
      <dgm:spPr/>
    </dgm:pt>
    <dgm:pt modelId="{758BA5C9-EAEF-49A8-86CF-4F0342AC3AFC}" type="pres">
      <dgm:prSet presAssocID="{89FAB489-1FD3-4ABF-A378-8472FB4260FE}" presName="LevelTwoTextNode" presStyleLbl="node3" presStyleIdx="0" presStyleCnt="4">
        <dgm:presLayoutVars>
          <dgm:chPref val="3"/>
        </dgm:presLayoutVars>
      </dgm:prSet>
      <dgm:spPr/>
      <dgm:t>
        <a:bodyPr/>
        <a:lstStyle/>
        <a:p>
          <a:endParaRPr lang="en-US"/>
        </a:p>
      </dgm:t>
    </dgm:pt>
    <dgm:pt modelId="{EA1F453A-3477-4A44-95FA-47ADC37BB844}" type="pres">
      <dgm:prSet presAssocID="{89FAB489-1FD3-4ABF-A378-8472FB4260FE}" presName="level3hierChild" presStyleCnt="0"/>
      <dgm:spPr/>
    </dgm:pt>
    <dgm:pt modelId="{5ADE9B95-FBD0-450C-8031-9A9693681C57}" type="pres">
      <dgm:prSet presAssocID="{CE1E2A79-4262-45FE-97E1-1BEF3C969F45}" presName="conn2-1" presStyleLbl="parChTrans1D3" presStyleIdx="1" presStyleCnt="4"/>
      <dgm:spPr/>
      <dgm:t>
        <a:bodyPr/>
        <a:lstStyle/>
        <a:p>
          <a:endParaRPr lang="en-US"/>
        </a:p>
      </dgm:t>
    </dgm:pt>
    <dgm:pt modelId="{78F3C333-8A7F-4E1B-A6C2-8C89F7A5BDCD}" type="pres">
      <dgm:prSet presAssocID="{CE1E2A79-4262-45FE-97E1-1BEF3C969F45}" presName="connTx" presStyleLbl="parChTrans1D3" presStyleIdx="1" presStyleCnt="4"/>
      <dgm:spPr/>
      <dgm:t>
        <a:bodyPr/>
        <a:lstStyle/>
        <a:p>
          <a:endParaRPr lang="en-US"/>
        </a:p>
      </dgm:t>
    </dgm:pt>
    <dgm:pt modelId="{DF02DAF4-0F4B-47C5-A86D-03111D9B237B}" type="pres">
      <dgm:prSet presAssocID="{0BD38123-933C-43F4-B181-287005052517}" presName="root2" presStyleCnt="0"/>
      <dgm:spPr/>
    </dgm:pt>
    <dgm:pt modelId="{899A8096-6006-43B6-9FA1-93D8DD39D998}" type="pres">
      <dgm:prSet presAssocID="{0BD38123-933C-43F4-B181-287005052517}" presName="LevelTwoTextNode" presStyleLbl="node3" presStyleIdx="1" presStyleCnt="4">
        <dgm:presLayoutVars>
          <dgm:chPref val="3"/>
        </dgm:presLayoutVars>
      </dgm:prSet>
      <dgm:spPr/>
      <dgm:t>
        <a:bodyPr/>
        <a:lstStyle/>
        <a:p>
          <a:endParaRPr lang="en-US"/>
        </a:p>
      </dgm:t>
    </dgm:pt>
    <dgm:pt modelId="{EB4712A4-4493-480F-8844-1DB6771B9EE9}" type="pres">
      <dgm:prSet presAssocID="{0BD38123-933C-43F4-B181-287005052517}" presName="level3hierChild" presStyleCnt="0"/>
      <dgm:spPr/>
    </dgm:pt>
    <dgm:pt modelId="{67D6710B-EFA1-457D-B294-95EAB3ECCD1B}" type="pres">
      <dgm:prSet presAssocID="{DEB16581-C535-4BA9-8B85-796FE4F14749}" presName="conn2-1" presStyleLbl="parChTrans1D2" presStyleIdx="1" presStyleCnt="2"/>
      <dgm:spPr/>
      <dgm:t>
        <a:bodyPr/>
        <a:lstStyle/>
        <a:p>
          <a:endParaRPr lang="en-US"/>
        </a:p>
      </dgm:t>
    </dgm:pt>
    <dgm:pt modelId="{CCB159ED-5CBF-4AED-A1FE-4DB91DB95C5B}" type="pres">
      <dgm:prSet presAssocID="{DEB16581-C535-4BA9-8B85-796FE4F14749}" presName="connTx" presStyleLbl="parChTrans1D2" presStyleIdx="1" presStyleCnt="2"/>
      <dgm:spPr/>
      <dgm:t>
        <a:bodyPr/>
        <a:lstStyle/>
        <a:p>
          <a:endParaRPr lang="en-US"/>
        </a:p>
      </dgm:t>
    </dgm:pt>
    <dgm:pt modelId="{4BBBB846-B22E-45CA-9FB6-50C2A0ECC8C5}" type="pres">
      <dgm:prSet presAssocID="{ABA3D386-01D6-41F4-A4E1-79D0B4FBA9C2}" presName="root2" presStyleCnt="0"/>
      <dgm:spPr/>
    </dgm:pt>
    <dgm:pt modelId="{64ECE892-3453-4092-8004-A3FE125FB240}" type="pres">
      <dgm:prSet presAssocID="{ABA3D386-01D6-41F4-A4E1-79D0B4FBA9C2}" presName="LevelTwoTextNode" presStyleLbl="node2" presStyleIdx="1" presStyleCnt="2">
        <dgm:presLayoutVars>
          <dgm:chPref val="3"/>
        </dgm:presLayoutVars>
      </dgm:prSet>
      <dgm:spPr/>
      <dgm:t>
        <a:bodyPr/>
        <a:lstStyle/>
        <a:p>
          <a:endParaRPr lang="en-US"/>
        </a:p>
      </dgm:t>
    </dgm:pt>
    <dgm:pt modelId="{6AAD3BD6-A450-4B3B-BF42-0CC760B269A0}" type="pres">
      <dgm:prSet presAssocID="{ABA3D386-01D6-41F4-A4E1-79D0B4FBA9C2}" presName="level3hierChild" presStyleCnt="0"/>
      <dgm:spPr/>
    </dgm:pt>
    <dgm:pt modelId="{0D991F5D-D397-47FF-9840-1F48EB400FBF}" type="pres">
      <dgm:prSet presAssocID="{2E8F4614-B731-489D-A3EF-7ACA2F41F263}" presName="conn2-1" presStyleLbl="parChTrans1D3" presStyleIdx="2" presStyleCnt="4"/>
      <dgm:spPr/>
      <dgm:t>
        <a:bodyPr/>
        <a:lstStyle/>
        <a:p>
          <a:endParaRPr lang="en-US"/>
        </a:p>
      </dgm:t>
    </dgm:pt>
    <dgm:pt modelId="{43C61DB0-745B-4B1D-805F-2D9511332799}" type="pres">
      <dgm:prSet presAssocID="{2E8F4614-B731-489D-A3EF-7ACA2F41F263}" presName="connTx" presStyleLbl="parChTrans1D3" presStyleIdx="2" presStyleCnt="4"/>
      <dgm:spPr/>
      <dgm:t>
        <a:bodyPr/>
        <a:lstStyle/>
        <a:p>
          <a:endParaRPr lang="en-US"/>
        </a:p>
      </dgm:t>
    </dgm:pt>
    <dgm:pt modelId="{CB0B6D84-D78A-4633-A497-2C9F6FEDFE7E}" type="pres">
      <dgm:prSet presAssocID="{32ED86FC-9B49-4C48-8DAC-DD6A85A68556}" presName="root2" presStyleCnt="0"/>
      <dgm:spPr/>
    </dgm:pt>
    <dgm:pt modelId="{B9198B71-511A-4F2B-ACB5-5E3197CE600F}" type="pres">
      <dgm:prSet presAssocID="{32ED86FC-9B49-4C48-8DAC-DD6A85A68556}" presName="LevelTwoTextNode" presStyleLbl="node3" presStyleIdx="2" presStyleCnt="4">
        <dgm:presLayoutVars>
          <dgm:chPref val="3"/>
        </dgm:presLayoutVars>
      </dgm:prSet>
      <dgm:spPr/>
      <dgm:t>
        <a:bodyPr/>
        <a:lstStyle/>
        <a:p>
          <a:endParaRPr lang="en-US"/>
        </a:p>
      </dgm:t>
    </dgm:pt>
    <dgm:pt modelId="{CEB27E96-91BC-4427-8021-00E00D4FEB62}" type="pres">
      <dgm:prSet presAssocID="{32ED86FC-9B49-4C48-8DAC-DD6A85A68556}" presName="level3hierChild" presStyleCnt="0"/>
      <dgm:spPr/>
    </dgm:pt>
    <dgm:pt modelId="{5338D0CE-CA3C-441D-AA26-41D714E99164}" type="pres">
      <dgm:prSet presAssocID="{100BE34E-4566-4951-8496-3B685CD658BD}" presName="conn2-1" presStyleLbl="parChTrans1D3" presStyleIdx="3" presStyleCnt="4"/>
      <dgm:spPr/>
      <dgm:t>
        <a:bodyPr/>
        <a:lstStyle/>
        <a:p>
          <a:endParaRPr lang="en-US"/>
        </a:p>
      </dgm:t>
    </dgm:pt>
    <dgm:pt modelId="{B6E58A05-5AA7-45EB-8E19-FD8B3513AD34}" type="pres">
      <dgm:prSet presAssocID="{100BE34E-4566-4951-8496-3B685CD658BD}" presName="connTx" presStyleLbl="parChTrans1D3" presStyleIdx="3" presStyleCnt="4"/>
      <dgm:spPr/>
      <dgm:t>
        <a:bodyPr/>
        <a:lstStyle/>
        <a:p>
          <a:endParaRPr lang="en-US"/>
        </a:p>
      </dgm:t>
    </dgm:pt>
    <dgm:pt modelId="{E170B1BF-7BAE-4F6D-BA97-EFC51D214C57}" type="pres">
      <dgm:prSet presAssocID="{9637FF21-CE73-48EF-9C12-F8E4FCA24732}" presName="root2" presStyleCnt="0"/>
      <dgm:spPr/>
    </dgm:pt>
    <dgm:pt modelId="{471C6A09-D7C5-4DD4-9F75-0EBBE2E6ADF1}" type="pres">
      <dgm:prSet presAssocID="{9637FF21-CE73-48EF-9C12-F8E4FCA24732}" presName="LevelTwoTextNode" presStyleLbl="node3" presStyleIdx="3" presStyleCnt="4">
        <dgm:presLayoutVars>
          <dgm:chPref val="3"/>
        </dgm:presLayoutVars>
      </dgm:prSet>
      <dgm:spPr/>
      <dgm:t>
        <a:bodyPr/>
        <a:lstStyle/>
        <a:p>
          <a:endParaRPr lang="en-US"/>
        </a:p>
      </dgm:t>
    </dgm:pt>
    <dgm:pt modelId="{B5703997-B547-48C6-BB36-704C017DCDE5}" type="pres">
      <dgm:prSet presAssocID="{9637FF21-CE73-48EF-9C12-F8E4FCA24732}" presName="level3hierChild" presStyleCnt="0"/>
      <dgm:spPr/>
    </dgm:pt>
  </dgm:ptLst>
  <dgm:cxnLst>
    <dgm:cxn modelId="{35235274-DE4B-B542-8729-E963F110A243}" type="presOf" srcId="{3B27B83B-C900-482D-A3BD-D1CAC2FDBC29}" destId="{E4937C23-2DF4-47B1-8D35-E12E4D2A99CE}" srcOrd="0" destOrd="0" presId="urn:microsoft.com/office/officeart/2005/8/layout/hierarchy2"/>
    <dgm:cxn modelId="{588EEB8B-558C-47B1-8A5A-559572C8A051}" srcId="{ABA3D386-01D6-41F4-A4E1-79D0B4FBA9C2}" destId="{9637FF21-CE73-48EF-9C12-F8E4FCA24732}" srcOrd="1" destOrd="0" parTransId="{100BE34E-4566-4951-8496-3B685CD658BD}" sibTransId="{45CD1CA2-0068-495B-9890-DAEF134376D1}"/>
    <dgm:cxn modelId="{5FDCAE87-9BF5-DC49-8318-6B0F6B7C1F7C}" type="presOf" srcId="{0BD38123-933C-43F4-B181-287005052517}" destId="{899A8096-6006-43B6-9FA1-93D8DD39D998}" srcOrd="0" destOrd="0" presId="urn:microsoft.com/office/officeart/2005/8/layout/hierarchy2"/>
    <dgm:cxn modelId="{4C49A3ED-1CE7-914D-BDB8-EC328A379E51}" type="presOf" srcId="{93977A7F-2D76-4FD7-B018-A1EFE7494ABD}" destId="{C5F13EB9-80AB-465F-8142-934D448E9C80}" srcOrd="1" destOrd="0" presId="urn:microsoft.com/office/officeart/2005/8/layout/hierarchy2"/>
    <dgm:cxn modelId="{93B72974-0136-4942-8FA6-1415B770157B}" type="presOf" srcId="{DEB16581-C535-4BA9-8B85-796FE4F14749}" destId="{67D6710B-EFA1-457D-B294-95EAB3ECCD1B}" srcOrd="0" destOrd="0" presId="urn:microsoft.com/office/officeart/2005/8/layout/hierarchy2"/>
    <dgm:cxn modelId="{825D7C05-5F68-438A-959A-37ECE99DD848}" srcId="{3B27B83B-C900-482D-A3BD-D1CAC2FDBC29}" destId="{45717727-6C58-4290-8133-DA6A4B026195}" srcOrd="0" destOrd="0" parTransId="{93977A7F-2D76-4FD7-B018-A1EFE7494ABD}" sibTransId="{8580BD38-60FA-46B0-A0F6-1BD3CC17BE73}"/>
    <dgm:cxn modelId="{D7BD5175-3E1B-3F43-BA41-880B38458AE7}" type="presOf" srcId="{CE1E2A79-4262-45FE-97E1-1BEF3C969F45}" destId="{5ADE9B95-FBD0-450C-8031-9A9693681C57}" srcOrd="0" destOrd="0" presId="urn:microsoft.com/office/officeart/2005/8/layout/hierarchy2"/>
    <dgm:cxn modelId="{53D9D020-85E9-4384-9595-7595C6EBDF1A}" srcId="{45717727-6C58-4290-8133-DA6A4B026195}" destId="{0BD38123-933C-43F4-B181-287005052517}" srcOrd="1" destOrd="0" parTransId="{CE1E2A79-4262-45FE-97E1-1BEF3C969F45}" sibTransId="{D9817B7F-3147-400D-A29B-FB963331240A}"/>
    <dgm:cxn modelId="{7F96E882-00EC-4661-B69C-4E192EFB6BB0}" srcId="{3B27B83B-C900-482D-A3BD-D1CAC2FDBC29}" destId="{ABA3D386-01D6-41F4-A4E1-79D0B4FBA9C2}" srcOrd="1" destOrd="0" parTransId="{DEB16581-C535-4BA9-8B85-796FE4F14749}" sibTransId="{7E7E83D3-A63E-4349-A1D8-A4327E93A02B}"/>
    <dgm:cxn modelId="{304D7243-6646-FC49-9787-FE53D666CF82}" type="presOf" srcId="{100BE34E-4566-4951-8496-3B685CD658BD}" destId="{5338D0CE-CA3C-441D-AA26-41D714E99164}" srcOrd="0" destOrd="0" presId="urn:microsoft.com/office/officeart/2005/8/layout/hierarchy2"/>
    <dgm:cxn modelId="{E4BFA0E5-6A20-A64A-A609-058B4D9D167B}" type="presOf" srcId="{44E0AD2A-A435-4654-9807-4121C67B82D3}" destId="{F5650337-DED2-4656-88A6-16EA58EC42A8}" srcOrd="0" destOrd="0" presId="urn:microsoft.com/office/officeart/2005/8/layout/hierarchy2"/>
    <dgm:cxn modelId="{553FC740-5E32-4F2E-B7E8-D933243A851A}" srcId="{44E0AD2A-A435-4654-9807-4121C67B82D3}" destId="{3B27B83B-C900-482D-A3BD-D1CAC2FDBC29}" srcOrd="0" destOrd="0" parTransId="{1BF531A7-A2BF-4754-8866-A7E73DD56EB7}" sibTransId="{EF9A51A4-F0D6-4CBA-86A1-9A0A8D855CCF}"/>
    <dgm:cxn modelId="{F87ED4A1-25DD-C64A-8538-3FF43BF0DBF9}" type="presOf" srcId="{2E8F4614-B731-489D-A3EF-7ACA2F41F263}" destId="{43C61DB0-745B-4B1D-805F-2D9511332799}" srcOrd="1" destOrd="0" presId="urn:microsoft.com/office/officeart/2005/8/layout/hierarchy2"/>
    <dgm:cxn modelId="{B877A0F1-ACD5-8D4E-8F26-90EAF236D9EB}" type="presOf" srcId="{DEB16581-C535-4BA9-8B85-796FE4F14749}" destId="{CCB159ED-5CBF-4AED-A1FE-4DB91DB95C5B}" srcOrd="1" destOrd="0" presId="urn:microsoft.com/office/officeart/2005/8/layout/hierarchy2"/>
    <dgm:cxn modelId="{D2F1CAFE-CAD1-0F41-8CE2-888962B1573F}" type="presOf" srcId="{46DEC586-6199-4082-8EAF-0C61722A6EE1}" destId="{3CEDB563-24C3-4FAD-9834-1AC918CA864D}" srcOrd="1" destOrd="0" presId="urn:microsoft.com/office/officeart/2005/8/layout/hierarchy2"/>
    <dgm:cxn modelId="{E87350CA-2812-D140-945A-009F4C6D0E59}" type="presOf" srcId="{45717727-6C58-4290-8133-DA6A4B026195}" destId="{4756A1E1-AC0D-4E8D-8532-DF1FBF6CD49B}" srcOrd="0" destOrd="0" presId="urn:microsoft.com/office/officeart/2005/8/layout/hierarchy2"/>
    <dgm:cxn modelId="{C017C71C-70D3-D945-9019-DB6558D42AE5}" type="presOf" srcId="{46DEC586-6199-4082-8EAF-0C61722A6EE1}" destId="{4F880832-ACC6-4407-A638-F653FC93A499}" srcOrd="0" destOrd="0" presId="urn:microsoft.com/office/officeart/2005/8/layout/hierarchy2"/>
    <dgm:cxn modelId="{156CD42E-6D71-48EB-B280-BACD99F7C33E}" srcId="{ABA3D386-01D6-41F4-A4E1-79D0B4FBA9C2}" destId="{32ED86FC-9B49-4C48-8DAC-DD6A85A68556}" srcOrd="0" destOrd="0" parTransId="{2E8F4614-B731-489D-A3EF-7ACA2F41F263}" sibTransId="{8125BCCA-032A-4420-A734-53A28A0BF387}"/>
    <dgm:cxn modelId="{D6EA44CD-C6B5-4D4F-919F-52E049B8DD7D}" type="presOf" srcId="{2E8F4614-B731-489D-A3EF-7ACA2F41F263}" destId="{0D991F5D-D397-47FF-9840-1F48EB400FBF}" srcOrd="0" destOrd="0" presId="urn:microsoft.com/office/officeart/2005/8/layout/hierarchy2"/>
    <dgm:cxn modelId="{2CAD0497-A927-FD43-AB84-50880D474F0A}" type="presOf" srcId="{ABA3D386-01D6-41F4-A4E1-79D0B4FBA9C2}" destId="{64ECE892-3453-4092-8004-A3FE125FB240}" srcOrd="0" destOrd="0" presId="urn:microsoft.com/office/officeart/2005/8/layout/hierarchy2"/>
    <dgm:cxn modelId="{4FDD7D57-1249-0648-A240-7E37FBA1CC17}" type="presOf" srcId="{9637FF21-CE73-48EF-9C12-F8E4FCA24732}" destId="{471C6A09-D7C5-4DD4-9F75-0EBBE2E6ADF1}" srcOrd="0" destOrd="0" presId="urn:microsoft.com/office/officeart/2005/8/layout/hierarchy2"/>
    <dgm:cxn modelId="{A1DB6921-B0B6-CD4C-93B6-380F9FCF73A8}" type="presOf" srcId="{93977A7F-2D76-4FD7-B018-A1EFE7494ABD}" destId="{AC2A3561-3890-4465-8C94-4BA7A32F00F5}" srcOrd="0" destOrd="0" presId="urn:microsoft.com/office/officeart/2005/8/layout/hierarchy2"/>
    <dgm:cxn modelId="{050304E4-CAA9-5744-9F09-03D74292DEAF}" type="presOf" srcId="{100BE34E-4566-4951-8496-3B685CD658BD}" destId="{B6E58A05-5AA7-45EB-8E19-FD8B3513AD34}" srcOrd="1" destOrd="0" presId="urn:microsoft.com/office/officeart/2005/8/layout/hierarchy2"/>
    <dgm:cxn modelId="{3B3205B2-CE6B-B548-BFD8-AE0FBDC2830A}" type="presOf" srcId="{89FAB489-1FD3-4ABF-A378-8472FB4260FE}" destId="{758BA5C9-EAEF-49A8-86CF-4F0342AC3AFC}" srcOrd="0" destOrd="0" presId="urn:microsoft.com/office/officeart/2005/8/layout/hierarchy2"/>
    <dgm:cxn modelId="{D8B80955-B515-4546-B614-0934E72BAB14}" type="presOf" srcId="{CE1E2A79-4262-45FE-97E1-1BEF3C969F45}" destId="{78F3C333-8A7F-4E1B-A6C2-8C89F7A5BDCD}" srcOrd="1" destOrd="0" presId="urn:microsoft.com/office/officeart/2005/8/layout/hierarchy2"/>
    <dgm:cxn modelId="{82A12F6A-8F24-4E38-A196-987B8CA02CA6}" srcId="{45717727-6C58-4290-8133-DA6A4B026195}" destId="{89FAB489-1FD3-4ABF-A378-8472FB4260FE}" srcOrd="0" destOrd="0" parTransId="{46DEC586-6199-4082-8EAF-0C61722A6EE1}" sibTransId="{C8D5AD23-39E4-4775-A695-B58CA579FA4D}"/>
    <dgm:cxn modelId="{D03B037D-9D4F-8542-AB59-9DA6F48DD27A}" type="presOf" srcId="{32ED86FC-9B49-4C48-8DAC-DD6A85A68556}" destId="{B9198B71-511A-4F2B-ACB5-5E3197CE600F}" srcOrd="0" destOrd="0" presId="urn:microsoft.com/office/officeart/2005/8/layout/hierarchy2"/>
    <dgm:cxn modelId="{8A936D13-6AF1-564C-9D0F-755E5EC7C5D7}" type="presParOf" srcId="{F5650337-DED2-4656-88A6-16EA58EC42A8}" destId="{5FE0F2E1-E87D-4AC4-8F10-E9728FC588A4}" srcOrd="0" destOrd="0" presId="urn:microsoft.com/office/officeart/2005/8/layout/hierarchy2"/>
    <dgm:cxn modelId="{8001E31B-4151-9E42-A7ED-91308D69C010}" type="presParOf" srcId="{5FE0F2E1-E87D-4AC4-8F10-E9728FC588A4}" destId="{E4937C23-2DF4-47B1-8D35-E12E4D2A99CE}" srcOrd="0" destOrd="0" presId="urn:microsoft.com/office/officeart/2005/8/layout/hierarchy2"/>
    <dgm:cxn modelId="{569C0354-74E4-814F-B7D4-B71D036A67E6}" type="presParOf" srcId="{5FE0F2E1-E87D-4AC4-8F10-E9728FC588A4}" destId="{E376B003-C70B-4080-9096-E04E6E51A694}" srcOrd="1" destOrd="0" presId="urn:microsoft.com/office/officeart/2005/8/layout/hierarchy2"/>
    <dgm:cxn modelId="{4FA5BB16-A214-584D-976A-E6DCBEC4F9E1}" type="presParOf" srcId="{E376B003-C70B-4080-9096-E04E6E51A694}" destId="{AC2A3561-3890-4465-8C94-4BA7A32F00F5}" srcOrd="0" destOrd="0" presId="urn:microsoft.com/office/officeart/2005/8/layout/hierarchy2"/>
    <dgm:cxn modelId="{95B497A3-4A37-BC4A-85C2-E7FB323E9C83}" type="presParOf" srcId="{AC2A3561-3890-4465-8C94-4BA7A32F00F5}" destId="{C5F13EB9-80AB-465F-8142-934D448E9C80}" srcOrd="0" destOrd="0" presId="urn:microsoft.com/office/officeart/2005/8/layout/hierarchy2"/>
    <dgm:cxn modelId="{B4ECFF41-AF04-9B40-AEC1-198F7197A14E}" type="presParOf" srcId="{E376B003-C70B-4080-9096-E04E6E51A694}" destId="{AE958BEE-86F7-4F02-AE31-1B052D7F2D39}" srcOrd="1" destOrd="0" presId="urn:microsoft.com/office/officeart/2005/8/layout/hierarchy2"/>
    <dgm:cxn modelId="{2D17F19B-4839-BA41-AC2E-F7D8815D48BF}" type="presParOf" srcId="{AE958BEE-86F7-4F02-AE31-1B052D7F2D39}" destId="{4756A1E1-AC0D-4E8D-8532-DF1FBF6CD49B}" srcOrd="0" destOrd="0" presId="urn:microsoft.com/office/officeart/2005/8/layout/hierarchy2"/>
    <dgm:cxn modelId="{B5A676DA-0704-0746-9EA6-6BE65E9F7B06}" type="presParOf" srcId="{AE958BEE-86F7-4F02-AE31-1B052D7F2D39}" destId="{76B787A9-4BF2-4399-8335-82A70E26BB33}" srcOrd="1" destOrd="0" presId="urn:microsoft.com/office/officeart/2005/8/layout/hierarchy2"/>
    <dgm:cxn modelId="{3E922218-3ECF-0A4D-A9F5-A9B27B660BC9}" type="presParOf" srcId="{76B787A9-4BF2-4399-8335-82A70E26BB33}" destId="{4F880832-ACC6-4407-A638-F653FC93A499}" srcOrd="0" destOrd="0" presId="urn:microsoft.com/office/officeart/2005/8/layout/hierarchy2"/>
    <dgm:cxn modelId="{31D3F273-B339-7546-8E97-A6E1830A2542}" type="presParOf" srcId="{4F880832-ACC6-4407-A638-F653FC93A499}" destId="{3CEDB563-24C3-4FAD-9834-1AC918CA864D}" srcOrd="0" destOrd="0" presId="urn:microsoft.com/office/officeart/2005/8/layout/hierarchy2"/>
    <dgm:cxn modelId="{43B988A9-8171-9840-BD57-EABA92CC436F}" type="presParOf" srcId="{76B787A9-4BF2-4399-8335-82A70E26BB33}" destId="{0E9876D4-4044-4CCF-8720-3CF386A96D8D}" srcOrd="1" destOrd="0" presId="urn:microsoft.com/office/officeart/2005/8/layout/hierarchy2"/>
    <dgm:cxn modelId="{5EE91319-11F7-EA4A-95A2-18A0C8D247C3}" type="presParOf" srcId="{0E9876D4-4044-4CCF-8720-3CF386A96D8D}" destId="{758BA5C9-EAEF-49A8-86CF-4F0342AC3AFC}" srcOrd="0" destOrd="0" presId="urn:microsoft.com/office/officeart/2005/8/layout/hierarchy2"/>
    <dgm:cxn modelId="{9474DB16-CFCA-F34B-BA28-E5192A9B953D}" type="presParOf" srcId="{0E9876D4-4044-4CCF-8720-3CF386A96D8D}" destId="{EA1F453A-3477-4A44-95FA-47ADC37BB844}" srcOrd="1" destOrd="0" presId="urn:microsoft.com/office/officeart/2005/8/layout/hierarchy2"/>
    <dgm:cxn modelId="{3F7BB7B9-2383-CE48-999B-0015D07D2AC6}" type="presParOf" srcId="{76B787A9-4BF2-4399-8335-82A70E26BB33}" destId="{5ADE9B95-FBD0-450C-8031-9A9693681C57}" srcOrd="2" destOrd="0" presId="urn:microsoft.com/office/officeart/2005/8/layout/hierarchy2"/>
    <dgm:cxn modelId="{2EE2ED9F-BD08-8A4B-BF2E-4B40CBC4A455}" type="presParOf" srcId="{5ADE9B95-FBD0-450C-8031-9A9693681C57}" destId="{78F3C333-8A7F-4E1B-A6C2-8C89F7A5BDCD}" srcOrd="0" destOrd="0" presId="urn:microsoft.com/office/officeart/2005/8/layout/hierarchy2"/>
    <dgm:cxn modelId="{BBD106CE-85F4-FC4F-8D8B-9597516EE3E3}" type="presParOf" srcId="{76B787A9-4BF2-4399-8335-82A70E26BB33}" destId="{DF02DAF4-0F4B-47C5-A86D-03111D9B237B}" srcOrd="3" destOrd="0" presId="urn:microsoft.com/office/officeart/2005/8/layout/hierarchy2"/>
    <dgm:cxn modelId="{AC188414-90C1-3B40-842B-7654A4495614}" type="presParOf" srcId="{DF02DAF4-0F4B-47C5-A86D-03111D9B237B}" destId="{899A8096-6006-43B6-9FA1-93D8DD39D998}" srcOrd="0" destOrd="0" presId="urn:microsoft.com/office/officeart/2005/8/layout/hierarchy2"/>
    <dgm:cxn modelId="{F49BD800-29E0-154C-AC2E-AF2267CD1A5D}" type="presParOf" srcId="{DF02DAF4-0F4B-47C5-A86D-03111D9B237B}" destId="{EB4712A4-4493-480F-8844-1DB6771B9EE9}" srcOrd="1" destOrd="0" presId="urn:microsoft.com/office/officeart/2005/8/layout/hierarchy2"/>
    <dgm:cxn modelId="{4C8C8338-DC78-EC43-B218-139738D36C17}" type="presParOf" srcId="{E376B003-C70B-4080-9096-E04E6E51A694}" destId="{67D6710B-EFA1-457D-B294-95EAB3ECCD1B}" srcOrd="2" destOrd="0" presId="urn:microsoft.com/office/officeart/2005/8/layout/hierarchy2"/>
    <dgm:cxn modelId="{9896B731-69F3-2A4D-B27E-E6CBE8AAA547}" type="presParOf" srcId="{67D6710B-EFA1-457D-B294-95EAB3ECCD1B}" destId="{CCB159ED-5CBF-4AED-A1FE-4DB91DB95C5B}" srcOrd="0" destOrd="0" presId="urn:microsoft.com/office/officeart/2005/8/layout/hierarchy2"/>
    <dgm:cxn modelId="{795E0DEE-6447-5E4C-9526-595836335ADF}" type="presParOf" srcId="{E376B003-C70B-4080-9096-E04E6E51A694}" destId="{4BBBB846-B22E-45CA-9FB6-50C2A0ECC8C5}" srcOrd="3" destOrd="0" presId="urn:microsoft.com/office/officeart/2005/8/layout/hierarchy2"/>
    <dgm:cxn modelId="{3CD3B762-275D-1844-B47D-A7DC14565081}" type="presParOf" srcId="{4BBBB846-B22E-45CA-9FB6-50C2A0ECC8C5}" destId="{64ECE892-3453-4092-8004-A3FE125FB240}" srcOrd="0" destOrd="0" presId="urn:microsoft.com/office/officeart/2005/8/layout/hierarchy2"/>
    <dgm:cxn modelId="{0E219096-8AE4-584E-81F7-786824E79E69}" type="presParOf" srcId="{4BBBB846-B22E-45CA-9FB6-50C2A0ECC8C5}" destId="{6AAD3BD6-A450-4B3B-BF42-0CC760B269A0}" srcOrd="1" destOrd="0" presId="urn:microsoft.com/office/officeart/2005/8/layout/hierarchy2"/>
    <dgm:cxn modelId="{88DB1657-A81F-1F45-9D99-FFBFF87BAA23}" type="presParOf" srcId="{6AAD3BD6-A450-4B3B-BF42-0CC760B269A0}" destId="{0D991F5D-D397-47FF-9840-1F48EB400FBF}" srcOrd="0" destOrd="0" presId="urn:microsoft.com/office/officeart/2005/8/layout/hierarchy2"/>
    <dgm:cxn modelId="{FFF6A4ED-5B64-2545-BC6A-839E23DD556B}" type="presParOf" srcId="{0D991F5D-D397-47FF-9840-1F48EB400FBF}" destId="{43C61DB0-745B-4B1D-805F-2D9511332799}" srcOrd="0" destOrd="0" presId="urn:microsoft.com/office/officeart/2005/8/layout/hierarchy2"/>
    <dgm:cxn modelId="{7ABF9D19-8D54-2245-9672-7A73F9E9B0B1}" type="presParOf" srcId="{6AAD3BD6-A450-4B3B-BF42-0CC760B269A0}" destId="{CB0B6D84-D78A-4633-A497-2C9F6FEDFE7E}" srcOrd="1" destOrd="0" presId="urn:microsoft.com/office/officeart/2005/8/layout/hierarchy2"/>
    <dgm:cxn modelId="{1646FCFB-51FD-014E-A275-B324314C079E}" type="presParOf" srcId="{CB0B6D84-D78A-4633-A497-2C9F6FEDFE7E}" destId="{B9198B71-511A-4F2B-ACB5-5E3197CE600F}" srcOrd="0" destOrd="0" presId="urn:microsoft.com/office/officeart/2005/8/layout/hierarchy2"/>
    <dgm:cxn modelId="{5F817B2B-1325-F54E-B55F-5586BE047041}" type="presParOf" srcId="{CB0B6D84-D78A-4633-A497-2C9F6FEDFE7E}" destId="{CEB27E96-91BC-4427-8021-00E00D4FEB62}" srcOrd="1" destOrd="0" presId="urn:microsoft.com/office/officeart/2005/8/layout/hierarchy2"/>
    <dgm:cxn modelId="{238BE3FC-86F4-E34F-B2E3-0985ECDDBB54}" type="presParOf" srcId="{6AAD3BD6-A450-4B3B-BF42-0CC760B269A0}" destId="{5338D0CE-CA3C-441D-AA26-41D714E99164}" srcOrd="2" destOrd="0" presId="urn:microsoft.com/office/officeart/2005/8/layout/hierarchy2"/>
    <dgm:cxn modelId="{7391D24F-FF2D-C44E-BD04-6321C250C94E}" type="presParOf" srcId="{5338D0CE-CA3C-441D-AA26-41D714E99164}" destId="{B6E58A05-5AA7-45EB-8E19-FD8B3513AD34}" srcOrd="0" destOrd="0" presId="urn:microsoft.com/office/officeart/2005/8/layout/hierarchy2"/>
    <dgm:cxn modelId="{3EA84976-FA63-F448-A393-D97C0FED3678}" type="presParOf" srcId="{6AAD3BD6-A450-4B3B-BF42-0CC760B269A0}" destId="{E170B1BF-7BAE-4F6D-BA97-EFC51D214C57}" srcOrd="3" destOrd="0" presId="urn:microsoft.com/office/officeart/2005/8/layout/hierarchy2"/>
    <dgm:cxn modelId="{4C710C6D-7594-CD42-8C04-4DB53FFEDE3E}" type="presParOf" srcId="{E170B1BF-7BAE-4F6D-BA97-EFC51D214C57}" destId="{471C6A09-D7C5-4DD4-9F75-0EBBE2E6ADF1}" srcOrd="0" destOrd="0" presId="urn:microsoft.com/office/officeart/2005/8/layout/hierarchy2"/>
    <dgm:cxn modelId="{75062A57-F09D-A44F-B15D-414E3F795F4A}" type="presParOf" srcId="{E170B1BF-7BAE-4F6D-BA97-EFC51D214C57}" destId="{B5703997-B547-48C6-BB36-704C017DCDE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37C23-2DF4-47B1-8D35-E12E4D2A99CE}">
      <dsp:nvSpPr>
        <dsp:cNvPr id="0" name=""/>
        <dsp:cNvSpPr/>
      </dsp:nvSpPr>
      <dsp:spPr>
        <a:xfrm>
          <a:off x="830" y="1186542"/>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Champion</a:t>
          </a:r>
          <a:endParaRPr lang="en-US" sz="1200" kern="1200" dirty="0"/>
        </a:p>
      </dsp:txBody>
      <dsp:txXfrm>
        <a:off x="12365" y="1198077"/>
        <a:ext cx="764580" cy="370755"/>
      </dsp:txXfrm>
    </dsp:sp>
    <dsp:sp modelId="{AC2A3561-3890-4465-8C94-4BA7A32F00F5}">
      <dsp:nvSpPr>
        <dsp:cNvPr id="0" name=""/>
        <dsp:cNvSpPr/>
      </dsp:nvSpPr>
      <dsp:spPr>
        <a:xfrm rot="18289469">
          <a:off x="670158" y="1144195"/>
          <a:ext cx="551707" cy="25620"/>
        </a:xfrm>
        <a:custGeom>
          <a:avLst/>
          <a:gdLst/>
          <a:ahLst/>
          <a:cxnLst/>
          <a:rect l="0" t="0" r="0" b="0"/>
          <a:pathLst>
            <a:path>
              <a:moveTo>
                <a:pt x="0" y="12810"/>
              </a:moveTo>
              <a:lnTo>
                <a:pt x="551707" y="12810"/>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2219" y="1143213"/>
        <a:ext cx="27585" cy="27585"/>
      </dsp:txXfrm>
    </dsp:sp>
    <dsp:sp modelId="{4756A1E1-AC0D-4E8D-8532-DF1FBF6CD49B}">
      <dsp:nvSpPr>
        <dsp:cNvPr id="0" name=""/>
        <dsp:cNvSpPr/>
      </dsp:nvSpPr>
      <dsp:spPr>
        <a:xfrm>
          <a:off x="1103542" y="733643"/>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Final</a:t>
          </a:r>
          <a:endParaRPr lang="en-US" sz="1200" kern="1200" dirty="0"/>
        </a:p>
      </dsp:txBody>
      <dsp:txXfrm>
        <a:off x="1115077" y="745178"/>
        <a:ext cx="764580" cy="370755"/>
      </dsp:txXfrm>
    </dsp:sp>
    <dsp:sp modelId="{4F880832-ACC6-4407-A638-F653FC93A499}">
      <dsp:nvSpPr>
        <dsp:cNvPr id="0" name=""/>
        <dsp:cNvSpPr/>
      </dsp:nvSpPr>
      <dsp:spPr>
        <a:xfrm rot="19457599">
          <a:off x="1854724" y="804521"/>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39023" y="807631"/>
        <a:ext cx="19399" cy="19399"/>
      </dsp:txXfrm>
    </dsp:sp>
    <dsp:sp modelId="{758BA5C9-EAEF-49A8-86CF-4F0342AC3AFC}">
      <dsp:nvSpPr>
        <dsp:cNvPr id="0" name=""/>
        <dsp:cNvSpPr/>
      </dsp:nvSpPr>
      <dsp:spPr>
        <a:xfrm>
          <a:off x="2206253" y="507193"/>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Duke</a:t>
          </a:r>
          <a:endParaRPr lang="en-US" sz="1200" kern="1200" dirty="0"/>
        </a:p>
      </dsp:txBody>
      <dsp:txXfrm>
        <a:off x="2217788" y="518728"/>
        <a:ext cx="764580" cy="370755"/>
      </dsp:txXfrm>
    </dsp:sp>
    <dsp:sp modelId="{5ADE9B95-FBD0-450C-8031-9A9693681C57}">
      <dsp:nvSpPr>
        <dsp:cNvPr id="0" name=""/>
        <dsp:cNvSpPr/>
      </dsp:nvSpPr>
      <dsp:spPr>
        <a:xfrm rot="2142401">
          <a:off x="1854724" y="1030970"/>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39023" y="1034081"/>
        <a:ext cx="19399" cy="19399"/>
      </dsp:txXfrm>
    </dsp:sp>
    <dsp:sp modelId="{899A8096-6006-43B6-9FA1-93D8DD39D998}">
      <dsp:nvSpPr>
        <dsp:cNvPr id="0" name=""/>
        <dsp:cNvSpPr/>
      </dsp:nvSpPr>
      <dsp:spPr>
        <a:xfrm>
          <a:off x="2206253" y="960093"/>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Princeton</a:t>
          </a:r>
          <a:endParaRPr lang="en-US" sz="1200" kern="1200" dirty="0"/>
        </a:p>
      </dsp:txBody>
      <dsp:txXfrm>
        <a:off x="2217788" y="971628"/>
        <a:ext cx="764580" cy="370755"/>
      </dsp:txXfrm>
    </dsp:sp>
    <dsp:sp modelId="{67D6710B-EFA1-457D-B294-95EAB3ECCD1B}">
      <dsp:nvSpPr>
        <dsp:cNvPr id="0" name=""/>
        <dsp:cNvSpPr/>
      </dsp:nvSpPr>
      <dsp:spPr>
        <a:xfrm rot="3310531">
          <a:off x="670158" y="1597095"/>
          <a:ext cx="551707" cy="25620"/>
        </a:xfrm>
        <a:custGeom>
          <a:avLst/>
          <a:gdLst/>
          <a:ahLst/>
          <a:cxnLst/>
          <a:rect l="0" t="0" r="0" b="0"/>
          <a:pathLst>
            <a:path>
              <a:moveTo>
                <a:pt x="0" y="12810"/>
              </a:moveTo>
              <a:lnTo>
                <a:pt x="551707" y="12810"/>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32219" y="1596112"/>
        <a:ext cx="27585" cy="27585"/>
      </dsp:txXfrm>
    </dsp:sp>
    <dsp:sp modelId="{64ECE892-3453-4092-8004-A3FE125FB240}">
      <dsp:nvSpPr>
        <dsp:cNvPr id="0" name=""/>
        <dsp:cNvSpPr/>
      </dsp:nvSpPr>
      <dsp:spPr>
        <a:xfrm>
          <a:off x="1103542" y="1639442"/>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Final</a:t>
          </a:r>
          <a:endParaRPr lang="en-US" sz="1200" kern="1200" dirty="0"/>
        </a:p>
      </dsp:txBody>
      <dsp:txXfrm>
        <a:off x="1115077" y="1650977"/>
        <a:ext cx="764580" cy="370755"/>
      </dsp:txXfrm>
    </dsp:sp>
    <dsp:sp modelId="{0D991F5D-D397-47FF-9840-1F48EB400FBF}">
      <dsp:nvSpPr>
        <dsp:cNvPr id="0" name=""/>
        <dsp:cNvSpPr/>
      </dsp:nvSpPr>
      <dsp:spPr>
        <a:xfrm rot="19457599">
          <a:off x="1854724" y="1710319"/>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39023" y="1713430"/>
        <a:ext cx="19399" cy="19399"/>
      </dsp:txXfrm>
    </dsp:sp>
    <dsp:sp modelId="{B9198B71-511A-4F2B-ACB5-5E3197CE600F}">
      <dsp:nvSpPr>
        <dsp:cNvPr id="0" name=""/>
        <dsp:cNvSpPr/>
      </dsp:nvSpPr>
      <dsp:spPr>
        <a:xfrm>
          <a:off x="2206253" y="1412992"/>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UMD</a:t>
          </a:r>
          <a:endParaRPr lang="en-US" sz="1200" kern="1200" dirty="0"/>
        </a:p>
      </dsp:txBody>
      <dsp:txXfrm>
        <a:off x="2217788" y="1424527"/>
        <a:ext cx="764580" cy="370755"/>
      </dsp:txXfrm>
    </dsp:sp>
    <dsp:sp modelId="{5338D0CE-CA3C-441D-AA26-41D714E99164}">
      <dsp:nvSpPr>
        <dsp:cNvPr id="0" name=""/>
        <dsp:cNvSpPr/>
      </dsp:nvSpPr>
      <dsp:spPr>
        <a:xfrm rot="2142401">
          <a:off x="1854724" y="1936769"/>
          <a:ext cx="387998" cy="25620"/>
        </a:xfrm>
        <a:custGeom>
          <a:avLst/>
          <a:gdLst/>
          <a:ahLst/>
          <a:cxnLst/>
          <a:rect l="0" t="0" r="0" b="0"/>
          <a:pathLst>
            <a:path>
              <a:moveTo>
                <a:pt x="0" y="12810"/>
              </a:moveTo>
              <a:lnTo>
                <a:pt x="387998" y="12810"/>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39023" y="1939879"/>
        <a:ext cx="19399" cy="19399"/>
      </dsp:txXfrm>
    </dsp:sp>
    <dsp:sp modelId="{471C6A09-D7C5-4DD4-9F75-0EBBE2E6ADF1}">
      <dsp:nvSpPr>
        <dsp:cNvPr id="0" name=""/>
        <dsp:cNvSpPr/>
      </dsp:nvSpPr>
      <dsp:spPr>
        <a:xfrm>
          <a:off x="2206253" y="1865891"/>
          <a:ext cx="787650" cy="393825"/>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Harvard</a:t>
          </a:r>
          <a:endParaRPr lang="en-US" sz="1200" kern="1200" dirty="0"/>
        </a:p>
      </dsp:txBody>
      <dsp:txXfrm>
        <a:off x="2217788" y="1877426"/>
        <a:ext cx="764580" cy="3707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dirty="0"/>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26</a:t>
            </a:fld>
            <a:endParaRPr lang="en-US"/>
          </a:p>
        </p:txBody>
      </p:sp>
    </p:spTree>
    <p:extLst>
      <p:ext uri="{BB962C8B-B14F-4D97-AF65-F5344CB8AC3E}">
        <p14:creationId xmlns:p14="http://schemas.microsoft.com/office/powerpoint/2010/main" val="1056863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NZ" sz="1200" kern="1200" dirty="0" smtClean="0">
                <a:solidFill>
                  <a:schemeClr val="tx1"/>
                </a:solidFill>
                <a:effectLst/>
                <a:latin typeface="+mn-lt"/>
                <a:ea typeface="+mn-ea"/>
                <a:cs typeface="+mn-cs"/>
              </a:rPr>
              <a:t>DARPA “Its mission was to become an engine of technological change that would bridge the gap between fundamental discoveries and their military use.” (Looney 2004, 405; c.f. Hiawatha Bray, ‘‘In </a:t>
            </a:r>
            <a:r>
              <a:rPr lang="en-NZ" sz="1200" kern="1200" dirty="0" err="1" smtClean="0">
                <a:solidFill>
                  <a:schemeClr val="tx1"/>
                </a:solidFill>
                <a:effectLst/>
                <a:latin typeface="+mn-lt"/>
                <a:ea typeface="+mn-ea"/>
                <a:cs typeface="+mn-cs"/>
              </a:rPr>
              <a:t>Defense</a:t>
            </a:r>
            <a:r>
              <a:rPr lang="en-NZ" sz="1200" kern="1200" dirty="0" smtClean="0">
                <a:solidFill>
                  <a:schemeClr val="tx1"/>
                </a:solidFill>
                <a:effectLst/>
                <a:latin typeface="+mn-lt"/>
                <a:ea typeface="+mn-ea"/>
                <a:cs typeface="+mn-cs"/>
              </a:rPr>
              <a:t> of DARPA Programs,’’ The Boston Globe, 3 August 2003.). You might know some of DARPA’s other work, like the Internet and stealth technology (Looney 2004, 405).</a:t>
            </a:r>
          </a:p>
          <a:p>
            <a:pPr marL="171450" indent="-171450">
              <a:buFont typeface="Arial" pitchFamily="34" charset="0"/>
              <a:buChar char="•"/>
            </a:pPr>
            <a:r>
              <a:rPr lang="en-NZ" sz="1200" kern="1200" dirty="0" smtClean="0">
                <a:solidFill>
                  <a:schemeClr val="tx1"/>
                </a:solidFill>
                <a:effectLst/>
                <a:latin typeface="+mn-lt"/>
                <a:ea typeface="+mn-ea"/>
                <a:cs typeface="+mn-cs"/>
              </a:rPr>
              <a:t>“Also from the start, we planned to forecast military and political instability around the world, how US policies would effect such instability, and how such instability would impact US and global aggregates of interest.3 (in note 3: It was my job to survey possible application areas and to choose one.) The reasoning behind this choice was that since the cost to create markets does not depend much on the topic, while the value of estimates varies enormously with the topic, the greatest benefit relative to cost would come from the highest value estimates. And what could be more valuable than to inform the largest </a:t>
            </a:r>
            <a:r>
              <a:rPr lang="en-NZ" sz="1200" kern="1200" dirty="0" err="1" smtClean="0">
                <a:solidFill>
                  <a:schemeClr val="tx1"/>
                </a:solidFill>
                <a:effectLst/>
                <a:latin typeface="+mn-lt"/>
                <a:ea typeface="+mn-ea"/>
                <a:cs typeface="+mn-cs"/>
              </a:rPr>
              <a:t>defense</a:t>
            </a:r>
            <a:r>
              <a:rPr lang="en-NZ" sz="1200" kern="1200" dirty="0" smtClean="0">
                <a:solidFill>
                  <a:schemeClr val="tx1"/>
                </a:solidFill>
                <a:effectLst/>
                <a:latin typeface="+mn-lt"/>
                <a:ea typeface="+mn-ea"/>
                <a:cs typeface="+mn-cs"/>
              </a:rPr>
              <a:t> policy decisions?” Hanson 2006, p259</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29</a:t>
            </a:fld>
            <a:endParaRPr lang="en-NZ"/>
          </a:p>
        </p:txBody>
      </p:sp>
    </p:spTree>
    <p:extLst>
      <p:ext uri="{BB962C8B-B14F-4D97-AF65-F5344CB8AC3E}">
        <p14:creationId xmlns:p14="http://schemas.microsoft.com/office/powerpoint/2010/main" val="1586306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Not sure about this slide</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30</a:t>
            </a:fld>
            <a:endParaRPr lang="en-NZ"/>
          </a:p>
        </p:txBody>
      </p:sp>
    </p:spTree>
    <p:extLst>
      <p:ext uri="{BB962C8B-B14F-4D97-AF65-F5344CB8AC3E}">
        <p14:creationId xmlns:p14="http://schemas.microsoft.com/office/powerpoint/2010/main" val="1713366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r>
              <a:rPr lang="en-GB" b="0" dirty="0" smtClean="0"/>
              <a:t>“just wrong”—Sen. Daschle</a:t>
            </a:r>
            <a:endParaRPr lang="en-NZ" b="0" dirty="0" smtClean="0"/>
          </a:p>
          <a:p>
            <a:pPr lvl="0">
              <a:buFont typeface="Arial" pitchFamily="34" charset="0"/>
              <a:buChar char="•"/>
            </a:pPr>
            <a:r>
              <a:rPr lang="en-NZ" b="0" dirty="0" smtClean="0"/>
              <a:t>“ridiculous… grotesque,”</a:t>
            </a:r>
            <a:r>
              <a:rPr lang="en-GB" dirty="0" smtClean="0"/>
              <a:t>—</a:t>
            </a:r>
            <a:r>
              <a:rPr lang="en-NZ" b="0" dirty="0" smtClean="0"/>
              <a:t>Sen. Wyden</a:t>
            </a:r>
          </a:p>
          <a:p>
            <a:pPr lvl="0">
              <a:buFont typeface="Arial" pitchFamily="34" charset="0"/>
              <a:buChar char="•"/>
            </a:pPr>
            <a:r>
              <a:rPr lang="en-NZ" b="0" dirty="0" smtClean="0"/>
              <a:t>“defies common sense”</a:t>
            </a:r>
            <a:r>
              <a:rPr lang="en-GB" dirty="0" smtClean="0"/>
              <a:t>—</a:t>
            </a:r>
            <a:r>
              <a:rPr lang="en-NZ" b="0" dirty="0" smtClean="0"/>
              <a:t>Sen. Roberts </a:t>
            </a:r>
          </a:p>
          <a:p>
            <a:pPr lvl="0">
              <a:buFont typeface="Arial" pitchFamily="34" charset="0"/>
              <a:buChar char="•"/>
            </a:pPr>
            <a:r>
              <a:rPr lang="en-NZ" b="0" dirty="0" smtClean="0"/>
              <a:t>“absurd… disgusting”</a:t>
            </a:r>
            <a:r>
              <a:rPr lang="en-GB" dirty="0" smtClean="0"/>
              <a:t>—</a:t>
            </a:r>
            <a:r>
              <a:rPr lang="en-NZ" b="0" dirty="0" smtClean="0"/>
              <a:t>Sen. Dorgan</a:t>
            </a:r>
          </a:p>
          <a:p>
            <a:pPr lvl="0">
              <a:buFont typeface="Arial" pitchFamily="34" charset="0"/>
              <a:buChar char="•"/>
            </a:pPr>
            <a:r>
              <a:rPr lang="en-NZ" b="0" dirty="0" smtClean="0"/>
              <a:t>“loopiest manifestation of… belief… in the power of markets to solve all problems”</a:t>
            </a:r>
            <a:r>
              <a:rPr lang="en-GB" b="0" dirty="0" smtClean="0"/>
              <a:t>—</a:t>
            </a:r>
            <a:r>
              <a:rPr lang="en-NZ" b="0" dirty="0" smtClean="0"/>
              <a:t>Pearlstein</a:t>
            </a:r>
          </a:p>
          <a:p>
            <a:pPr lvl="0">
              <a:buFont typeface="Arial" pitchFamily="34" charset="0"/>
              <a:buChar char="•"/>
            </a:pPr>
            <a:r>
              <a:rPr lang="en-NZ" b="0" dirty="0" smtClean="0"/>
              <a:t>“a new level of absurdity... almost seems a mockery of itself.” </a:t>
            </a:r>
            <a:r>
              <a:rPr lang="en-GB" b="0" dirty="0" smtClean="0"/>
              <a:t>—</a:t>
            </a:r>
            <a:r>
              <a:rPr lang="en-NZ" b="0" dirty="0" err="1" smtClean="0"/>
              <a:t>Stiglitz</a:t>
            </a:r>
            <a:endParaRPr lang="en-NZ" b="0" dirty="0" smtClean="0"/>
          </a:p>
          <a:p>
            <a:pPr lvl="0">
              <a:buFont typeface="Arial" pitchFamily="34" charset="0"/>
              <a:buChar char="•"/>
            </a:pPr>
            <a:r>
              <a:rPr lang="en-NZ" b="0" dirty="0" smtClean="0"/>
              <a:t>“despicable… one of the most callous and plainly retarded ideas I’ve ever heard…”</a:t>
            </a:r>
            <a:r>
              <a:rPr lang="en-GB" dirty="0" smtClean="0"/>
              <a:t>—B</a:t>
            </a:r>
            <a:r>
              <a:rPr lang="en-NZ" b="0" dirty="0" smtClean="0"/>
              <a:t>logger Greg Saunders </a:t>
            </a:r>
            <a:endParaRPr lang="en-NZ" dirty="0" smtClean="0"/>
          </a:p>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31</a:t>
            </a:fld>
            <a:endParaRPr lang="en-NZ"/>
          </a:p>
        </p:txBody>
      </p:sp>
    </p:spTree>
    <p:extLst>
      <p:ext uri="{BB962C8B-B14F-4D97-AF65-F5344CB8AC3E}">
        <p14:creationId xmlns:p14="http://schemas.microsoft.com/office/powerpoint/2010/main" val="1114188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Future exchange = </a:t>
            </a:r>
            <a:r>
              <a:rPr lang="en-NZ" smtClean="0"/>
              <a:t>play money, </a:t>
            </a:r>
            <a:endParaRPr lang="en-NZ" dirty="0" smtClean="0"/>
          </a:p>
          <a:p>
            <a:r>
              <a:rPr lang="en-NZ" dirty="0" err="1" smtClean="0"/>
              <a:t>Intrade</a:t>
            </a:r>
            <a:r>
              <a:rPr lang="en-NZ" dirty="0" smtClean="0"/>
              <a:t> = big</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32</a:t>
            </a:fld>
            <a:endParaRPr lang="en-NZ"/>
          </a:p>
        </p:txBody>
      </p:sp>
    </p:spTree>
    <p:extLst>
      <p:ext uri="{BB962C8B-B14F-4D97-AF65-F5344CB8AC3E}">
        <p14:creationId xmlns:p14="http://schemas.microsoft.com/office/powerpoint/2010/main" val="58416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33</a:t>
            </a:fld>
            <a:endParaRPr lang="en-NZ"/>
          </a:p>
        </p:txBody>
      </p:sp>
    </p:spTree>
    <p:extLst>
      <p:ext uri="{BB962C8B-B14F-4D97-AF65-F5344CB8AC3E}">
        <p14:creationId xmlns:p14="http://schemas.microsoft.com/office/powerpoint/2010/main" val="186215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34</a:t>
            </a:fld>
            <a:endParaRPr lang="en-NZ"/>
          </a:p>
        </p:txBody>
      </p:sp>
    </p:spTree>
    <p:extLst>
      <p:ext uri="{BB962C8B-B14F-4D97-AF65-F5344CB8AC3E}">
        <p14:creationId xmlns:p14="http://schemas.microsoft.com/office/powerpoint/2010/main" val="132240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35</a:t>
            </a:fld>
            <a:endParaRPr lang="en-NZ"/>
          </a:p>
        </p:txBody>
      </p:sp>
    </p:spTree>
    <p:extLst>
      <p:ext uri="{BB962C8B-B14F-4D97-AF65-F5344CB8AC3E}">
        <p14:creationId xmlns:p14="http://schemas.microsoft.com/office/powerpoint/2010/main" val="295542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36</a:t>
            </a:fld>
            <a:endParaRPr lang="en-NZ"/>
          </a:p>
        </p:txBody>
      </p:sp>
    </p:spTree>
    <p:extLst>
      <p:ext uri="{BB962C8B-B14F-4D97-AF65-F5344CB8AC3E}">
        <p14:creationId xmlns:p14="http://schemas.microsoft.com/office/powerpoint/2010/main" val="1883856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It’s like bringing a suitcase</a:t>
            </a:r>
            <a:r>
              <a:rPr lang="en-NZ" baseline="0" dirty="0" smtClean="0"/>
              <a:t> of real money to the kidnappers (while planning on capturing them at the moment of exchange)</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37</a:t>
            </a:fld>
            <a:endParaRPr lang="en-NZ"/>
          </a:p>
        </p:txBody>
      </p:sp>
    </p:spTree>
    <p:extLst>
      <p:ext uri="{BB962C8B-B14F-4D97-AF65-F5344CB8AC3E}">
        <p14:creationId xmlns:p14="http://schemas.microsoft.com/office/powerpoint/2010/main" val="814375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669348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Unless… there is something more about betting</a:t>
            </a:r>
            <a:r>
              <a:rPr lang="en-NZ" baseline="0" dirty="0" smtClean="0"/>
              <a:t> on terrorism markets that make them especially bad</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38</a:t>
            </a:fld>
            <a:endParaRPr lang="en-NZ"/>
          </a:p>
        </p:txBody>
      </p:sp>
    </p:spTree>
    <p:extLst>
      <p:ext uri="{BB962C8B-B14F-4D97-AF65-F5344CB8AC3E}">
        <p14:creationId xmlns:p14="http://schemas.microsoft.com/office/powerpoint/2010/main" val="1423520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39</a:t>
            </a:fld>
            <a:endParaRPr lang="en-NZ"/>
          </a:p>
        </p:txBody>
      </p:sp>
    </p:spTree>
    <p:extLst>
      <p:ext uri="{BB962C8B-B14F-4D97-AF65-F5344CB8AC3E}">
        <p14:creationId xmlns:p14="http://schemas.microsoft.com/office/powerpoint/2010/main" val="18837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40</a:t>
            </a:fld>
            <a:endParaRPr lang="en-NZ"/>
          </a:p>
        </p:txBody>
      </p:sp>
    </p:spTree>
    <p:extLst>
      <p:ext uri="{BB962C8B-B14F-4D97-AF65-F5344CB8AC3E}">
        <p14:creationId xmlns:p14="http://schemas.microsoft.com/office/powerpoint/2010/main" val="89203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41</a:t>
            </a:fld>
            <a:endParaRPr lang="en-NZ"/>
          </a:p>
        </p:txBody>
      </p:sp>
    </p:spTree>
    <p:extLst>
      <p:ext uri="{BB962C8B-B14F-4D97-AF65-F5344CB8AC3E}">
        <p14:creationId xmlns:p14="http://schemas.microsoft.com/office/powerpoint/2010/main" val="1848699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42</a:t>
            </a:fld>
            <a:endParaRPr lang="en-NZ"/>
          </a:p>
        </p:txBody>
      </p:sp>
    </p:spTree>
    <p:extLst>
      <p:ext uri="{BB962C8B-B14F-4D97-AF65-F5344CB8AC3E}">
        <p14:creationId xmlns:p14="http://schemas.microsoft.com/office/powerpoint/2010/main" val="966568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a:t>
            </a:r>
            <a:r>
              <a:rPr lang="en-NZ" baseline="0" dirty="0" smtClean="0"/>
              <a:t> not much difference overall between the negative effects of play or real money markets.</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43</a:t>
            </a:fld>
            <a:endParaRPr lang="en-NZ"/>
          </a:p>
        </p:txBody>
      </p:sp>
    </p:spTree>
    <p:extLst>
      <p:ext uri="{BB962C8B-B14F-4D97-AF65-F5344CB8AC3E}">
        <p14:creationId xmlns:p14="http://schemas.microsoft.com/office/powerpoint/2010/main" val="41245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44</a:t>
            </a:fld>
            <a:endParaRPr lang="en-NZ"/>
          </a:p>
        </p:txBody>
      </p:sp>
    </p:spTree>
    <p:extLst>
      <p:ext uri="{BB962C8B-B14F-4D97-AF65-F5344CB8AC3E}">
        <p14:creationId xmlns:p14="http://schemas.microsoft.com/office/powerpoint/2010/main" val="1113631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None/>
            </a:pPr>
            <a:r>
              <a:rPr lang="en-NZ" sz="1900" dirty="0" smtClean="0"/>
              <a:t>Desensitise people to the point they become terrorists (Columbine?)</a:t>
            </a:r>
          </a:p>
          <a:p>
            <a:pPr lvl="0">
              <a:buFont typeface="Arial" pitchFamily="34" charset="0"/>
              <a:buNone/>
            </a:pPr>
            <a:endParaRPr lang="en-NZ" sz="1900" dirty="0" smtClean="0"/>
          </a:p>
          <a:p>
            <a:pPr lvl="0">
              <a:buFont typeface="Arial" pitchFamily="34" charset="0"/>
              <a:buNone/>
            </a:pPr>
            <a:r>
              <a:rPr lang="en-NZ" sz="1900" dirty="0" smtClean="0"/>
              <a:t>Disrespect the ideals of life, peace, and freedom (you’re supposed to kill innocents and blow things up)</a:t>
            </a:r>
          </a:p>
          <a:p>
            <a:pPr lvl="0">
              <a:buFont typeface="Arial" pitchFamily="34" charset="0"/>
              <a:buNone/>
            </a:pPr>
            <a:endParaRPr lang="en-NZ" sz="1900" dirty="0" smtClean="0"/>
          </a:p>
          <a:p>
            <a:pPr lvl="0">
              <a:buFont typeface="Arial" pitchFamily="34" charset="0"/>
              <a:buNone/>
            </a:pPr>
            <a:r>
              <a:rPr lang="en-NZ" sz="1900" dirty="0" smtClean="0"/>
              <a:t>Encourage </a:t>
            </a:r>
          </a:p>
          <a:p>
            <a:pPr marL="342900" lvl="0" indent="-342900">
              <a:buFont typeface="Arial" pitchFamily="34" charset="0"/>
              <a:buChar char="•"/>
            </a:pPr>
            <a:r>
              <a:rPr lang="en-NZ" sz="2000" dirty="0" smtClean="0"/>
              <a:t>pride (kills</a:t>
            </a:r>
            <a:r>
              <a:rPr lang="en-NZ" sz="2000" baseline="0" dirty="0" smtClean="0"/>
              <a:t> displayed to all at end)</a:t>
            </a:r>
            <a:r>
              <a:rPr lang="en-NZ" sz="2000" dirty="0" smtClean="0"/>
              <a:t>, </a:t>
            </a:r>
          </a:p>
          <a:p>
            <a:pPr marL="342900" lvl="0" indent="-342900">
              <a:buFont typeface="Arial" pitchFamily="34" charset="0"/>
              <a:buChar char="•"/>
            </a:pPr>
            <a:r>
              <a:rPr lang="en-NZ" sz="2000" dirty="0" smtClean="0"/>
              <a:t>Callousness (scenarios in the game</a:t>
            </a:r>
            <a:r>
              <a:rPr lang="en-NZ" sz="2000" baseline="0" dirty="0" smtClean="0"/>
              <a:t> are similar to real life terrorist events)</a:t>
            </a:r>
            <a:r>
              <a:rPr lang="en-NZ" sz="2000" dirty="0" smtClean="0"/>
              <a:t>, </a:t>
            </a:r>
          </a:p>
          <a:p>
            <a:pPr marL="342900" lvl="0" indent="-342900">
              <a:buFont typeface="Arial" pitchFamily="34" charset="0"/>
              <a:buChar char="•"/>
            </a:pPr>
            <a:r>
              <a:rPr lang="en-NZ" sz="2000" dirty="0" err="1" smtClean="0">
                <a:solidFill>
                  <a:schemeClr val="dk1"/>
                </a:solidFill>
              </a:rPr>
              <a:t>schadenfreude</a:t>
            </a:r>
            <a:r>
              <a:rPr lang="en-NZ" sz="2000" dirty="0" smtClean="0">
                <a:solidFill>
                  <a:schemeClr val="dk1"/>
                </a:solidFill>
              </a:rPr>
              <a:t>/mild sadism (killing (virtual) people brings</a:t>
            </a:r>
            <a:r>
              <a:rPr lang="en-NZ" sz="2000" baseline="0" dirty="0" smtClean="0">
                <a:solidFill>
                  <a:schemeClr val="dk1"/>
                </a:solidFill>
              </a:rPr>
              <a:t> joy)</a:t>
            </a:r>
            <a:r>
              <a:rPr lang="en-NZ" sz="2000" dirty="0" smtClean="0">
                <a:solidFill>
                  <a:schemeClr val="dk1"/>
                </a:solidFill>
              </a:rPr>
              <a:t>, </a:t>
            </a:r>
          </a:p>
          <a:p>
            <a:pPr marL="342900" lvl="0" indent="-342900">
              <a:buFont typeface="Arial" pitchFamily="34" charset="0"/>
              <a:buChar char="•"/>
            </a:pPr>
            <a:r>
              <a:rPr lang="en-NZ" sz="2000" dirty="0" smtClean="0"/>
              <a:t>Dishonesty (using hacks to kill people more easily), </a:t>
            </a:r>
          </a:p>
          <a:p>
            <a:pPr marL="342900" lvl="0" indent="-342900">
              <a:buFont typeface="Arial" pitchFamily="34" charset="0"/>
              <a:buChar char="•"/>
            </a:pPr>
            <a:r>
              <a:rPr lang="en-NZ" sz="2000" dirty="0" smtClean="0"/>
              <a:t>morbid curiosity (what happens when I stab you in</a:t>
            </a:r>
            <a:r>
              <a:rPr lang="en-NZ" sz="2000" baseline="0" dirty="0" smtClean="0"/>
              <a:t> the head?)</a:t>
            </a:r>
            <a:r>
              <a:rPr lang="en-NZ" sz="2000" dirty="0" smtClean="0"/>
              <a:t>, </a:t>
            </a:r>
          </a:p>
          <a:p>
            <a:pPr marL="342900" lvl="0" indent="-342900">
              <a:buFont typeface="Arial" pitchFamily="34" charset="0"/>
              <a:buChar char="•"/>
            </a:pPr>
            <a:r>
              <a:rPr lang="en-NZ" sz="2000" dirty="0" smtClean="0"/>
              <a:t>Greed (top players are</a:t>
            </a:r>
            <a:r>
              <a:rPr lang="en-NZ" sz="2000" baseline="0" dirty="0" smtClean="0"/>
              <a:t> professional)</a:t>
            </a:r>
          </a:p>
          <a:p>
            <a:pPr marL="342900" lvl="0" indent="-342900">
              <a:buFont typeface="Arial" pitchFamily="34" charset="0"/>
              <a:buChar char="•"/>
            </a:pPr>
            <a:r>
              <a:rPr lang="en-NZ" sz="2000" dirty="0" smtClean="0"/>
              <a:t>and beneficence (not so much)</a:t>
            </a:r>
          </a:p>
          <a:p>
            <a:pPr>
              <a:buFont typeface="Arial" pitchFamily="34" charset="0"/>
              <a:buNone/>
            </a:pPr>
            <a:endParaRPr lang="en-NZ" sz="2000" dirty="0" smtClean="0"/>
          </a:p>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45</a:t>
            </a:fld>
            <a:endParaRPr lang="en-NZ"/>
          </a:p>
        </p:txBody>
      </p:sp>
    </p:spTree>
    <p:extLst>
      <p:ext uri="{BB962C8B-B14F-4D97-AF65-F5344CB8AC3E}">
        <p14:creationId xmlns:p14="http://schemas.microsoft.com/office/powerpoint/2010/main" val="67087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48</a:t>
            </a:fld>
            <a:endParaRPr lang="en-NZ"/>
          </a:p>
        </p:txBody>
      </p:sp>
    </p:spTree>
    <p:extLst>
      <p:ext uri="{BB962C8B-B14F-4D97-AF65-F5344CB8AC3E}">
        <p14:creationId xmlns:p14="http://schemas.microsoft.com/office/powerpoint/2010/main" val="140542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Also a minor benefit of developing beneficence in people who have informational motives</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49</a:t>
            </a:fld>
            <a:endParaRPr lang="en-NZ"/>
          </a:p>
        </p:txBody>
      </p:sp>
    </p:spTree>
    <p:extLst>
      <p:ext uri="{BB962C8B-B14F-4D97-AF65-F5344CB8AC3E}">
        <p14:creationId xmlns:p14="http://schemas.microsoft.com/office/powerpoint/2010/main" val="213557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98% of concentrated orange juice in US is from central Florida region.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75</a:t>
            </a:r>
            <a:r>
              <a:rPr lang="en-US" baseline="0" dirty="0" smtClean="0"/>
              <a:t> pounds of oranges per person per year in 2000</a:t>
            </a:r>
            <a:endParaRPr lang="en-US" dirty="0" smtClean="0"/>
          </a:p>
        </p:txBody>
      </p:sp>
      <p:sp>
        <p:nvSpPr>
          <p:cNvPr id="4" name="Slide Number Placeholder 3"/>
          <p:cNvSpPr>
            <a:spLocks noGrp="1"/>
          </p:cNvSpPr>
          <p:nvPr>
            <p:ph type="sldNum" sz="quarter" idx="10"/>
          </p:nvPr>
        </p:nvSpPr>
        <p:spPr/>
        <p:txBody>
          <a:bodyPr/>
          <a:lstStyle/>
          <a:p>
            <a:fld id="{15A6807E-3B5B-C04E-AA5A-B797C07FCE19}" type="slidenum">
              <a:rPr lang="en-US" smtClean="0"/>
              <a:t>3</a:t>
            </a:fld>
            <a:endParaRPr lang="en-US"/>
          </a:p>
        </p:txBody>
      </p:sp>
    </p:spTree>
    <p:extLst>
      <p:ext uri="{BB962C8B-B14F-4D97-AF65-F5344CB8AC3E}">
        <p14:creationId xmlns:p14="http://schemas.microsoft.com/office/powerpoint/2010/main" val="254891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Also a minor benefit of developing beneficence in people who have informational motives</a:t>
            </a:r>
            <a:endParaRPr lang="en-NZ" dirty="0"/>
          </a:p>
        </p:txBody>
      </p:sp>
      <p:sp>
        <p:nvSpPr>
          <p:cNvPr id="4" name="Slide Number Placeholder 3"/>
          <p:cNvSpPr>
            <a:spLocks noGrp="1"/>
          </p:cNvSpPr>
          <p:nvPr>
            <p:ph type="sldNum" sz="quarter" idx="10"/>
          </p:nvPr>
        </p:nvSpPr>
        <p:spPr/>
        <p:txBody>
          <a:bodyPr/>
          <a:lstStyle/>
          <a:p>
            <a:fld id="{A5116E86-3B50-423A-9FDB-08EE4119FD47}" type="slidenum">
              <a:rPr lang="en-NZ" smtClean="0"/>
              <a:t>50</a:t>
            </a:fld>
            <a:endParaRPr lang="en-NZ"/>
          </a:p>
        </p:txBody>
      </p:sp>
    </p:spTree>
    <p:extLst>
      <p:ext uri="{BB962C8B-B14F-4D97-AF65-F5344CB8AC3E}">
        <p14:creationId xmlns:p14="http://schemas.microsoft.com/office/powerpoint/2010/main" val="811329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52</a:t>
            </a:fld>
            <a:endParaRPr lang="en-US"/>
          </a:p>
        </p:txBody>
      </p:sp>
    </p:spTree>
    <p:extLst>
      <p:ext uri="{BB962C8B-B14F-4D97-AF65-F5344CB8AC3E}">
        <p14:creationId xmlns:p14="http://schemas.microsoft.com/office/powerpoint/2010/main" val="186380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65A6C4-AB2B-1C43-8E8E-113BF696E9F5}" type="slidenum">
              <a:rPr lang="en-US"/>
              <a:pPr/>
              <a:t>4</a:t>
            </a:fld>
            <a:endParaRPr lang="en-US"/>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284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107337-60B3-6B49-B9A4-8E12B040E2C8}" type="slidenum">
              <a:rPr lang="en-US"/>
              <a:pPr/>
              <a:t>6</a:t>
            </a:fld>
            <a:endParaRPr lang="en-US"/>
          </a:p>
        </p:txBody>
      </p:sp>
      <p:sp>
        <p:nvSpPr>
          <p:cNvPr id="768002" name="Rectangle 2"/>
          <p:cNvSpPr>
            <a:spLocks noGrp="1" noRot="1" noChangeAspect="1" noChangeArrowheads="1" noTextEdit="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768003"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a:t>Both a prediction and a bet are based on one’s information. What we really care about is the information. We want mechanisms that help us get the information.</a:t>
            </a:r>
            <a:r>
              <a:rPr lang="en-US" dirty="0" smtClean="0"/>
              <a:t> </a:t>
            </a:r>
          </a:p>
          <a:p>
            <a:endParaRPr lang="en-US" dirty="0" smtClean="0"/>
          </a:p>
          <a:p>
            <a:r>
              <a:rPr lang="en-US" dirty="0" err="1" smtClean="0"/>
              <a:t>Vinay</a:t>
            </a:r>
            <a:r>
              <a:rPr lang="en-US" dirty="0" smtClean="0"/>
              <a:t> </a:t>
            </a:r>
            <a:r>
              <a:rPr lang="en-US" dirty="0" err="1" smtClean="0"/>
              <a:t>Deolalikar’s</a:t>
            </a:r>
            <a:r>
              <a:rPr lang="en-US" dirty="0" smtClean="0"/>
              <a:t> proof</a:t>
            </a:r>
          </a:p>
          <a:p>
            <a:r>
              <a:rPr lang="en-US" dirty="0" smtClean="0"/>
              <a:t>Scott</a:t>
            </a:r>
            <a:r>
              <a:rPr lang="en-US" baseline="0" dirty="0" smtClean="0"/>
              <a:t> </a:t>
            </a:r>
            <a:r>
              <a:rPr lang="en-US" baseline="0" dirty="0" err="1" smtClean="0"/>
              <a:t>Arronson’s</a:t>
            </a:r>
            <a:r>
              <a:rPr lang="en-US" baseline="0" dirty="0" smtClean="0"/>
              <a:t> bet on it.</a:t>
            </a:r>
            <a:endParaRPr lang="en-US" dirty="0"/>
          </a:p>
        </p:txBody>
      </p:sp>
    </p:spTree>
    <p:extLst>
      <p:ext uri="{BB962C8B-B14F-4D97-AF65-F5344CB8AC3E}">
        <p14:creationId xmlns:p14="http://schemas.microsoft.com/office/powerpoint/2010/main" val="1637231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31334-4CEA-B546-B438-A877351BF445}" type="slidenum">
              <a:rPr lang="en-US"/>
              <a:pPr/>
              <a:t>7</a:t>
            </a:fld>
            <a:endParaRPr lang="en-US"/>
          </a:p>
        </p:txBody>
      </p:sp>
      <p:sp>
        <p:nvSpPr>
          <p:cNvPr id="900098" name="Rectangle 2"/>
          <p:cNvSpPr>
            <a:spLocks noGrp="1" noRot="1" noChangeAspect="1" noChangeArrowheads="1"/>
          </p:cNvSpPr>
          <p:nvPr>
            <p:ph type="sldImg"/>
          </p:nvPr>
        </p:nvSpPr>
        <p:spPr bwMode="auto">
          <a:xfrm>
            <a:off x="1144588" y="685800"/>
            <a:ext cx="4570412" cy="3429000"/>
          </a:xfrm>
          <a:prstGeom prst="rect">
            <a:avLst/>
          </a:prstGeom>
          <a:solidFill>
            <a:srgbClr val="FFFFFF"/>
          </a:solidFill>
          <a:ln>
            <a:solidFill>
              <a:srgbClr val="000000"/>
            </a:solidFill>
            <a:miter lim="800000"/>
            <a:headEnd/>
            <a:tailEnd/>
          </a:ln>
        </p:spPr>
      </p:sp>
      <p:sp>
        <p:nvSpPr>
          <p:cNvPr id="90009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377753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EFCE4-DAF6-5949-8F8A-89D2C2867139}" type="slidenum">
              <a:rPr lang="en-US"/>
              <a:pPr/>
              <a:t>10</a:t>
            </a:fld>
            <a:endParaRPr lang="en-US"/>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p:txBody>
          <a:bodyPr/>
          <a:lstStyle/>
          <a:p>
            <a:r>
              <a:rPr lang="en-US" altLang="zh-CN" dirty="0">
                <a:ea typeface="SimSun" pitchFamily="2" charset="-122"/>
                <a:cs typeface="SimSun" pitchFamily="2" charset="-122"/>
              </a:rPr>
              <a:t>New England Patriots </a:t>
            </a:r>
            <a:r>
              <a:rPr lang="en-US" altLang="zh-CN" dirty="0" err="1">
                <a:ea typeface="SimSun" pitchFamily="2" charset="-122"/>
                <a:cs typeface="SimSun" pitchFamily="2" charset="-122"/>
              </a:rPr>
              <a:t>v.s</a:t>
            </a:r>
            <a:r>
              <a:rPr lang="en-US" altLang="zh-CN" dirty="0">
                <a:ea typeface="SimSun" pitchFamily="2" charset="-122"/>
                <a:cs typeface="SimSun" pitchFamily="2" charset="-122"/>
              </a:rPr>
              <a:t>. Philadelphia Eagles</a:t>
            </a:r>
          </a:p>
          <a:p>
            <a:endParaRPr lang="en-US" dirty="0"/>
          </a:p>
        </p:txBody>
      </p:sp>
    </p:spTree>
    <p:extLst>
      <p:ext uri="{BB962C8B-B14F-4D97-AF65-F5344CB8AC3E}">
        <p14:creationId xmlns:p14="http://schemas.microsoft.com/office/powerpoint/2010/main" val="20461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13</a:t>
            </a:fld>
            <a:endParaRPr lang="en-US"/>
          </a:p>
        </p:txBody>
      </p:sp>
    </p:spTree>
    <p:extLst>
      <p:ext uri="{BB962C8B-B14F-4D97-AF65-F5344CB8AC3E}">
        <p14:creationId xmlns:p14="http://schemas.microsoft.com/office/powerpoint/2010/main" val="194270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Harvard</a:t>
            </a:r>
            <a:r>
              <a:rPr lang="en-US" baseline="0" dirty="0" smtClean="0"/>
              <a:t> -&gt; Berkeley</a:t>
            </a:r>
          </a:p>
          <a:p>
            <a:r>
              <a:rPr lang="en-US" baseline="0" dirty="0" smtClean="0"/>
              <a:t>Duke -&gt; MIT</a:t>
            </a:r>
          </a:p>
          <a:p>
            <a:r>
              <a:rPr lang="en-US" baseline="0" dirty="0" smtClean="0"/>
              <a:t>Princeton -&gt; Brown</a:t>
            </a:r>
            <a:endParaRPr lang="en-US" dirty="0"/>
          </a:p>
        </p:txBody>
      </p:sp>
      <p:sp>
        <p:nvSpPr>
          <p:cNvPr id="4" name="Slide Number Placeholder 3"/>
          <p:cNvSpPr>
            <a:spLocks noGrp="1"/>
          </p:cNvSpPr>
          <p:nvPr>
            <p:ph type="sldNum" sz="quarter" idx="10"/>
          </p:nvPr>
        </p:nvSpPr>
        <p:spPr/>
        <p:txBody>
          <a:bodyPr/>
          <a:lstStyle/>
          <a:p>
            <a:fld id="{794E5E8E-F6D1-5F4E-8D06-F03C7F063F2C}" type="slidenum">
              <a:rPr lang="en-US" smtClean="0"/>
              <a:t>23</a:t>
            </a:fld>
            <a:endParaRPr lang="en-US"/>
          </a:p>
        </p:txBody>
      </p:sp>
    </p:spTree>
    <p:extLst>
      <p:ext uri="{BB962C8B-B14F-4D97-AF65-F5344CB8AC3E}">
        <p14:creationId xmlns:p14="http://schemas.microsoft.com/office/powerpoint/2010/main" val="85579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NIPS Workshop 2010</a:t>
            </a:r>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NIPS Workshop 2010</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NIPS Workshop 2010</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733800" y="6381750"/>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0" y="6381750"/>
            <a:ext cx="3429000" cy="476250"/>
          </a:xfrm>
        </p:spPr>
        <p:txBody>
          <a:bodyPr/>
          <a:lstStyle>
            <a:lvl1pPr>
              <a:defRPr/>
            </a:lvl1pPr>
          </a:lstStyle>
          <a:p>
            <a:r>
              <a:rPr lang="en-US" altLang="zh-CN" smtClean="0"/>
              <a:t>NIPS Workshop 2010</a:t>
            </a:r>
            <a:endParaRPr lang="en-US" altLang="zh-CN"/>
          </a:p>
        </p:txBody>
      </p:sp>
      <p:sp>
        <p:nvSpPr>
          <p:cNvPr id="7" name="Slide Number Placeholder 6"/>
          <p:cNvSpPr>
            <a:spLocks noGrp="1"/>
          </p:cNvSpPr>
          <p:nvPr>
            <p:ph type="sldNum" sz="quarter" idx="12"/>
          </p:nvPr>
        </p:nvSpPr>
        <p:spPr>
          <a:xfrm>
            <a:off x="7010400" y="6381750"/>
            <a:ext cx="2133600" cy="476250"/>
          </a:xfrm>
        </p:spPr>
        <p:txBody>
          <a:bodyPr/>
          <a:lstStyle>
            <a:lvl1pPr>
              <a:defRPr smtClean="0"/>
            </a:lvl1pPr>
          </a:lstStyle>
          <a:p>
            <a:fld id="{3EFE9B7E-8892-B944-A04C-B05BF31B762F}" type="slidenum">
              <a:rPr lang="en-US"/>
              <a:pPr/>
              <a:t>‹#›</a:t>
            </a:fld>
            <a:endParaRPr lang="en-US"/>
          </a:p>
        </p:txBody>
      </p:sp>
    </p:spTree>
    <p:extLst>
      <p:ext uri="{BB962C8B-B14F-4D97-AF65-F5344CB8AC3E}">
        <p14:creationId xmlns:p14="http://schemas.microsoft.com/office/powerpoint/2010/main" val="1137889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733800" y="6381750"/>
            <a:ext cx="21336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0" y="6381750"/>
            <a:ext cx="3429000" cy="476250"/>
          </a:xfrm>
        </p:spPr>
        <p:txBody>
          <a:bodyPr/>
          <a:lstStyle>
            <a:lvl1pPr>
              <a:defRPr/>
            </a:lvl1pPr>
          </a:lstStyle>
          <a:p>
            <a:r>
              <a:rPr lang="en-US" altLang="zh-CN" smtClean="0"/>
              <a:t>NIPS Workshop 2010</a:t>
            </a:r>
            <a:endParaRPr lang="en-US" altLang="zh-CN"/>
          </a:p>
        </p:txBody>
      </p:sp>
      <p:sp>
        <p:nvSpPr>
          <p:cNvPr id="7" name="Slide Number Placeholder 6"/>
          <p:cNvSpPr>
            <a:spLocks noGrp="1"/>
          </p:cNvSpPr>
          <p:nvPr>
            <p:ph type="sldNum" sz="quarter" idx="12"/>
          </p:nvPr>
        </p:nvSpPr>
        <p:spPr>
          <a:xfrm>
            <a:off x="7010400" y="6381750"/>
            <a:ext cx="2133600" cy="476250"/>
          </a:xfrm>
        </p:spPr>
        <p:txBody>
          <a:bodyPr/>
          <a:lstStyle>
            <a:lvl1pPr>
              <a:defRPr smtClean="0"/>
            </a:lvl1pPr>
          </a:lstStyle>
          <a:p>
            <a:fld id="{E6615083-EECA-084F-83DE-04A1B40916CC}" type="slidenum">
              <a:rPr lang="en-US"/>
              <a:pPr/>
              <a:t>‹#›</a:t>
            </a:fld>
            <a:endParaRPr lang="en-US"/>
          </a:p>
        </p:txBody>
      </p:sp>
    </p:spTree>
    <p:extLst>
      <p:ext uri="{BB962C8B-B14F-4D97-AF65-F5344CB8AC3E}">
        <p14:creationId xmlns:p14="http://schemas.microsoft.com/office/powerpoint/2010/main" val="124882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NIPS Workshop 2010</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smtClean="0"/>
              <a:t>NIPS Workshop 2010</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NIPS Workshop 2010</a:t>
            </a:r>
            <a:endParaRPr lang="en-US"/>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NIPS Workshop 2010</a:t>
            </a:r>
            <a:endParaRPr lang="en-US"/>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NIPS Workshop 2010</a:t>
            </a:r>
            <a:endParaRPr lang="en-US"/>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NIPS Workshop 2010</a:t>
            </a:r>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NIPS Workshop 2010</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NIPS Workshop 2010</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smtClean="0"/>
              <a:t>NIPS Workshop 2010</a:t>
            </a:r>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iming>
    <p:tnLst>
      <p:par>
        <p:cTn id="1" dur="indefinite" restart="never" nodeType="tmRoot"/>
      </p:par>
    </p:tnLst>
  </p:timing>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gif"/></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smtClean="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smtClean="0"/>
              <a:t>John P Dickerson</a:t>
            </a:r>
            <a:endParaRPr lang="en-US" dirty="0"/>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smtClean="0"/>
              <a:t>Lecture #</a:t>
            </a:r>
            <a:r>
              <a:rPr lang="en-US" sz="1600" b="1" dirty="0" smtClean="0"/>
              <a:t>25 </a:t>
            </a:r>
            <a:r>
              <a:rPr lang="en-US" sz="1600" b="1" dirty="0" smtClean="0"/>
              <a:t>– </a:t>
            </a:r>
            <a:r>
              <a:rPr lang="en-US" sz="1600" b="1" dirty="0" smtClean="0"/>
              <a:t>11/22/2016</a:t>
            </a:r>
            <a:endParaRPr lang="en-US" sz="1600" b="1" dirty="0" smtClean="0"/>
          </a:p>
          <a:p>
            <a:endParaRPr lang="en-US" sz="1600" b="1" dirty="0" smtClean="0"/>
          </a:p>
          <a:p>
            <a:r>
              <a:rPr lang="en-US" sz="1600" b="1" dirty="0" smtClean="0"/>
              <a:t>CMSC828M</a:t>
            </a:r>
          </a:p>
          <a:p>
            <a:r>
              <a:rPr lang="en-US" sz="1600" b="1" dirty="0" smtClean="0"/>
              <a:t>Tuesdays &amp; Thursdays</a:t>
            </a:r>
          </a:p>
          <a:p>
            <a:r>
              <a:rPr lang="en-US" sz="1600" b="1" dirty="0" smtClean="0"/>
              <a:t>12:30pm – 1:45pm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r>
              <a:rPr lang="en-US" smtClean="0"/>
              <a:t>Why Markets? – Get Information</a:t>
            </a:r>
            <a:endParaRPr lang="en-US" dirty="0"/>
          </a:p>
        </p:txBody>
      </p:sp>
      <p:sp>
        <p:nvSpPr>
          <p:cNvPr id="249859" name="Rectangle 3"/>
          <p:cNvSpPr>
            <a:spLocks noGrp="1" noChangeArrowheads="1"/>
          </p:cNvSpPr>
          <p:nvPr>
            <p:ph type="body" idx="1"/>
          </p:nvPr>
        </p:nvSpPr>
        <p:spPr>
          <a:xfrm>
            <a:off x="457200" y="1533144"/>
            <a:ext cx="7620000" cy="4373563"/>
          </a:xfrm>
        </p:spPr>
        <p:txBody>
          <a:bodyPr/>
          <a:lstStyle/>
          <a:p>
            <a:r>
              <a:rPr lang="en-US" smtClean="0"/>
              <a:t>Speculation </a:t>
            </a:r>
            <a:r>
              <a:rPr lang="en-US" smtClean="0">
                <a:sym typeface="Wingdings"/>
              </a:rPr>
              <a:t> price discovery</a:t>
            </a:r>
          </a:p>
          <a:p>
            <a:r>
              <a:rPr lang="en-US" dirty="0" smtClean="0">
                <a:sym typeface="Wingdings"/>
              </a:rPr>
              <a:t>	</a:t>
            </a:r>
            <a:r>
              <a:rPr lang="en-US" dirty="0" smtClean="0"/>
              <a:t>price </a:t>
            </a:r>
            <a:r>
              <a:rPr lang="en-US" dirty="0" smtClean="0">
                <a:sym typeface="Symbol" charset="2"/>
              </a:rPr>
              <a:t></a:t>
            </a:r>
            <a:r>
              <a:rPr lang="en-US" dirty="0" smtClean="0"/>
              <a:t> expectation of </a:t>
            </a:r>
            <a:r>
              <a:rPr lang="en-US" dirty="0" err="1" smtClean="0"/>
              <a:t>r.v</a:t>
            </a:r>
            <a:r>
              <a:rPr lang="en-US" dirty="0" smtClean="0"/>
              <a:t>. | all information</a:t>
            </a:r>
          </a:p>
          <a:p>
            <a:r>
              <a:rPr lang="en-US" dirty="0" smtClean="0"/>
              <a:t>	</a:t>
            </a:r>
          </a:p>
          <a:p>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10</a:t>
            </a:fld>
            <a:endParaRPr lang="en-US"/>
          </a:p>
        </p:txBody>
      </p:sp>
      <p:sp>
        <p:nvSpPr>
          <p:cNvPr id="249860" name="Text Box 4"/>
          <p:cNvSpPr txBox="1">
            <a:spLocks noChangeArrowheads="1"/>
          </p:cNvSpPr>
          <p:nvPr/>
        </p:nvSpPr>
        <p:spPr bwMode="auto">
          <a:xfrm>
            <a:off x="1219200" y="3276600"/>
            <a:ext cx="2514600" cy="83099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solidFill>
                  <a:schemeClr val="accent2"/>
                </a:solidFill>
              </a:rPr>
              <a:t>Value of Contract</a:t>
            </a:r>
          </a:p>
        </p:txBody>
      </p:sp>
      <p:sp>
        <p:nvSpPr>
          <p:cNvPr id="249861" name="Text Box 5"/>
          <p:cNvSpPr txBox="1">
            <a:spLocks noChangeArrowheads="1"/>
          </p:cNvSpPr>
          <p:nvPr/>
        </p:nvSpPr>
        <p:spPr bwMode="auto">
          <a:xfrm>
            <a:off x="5486400" y="3352800"/>
            <a:ext cx="12192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solidFill>
                  <a:schemeClr val="accent2"/>
                </a:solidFill>
              </a:rPr>
              <a:t>Payoff</a:t>
            </a:r>
          </a:p>
        </p:txBody>
      </p:sp>
      <p:sp>
        <p:nvSpPr>
          <p:cNvPr id="249862" name="Text Box 6"/>
          <p:cNvSpPr txBox="1">
            <a:spLocks noChangeArrowheads="1"/>
          </p:cNvSpPr>
          <p:nvPr/>
        </p:nvSpPr>
        <p:spPr bwMode="auto">
          <a:xfrm>
            <a:off x="7162800" y="3124200"/>
            <a:ext cx="1539874" cy="83099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400" dirty="0">
                <a:solidFill>
                  <a:schemeClr val="accent2"/>
                </a:solidFill>
              </a:rPr>
              <a:t>Event Outcome</a:t>
            </a:r>
          </a:p>
        </p:txBody>
      </p:sp>
      <p:sp>
        <p:nvSpPr>
          <p:cNvPr id="249863" name="Text Box 7"/>
          <p:cNvSpPr txBox="1">
            <a:spLocks noChangeArrowheads="1"/>
          </p:cNvSpPr>
          <p:nvPr/>
        </p:nvSpPr>
        <p:spPr bwMode="auto">
          <a:xfrm>
            <a:off x="1143000" y="4419600"/>
            <a:ext cx="25908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a:t>$P( </a:t>
            </a:r>
            <a:r>
              <a:rPr lang="en-US" sz="2400" dirty="0" smtClean="0"/>
              <a:t>UMD wins </a:t>
            </a:r>
            <a:r>
              <a:rPr lang="en-US" sz="2400" dirty="0"/>
              <a:t>)</a:t>
            </a:r>
          </a:p>
        </p:txBody>
      </p:sp>
      <p:sp>
        <p:nvSpPr>
          <p:cNvPr id="249864" name="Line 8"/>
          <p:cNvSpPr>
            <a:spLocks noChangeShapeType="1"/>
          </p:cNvSpPr>
          <p:nvPr/>
        </p:nvSpPr>
        <p:spPr bwMode="auto">
          <a:xfrm>
            <a:off x="3581400" y="4724400"/>
            <a:ext cx="2362200" cy="53340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249865" name="Text Box 9"/>
          <p:cNvSpPr txBox="1">
            <a:spLocks noChangeArrowheads="1"/>
          </p:cNvSpPr>
          <p:nvPr/>
        </p:nvSpPr>
        <p:spPr bwMode="auto">
          <a:xfrm rot="-577007">
            <a:off x="3392424" y="4064097"/>
            <a:ext cx="25908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dirty="0">
                <a:solidFill>
                  <a:schemeClr val="tx2"/>
                </a:solidFill>
              </a:rPr>
              <a:t>P( </a:t>
            </a:r>
            <a:r>
              <a:rPr lang="en-US" sz="2000" dirty="0" smtClean="0">
                <a:solidFill>
                  <a:schemeClr val="tx2"/>
                </a:solidFill>
              </a:rPr>
              <a:t>UMD wins </a:t>
            </a:r>
            <a:r>
              <a:rPr lang="en-US" sz="2000" dirty="0">
                <a:solidFill>
                  <a:schemeClr val="tx2"/>
                </a:solidFill>
              </a:rPr>
              <a:t>)</a:t>
            </a:r>
          </a:p>
        </p:txBody>
      </p:sp>
      <p:sp>
        <p:nvSpPr>
          <p:cNvPr id="249866" name="Text Box 10"/>
          <p:cNvSpPr txBox="1">
            <a:spLocks noChangeArrowheads="1"/>
          </p:cNvSpPr>
          <p:nvPr/>
        </p:nvSpPr>
        <p:spPr bwMode="auto">
          <a:xfrm rot="720674">
            <a:off x="3410712" y="4923633"/>
            <a:ext cx="2590800" cy="40011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dirty="0">
                <a:solidFill>
                  <a:schemeClr val="tx2"/>
                </a:solidFill>
              </a:rPr>
              <a:t>1- P( </a:t>
            </a:r>
            <a:r>
              <a:rPr lang="en-US" sz="2000" dirty="0" smtClean="0">
                <a:solidFill>
                  <a:schemeClr val="tx2"/>
                </a:solidFill>
              </a:rPr>
              <a:t>UMD wins </a:t>
            </a:r>
            <a:r>
              <a:rPr lang="en-US" sz="2000" dirty="0">
                <a:solidFill>
                  <a:schemeClr val="tx2"/>
                </a:solidFill>
              </a:rPr>
              <a:t>)</a:t>
            </a:r>
          </a:p>
        </p:txBody>
      </p:sp>
      <p:sp>
        <p:nvSpPr>
          <p:cNvPr id="249867" name="Text Box 11"/>
          <p:cNvSpPr txBox="1">
            <a:spLocks noChangeArrowheads="1"/>
          </p:cNvSpPr>
          <p:nvPr/>
        </p:nvSpPr>
        <p:spPr bwMode="auto">
          <a:xfrm>
            <a:off x="5943600" y="3962400"/>
            <a:ext cx="533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a:t>$1</a:t>
            </a:r>
          </a:p>
        </p:txBody>
      </p:sp>
      <p:sp>
        <p:nvSpPr>
          <p:cNvPr id="249868" name="Text Box 12"/>
          <p:cNvSpPr txBox="1">
            <a:spLocks noChangeArrowheads="1"/>
          </p:cNvSpPr>
          <p:nvPr/>
        </p:nvSpPr>
        <p:spPr bwMode="auto">
          <a:xfrm>
            <a:off x="5943600" y="5029200"/>
            <a:ext cx="533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a:t>$0</a:t>
            </a:r>
          </a:p>
        </p:txBody>
      </p:sp>
      <p:sp>
        <p:nvSpPr>
          <p:cNvPr id="249869" name="Text Box 13"/>
          <p:cNvSpPr txBox="1">
            <a:spLocks noChangeArrowheads="1"/>
          </p:cNvSpPr>
          <p:nvPr/>
        </p:nvSpPr>
        <p:spPr bwMode="auto">
          <a:xfrm>
            <a:off x="6963665" y="3962400"/>
            <a:ext cx="1588897" cy="461665"/>
          </a:xfrm>
          <a:prstGeom prst="rect">
            <a:avLst/>
          </a:prstGeom>
          <a:noFill/>
          <a:ln w="9525">
            <a:noFill/>
            <a:miter lim="800000"/>
            <a:headEnd/>
            <a:tailEnd/>
          </a:ln>
          <a:effectLst/>
        </p:spPr>
        <p:txBody>
          <a:bodyPr wrap="none">
            <a:prstTxWarp prst="textNoShape">
              <a:avLst/>
            </a:prstTxWarp>
            <a:spAutoFit/>
          </a:bodyPr>
          <a:lstStyle/>
          <a:p>
            <a:pPr algn="ctr">
              <a:spcBef>
                <a:spcPct val="20000"/>
              </a:spcBef>
            </a:pPr>
            <a:r>
              <a:rPr lang="en-US" sz="2400" dirty="0" smtClean="0"/>
              <a:t>UMD wins</a:t>
            </a:r>
            <a:endParaRPr lang="en-US" sz="2400" dirty="0"/>
          </a:p>
        </p:txBody>
      </p:sp>
      <p:sp>
        <p:nvSpPr>
          <p:cNvPr id="249870" name="Text Box 14"/>
          <p:cNvSpPr txBox="1">
            <a:spLocks noChangeArrowheads="1"/>
          </p:cNvSpPr>
          <p:nvPr/>
        </p:nvSpPr>
        <p:spPr bwMode="auto">
          <a:xfrm>
            <a:off x="6934200" y="5029200"/>
            <a:ext cx="1752600" cy="46166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dirty="0" smtClean="0"/>
              <a:t>UMD loses</a:t>
            </a:r>
            <a:endParaRPr lang="en-US" sz="2400" dirty="0"/>
          </a:p>
        </p:txBody>
      </p:sp>
      <p:sp>
        <p:nvSpPr>
          <p:cNvPr id="249871" name="Text Box 15"/>
          <p:cNvSpPr txBox="1">
            <a:spLocks noChangeArrowheads="1"/>
          </p:cNvSpPr>
          <p:nvPr/>
        </p:nvSpPr>
        <p:spPr bwMode="auto">
          <a:xfrm>
            <a:off x="947927" y="5486400"/>
            <a:ext cx="7754747" cy="523220"/>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2400" dirty="0">
                <a:solidFill>
                  <a:schemeClr val="tx2"/>
                </a:solidFill>
              </a:rPr>
              <a:t>Equilibrium Price </a:t>
            </a:r>
            <a:r>
              <a:rPr lang="en-US" sz="2800" dirty="0" smtClean="0">
                <a:sym typeface="Symbol" charset="2"/>
              </a:rPr>
              <a:t></a:t>
            </a:r>
            <a:r>
              <a:rPr lang="en-US" sz="2400" dirty="0" smtClean="0"/>
              <a:t> </a:t>
            </a:r>
            <a:r>
              <a:rPr lang="en-US" sz="2400" dirty="0"/>
              <a:t>Value of Contract</a:t>
            </a:r>
            <a:r>
              <a:rPr lang="en-US" sz="2400" dirty="0" smtClean="0"/>
              <a:t> </a:t>
            </a:r>
            <a:r>
              <a:rPr lang="en-US" sz="2800" dirty="0" smtClean="0">
                <a:sym typeface="Symbol" charset="2"/>
              </a:rPr>
              <a:t></a:t>
            </a:r>
            <a:r>
              <a:rPr lang="en-US" sz="2400" dirty="0" smtClean="0"/>
              <a:t> </a:t>
            </a:r>
            <a:r>
              <a:rPr lang="en-US" sz="2400" dirty="0">
                <a:solidFill>
                  <a:schemeClr val="tx2"/>
                </a:solidFill>
              </a:rPr>
              <a:t>P( </a:t>
            </a:r>
            <a:r>
              <a:rPr lang="en-US" sz="2400" dirty="0" smtClean="0">
                <a:solidFill>
                  <a:schemeClr val="tx2"/>
                </a:solidFill>
              </a:rPr>
              <a:t>UMD Wins </a:t>
            </a:r>
            <a:r>
              <a:rPr lang="en-US" sz="2400" dirty="0">
                <a:solidFill>
                  <a:schemeClr val="tx2"/>
                </a:solidFill>
              </a:rPr>
              <a:t>)</a:t>
            </a:r>
          </a:p>
        </p:txBody>
      </p:sp>
      <p:sp>
        <p:nvSpPr>
          <p:cNvPr id="249872" name="Text Box 16"/>
          <p:cNvSpPr txBox="1">
            <a:spLocks noChangeArrowheads="1"/>
          </p:cNvSpPr>
          <p:nvPr/>
        </p:nvSpPr>
        <p:spPr bwMode="auto">
          <a:xfrm>
            <a:off x="1990210" y="6336792"/>
            <a:ext cx="2522742" cy="461665"/>
          </a:xfrm>
          <a:prstGeom prst="rect">
            <a:avLst/>
          </a:prstGeom>
          <a:noFill/>
          <a:ln w="9525">
            <a:noFill/>
            <a:miter lim="800000"/>
            <a:headEnd/>
            <a:tailEnd/>
          </a:ln>
          <a:effectLst/>
        </p:spPr>
        <p:txBody>
          <a:bodyPr wrap="none">
            <a:prstTxWarp prst="textNoShape">
              <a:avLst/>
            </a:prstTxWarp>
            <a:spAutoFit/>
          </a:bodyPr>
          <a:lstStyle/>
          <a:p>
            <a:pPr algn="ctr">
              <a:spcBef>
                <a:spcPct val="20000"/>
              </a:spcBef>
            </a:pPr>
            <a:r>
              <a:rPr lang="en-US" sz="2400" dirty="0">
                <a:solidFill>
                  <a:schemeClr val="accent2"/>
                </a:solidFill>
              </a:rPr>
              <a:t>Market Efficiency</a:t>
            </a:r>
          </a:p>
        </p:txBody>
      </p:sp>
      <p:sp>
        <p:nvSpPr>
          <p:cNvPr id="249873" name="AutoShape 17"/>
          <p:cNvSpPr>
            <a:spLocks noChangeArrowheads="1"/>
          </p:cNvSpPr>
          <p:nvPr/>
        </p:nvSpPr>
        <p:spPr bwMode="auto">
          <a:xfrm rot="2319588">
            <a:off x="3333007" y="5888165"/>
            <a:ext cx="228600" cy="533400"/>
          </a:xfrm>
          <a:prstGeom prst="upArrow">
            <a:avLst>
              <a:gd name="adj1" fmla="val 50000"/>
              <a:gd name="adj2" fmla="val 58333"/>
            </a:avLst>
          </a:prstGeom>
          <a:solidFill>
            <a:schemeClr val="accent2"/>
          </a:solidFill>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US"/>
          </a:p>
        </p:txBody>
      </p:sp>
      <p:sp>
        <p:nvSpPr>
          <p:cNvPr id="249874" name="Text Box 18"/>
          <p:cNvSpPr txBox="1">
            <a:spLocks noChangeArrowheads="1"/>
          </p:cNvSpPr>
          <p:nvPr/>
        </p:nvSpPr>
        <p:spPr bwMode="auto">
          <a:xfrm>
            <a:off x="1905000" y="4343400"/>
            <a:ext cx="11430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4000" b="1"/>
              <a:t>?</a:t>
            </a:r>
          </a:p>
        </p:txBody>
      </p:sp>
      <p:sp>
        <p:nvSpPr>
          <p:cNvPr id="249875" name="Line 19"/>
          <p:cNvSpPr>
            <a:spLocks noChangeShapeType="1"/>
          </p:cNvSpPr>
          <p:nvPr/>
        </p:nvSpPr>
        <p:spPr bwMode="auto">
          <a:xfrm flipV="1">
            <a:off x="3581400" y="4267200"/>
            <a:ext cx="2286000" cy="381000"/>
          </a:xfrm>
          <a:prstGeom prst="line">
            <a:avLst/>
          </a:prstGeom>
          <a:noFill/>
          <a:ln w="9525">
            <a:solidFill>
              <a:schemeClr val="tx1"/>
            </a:solidFill>
            <a:miter lim="800000"/>
            <a:headEnd/>
            <a:tailEnd type="triangle" w="med" len="med"/>
          </a:ln>
          <a:effectLst/>
        </p:spPr>
        <p:txBody>
          <a:bodyPr wrap="none">
            <a:prstTxWarp prst="textNoShape">
              <a:avLst/>
            </a:prstTxWarp>
          </a:bodyPr>
          <a:lstStyle/>
          <a:p>
            <a:endParaRPr lang="en-US"/>
          </a:p>
        </p:txBody>
      </p:sp>
      <p:sp>
        <p:nvSpPr>
          <p:cNvPr id="249876" name="Rectangle 20"/>
          <p:cNvSpPr>
            <a:spLocks noChangeArrowheads="1"/>
          </p:cNvSpPr>
          <p:nvPr/>
        </p:nvSpPr>
        <p:spPr bwMode="auto">
          <a:xfrm>
            <a:off x="2057400" y="2529115"/>
            <a:ext cx="5257800" cy="609600"/>
          </a:xfrm>
          <a:prstGeom prst="rect">
            <a:avLst/>
          </a:prstGeom>
          <a:solidFill>
            <a:srgbClr val="C0C0C0"/>
          </a:solidFill>
          <a:ln w="9525">
            <a:solidFill>
              <a:schemeClr val="tx1"/>
            </a:solidFill>
            <a:miter lim="800000"/>
            <a:headEnd/>
            <a:tailEnd/>
          </a:ln>
          <a:effectLst/>
        </p:spPr>
        <p:txBody>
          <a:bodyPr>
            <a:prstTxWarp prst="textNoShape">
              <a:avLst/>
            </a:prstTxWarp>
          </a:bodyPr>
          <a:lstStyle/>
          <a:p>
            <a:pPr marL="342900" indent="-342900" algn="ctr">
              <a:spcBef>
                <a:spcPct val="20000"/>
              </a:spcBef>
              <a:buClr>
                <a:schemeClr val="bg1"/>
              </a:buClr>
              <a:buFont typeface="Wingdings" charset="2"/>
              <a:buNone/>
            </a:pPr>
            <a:r>
              <a:rPr lang="en-US" sz="2800" dirty="0">
                <a:cs typeface="Times New Roman"/>
              </a:rPr>
              <a:t>$</a:t>
            </a:r>
            <a:r>
              <a:rPr lang="en-US" sz="2800" dirty="0" smtClean="0">
                <a:cs typeface="Times New Roman"/>
              </a:rPr>
              <a:t>1 </a:t>
            </a:r>
            <a:r>
              <a:rPr lang="en-US" sz="2800" dirty="0">
                <a:cs typeface="Times New Roman"/>
              </a:rPr>
              <a:t>if </a:t>
            </a:r>
            <a:r>
              <a:rPr lang="en-US" sz="2800" dirty="0" smtClean="0">
                <a:cs typeface="Times New Roman"/>
              </a:rPr>
              <a:t>UMD wins, </a:t>
            </a:r>
            <a:r>
              <a:rPr lang="en-US" sz="2800" dirty="0" smtClean="0">
                <a:cs typeface="Times New Roman"/>
              </a:rPr>
              <a:t>$0 </a:t>
            </a:r>
            <a:r>
              <a:rPr lang="en-US" sz="2800" dirty="0">
                <a:cs typeface="Times New Roman"/>
              </a:rPr>
              <a:t>otherwise</a:t>
            </a:r>
            <a:r>
              <a:rPr lang="en-US" sz="3200" dirty="0">
                <a:cs typeface="Times New Roman"/>
              </a:rPr>
              <a:t> </a:t>
            </a:r>
          </a:p>
        </p:txBody>
      </p:sp>
    </p:spTree>
    <p:extLst>
      <p:ext uri="{BB962C8B-B14F-4D97-AF65-F5344CB8AC3E}">
        <p14:creationId xmlns:p14="http://schemas.microsoft.com/office/powerpoint/2010/main" val="201601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9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98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98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98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98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98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98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98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98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98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98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98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98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4987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498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98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98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9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p:bldP spid="249861" grpId="0"/>
      <p:bldP spid="249862" grpId="0"/>
      <p:bldP spid="249863" grpId="0"/>
      <p:bldP spid="249864" grpId="0" animBg="1"/>
      <p:bldP spid="249865" grpId="0"/>
      <p:bldP spid="249866" grpId="0"/>
      <p:bldP spid="249867" grpId="0"/>
      <p:bldP spid="249868" grpId="0"/>
      <p:bldP spid="249869" grpId="0"/>
      <p:bldP spid="249870" grpId="0"/>
      <p:bldP spid="249871" grpId="0"/>
      <p:bldP spid="249872" grpId="0"/>
      <p:bldP spid="249873" grpId="0" animBg="1"/>
      <p:bldP spid="249874" grpId="0"/>
      <p:bldP spid="249874" grpId="1"/>
      <p:bldP spid="249875" grpId="0" animBg="1"/>
      <p:bldP spid="2498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152718"/>
            <a:ext cx="7924800" cy="1371600"/>
          </a:xfrm>
        </p:spPr>
        <p:txBody>
          <a:bodyPr>
            <a:normAutofit/>
          </a:bodyPr>
          <a:lstStyle/>
          <a:p>
            <a:r>
              <a:rPr lang="en-US" smtClean="0"/>
              <a:t>Non-Market Alternatives vs. </a:t>
            </a:r>
            <a:r>
              <a:rPr lang="en-US" dirty="0" smtClean="0"/>
              <a:t>Markets</a:t>
            </a:r>
            <a:endParaRPr lang="en-US" dirty="0"/>
          </a:p>
        </p:txBody>
      </p:sp>
      <p:sp>
        <p:nvSpPr>
          <p:cNvPr id="251908" name="Rectangle 4"/>
          <p:cNvSpPr>
            <a:spLocks noGrp="1" noChangeArrowheads="1"/>
          </p:cNvSpPr>
          <p:nvPr>
            <p:ph type="body" sz="half" idx="1"/>
          </p:nvPr>
        </p:nvSpPr>
        <p:spPr>
          <a:xfrm>
            <a:off x="551688" y="1574800"/>
            <a:ext cx="3291840" cy="4525963"/>
          </a:xfrm>
        </p:spPr>
        <p:txBody>
          <a:bodyPr>
            <a:normAutofit fontScale="92500" lnSpcReduction="10000"/>
          </a:bodyPr>
          <a:lstStyle/>
          <a:p>
            <a:r>
              <a:rPr lang="en-US" dirty="0" smtClean="0"/>
              <a:t>Opinion poll</a:t>
            </a:r>
          </a:p>
          <a:p>
            <a:pPr lvl="1"/>
            <a:r>
              <a:rPr lang="en-US" dirty="0" smtClean="0"/>
              <a:t>Sampling</a:t>
            </a:r>
          </a:p>
          <a:p>
            <a:pPr lvl="1"/>
            <a:r>
              <a:rPr lang="en-US" dirty="0" smtClean="0"/>
              <a:t>No incentive to be truthful</a:t>
            </a:r>
          </a:p>
          <a:p>
            <a:pPr lvl="1"/>
            <a:r>
              <a:rPr lang="en-US" dirty="0" smtClean="0"/>
              <a:t>Equally weighted information</a:t>
            </a:r>
          </a:p>
          <a:p>
            <a:pPr lvl="1"/>
            <a:r>
              <a:rPr lang="en-US" dirty="0" smtClean="0"/>
              <a:t>Hard to be real-time</a:t>
            </a:r>
          </a:p>
          <a:p>
            <a:r>
              <a:rPr lang="en-US" dirty="0" smtClean="0"/>
              <a:t>Ask Experts</a:t>
            </a:r>
          </a:p>
          <a:p>
            <a:pPr lvl="1"/>
            <a:r>
              <a:rPr lang="en-US" dirty="0" smtClean="0"/>
              <a:t>Identifying experts can be hard</a:t>
            </a:r>
          </a:p>
          <a:p>
            <a:pPr lvl="1"/>
            <a:r>
              <a:rPr lang="en-US" dirty="0" smtClean="0"/>
              <a:t>Combining opinions can be difficult</a:t>
            </a:r>
            <a:endParaRPr lang="en-US" dirty="0"/>
          </a:p>
        </p:txBody>
      </p:sp>
      <p:sp>
        <p:nvSpPr>
          <p:cNvPr id="251909" name="Rectangle 5"/>
          <p:cNvSpPr>
            <a:spLocks noGrp="1" noChangeArrowheads="1"/>
          </p:cNvSpPr>
          <p:nvPr>
            <p:ph type="body" sz="half" idx="2"/>
          </p:nvPr>
        </p:nvSpPr>
        <p:spPr>
          <a:xfrm>
            <a:off x="4943856" y="1524318"/>
            <a:ext cx="3291840" cy="4525963"/>
          </a:xfrm>
        </p:spPr>
        <p:txBody>
          <a:bodyPr/>
          <a:lstStyle/>
          <a:p>
            <a:r>
              <a:rPr lang="en-US" dirty="0" smtClean="0"/>
              <a:t>Prediction Markets</a:t>
            </a:r>
          </a:p>
          <a:p>
            <a:pPr lvl="1"/>
            <a:r>
              <a:rPr lang="en-US" dirty="0" smtClean="0"/>
              <a:t>Self-selection</a:t>
            </a:r>
          </a:p>
          <a:p>
            <a:pPr lvl="1"/>
            <a:r>
              <a:rPr lang="en-US" dirty="0" smtClean="0"/>
              <a:t>Monetary incentive and more</a:t>
            </a:r>
          </a:p>
          <a:p>
            <a:pPr lvl="1"/>
            <a:r>
              <a:rPr lang="en-US" dirty="0" smtClean="0"/>
              <a:t>Money-weighted information</a:t>
            </a:r>
          </a:p>
          <a:p>
            <a:pPr lvl="1"/>
            <a:r>
              <a:rPr lang="en-US" dirty="0" smtClean="0"/>
              <a:t>Real-time</a:t>
            </a:r>
          </a:p>
          <a:p>
            <a:pPr lvl="1"/>
            <a:r>
              <a:rPr lang="en-US" dirty="0" smtClean="0"/>
              <a:t>Self-organizing</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11</a:t>
            </a:fld>
            <a:endParaRPr lang="en-US"/>
          </a:p>
        </p:txBody>
      </p:sp>
    </p:spTree>
    <p:extLst>
      <p:ext uri="{BB962C8B-B14F-4D97-AF65-F5344CB8AC3E}">
        <p14:creationId xmlns:p14="http://schemas.microsoft.com/office/powerpoint/2010/main" val="9110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90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190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190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190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190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190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190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190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190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1909">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1909">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1909">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1909">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19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build="p"/>
      <p:bldP spid="25190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152718"/>
            <a:ext cx="6912864" cy="1371600"/>
          </a:xfrm>
        </p:spPr>
        <p:txBody>
          <a:bodyPr>
            <a:normAutofit fontScale="90000"/>
          </a:bodyPr>
          <a:lstStyle/>
          <a:p>
            <a:r>
              <a:rPr lang="en-US" smtClean="0"/>
              <a:t>Non-Market Alternatives vs. </a:t>
            </a:r>
            <a:r>
              <a:rPr lang="en-US" dirty="0" smtClean="0"/>
              <a:t>Markets</a:t>
            </a:r>
            <a:endParaRPr lang="en-US" dirty="0"/>
          </a:p>
        </p:txBody>
      </p:sp>
      <p:sp>
        <p:nvSpPr>
          <p:cNvPr id="263171" name="Rectangle 3"/>
          <p:cNvSpPr>
            <a:spLocks noGrp="1" noChangeArrowheads="1"/>
          </p:cNvSpPr>
          <p:nvPr>
            <p:ph type="body" sz="half" idx="1"/>
          </p:nvPr>
        </p:nvSpPr>
        <p:spPr>
          <a:xfrm>
            <a:off x="730602" y="1512444"/>
            <a:ext cx="3291840" cy="4525963"/>
          </a:xfrm>
        </p:spPr>
        <p:txBody>
          <a:bodyPr/>
          <a:lstStyle/>
          <a:p>
            <a:r>
              <a:rPr lang="en-US" dirty="0" smtClean="0"/>
              <a:t>Machine learning/Statistics</a:t>
            </a:r>
          </a:p>
          <a:p>
            <a:pPr lvl="1"/>
            <a:r>
              <a:rPr lang="en-US" dirty="0" smtClean="0"/>
              <a:t>Historical data</a:t>
            </a:r>
          </a:p>
          <a:p>
            <a:pPr lvl="1"/>
            <a:r>
              <a:rPr lang="en-US" dirty="0" smtClean="0"/>
              <a:t>Past and future are related</a:t>
            </a:r>
          </a:p>
          <a:p>
            <a:pPr lvl="1"/>
            <a:r>
              <a:rPr lang="en-US" dirty="0" smtClean="0"/>
              <a:t>Hard to incorporate recent new information</a:t>
            </a:r>
          </a:p>
          <a:p>
            <a:pPr lvl="1"/>
            <a:endParaRPr lang="en-US" dirty="0"/>
          </a:p>
        </p:txBody>
      </p:sp>
      <p:sp>
        <p:nvSpPr>
          <p:cNvPr id="263172" name="Rectangle 4"/>
          <p:cNvSpPr>
            <a:spLocks noGrp="1" noChangeArrowheads="1"/>
          </p:cNvSpPr>
          <p:nvPr>
            <p:ph type="body" sz="half" idx="2"/>
          </p:nvPr>
        </p:nvSpPr>
        <p:spPr>
          <a:xfrm>
            <a:off x="5090160" y="1524318"/>
            <a:ext cx="3291840" cy="4525963"/>
          </a:xfrm>
        </p:spPr>
        <p:txBody>
          <a:bodyPr/>
          <a:lstStyle/>
          <a:p>
            <a:r>
              <a:rPr lang="en-US" dirty="0" smtClean="0"/>
              <a:t>Prediction Markets</a:t>
            </a:r>
          </a:p>
          <a:p>
            <a:pPr lvl="1"/>
            <a:r>
              <a:rPr lang="en-US" dirty="0" smtClean="0"/>
              <a:t>No need for data</a:t>
            </a:r>
          </a:p>
          <a:p>
            <a:pPr lvl="1"/>
            <a:r>
              <a:rPr lang="en-US" dirty="0" smtClean="0"/>
              <a:t>No assumption on past and future</a:t>
            </a:r>
          </a:p>
          <a:p>
            <a:pPr lvl="1"/>
            <a:r>
              <a:rPr lang="en-US" dirty="0" smtClean="0"/>
              <a:t>Immediately incorporate new information</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12</a:t>
            </a:fld>
            <a:endParaRPr lang="en-US"/>
          </a:p>
        </p:txBody>
      </p:sp>
      <p:sp>
        <p:nvSpPr>
          <p:cNvPr id="7" name="TextBox 6"/>
          <p:cNvSpPr txBox="1"/>
          <p:nvPr/>
        </p:nvSpPr>
        <p:spPr>
          <a:xfrm>
            <a:off x="837299" y="5304046"/>
            <a:ext cx="7438004" cy="830997"/>
          </a:xfrm>
          <a:prstGeom prst="rect">
            <a:avLst/>
          </a:prstGeom>
          <a:noFill/>
        </p:spPr>
        <p:txBody>
          <a:bodyPr wrap="square" rtlCol="0">
            <a:spAutoFit/>
          </a:bodyPr>
          <a:lstStyle/>
          <a:p>
            <a:r>
              <a:rPr lang="en-US" sz="2400" dirty="0" smtClean="0">
                <a:solidFill>
                  <a:schemeClr val="tx2"/>
                </a:solidFill>
              </a:rPr>
              <a:t>Caveat:</a:t>
            </a:r>
            <a:r>
              <a:rPr lang="en-US" sz="2400" dirty="0" smtClean="0">
                <a:solidFill>
                  <a:srgbClr val="008000"/>
                </a:solidFill>
              </a:rPr>
              <a:t> </a:t>
            </a:r>
            <a:r>
              <a:rPr lang="en-US" sz="2400" dirty="0" smtClean="0"/>
              <a:t>Markets have their own problems too – manipulation, irrational traders, etc. </a:t>
            </a:r>
            <a:endParaRPr lang="en-US" sz="2400" dirty="0"/>
          </a:p>
        </p:txBody>
      </p:sp>
    </p:spTree>
    <p:extLst>
      <p:ext uri="{BB962C8B-B14F-4D97-AF65-F5344CB8AC3E}">
        <p14:creationId xmlns:p14="http://schemas.microsoft.com/office/powerpoint/2010/main" val="81710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31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31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3172">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3172">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172">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317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p:bldP spid="263172"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Prediction Market Desiderata</a:t>
            </a:r>
            <a:endParaRPr lang="en-US" dirty="0"/>
          </a:p>
        </p:txBody>
      </p:sp>
      <p:sp>
        <p:nvSpPr>
          <p:cNvPr id="9" name="Content Placeholder 8"/>
          <p:cNvSpPr>
            <a:spLocks noGrp="1"/>
          </p:cNvSpPr>
          <p:nvPr>
            <p:ph idx="1"/>
          </p:nvPr>
        </p:nvSpPr>
        <p:spPr/>
        <p:txBody>
          <a:bodyPr/>
          <a:lstStyle/>
          <a:p>
            <a:r>
              <a:rPr lang="en-US" dirty="0" smtClean="0"/>
              <a:t>Liquidity</a:t>
            </a:r>
          </a:p>
          <a:p>
            <a:pPr marL="160020" indent="-342900">
              <a:buFont typeface="Arial" charset="0"/>
              <a:buChar char="•"/>
            </a:pPr>
            <a:r>
              <a:rPr lang="en-US" b="0" dirty="0" smtClean="0"/>
              <a:t>People can find counterparties to trade whenever they want</a:t>
            </a:r>
          </a:p>
          <a:p>
            <a:r>
              <a:rPr lang="en-US" dirty="0" smtClean="0"/>
              <a:t>Bounded budget (loss)</a:t>
            </a:r>
          </a:p>
          <a:p>
            <a:pPr marL="160020" indent="-342900">
              <a:buFont typeface="Arial" charset="0"/>
              <a:buChar char="•"/>
            </a:pPr>
            <a:r>
              <a:rPr lang="en-US" b="0" dirty="0" smtClean="0"/>
              <a:t>Total loss of the market institution is bounded</a:t>
            </a:r>
          </a:p>
          <a:p>
            <a:r>
              <a:rPr lang="en-US" dirty="0" smtClean="0"/>
              <a:t>Expressiveness</a:t>
            </a:r>
          </a:p>
          <a:p>
            <a:pPr marL="160020" indent="-342900">
              <a:buFont typeface="Arial" charset="0"/>
              <a:buChar char="•"/>
            </a:pPr>
            <a:r>
              <a:rPr lang="en-US" b="0" dirty="0" smtClean="0"/>
              <a:t>There are as few constraints as possible on the form of bets that people can use to express their opinions</a:t>
            </a:r>
          </a:p>
          <a:p>
            <a:r>
              <a:rPr lang="en-US" dirty="0" smtClean="0"/>
              <a:t>Computational tractability</a:t>
            </a:r>
          </a:p>
          <a:p>
            <a:pPr marL="160020" indent="-342900">
              <a:buFont typeface="Arial" charset="0"/>
              <a:buChar char="•"/>
            </a:pPr>
            <a:r>
              <a:rPr lang="en-US" b="0" dirty="0" smtClean="0"/>
              <a:t>The process of operating a market should be computationally manageable</a:t>
            </a:r>
            <a:endParaRPr lang="en-US" b="0" dirty="0"/>
          </a:p>
        </p:txBody>
      </p:sp>
      <p:sp>
        <p:nvSpPr>
          <p:cNvPr id="6" name="Slide Number Placeholder 5"/>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191136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Continuous Double Auction (CDA)</a:t>
            </a:r>
            <a:endParaRPr lang="en-US" dirty="0"/>
          </a:p>
        </p:txBody>
      </p:sp>
      <p:sp>
        <p:nvSpPr>
          <p:cNvPr id="19" name="Content Placeholder 18"/>
          <p:cNvSpPr>
            <a:spLocks noGrp="1"/>
          </p:cNvSpPr>
          <p:nvPr>
            <p:ph sz="half" idx="1"/>
          </p:nvPr>
        </p:nvSpPr>
        <p:spPr>
          <a:xfrm>
            <a:off x="1550470" y="1975850"/>
            <a:ext cx="3291840" cy="4525963"/>
          </a:xfrm>
        </p:spPr>
        <p:txBody>
          <a:bodyPr/>
          <a:lstStyle/>
          <a:p>
            <a:endParaRPr lang="en-US" smtClean="0"/>
          </a:p>
          <a:p>
            <a:r>
              <a:rPr lang="en-US" smtClean="0"/>
              <a:t>Buy orders</a:t>
            </a:r>
            <a:endParaRPr lang="en-US" dirty="0"/>
          </a:p>
        </p:txBody>
      </p:sp>
      <p:sp>
        <p:nvSpPr>
          <p:cNvPr id="20" name="Content Placeholder 19"/>
          <p:cNvSpPr>
            <a:spLocks noGrp="1"/>
          </p:cNvSpPr>
          <p:nvPr>
            <p:ph sz="half" idx="2"/>
          </p:nvPr>
        </p:nvSpPr>
        <p:spPr>
          <a:xfrm>
            <a:off x="5009950" y="1975850"/>
            <a:ext cx="3291840" cy="4525963"/>
          </a:xfrm>
        </p:spPr>
        <p:txBody>
          <a:bodyPr/>
          <a:lstStyle/>
          <a:p>
            <a:endParaRPr lang="en-US" smtClean="0"/>
          </a:p>
          <a:p>
            <a:r>
              <a:rPr lang="en-US" smtClean="0"/>
              <a:t>Sell orders</a:t>
            </a:r>
          </a:p>
          <a:p>
            <a:endParaRPr lang="en-US" dirty="0"/>
          </a:p>
        </p:txBody>
      </p:sp>
      <p:sp>
        <p:nvSpPr>
          <p:cNvPr id="3" name="Slide Number Placeholder 2"/>
          <p:cNvSpPr>
            <a:spLocks noGrp="1"/>
          </p:cNvSpPr>
          <p:nvPr>
            <p:ph type="sldNum" sz="quarter" idx="12"/>
          </p:nvPr>
        </p:nvSpPr>
        <p:spPr/>
        <p:txBody>
          <a:bodyPr/>
          <a:lstStyle/>
          <a:p>
            <a:fld id="{A2EF37A0-74FC-AB4F-AE4C-D9BFC6719E9F}" type="slidenum">
              <a:rPr lang="en-US" smtClean="0"/>
              <a:pPr/>
              <a:t>14</a:t>
            </a:fld>
            <a:endParaRPr lang="en-US"/>
          </a:p>
        </p:txBody>
      </p:sp>
      <p:sp>
        <p:nvSpPr>
          <p:cNvPr id="7" name="Text Box 3"/>
          <p:cNvSpPr txBox="1">
            <a:spLocks noChangeArrowheads="1"/>
          </p:cNvSpPr>
          <p:nvPr/>
        </p:nvSpPr>
        <p:spPr bwMode="auto">
          <a:xfrm>
            <a:off x="1631115" y="4503664"/>
            <a:ext cx="879475" cy="466725"/>
          </a:xfrm>
          <a:prstGeom prst="rect">
            <a:avLst/>
          </a:prstGeom>
          <a:solidFill>
            <a:srgbClr val="FFFFFF"/>
          </a:solidFill>
          <a:ln w="9525">
            <a:solidFill>
              <a:schemeClr val="tx1"/>
            </a:solidFill>
            <a:miter lim="800000"/>
            <a:headEnd/>
            <a:tailEnd/>
          </a:ln>
          <a:effectLst/>
        </p:spPr>
        <p:txBody>
          <a:bodyPr wrap="none">
            <a:prstTxWarp prst="textNoShape">
              <a:avLst/>
            </a:prstTxWarp>
            <a:spAutoFit/>
          </a:bodyPr>
          <a:lstStyle/>
          <a:p>
            <a:pPr eaLnBrk="0" hangingPunct="0"/>
            <a:r>
              <a:rPr lang="en-US" sz="2400" dirty="0">
                <a:latin typeface="Times New Roman" pitchFamily="-105" charset="0"/>
              </a:rPr>
              <a:t>$0.15</a:t>
            </a:r>
          </a:p>
        </p:txBody>
      </p:sp>
      <p:sp>
        <p:nvSpPr>
          <p:cNvPr id="8" name="Text Box 4"/>
          <p:cNvSpPr txBox="1">
            <a:spLocks noChangeArrowheads="1"/>
          </p:cNvSpPr>
          <p:nvPr/>
        </p:nvSpPr>
        <p:spPr bwMode="auto">
          <a:xfrm>
            <a:off x="1631115" y="3355902"/>
            <a:ext cx="879475" cy="466725"/>
          </a:xfrm>
          <a:prstGeom prst="rect">
            <a:avLst/>
          </a:prstGeom>
          <a:solidFill>
            <a:srgbClr val="FFFFFF"/>
          </a:solidFill>
          <a:ln w="9525">
            <a:solidFill>
              <a:schemeClr val="tx1"/>
            </a:solidFill>
            <a:miter lim="800000"/>
            <a:headEnd/>
            <a:tailEnd/>
          </a:ln>
          <a:effectLst/>
        </p:spPr>
        <p:txBody>
          <a:bodyPr wrap="none">
            <a:prstTxWarp prst="textNoShape">
              <a:avLst/>
            </a:prstTxWarp>
            <a:spAutoFit/>
          </a:bodyPr>
          <a:lstStyle/>
          <a:p>
            <a:pPr eaLnBrk="0" hangingPunct="0"/>
            <a:r>
              <a:rPr lang="en-US" sz="2400" dirty="0">
                <a:latin typeface="Times New Roman" pitchFamily="-105" charset="0"/>
              </a:rPr>
              <a:t>$0.12</a:t>
            </a:r>
          </a:p>
        </p:txBody>
      </p:sp>
      <p:sp>
        <p:nvSpPr>
          <p:cNvPr id="9" name="Text Box 5"/>
          <p:cNvSpPr txBox="1">
            <a:spLocks noChangeArrowheads="1"/>
          </p:cNvSpPr>
          <p:nvPr/>
        </p:nvSpPr>
        <p:spPr bwMode="auto">
          <a:xfrm>
            <a:off x="1631115" y="3907292"/>
            <a:ext cx="879475" cy="466725"/>
          </a:xfrm>
          <a:prstGeom prst="rect">
            <a:avLst/>
          </a:prstGeom>
          <a:solidFill>
            <a:srgbClr val="FFFFFF"/>
          </a:solidFill>
          <a:ln w="9525">
            <a:solidFill>
              <a:schemeClr val="tx1"/>
            </a:solidFill>
            <a:miter lim="800000"/>
            <a:headEnd/>
            <a:tailEnd/>
          </a:ln>
          <a:effectLst/>
        </p:spPr>
        <p:txBody>
          <a:bodyPr wrap="none">
            <a:prstTxWarp prst="textNoShape">
              <a:avLst/>
            </a:prstTxWarp>
            <a:spAutoFit/>
          </a:bodyPr>
          <a:lstStyle/>
          <a:p>
            <a:pPr eaLnBrk="0" hangingPunct="0"/>
            <a:r>
              <a:rPr lang="en-US" sz="2400" dirty="0">
                <a:latin typeface="Times New Roman" pitchFamily="-105" charset="0"/>
              </a:rPr>
              <a:t>$0.09</a:t>
            </a:r>
          </a:p>
        </p:txBody>
      </p:sp>
      <p:sp>
        <p:nvSpPr>
          <p:cNvPr id="11" name="Text Box 7"/>
          <p:cNvSpPr txBox="1">
            <a:spLocks noChangeArrowheads="1"/>
          </p:cNvSpPr>
          <p:nvPr/>
        </p:nvSpPr>
        <p:spPr bwMode="auto">
          <a:xfrm>
            <a:off x="6117920" y="3355902"/>
            <a:ext cx="879475" cy="466725"/>
          </a:xfrm>
          <a:prstGeom prst="rect">
            <a:avLst/>
          </a:prstGeom>
          <a:solidFill>
            <a:srgbClr val="99CCFF"/>
          </a:solidFill>
          <a:ln w="9525">
            <a:solidFill>
              <a:schemeClr val="tx1"/>
            </a:solidFill>
            <a:miter lim="800000"/>
            <a:headEnd/>
            <a:tailEnd/>
          </a:ln>
          <a:effectLst/>
        </p:spPr>
        <p:txBody>
          <a:bodyPr wrap="none">
            <a:prstTxWarp prst="textNoShape">
              <a:avLst/>
            </a:prstTxWarp>
            <a:spAutoFit/>
          </a:bodyPr>
          <a:lstStyle/>
          <a:p>
            <a:pPr eaLnBrk="0" hangingPunct="0"/>
            <a:r>
              <a:rPr lang="en-US" sz="2400" b="1" dirty="0">
                <a:latin typeface="Times New Roman" pitchFamily="-105" charset="0"/>
              </a:rPr>
              <a:t>$0.30</a:t>
            </a:r>
          </a:p>
        </p:txBody>
      </p:sp>
      <p:sp>
        <p:nvSpPr>
          <p:cNvPr id="12" name="Text Box 8"/>
          <p:cNvSpPr txBox="1">
            <a:spLocks noChangeArrowheads="1"/>
          </p:cNvSpPr>
          <p:nvPr/>
        </p:nvSpPr>
        <p:spPr bwMode="auto">
          <a:xfrm>
            <a:off x="6133800" y="4036939"/>
            <a:ext cx="879475" cy="466725"/>
          </a:xfrm>
          <a:prstGeom prst="rect">
            <a:avLst/>
          </a:prstGeom>
          <a:solidFill>
            <a:srgbClr val="99CCFF"/>
          </a:solidFill>
          <a:ln w="9525">
            <a:solidFill>
              <a:schemeClr val="tx1"/>
            </a:solidFill>
            <a:miter lim="800000"/>
            <a:headEnd/>
            <a:tailEnd/>
          </a:ln>
          <a:effectLst/>
        </p:spPr>
        <p:txBody>
          <a:bodyPr wrap="none">
            <a:prstTxWarp prst="textNoShape">
              <a:avLst/>
            </a:prstTxWarp>
            <a:spAutoFit/>
          </a:bodyPr>
          <a:lstStyle/>
          <a:p>
            <a:pPr eaLnBrk="0" hangingPunct="0"/>
            <a:r>
              <a:rPr lang="en-US" sz="2400" b="1" dirty="0">
                <a:latin typeface="Times New Roman" pitchFamily="-105" charset="0"/>
              </a:rPr>
              <a:t>$0.17</a:t>
            </a:r>
          </a:p>
        </p:txBody>
      </p:sp>
      <p:sp>
        <p:nvSpPr>
          <p:cNvPr id="13" name="Text Box 9"/>
          <p:cNvSpPr txBox="1">
            <a:spLocks noChangeArrowheads="1"/>
          </p:cNvSpPr>
          <p:nvPr/>
        </p:nvSpPr>
        <p:spPr bwMode="auto">
          <a:xfrm>
            <a:off x="6125847" y="4676694"/>
            <a:ext cx="879475" cy="466725"/>
          </a:xfrm>
          <a:prstGeom prst="rect">
            <a:avLst/>
          </a:prstGeom>
          <a:solidFill>
            <a:srgbClr val="99CCFF"/>
          </a:solidFill>
          <a:ln w="9525">
            <a:solidFill>
              <a:schemeClr val="tx1"/>
            </a:solidFill>
            <a:miter lim="800000"/>
            <a:headEnd/>
            <a:tailEnd/>
          </a:ln>
          <a:effectLst/>
        </p:spPr>
        <p:txBody>
          <a:bodyPr wrap="none">
            <a:prstTxWarp prst="textNoShape">
              <a:avLst/>
            </a:prstTxWarp>
            <a:spAutoFit/>
          </a:bodyPr>
          <a:lstStyle/>
          <a:p>
            <a:pPr eaLnBrk="0" hangingPunct="0"/>
            <a:r>
              <a:rPr lang="en-US" sz="2400" b="1" dirty="0">
                <a:latin typeface="Times New Roman" pitchFamily="-105" charset="0"/>
              </a:rPr>
              <a:t>$0.13</a:t>
            </a:r>
          </a:p>
        </p:txBody>
      </p:sp>
      <p:sp>
        <p:nvSpPr>
          <p:cNvPr id="18" name="Rectangle 20"/>
          <p:cNvSpPr>
            <a:spLocks noChangeArrowheads="1"/>
          </p:cNvSpPr>
          <p:nvPr/>
        </p:nvSpPr>
        <p:spPr bwMode="auto">
          <a:xfrm>
            <a:off x="1977190" y="1818688"/>
            <a:ext cx="5257800" cy="609600"/>
          </a:xfrm>
          <a:prstGeom prst="rect">
            <a:avLst/>
          </a:prstGeom>
          <a:solidFill>
            <a:srgbClr val="C0C0C0"/>
          </a:solidFill>
          <a:ln w="9525">
            <a:solidFill>
              <a:schemeClr val="tx1"/>
            </a:solidFill>
            <a:miter lim="800000"/>
            <a:headEnd/>
            <a:tailEnd/>
          </a:ln>
          <a:effectLst/>
        </p:spPr>
        <p:txBody>
          <a:bodyPr>
            <a:prstTxWarp prst="textNoShape">
              <a:avLst/>
            </a:prstTxWarp>
          </a:bodyPr>
          <a:lstStyle/>
          <a:p>
            <a:pPr marL="342900" indent="-342900" algn="ctr">
              <a:spcBef>
                <a:spcPct val="20000"/>
              </a:spcBef>
              <a:buClr>
                <a:schemeClr val="bg1"/>
              </a:buClr>
              <a:buFont typeface="Wingdings" charset="2"/>
              <a:buNone/>
            </a:pPr>
            <a:r>
              <a:rPr lang="en-US" sz="2800" dirty="0">
                <a:latin typeface="Times New Roman"/>
                <a:cs typeface="Times New Roman"/>
              </a:rPr>
              <a:t>$</a:t>
            </a:r>
            <a:r>
              <a:rPr lang="en-US" sz="2800" dirty="0" smtClean="0">
                <a:latin typeface="Times New Roman"/>
                <a:cs typeface="Times New Roman"/>
              </a:rPr>
              <a:t>1 </a:t>
            </a:r>
            <a:r>
              <a:rPr lang="en-US" sz="2800" dirty="0">
                <a:latin typeface="Times New Roman"/>
                <a:cs typeface="Times New Roman"/>
              </a:rPr>
              <a:t>if </a:t>
            </a:r>
            <a:r>
              <a:rPr lang="en-US" sz="2800" dirty="0" smtClean="0">
                <a:latin typeface="Times New Roman"/>
                <a:cs typeface="Times New Roman"/>
              </a:rPr>
              <a:t>UMD wins, </a:t>
            </a:r>
            <a:r>
              <a:rPr lang="en-US" sz="2800" dirty="0" smtClean="0">
                <a:latin typeface="Times New Roman"/>
                <a:cs typeface="Times New Roman"/>
              </a:rPr>
              <a:t>$0 </a:t>
            </a:r>
            <a:r>
              <a:rPr lang="en-US" sz="2800" dirty="0">
                <a:latin typeface="Times New Roman"/>
                <a:cs typeface="Times New Roman"/>
              </a:rPr>
              <a:t>otherwise</a:t>
            </a:r>
            <a:r>
              <a:rPr lang="en-US" sz="3200" dirty="0">
                <a:latin typeface="Times New Roman"/>
                <a:cs typeface="Times New Roman"/>
              </a:rPr>
              <a:t> </a:t>
            </a:r>
          </a:p>
        </p:txBody>
      </p:sp>
      <p:sp>
        <p:nvSpPr>
          <p:cNvPr id="21" name="TextBox 20"/>
          <p:cNvSpPr txBox="1"/>
          <p:nvPr/>
        </p:nvSpPr>
        <p:spPr>
          <a:xfrm>
            <a:off x="3594322" y="3839560"/>
            <a:ext cx="1388533" cy="369332"/>
          </a:xfrm>
          <a:prstGeom prst="rect">
            <a:avLst/>
          </a:prstGeom>
          <a:noFill/>
        </p:spPr>
        <p:txBody>
          <a:bodyPr wrap="square" rtlCol="0">
            <a:spAutoFit/>
          </a:bodyPr>
          <a:lstStyle/>
          <a:p>
            <a:r>
              <a:rPr lang="en-US" dirty="0" smtClean="0"/>
              <a:t>Price = $0.14</a:t>
            </a:r>
          </a:p>
        </p:txBody>
      </p:sp>
    </p:spTree>
    <p:extLst>
      <p:ext uri="{BB962C8B-B14F-4D97-AF65-F5344CB8AC3E}">
        <p14:creationId xmlns:p14="http://schemas.microsoft.com/office/powerpoint/2010/main" val="492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2.5E-6 3.7037E-7 L 2.5E-6 0.07639 " pathEditMode="relative" rAng="0" ptsTypes="AA">
                                      <p:cBhvr>
                                        <p:cTn id="22" dur="2000" fill="hold"/>
                                        <p:tgtEl>
                                          <p:spTgt spid="11"/>
                                        </p:tgtEl>
                                        <p:attrNameLst>
                                          <p:attrName>ppt_x</p:attrName>
                                          <p:attrName>ppt_y</p:attrName>
                                        </p:attrNameLst>
                                      </p:cBhvr>
                                      <p:rCtr x="0" y="3819"/>
                                    </p:animMotion>
                                  </p:childTnLst>
                                </p:cTn>
                              </p:par>
                              <p:par>
                                <p:cTn id="23" presetID="0" presetClass="path" presetSubtype="0" accel="50000" decel="50000" fill="hold" grpId="1" nodeType="withEffect">
                                  <p:stCondLst>
                                    <p:cond delay="0"/>
                                  </p:stCondLst>
                                  <p:childTnLst>
                                    <p:animMotion origin="layout" path="M -3.61111E-6 4.81481E-6 L -3.61111E-6 -0.11227 " pathEditMode="relative" rAng="0" ptsTypes="AA">
                                      <p:cBhvr>
                                        <p:cTn id="24" dur="2000" fill="hold"/>
                                        <p:tgtEl>
                                          <p:spTgt spid="12"/>
                                        </p:tgtEl>
                                        <p:attrNameLst>
                                          <p:attrName>ppt_x</p:attrName>
                                          <p:attrName>ppt_y</p:attrName>
                                        </p:attrNameLst>
                                      </p:cBhvr>
                                      <p:rCtr x="0" y="-5625"/>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1" nodeType="clickEffect">
                                  <p:stCondLst>
                                    <p:cond delay="0"/>
                                  </p:stCondLst>
                                  <p:childTnLst>
                                    <p:animMotion origin="layout" path="M 1.11111E-6 -0.06782 L 0.00174 -0.18032 " pathEditMode="relative" rAng="0" ptsTypes="AA">
                                      <p:cBhvr>
                                        <p:cTn id="32" dur="2000" fill="hold"/>
                                        <p:tgtEl>
                                          <p:spTgt spid="7"/>
                                        </p:tgtEl>
                                        <p:attrNameLst>
                                          <p:attrName>ppt_x</p:attrName>
                                          <p:attrName>ppt_y</p:attrName>
                                        </p:attrNameLst>
                                      </p:cBhvr>
                                      <p:rCtr x="87" y="-5625"/>
                                    </p:animMotion>
                                  </p:childTnLst>
                                </p:cTn>
                              </p:par>
                              <p:par>
                                <p:cTn id="33" presetID="0" presetClass="path" presetSubtype="0" accel="50000" decel="50000" fill="hold" grpId="1" nodeType="withEffect">
                                  <p:stCondLst>
                                    <p:cond delay="0"/>
                                  </p:stCondLst>
                                  <p:childTnLst>
                                    <p:animMotion origin="layout" path="M 0.00174 -0.03217 L 0.00174 0.07061 " pathEditMode="relative" rAng="0" ptsTypes="AA">
                                      <p:cBhvr>
                                        <p:cTn id="34" dur="2000" fill="hold"/>
                                        <p:tgtEl>
                                          <p:spTgt spid="9"/>
                                        </p:tgtEl>
                                        <p:attrNameLst>
                                          <p:attrName>ppt_x</p:attrName>
                                          <p:attrName>ppt_y</p:attrName>
                                        </p:attrNameLst>
                                      </p:cBhvr>
                                      <p:rCtr x="0" y="5139"/>
                                    </p:animMotion>
                                  </p:childTnLst>
                                </p:cTn>
                              </p:par>
                              <p:par>
                                <p:cTn id="35" presetID="0" presetClass="path" presetSubtype="0" accel="50000" decel="50000" fill="hold" grpId="1" nodeType="withEffect">
                                  <p:stCondLst>
                                    <p:cond delay="0"/>
                                  </p:stCondLst>
                                  <p:childTnLst>
                                    <p:animMotion origin="layout" path="M 1.11111E-6 3.7037E-7 L 1.11111E-6 0.06134 " pathEditMode="relative" rAng="0" ptsTypes="AA">
                                      <p:cBhvr>
                                        <p:cTn id="36" dur="2000" fill="hold"/>
                                        <p:tgtEl>
                                          <p:spTgt spid="8"/>
                                        </p:tgtEl>
                                        <p:attrNameLst>
                                          <p:attrName>ppt_x</p:attrName>
                                          <p:attrName>ppt_y</p:attrName>
                                        </p:attrNameLst>
                                      </p:cBhvr>
                                      <p:rCtr x="0" y="3056"/>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0.00087 -0.02824 L -0.00087 -0.19259 " pathEditMode="relative" rAng="0" ptsTypes="AA">
                                      <p:cBhvr>
                                        <p:cTn id="44" dur="2000" fill="hold"/>
                                        <p:tgtEl>
                                          <p:spTgt spid="13"/>
                                        </p:tgtEl>
                                        <p:attrNameLst>
                                          <p:attrName>ppt_x</p:attrName>
                                          <p:attrName>ppt_y</p:attrName>
                                        </p:attrNameLst>
                                      </p:cBhvr>
                                      <p:rCtr x="0" y="-8218"/>
                                    </p:animMotion>
                                  </p:childTnLst>
                                </p:cTn>
                              </p:par>
                              <p:par>
                                <p:cTn id="45" presetID="0" presetClass="path" presetSubtype="0" accel="50000" decel="50000" fill="hold" grpId="2" nodeType="withEffect">
                                  <p:stCondLst>
                                    <p:cond delay="0"/>
                                  </p:stCondLst>
                                  <p:childTnLst>
                                    <p:animMotion origin="layout" path="M -3.61111E-6 -0.11227 L 0.00018 -0.00973 " pathEditMode="relative" rAng="0" ptsTypes="AA">
                                      <p:cBhvr>
                                        <p:cTn id="46" dur="2000" fill="hold"/>
                                        <p:tgtEl>
                                          <p:spTgt spid="12"/>
                                        </p:tgtEl>
                                        <p:attrNameLst>
                                          <p:attrName>ppt_x</p:attrName>
                                          <p:attrName>ppt_y</p:attrName>
                                        </p:attrNameLst>
                                      </p:cBhvr>
                                      <p:rCtr x="0" y="5116"/>
                                    </p:animMotion>
                                  </p:childTnLst>
                                </p:cTn>
                              </p:par>
                              <p:par>
                                <p:cTn id="47" presetID="0" presetClass="path" presetSubtype="0" accel="50000" decel="50000" fill="hold" grpId="2" nodeType="withEffect">
                                  <p:stCondLst>
                                    <p:cond delay="0"/>
                                  </p:stCondLst>
                                  <p:childTnLst>
                                    <p:animMotion origin="layout" path="M 2.5E-6 0.07639 L 2.5E-6 0.20069 " pathEditMode="relative" rAng="0" ptsTypes="AA">
                                      <p:cBhvr>
                                        <p:cTn id="48" dur="2000" fill="hold"/>
                                        <p:tgtEl>
                                          <p:spTgt spid="11"/>
                                        </p:tgtEl>
                                        <p:attrNameLst>
                                          <p:attrName>ppt_x</p:attrName>
                                          <p:attrName>ppt_y</p:attrName>
                                        </p:attrNameLst>
                                      </p:cBhvr>
                                      <p:rCtr x="0" y="6204"/>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2" nodeType="clickEffect">
                                  <p:stCondLst>
                                    <p:cond delay="0"/>
                                  </p:stCondLst>
                                  <p:childTnLst>
                                    <p:animMotion origin="layout" path="M 0.06285 -0.16759 L 0.19253 -0.16736 " pathEditMode="relative" rAng="0" ptsTypes="AA">
                                      <p:cBhvr>
                                        <p:cTn id="52" dur="2000" fill="hold"/>
                                        <p:tgtEl>
                                          <p:spTgt spid="7"/>
                                        </p:tgtEl>
                                        <p:attrNameLst>
                                          <p:attrName>ppt_x</p:attrName>
                                          <p:attrName>ppt_y</p:attrName>
                                        </p:attrNameLst>
                                      </p:cBhvr>
                                      <p:rCtr x="6476" y="0"/>
                                    </p:animMotion>
                                  </p:childTnLst>
                                </p:cTn>
                              </p:par>
                              <p:par>
                                <p:cTn id="53" presetID="0" presetClass="path" presetSubtype="0" accel="50000" decel="50000" fill="hold" grpId="2" nodeType="withEffect">
                                  <p:stCondLst>
                                    <p:cond delay="0"/>
                                  </p:stCondLst>
                                  <p:childTnLst>
                                    <p:animMotion origin="layout" path="M -0.06181 -0.19282 L -0.20816 -0.19051 " pathEditMode="relative" rAng="0" ptsTypes="AA">
                                      <p:cBhvr>
                                        <p:cTn id="54" dur="2000" fill="hold"/>
                                        <p:tgtEl>
                                          <p:spTgt spid="13"/>
                                        </p:tgtEl>
                                        <p:attrNameLst>
                                          <p:attrName>ppt_x</p:attrName>
                                          <p:attrName>ppt_y</p:attrName>
                                        </p:attrNameLst>
                                      </p:cBhvr>
                                      <p:rCtr x="-7326" y="116"/>
                                    </p:animMotion>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3" nodeType="clickEffect">
                                  <p:stCondLst>
                                    <p:cond delay="0"/>
                                  </p:stCondLst>
                                  <p:childTnLst>
                                    <p:set>
                                      <p:cBhvr>
                                        <p:cTn id="60" dur="1" fill="hold">
                                          <p:stCondLst>
                                            <p:cond delay="0"/>
                                          </p:stCondLst>
                                        </p:cTn>
                                        <p:tgtEl>
                                          <p:spTgt spid="7"/>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8" grpId="0" animBg="1"/>
      <p:bldP spid="8" grpId="1" animBg="1"/>
      <p:bldP spid="9" grpId="0" animBg="1"/>
      <p:bldP spid="9" grpId="1" animBg="1"/>
      <p:bldP spid="11" grpId="0" animBg="1"/>
      <p:bldP spid="11" grpId="1" animBg="1"/>
      <p:bldP spid="11" grpId="2" animBg="1"/>
      <p:bldP spid="12" grpId="0" animBg="1"/>
      <p:bldP spid="12" grpId="1" animBg="1"/>
      <p:bldP spid="12" grpId="2" animBg="1"/>
      <p:bldP spid="13" grpId="0" animBg="1"/>
      <p:bldP spid="13" grpId="1" animBg="1"/>
      <p:bldP spid="13" grpId="2" animBg="1"/>
      <p:bldP spid="13" grpId="3" animBg="1"/>
      <p:bldP spid="21" grpId="0"/>
      <p:bldP spid="2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The CDA?</a:t>
            </a:r>
            <a:endParaRPr lang="en-US" dirty="0"/>
          </a:p>
        </p:txBody>
      </p:sp>
      <p:sp>
        <p:nvSpPr>
          <p:cNvPr id="3" name="Content Placeholder 2"/>
          <p:cNvSpPr>
            <a:spLocks noGrp="1"/>
          </p:cNvSpPr>
          <p:nvPr>
            <p:ph idx="1"/>
          </p:nvPr>
        </p:nvSpPr>
        <p:spPr/>
        <p:txBody>
          <a:bodyPr/>
          <a:lstStyle/>
          <a:p>
            <a:r>
              <a:rPr lang="en-US" dirty="0" smtClean="0">
                <a:solidFill>
                  <a:schemeClr val="tx2"/>
                </a:solidFill>
              </a:rPr>
              <a:t>Thin</a:t>
            </a:r>
            <a:r>
              <a:rPr lang="en-US" dirty="0" smtClean="0"/>
              <a:t> market problem</a:t>
            </a:r>
          </a:p>
          <a:p>
            <a:pPr marL="342900" indent="-342900">
              <a:buFont typeface="Arial" charset="0"/>
              <a:buChar char="•"/>
            </a:pPr>
            <a:r>
              <a:rPr lang="en-US" b="0" dirty="0" smtClean="0"/>
              <a:t>When there are not enough traders, trade may not happen</a:t>
            </a:r>
            <a:r>
              <a:rPr lang="en-US" dirty="0" smtClean="0"/>
              <a:t>  </a:t>
            </a:r>
          </a:p>
          <a:p>
            <a:r>
              <a:rPr lang="en-US" dirty="0" smtClean="0"/>
              <a:t>No trade theorem </a:t>
            </a:r>
            <a:r>
              <a:rPr lang="en-US" sz="1400" dirty="0" smtClean="0"/>
              <a:t>[</a:t>
            </a:r>
            <a:r>
              <a:rPr lang="en-US" sz="1400" dirty="0" err="1" smtClean="0"/>
              <a:t>Milgrom</a:t>
            </a:r>
            <a:r>
              <a:rPr lang="en-US" sz="1400" dirty="0" smtClean="0"/>
              <a:t> &amp; </a:t>
            </a:r>
            <a:r>
              <a:rPr lang="en-US" sz="1400" dirty="0" err="1" smtClean="0"/>
              <a:t>Stokey</a:t>
            </a:r>
            <a:r>
              <a:rPr lang="en-US" sz="1400" dirty="0" smtClean="0"/>
              <a:t> 1982]</a:t>
            </a:r>
          </a:p>
          <a:p>
            <a:pPr marL="160020" indent="-342900">
              <a:buFont typeface="Arial" charset="0"/>
              <a:buChar char="•"/>
            </a:pPr>
            <a:r>
              <a:rPr lang="en-US" b="0" dirty="0" smtClean="0">
                <a:solidFill>
                  <a:schemeClr val="tx2"/>
                </a:solidFill>
              </a:rPr>
              <a:t>Why trade at all?</a:t>
            </a:r>
            <a:r>
              <a:rPr lang="en-US" b="0" dirty="0" smtClean="0"/>
              <a:t> These markets are zero-sum games (negative sum w/ transaction fees)</a:t>
            </a:r>
          </a:p>
          <a:p>
            <a:pPr marL="160020" indent="-342900">
              <a:buFont typeface="Arial" charset="0"/>
              <a:buChar char="•"/>
            </a:pPr>
            <a:r>
              <a:rPr lang="en-US" b="0" dirty="0" smtClean="0"/>
              <a:t>For all money earned, there is an equal (greater) amount lost; am I smarter than average?</a:t>
            </a:r>
          </a:p>
          <a:p>
            <a:pPr marL="160020" indent="-342900">
              <a:buFont typeface="Arial" charset="0"/>
              <a:buChar char="•"/>
            </a:pPr>
            <a:r>
              <a:rPr lang="en-US" b="0" dirty="0" smtClean="0"/>
              <a:t>Rational risk-neutral traders will never trade</a:t>
            </a:r>
          </a:p>
          <a:p>
            <a:pPr marL="160020" indent="-342900">
              <a:buFont typeface="Arial" charset="0"/>
              <a:buChar char="•"/>
            </a:pPr>
            <a:r>
              <a:rPr lang="en-US" b="0" dirty="0" smtClean="0"/>
              <a:t>But trade happens …</a:t>
            </a:r>
            <a:endParaRPr lang="en-US" b="0" dirty="0" smtClean="0"/>
          </a:p>
        </p:txBody>
      </p:sp>
      <p:sp>
        <p:nvSpPr>
          <p:cNvPr id="4" name="Slide Number Placeholder 3"/>
          <p:cNvSpPr>
            <a:spLocks noGrp="1"/>
          </p:cNvSpPr>
          <p:nvPr>
            <p:ph type="sldNum" sz="quarter" idx="12"/>
          </p:nvPr>
        </p:nvSpPr>
        <p:spPr/>
        <p:txBody>
          <a:bodyPr/>
          <a:lstStyle/>
          <a:p>
            <a:fld id="{A2EF37A0-74FC-AB4F-AE4C-D9BFC6719E9F}" type="slidenum">
              <a:rPr lang="en-US" smtClean="0"/>
              <a:pPr/>
              <a:t>15</a:t>
            </a:fld>
            <a:endParaRPr lang="en-US"/>
          </a:p>
        </p:txBody>
      </p:sp>
    </p:spTree>
    <p:extLst>
      <p:ext uri="{BB962C8B-B14F-4D97-AF65-F5344CB8AC3E}">
        <p14:creationId xmlns:p14="http://schemas.microsoft.com/office/powerpoint/2010/main" val="82327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Automated Market Makers </a:t>
            </a:r>
            <a:r>
              <a:rPr lang="en-US" dirty="0" smtClean="0"/>
              <a:t>(MM)</a:t>
            </a:r>
            <a:endParaRPr lang="en-US" dirty="0"/>
          </a:p>
        </p:txBody>
      </p:sp>
      <p:sp>
        <p:nvSpPr>
          <p:cNvPr id="3" name="Content Placeholder 2"/>
          <p:cNvSpPr>
            <a:spLocks noGrp="1"/>
          </p:cNvSpPr>
          <p:nvPr>
            <p:ph idx="1"/>
          </p:nvPr>
        </p:nvSpPr>
        <p:spPr/>
        <p:txBody>
          <a:bodyPr>
            <a:normAutofit/>
          </a:bodyPr>
          <a:lstStyle/>
          <a:p>
            <a:r>
              <a:rPr lang="en-US" dirty="0" smtClean="0"/>
              <a:t>An </a:t>
            </a:r>
            <a:r>
              <a:rPr lang="en-US" dirty="0" smtClean="0">
                <a:solidFill>
                  <a:schemeClr val="tx2"/>
                </a:solidFill>
              </a:rPr>
              <a:t>automated market maker </a:t>
            </a:r>
            <a:r>
              <a:rPr lang="en-US" dirty="0" smtClean="0"/>
              <a:t>is the market institution who sets the prices and is willing to accept orders at the price </a:t>
            </a:r>
            <a:r>
              <a:rPr lang="en-US" dirty="0" smtClean="0"/>
              <a:t>specified</a:t>
            </a:r>
            <a:endParaRPr lang="en-US" dirty="0"/>
          </a:p>
          <a:p>
            <a:pPr>
              <a:buClr>
                <a:srgbClr val="800000"/>
              </a:buClr>
            </a:pPr>
            <a:r>
              <a:rPr lang="en-US" dirty="0" smtClean="0"/>
              <a:t>Why use them ????????????</a:t>
            </a:r>
          </a:p>
          <a:p>
            <a:pPr marL="342900" indent="-342900">
              <a:buClr>
                <a:srgbClr val="800000"/>
              </a:buClr>
              <a:buFont typeface="Arial" charset="0"/>
              <a:buChar char="•"/>
            </a:pPr>
            <a:r>
              <a:rPr lang="en-US" b="0" dirty="0" smtClean="0">
                <a:solidFill>
                  <a:schemeClr val="tx2"/>
                </a:solidFill>
              </a:rPr>
              <a:t>Liquidity!</a:t>
            </a:r>
            <a:endParaRPr lang="en-US" b="0" dirty="0" smtClean="0">
              <a:solidFill>
                <a:schemeClr val="tx2"/>
              </a:solidFill>
            </a:endParaRPr>
          </a:p>
          <a:p>
            <a:r>
              <a:rPr lang="en-US" dirty="0" smtClean="0"/>
              <a:t>Market </a:t>
            </a:r>
            <a:r>
              <a:rPr lang="en-US" dirty="0" smtClean="0"/>
              <a:t>makers bear risk. Thus, we desire mechanisms that can </a:t>
            </a:r>
            <a:r>
              <a:rPr lang="en-US" dirty="0" smtClean="0">
                <a:solidFill>
                  <a:schemeClr val="tx2"/>
                </a:solidFill>
              </a:rPr>
              <a:t>bound the loss of market makers</a:t>
            </a:r>
            <a:r>
              <a:rPr lang="en-US" dirty="0" smtClean="0"/>
              <a:t>. </a:t>
            </a:r>
          </a:p>
          <a:p>
            <a:pPr marL="342900" indent="-342900">
              <a:buFont typeface="Arial" charset="0"/>
              <a:buChar char="•"/>
            </a:pPr>
            <a:r>
              <a:rPr lang="en-US" b="0" dirty="0" smtClean="0"/>
              <a:t>That bound has to be a function of the actions of the bidders and prices charged by the MM </a:t>
            </a:r>
            <a:r>
              <a:rPr lang="is-IS" b="0" dirty="0" smtClean="0"/>
              <a:t>… what do we do?</a:t>
            </a:r>
            <a:endParaRPr lang="en-US" b="0"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54045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Logarithmic Market Scoring Rule (LMSR)</a:t>
            </a:r>
          </a:p>
        </p:txBody>
      </p:sp>
      <p:sp>
        <p:nvSpPr>
          <p:cNvPr id="3" name="Content Placeholder 2"/>
          <p:cNvSpPr>
            <a:spLocks noGrp="1"/>
          </p:cNvSpPr>
          <p:nvPr>
            <p:ph idx="1"/>
          </p:nvPr>
        </p:nvSpPr>
        <p:spPr>
          <a:xfrm>
            <a:off x="457200" y="1752600"/>
            <a:ext cx="7620000" cy="4973321"/>
          </a:xfrm>
        </p:spPr>
        <p:txBody>
          <a:bodyPr>
            <a:normAutofit lnSpcReduction="10000"/>
          </a:bodyPr>
          <a:lstStyle/>
          <a:p>
            <a:r>
              <a:rPr lang="en-US" dirty="0" smtClean="0"/>
              <a:t>Example: one market, two outcomes o</a:t>
            </a:r>
            <a:r>
              <a:rPr lang="en-US" baseline="-25000" dirty="0" smtClean="0"/>
              <a:t>1</a:t>
            </a:r>
            <a:r>
              <a:rPr lang="en-US" dirty="0" smtClean="0"/>
              <a:t>, o</a:t>
            </a:r>
            <a:r>
              <a:rPr lang="en-US" baseline="-25000" dirty="0" smtClean="0"/>
              <a:t>2</a:t>
            </a:r>
          </a:p>
          <a:p>
            <a:pPr marL="342900" indent="-342900">
              <a:buFont typeface="Arial" charset="0"/>
              <a:buChar char="•"/>
            </a:pPr>
            <a:r>
              <a:rPr lang="en-US" dirty="0" smtClean="0"/>
              <a:t>Two types of shares:</a:t>
            </a:r>
          </a:p>
          <a:p>
            <a:pPr marL="800100" lvl="1" indent="-342900">
              <a:buFont typeface="Arial" charset="0"/>
              <a:buChar char="•"/>
            </a:pPr>
            <a:r>
              <a:rPr lang="en-US" dirty="0" smtClean="0"/>
              <a:t>”Trump wins”: pays $1 if Trump wins, else $0</a:t>
            </a:r>
          </a:p>
          <a:p>
            <a:pPr marL="800100" lvl="1" indent="-342900">
              <a:buFont typeface="Arial" charset="0"/>
              <a:buChar char="•"/>
            </a:pPr>
            <a:r>
              <a:rPr lang="en-US" dirty="0" smtClean="0"/>
              <a:t>“Trump doesn’t win”: pays $1 if Trump doesn’t win, else $0</a:t>
            </a:r>
          </a:p>
          <a:p>
            <a:r>
              <a:rPr lang="en-US" dirty="0" smtClean="0"/>
              <a:t>MM tracks </a:t>
            </a:r>
            <a:r>
              <a:rPr lang="en-US" dirty="0" smtClean="0">
                <a:solidFill>
                  <a:schemeClr val="tx2"/>
                </a:solidFill>
              </a:rPr>
              <a:t>shares outstanding</a:t>
            </a:r>
            <a:r>
              <a:rPr lang="en-US" dirty="0"/>
              <a:t> </a:t>
            </a:r>
            <a:r>
              <a:rPr lang="en-US" dirty="0" smtClean="0"/>
              <a:t>for each outcome</a:t>
            </a:r>
          </a:p>
          <a:p>
            <a:pPr marL="342900" indent="-342900">
              <a:buFont typeface="Arial" charset="0"/>
              <a:buChar char="•"/>
            </a:pPr>
            <a:r>
              <a:rPr lang="en-US" b="0" dirty="0" smtClean="0"/>
              <a:t>q</a:t>
            </a:r>
            <a:r>
              <a:rPr lang="en-US" b="0" baseline="-25000" dirty="0" smtClean="0"/>
              <a:t>1</a:t>
            </a:r>
            <a:r>
              <a:rPr lang="en-US" b="0" dirty="0" smtClean="0"/>
              <a:t>, q</a:t>
            </a:r>
            <a:r>
              <a:rPr lang="en-US" b="0" baseline="-25000" dirty="0" smtClean="0"/>
              <a:t>2</a:t>
            </a:r>
            <a:r>
              <a:rPr lang="en-US" b="0" dirty="0" smtClean="0"/>
              <a:t> are total quantity purchased for each outcome</a:t>
            </a:r>
          </a:p>
          <a:p>
            <a:r>
              <a:rPr lang="en-US" dirty="0" smtClean="0"/>
              <a:t>MM keeps </a:t>
            </a:r>
            <a:r>
              <a:rPr lang="en-US" dirty="0" smtClean="0">
                <a:solidFill>
                  <a:schemeClr val="tx2"/>
                </a:solidFill>
              </a:rPr>
              <a:t>cost function </a:t>
            </a:r>
            <a:r>
              <a:rPr lang="en-US" dirty="0" smtClean="0"/>
              <a:t>tracking total money spent by traders so far, C(q</a:t>
            </a:r>
            <a:r>
              <a:rPr lang="en-US" baseline="-25000" dirty="0" smtClean="0"/>
              <a:t>1</a:t>
            </a:r>
            <a:r>
              <a:rPr lang="en-US" dirty="0" smtClean="0"/>
              <a:t>, q</a:t>
            </a:r>
            <a:r>
              <a:rPr lang="en-US" baseline="-25000" dirty="0" smtClean="0"/>
              <a:t>2</a:t>
            </a:r>
            <a:r>
              <a:rPr lang="en-US" dirty="0" smtClean="0"/>
              <a:t>)</a:t>
            </a:r>
          </a:p>
          <a:p>
            <a:pPr marL="342900" indent="-342900">
              <a:buFont typeface="Arial" charset="0"/>
              <a:buChar char="•"/>
            </a:pPr>
            <a:r>
              <a:rPr lang="en-US" b="0" dirty="0" smtClean="0"/>
              <a:t>C(q</a:t>
            </a:r>
            <a:r>
              <a:rPr lang="en-US" b="0" baseline="-25000" dirty="0" smtClean="0"/>
              <a:t>1</a:t>
            </a:r>
            <a:r>
              <a:rPr lang="en-US" b="0" dirty="0" smtClean="0"/>
              <a:t>, q</a:t>
            </a:r>
            <a:r>
              <a:rPr lang="en-US" b="0" baseline="-25000" dirty="0" smtClean="0"/>
              <a:t>2</a:t>
            </a:r>
            <a:r>
              <a:rPr lang="en-US" b="0" dirty="0" smtClean="0"/>
              <a:t>) = b * ln( e</a:t>
            </a:r>
            <a:r>
              <a:rPr lang="en-US" b="0" baseline="30000" dirty="0" smtClean="0"/>
              <a:t>q1/b</a:t>
            </a:r>
            <a:r>
              <a:rPr lang="en-US" b="0" dirty="0" smtClean="0"/>
              <a:t> + e</a:t>
            </a:r>
            <a:r>
              <a:rPr lang="en-US" b="0" baseline="30000" dirty="0" smtClean="0"/>
              <a:t>q2/b </a:t>
            </a:r>
            <a:r>
              <a:rPr lang="en-US" b="0" dirty="0" smtClean="0"/>
              <a:t>)                  (for LMSR, at least)</a:t>
            </a:r>
          </a:p>
          <a:p>
            <a:r>
              <a:rPr lang="en-US" dirty="0" smtClean="0"/>
              <a:t>Must set scalar b – black art</a:t>
            </a:r>
            <a:r>
              <a:rPr lang="en-US" sz="1500" dirty="0" smtClean="0"/>
              <a:t> [</a:t>
            </a:r>
            <a:r>
              <a:rPr lang="en-US" sz="1500" dirty="0" err="1" smtClean="0"/>
              <a:t>Pennock</a:t>
            </a:r>
            <a:r>
              <a:rPr lang="en-US" sz="1500" dirty="0" smtClean="0"/>
              <a:t> 2010]</a:t>
            </a:r>
            <a:endParaRPr lang="en-US" dirty="0" smtClean="0"/>
          </a:p>
          <a:p>
            <a:pPr marL="342900" indent="-342900">
              <a:buFont typeface="Arial" charset="0"/>
              <a:buChar char="•"/>
            </a:pPr>
            <a:r>
              <a:rPr lang="en-US" b="0" dirty="0" smtClean="0">
                <a:solidFill>
                  <a:schemeClr val="tx2"/>
                </a:solidFill>
              </a:rPr>
              <a:t>Higher b: higher (i.e., worse) bound on MM loss </a:t>
            </a:r>
            <a:r>
              <a:rPr lang="en-US" b="0" dirty="0" smtClean="0">
                <a:solidFill>
                  <a:schemeClr val="tx2"/>
                </a:solidFill>
                <a:sym typeface="Wingdings"/>
              </a:rPr>
              <a:t></a:t>
            </a:r>
          </a:p>
          <a:p>
            <a:pPr marL="342900" indent="-342900">
              <a:buFont typeface="Arial" charset="0"/>
              <a:buChar char="•"/>
            </a:pPr>
            <a:r>
              <a:rPr lang="en-US" b="0" dirty="0" smtClean="0">
                <a:solidFill>
                  <a:srgbClr val="00B050"/>
                </a:solidFill>
                <a:sym typeface="Wingdings"/>
              </a:rPr>
              <a:t>Higher b: can buy more shares without huge price swing </a:t>
            </a:r>
            <a:endParaRPr lang="en-US" b="0" dirty="0" smtClean="0">
              <a:solidFill>
                <a:srgbClr val="00B050"/>
              </a:solidFill>
            </a:endParaRP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
        <p:nvSpPr>
          <p:cNvPr id="5" name="Rectangle 4"/>
          <p:cNvSpPr/>
          <p:nvPr/>
        </p:nvSpPr>
        <p:spPr>
          <a:xfrm>
            <a:off x="4046298" y="1414046"/>
            <a:ext cx="1633781" cy="338554"/>
          </a:xfrm>
          <a:prstGeom prst="rect">
            <a:avLst/>
          </a:prstGeom>
        </p:spPr>
        <p:txBody>
          <a:bodyPr wrap="none">
            <a:spAutoFit/>
          </a:bodyPr>
          <a:lstStyle/>
          <a:p>
            <a:r>
              <a:rPr lang="en-US" sz="1600" dirty="0"/>
              <a:t>[Hanson 03, 06]</a:t>
            </a:r>
          </a:p>
        </p:txBody>
      </p:sp>
    </p:spTree>
    <p:extLst>
      <p:ext uri="{BB962C8B-B14F-4D97-AF65-F5344CB8AC3E}">
        <p14:creationId xmlns:p14="http://schemas.microsoft.com/office/powerpoint/2010/main" val="3818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Logarithmic Market Scoring Rule (LMSR)</a:t>
            </a:r>
          </a:p>
        </p:txBody>
      </p:sp>
      <p:sp>
        <p:nvSpPr>
          <p:cNvPr id="3" name="Content Placeholder 2"/>
          <p:cNvSpPr>
            <a:spLocks noGrp="1"/>
          </p:cNvSpPr>
          <p:nvPr>
            <p:ph idx="1"/>
          </p:nvPr>
        </p:nvSpPr>
        <p:spPr>
          <a:xfrm>
            <a:off x="457199" y="1752600"/>
            <a:ext cx="7932821" cy="4373563"/>
          </a:xfrm>
        </p:spPr>
        <p:txBody>
          <a:bodyPr/>
          <a:lstStyle/>
          <a:p>
            <a:r>
              <a:rPr lang="en-US" dirty="0" smtClean="0"/>
              <a:t>Trader arrives, wants to buy 13 shares of o</a:t>
            </a:r>
            <a:r>
              <a:rPr lang="en-US" baseline="-25000" dirty="0" smtClean="0"/>
              <a:t>1</a:t>
            </a:r>
            <a:r>
              <a:rPr lang="en-US" dirty="0" smtClean="0"/>
              <a:t>:</a:t>
            </a:r>
          </a:p>
          <a:p>
            <a:pPr marL="342900" indent="-342900">
              <a:buFont typeface="Arial" charset="0"/>
              <a:buChar char="•"/>
            </a:pPr>
            <a:r>
              <a:rPr lang="en-US" b="0" dirty="0" smtClean="0"/>
              <a:t>Price = C(q</a:t>
            </a:r>
            <a:r>
              <a:rPr lang="en-US" b="0" baseline="-25000" dirty="0" smtClean="0"/>
              <a:t>1</a:t>
            </a:r>
            <a:r>
              <a:rPr lang="en-US" b="0" dirty="0" smtClean="0"/>
              <a:t> + 13, </a:t>
            </a:r>
            <a:r>
              <a:rPr lang="en-US" b="0" dirty="0"/>
              <a:t>q</a:t>
            </a:r>
            <a:r>
              <a:rPr lang="en-US" b="0" baseline="-25000" dirty="0"/>
              <a:t>2</a:t>
            </a:r>
            <a:r>
              <a:rPr lang="en-US" b="0" dirty="0" smtClean="0"/>
              <a:t>) - </a:t>
            </a:r>
            <a:r>
              <a:rPr lang="en-US" b="0" dirty="0"/>
              <a:t>C(q</a:t>
            </a:r>
            <a:r>
              <a:rPr lang="en-US" b="0" baseline="-25000" dirty="0"/>
              <a:t>1</a:t>
            </a:r>
            <a:r>
              <a:rPr lang="en-US" b="0" dirty="0"/>
              <a:t>, q</a:t>
            </a:r>
            <a:r>
              <a:rPr lang="en-US" b="0" baseline="-25000" dirty="0"/>
              <a:t>2</a:t>
            </a:r>
            <a:r>
              <a:rPr lang="en-US" b="0" dirty="0" smtClean="0"/>
              <a:t>)</a:t>
            </a:r>
          </a:p>
          <a:p>
            <a:r>
              <a:rPr lang="en-US" dirty="0" smtClean="0"/>
              <a:t>Trader arrives, wants to sell 250 shares of o</a:t>
            </a:r>
            <a:r>
              <a:rPr lang="en-US" baseline="-25000" dirty="0" smtClean="0"/>
              <a:t>2</a:t>
            </a:r>
            <a:r>
              <a:rPr lang="en-US" dirty="0" smtClean="0"/>
              <a:t>:</a:t>
            </a:r>
          </a:p>
          <a:p>
            <a:pPr marL="342900" indent="-342900">
              <a:buFont typeface="Arial" charset="0"/>
              <a:buChar char="•"/>
            </a:pPr>
            <a:r>
              <a:rPr lang="en-US" b="0" dirty="0" smtClean="0"/>
              <a:t>Price = C(q</a:t>
            </a:r>
            <a:r>
              <a:rPr lang="en-US" b="0" baseline="-25000" dirty="0" smtClean="0"/>
              <a:t>1</a:t>
            </a:r>
            <a:r>
              <a:rPr lang="en-US" b="0" dirty="0" smtClean="0"/>
              <a:t>, q</a:t>
            </a:r>
            <a:r>
              <a:rPr lang="en-US" b="0" baseline="-25000" dirty="0" smtClean="0"/>
              <a:t>2</a:t>
            </a:r>
            <a:r>
              <a:rPr lang="en-US" b="0" dirty="0" smtClean="0"/>
              <a:t> - 250) </a:t>
            </a:r>
            <a:r>
              <a:rPr lang="en-US" b="0" dirty="0"/>
              <a:t>- C(q</a:t>
            </a:r>
            <a:r>
              <a:rPr lang="en-US" b="0" baseline="-25000" dirty="0"/>
              <a:t>1</a:t>
            </a:r>
            <a:r>
              <a:rPr lang="en-US" b="0" dirty="0"/>
              <a:t>, q</a:t>
            </a:r>
            <a:r>
              <a:rPr lang="en-US" b="0" baseline="-25000" dirty="0"/>
              <a:t>2</a:t>
            </a:r>
            <a:r>
              <a:rPr lang="en-US" b="0" dirty="0" smtClean="0"/>
              <a:t>)</a:t>
            </a:r>
          </a:p>
          <a:p>
            <a:r>
              <a:rPr lang="en-US" dirty="0" smtClean="0"/>
              <a:t>Trader arrives, wants to change shares outstanding to (q</a:t>
            </a:r>
            <a:r>
              <a:rPr lang="en-US" baseline="-25000" dirty="0" smtClean="0"/>
              <a:t>1</a:t>
            </a:r>
            <a:r>
              <a:rPr lang="en-US" dirty="0" smtClean="0"/>
              <a:t>*, q</a:t>
            </a:r>
            <a:r>
              <a:rPr lang="en-US" baseline="-25000" dirty="0" smtClean="0"/>
              <a:t>2</a:t>
            </a:r>
            <a:r>
              <a:rPr lang="en-US" dirty="0" smtClean="0"/>
              <a:t>*):</a:t>
            </a:r>
          </a:p>
          <a:p>
            <a:pPr marL="342900" indent="-342900">
              <a:buFont typeface="Arial" charset="0"/>
              <a:buChar char="•"/>
            </a:pPr>
            <a:r>
              <a:rPr lang="en-US" b="0" dirty="0"/>
              <a:t>Price = </a:t>
            </a:r>
            <a:r>
              <a:rPr lang="en-US" b="0" dirty="0" smtClean="0"/>
              <a:t>C(q</a:t>
            </a:r>
            <a:r>
              <a:rPr lang="en-US" b="0" baseline="-25000" dirty="0" smtClean="0"/>
              <a:t>1</a:t>
            </a:r>
            <a:r>
              <a:rPr lang="en-US" b="0" dirty="0" smtClean="0"/>
              <a:t>*, q</a:t>
            </a:r>
            <a:r>
              <a:rPr lang="en-US" b="0" baseline="-25000" dirty="0" smtClean="0"/>
              <a:t>2</a:t>
            </a:r>
            <a:r>
              <a:rPr lang="en-US" b="0" dirty="0" smtClean="0"/>
              <a:t>*) </a:t>
            </a:r>
            <a:r>
              <a:rPr lang="en-US" b="0" dirty="0"/>
              <a:t>- C(q</a:t>
            </a:r>
            <a:r>
              <a:rPr lang="en-US" b="0" baseline="-25000" dirty="0"/>
              <a:t>1</a:t>
            </a:r>
            <a:r>
              <a:rPr lang="en-US" b="0" dirty="0"/>
              <a:t>, q</a:t>
            </a:r>
            <a:r>
              <a:rPr lang="en-US" b="0" baseline="-25000" dirty="0"/>
              <a:t>2</a:t>
            </a:r>
            <a:r>
              <a:rPr lang="en-US" b="0" dirty="0" smtClean="0"/>
              <a:t>)</a:t>
            </a:r>
          </a:p>
          <a:p>
            <a:r>
              <a:rPr lang="en-US" b="0" dirty="0"/>
              <a:t/>
            </a:r>
            <a:br>
              <a:rPr lang="en-US" b="0" dirty="0"/>
            </a:br>
            <a:r>
              <a:rPr lang="en-US" dirty="0" smtClean="0"/>
              <a:t>MM can </a:t>
            </a:r>
            <a:r>
              <a:rPr lang="en-US" dirty="0" smtClean="0">
                <a:solidFill>
                  <a:schemeClr val="tx2"/>
                </a:solidFill>
              </a:rPr>
              <a:t>quote price</a:t>
            </a:r>
            <a:r>
              <a:rPr lang="en-US" dirty="0" smtClean="0"/>
              <a:t> for changing an outcome o</a:t>
            </a:r>
            <a:r>
              <a:rPr lang="en-US" baseline="-25000" dirty="0" smtClean="0"/>
              <a:t>i</a:t>
            </a:r>
            <a:r>
              <a:rPr lang="en-US" dirty="0" smtClean="0"/>
              <a:t>:</a:t>
            </a:r>
          </a:p>
          <a:p>
            <a:pPr marL="342900" indent="-342900">
              <a:buFont typeface="Arial" charset="0"/>
              <a:buChar char="•"/>
            </a:pPr>
            <a:r>
              <a:rPr lang="en-US" b="0" dirty="0" smtClean="0"/>
              <a:t>“Price” p</a:t>
            </a:r>
            <a:r>
              <a:rPr lang="en-US" b="0" baseline="-25000" dirty="0" smtClean="0"/>
              <a:t>i</a:t>
            </a:r>
            <a:r>
              <a:rPr lang="en-US" b="0" dirty="0" smtClean="0"/>
              <a:t>(q</a:t>
            </a:r>
            <a:r>
              <a:rPr lang="en-US" b="0" baseline="-25000" dirty="0" smtClean="0"/>
              <a:t>1</a:t>
            </a:r>
            <a:r>
              <a:rPr lang="en-US" b="0" dirty="0" smtClean="0"/>
              <a:t>,q</a:t>
            </a:r>
            <a:r>
              <a:rPr lang="en-US" b="0" baseline="-25000" dirty="0" smtClean="0"/>
              <a:t>2</a:t>
            </a:r>
            <a:r>
              <a:rPr lang="en-US" b="0" dirty="0" smtClean="0"/>
              <a:t>) = </a:t>
            </a:r>
            <a:r>
              <a:rPr lang="en-US" b="0" dirty="0" err="1" smtClean="0"/>
              <a:t>e</a:t>
            </a:r>
            <a:r>
              <a:rPr lang="en-US" b="0" baseline="30000" dirty="0" err="1" smtClean="0"/>
              <a:t>qi</a:t>
            </a:r>
            <a:r>
              <a:rPr lang="en-US" b="0" baseline="30000" dirty="0" smtClean="0"/>
              <a:t>/b</a:t>
            </a:r>
            <a:r>
              <a:rPr lang="en-US" b="0" dirty="0" smtClean="0"/>
              <a:t> / (</a:t>
            </a:r>
            <a:r>
              <a:rPr lang="en-US" b="0" dirty="0"/>
              <a:t>e</a:t>
            </a:r>
            <a:r>
              <a:rPr lang="en-US" b="0" baseline="30000" dirty="0"/>
              <a:t>q1/b</a:t>
            </a:r>
            <a:r>
              <a:rPr lang="en-US" b="0" dirty="0"/>
              <a:t> + </a:t>
            </a:r>
            <a:r>
              <a:rPr lang="en-US" b="0" dirty="0" smtClean="0"/>
              <a:t>e</a:t>
            </a:r>
            <a:r>
              <a:rPr lang="en-US" b="0" baseline="30000" dirty="0" smtClean="0"/>
              <a:t>q2/b</a:t>
            </a:r>
            <a:r>
              <a:rPr lang="en-US" b="0" dirty="0" smtClean="0"/>
              <a:t>)</a:t>
            </a:r>
          </a:p>
          <a:p>
            <a:pPr marL="342900" indent="-342900">
              <a:buFont typeface="Arial" charset="0"/>
              <a:buChar char="•"/>
            </a:pPr>
            <a:r>
              <a:rPr lang="en-US" b="0" dirty="0" smtClean="0"/>
              <a:t>Price to move from q</a:t>
            </a:r>
            <a:r>
              <a:rPr lang="en-US" b="0" baseline="-25000" dirty="0" smtClean="0"/>
              <a:t>i</a:t>
            </a:r>
            <a:r>
              <a:rPr lang="en-US" b="0" dirty="0" smtClean="0"/>
              <a:t> to </a:t>
            </a:r>
            <a:r>
              <a:rPr lang="en-US" b="0" dirty="0" err="1" smtClean="0"/>
              <a:t>q</a:t>
            </a:r>
            <a:r>
              <a:rPr lang="en-US" b="0" baseline="-25000" dirty="0" err="1" smtClean="0"/>
              <a:t>i</a:t>
            </a:r>
            <a:r>
              <a:rPr lang="en-US" b="0" dirty="0" err="1" smtClean="0"/>
              <a:t>+k</a:t>
            </a:r>
            <a:r>
              <a:rPr lang="en-US" b="0" dirty="0" smtClean="0"/>
              <a:t> = ∫</a:t>
            </a:r>
            <a:r>
              <a:rPr lang="en-US" sz="1400" b="0" dirty="0" smtClean="0"/>
              <a:t>q</a:t>
            </a:r>
            <a:r>
              <a:rPr lang="en-US" sz="1400" b="0" baseline="-25000" dirty="0" smtClean="0"/>
              <a:t>i</a:t>
            </a:r>
            <a:r>
              <a:rPr lang="en-US" sz="1400" b="0" dirty="0" smtClean="0"/>
              <a:t> to </a:t>
            </a:r>
            <a:r>
              <a:rPr lang="en-US" sz="1400" b="0" dirty="0" err="1" smtClean="0"/>
              <a:t>q</a:t>
            </a:r>
            <a:r>
              <a:rPr lang="en-US" sz="1400" b="0" baseline="-25000" dirty="0" err="1" smtClean="0"/>
              <a:t>i</a:t>
            </a:r>
            <a:r>
              <a:rPr lang="en-US" sz="1400" b="0" dirty="0" err="1" smtClean="0"/>
              <a:t>+k</a:t>
            </a:r>
            <a:r>
              <a:rPr lang="en-US" b="0" dirty="0" smtClean="0"/>
              <a:t> p(q</a:t>
            </a:r>
            <a:r>
              <a:rPr lang="en-US" b="0" baseline="-25000" dirty="0" smtClean="0"/>
              <a:t>1</a:t>
            </a:r>
            <a:r>
              <a:rPr lang="en-US" b="0" dirty="0" smtClean="0"/>
              <a:t>,q</a:t>
            </a:r>
            <a:r>
              <a:rPr lang="en-US" b="0" baseline="-25000" dirty="0" smtClean="0"/>
              <a:t>2</a:t>
            </a:r>
            <a:r>
              <a:rPr lang="en-US" b="0" dirty="0" smtClean="0"/>
              <a:t>)</a:t>
            </a:r>
            <a:r>
              <a:rPr lang="en-US" b="0" dirty="0" err="1" smtClean="0"/>
              <a:t>dq</a:t>
            </a:r>
            <a:r>
              <a:rPr lang="en-US" b="0" baseline="-25000" dirty="0" err="1" smtClean="0"/>
              <a:t>i</a:t>
            </a:r>
            <a:endParaRPr lang="en-US" b="0" baseline="-25000" dirty="0" smtClean="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sp>
        <p:nvSpPr>
          <p:cNvPr id="5" name="Rectangle 4"/>
          <p:cNvSpPr/>
          <p:nvPr/>
        </p:nvSpPr>
        <p:spPr>
          <a:xfrm>
            <a:off x="4046298" y="1414046"/>
            <a:ext cx="1633781" cy="338554"/>
          </a:xfrm>
          <a:prstGeom prst="rect">
            <a:avLst/>
          </a:prstGeom>
        </p:spPr>
        <p:txBody>
          <a:bodyPr wrap="none">
            <a:spAutoFit/>
          </a:bodyPr>
          <a:lstStyle/>
          <a:p>
            <a:r>
              <a:rPr lang="en-US" sz="1600" dirty="0"/>
              <a:t>[Hanson 03, 06]</a:t>
            </a:r>
          </a:p>
        </p:txBody>
      </p:sp>
      <p:cxnSp>
        <p:nvCxnSpPr>
          <p:cNvPr id="7" name="Curved Connector 6"/>
          <p:cNvCxnSpPr/>
          <p:nvPr/>
        </p:nvCxnSpPr>
        <p:spPr>
          <a:xfrm rot="10800000">
            <a:off x="4283243" y="4154906"/>
            <a:ext cx="2229853" cy="1668379"/>
          </a:xfrm>
          <a:prstGeom prst="curvedConnector3">
            <a:avLst>
              <a:gd name="adj1" fmla="val -7086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7147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911516" cy="1371600"/>
          </a:xfrm>
        </p:spPr>
        <p:txBody>
          <a:bodyPr/>
          <a:lstStyle/>
          <a:p>
            <a:r>
              <a:rPr lang="en-US" dirty="0" smtClean="0"/>
              <a:t>LMSR: A Concrete 2-outcome Example</a:t>
            </a:r>
            <a:endParaRPr lang="en-US" dirty="0"/>
          </a:p>
        </p:txBody>
      </p:sp>
      <p:sp>
        <p:nvSpPr>
          <p:cNvPr id="3" name="Content Placeholder 2"/>
          <p:cNvSpPr>
            <a:spLocks noGrp="1"/>
          </p:cNvSpPr>
          <p:nvPr>
            <p:ph idx="1"/>
          </p:nvPr>
        </p:nvSpPr>
        <p:spPr/>
        <p:txBody>
          <a:bodyPr/>
          <a:lstStyle/>
          <a:p>
            <a:r>
              <a:rPr lang="en-US" dirty="0" smtClean="0"/>
              <a:t>Set b = 100, start of the market (q</a:t>
            </a:r>
            <a:r>
              <a:rPr lang="en-US" baseline="-25000" dirty="0" smtClean="0"/>
              <a:t>1</a:t>
            </a:r>
            <a:r>
              <a:rPr lang="en-US" dirty="0" smtClean="0"/>
              <a:t>,q</a:t>
            </a:r>
            <a:r>
              <a:rPr lang="en-US" baseline="-25000" dirty="0" smtClean="0"/>
              <a:t>2</a:t>
            </a:r>
            <a:r>
              <a:rPr lang="en-US" dirty="0" smtClean="0"/>
              <a:t>) = (0,0)</a:t>
            </a:r>
          </a:p>
          <a:p>
            <a:pPr marL="342900" indent="-342900">
              <a:buFont typeface="Arial" charset="0"/>
              <a:buChar char="•"/>
            </a:pPr>
            <a:r>
              <a:rPr lang="en-US" b="0" dirty="0" smtClean="0"/>
              <a:t>Prices        ????????????</a:t>
            </a:r>
          </a:p>
          <a:p>
            <a:pPr marL="342900" indent="-342900">
              <a:buFont typeface="Arial" charset="0"/>
              <a:buChar char="•"/>
            </a:pPr>
            <a:r>
              <a:rPr lang="en-US" b="0" dirty="0" smtClean="0"/>
              <a:t>p</a:t>
            </a:r>
            <a:r>
              <a:rPr lang="en-US" b="0" baseline="-25000" dirty="0" smtClean="0"/>
              <a:t>1</a:t>
            </a:r>
            <a:r>
              <a:rPr lang="en-US" b="0" dirty="0" smtClean="0"/>
              <a:t> = p</a:t>
            </a:r>
            <a:r>
              <a:rPr lang="en-US" b="0" baseline="-25000" dirty="0" smtClean="0"/>
              <a:t>2</a:t>
            </a:r>
            <a:r>
              <a:rPr lang="en-US" b="0" dirty="0" smtClean="0"/>
              <a:t> = e</a:t>
            </a:r>
            <a:r>
              <a:rPr lang="en-US" b="0" baseline="30000" dirty="0" smtClean="0"/>
              <a:t>0/100</a:t>
            </a:r>
            <a:r>
              <a:rPr lang="en-US" b="0" dirty="0" smtClean="0"/>
              <a:t> </a:t>
            </a:r>
            <a:r>
              <a:rPr lang="en-US" b="0" dirty="0"/>
              <a:t>/ (</a:t>
            </a:r>
            <a:r>
              <a:rPr lang="en-US" b="0" dirty="0" smtClean="0"/>
              <a:t>e</a:t>
            </a:r>
            <a:r>
              <a:rPr lang="en-US" b="0" baseline="30000" dirty="0" smtClean="0"/>
              <a:t>0/100</a:t>
            </a:r>
            <a:r>
              <a:rPr lang="en-US" b="0" dirty="0" smtClean="0"/>
              <a:t> </a:t>
            </a:r>
            <a:r>
              <a:rPr lang="en-US" b="0" dirty="0"/>
              <a:t>+ </a:t>
            </a:r>
            <a:r>
              <a:rPr lang="en-US" b="0" dirty="0" smtClean="0"/>
              <a:t>e</a:t>
            </a:r>
            <a:r>
              <a:rPr lang="en-US" b="0" baseline="30000" dirty="0" smtClean="0"/>
              <a:t>0/100</a:t>
            </a:r>
            <a:r>
              <a:rPr lang="en-US" b="0" dirty="0" smtClean="0"/>
              <a:t>) = ½</a:t>
            </a:r>
          </a:p>
          <a:p>
            <a:r>
              <a:rPr lang="en-US" dirty="0" smtClean="0"/>
              <a:t>Trader arrives, wants to buy 10 shares of o</a:t>
            </a:r>
            <a:r>
              <a:rPr lang="en-US" baseline="-25000" dirty="0" smtClean="0"/>
              <a:t>1</a:t>
            </a:r>
            <a:r>
              <a:rPr lang="en-US" dirty="0" smtClean="0"/>
              <a:t>:</a:t>
            </a:r>
          </a:p>
          <a:p>
            <a:pPr marL="342900" indent="-342900">
              <a:buFont typeface="Arial" charset="0"/>
              <a:buChar char="•"/>
            </a:pPr>
            <a:r>
              <a:rPr lang="en-US" b="0" dirty="0" smtClean="0"/>
              <a:t>C(10,0) – C(0,0) = 100*[ </a:t>
            </a:r>
            <a:r>
              <a:rPr lang="en-US" b="0" dirty="0"/>
              <a:t>ln( </a:t>
            </a:r>
            <a:r>
              <a:rPr lang="en-US" b="0" dirty="0" smtClean="0"/>
              <a:t>e</a:t>
            </a:r>
            <a:r>
              <a:rPr lang="en-US" b="0" baseline="30000" dirty="0" smtClean="0"/>
              <a:t>10/100</a:t>
            </a:r>
            <a:r>
              <a:rPr lang="en-US" b="0" dirty="0" smtClean="0"/>
              <a:t> </a:t>
            </a:r>
            <a:r>
              <a:rPr lang="en-US" b="0" dirty="0"/>
              <a:t>+ </a:t>
            </a:r>
            <a:r>
              <a:rPr lang="en-US" b="0" dirty="0" smtClean="0"/>
              <a:t>e</a:t>
            </a:r>
            <a:r>
              <a:rPr lang="en-US" b="0" baseline="30000" dirty="0" smtClean="0"/>
              <a:t>0 </a:t>
            </a:r>
            <a:r>
              <a:rPr lang="en-US" b="0" dirty="0"/>
              <a:t>) </a:t>
            </a:r>
            <a:r>
              <a:rPr lang="en-US" b="0" dirty="0" smtClean="0"/>
              <a:t>- </a:t>
            </a:r>
            <a:r>
              <a:rPr lang="en-US" b="0" dirty="0"/>
              <a:t>ln( </a:t>
            </a:r>
            <a:r>
              <a:rPr lang="en-US" b="0" dirty="0" smtClean="0"/>
              <a:t>e</a:t>
            </a:r>
            <a:r>
              <a:rPr lang="en-US" b="0" baseline="30000" dirty="0"/>
              <a:t>0</a:t>
            </a:r>
            <a:r>
              <a:rPr lang="en-US" b="0" dirty="0" smtClean="0"/>
              <a:t> </a:t>
            </a:r>
            <a:r>
              <a:rPr lang="en-US" b="0" dirty="0"/>
              <a:t>+ e</a:t>
            </a:r>
            <a:r>
              <a:rPr lang="en-US" b="0" baseline="30000" dirty="0"/>
              <a:t>0 </a:t>
            </a:r>
            <a:r>
              <a:rPr lang="en-US" b="0" dirty="0" smtClean="0"/>
              <a:t>) ] = $5.12</a:t>
            </a:r>
          </a:p>
          <a:p>
            <a:r>
              <a:rPr lang="is-IS" dirty="0" smtClean="0"/>
              <a:t>… </a:t>
            </a:r>
            <a:r>
              <a:rPr lang="en-US" dirty="0" smtClean="0"/>
              <a:t>Time passes, </a:t>
            </a:r>
            <a:r>
              <a:rPr lang="en-US" dirty="0"/>
              <a:t>(q</a:t>
            </a:r>
            <a:r>
              <a:rPr lang="en-US" baseline="-25000" dirty="0"/>
              <a:t>1</a:t>
            </a:r>
            <a:r>
              <a:rPr lang="en-US" dirty="0"/>
              <a:t>,q</a:t>
            </a:r>
            <a:r>
              <a:rPr lang="en-US" baseline="-25000" dirty="0"/>
              <a:t>2</a:t>
            </a:r>
            <a:r>
              <a:rPr lang="en-US" dirty="0" smtClean="0"/>
              <a:t>) = (50,10) </a:t>
            </a:r>
            <a:r>
              <a:rPr lang="is-IS" dirty="0" smtClean="0"/>
              <a:t>…</a:t>
            </a:r>
          </a:p>
          <a:p>
            <a:r>
              <a:rPr lang="is-IS" dirty="0" smtClean="0"/>
              <a:t>Trader arrives, wants to sell 10 shares of o</a:t>
            </a:r>
            <a:r>
              <a:rPr lang="is-IS" baseline="-25000" dirty="0" smtClean="0"/>
              <a:t>1</a:t>
            </a:r>
            <a:r>
              <a:rPr lang="is-IS" dirty="0" smtClean="0"/>
              <a:t>:</a:t>
            </a:r>
          </a:p>
          <a:p>
            <a:pPr marL="342900" indent="-342900">
              <a:buFont typeface="Arial" charset="0"/>
              <a:buChar char="•"/>
            </a:pPr>
            <a:r>
              <a:rPr lang="en-US" b="0" dirty="0" smtClean="0"/>
              <a:t>C(40,10</a:t>
            </a:r>
            <a:r>
              <a:rPr lang="en-US" b="0" dirty="0"/>
              <a:t>) – </a:t>
            </a:r>
            <a:r>
              <a:rPr lang="en-US" b="0" dirty="0" smtClean="0"/>
              <a:t>C(50,10</a:t>
            </a:r>
            <a:r>
              <a:rPr lang="en-US" b="0" dirty="0"/>
              <a:t>) = </a:t>
            </a:r>
            <a:r>
              <a:rPr lang="en-US" b="0" dirty="0" smtClean="0"/>
              <a:t/>
            </a:r>
            <a:br>
              <a:rPr lang="en-US" b="0" dirty="0" smtClean="0"/>
            </a:br>
            <a:r>
              <a:rPr lang="en-US" b="0" dirty="0" smtClean="0"/>
              <a:t>	100</a:t>
            </a:r>
            <a:r>
              <a:rPr lang="en-US" b="0" dirty="0"/>
              <a:t>*[ ln( </a:t>
            </a:r>
            <a:r>
              <a:rPr lang="en-US" b="0" dirty="0" smtClean="0"/>
              <a:t>e</a:t>
            </a:r>
            <a:r>
              <a:rPr lang="en-US" b="0" baseline="30000" dirty="0" smtClean="0"/>
              <a:t>40/100</a:t>
            </a:r>
            <a:r>
              <a:rPr lang="en-US" b="0" dirty="0" smtClean="0"/>
              <a:t> </a:t>
            </a:r>
            <a:r>
              <a:rPr lang="en-US" b="0" dirty="0"/>
              <a:t>+ </a:t>
            </a:r>
            <a:r>
              <a:rPr lang="en-US" b="0" dirty="0" smtClean="0"/>
              <a:t>e</a:t>
            </a:r>
            <a:r>
              <a:rPr lang="en-US" b="0" baseline="30000" dirty="0" smtClean="0"/>
              <a:t>10/100 </a:t>
            </a:r>
            <a:r>
              <a:rPr lang="en-US" b="0" dirty="0"/>
              <a:t>) - ln( </a:t>
            </a:r>
            <a:r>
              <a:rPr lang="en-US" b="0" dirty="0" smtClean="0"/>
              <a:t>e</a:t>
            </a:r>
            <a:r>
              <a:rPr lang="en-US" b="0" baseline="30000" dirty="0" smtClean="0"/>
              <a:t>50/100</a:t>
            </a:r>
            <a:r>
              <a:rPr lang="en-US" b="0" dirty="0" smtClean="0"/>
              <a:t> </a:t>
            </a:r>
            <a:r>
              <a:rPr lang="en-US" b="0" dirty="0"/>
              <a:t>+ </a:t>
            </a:r>
            <a:r>
              <a:rPr lang="en-US" b="0" dirty="0" smtClean="0"/>
              <a:t>e</a:t>
            </a:r>
            <a:r>
              <a:rPr lang="en-US" b="0" baseline="30000" dirty="0" smtClean="0"/>
              <a:t>10/100 </a:t>
            </a:r>
            <a:r>
              <a:rPr lang="en-US" b="0" dirty="0"/>
              <a:t>) ] = </a:t>
            </a:r>
            <a:r>
              <a:rPr lang="en-US" b="0" dirty="0" smtClean="0"/>
              <a:t>-$5.87</a:t>
            </a:r>
          </a:p>
          <a:p>
            <a:r>
              <a:rPr lang="en-US" dirty="0" smtClean="0"/>
              <a:t>Trader profited $5.12 - -$5.87 = $0.75!</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51282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sp>
        <p:nvSpPr>
          <p:cNvPr id="6" name="Title 1"/>
          <p:cNvSpPr>
            <a:spLocks noGrp="1"/>
          </p:cNvSpPr>
          <p:nvPr>
            <p:ph type="title"/>
          </p:nvPr>
        </p:nvSpPr>
        <p:spPr>
          <a:xfrm>
            <a:off x="0" y="2806692"/>
            <a:ext cx="8989454" cy="1244617"/>
          </a:xfrm>
        </p:spPr>
        <p:txBody>
          <a:bodyPr>
            <a:normAutofit/>
          </a:bodyPr>
          <a:lstStyle/>
          <a:p>
            <a:pPr algn="ctr"/>
            <a:r>
              <a:rPr lang="en-US" smtClean="0"/>
              <a:t>Prediction markets</a:t>
            </a:r>
            <a:r>
              <a:rPr lang="en-US" dirty="0" smtClean="0"/>
              <a:t/>
            </a:r>
            <a:br>
              <a:rPr lang="en-US" dirty="0" smtClean="0"/>
            </a:br>
            <a:endParaRPr lang="en-US" sz="2000" b="1" i="1" dirty="0">
              <a:solidFill>
                <a:schemeClr val="accent1"/>
              </a:solidFill>
            </a:endParaRPr>
          </a:p>
        </p:txBody>
      </p:sp>
      <p:sp>
        <p:nvSpPr>
          <p:cNvPr id="7" name="TextBox 6"/>
          <p:cNvSpPr txBox="1"/>
          <p:nvPr/>
        </p:nvSpPr>
        <p:spPr>
          <a:xfrm>
            <a:off x="-54592" y="6464968"/>
            <a:ext cx="8332318" cy="369332"/>
          </a:xfrm>
          <a:prstGeom prst="rect">
            <a:avLst/>
          </a:prstGeom>
          <a:noFill/>
        </p:spPr>
        <p:txBody>
          <a:bodyPr wrap="square" rtlCol="0">
            <a:spAutoFit/>
          </a:bodyPr>
          <a:lstStyle/>
          <a:p>
            <a:r>
              <a:rPr lang="en-US" i="1" dirty="0" smtClean="0"/>
              <a:t>Thanks to</a:t>
            </a:r>
            <a:r>
              <a:rPr lang="en-US" i="1" dirty="0" smtClean="0"/>
              <a:t>: </a:t>
            </a:r>
            <a:r>
              <a:rPr lang="en-US" i="1" dirty="0" err="1" smtClean="0"/>
              <a:t>Yiling</a:t>
            </a:r>
            <a:r>
              <a:rPr lang="en-US" i="1" dirty="0" smtClean="0"/>
              <a:t> Chen (YC), Christian </a:t>
            </a:r>
            <a:r>
              <a:rPr lang="en-US" i="1" dirty="0" err="1" smtClean="0"/>
              <a:t>Kroer</a:t>
            </a:r>
            <a:r>
              <a:rPr lang="en-US" i="1" dirty="0" smtClean="0"/>
              <a:t> (CK), Dave </a:t>
            </a:r>
            <a:r>
              <a:rPr lang="en-US" i="1" dirty="0" err="1" smtClean="0"/>
              <a:t>Pennock’s</a:t>
            </a:r>
            <a:r>
              <a:rPr lang="en-US" i="1" dirty="0" smtClean="0"/>
              <a:t> blog (DP)</a:t>
            </a:r>
            <a:endParaRPr lang="en-US" i="1" dirty="0"/>
          </a:p>
        </p:txBody>
      </p:sp>
    </p:spTree>
    <p:extLst>
      <p:ext uri="{BB962C8B-B14F-4D97-AF65-F5344CB8AC3E}">
        <p14:creationId xmlns:p14="http://schemas.microsoft.com/office/powerpoint/2010/main" val="1324945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756358" cy="1371600"/>
          </a:xfrm>
        </p:spPr>
        <p:txBody>
          <a:bodyPr>
            <a:normAutofit/>
          </a:bodyPr>
          <a:lstStyle/>
          <a:p>
            <a:r>
              <a:rPr lang="en-US" sz="3600" dirty="0" smtClean="0"/>
              <a:t>Logarithmic Market Scoring Rule (LMSR</a:t>
            </a:r>
            <a:r>
              <a:rPr lang="en-US" sz="3600" dirty="0" smtClean="0"/>
              <a:t>)</a:t>
            </a:r>
            <a:endParaRPr lang="en-US" sz="3600" dirty="0">
              <a:solidFill>
                <a:srgbClr val="008000"/>
              </a:solidFill>
            </a:endParaRPr>
          </a:p>
        </p:txBody>
      </p:sp>
      <p:sp>
        <p:nvSpPr>
          <p:cNvPr id="3" name="Content Placeholder 2"/>
          <p:cNvSpPr>
            <a:spLocks noGrp="1"/>
          </p:cNvSpPr>
          <p:nvPr>
            <p:ph idx="1"/>
          </p:nvPr>
        </p:nvSpPr>
        <p:spPr/>
        <p:txBody>
          <a:bodyPr>
            <a:normAutofit/>
          </a:bodyPr>
          <a:lstStyle/>
          <a:p>
            <a:r>
              <a:rPr lang="en-US" dirty="0" smtClean="0"/>
              <a:t>Standard LMSR-based MM:</a:t>
            </a:r>
            <a:endParaRPr lang="en-US" dirty="0" smtClean="0"/>
          </a:p>
          <a:p>
            <a:r>
              <a:rPr lang="en-US" dirty="0" smtClean="0"/>
              <a:t>Contracts:   $1 </a:t>
            </a:r>
            <a:r>
              <a:rPr lang="en-US" dirty="0" err="1" smtClean="0"/>
              <a:t>iff</a:t>
            </a:r>
            <a:r>
              <a:rPr lang="en-US" dirty="0" smtClean="0"/>
              <a:t> o</a:t>
            </a:r>
            <a:r>
              <a:rPr lang="en-US" baseline="-25000" dirty="0" smtClean="0"/>
              <a:t>1</a:t>
            </a:r>
            <a:r>
              <a:rPr lang="en-US" dirty="0" smtClean="0"/>
              <a:t>, $1 </a:t>
            </a:r>
            <a:r>
              <a:rPr lang="en-US" dirty="0" err="1" smtClean="0"/>
              <a:t>iff</a:t>
            </a:r>
            <a:r>
              <a:rPr lang="en-US" dirty="0" smtClean="0"/>
              <a:t> o</a:t>
            </a:r>
            <a:r>
              <a:rPr lang="en-US" baseline="-25000" dirty="0" smtClean="0"/>
              <a:t>2</a:t>
            </a:r>
            <a:r>
              <a:rPr lang="en-US" dirty="0" smtClean="0"/>
              <a:t>, </a:t>
            </a:r>
            <a:r>
              <a:rPr lang="is-IS" dirty="0" smtClean="0"/>
              <a:t>…, $1 iff o</a:t>
            </a:r>
            <a:r>
              <a:rPr lang="is-IS" baseline="-25000" dirty="0" smtClean="0"/>
              <a:t>N</a:t>
            </a:r>
            <a:endParaRPr lang="en-US" baseline="-25000" dirty="0" smtClean="0"/>
          </a:p>
          <a:p>
            <a:r>
              <a:rPr lang="en-US" dirty="0" smtClean="0"/>
              <a:t>Price functions</a:t>
            </a:r>
          </a:p>
          <a:p>
            <a:endParaRPr lang="en-US" dirty="0" smtClean="0"/>
          </a:p>
          <a:p>
            <a:r>
              <a:rPr lang="en-US" dirty="0" smtClean="0"/>
              <a:t>Cost function </a:t>
            </a:r>
          </a:p>
          <a:p>
            <a:endParaRPr lang="en-US" dirty="0" smtClean="0"/>
          </a:p>
          <a:p>
            <a:pPr>
              <a:buNone/>
            </a:pPr>
            <a:endParaRPr lang="en-US" dirty="0" smtClean="0"/>
          </a:p>
          <a:p>
            <a:r>
              <a:rPr lang="en-US" dirty="0" smtClean="0"/>
              <a:t>Payment </a:t>
            </a:r>
            <a:endParaRPr lang="en-US" dirty="0"/>
          </a:p>
        </p:txBody>
      </p:sp>
      <p:pic>
        <p:nvPicPr>
          <p:cNvPr id="8" name="Picture 7" descr="Picture 3.png"/>
          <p:cNvPicPr>
            <a:picLocks noChangeAspect="1"/>
          </p:cNvPicPr>
          <p:nvPr/>
        </p:nvPicPr>
        <p:blipFill>
          <a:blip r:embed="rId2"/>
          <a:stretch>
            <a:fillRect/>
          </a:stretch>
        </p:blipFill>
        <p:spPr>
          <a:xfrm>
            <a:off x="3363000" y="3106946"/>
            <a:ext cx="2765114" cy="933674"/>
          </a:xfrm>
          <a:prstGeom prst="rect">
            <a:avLst/>
          </a:prstGeom>
        </p:spPr>
      </p:pic>
      <p:pic>
        <p:nvPicPr>
          <p:cNvPr id="9" name="Picture 8" descr="Picture 4.png"/>
          <p:cNvPicPr>
            <a:picLocks noChangeAspect="1"/>
          </p:cNvPicPr>
          <p:nvPr/>
        </p:nvPicPr>
        <p:blipFill>
          <a:blip r:embed="rId3"/>
          <a:stretch>
            <a:fillRect/>
          </a:stretch>
        </p:blipFill>
        <p:spPr>
          <a:xfrm>
            <a:off x="2804210" y="4438224"/>
            <a:ext cx="2866713" cy="955571"/>
          </a:xfrm>
          <a:prstGeom prst="rect">
            <a:avLst/>
          </a:prstGeom>
        </p:spPr>
      </p:pic>
      <p:pic>
        <p:nvPicPr>
          <p:cNvPr id="10" name="Picture 9" descr="Picture 5.png"/>
          <p:cNvPicPr>
            <a:picLocks noChangeAspect="1"/>
          </p:cNvPicPr>
          <p:nvPr/>
        </p:nvPicPr>
        <p:blipFill>
          <a:blip r:embed="rId4"/>
          <a:stretch>
            <a:fillRect/>
          </a:stretch>
        </p:blipFill>
        <p:spPr>
          <a:xfrm>
            <a:off x="2590800" y="5342996"/>
            <a:ext cx="3735758" cy="600725"/>
          </a:xfrm>
          <a:prstGeom prst="rect">
            <a:avLst/>
          </a:prstGeom>
        </p:spPr>
      </p:pic>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
        <p:nvSpPr>
          <p:cNvPr id="11" name="Rectangle 10"/>
          <p:cNvSpPr/>
          <p:nvPr/>
        </p:nvSpPr>
        <p:spPr>
          <a:xfrm>
            <a:off x="4692777" y="1441622"/>
            <a:ext cx="1633781" cy="338554"/>
          </a:xfrm>
          <a:prstGeom prst="rect">
            <a:avLst/>
          </a:prstGeom>
        </p:spPr>
        <p:txBody>
          <a:bodyPr wrap="none">
            <a:spAutoFit/>
          </a:bodyPr>
          <a:lstStyle/>
          <a:p>
            <a:r>
              <a:rPr lang="en-US" sz="1600" dirty="0"/>
              <a:t>[Hanson 03, 06]</a:t>
            </a:r>
          </a:p>
        </p:txBody>
      </p:sp>
    </p:spTree>
    <p:extLst>
      <p:ext uri="{BB962C8B-B14F-4D97-AF65-F5344CB8AC3E}">
        <p14:creationId xmlns:p14="http://schemas.microsoft.com/office/powerpoint/2010/main" val="17954817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icture 6.png"/>
          <p:cNvPicPr>
            <a:picLocks noGrp="1" noChangeAspect="1"/>
          </p:cNvPicPr>
          <p:nvPr>
            <p:ph idx="1"/>
          </p:nvPr>
        </p:nvPicPr>
        <p:blipFill>
          <a:blip r:embed="rId2"/>
          <a:stretch>
            <a:fillRect/>
          </a:stretch>
        </p:blipFill>
        <p:spPr>
          <a:xfrm>
            <a:off x="0" y="1038318"/>
            <a:ext cx="5428442" cy="5318032"/>
          </a:xfrm>
        </p:spPr>
      </p:pic>
      <p:sp>
        <p:nvSpPr>
          <p:cNvPr id="9" name="TextBox 8"/>
          <p:cNvSpPr txBox="1"/>
          <p:nvPr/>
        </p:nvSpPr>
        <p:spPr>
          <a:xfrm>
            <a:off x="5799667" y="2895611"/>
            <a:ext cx="3124200" cy="1938992"/>
          </a:xfrm>
          <a:prstGeom prst="rect">
            <a:avLst/>
          </a:prstGeom>
          <a:noFill/>
        </p:spPr>
        <p:txBody>
          <a:bodyPr wrap="square" rtlCol="0">
            <a:spAutoFit/>
          </a:bodyPr>
          <a:lstStyle/>
          <a:p>
            <a:r>
              <a:rPr lang="en-US" sz="2400" dirty="0" smtClean="0"/>
              <a:t>Worst-case </a:t>
            </a:r>
            <a:r>
              <a:rPr lang="en-US" sz="2400" dirty="0" smtClean="0"/>
              <a:t>MM loss = </a:t>
            </a:r>
            <a:r>
              <a:rPr lang="en-US" sz="2400" i="1" dirty="0" smtClean="0"/>
              <a:t>b</a:t>
            </a:r>
            <a:r>
              <a:rPr lang="en-US" sz="2400" dirty="0" smtClean="0"/>
              <a:t> log </a:t>
            </a:r>
            <a:r>
              <a:rPr lang="en-US" sz="2400" i="1" dirty="0" smtClean="0"/>
              <a:t>N</a:t>
            </a:r>
          </a:p>
          <a:p>
            <a:endParaRPr lang="en-US" sz="2400" i="1" dirty="0"/>
          </a:p>
          <a:p>
            <a:r>
              <a:rPr lang="en-US" sz="2400" dirty="0" smtClean="0"/>
              <a:t>(Setting b is a bit of an art form.)</a:t>
            </a:r>
            <a:endParaRPr lang="en-US" sz="2400" dirty="0"/>
          </a:p>
        </p:txBody>
      </p:sp>
      <p:pic>
        <p:nvPicPr>
          <p:cNvPr id="10" name="Picture 9" descr="Picture 7.png"/>
          <p:cNvPicPr>
            <a:picLocks noChangeAspect="1"/>
          </p:cNvPicPr>
          <p:nvPr/>
        </p:nvPicPr>
        <p:blipFill>
          <a:blip r:embed="rId3"/>
          <a:stretch>
            <a:fillRect/>
          </a:stretch>
        </p:blipFill>
        <p:spPr>
          <a:xfrm>
            <a:off x="56478" y="1038318"/>
            <a:ext cx="5336306" cy="5318032"/>
          </a:xfrm>
          <a:prstGeom prst="rect">
            <a:avLst/>
          </a:prstGeom>
        </p:spPr>
      </p:pic>
      <p:sp>
        <p:nvSpPr>
          <p:cNvPr id="7" name="Title 1"/>
          <p:cNvSpPr>
            <a:spLocks noGrp="1"/>
          </p:cNvSpPr>
          <p:nvPr>
            <p:ph type="title"/>
          </p:nvPr>
        </p:nvSpPr>
        <p:spPr>
          <a:xfrm>
            <a:off x="457200" y="122241"/>
            <a:ext cx="8229600" cy="1143000"/>
          </a:xfrm>
        </p:spPr>
        <p:txBody>
          <a:bodyPr>
            <a:normAutofit fontScale="90000"/>
          </a:bodyPr>
          <a:lstStyle/>
          <a:p>
            <a:r>
              <a:rPr lang="en-US" sz="3600" dirty="0" smtClean="0"/>
              <a:t>Logarithmic Market Scoring Rule (LMSR)</a:t>
            </a:r>
            <a:endParaRPr lang="en-US" sz="3600" dirty="0">
              <a:solidFill>
                <a:srgbClr val="008000"/>
              </a:solidFill>
            </a:endParaRPr>
          </a:p>
        </p:txBody>
      </p:sp>
      <p:sp>
        <p:nvSpPr>
          <p:cNvPr id="2" name="Slide Number Placeholder 1"/>
          <p:cNvSpPr>
            <a:spLocks noGrp="1"/>
          </p:cNvSpPr>
          <p:nvPr>
            <p:ph type="sldNum" sz="quarter" idx="12"/>
          </p:nvPr>
        </p:nvSpPr>
        <p:spPr/>
        <p:txBody>
          <a:bodyPr/>
          <a:lstStyle/>
          <a:p>
            <a:fld id="{A2EF37A0-74FC-AB4F-AE4C-D9BFC6719E9F}" type="slidenum">
              <a:rPr lang="en-US" smtClean="0"/>
              <a:t>21</a:t>
            </a:fld>
            <a:endParaRPr lang="en-US"/>
          </a:p>
        </p:txBody>
      </p:sp>
      <p:sp>
        <p:nvSpPr>
          <p:cNvPr id="11" name="Rectangle 10"/>
          <p:cNvSpPr/>
          <p:nvPr/>
        </p:nvSpPr>
        <p:spPr>
          <a:xfrm>
            <a:off x="3408668" y="854061"/>
            <a:ext cx="1633781" cy="338554"/>
          </a:xfrm>
          <a:prstGeom prst="rect">
            <a:avLst/>
          </a:prstGeom>
        </p:spPr>
        <p:txBody>
          <a:bodyPr wrap="none">
            <a:spAutoFit/>
          </a:bodyPr>
          <a:lstStyle/>
          <a:p>
            <a:r>
              <a:rPr lang="en-US" sz="1600" dirty="0"/>
              <a:t>[Hanson 03, 06]</a:t>
            </a:r>
          </a:p>
        </p:txBody>
      </p:sp>
    </p:spTree>
    <p:extLst>
      <p:ext uri="{BB962C8B-B14F-4D97-AF65-F5344CB8AC3E}">
        <p14:creationId xmlns:p14="http://schemas.microsoft.com/office/powerpoint/2010/main" val="2216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Combinatorial </a:t>
            </a:r>
            <a:r>
              <a:rPr lang="en-US" dirty="0" smtClean="0"/>
              <a:t/>
            </a:r>
            <a:br>
              <a:rPr lang="en-US" dirty="0" smtClean="0"/>
            </a:br>
            <a:r>
              <a:rPr lang="en-US" dirty="0" smtClean="0"/>
              <a:t>Prediction Markets</a:t>
            </a:r>
            <a:endParaRPr lang="en-US" dirty="0"/>
          </a:p>
        </p:txBody>
      </p:sp>
      <p:sp>
        <p:nvSpPr>
          <p:cNvPr id="3" name="Content Placeholder 2"/>
          <p:cNvSpPr>
            <a:spLocks noGrp="1"/>
          </p:cNvSpPr>
          <p:nvPr>
            <p:ph idx="1"/>
          </p:nvPr>
        </p:nvSpPr>
        <p:spPr/>
        <p:txBody>
          <a:bodyPr/>
          <a:lstStyle/>
          <a:p>
            <a:r>
              <a:rPr lang="en-US" dirty="0" smtClean="0"/>
              <a:t>Events of interest often have a large outcome space </a:t>
            </a:r>
          </a:p>
          <a:p>
            <a:r>
              <a:rPr lang="en-US" dirty="0" smtClean="0"/>
              <a:t>Information may be on a combination of outcomes </a:t>
            </a:r>
          </a:p>
          <a:p>
            <a:r>
              <a:rPr lang="en-US" dirty="0" smtClean="0">
                <a:solidFill>
                  <a:schemeClr val="tx2"/>
                </a:solidFill>
              </a:rPr>
              <a:t>Expressiveness</a:t>
            </a:r>
            <a:r>
              <a:rPr lang="en-US" dirty="0" smtClean="0"/>
              <a:t>:</a:t>
            </a:r>
          </a:p>
          <a:p>
            <a:pPr marL="160020" indent="-342900">
              <a:buFont typeface="Arial" charset="0"/>
              <a:buChar char="•"/>
            </a:pPr>
            <a:r>
              <a:rPr lang="en-US" b="0" dirty="0" smtClean="0"/>
              <a:t>Expressiveness in getting information</a:t>
            </a:r>
          </a:p>
          <a:p>
            <a:pPr marL="160020" indent="-342900">
              <a:buFont typeface="Arial" charset="0"/>
              <a:buChar char="•"/>
            </a:pPr>
            <a:r>
              <a:rPr lang="en-US" b="0" dirty="0" smtClean="0"/>
              <a:t>Expressiveness in processing information (on the MM side)</a:t>
            </a:r>
            <a:endParaRPr lang="en-US" b="0" dirty="0"/>
          </a:p>
        </p:txBody>
      </p:sp>
      <p:sp>
        <p:nvSpPr>
          <p:cNvPr id="8" name="Slide Number Placeholder 7"/>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16716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Combinatorial </a:t>
            </a:r>
            <a:r>
              <a:rPr lang="en-US" dirty="0" smtClean="0"/>
              <a:t>Prediction Markets</a:t>
            </a:r>
            <a:endParaRPr lang="en-US" dirty="0"/>
          </a:p>
        </p:txBody>
      </p:sp>
      <p:sp>
        <p:nvSpPr>
          <p:cNvPr id="3" name="Content Placeholder 2"/>
          <p:cNvSpPr>
            <a:spLocks noGrp="1"/>
          </p:cNvSpPr>
          <p:nvPr>
            <p:ph idx="1"/>
          </p:nvPr>
        </p:nvSpPr>
        <p:spPr/>
        <p:txBody>
          <a:bodyPr>
            <a:normAutofit/>
          </a:bodyPr>
          <a:lstStyle/>
          <a:p>
            <a:r>
              <a:rPr lang="en-US" dirty="0" smtClean="0"/>
              <a:t>Example bets:</a:t>
            </a:r>
          </a:p>
          <a:p>
            <a:pPr marL="342900" indent="-342900">
              <a:buFont typeface="+mj-lt"/>
              <a:buAutoNum type="arabicPeriod"/>
            </a:pPr>
            <a:r>
              <a:rPr lang="en-US" b="0" dirty="0" smtClean="0"/>
              <a:t>Duke wins at least 1 match</a:t>
            </a:r>
          </a:p>
          <a:p>
            <a:pPr marL="342900" indent="-342900">
              <a:buFont typeface="+mj-lt"/>
              <a:buAutoNum type="arabicPeriod"/>
            </a:pPr>
            <a:r>
              <a:rPr lang="en-US" b="0" dirty="0" smtClean="0"/>
              <a:t>UMD beats </a:t>
            </a:r>
            <a:r>
              <a:rPr lang="en-US" b="0" dirty="0" smtClean="0"/>
              <a:t>Harvard but doesn’t become champion</a:t>
            </a:r>
          </a:p>
          <a:p>
            <a:pPr marL="342900" indent="-342900">
              <a:buFont typeface="+mj-lt"/>
              <a:buAutoNum type="arabicPeriod"/>
            </a:pPr>
            <a:r>
              <a:rPr lang="en-US" b="0" dirty="0" smtClean="0"/>
              <a:t>Harvard beats Duke</a:t>
            </a:r>
          </a:p>
          <a:p>
            <a:pPr marL="342900" indent="-342900">
              <a:buFont typeface="+mj-lt"/>
              <a:buAutoNum type="arabicPeriod"/>
            </a:pPr>
            <a:r>
              <a:rPr lang="en-US" b="0" dirty="0" err="1" smtClean="0"/>
              <a:t>UMD+Princeton</a:t>
            </a:r>
            <a:r>
              <a:rPr lang="en-US" b="0" dirty="0" smtClean="0"/>
              <a:t> </a:t>
            </a:r>
            <a:r>
              <a:rPr lang="en-US" b="0" dirty="0" smtClean="0"/>
              <a:t>wins more matches than Harvard</a:t>
            </a:r>
          </a:p>
          <a:p>
            <a:pPr>
              <a:buFont typeface="Arial" panose="020B0604020202020204" pitchFamily="34" charset="0"/>
              <a:buChar char="•"/>
            </a:pPr>
            <a:endParaRPr lang="en-US" dirty="0" smtClean="0"/>
          </a:p>
          <a:p>
            <a:r>
              <a:rPr lang="en-US" dirty="0" smtClean="0"/>
              <a:t>Price of security should be equal to probability of event</a:t>
            </a:r>
            <a:endParaRPr lang="en-US" dirty="0"/>
          </a:p>
          <a:p>
            <a:r>
              <a:rPr lang="en-US" dirty="0" smtClean="0"/>
              <a:t>How should purchase of no. 4 affect probability of no. 1?</a:t>
            </a:r>
          </a:p>
          <a:p>
            <a:pPr>
              <a:buFont typeface="Arial" panose="020B0604020202020204" pitchFamily="34" charset="0"/>
              <a:buChar char="•"/>
            </a:pPr>
            <a:endParaRPr lang="en-US" dirty="0"/>
          </a:p>
        </p:txBody>
      </p:sp>
      <p:graphicFrame>
        <p:nvGraphicFramePr>
          <p:cNvPr id="4" name="Diagram 3"/>
          <p:cNvGraphicFramePr/>
          <p:nvPr>
            <p:extLst>
              <p:ext uri="{D42A27DB-BD31-4B8C-83A1-F6EECF244321}">
                <p14:modId xmlns:p14="http://schemas.microsoft.com/office/powerpoint/2010/main" val="1746292300"/>
              </p:ext>
            </p:extLst>
          </p:nvPr>
        </p:nvGraphicFramePr>
        <p:xfrm>
          <a:off x="5697569" y="468351"/>
          <a:ext cx="2994735" cy="276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2819400" y="5722243"/>
            <a:ext cx="2895600" cy="807839"/>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23</a:t>
            </a:fld>
            <a:endParaRPr lang="en-US"/>
          </a:p>
        </p:txBody>
      </p:sp>
    </p:spTree>
    <p:extLst>
      <p:ext uri="{BB962C8B-B14F-4D97-AF65-F5344CB8AC3E}">
        <p14:creationId xmlns:p14="http://schemas.microsoft.com/office/powerpoint/2010/main" val="18143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Combinatorics: </a:t>
            </a:r>
            <a:r>
              <a:rPr lang="en-US" dirty="0" smtClean="0"/>
              <a:t>Boolean Logic</a:t>
            </a:r>
            <a:endParaRPr lang="en-US" dirty="0"/>
          </a:p>
        </p:txBody>
      </p:sp>
      <p:sp>
        <p:nvSpPr>
          <p:cNvPr id="3" name="Content Placeholder 2"/>
          <p:cNvSpPr>
            <a:spLocks noGrp="1"/>
          </p:cNvSpPr>
          <p:nvPr>
            <p:ph idx="1"/>
          </p:nvPr>
        </p:nvSpPr>
        <p:spPr>
          <a:xfrm>
            <a:off x="513228" y="2048376"/>
            <a:ext cx="8229600" cy="4525963"/>
          </a:xfrm>
        </p:spPr>
        <p:txBody>
          <a:bodyPr/>
          <a:lstStyle/>
          <a:p>
            <a:r>
              <a:rPr lang="en-US" i="1" dirty="0" err="1" smtClean="0"/>
              <a:t>n</a:t>
            </a:r>
            <a:r>
              <a:rPr lang="en-US" dirty="0" smtClean="0"/>
              <a:t> Boolean events</a:t>
            </a:r>
          </a:p>
          <a:p>
            <a:r>
              <a:rPr lang="en-US" dirty="0" smtClean="0"/>
              <a:t>Outcomes: all possible 2</a:t>
            </a:r>
            <a:r>
              <a:rPr lang="en-US" baseline="30000" dirty="0" smtClean="0"/>
              <a:t>n</a:t>
            </a:r>
            <a:r>
              <a:rPr lang="en-US" dirty="0" smtClean="0"/>
              <a:t> combinations of the events </a:t>
            </a:r>
          </a:p>
          <a:p>
            <a:r>
              <a:rPr lang="en-US" dirty="0" smtClean="0"/>
              <a:t>Contracts (created on the </a:t>
            </a:r>
            <a:r>
              <a:rPr lang="en-US" dirty="0" err="1" smtClean="0"/>
              <a:t>ﬂy</a:t>
            </a:r>
            <a:r>
              <a:rPr lang="en-US" dirty="0" smtClean="0"/>
              <a:t>): </a:t>
            </a:r>
          </a:p>
          <a:p>
            <a:endParaRPr lang="en-US" dirty="0" smtClean="0"/>
          </a:p>
          <a:p>
            <a:endParaRPr lang="en-US" dirty="0" smtClean="0"/>
          </a:p>
          <a:p>
            <a:r>
              <a:rPr lang="en-US" dirty="0" smtClean="0">
                <a:solidFill>
                  <a:schemeClr val="tx2"/>
                </a:solidFill>
              </a:rPr>
              <a:t>2-clause Boolean betting</a:t>
            </a:r>
          </a:p>
          <a:p>
            <a:pPr marL="160020" indent="-342900">
              <a:buFont typeface="Arial" charset="0"/>
              <a:buChar char="•"/>
            </a:pPr>
            <a:r>
              <a:rPr lang="en-US" b="0" dirty="0" smtClean="0"/>
              <a:t>A Democrat wins Florida &amp; not Massachusetts</a:t>
            </a:r>
            <a:endParaRPr lang="en-US" b="0" dirty="0"/>
          </a:p>
        </p:txBody>
      </p:sp>
      <p:pic>
        <p:nvPicPr>
          <p:cNvPr id="6" name="Picture 5" descr="map-us.pdf"/>
          <p:cNvPicPr>
            <a:picLocks noChangeAspect="1"/>
          </p:cNvPicPr>
          <p:nvPr/>
        </p:nvPicPr>
        <p:blipFill>
          <a:blip r:embed="rId2"/>
          <a:stretch>
            <a:fillRect/>
          </a:stretch>
        </p:blipFill>
        <p:spPr>
          <a:xfrm>
            <a:off x="6248400" y="721384"/>
            <a:ext cx="2183738" cy="1605868"/>
          </a:xfrm>
          <a:prstGeom prst="rect">
            <a:avLst/>
          </a:prstGeom>
        </p:spPr>
      </p:pic>
      <p:sp>
        <p:nvSpPr>
          <p:cNvPr id="7" name="TextBox 6"/>
          <p:cNvSpPr txBox="1"/>
          <p:nvPr/>
        </p:nvSpPr>
        <p:spPr>
          <a:xfrm>
            <a:off x="1561545" y="3443154"/>
            <a:ext cx="5733942" cy="584775"/>
          </a:xfrm>
          <a:prstGeom prst="rect">
            <a:avLst/>
          </a:prstGeom>
          <a:solidFill>
            <a:schemeClr val="bg1">
              <a:lumMod val="75000"/>
            </a:schemeClr>
          </a:solidFill>
          <a:ln>
            <a:solidFill>
              <a:schemeClr val="tx1"/>
            </a:solidFill>
          </a:ln>
        </p:spPr>
        <p:txBody>
          <a:bodyPr wrap="square" rtlCol="0" anchor="ctr" anchorCtr="1">
            <a:spAutoFit/>
          </a:bodyPr>
          <a:lstStyle/>
          <a:p>
            <a:r>
              <a:rPr lang="en-US" sz="3200" dirty="0" smtClean="0"/>
              <a:t>$1 </a:t>
            </a:r>
            <a:r>
              <a:rPr lang="en-US" sz="3200" dirty="0" err="1" smtClean="0"/>
              <a:t>iff</a:t>
            </a:r>
            <a:r>
              <a:rPr lang="en-US" sz="3200" dirty="0" smtClean="0"/>
              <a:t> </a:t>
            </a:r>
            <a:r>
              <a:rPr lang="en-US" sz="3200" dirty="0" smtClean="0">
                <a:solidFill>
                  <a:schemeClr val="tx2"/>
                </a:solidFill>
              </a:rPr>
              <a:t>Boolean Formula</a:t>
            </a:r>
            <a:endParaRPr lang="en-US" sz="3200"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88709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72"/>
            <a:ext cx="8229600" cy="1143000"/>
          </a:xfrm>
        </p:spPr>
        <p:txBody>
          <a:bodyPr>
            <a:normAutofit fontScale="90000"/>
          </a:bodyPr>
          <a:lstStyle/>
          <a:p>
            <a:r>
              <a:rPr lang="en-US" dirty="0" smtClean="0"/>
              <a:t>Combinatorics: </a:t>
            </a:r>
            <a:br>
              <a:rPr lang="en-US" dirty="0" smtClean="0"/>
            </a:br>
            <a:r>
              <a:rPr lang="en-US" dirty="0" smtClean="0"/>
              <a:t>Permutations</a:t>
            </a:r>
            <a:endParaRPr lang="en-US" dirty="0"/>
          </a:p>
        </p:txBody>
      </p:sp>
      <p:sp>
        <p:nvSpPr>
          <p:cNvPr id="3" name="Content Placeholder 2"/>
          <p:cNvSpPr>
            <a:spLocks noGrp="1"/>
          </p:cNvSpPr>
          <p:nvPr>
            <p:ph idx="1"/>
          </p:nvPr>
        </p:nvSpPr>
        <p:spPr>
          <a:xfrm>
            <a:off x="457200" y="1417637"/>
            <a:ext cx="8229600" cy="5391431"/>
          </a:xfrm>
        </p:spPr>
        <p:txBody>
          <a:bodyPr>
            <a:normAutofit/>
          </a:bodyPr>
          <a:lstStyle/>
          <a:p>
            <a:r>
              <a:rPr lang="en-US" i="1" dirty="0" err="1" smtClean="0"/>
              <a:t>n</a:t>
            </a:r>
            <a:r>
              <a:rPr lang="en-US" dirty="0" smtClean="0"/>
              <a:t> competing candidates </a:t>
            </a:r>
          </a:p>
          <a:p>
            <a:r>
              <a:rPr lang="en-US" dirty="0" smtClean="0"/>
              <a:t>Outcomes: all possible </a:t>
            </a:r>
            <a:r>
              <a:rPr lang="en-US" dirty="0" err="1" smtClean="0"/>
              <a:t>n</a:t>
            </a:r>
            <a:r>
              <a:rPr lang="en-US" dirty="0" smtClean="0"/>
              <a:t>! rank orderings</a:t>
            </a:r>
          </a:p>
          <a:p>
            <a:r>
              <a:rPr lang="en-US" dirty="0" smtClean="0"/>
              <a:t>Contracts (created on the </a:t>
            </a:r>
            <a:r>
              <a:rPr lang="en-US" dirty="0" err="1" smtClean="0"/>
              <a:t>ﬂy</a:t>
            </a:r>
            <a:r>
              <a:rPr lang="en-US" dirty="0" smtClean="0"/>
              <a:t>): </a:t>
            </a:r>
          </a:p>
          <a:p>
            <a:endParaRPr lang="en-US" dirty="0" smtClean="0"/>
          </a:p>
          <a:p>
            <a:endParaRPr lang="en-US" dirty="0" smtClean="0"/>
          </a:p>
          <a:p>
            <a:r>
              <a:rPr lang="en-US" dirty="0" smtClean="0">
                <a:solidFill>
                  <a:schemeClr val="tx2"/>
                </a:solidFill>
              </a:rPr>
              <a:t>Subset betting</a:t>
            </a:r>
          </a:p>
          <a:p>
            <a:pPr marL="160020" indent="-342900">
              <a:buFont typeface="Arial" charset="0"/>
              <a:buChar char="•"/>
            </a:pPr>
            <a:r>
              <a:rPr lang="en-US" b="0" dirty="0" smtClean="0"/>
              <a:t>Candidate A </a:t>
            </a:r>
            <a:r>
              <a:rPr lang="en-US" b="0" dirty="0" err="1" smtClean="0"/>
              <a:t>ﬁnishes</a:t>
            </a:r>
            <a:r>
              <a:rPr lang="en-US" b="0" dirty="0" smtClean="0"/>
              <a:t> at position 1, 3, or 5</a:t>
            </a:r>
          </a:p>
          <a:p>
            <a:pPr marL="160020" indent="-342900">
              <a:buFont typeface="Arial" charset="0"/>
              <a:buChar char="•"/>
            </a:pPr>
            <a:r>
              <a:rPr lang="en-US" b="0" dirty="0" smtClean="0"/>
              <a:t>Candidate A, B, or C </a:t>
            </a:r>
            <a:r>
              <a:rPr lang="en-US" b="0" dirty="0" err="1" smtClean="0"/>
              <a:t>ﬁnishes</a:t>
            </a:r>
            <a:r>
              <a:rPr lang="en-US" b="0" dirty="0" smtClean="0"/>
              <a:t> at position 2 </a:t>
            </a:r>
          </a:p>
          <a:p>
            <a:r>
              <a:rPr lang="en-US" dirty="0" smtClean="0">
                <a:solidFill>
                  <a:schemeClr val="tx2"/>
                </a:solidFill>
              </a:rPr>
              <a:t>Pair betting </a:t>
            </a:r>
          </a:p>
          <a:p>
            <a:pPr marL="160020" indent="-342900">
              <a:buFont typeface="Arial" charset="0"/>
              <a:buChar char="•"/>
            </a:pPr>
            <a:r>
              <a:rPr lang="en-US" b="0" dirty="0" smtClean="0"/>
              <a:t>Candidate A beats candidate B</a:t>
            </a:r>
            <a:endParaRPr lang="en-US" b="0" dirty="0"/>
          </a:p>
        </p:txBody>
      </p:sp>
      <p:pic>
        <p:nvPicPr>
          <p:cNvPr id="6" name="Picture 5" descr="HorseN.pdf"/>
          <p:cNvPicPr>
            <a:picLocks noChangeAspect="1"/>
          </p:cNvPicPr>
          <p:nvPr/>
        </p:nvPicPr>
        <p:blipFill>
          <a:blip r:embed="rId2"/>
          <a:stretch>
            <a:fillRect/>
          </a:stretch>
        </p:blipFill>
        <p:spPr>
          <a:xfrm>
            <a:off x="6899877" y="1100806"/>
            <a:ext cx="1957925" cy="972000"/>
          </a:xfrm>
          <a:prstGeom prst="rect">
            <a:avLst/>
          </a:prstGeom>
        </p:spPr>
      </p:pic>
      <p:sp>
        <p:nvSpPr>
          <p:cNvPr id="7" name="TextBox 6"/>
          <p:cNvSpPr txBox="1"/>
          <p:nvPr/>
        </p:nvSpPr>
        <p:spPr>
          <a:xfrm>
            <a:off x="2484952" y="2831737"/>
            <a:ext cx="4191566" cy="584775"/>
          </a:xfrm>
          <a:prstGeom prst="rect">
            <a:avLst/>
          </a:prstGeom>
          <a:solidFill>
            <a:schemeClr val="bg1">
              <a:lumMod val="75000"/>
            </a:schemeClr>
          </a:solidFill>
          <a:ln>
            <a:solidFill>
              <a:schemeClr val="tx1"/>
            </a:solidFill>
          </a:ln>
        </p:spPr>
        <p:txBody>
          <a:bodyPr wrap="square" rtlCol="0" anchor="ctr" anchorCtr="1">
            <a:spAutoFit/>
          </a:bodyPr>
          <a:lstStyle/>
          <a:p>
            <a:r>
              <a:rPr lang="en-US" sz="3200" dirty="0" smtClean="0"/>
              <a:t>$1 </a:t>
            </a:r>
            <a:r>
              <a:rPr lang="en-US" sz="3200" dirty="0" err="1" smtClean="0"/>
              <a:t>iff</a:t>
            </a:r>
            <a:r>
              <a:rPr lang="en-US" sz="3200" dirty="0" smtClean="0"/>
              <a:t> </a:t>
            </a:r>
            <a:r>
              <a:rPr lang="en-US" sz="3200" dirty="0" smtClean="0">
                <a:solidFill>
                  <a:schemeClr val="tx2"/>
                </a:solidFill>
              </a:rPr>
              <a:t>Property</a:t>
            </a:r>
            <a:endParaRPr lang="en-US" sz="3200"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150183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281329" cy="1371600"/>
          </a:xfrm>
        </p:spPr>
        <p:txBody>
          <a:bodyPr>
            <a:normAutofit/>
          </a:bodyPr>
          <a:lstStyle/>
          <a:p>
            <a:r>
              <a:rPr lang="en-US" smtClean="0"/>
              <a:t>Pricing Combinatorial Betting with LMSR</a:t>
            </a:r>
            <a:endParaRPr lang="en-US" dirty="0"/>
          </a:p>
        </p:txBody>
      </p:sp>
      <p:sp>
        <p:nvSpPr>
          <p:cNvPr id="3" name="Content Placeholder 2"/>
          <p:cNvSpPr>
            <a:spLocks noGrp="1"/>
          </p:cNvSpPr>
          <p:nvPr>
            <p:ph idx="1"/>
          </p:nvPr>
        </p:nvSpPr>
        <p:spPr>
          <a:xfrm>
            <a:off x="457200" y="1880936"/>
            <a:ext cx="7620000" cy="4373563"/>
          </a:xfrm>
        </p:spPr>
        <p:txBody>
          <a:bodyPr/>
          <a:lstStyle/>
          <a:p>
            <a:r>
              <a:rPr lang="en-US" dirty="0" smtClean="0"/>
              <a:t>LMSR price function: </a:t>
            </a:r>
            <a:br>
              <a:rPr lang="en-US" dirty="0" smtClean="0"/>
            </a:br>
            <a:r>
              <a:rPr lang="en-US" dirty="0" smtClean="0"/>
              <a:t>	</a:t>
            </a:r>
            <a:r>
              <a:rPr lang="en-US" b="0" dirty="0"/>
              <a:t> </a:t>
            </a:r>
            <a:r>
              <a:rPr lang="en-US" b="0" dirty="0" smtClean="0"/>
              <a:t>p</a:t>
            </a:r>
            <a:r>
              <a:rPr lang="en-US" b="0" baseline="-25000" dirty="0" smtClean="0"/>
              <a:t>i</a:t>
            </a:r>
            <a:r>
              <a:rPr lang="en-US" b="0" dirty="0" smtClean="0"/>
              <a:t>(</a:t>
            </a:r>
            <a:r>
              <a:rPr lang="en-US" dirty="0" smtClean="0"/>
              <a:t>q</a:t>
            </a:r>
            <a:r>
              <a:rPr lang="en-US" b="0" dirty="0" smtClean="0"/>
              <a:t>) </a:t>
            </a:r>
            <a:r>
              <a:rPr lang="en-US" b="0" dirty="0"/>
              <a:t>= </a:t>
            </a:r>
            <a:r>
              <a:rPr lang="en-US" b="0" dirty="0" err="1"/>
              <a:t>e</a:t>
            </a:r>
            <a:r>
              <a:rPr lang="en-US" b="0" baseline="30000" dirty="0" err="1"/>
              <a:t>qi</a:t>
            </a:r>
            <a:r>
              <a:rPr lang="en-US" b="0" baseline="30000" dirty="0"/>
              <a:t>/b</a:t>
            </a:r>
            <a:r>
              <a:rPr lang="en-US" b="0" dirty="0"/>
              <a:t> / </a:t>
            </a:r>
            <a:r>
              <a:rPr lang="el-GR" b="0" dirty="0" smtClean="0"/>
              <a:t>Σ</a:t>
            </a:r>
            <a:r>
              <a:rPr lang="en-US" b="0" baseline="-25000" dirty="0" smtClean="0"/>
              <a:t>j</a:t>
            </a:r>
            <a:r>
              <a:rPr lang="en-US" b="0" dirty="0" smtClean="0"/>
              <a:t> </a:t>
            </a:r>
            <a:r>
              <a:rPr lang="en-US" b="0" dirty="0" err="1" smtClean="0"/>
              <a:t>e</a:t>
            </a:r>
            <a:r>
              <a:rPr lang="en-US" b="0" baseline="30000" dirty="0" err="1" smtClean="0"/>
              <a:t>qj</a:t>
            </a:r>
            <a:r>
              <a:rPr lang="en-US" b="0" baseline="30000" dirty="0" smtClean="0"/>
              <a:t>/b</a:t>
            </a:r>
            <a:endParaRPr lang="en-US" dirty="0" smtClean="0"/>
          </a:p>
          <a:p>
            <a:endParaRPr lang="en-US" dirty="0" smtClean="0"/>
          </a:p>
          <a:p>
            <a:r>
              <a:rPr lang="en-US" dirty="0" smtClean="0"/>
              <a:t>It is </a:t>
            </a:r>
            <a:r>
              <a:rPr lang="en-US" dirty="0" smtClean="0">
                <a:solidFill>
                  <a:schemeClr val="tx2"/>
                </a:solidFill>
              </a:rPr>
              <a:t>#P-hard to price 2-clause Boolean </a:t>
            </a:r>
            <a:r>
              <a:rPr lang="en-US" dirty="0" smtClean="0"/>
              <a:t>betting, subset betting, and pair betting in LMSR. </a:t>
            </a:r>
            <a:r>
              <a:rPr lang="en-US" sz="1400" dirty="0" smtClean="0"/>
              <a:t>[Chen et. al. EC-08]</a:t>
            </a:r>
            <a:endParaRPr lang="en-US" dirty="0" smtClean="0"/>
          </a:p>
          <a:p>
            <a:endParaRPr lang="en-US" dirty="0" smtClean="0"/>
          </a:p>
          <a:p>
            <a:r>
              <a:rPr lang="en-US" dirty="0" smtClean="0"/>
              <a:t>Restricted tournament betting with LMSR can be priced in </a:t>
            </a:r>
            <a:r>
              <a:rPr lang="en-US" dirty="0" smtClean="0">
                <a:solidFill>
                  <a:srgbClr val="00B050"/>
                </a:solidFill>
              </a:rPr>
              <a:t>polynomial time</a:t>
            </a:r>
            <a:r>
              <a:rPr lang="en-US" dirty="0" smtClean="0"/>
              <a:t>. </a:t>
            </a:r>
            <a:r>
              <a:rPr lang="en-US" sz="1400" dirty="0" smtClean="0"/>
              <a:t>[Chen, </a:t>
            </a:r>
            <a:r>
              <a:rPr lang="en-US" sz="1400" dirty="0" err="1" smtClean="0"/>
              <a:t>Goel</a:t>
            </a:r>
            <a:r>
              <a:rPr lang="en-US" sz="1400" dirty="0" smtClean="0"/>
              <a:t>, and </a:t>
            </a:r>
            <a:r>
              <a:rPr lang="en-US" sz="1400" dirty="0" err="1" smtClean="0"/>
              <a:t>Pennock</a:t>
            </a:r>
            <a:r>
              <a:rPr lang="en-US" sz="1400" dirty="0" smtClean="0"/>
              <a:t> EC-08]</a:t>
            </a:r>
            <a:endParaRPr lang="en-US" dirty="0" smtClean="0"/>
          </a:p>
        </p:txBody>
      </p:sp>
      <p:sp>
        <p:nvSpPr>
          <p:cNvPr id="8" name="Slide Number Placeholder 7"/>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93849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Expressiveness matters!</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742365"/>
            <a:ext cx="4371474" cy="4371474"/>
          </a:xfrm>
        </p:spPr>
      </p:pic>
      <p:sp>
        <p:nvSpPr>
          <p:cNvPr id="7" name="Content Placeholder 6"/>
          <p:cNvSpPr>
            <a:spLocks noGrp="1"/>
          </p:cNvSpPr>
          <p:nvPr>
            <p:ph sz="half" idx="2"/>
          </p:nvPr>
        </p:nvSpPr>
        <p:spPr>
          <a:xfrm>
            <a:off x="5218496" y="1655010"/>
            <a:ext cx="3291840" cy="4525963"/>
          </a:xfrm>
        </p:spPr>
        <p:txBody>
          <a:bodyPr/>
          <a:lstStyle/>
          <a:p>
            <a:r>
              <a:rPr lang="en-US" dirty="0" smtClean="0"/>
              <a:t>State of the art:</a:t>
            </a:r>
          </a:p>
          <a:p>
            <a:pPr marL="457200" indent="-457200">
              <a:buFont typeface="Arial" charset="0"/>
              <a:buChar char="•"/>
            </a:pPr>
            <a:r>
              <a:rPr lang="en-US" sz="2000" b="0" dirty="0" smtClean="0"/>
              <a:t>General bidding </a:t>
            </a:r>
            <a:r>
              <a:rPr lang="en-US" sz="2000" b="0" dirty="0" err="1" smtClean="0"/>
              <a:t>languge</a:t>
            </a:r>
            <a:r>
              <a:rPr lang="en-US" sz="2000" b="0" dirty="0" smtClean="0"/>
              <a:t> in combinatorial prediction market</a:t>
            </a:r>
          </a:p>
          <a:p>
            <a:pPr marL="457200" indent="-457200">
              <a:buFont typeface="Arial" charset="0"/>
              <a:buChar char="•"/>
            </a:pPr>
            <a:r>
              <a:rPr lang="en-US" sz="2000" b="0" dirty="0" smtClean="0"/>
              <a:t>Dramatic improvement over running multiple independent markets for each outcome</a:t>
            </a:r>
          </a:p>
          <a:p>
            <a:pPr marL="457200" indent="-457200">
              <a:buFont typeface="Arial" charset="0"/>
              <a:buChar char="•"/>
            </a:pPr>
            <a:r>
              <a:rPr lang="en-US" sz="2000" b="0" dirty="0" smtClean="0"/>
              <a:t>Huge (theoretical and experimental) tractability issues</a:t>
            </a:r>
            <a:endParaRPr lang="en-US" b="0" dirty="0"/>
          </a:p>
        </p:txBody>
      </p:sp>
      <p:sp>
        <p:nvSpPr>
          <p:cNvPr id="2" name="TextBox 1"/>
          <p:cNvSpPr txBox="1"/>
          <p:nvPr/>
        </p:nvSpPr>
        <p:spPr>
          <a:xfrm>
            <a:off x="3080084" y="1105896"/>
            <a:ext cx="2582779" cy="338554"/>
          </a:xfrm>
          <a:prstGeom prst="rect">
            <a:avLst/>
          </a:prstGeom>
          <a:noFill/>
        </p:spPr>
        <p:txBody>
          <a:bodyPr wrap="square" rtlCol="0">
            <a:spAutoFit/>
          </a:bodyPr>
          <a:lstStyle/>
          <a:p>
            <a:r>
              <a:rPr lang="en-US" sz="1600" dirty="0" smtClean="0"/>
              <a:t>[</a:t>
            </a:r>
            <a:r>
              <a:rPr lang="en-US" sz="1600" dirty="0" err="1" smtClean="0"/>
              <a:t>Kroer</a:t>
            </a:r>
            <a:r>
              <a:rPr lang="en-US" sz="1600" dirty="0" smtClean="0"/>
              <a:t> et al. EC-16]</a:t>
            </a:r>
            <a:endParaRPr lang="en-US" sz="1600" dirty="0"/>
          </a:p>
        </p:txBody>
      </p:sp>
      <p:sp>
        <p:nvSpPr>
          <p:cNvPr id="8" name="Slide Number Placeholder 7"/>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8151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28</a:t>
            </a:fld>
            <a:endParaRPr lang="en-US"/>
          </a:p>
        </p:txBody>
      </p:sp>
      <p:sp>
        <p:nvSpPr>
          <p:cNvPr id="5" name="Title 1"/>
          <p:cNvSpPr>
            <a:spLocks noGrp="1"/>
          </p:cNvSpPr>
          <p:nvPr>
            <p:ph type="title"/>
          </p:nvPr>
        </p:nvSpPr>
        <p:spPr>
          <a:xfrm>
            <a:off x="0" y="2806692"/>
            <a:ext cx="8989454" cy="1244617"/>
          </a:xfrm>
        </p:spPr>
        <p:txBody>
          <a:bodyPr>
            <a:normAutofit fontScale="90000"/>
          </a:bodyPr>
          <a:lstStyle/>
          <a:p>
            <a:pPr algn="ctr"/>
            <a:r>
              <a:rPr lang="en-US" dirty="0" smtClean="0"/>
              <a:t>An Ethicist’s View on the use of prediction markets</a:t>
            </a:r>
            <a:br>
              <a:rPr lang="en-US" dirty="0" smtClean="0"/>
            </a:br>
            <a:r>
              <a:rPr lang="en-US" sz="2000" i="1" dirty="0" smtClean="0">
                <a:solidFill>
                  <a:schemeClr val="bg1">
                    <a:lumMod val="50000"/>
                  </a:schemeClr>
                </a:solidFill>
              </a:rPr>
              <a:t>Specifically, Policy Analysis Markets (PAM)</a:t>
            </a:r>
            <a:endParaRPr lang="en-US" sz="2000" b="1" i="1" dirty="0">
              <a:solidFill>
                <a:schemeClr val="bg1">
                  <a:lumMod val="50000"/>
                </a:schemeClr>
              </a:solidFill>
            </a:endParaRPr>
          </a:p>
        </p:txBody>
      </p:sp>
      <p:sp>
        <p:nvSpPr>
          <p:cNvPr id="6" name="TextBox 5"/>
          <p:cNvSpPr txBox="1"/>
          <p:nvPr/>
        </p:nvSpPr>
        <p:spPr>
          <a:xfrm>
            <a:off x="-54592" y="6496336"/>
            <a:ext cx="6646460" cy="369332"/>
          </a:xfrm>
          <a:prstGeom prst="rect">
            <a:avLst/>
          </a:prstGeom>
          <a:noFill/>
        </p:spPr>
        <p:txBody>
          <a:bodyPr wrap="square" rtlCol="0">
            <a:spAutoFit/>
          </a:bodyPr>
          <a:lstStyle/>
          <a:p>
            <a:r>
              <a:rPr lang="en-US" i="1" dirty="0" smtClean="0"/>
              <a:t>Thanks to</a:t>
            </a:r>
            <a:r>
              <a:rPr lang="en-US" i="1" dirty="0" smtClean="0"/>
              <a:t>: Dan </a:t>
            </a:r>
            <a:r>
              <a:rPr lang="en-US" i="1" dirty="0" err="1" smtClean="0"/>
              <a:t>Weijers</a:t>
            </a:r>
            <a:r>
              <a:rPr lang="en-US" i="1" dirty="0" smtClean="0"/>
              <a:t>, Philosophy Prof @ Cal State</a:t>
            </a:r>
            <a:endParaRPr lang="en-US" i="1" dirty="0"/>
          </a:p>
        </p:txBody>
      </p:sp>
      <p:sp>
        <p:nvSpPr>
          <p:cNvPr id="9" name="Explosion 2 8"/>
          <p:cNvSpPr/>
          <p:nvPr/>
        </p:nvSpPr>
        <p:spPr>
          <a:xfrm>
            <a:off x="3581716" y="288513"/>
            <a:ext cx="5303521" cy="2066544"/>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i="1" dirty="0"/>
              <a:t>Views expressed are not necessarily mine and definitely not my employer’s </a:t>
            </a:r>
            <a:r>
              <a:rPr lang="is-IS" sz="1600" i="1" dirty="0"/>
              <a:t>…</a:t>
            </a:r>
            <a:endParaRPr lang="en-US" sz="1600" i="1" dirty="0"/>
          </a:p>
        </p:txBody>
      </p:sp>
    </p:spTree>
    <p:extLst>
      <p:ext uri="{BB962C8B-B14F-4D97-AF65-F5344CB8AC3E}">
        <p14:creationId xmlns:p14="http://schemas.microsoft.com/office/powerpoint/2010/main" val="159855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819363" cy="1371600"/>
          </a:xfrm>
        </p:spPr>
        <p:txBody>
          <a:bodyPr/>
          <a:lstStyle/>
          <a:p>
            <a:r>
              <a:rPr lang="en-NZ" smtClean="0"/>
              <a:t>Predicting Terrorism</a:t>
            </a:r>
            <a:endParaRPr lang="en-NZ" dirty="0"/>
          </a:p>
        </p:txBody>
      </p:sp>
      <p:sp>
        <p:nvSpPr>
          <p:cNvPr id="3" name="Content Placeholder 2"/>
          <p:cNvSpPr>
            <a:spLocks noGrp="1"/>
          </p:cNvSpPr>
          <p:nvPr>
            <p:ph idx="1"/>
          </p:nvPr>
        </p:nvSpPr>
        <p:spPr>
          <a:xfrm>
            <a:off x="470079" y="1546542"/>
            <a:ext cx="8133008" cy="4373563"/>
          </a:xfrm>
        </p:spPr>
        <p:txBody>
          <a:bodyPr/>
          <a:lstStyle/>
          <a:p>
            <a:r>
              <a:rPr lang="en-NZ" dirty="0" smtClean="0"/>
              <a:t>DARPA </a:t>
            </a:r>
            <a:r>
              <a:rPr lang="en-NZ" dirty="0" smtClean="0">
                <a:sym typeface="Wingdings" pitchFamily="2" charset="2"/>
              </a:rPr>
              <a:t> funds</a:t>
            </a:r>
            <a:r>
              <a:rPr lang="en-NZ" dirty="0" smtClean="0"/>
              <a:t> </a:t>
            </a:r>
            <a:r>
              <a:rPr lang="en-NZ" dirty="0" smtClean="0">
                <a:sym typeface="Wingdings" pitchFamily="2" charset="2"/>
              </a:rPr>
              <a:t></a:t>
            </a:r>
            <a:r>
              <a:rPr lang="en-NZ" dirty="0" smtClean="0"/>
              <a:t>  </a:t>
            </a:r>
            <a:r>
              <a:rPr lang="en-NZ" dirty="0" err="1" smtClean="0"/>
              <a:t>FutureMAP</a:t>
            </a:r>
            <a:r>
              <a:rPr lang="en-NZ" dirty="0" smtClean="0"/>
              <a:t> </a:t>
            </a:r>
            <a:r>
              <a:rPr lang="en-NZ" dirty="0" smtClean="0">
                <a:sym typeface="Wingdings" pitchFamily="2" charset="2"/>
              </a:rPr>
              <a:t> includes sub-project</a:t>
            </a:r>
            <a:r>
              <a:rPr lang="en-NZ" dirty="0" smtClean="0"/>
              <a:t> </a:t>
            </a:r>
            <a:r>
              <a:rPr lang="en-NZ" dirty="0" smtClean="0">
                <a:sym typeface="Wingdings" pitchFamily="2" charset="2"/>
              </a:rPr>
              <a:t></a:t>
            </a:r>
            <a:r>
              <a:rPr lang="en-NZ" dirty="0" smtClean="0"/>
              <a:t> PAM</a:t>
            </a:r>
            <a:endParaRPr lang="en-NZ" dirty="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PAM </a:t>
            </a:r>
            <a:r>
              <a:rPr lang="en-NZ" sz="1800" i="1" cap="none" dirty="0" smtClean="0">
                <a:solidFill>
                  <a:schemeClr val="bg1"/>
                </a:solidFill>
              </a:rPr>
              <a:t>1</a:t>
            </a:r>
            <a:endParaRPr lang="en-NZ" sz="1800" i="1" cap="none" dirty="0">
              <a:solidFill>
                <a:schemeClr val="bg1"/>
              </a:solidFill>
            </a:endParaRPr>
          </a:p>
        </p:txBody>
      </p:sp>
      <p:sp>
        <p:nvSpPr>
          <p:cNvPr id="8" name="Slide Number Placeholder 7"/>
          <p:cNvSpPr>
            <a:spLocks noGrp="1"/>
          </p:cNvSpPr>
          <p:nvPr>
            <p:ph type="sldNum" sz="quarter" idx="12"/>
          </p:nvPr>
        </p:nvSpPr>
        <p:spPr/>
        <p:txBody>
          <a:bodyPr/>
          <a:lstStyle/>
          <a:p>
            <a:fld id="{A2EF37A0-74FC-AB4F-AE4C-D9BFC6719E9F}" type="slidenum">
              <a:rPr lang="en-US" smtClean="0"/>
              <a:t>29</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 b="30734"/>
          <a:stretch/>
        </p:blipFill>
        <p:spPr>
          <a:xfrm>
            <a:off x="-18544" y="2025700"/>
            <a:ext cx="9193893" cy="4844764"/>
          </a:xfrm>
          <a:prstGeom prst="rect">
            <a:avLst/>
          </a:prstGeom>
        </p:spPr>
      </p:pic>
    </p:spTree>
    <p:extLst>
      <p:ext uri="{BB962C8B-B14F-4D97-AF65-F5344CB8AC3E}">
        <p14:creationId xmlns:p14="http://schemas.microsoft.com/office/powerpoint/2010/main" val="769672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Orange Juice Futures and Weather</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p>
            <a:endParaRPr lang="en-US" dirty="0" smtClean="0"/>
          </a:p>
          <a:p>
            <a:r>
              <a:rPr lang="en-US" dirty="0" smtClean="0"/>
              <a:t>Orange juice futures price can improve weather forecast! </a:t>
            </a:r>
            <a:r>
              <a:rPr lang="en-US" sz="1400" dirty="0" smtClean="0"/>
              <a:t>[Roll 1984]</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a:t>
            </a:fld>
            <a:endParaRPr lang="en-US"/>
          </a:p>
        </p:txBody>
      </p:sp>
      <p:pic>
        <p:nvPicPr>
          <p:cNvPr id="8" name="Picture 7" descr="orange-juice-01.jpg"/>
          <p:cNvPicPr>
            <a:picLocks noChangeAspect="1"/>
          </p:cNvPicPr>
          <p:nvPr/>
        </p:nvPicPr>
        <p:blipFill>
          <a:blip r:embed="rId3"/>
          <a:stretch>
            <a:fillRect/>
          </a:stretch>
        </p:blipFill>
        <p:spPr>
          <a:xfrm>
            <a:off x="156790" y="3061296"/>
            <a:ext cx="2676292" cy="2007219"/>
          </a:xfrm>
          <a:prstGeom prst="rect">
            <a:avLst/>
          </a:prstGeom>
        </p:spPr>
      </p:pic>
      <p:pic>
        <p:nvPicPr>
          <p:cNvPr id="9" name="Picture 8" descr="oranges-01.jpg"/>
          <p:cNvPicPr>
            <a:picLocks noChangeAspect="1"/>
          </p:cNvPicPr>
          <p:nvPr/>
        </p:nvPicPr>
        <p:blipFill>
          <a:blip r:embed="rId4"/>
          <a:stretch>
            <a:fillRect/>
          </a:stretch>
        </p:blipFill>
        <p:spPr>
          <a:xfrm>
            <a:off x="3425610" y="3643572"/>
            <a:ext cx="1244539" cy="933404"/>
          </a:xfrm>
          <a:prstGeom prst="rect">
            <a:avLst/>
          </a:prstGeom>
        </p:spPr>
      </p:pic>
      <p:sp>
        <p:nvSpPr>
          <p:cNvPr id="11" name="Rectangle 5"/>
          <p:cNvSpPr>
            <a:spLocks noChangeArrowheads="1"/>
          </p:cNvSpPr>
          <p:nvPr/>
        </p:nvSpPr>
        <p:spPr bwMode="auto">
          <a:xfrm>
            <a:off x="1133391" y="2075762"/>
            <a:ext cx="7032532" cy="794400"/>
          </a:xfrm>
          <a:prstGeom prst="rect">
            <a:avLst/>
          </a:prstGeom>
          <a:solidFill>
            <a:srgbClr val="C0C0C0"/>
          </a:solidFill>
          <a:ln w="9525">
            <a:solidFill>
              <a:schemeClr val="tx1"/>
            </a:solidFill>
            <a:miter lim="800000"/>
            <a:headEnd/>
            <a:tailEnd/>
          </a:ln>
          <a:effectLst/>
        </p:spPr>
        <p:txBody>
          <a:bodyPr anchor="ctr">
            <a:prstTxWarp prst="textNoShape">
              <a:avLst/>
            </a:prstTxWarp>
          </a:bodyPr>
          <a:lstStyle/>
          <a:p>
            <a:pPr>
              <a:spcBef>
                <a:spcPct val="20000"/>
              </a:spcBef>
            </a:pPr>
            <a:r>
              <a:rPr lang="en-US" sz="2400" dirty="0" smtClean="0">
                <a:latin typeface="Times New Roman" charset="0"/>
                <a:ea typeface="Times New Roman" charset="0"/>
                <a:cs typeface="Times New Roman" charset="0"/>
              </a:rPr>
              <a:t>Trades of 15,000 pounds of orange juice solid in March </a:t>
            </a:r>
            <a:endParaRPr lang="en-US" sz="2400" dirty="0">
              <a:latin typeface="Times New Roman" charset="0"/>
              <a:ea typeface="Times New Roman" charset="0"/>
              <a:cs typeface="Times New Roman" charset="0"/>
            </a:endParaRPr>
          </a:p>
        </p:txBody>
      </p:sp>
      <p:pic>
        <p:nvPicPr>
          <p:cNvPr id="13" name="Picture 12" descr="Picture 1.png"/>
          <p:cNvPicPr>
            <a:picLocks noChangeAspect="1"/>
          </p:cNvPicPr>
          <p:nvPr/>
        </p:nvPicPr>
        <p:blipFill>
          <a:blip r:embed="rId5"/>
          <a:stretch>
            <a:fillRect/>
          </a:stretch>
        </p:blipFill>
        <p:spPr>
          <a:xfrm>
            <a:off x="5887466" y="3238811"/>
            <a:ext cx="2755555" cy="1676190"/>
          </a:xfrm>
          <a:prstGeom prst="rect">
            <a:avLst/>
          </a:prstGeom>
        </p:spPr>
      </p:pic>
      <p:cxnSp>
        <p:nvCxnSpPr>
          <p:cNvPr id="15" name="Straight Connector 14"/>
          <p:cNvCxnSpPr/>
          <p:nvPr/>
        </p:nvCxnSpPr>
        <p:spPr>
          <a:xfrm>
            <a:off x="2075623" y="4114314"/>
            <a:ext cx="1515748" cy="1588"/>
          </a:xfrm>
          <a:prstGeom prst="line">
            <a:avLst/>
          </a:prstGeom>
          <a:ln w="38100">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672268" y="4130164"/>
            <a:ext cx="1008380" cy="1588"/>
          </a:xfrm>
          <a:prstGeom prst="line">
            <a:avLst/>
          </a:prstGeom>
          <a:ln w="38100">
            <a:solidFill>
              <a:schemeClr val="accent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75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199224" cy="1371600"/>
          </a:xfrm>
        </p:spPr>
        <p:txBody>
          <a:bodyPr>
            <a:normAutofit/>
          </a:bodyPr>
          <a:lstStyle/>
          <a:p>
            <a:r>
              <a:rPr lang="en-NZ" smtClean="0"/>
              <a:t>The main method of Predicting Terrorism?</a:t>
            </a:r>
            <a:endParaRPr lang="en-NZ" dirty="0"/>
          </a:p>
        </p:txBody>
      </p:sp>
      <p:sp>
        <p:nvSpPr>
          <p:cNvPr id="3" name="Content Placeholder 2"/>
          <p:cNvSpPr>
            <a:spLocks noGrp="1"/>
          </p:cNvSpPr>
          <p:nvPr>
            <p:ph idx="1"/>
          </p:nvPr>
        </p:nvSpPr>
        <p:spPr/>
        <p:txBody>
          <a:bodyPr/>
          <a:lstStyle/>
          <a:p>
            <a:r>
              <a:rPr lang="en-NZ" dirty="0" smtClean="0"/>
              <a:t>Supposedly better than:</a:t>
            </a:r>
          </a:p>
          <a:p>
            <a:pPr marL="342900" indent="-342900">
              <a:buFont typeface="Arial" charset="0"/>
              <a:buChar char="•"/>
            </a:pPr>
            <a:r>
              <a:rPr lang="en-NZ" b="0" dirty="0" smtClean="0"/>
              <a:t>Reports</a:t>
            </a:r>
          </a:p>
          <a:p>
            <a:pPr marL="342900" indent="-342900">
              <a:buFont typeface="Arial" charset="0"/>
              <a:buChar char="•"/>
            </a:pPr>
            <a:r>
              <a:rPr lang="en-NZ" b="0" dirty="0" smtClean="0"/>
              <a:t>Delphi</a:t>
            </a:r>
          </a:p>
          <a:p>
            <a:pPr marL="342900" indent="-342900">
              <a:buFont typeface="Arial" charset="0"/>
              <a:buChar char="•"/>
            </a:pPr>
            <a:r>
              <a:rPr lang="en-NZ" b="0" dirty="0" smtClean="0"/>
              <a:t>Experts</a:t>
            </a:r>
          </a:p>
          <a:p>
            <a:pPr marL="342900" indent="-342900">
              <a:buFont typeface="Arial" charset="0"/>
              <a:buChar char="•"/>
            </a:pPr>
            <a:r>
              <a:rPr lang="en-NZ" b="0" dirty="0" smtClean="0"/>
              <a:t>Polls</a:t>
            </a:r>
          </a:p>
          <a:p>
            <a:endParaRPr lang="en-NZ" dirty="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PAM 2</a:t>
            </a:r>
            <a:endParaRPr lang="en-NZ" sz="1800" i="1" cap="none"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766" y="2409641"/>
            <a:ext cx="6053658" cy="4031736"/>
          </a:xfrm>
          <a:prstGeom prst="rect">
            <a:avLst/>
          </a:prstGeom>
        </p:spPr>
      </p:pic>
      <p:sp>
        <p:nvSpPr>
          <p:cNvPr id="8" name="Slide Number Placeholder 7"/>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45078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The fallout</a:t>
            </a:r>
            <a:endParaRPr lang="en-NZ" dirty="0"/>
          </a:p>
        </p:txBody>
      </p:sp>
      <p:sp>
        <p:nvSpPr>
          <p:cNvPr id="3" name="Content Placeholder 2"/>
          <p:cNvSpPr>
            <a:spLocks noGrp="1"/>
          </p:cNvSpPr>
          <p:nvPr>
            <p:ph idx="1"/>
          </p:nvPr>
        </p:nvSpPr>
        <p:spPr/>
        <p:txBody>
          <a:bodyPr>
            <a:normAutofit/>
          </a:bodyPr>
          <a:lstStyle/>
          <a:p>
            <a:r>
              <a:rPr lang="en-GB" dirty="0" smtClean="0"/>
              <a:t>Less than positive comments:</a:t>
            </a:r>
          </a:p>
          <a:p>
            <a:pPr marL="342900" indent="-342900">
              <a:buFont typeface="Arial" charset="0"/>
              <a:buChar char="•"/>
            </a:pPr>
            <a:r>
              <a:rPr lang="en-GB" b="0" dirty="0" smtClean="0"/>
              <a:t>“just wrong”</a:t>
            </a:r>
          </a:p>
          <a:p>
            <a:pPr marL="342900" indent="-342900">
              <a:buFont typeface="Arial" charset="0"/>
              <a:buChar char="•"/>
            </a:pPr>
            <a:r>
              <a:rPr lang="en-NZ" b="0" dirty="0" smtClean="0"/>
              <a:t>“ridiculous… grotesque,”</a:t>
            </a:r>
          </a:p>
          <a:p>
            <a:pPr marL="342900" indent="-342900">
              <a:buFont typeface="Arial" charset="0"/>
              <a:buChar char="•"/>
            </a:pPr>
            <a:r>
              <a:rPr lang="en-NZ" b="0" dirty="0" smtClean="0"/>
              <a:t>“defies common sense”</a:t>
            </a:r>
          </a:p>
          <a:p>
            <a:pPr marL="342900" indent="-342900">
              <a:buFont typeface="Arial" charset="0"/>
              <a:buChar char="•"/>
            </a:pPr>
            <a:r>
              <a:rPr lang="en-NZ" b="0" dirty="0" smtClean="0"/>
              <a:t>“absurd… disgusting”</a:t>
            </a:r>
          </a:p>
          <a:p>
            <a:pPr marL="342900" indent="-342900">
              <a:buFont typeface="Arial" charset="0"/>
              <a:buChar char="•"/>
            </a:pPr>
            <a:r>
              <a:rPr lang="en-NZ" b="0" dirty="0" smtClean="0"/>
              <a:t>“loopiest manifestation of … belief… markets [can] solve all problems”</a:t>
            </a:r>
          </a:p>
          <a:p>
            <a:pPr marL="342900" indent="-342900">
              <a:buFont typeface="Arial" charset="0"/>
              <a:buChar char="•"/>
            </a:pPr>
            <a:r>
              <a:rPr lang="en-NZ" b="0" dirty="0" smtClean="0"/>
              <a:t>“a new level of absurdity”</a:t>
            </a:r>
          </a:p>
          <a:p>
            <a:pPr marL="342900" indent="-342900">
              <a:buFont typeface="Arial" charset="0"/>
              <a:buChar char="•"/>
            </a:pPr>
            <a:r>
              <a:rPr lang="en-NZ" b="0" dirty="0" smtClean="0"/>
              <a:t>“unbelievably stupid”</a:t>
            </a:r>
          </a:p>
          <a:p>
            <a:r>
              <a:rPr lang="en-NZ" dirty="0" err="1" smtClean="0"/>
              <a:t>FutureMAP</a:t>
            </a:r>
            <a:r>
              <a:rPr lang="en-NZ" dirty="0" smtClean="0"/>
              <a:t> terminated asap</a:t>
            </a:r>
            <a:endParaRPr lang="en-NZ" dirty="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a:t>
            </a:r>
            <a:r>
              <a:rPr lang="en-NZ" sz="1800" i="1" cap="none" dirty="0">
                <a:solidFill>
                  <a:schemeClr val="bg1"/>
                </a:solidFill>
              </a:rPr>
              <a:t>3/12/2012			         PAM </a:t>
            </a:r>
            <a:r>
              <a:rPr lang="en-NZ" sz="1800" i="1" cap="none" dirty="0" smtClean="0">
                <a:solidFill>
                  <a:schemeClr val="bg1"/>
                </a:solidFill>
              </a:rPr>
              <a:t>3</a:t>
            </a:r>
            <a:endParaRPr lang="en-NZ" sz="1800" i="1" cap="none"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22" r="14741"/>
          <a:stretch/>
        </p:blipFill>
        <p:spPr>
          <a:xfrm>
            <a:off x="4292213" y="0"/>
            <a:ext cx="4855155" cy="3711327"/>
          </a:xfrm>
          <a:prstGeom prst="rect">
            <a:avLst/>
          </a:prstGeom>
        </p:spPr>
      </p:pic>
      <p:sp>
        <p:nvSpPr>
          <p:cNvPr id="8" name="Slide Number Placeholder 7"/>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9366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Private groups take over</a:t>
            </a:r>
            <a:endParaRPr lang="en-NZ" dirty="0"/>
          </a:p>
        </p:txBody>
      </p:sp>
      <p:sp>
        <p:nvSpPr>
          <p:cNvPr id="3" name="Content Placeholder 2"/>
          <p:cNvSpPr>
            <a:spLocks noGrp="1"/>
          </p:cNvSpPr>
          <p:nvPr>
            <p:ph idx="1"/>
          </p:nvPr>
        </p:nvSpPr>
        <p:spPr/>
        <p:txBody>
          <a:bodyPr>
            <a:normAutofit fontScale="85000" lnSpcReduction="20000"/>
          </a:bodyPr>
          <a:lstStyle/>
          <a:p>
            <a:r>
              <a:rPr lang="en-GB" dirty="0" smtClean="0"/>
              <a:t>Future Exchange &amp; Others</a:t>
            </a:r>
          </a:p>
          <a:p>
            <a:pPr marL="114300" indent="-342900">
              <a:buFont typeface="Arial" charset="0"/>
              <a:buChar char="•"/>
            </a:pPr>
            <a:r>
              <a:rPr lang="en-GB" b="0" dirty="0" smtClean="0"/>
              <a:t>Play money</a:t>
            </a:r>
          </a:p>
          <a:p>
            <a:pPr marL="114300" indent="-342900">
              <a:buFont typeface="Arial" charset="0"/>
              <a:buChar char="•"/>
            </a:pPr>
            <a:r>
              <a:rPr lang="en-GB" b="0" dirty="0" smtClean="0"/>
              <a:t>Small</a:t>
            </a:r>
          </a:p>
          <a:p>
            <a:pPr marL="114300" indent="-342900">
              <a:buFont typeface="Arial" charset="0"/>
              <a:buChar char="•"/>
            </a:pPr>
            <a:r>
              <a:rPr lang="en-GB" b="0" dirty="0" smtClean="0"/>
              <a:t>Open to all</a:t>
            </a:r>
          </a:p>
          <a:p>
            <a:r>
              <a:rPr lang="en-GB" dirty="0" err="1" smtClean="0"/>
              <a:t>Intrade</a:t>
            </a:r>
            <a:endParaRPr lang="en-GB" dirty="0" smtClean="0"/>
          </a:p>
          <a:p>
            <a:pPr marL="114300" indent="-342900">
              <a:buFont typeface="Arial" charset="0"/>
              <a:buChar char="•"/>
            </a:pPr>
            <a:r>
              <a:rPr lang="en-GB" b="0" dirty="0" smtClean="0"/>
              <a:t>Unlimited money, large</a:t>
            </a:r>
          </a:p>
          <a:p>
            <a:pPr marL="114300" indent="-342900">
              <a:buFont typeface="Arial" charset="0"/>
              <a:buChar char="•"/>
            </a:pPr>
            <a:r>
              <a:rPr lang="en-GB" b="0" dirty="0" smtClean="0"/>
              <a:t>Open to most, but not US</a:t>
            </a:r>
          </a:p>
          <a:p>
            <a:pPr marL="114300" indent="-342900">
              <a:buFont typeface="Arial" charset="0"/>
              <a:buChar char="•"/>
            </a:pPr>
            <a:r>
              <a:rPr lang="en-GB" b="0" dirty="0" smtClean="0"/>
              <a:t>Closed: “financial irregularities”</a:t>
            </a:r>
          </a:p>
          <a:p>
            <a:r>
              <a:rPr lang="en-GB" dirty="0" err="1" smtClean="0"/>
              <a:t>iP</a:t>
            </a:r>
            <a:r>
              <a:rPr lang="en-GB" dirty="0" err="1" smtClean="0"/>
              <a:t>redict</a:t>
            </a:r>
            <a:endParaRPr lang="en-GB" dirty="0" smtClean="0"/>
          </a:p>
          <a:p>
            <a:pPr marL="342900" indent="-342900">
              <a:buFont typeface="Arial" charset="0"/>
              <a:buChar char="•"/>
            </a:pPr>
            <a:r>
              <a:rPr lang="en-GB" b="0" dirty="0" smtClean="0"/>
              <a:t>$10,000 net limit on money in</a:t>
            </a:r>
          </a:p>
          <a:p>
            <a:pPr marL="342900" indent="-342900">
              <a:buFont typeface="Arial" charset="0"/>
              <a:buChar char="•"/>
            </a:pPr>
            <a:r>
              <a:rPr lang="en-GB" b="0" dirty="0" smtClean="0"/>
              <a:t>Small/med</a:t>
            </a:r>
          </a:p>
          <a:p>
            <a:pPr marL="342900" indent="-342900">
              <a:buFont typeface="Arial" charset="0"/>
              <a:buChar char="•"/>
            </a:pPr>
            <a:r>
              <a:rPr lang="en-GB" b="0" dirty="0" smtClean="0"/>
              <a:t>Only available in New Zealand</a:t>
            </a:r>
            <a:endParaRPr lang="en-GB" b="0" dirty="0" smtClean="0"/>
          </a:p>
          <a:p>
            <a:endParaRPr lang="en-NZ"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25"/>
          <a:stretch/>
        </p:blipFill>
        <p:spPr bwMode="auto">
          <a:xfrm>
            <a:off x="4119377" y="1037880"/>
            <a:ext cx="4860031" cy="511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11426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Intrade</a:t>
            </a:r>
            <a:endParaRPr lang="en-NZ" dirty="0"/>
          </a:p>
        </p:txBody>
      </p:sp>
      <p:sp>
        <p:nvSpPr>
          <p:cNvPr id="3" name="Content Placeholder 2"/>
          <p:cNvSpPr>
            <a:spLocks noGrp="1"/>
          </p:cNvSpPr>
          <p:nvPr>
            <p:ph idx="1"/>
          </p:nvPr>
        </p:nvSpPr>
        <p:spPr/>
        <p:txBody>
          <a:bodyPr/>
          <a:lstStyle/>
          <a:p>
            <a:r>
              <a:rPr lang="en-US" dirty="0" smtClean="0"/>
              <a:t>WMD TERROR ATTACK	Open interest: 709 shares	</a:t>
            </a:r>
          </a:p>
          <a:p>
            <a:r>
              <a:rPr lang="en-US" dirty="0" smtClean="0"/>
              <a:t>Open price: $1.15 ≈ 11.5%	Life low: $0.50 ≈ 5.0%	  </a:t>
            </a:r>
          </a:p>
          <a:p>
            <a:r>
              <a:rPr lang="en-US" dirty="0" smtClean="0"/>
              <a:t>Life high: $5.99  ≈ 59.9%</a:t>
            </a:r>
            <a:r>
              <a:rPr lang="en-US" dirty="0"/>
              <a:t>	</a:t>
            </a:r>
            <a:r>
              <a:rPr lang="en-US" dirty="0" smtClean="0"/>
              <a:t>Total volume: 1,314 shares</a:t>
            </a:r>
            <a:endParaRPr lang="en-NZ" dirty="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a:solidFill>
                  <a:schemeClr val="bg1"/>
                </a:solidFill>
              </a:rPr>
              <a:t>Dan Weijers		 3/12/2012	        </a:t>
            </a:r>
            <a:r>
              <a:rPr lang="en-NZ" sz="1800" i="1" cap="none" dirty="0" smtClean="0">
                <a:solidFill>
                  <a:schemeClr val="bg1"/>
                </a:solidFill>
              </a:rPr>
              <a:t>	               Other PMs 2</a:t>
            </a:r>
            <a:endParaRPr lang="en-NZ" sz="1800" i="1" cap="none" dirty="0">
              <a:solidFill>
                <a:schemeClr val="bg1"/>
              </a:solidFill>
            </a:endParaRPr>
          </a:p>
        </p:txBody>
      </p:sp>
      <p:sp>
        <p:nvSpPr>
          <p:cNvPr id="7" name="Slide Number Placeholder 6"/>
          <p:cNvSpPr>
            <a:spLocks noGrp="1"/>
          </p:cNvSpPr>
          <p:nvPr>
            <p:ph type="sldNum" sz="quarter" idx="12"/>
          </p:nvPr>
        </p:nvSpPr>
        <p:spPr/>
        <p:txBody>
          <a:bodyPr/>
          <a:lstStyle/>
          <a:p>
            <a:fld id="{A2EF37A0-74FC-AB4F-AE4C-D9BFC6719E9F}" type="slidenum">
              <a:rPr lang="en-US" smtClean="0"/>
              <a:t>33</a:t>
            </a:fld>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1440"/>
            <a:ext cx="9144000" cy="35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042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Funding the wrong thing</a:t>
            </a:r>
            <a:endParaRPr lang="en-NZ" dirty="0"/>
          </a:p>
        </p:txBody>
      </p:sp>
      <p:sp>
        <p:nvSpPr>
          <p:cNvPr id="3" name="Content Placeholder 2"/>
          <p:cNvSpPr>
            <a:spLocks noGrp="1"/>
          </p:cNvSpPr>
          <p:nvPr>
            <p:ph idx="1"/>
          </p:nvPr>
        </p:nvSpPr>
        <p:spPr>
          <a:xfrm>
            <a:off x="457200" y="1752600"/>
            <a:ext cx="6224733" cy="4373563"/>
          </a:xfrm>
        </p:spPr>
        <p:txBody>
          <a:bodyPr/>
          <a:lstStyle/>
          <a:p>
            <a:r>
              <a:rPr lang="en-NZ" dirty="0" smtClean="0"/>
              <a:t>“If our intelligence agencies are that incompetent, shouldn’t we be more concerned with improving the intelligence than setting up some goofy-ass online casino?” – Blogger Greg Saunders </a:t>
            </a:r>
          </a:p>
          <a:p>
            <a:endParaRPr lang="en-NZ" dirty="0" smtClean="0"/>
          </a:p>
          <a:p>
            <a:r>
              <a:rPr lang="en-NZ" dirty="0" smtClean="0"/>
              <a:t>Budget for trial of </a:t>
            </a:r>
            <a:r>
              <a:rPr lang="en-NZ" dirty="0" err="1" smtClean="0"/>
              <a:t>FutureMAP</a:t>
            </a:r>
            <a:r>
              <a:rPr lang="en-NZ" dirty="0" smtClean="0"/>
              <a:t> was USD 1-5MM</a:t>
            </a:r>
          </a:p>
          <a:p>
            <a:r>
              <a:rPr lang="en-NZ" dirty="0" smtClean="0"/>
              <a:t>In terms of total DoD budget: </a:t>
            </a:r>
            <a:r>
              <a:rPr lang="en-NZ" dirty="0" smtClean="0">
                <a:solidFill>
                  <a:srgbClr val="00B050"/>
                </a:solidFill>
              </a:rPr>
              <a:t>non-issue</a:t>
            </a:r>
            <a:endParaRPr lang="en-NZ" dirty="0" smtClean="0">
              <a:solidFill>
                <a:srgbClr val="00B050"/>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pPr/>
              <a:t>34</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a:t>
            </a:r>
            <a:r>
              <a:rPr lang="en-NZ" sz="1800" i="1" cap="none" dirty="0">
                <a:solidFill>
                  <a:schemeClr val="bg1"/>
                </a:solidFill>
              </a:rPr>
              <a:t> </a:t>
            </a:r>
            <a:r>
              <a:rPr lang="en-NZ" sz="1800" i="1" cap="none" dirty="0" smtClean="0">
                <a:solidFill>
                  <a:schemeClr val="bg1"/>
                </a:solidFill>
              </a:rPr>
              <a:t>       Several Moral Concerns 2</a:t>
            </a:r>
            <a:endParaRPr lang="en-NZ" sz="1800" i="1" cap="none" dirty="0">
              <a:solidFill>
                <a:schemeClr val="bg1"/>
              </a:solidFill>
            </a:endParaRPr>
          </a:p>
        </p:txBody>
      </p:sp>
      <p:pic>
        <p:nvPicPr>
          <p:cNvPr id="7170" name="Picture 2" descr="http://ecx.images-amazon.com/images/I/41rnACAX37L._BO2,204,203,200_PIsitb-sticker-arrow-click,TopRight,35,-76_AA278_PIkin4,BottomRight,-65,22_AA300_SH20_OU01_.jpg"/>
          <p:cNvPicPr>
            <a:picLocks noChangeAspect="1" noChangeArrowheads="1"/>
          </p:cNvPicPr>
          <p:nvPr/>
        </p:nvPicPr>
        <p:blipFill rotWithShape="1">
          <a:blip r:embed="rId3">
            <a:extLst>
              <a:ext uri="{28A0092B-C50C-407E-A947-70E740481C1C}">
                <a14:useLocalDpi xmlns:a14="http://schemas.microsoft.com/office/drawing/2010/main" val="0"/>
              </a:ext>
            </a:extLst>
          </a:blip>
          <a:srcRect l="18006" t="11834" r="26721" b="7407"/>
          <a:stretch/>
        </p:blipFill>
        <p:spPr bwMode="auto">
          <a:xfrm>
            <a:off x="6645357" y="92864"/>
            <a:ext cx="2282556" cy="33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0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Encouraging terrorism</a:t>
            </a:r>
            <a:endParaRPr lang="en-NZ" dirty="0"/>
          </a:p>
        </p:txBody>
      </p:sp>
      <p:sp>
        <p:nvSpPr>
          <p:cNvPr id="3" name="Content Placeholder 2"/>
          <p:cNvSpPr>
            <a:spLocks noGrp="1"/>
          </p:cNvSpPr>
          <p:nvPr>
            <p:ph idx="1"/>
          </p:nvPr>
        </p:nvSpPr>
        <p:spPr>
          <a:xfrm>
            <a:off x="457200" y="1752600"/>
            <a:ext cx="5138928" cy="4373563"/>
          </a:xfrm>
        </p:spPr>
        <p:txBody>
          <a:bodyPr/>
          <a:lstStyle/>
          <a:p>
            <a:r>
              <a:rPr lang="en-GB" dirty="0" smtClean="0"/>
              <a:t>“Most traders try to influence their investments” </a:t>
            </a:r>
            <a:r>
              <a:rPr lang="en-NZ" dirty="0" smtClean="0"/>
              <a:t>– US </a:t>
            </a:r>
            <a:r>
              <a:rPr lang="en-GB" dirty="0" smtClean="0"/>
              <a:t>Sen</a:t>
            </a:r>
            <a:r>
              <a:rPr lang="en-GB" dirty="0" smtClean="0"/>
              <a:t>ator</a:t>
            </a:r>
            <a:r>
              <a:rPr lang="en-GB" dirty="0" smtClean="0"/>
              <a:t> Daschle</a:t>
            </a:r>
          </a:p>
          <a:p>
            <a:r>
              <a:rPr lang="en-GB" dirty="0" smtClean="0"/>
              <a:t>Could cause people to commit acts of terror to make a quick buck</a:t>
            </a:r>
          </a:p>
          <a:p>
            <a:endParaRPr lang="en-GB" dirty="0" smtClean="0"/>
          </a:p>
          <a:p>
            <a:r>
              <a:rPr lang="en-GB" dirty="0" smtClean="0"/>
              <a:t>Less risky ways to make money</a:t>
            </a:r>
          </a:p>
          <a:p>
            <a:r>
              <a:rPr lang="en-GB" dirty="0" smtClean="0"/>
              <a:t>Could make money from stock market anyway</a:t>
            </a:r>
          </a:p>
          <a:p>
            <a:r>
              <a:rPr lang="en-GB" dirty="0" smtClean="0">
                <a:solidFill>
                  <a:srgbClr val="00B050"/>
                </a:solidFill>
              </a:rPr>
              <a:t>Non-issue</a:t>
            </a:r>
            <a:endParaRPr lang="en-NZ" dirty="0" smtClean="0">
              <a:solidFill>
                <a:srgbClr val="00B050"/>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pPr/>
              <a:t>35</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a:t>
            </a:r>
            <a:r>
              <a:rPr lang="en-NZ" sz="1800" i="1" cap="none" dirty="0">
                <a:solidFill>
                  <a:schemeClr val="bg1"/>
                </a:solidFill>
              </a:rPr>
              <a:t>	        Several Moral Concerns </a:t>
            </a:r>
            <a:r>
              <a:rPr lang="en-NZ" sz="1800" i="1" cap="none" dirty="0" smtClean="0">
                <a:solidFill>
                  <a:schemeClr val="bg1"/>
                </a:solidFill>
              </a:rPr>
              <a:t>3</a:t>
            </a:r>
            <a:endParaRPr lang="en-NZ" sz="1800" i="1" cap="none" dirty="0">
              <a:solidFill>
                <a:schemeClr val="bg1"/>
              </a:solidFill>
            </a:endParaRPr>
          </a:p>
        </p:txBody>
      </p:sp>
      <p:pic>
        <p:nvPicPr>
          <p:cNvPr id="3074" name="Picture 2" descr="http://lh6.ggpht.com/_rnN3mbqgIJ0/TM8V5K7WxmI/AAAAAAAAALc/Ku4TxKmJsA4/terrorist_ban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785" y="980728"/>
            <a:ext cx="375285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2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Terrorists will use it to trick us</a:t>
            </a:r>
            <a:endParaRPr lang="en-NZ" dirty="0"/>
          </a:p>
        </p:txBody>
      </p:sp>
      <p:sp>
        <p:nvSpPr>
          <p:cNvPr id="3" name="Content Placeholder 2"/>
          <p:cNvSpPr>
            <a:spLocks noGrp="1"/>
          </p:cNvSpPr>
          <p:nvPr>
            <p:ph idx="1"/>
          </p:nvPr>
        </p:nvSpPr>
        <p:spPr>
          <a:xfrm>
            <a:off x="457200" y="1752600"/>
            <a:ext cx="4773168" cy="4373563"/>
          </a:xfrm>
        </p:spPr>
        <p:txBody>
          <a:bodyPr/>
          <a:lstStyle/>
          <a:p>
            <a:r>
              <a:rPr lang="en-US" dirty="0" smtClean="0"/>
              <a:t>“[T]</a:t>
            </a:r>
            <a:r>
              <a:rPr lang="en-US" dirty="0" err="1" smtClean="0"/>
              <a:t>errorists</a:t>
            </a:r>
            <a:r>
              <a:rPr lang="en-US" dirty="0" smtClean="0"/>
              <a:t> themselves could… make false bets to mislead intelligence authorities.”</a:t>
            </a:r>
            <a:r>
              <a:rPr lang="en-NZ" dirty="0" smtClean="0"/>
              <a:t> – US Senators </a:t>
            </a:r>
            <a:r>
              <a:rPr lang="en-US" dirty="0" smtClean="0"/>
              <a:t>Wyden and Dorgan</a:t>
            </a:r>
          </a:p>
          <a:p>
            <a:endParaRPr lang="en-US" dirty="0" smtClean="0"/>
          </a:p>
          <a:p>
            <a:r>
              <a:rPr lang="en-US" dirty="0" smtClean="0"/>
              <a:t>Prediction markets very resistant to manipulation</a:t>
            </a:r>
          </a:p>
          <a:p>
            <a:pPr marL="342900" indent="-342900">
              <a:buFont typeface="Arial" charset="0"/>
              <a:buChar char="•"/>
            </a:pPr>
            <a:r>
              <a:rPr lang="en-US" b="0" dirty="0" smtClean="0"/>
              <a:t>But maybe not for terrorist events</a:t>
            </a:r>
          </a:p>
          <a:p>
            <a:pPr marL="342900" indent="-342900">
              <a:buFont typeface="Arial" charset="0"/>
              <a:buChar char="•"/>
            </a:pPr>
            <a:r>
              <a:rPr lang="en-US" b="0" dirty="0" smtClean="0"/>
              <a:t>Different notion of utility </a:t>
            </a:r>
            <a:r>
              <a:rPr lang="is-IS" b="0" dirty="0" smtClean="0"/>
              <a:t>…</a:t>
            </a:r>
            <a:endParaRPr lang="en-US" b="0" dirty="0" smtClean="0"/>
          </a:p>
          <a:p>
            <a:r>
              <a:rPr lang="en-US" dirty="0" smtClean="0">
                <a:solidFill>
                  <a:schemeClr val="tx2"/>
                </a:solidFill>
              </a:rPr>
              <a:t>Potential major issue</a:t>
            </a:r>
          </a:p>
          <a:p>
            <a:pPr marL="342900" indent="-342900">
              <a:buFont typeface="Arial" charset="0"/>
              <a:buChar char="•"/>
            </a:pPr>
            <a:r>
              <a:rPr lang="en-US" b="0" dirty="0" smtClean="0"/>
              <a:t>Should be investigated further</a:t>
            </a:r>
          </a:p>
          <a:p>
            <a:endParaRPr lang="en-NZ" dirty="0" smtClean="0"/>
          </a:p>
        </p:txBody>
      </p:sp>
      <p:sp>
        <p:nvSpPr>
          <p:cNvPr id="4" name="Slide Number Placeholder 3"/>
          <p:cNvSpPr>
            <a:spLocks noGrp="1"/>
          </p:cNvSpPr>
          <p:nvPr>
            <p:ph type="sldNum" sz="quarter" idx="12"/>
          </p:nvPr>
        </p:nvSpPr>
        <p:spPr/>
        <p:txBody>
          <a:bodyPr/>
          <a:lstStyle/>
          <a:p>
            <a:fld id="{A2EF37A0-74FC-AB4F-AE4C-D9BFC6719E9F}" type="slidenum">
              <a:rPr lang="en-US" smtClean="0"/>
              <a:pPr/>
              <a:t>36</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a:t>
            </a:r>
            <a:r>
              <a:rPr lang="en-NZ" sz="1800" i="1" cap="none" dirty="0">
                <a:solidFill>
                  <a:schemeClr val="bg1"/>
                </a:solidFill>
              </a:rPr>
              <a:t>	        Several Moral Concerns </a:t>
            </a:r>
            <a:r>
              <a:rPr lang="en-NZ" sz="1800" i="1" cap="none" dirty="0" smtClean="0">
                <a:solidFill>
                  <a:schemeClr val="bg1"/>
                </a:solidFill>
              </a:rPr>
              <a:t>4</a:t>
            </a:r>
            <a:endParaRPr lang="en-NZ" sz="1800" i="1" cap="none" dirty="0">
              <a:solidFill>
                <a:schemeClr val="bg1"/>
              </a:solidFill>
            </a:endParaRPr>
          </a:p>
        </p:txBody>
      </p:sp>
      <p:pic>
        <p:nvPicPr>
          <p:cNvPr id="2050" name="Picture 2" descr="http://www.personal.psu.edu/users/n/n/nns5039/Art101/cyb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388" y="1196752"/>
            <a:ext cx="308610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858" y="1918329"/>
            <a:ext cx="3765550" cy="314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8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05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Funding terrorists</a:t>
            </a:r>
            <a:endParaRPr lang="en-NZ" dirty="0"/>
          </a:p>
        </p:txBody>
      </p:sp>
      <p:sp>
        <p:nvSpPr>
          <p:cNvPr id="3" name="Content Placeholder 2"/>
          <p:cNvSpPr>
            <a:spLocks noGrp="1"/>
          </p:cNvSpPr>
          <p:nvPr>
            <p:ph idx="1"/>
          </p:nvPr>
        </p:nvSpPr>
        <p:spPr>
          <a:xfrm>
            <a:off x="457200" y="1752600"/>
            <a:ext cx="5138928" cy="4373563"/>
          </a:xfrm>
        </p:spPr>
        <p:txBody>
          <a:bodyPr>
            <a:normAutofit lnSpcReduction="10000"/>
          </a:bodyPr>
          <a:lstStyle/>
          <a:p>
            <a:r>
              <a:rPr lang="en-GB" dirty="0" smtClean="0"/>
              <a:t>“</a:t>
            </a:r>
            <a:r>
              <a:rPr lang="en-NZ" dirty="0" smtClean="0"/>
              <a:t>Would be assassins and terrorists could easily use … clever trading strategies to profit from their planned misdeeds.” – Pearlstein (columnist)</a:t>
            </a:r>
          </a:p>
          <a:p>
            <a:endParaRPr lang="en-NZ" dirty="0" smtClean="0"/>
          </a:p>
          <a:p>
            <a:r>
              <a:rPr lang="en-NZ" dirty="0" smtClean="0"/>
              <a:t>Paying bad guys for the greater good</a:t>
            </a:r>
          </a:p>
          <a:p>
            <a:pPr marL="114300" indent="-342900">
              <a:buFont typeface="Arial" charset="0"/>
              <a:buChar char="•"/>
            </a:pPr>
            <a:r>
              <a:rPr lang="en-NZ" b="0" dirty="0" smtClean="0"/>
              <a:t>Paying informants</a:t>
            </a:r>
          </a:p>
          <a:p>
            <a:pPr marL="114300" indent="-342900">
              <a:buFont typeface="Arial" charset="0"/>
              <a:buChar char="•"/>
            </a:pPr>
            <a:r>
              <a:rPr lang="en-NZ" b="0" dirty="0" smtClean="0"/>
              <a:t>Paying ransoms</a:t>
            </a:r>
          </a:p>
          <a:p>
            <a:r>
              <a:rPr lang="en-NZ" dirty="0" smtClean="0"/>
              <a:t>It’s a big risk for terrorists</a:t>
            </a:r>
          </a:p>
          <a:p>
            <a:pPr marL="114300" indent="-342900">
              <a:buFont typeface="Arial" charset="0"/>
              <a:buChar char="•"/>
            </a:pPr>
            <a:r>
              <a:rPr lang="en-NZ" b="0" dirty="0" smtClean="0"/>
              <a:t>They make their chances of getting caught higher …</a:t>
            </a:r>
          </a:p>
          <a:p>
            <a:r>
              <a:rPr lang="en-NZ" dirty="0" smtClean="0">
                <a:solidFill>
                  <a:schemeClr val="accent2"/>
                </a:solidFill>
              </a:rPr>
              <a:t>A minor issue</a:t>
            </a:r>
            <a:endParaRPr lang="en-NZ" dirty="0" smtClean="0">
              <a:solidFill>
                <a:schemeClr val="accent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pPr/>
              <a:t>37</a:t>
            </a:fld>
            <a:endParaRPr lang="en-US"/>
          </a:p>
        </p:txBody>
      </p:sp>
      <p:pic>
        <p:nvPicPr>
          <p:cNvPr id="4098" name="Picture 2" descr="http://pikapvs.files.wordpress.com/2012/07/money-laundering-and-us-banks.jpg?w=6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422" y="278476"/>
            <a:ext cx="3545511" cy="265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38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The repugnance of Betting on death</a:t>
            </a:r>
            <a:endParaRPr lang="en-NZ" dirty="0"/>
          </a:p>
        </p:txBody>
      </p:sp>
      <p:sp>
        <p:nvSpPr>
          <p:cNvPr id="3" name="Content Placeholder 2"/>
          <p:cNvSpPr>
            <a:spLocks noGrp="1"/>
          </p:cNvSpPr>
          <p:nvPr>
            <p:ph idx="1"/>
          </p:nvPr>
        </p:nvSpPr>
        <p:spPr>
          <a:xfrm>
            <a:off x="457200" y="1752600"/>
            <a:ext cx="4480560" cy="4373563"/>
          </a:xfrm>
        </p:spPr>
        <p:txBody>
          <a:bodyPr/>
          <a:lstStyle/>
          <a:p>
            <a:r>
              <a:rPr lang="en-NZ" dirty="0" smtClean="0"/>
              <a:t>“[T]he fact that our government is essentially setting up a terrorist bookmaking operation is despicable.” – Blogger Greg Saunders </a:t>
            </a:r>
          </a:p>
          <a:p>
            <a:endParaRPr lang="en-NZ" dirty="0" smtClean="0"/>
          </a:p>
          <a:p>
            <a:r>
              <a:rPr lang="en-NZ" dirty="0" smtClean="0"/>
              <a:t>Betting on death isn’t new</a:t>
            </a:r>
          </a:p>
          <a:p>
            <a:r>
              <a:rPr lang="en-NZ" dirty="0" smtClean="0"/>
              <a:t>Life insurance</a:t>
            </a:r>
          </a:p>
          <a:p>
            <a:r>
              <a:rPr lang="en-NZ" dirty="0" smtClean="0"/>
              <a:t>Military spending decisions</a:t>
            </a:r>
          </a:p>
          <a:p>
            <a:endParaRPr lang="en-NZ" dirty="0" smtClean="0"/>
          </a:p>
          <a:p>
            <a:r>
              <a:rPr lang="en-NZ" dirty="0" smtClean="0">
                <a:solidFill>
                  <a:srgbClr val="00B050"/>
                </a:solidFill>
              </a:rPr>
              <a:t>Non-issue</a:t>
            </a:r>
            <a:r>
              <a:rPr lang="en-NZ" dirty="0" smtClean="0"/>
              <a:t> unless…</a:t>
            </a:r>
          </a:p>
          <a:p>
            <a:endParaRPr lang="en-NZ" dirty="0" smtClean="0"/>
          </a:p>
        </p:txBody>
      </p:sp>
      <p:sp>
        <p:nvSpPr>
          <p:cNvPr id="4" name="Slide Number Placeholder 3"/>
          <p:cNvSpPr>
            <a:spLocks noGrp="1"/>
          </p:cNvSpPr>
          <p:nvPr>
            <p:ph type="sldNum" sz="quarter" idx="12"/>
          </p:nvPr>
        </p:nvSpPr>
        <p:spPr/>
        <p:txBody>
          <a:bodyPr/>
          <a:lstStyle/>
          <a:p>
            <a:fld id="{A2EF37A0-74FC-AB4F-AE4C-D9BFC6719E9F}" type="slidenum">
              <a:rPr lang="en-US" smtClean="0"/>
              <a:pPr/>
              <a:t>38</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Betting on Death 1</a:t>
            </a:r>
            <a:endParaRPr lang="en-NZ" sz="1800" i="1" cap="none" dirty="0">
              <a:solidFill>
                <a:schemeClr val="bg1"/>
              </a:solidFill>
            </a:endParaRPr>
          </a:p>
        </p:txBody>
      </p:sp>
      <p:pic>
        <p:nvPicPr>
          <p:cNvPr id="8194" name="Picture 2" descr="G:\Prediction markets\pics\do you really want to announce a winn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912" y="2540642"/>
            <a:ext cx="4649789" cy="33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8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How would you like it?</a:t>
            </a:r>
            <a:endParaRPr lang="en-NZ" dirty="0"/>
          </a:p>
        </p:txBody>
      </p:sp>
      <p:sp>
        <p:nvSpPr>
          <p:cNvPr id="3" name="Content Placeholder 2"/>
          <p:cNvSpPr>
            <a:spLocks noGrp="1"/>
          </p:cNvSpPr>
          <p:nvPr>
            <p:ph idx="1"/>
          </p:nvPr>
        </p:nvSpPr>
        <p:spPr/>
        <p:txBody>
          <a:bodyPr/>
          <a:lstStyle/>
          <a:p>
            <a:r>
              <a:rPr lang="en-NZ" dirty="0" smtClean="0"/>
              <a:t>Death pool aka dead pool</a:t>
            </a:r>
          </a:p>
          <a:p>
            <a:r>
              <a:rPr lang="en-NZ" dirty="0" smtClean="0"/>
              <a:t>Imagine a contract:</a:t>
            </a:r>
          </a:p>
          <a:p>
            <a:pPr marL="114300" indent="-342900">
              <a:buFont typeface="Arial" charset="0"/>
              <a:buChar char="•"/>
            </a:pPr>
            <a:r>
              <a:rPr lang="en-NZ" b="0" dirty="0" smtClean="0"/>
              <a:t>On your death or assassination</a:t>
            </a:r>
          </a:p>
          <a:p>
            <a:pPr marL="114300" indent="-342900">
              <a:buFont typeface="Arial" charset="0"/>
              <a:buChar char="•"/>
            </a:pPr>
            <a:r>
              <a:rPr lang="en-NZ" b="0" dirty="0" smtClean="0"/>
              <a:t>On a WMD attack on your city</a:t>
            </a:r>
          </a:p>
          <a:p>
            <a:pPr marL="114300" indent="-342900">
              <a:buFont typeface="Arial" charset="0"/>
              <a:buChar char="•"/>
            </a:pPr>
            <a:r>
              <a:rPr lang="en-NZ" b="0" dirty="0" smtClean="0"/>
              <a:t>On your PM’s assassination?</a:t>
            </a:r>
            <a:endParaRPr lang="en-NZ" dirty="0" smtClean="0"/>
          </a:p>
          <a:p>
            <a:r>
              <a:rPr lang="en-NZ" dirty="0" smtClean="0"/>
              <a:t>Depends on if you were already a target</a:t>
            </a:r>
          </a:p>
          <a:p>
            <a:endParaRPr lang="en-NZ" dirty="0" smtClean="0"/>
          </a:p>
        </p:txBody>
      </p:sp>
      <p:sp>
        <p:nvSpPr>
          <p:cNvPr id="6" name="Slide Number Placeholder 5"/>
          <p:cNvSpPr>
            <a:spLocks noGrp="1"/>
          </p:cNvSpPr>
          <p:nvPr>
            <p:ph type="sldNum" sz="quarter" idx="12"/>
          </p:nvPr>
        </p:nvSpPr>
        <p:spPr/>
        <p:txBody>
          <a:bodyPr/>
          <a:lstStyle/>
          <a:p>
            <a:fld id="{A2EF37A0-74FC-AB4F-AE4C-D9BFC6719E9F}" type="slidenum">
              <a:rPr lang="en-US" smtClean="0"/>
              <a:pPr/>
              <a:t>39</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Betting on Death 2</a:t>
            </a:r>
            <a:endParaRPr lang="en-NZ" sz="1800" i="1" cap="none" dirty="0">
              <a:solidFill>
                <a:schemeClr val="bg1"/>
              </a:solidFill>
            </a:endParaRPr>
          </a:p>
        </p:txBody>
      </p:sp>
      <p:pic>
        <p:nvPicPr>
          <p:cNvPr id="4" name="Picture 3"/>
          <p:cNvPicPr>
            <a:picLocks noChangeAspect="1"/>
          </p:cNvPicPr>
          <p:nvPr/>
        </p:nvPicPr>
        <p:blipFill>
          <a:blip r:embed="rId3"/>
          <a:stretch>
            <a:fillRect/>
          </a:stretch>
        </p:blipFill>
        <p:spPr>
          <a:xfrm>
            <a:off x="2121956" y="4315992"/>
            <a:ext cx="4900088" cy="2560296"/>
          </a:xfrm>
          <a:prstGeom prst="rect">
            <a:avLst/>
          </a:prstGeom>
        </p:spPr>
      </p:pic>
      <p:pic>
        <p:nvPicPr>
          <p:cNvPr id="11" name="Picture 10"/>
          <p:cNvPicPr>
            <a:picLocks noChangeAspect="1"/>
          </p:cNvPicPr>
          <p:nvPr/>
        </p:nvPicPr>
        <p:blipFill>
          <a:blip r:embed="rId4"/>
          <a:stretch>
            <a:fillRect/>
          </a:stretch>
        </p:blipFill>
        <p:spPr>
          <a:xfrm>
            <a:off x="5049019" y="1027038"/>
            <a:ext cx="3653656" cy="2740242"/>
          </a:xfrm>
          <a:prstGeom prst="rect">
            <a:avLst/>
          </a:prstGeom>
        </p:spPr>
      </p:pic>
    </p:spTree>
    <p:extLst>
      <p:ext uri="{BB962C8B-B14F-4D97-AF65-F5344CB8AC3E}">
        <p14:creationId xmlns:p14="http://schemas.microsoft.com/office/powerpoint/2010/main" val="5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p:txBody>
          <a:bodyPr/>
          <a:lstStyle/>
          <a:p>
            <a:r>
              <a:rPr lang="en-US" smtClean="0"/>
              <a:t>Events of Interest</a:t>
            </a:r>
            <a:endParaRPr lang="en-US"/>
          </a:p>
        </p:txBody>
      </p:sp>
      <p:sp>
        <p:nvSpPr>
          <p:cNvPr id="764931" name="Rectangle 3"/>
          <p:cNvSpPr>
            <a:spLocks noGrp="1" noChangeArrowheads="1"/>
          </p:cNvSpPr>
          <p:nvPr>
            <p:ph type="body" idx="1"/>
          </p:nvPr>
        </p:nvSpPr>
        <p:spPr/>
        <p:txBody>
          <a:bodyPr/>
          <a:lstStyle/>
          <a:p>
            <a:r>
              <a:rPr lang="en-US" dirty="0" smtClean="0"/>
              <a:t>Will category 3 (or higher) hurricane make landfall in Florida in 2017? </a:t>
            </a:r>
          </a:p>
          <a:p>
            <a:r>
              <a:rPr lang="en-US" dirty="0" smtClean="0"/>
              <a:t>Will Google reinstate its Chinese search engine?</a:t>
            </a:r>
          </a:p>
          <a:p>
            <a:r>
              <a:rPr lang="en-US" dirty="0" smtClean="0"/>
              <a:t>Will Democratic party win the Presidential election? </a:t>
            </a:r>
          </a:p>
          <a:p>
            <a:r>
              <a:rPr lang="en-US" dirty="0" smtClean="0"/>
              <a:t>Will Microsoft stock price exceed $65?</a:t>
            </a:r>
          </a:p>
          <a:p>
            <a:r>
              <a:rPr lang="en-US" dirty="0" smtClean="0"/>
              <a:t>Will there be a cure for cancer by 2020?</a:t>
            </a:r>
          </a:p>
          <a:p>
            <a:r>
              <a:rPr lang="en-US" dirty="0" smtClean="0"/>
              <a:t>Will sales revenue exceed $200k in April?</a:t>
            </a:r>
          </a:p>
          <a:p>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4</a:t>
            </a:fld>
            <a:endParaRPr lang="en-US" dirty="0"/>
          </a:p>
        </p:txBody>
      </p:sp>
      <p:pic>
        <p:nvPicPr>
          <p:cNvPr id="7" name="Picture 6"/>
          <p:cNvPicPr>
            <a:picLocks noChangeAspect="1"/>
          </p:cNvPicPr>
          <p:nvPr/>
        </p:nvPicPr>
        <p:blipFill>
          <a:blip r:embed="rId3"/>
          <a:stretch>
            <a:fillRect/>
          </a:stretch>
        </p:blipFill>
        <p:spPr>
          <a:xfrm>
            <a:off x="6534370" y="3487039"/>
            <a:ext cx="2168305" cy="2867406"/>
          </a:xfrm>
          <a:prstGeom prst="rect">
            <a:avLst/>
          </a:prstGeom>
        </p:spPr>
      </p:pic>
    </p:spTree>
    <p:extLst>
      <p:ext uri="{BB962C8B-B14F-4D97-AF65-F5344CB8AC3E}">
        <p14:creationId xmlns:p14="http://schemas.microsoft.com/office/powerpoint/2010/main" val="187968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49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493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493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49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smtClean="0"/>
              <a:t>Innocently Profiting from terrorism</a:t>
            </a:r>
            <a:endParaRPr lang="en-NZ" dirty="0"/>
          </a:p>
        </p:txBody>
      </p:sp>
      <p:sp>
        <p:nvSpPr>
          <p:cNvPr id="3" name="Content Placeholder 2"/>
          <p:cNvSpPr>
            <a:spLocks noGrp="1"/>
          </p:cNvSpPr>
          <p:nvPr>
            <p:ph idx="1"/>
          </p:nvPr>
        </p:nvSpPr>
        <p:spPr>
          <a:xfrm>
            <a:off x="457200" y="1752600"/>
            <a:ext cx="5791200" cy="4373563"/>
          </a:xfrm>
        </p:spPr>
        <p:txBody>
          <a:bodyPr/>
          <a:lstStyle/>
          <a:p>
            <a:r>
              <a:rPr lang="en-NZ" dirty="0" smtClean="0"/>
              <a:t>Anyone profiting from successful acts of terrorism seems wrong…</a:t>
            </a:r>
          </a:p>
          <a:p>
            <a:r>
              <a:rPr lang="en-NZ" dirty="0" smtClean="0"/>
              <a:t>But many non-terrorists already accidentally profit from terrorism</a:t>
            </a:r>
          </a:p>
          <a:p>
            <a:pPr marL="114300" indent="-342900">
              <a:buFont typeface="Arial" charset="0"/>
              <a:buChar char="•"/>
            </a:pPr>
            <a:r>
              <a:rPr lang="en-NZ" b="0" dirty="0" smtClean="0"/>
              <a:t>People who specialize in monitoring/preventing terrorism</a:t>
            </a:r>
          </a:p>
          <a:p>
            <a:pPr marL="114300" indent="-342900">
              <a:buFont typeface="Arial" charset="0"/>
              <a:buChar char="•"/>
            </a:pPr>
            <a:r>
              <a:rPr lang="en-NZ" b="0" dirty="0" smtClean="0"/>
              <a:t>Some stocks</a:t>
            </a:r>
          </a:p>
          <a:p>
            <a:pPr marL="114300" indent="-342900">
              <a:buFont typeface="Arial" charset="0"/>
              <a:buChar char="•"/>
            </a:pPr>
            <a:r>
              <a:rPr lang="en-NZ" b="0" dirty="0" smtClean="0"/>
              <a:t>Some businesses</a:t>
            </a:r>
          </a:p>
          <a:p>
            <a:pPr lvl="2"/>
            <a:endParaRPr lang="en-NZ" dirty="0" smtClean="0"/>
          </a:p>
          <a:p>
            <a:r>
              <a:rPr lang="en-NZ" dirty="0" smtClean="0"/>
              <a:t>Accidental profiting is a </a:t>
            </a:r>
            <a:r>
              <a:rPr lang="en-NZ" dirty="0" smtClean="0">
                <a:solidFill>
                  <a:srgbClr val="00B050"/>
                </a:solidFill>
              </a:rPr>
              <a:t>non-issue</a:t>
            </a:r>
            <a:endParaRPr lang="en-NZ" dirty="0" smtClean="0">
              <a:solidFill>
                <a:srgbClr val="00B050"/>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pPr/>
              <a:t>40</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Betting on Death 3</a:t>
            </a:r>
            <a:endParaRPr lang="en-NZ" sz="1800" i="1" cap="none" dirty="0">
              <a:solidFill>
                <a:schemeClr val="bg1"/>
              </a:solidFill>
            </a:endParaRPr>
          </a:p>
        </p:txBody>
      </p:sp>
      <p:pic>
        <p:nvPicPr>
          <p:cNvPr id="9" name="Picture 8"/>
          <p:cNvPicPr>
            <a:picLocks noChangeAspect="1"/>
          </p:cNvPicPr>
          <p:nvPr/>
        </p:nvPicPr>
        <p:blipFill>
          <a:blip r:embed="rId3"/>
          <a:stretch>
            <a:fillRect/>
          </a:stretch>
        </p:blipFill>
        <p:spPr>
          <a:xfrm>
            <a:off x="6353199" y="1116431"/>
            <a:ext cx="2349476" cy="3129075"/>
          </a:xfrm>
          <a:prstGeom prst="rect">
            <a:avLst/>
          </a:prstGeom>
        </p:spPr>
      </p:pic>
    </p:spTree>
    <p:extLst>
      <p:ext uri="{BB962C8B-B14F-4D97-AF65-F5344CB8AC3E}">
        <p14:creationId xmlns:p14="http://schemas.microsoft.com/office/powerpoint/2010/main" val="68351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5475" cy="1371600"/>
          </a:xfrm>
        </p:spPr>
        <p:txBody>
          <a:bodyPr>
            <a:normAutofit/>
          </a:bodyPr>
          <a:lstStyle/>
          <a:p>
            <a:r>
              <a:rPr lang="en-NZ" smtClean="0"/>
              <a:t>Purposefully Profiting from terrorism</a:t>
            </a:r>
            <a:endParaRPr lang="en-NZ" dirty="0"/>
          </a:p>
        </p:txBody>
      </p:sp>
      <p:sp>
        <p:nvSpPr>
          <p:cNvPr id="3" name="Content Placeholder 2"/>
          <p:cNvSpPr>
            <a:spLocks noGrp="1"/>
          </p:cNvSpPr>
          <p:nvPr>
            <p:ph idx="1"/>
          </p:nvPr>
        </p:nvSpPr>
        <p:spPr/>
        <p:txBody>
          <a:bodyPr/>
          <a:lstStyle/>
          <a:p>
            <a:r>
              <a:rPr lang="en-NZ" dirty="0" smtClean="0"/>
              <a:t>Believing there will be a terrorist attack and deciding to profit from it</a:t>
            </a:r>
          </a:p>
          <a:p>
            <a:pPr marL="342900" indent="-342900">
              <a:buFont typeface="Arial" charset="0"/>
              <a:buChar char="•"/>
            </a:pPr>
            <a:r>
              <a:rPr lang="en-NZ" b="0" dirty="0" smtClean="0"/>
              <a:t>Trying to benefit from an immoral act</a:t>
            </a:r>
          </a:p>
          <a:p>
            <a:pPr marL="342900" indent="-342900">
              <a:buFont typeface="Arial" charset="0"/>
              <a:buChar char="•"/>
            </a:pPr>
            <a:r>
              <a:rPr lang="en-NZ" b="0" dirty="0" smtClean="0"/>
              <a:t>Analogy: Using Nazi medical research?</a:t>
            </a:r>
          </a:p>
          <a:p>
            <a:pPr marL="617220" lvl="1" indent="-342900">
              <a:buFont typeface="Arial" charset="0"/>
              <a:buChar char="•"/>
            </a:pPr>
            <a:r>
              <a:rPr lang="en-NZ" b="0" dirty="0" smtClean="0"/>
              <a:t>Different motives: help others vs. self?</a:t>
            </a:r>
          </a:p>
          <a:p>
            <a:pPr lvl="3"/>
            <a:endParaRPr lang="en-NZ" dirty="0" smtClean="0"/>
          </a:p>
          <a:p>
            <a:r>
              <a:rPr lang="en-NZ" dirty="0" smtClean="0">
                <a:solidFill>
                  <a:schemeClr val="tx2"/>
                </a:solidFill>
              </a:rPr>
              <a:t>Seems repugnant</a:t>
            </a:r>
            <a:r>
              <a:rPr lang="en-NZ" dirty="0" smtClean="0"/>
              <a:t> when done to benefit self</a:t>
            </a:r>
          </a:p>
          <a:p>
            <a:r>
              <a:rPr lang="en-NZ" dirty="0" smtClean="0"/>
              <a:t>But what is immoral about it?</a:t>
            </a:r>
          </a:p>
          <a:p>
            <a:pPr marL="114300" indent="-342900">
              <a:buFont typeface="Arial" charset="0"/>
              <a:buChar char="•"/>
            </a:pPr>
            <a:r>
              <a:rPr lang="en-NZ" b="0" dirty="0" smtClean="0"/>
              <a:t>Who or what is harmed?</a:t>
            </a:r>
            <a:endParaRPr lang="en-NZ" b="0" dirty="0" smtClean="0"/>
          </a:p>
        </p:txBody>
      </p:sp>
      <p:sp>
        <p:nvSpPr>
          <p:cNvPr id="6" name="Slide Number Placeholder 5"/>
          <p:cNvSpPr>
            <a:spLocks noGrp="1"/>
          </p:cNvSpPr>
          <p:nvPr>
            <p:ph type="sldNum" sz="quarter" idx="12"/>
          </p:nvPr>
        </p:nvSpPr>
        <p:spPr/>
        <p:txBody>
          <a:bodyPr/>
          <a:lstStyle/>
          <a:p>
            <a:fld id="{A2EF37A0-74FC-AB4F-AE4C-D9BFC6719E9F}" type="slidenum">
              <a:rPr lang="en-US" smtClean="0"/>
              <a:pPr/>
              <a:t>41</a:t>
            </a:fld>
            <a:endParaRPr lang="en-US"/>
          </a:p>
        </p:txBody>
      </p:sp>
      <p:pic>
        <p:nvPicPr>
          <p:cNvPr id="4" name="Picture 2" descr="http://www.biopoliticaltimes.org/img/original/Nazi_doctors_and_subje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889" y="2334580"/>
            <a:ext cx="3182111" cy="2316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42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Wisdom of repugnance?</a:t>
            </a:r>
            <a:endParaRPr lang="en-NZ" dirty="0"/>
          </a:p>
        </p:txBody>
      </p:sp>
      <p:sp>
        <p:nvSpPr>
          <p:cNvPr id="3" name="Content Placeholder 2"/>
          <p:cNvSpPr>
            <a:spLocks noGrp="1"/>
          </p:cNvSpPr>
          <p:nvPr>
            <p:ph idx="1"/>
          </p:nvPr>
        </p:nvSpPr>
        <p:spPr/>
        <p:txBody>
          <a:bodyPr/>
          <a:lstStyle/>
          <a:p>
            <a:r>
              <a:rPr lang="en-NZ" dirty="0" smtClean="0"/>
              <a:t>…Or knee-jerk moralizing?</a:t>
            </a:r>
          </a:p>
          <a:p>
            <a:r>
              <a:rPr lang="en-NZ" dirty="0" smtClean="0"/>
              <a:t>Person-affecting </a:t>
            </a:r>
          </a:p>
          <a:p>
            <a:pPr marL="114300" indent="-342900">
              <a:buFont typeface="Arial" charset="0"/>
              <a:buChar char="•"/>
            </a:pPr>
            <a:r>
              <a:rPr lang="en-NZ" b="0" dirty="0" smtClean="0"/>
              <a:t>Desensitized to terrorism </a:t>
            </a:r>
            <a:r>
              <a:rPr lang="en-NZ" b="0" dirty="0" smtClean="0">
                <a:sym typeface="Wingdings" pitchFamily="2" charset="2"/>
              </a:rPr>
              <a:t> become terrorist?</a:t>
            </a:r>
          </a:p>
          <a:p>
            <a:pPr marL="114300" indent="-342900">
              <a:buFont typeface="Arial" charset="0"/>
              <a:buChar char="•"/>
            </a:pPr>
            <a:r>
              <a:rPr lang="en-NZ" b="0" dirty="0" smtClean="0">
                <a:sym typeface="Wingdings" pitchFamily="2" charset="2"/>
              </a:rPr>
              <a:t>Some people would find it offensive</a:t>
            </a:r>
          </a:p>
          <a:p>
            <a:pPr marL="114300" indent="-342900">
              <a:buFont typeface="Arial" charset="0"/>
              <a:buChar char="•"/>
            </a:pPr>
            <a:r>
              <a:rPr lang="en-NZ" b="0" dirty="0" smtClean="0"/>
              <a:t>Virtue ethics (character-tarnishing)</a:t>
            </a:r>
          </a:p>
          <a:p>
            <a:pPr marL="114300" indent="-342900">
              <a:buFont typeface="Arial" charset="0"/>
              <a:buChar char="•"/>
            </a:pPr>
            <a:r>
              <a:rPr lang="en-NZ" b="0" dirty="0" smtClean="0">
                <a:sym typeface="Wingdings" pitchFamily="2" charset="2"/>
              </a:rPr>
              <a:t>Analogy: violent computer games?</a:t>
            </a:r>
            <a:endParaRPr lang="en-NZ" b="0" dirty="0" smtClean="0"/>
          </a:p>
          <a:p>
            <a:r>
              <a:rPr lang="en-NZ" dirty="0" smtClean="0"/>
              <a:t>Disrespect of an important ideal</a:t>
            </a:r>
          </a:p>
          <a:p>
            <a:pPr marL="114300" indent="-342900">
              <a:buFont typeface="Arial" charset="0"/>
              <a:buChar char="•"/>
            </a:pPr>
            <a:r>
              <a:rPr lang="en-NZ" b="0" dirty="0" smtClean="0"/>
              <a:t>Life, peace, freedom?</a:t>
            </a:r>
          </a:p>
          <a:p>
            <a:pPr marL="114300" indent="-342900">
              <a:buFont typeface="Arial" charset="0"/>
              <a:buChar char="•"/>
            </a:pPr>
            <a:r>
              <a:rPr lang="en-NZ" b="0" dirty="0" smtClean="0"/>
              <a:t>Analogy: blasphemy?</a:t>
            </a:r>
          </a:p>
          <a:p>
            <a:endParaRPr lang="en-NZ" dirty="0" smtClean="0"/>
          </a:p>
          <a:p>
            <a:endParaRPr lang="en-NZ" dirty="0" smtClean="0"/>
          </a:p>
        </p:txBody>
      </p:sp>
      <p:sp>
        <p:nvSpPr>
          <p:cNvPr id="4" name="Slide Number Placeholder 3"/>
          <p:cNvSpPr>
            <a:spLocks noGrp="1"/>
          </p:cNvSpPr>
          <p:nvPr>
            <p:ph type="sldNum" sz="quarter" idx="12"/>
          </p:nvPr>
        </p:nvSpPr>
        <p:spPr/>
        <p:txBody>
          <a:bodyPr/>
          <a:lstStyle/>
          <a:p>
            <a:fld id="{A2EF37A0-74FC-AB4F-AE4C-D9BFC6719E9F}" type="slidenum">
              <a:rPr lang="en-US" smtClean="0"/>
              <a:pPr/>
              <a:t>42</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a:t>
            </a:r>
            <a:r>
              <a:rPr lang="en-NZ" sz="1800" i="1" cap="none" dirty="0">
                <a:solidFill>
                  <a:schemeClr val="bg1"/>
                </a:solidFill>
              </a:rPr>
              <a:t> </a:t>
            </a:r>
            <a:r>
              <a:rPr lang="en-NZ" sz="1800" i="1" cap="none" dirty="0" smtClean="0">
                <a:solidFill>
                  <a:schemeClr val="bg1"/>
                </a:solidFill>
              </a:rPr>
              <a:t>     Wisdom of Repugnance? 1</a:t>
            </a:r>
            <a:endParaRPr lang="en-NZ" sz="1800" i="1" cap="none" dirty="0">
              <a:solidFill>
                <a:schemeClr val="bg1"/>
              </a:solidFill>
            </a:endParaRPr>
          </a:p>
        </p:txBody>
      </p:sp>
      <p:pic>
        <p:nvPicPr>
          <p:cNvPr id="2050" name="Picture 2" descr="http://1.bp.blogspot.com/_vzGkWJ9NImM/Sh3-UpkT6gI/AAAAAAAABGo/r8xjjzUuKJ8/s320/LeonKass-7973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871" y="0"/>
            <a:ext cx="2028825" cy="30480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968870" y="3048001"/>
            <a:ext cx="2028825" cy="1821159"/>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r>
              <a:rPr lang="en-US" sz="2000" b="0" dirty="0" smtClean="0"/>
              <a:t>“</a:t>
            </a:r>
            <a:r>
              <a:rPr lang="en-US" sz="2000" b="0" dirty="0"/>
              <a:t>Shallow are the souls that have forgotten how to shudder</a:t>
            </a:r>
            <a:r>
              <a:rPr lang="en-US" sz="2000" b="0" dirty="0" smtClean="0"/>
              <a:t>.” – Leon </a:t>
            </a:r>
            <a:r>
              <a:rPr lang="en-US" sz="2000" b="0" dirty="0" err="1" smtClean="0"/>
              <a:t>Kass</a:t>
            </a:r>
            <a:endParaRPr lang="en-NZ" sz="1900" dirty="0" smtClean="0"/>
          </a:p>
        </p:txBody>
      </p:sp>
    </p:spTree>
    <p:extLst>
      <p:ext uri="{BB962C8B-B14F-4D97-AF65-F5344CB8AC3E}">
        <p14:creationId xmlns:p14="http://schemas.microsoft.com/office/powerpoint/2010/main" val="1292738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Motivations &amp; moral effects</a:t>
            </a:r>
            <a:endParaRPr lang="en-NZ"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6343391"/>
              </p:ext>
            </p:extLst>
          </p:nvPr>
        </p:nvGraphicFramePr>
        <p:xfrm>
          <a:off x="0" y="1752600"/>
          <a:ext cx="9143999" cy="3393440"/>
        </p:xfrm>
        <a:graphic>
          <a:graphicData uri="http://schemas.openxmlformats.org/drawingml/2006/table">
            <a:tbl>
              <a:tblPr firstRow="1">
                <a:tableStyleId>{5C22544A-7EE6-4342-B048-85BDC9FD1C3A}</a:tableStyleId>
              </a:tblPr>
              <a:tblGrid>
                <a:gridCol w="1281988"/>
                <a:gridCol w="1560194"/>
                <a:gridCol w="1645474"/>
                <a:gridCol w="1570679"/>
                <a:gridCol w="1570679"/>
                <a:gridCol w="1514985"/>
              </a:tblGrid>
              <a:tr h="370840">
                <a:tc>
                  <a:txBody>
                    <a:bodyPr/>
                    <a:lstStyle/>
                    <a:p>
                      <a:pPr algn="ctr"/>
                      <a:r>
                        <a:rPr lang="en-NZ" b="1" dirty="0" smtClean="0">
                          <a:solidFill>
                            <a:schemeClr val="bg1"/>
                          </a:solidFill>
                        </a:rPr>
                        <a:t>Moral</a:t>
                      </a:r>
                      <a:endParaRPr lang="en-NZ" b="1" dirty="0">
                        <a:solidFill>
                          <a:schemeClr val="bg1"/>
                        </a:solidFill>
                      </a:endParaRPr>
                    </a:p>
                  </a:txBody>
                  <a:tcPr>
                    <a:lnR w="12700" cap="flat" cmpd="sng" algn="ctr">
                      <a:solidFill>
                        <a:schemeClr val="bg1"/>
                      </a:solidFill>
                      <a:prstDash val="solid"/>
                      <a:round/>
                      <a:headEnd type="none" w="med" len="med"/>
                      <a:tailEnd type="none" w="med" len="med"/>
                    </a:lnR>
                    <a:lnB w="12700" cap="flat" cmpd="sng" algn="ctr">
                      <a:solidFill>
                        <a:schemeClr val="tx2">
                          <a:lumMod val="60000"/>
                          <a:lumOff val="40000"/>
                        </a:schemeClr>
                      </a:solidFill>
                      <a:prstDash val="solid"/>
                      <a:round/>
                      <a:headEnd type="none" w="med" len="med"/>
                      <a:tailEnd type="none" w="med" len="med"/>
                    </a:lnB>
                    <a:solidFill>
                      <a:schemeClr val="tx2">
                        <a:lumMod val="60000"/>
                        <a:lumOff val="40000"/>
                      </a:schemeClr>
                    </a:solidFill>
                  </a:tcPr>
                </a:tc>
                <a:tc gridSpan="5">
                  <a:txBody>
                    <a:bodyPr/>
                    <a:lstStyle/>
                    <a:p>
                      <a:pPr algn="ctr"/>
                      <a:r>
                        <a:rPr lang="en-NZ" b="1" dirty="0" smtClean="0">
                          <a:solidFill>
                            <a:schemeClr val="bg1"/>
                          </a:solidFill>
                        </a:rPr>
                        <a:t>Motivations</a:t>
                      </a:r>
                      <a:endParaRPr lang="en-NZ" b="1" dirty="0">
                        <a:solidFill>
                          <a:schemeClr val="bg1"/>
                        </a:solidFill>
                      </a:endParaRPr>
                    </a:p>
                  </a:txBody>
                  <a:tcPr>
                    <a:lnL w="12700" cap="flat" cmpd="sng" algn="ctr">
                      <a:solidFill>
                        <a:schemeClr val="bg1"/>
                      </a:solidFill>
                      <a:prstDash val="solid"/>
                      <a:round/>
                      <a:headEnd type="none" w="med" len="med"/>
                      <a:tailEnd type="none" w="med" len="med"/>
                    </a:lnL>
                    <a:lnB w="12700" cap="flat" cmpd="sng" algn="ctr">
                      <a:solidFill>
                        <a:schemeClr val="accent1"/>
                      </a:solidFill>
                      <a:prstDash val="solid"/>
                      <a:round/>
                      <a:headEnd type="none" w="med" len="med"/>
                      <a:tailEnd type="none" w="med" len="med"/>
                    </a:lnB>
                    <a:solidFill>
                      <a:schemeClr val="accent1"/>
                    </a:solidFill>
                  </a:tcPr>
                </a:tc>
                <a:tc hMerge="1">
                  <a:txBody>
                    <a:bodyPr/>
                    <a:lstStyle/>
                    <a:p>
                      <a:pPr algn="ctr"/>
                      <a:endParaRPr lang="en-NZ" dirty="0">
                        <a:solidFill>
                          <a:schemeClr val="bg1"/>
                        </a:solidFill>
                      </a:endParaRPr>
                    </a:p>
                  </a:txBody>
                  <a:tcPr>
                    <a:solidFill>
                      <a:schemeClr val="accent1"/>
                    </a:solidFill>
                  </a:tcPr>
                </a:tc>
                <a:tc hMerge="1">
                  <a:txBody>
                    <a:bodyPr/>
                    <a:lstStyle/>
                    <a:p>
                      <a:pPr algn="ctr"/>
                      <a:endParaRPr lang="en-NZ" dirty="0">
                        <a:solidFill>
                          <a:schemeClr val="bg1"/>
                        </a:solidFill>
                      </a:endParaRPr>
                    </a:p>
                  </a:txBody>
                  <a:tcPr>
                    <a:solidFill>
                      <a:schemeClr val="accent1"/>
                    </a:solidFill>
                  </a:tcPr>
                </a:tc>
                <a:tc hMerge="1">
                  <a:txBody>
                    <a:bodyPr/>
                    <a:lstStyle/>
                    <a:p>
                      <a:pPr algn="ctr"/>
                      <a:endParaRPr lang="en-NZ" dirty="0">
                        <a:solidFill>
                          <a:schemeClr val="bg1"/>
                        </a:solidFill>
                      </a:endParaRPr>
                    </a:p>
                  </a:txBody>
                  <a:tcPr>
                    <a:solidFill>
                      <a:schemeClr val="accent1"/>
                    </a:solidFill>
                  </a:tcPr>
                </a:tc>
                <a:tc hMerge="1">
                  <a:txBody>
                    <a:bodyPr/>
                    <a:lstStyle/>
                    <a:p>
                      <a:pPr algn="ctr"/>
                      <a:endParaRPr lang="en-NZ" dirty="0">
                        <a:solidFill>
                          <a:schemeClr val="bg1"/>
                        </a:solidFill>
                      </a:endParaRPr>
                    </a:p>
                  </a:txBody>
                  <a:tcPr>
                    <a:solidFill>
                      <a:schemeClr val="accent1"/>
                    </a:solidFill>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NZ" b="1" baseline="0" dirty="0" smtClean="0">
                          <a:solidFill>
                            <a:schemeClr val="bg1"/>
                          </a:solidFill>
                        </a:rPr>
                        <a:t>effect</a:t>
                      </a:r>
                      <a:endParaRPr lang="en-NZ" b="1" dirty="0" smtClean="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solidFill>
                      <a:schemeClr val="tx2">
                        <a:lumMod val="60000"/>
                        <a:lumOff val="40000"/>
                      </a:schemeClr>
                    </a:solidFill>
                  </a:tcPr>
                </a:tc>
                <a:tc>
                  <a:txBody>
                    <a:bodyPr/>
                    <a:lstStyle/>
                    <a:p>
                      <a:pPr algn="ctr"/>
                      <a:r>
                        <a:rPr lang="en-NZ" dirty="0" smtClean="0">
                          <a:solidFill>
                            <a:schemeClr val="bg1"/>
                          </a:solidFill>
                        </a:rPr>
                        <a:t>$$</a:t>
                      </a:r>
                      <a:endParaRPr lang="en-NZ"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smtClean="0">
                          <a:solidFill>
                            <a:schemeClr val="bg1"/>
                          </a:solidFill>
                        </a:rPr>
                        <a:t>Status</a:t>
                      </a:r>
                      <a:endParaRPr lang="en-NZ" dirty="0">
                        <a:solidFill>
                          <a:schemeClr val="bg1"/>
                        </a:solidFill>
                      </a:endParaRPr>
                    </a:p>
                  </a:txBody>
                  <a:tcPr>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smtClean="0">
                          <a:solidFill>
                            <a:schemeClr val="bg1"/>
                          </a:solidFill>
                        </a:rPr>
                        <a:t>Fun</a:t>
                      </a:r>
                      <a:endParaRPr lang="en-NZ" dirty="0">
                        <a:solidFill>
                          <a:schemeClr val="bg1"/>
                        </a:solidFill>
                      </a:endParaRPr>
                    </a:p>
                  </a:txBody>
                  <a:tcPr>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smtClean="0">
                          <a:solidFill>
                            <a:schemeClr val="bg1"/>
                          </a:solidFill>
                        </a:rPr>
                        <a:t>Manipulative</a:t>
                      </a:r>
                      <a:endParaRPr lang="en-NZ" dirty="0">
                        <a:solidFill>
                          <a:schemeClr val="bg1"/>
                        </a:solidFill>
                      </a:endParaRPr>
                    </a:p>
                  </a:txBody>
                  <a:tcPr>
                    <a:lnT w="12700" cap="flat" cmpd="sng" algn="ctr">
                      <a:solidFill>
                        <a:schemeClr val="accent1"/>
                      </a:solidFill>
                      <a:prstDash val="solid"/>
                      <a:round/>
                      <a:headEnd type="none" w="med" len="med"/>
                      <a:tailEnd type="none" w="med" len="med"/>
                    </a:lnT>
                    <a:solidFill>
                      <a:schemeClr val="accent1"/>
                    </a:solidFill>
                  </a:tcPr>
                </a:tc>
                <a:tc>
                  <a:txBody>
                    <a:bodyPr/>
                    <a:lstStyle/>
                    <a:p>
                      <a:pPr algn="ctr"/>
                      <a:r>
                        <a:rPr lang="en-NZ" dirty="0" smtClean="0">
                          <a:solidFill>
                            <a:schemeClr val="bg1"/>
                          </a:solidFill>
                        </a:rPr>
                        <a:t>Informative</a:t>
                      </a:r>
                      <a:endParaRPr lang="en-NZ" dirty="0">
                        <a:solidFill>
                          <a:schemeClr val="bg1"/>
                        </a:solidFill>
                      </a:endParaRPr>
                    </a:p>
                  </a:txBody>
                  <a:tcPr>
                    <a:lnT w="12700" cap="flat" cmpd="sng" algn="ctr">
                      <a:solidFill>
                        <a:schemeClr val="accent1"/>
                      </a:solidFill>
                      <a:prstDash val="solid"/>
                      <a:round/>
                      <a:headEnd type="none" w="med" len="med"/>
                      <a:tailEnd type="none" w="med" len="med"/>
                    </a:lnT>
                    <a:lnB w="57150" cap="flat" cmpd="sng" algn="ctr">
                      <a:solidFill>
                        <a:srgbClr val="FFFF00"/>
                      </a:solidFill>
                      <a:prstDash val="solid"/>
                      <a:round/>
                      <a:headEnd type="none" w="med" len="med"/>
                      <a:tailEnd type="none" w="med" len="med"/>
                    </a:lnB>
                    <a:solidFill>
                      <a:schemeClr val="accent1"/>
                    </a:solidFill>
                  </a:tcPr>
                </a:tc>
              </a:tr>
              <a:tr h="370840">
                <a:tc>
                  <a:txBody>
                    <a:bodyPr/>
                    <a:lstStyle/>
                    <a:p>
                      <a:r>
                        <a:rPr lang="en-NZ" b="0" dirty="0" smtClean="0">
                          <a:solidFill>
                            <a:schemeClr val="bg1"/>
                          </a:solidFill>
                        </a:rPr>
                        <a:t>Effect</a:t>
                      </a:r>
                      <a:r>
                        <a:rPr lang="en-NZ" b="0" baseline="0" dirty="0" smtClean="0">
                          <a:solidFill>
                            <a:schemeClr val="bg1"/>
                          </a:solidFill>
                        </a:rPr>
                        <a:t> on character</a:t>
                      </a:r>
                      <a:endParaRPr lang="en-NZ" b="0" dirty="0">
                        <a:solidFill>
                          <a:schemeClr val="bg1"/>
                        </a:solidFill>
                      </a:endParaRPr>
                    </a:p>
                  </a:txBody>
                  <a:tcPr>
                    <a:solidFill>
                      <a:schemeClr val="tx2">
                        <a:lumMod val="60000"/>
                        <a:lumOff val="40000"/>
                      </a:schemeClr>
                    </a:solidFill>
                  </a:tcPr>
                </a:tc>
                <a:tc>
                  <a:txBody>
                    <a:bodyPr/>
                    <a:lstStyle/>
                    <a:p>
                      <a:r>
                        <a:rPr lang="en-NZ" dirty="0" smtClean="0"/>
                        <a:t>Induce greed,</a:t>
                      </a:r>
                      <a:r>
                        <a:rPr lang="en-NZ" sz="1800" b="0" i="0" kern="1200" dirty="0" smtClean="0">
                          <a:solidFill>
                            <a:schemeClr val="dk1"/>
                          </a:solidFill>
                          <a:effectLst/>
                          <a:latin typeface="+mn-lt"/>
                          <a:ea typeface="+mn-ea"/>
                          <a:cs typeface="+mn-cs"/>
                        </a:rPr>
                        <a:t> </a:t>
                      </a:r>
                      <a:r>
                        <a:rPr lang="en-NZ" dirty="0" smtClean="0"/>
                        <a:t>callousness, </a:t>
                      </a:r>
                      <a:r>
                        <a:rPr lang="en-NZ" sz="1800" b="0" i="0" kern="1200" dirty="0" err="1" smtClean="0">
                          <a:solidFill>
                            <a:schemeClr val="dk1"/>
                          </a:solidFill>
                          <a:effectLst/>
                          <a:latin typeface="+mn-lt"/>
                          <a:ea typeface="+mn-ea"/>
                          <a:cs typeface="+mn-cs"/>
                        </a:rPr>
                        <a:t>schaden-freude</a:t>
                      </a:r>
                      <a:r>
                        <a:rPr lang="en-NZ" sz="1800" b="0" i="0" kern="1200" dirty="0" smtClean="0">
                          <a:solidFill>
                            <a:schemeClr val="dk1"/>
                          </a:solidFill>
                          <a:effectLst/>
                          <a:latin typeface="+mn-lt"/>
                          <a:ea typeface="+mn-ea"/>
                          <a:cs typeface="+mn-cs"/>
                        </a:rPr>
                        <a:t>/mild sadism</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Induce pride, callousness, </a:t>
                      </a:r>
                      <a:r>
                        <a:rPr lang="en-NZ" sz="1800" b="0" i="0" kern="1200" dirty="0" err="1" smtClean="0">
                          <a:solidFill>
                            <a:schemeClr val="dk1"/>
                          </a:solidFill>
                          <a:effectLst/>
                          <a:latin typeface="+mn-lt"/>
                          <a:ea typeface="+mn-ea"/>
                          <a:cs typeface="+mn-cs"/>
                        </a:rPr>
                        <a:t>schaden-freude</a:t>
                      </a:r>
                      <a:r>
                        <a:rPr lang="en-NZ" sz="1800" b="0" i="0" kern="1200" dirty="0" smtClean="0">
                          <a:solidFill>
                            <a:schemeClr val="dk1"/>
                          </a:solidFill>
                          <a:effectLst/>
                          <a:latin typeface="+mn-lt"/>
                          <a:ea typeface="+mn-ea"/>
                          <a:cs typeface="+mn-cs"/>
                        </a:rPr>
                        <a:t>/mild sadism</a:t>
                      </a:r>
                      <a:endParaRPr lang="en-NZ" dirty="0" smtClean="0"/>
                    </a:p>
                  </a:txBody>
                  <a:tcPr/>
                </a:tc>
                <a:tc>
                  <a:txBody>
                    <a:bodyPr/>
                    <a:lstStyle/>
                    <a:p>
                      <a:r>
                        <a:rPr lang="en-NZ" dirty="0" smtClean="0"/>
                        <a:t>Induce</a:t>
                      </a:r>
                      <a:r>
                        <a:rPr lang="en-NZ" sz="1800" b="0" i="0" kern="1200" dirty="0" smtClean="0">
                          <a:solidFill>
                            <a:schemeClr val="dk1"/>
                          </a:solidFill>
                          <a:effectLst/>
                          <a:latin typeface="+mn-lt"/>
                          <a:ea typeface="+mn-ea"/>
                          <a:cs typeface="+mn-cs"/>
                        </a:rPr>
                        <a:t> </a:t>
                      </a:r>
                      <a:r>
                        <a:rPr lang="en-NZ" dirty="0" smtClean="0"/>
                        <a:t>callousness, </a:t>
                      </a:r>
                      <a:r>
                        <a:rPr lang="en-NZ" sz="1800" b="0" i="0" kern="1200" dirty="0" err="1" smtClean="0">
                          <a:solidFill>
                            <a:schemeClr val="dk1"/>
                          </a:solidFill>
                          <a:effectLst/>
                          <a:latin typeface="+mn-lt"/>
                          <a:ea typeface="+mn-ea"/>
                          <a:cs typeface="+mn-cs"/>
                        </a:rPr>
                        <a:t>schaden-freude</a:t>
                      </a:r>
                      <a:r>
                        <a:rPr lang="en-NZ" sz="1800" b="0" i="0" kern="1200" dirty="0" smtClean="0">
                          <a:solidFill>
                            <a:schemeClr val="dk1"/>
                          </a:solidFill>
                          <a:effectLst/>
                          <a:latin typeface="+mn-lt"/>
                          <a:ea typeface="+mn-ea"/>
                          <a:cs typeface="+mn-cs"/>
                        </a:rPr>
                        <a:t>/mild sadism </a:t>
                      </a:r>
                      <a:endParaRPr lang="en-NZ" dirty="0"/>
                    </a:p>
                  </a:txBody>
                  <a:tcPr/>
                </a:tc>
                <a:tc>
                  <a:txBody>
                    <a:bodyPr/>
                    <a:lstStyle/>
                    <a:p>
                      <a:r>
                        <a:rPr lang="en-NZ" dirty="0" smtClean="0"/>
                        <a:t>Dishonesty, callousness, (morbid curiosity?)</a:t>
                      </a:r>
                      <a:endParaRPr lang="en-NZ" dirty="0"/>
                    </a:p>
                  </a:txBody>
                  <a:tcPr>
                    <a:lnR w="57150" cap="flat" cmpd="sng" algn="ctr">
                      <a:solidFill>
                        <a:srgbClr val="FFFF00"/>
                      </a:solidFill>
                      <a:prstDash val="solid"/>
                      <a:round/>
                      <a:headEnd type="none" w="med" len="med"/>
                      <a:tailEnd type="none" w="med" len="med"/>
                    </a:lnR>
                  </a:tcPr>
                </a:tc>
                <a:tc>
                  <a:txBody>
                    <a:bodyPr/>
                    <a:lstStyle/>
                    <a:p>
                      <a:r>
                        <a:rPr lang="en-NZ" dirty="0" smtClean="0"/>
                        <a:t>Beneficence</a:t>
                      </a:r>
                      <a:endParaRPr lang="en-NZ" dirty="0"/>
                    </a:p>
                  </a:txBody>
                  <a:tcPr>
                    <a:lnL w="57150" cap="flat" cmpd="sng" algn="ctr">
                      <a:solidFill>
                        <a:srgbClr val="FFFF00"/>
                      </a:solidFill>
                      <a:prstDash val="solid"/>
                      <a:round/>
                      <a:headEnd type="none" w="med" len="med"/>
                      <a:tailEnd type="none" w="med" len="med"/>
                    </a:lnL>
                    <a:lnR w="57150" cap="flat" cmpd="sng" algn="ctr">
                      <a:solidFill>
                        <a:srgbClr val="FFFF00"/>
                      </a:solidFill>
                      <a:prstDash val="solid"/>
                      <a:round/>
                      <a:headEnd type="none" w="med" len="med"/>
                      <a:tailEnd type="none" w="med" len="med"/>
                    </a:lnR>
                    <a:lnT w="57150" cap="flat" cmpd="sng" algn="ctr">
                      <a:solidFill>
                        <a:srgbClr val="FFFF00"/>
                      </a:solidFill>
                      <a:prstDash val="solid"/>
                      <a:round/>
                      <a:headEnd type="none" w="med" len="med"/>
                      <a:tailEnd type="none" w="med" len="med"/>
                    </a:lnT>
                  </a:tcPr>
                </a:tc>
              </a:tr>
              <a:tr h="370840">
                <a:tc>
                  <a:txBody>
                    <a:bodyPr/>
                    <a:lstStyle/>
                    <a:p>
                      <a:r>
                        <a:rPr lang="en-NZ" b="0" dirty="0" smtClean="0">
                          <a:solidFill>
                            <a:schemeClr val="bg1"/>
                          </a:solidFill>
                        </a:rPr>
                        <a:t>Disrespect of ideals</a:t>
                      </a:r>
                      <a:endParaRPr lang="en-NZ" b="0" dirty="0">
                        <a:solidFill>
                          <a:schemeClr val="bg1"/>
                        </a:solidFill>
                      </a:endParaRPr>
                    </a:p>
                  </a:txBody>
                  <a:tcPr>
                    <a:solidFill>
                      <a:schemeClr val="tx2">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Life, peace, freedom</a:t>
                      </a:r>
                    </a:p>
                    <a:p>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Life, peace, freedom</a:t>
                      </a:r>
                    </a:p>
                    <a:p>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Life, peace, freedom</a:t>
                      </a:r>
                    </a:p>
                    <a:p>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Life, peace, freedom</a:t>
                      </a:r>
                    </a:p>
                    <a:p>
                      <a:endParaRPr lang="en-NZ" dirty="0"/>
                    </a:p>
                  </a:txBody>
                  <a:tcPr>
                    <a:lnR w="57150" cap="flat" cmpd="sng" algn="ctr">
                      <a:solidFill>
                        <a:srgbClr val="FFFF00"/>
                      </a:solidFill>
                      <a:prstDash val="solid"/>
                      <a:round/>
                      <a:headEnd type="none" w="med" len="med"/>
                      <a:tailEnd type="none" w="med" len="med"/>
                    </a:lnR>
                  </a:tcPr>
                </a:tc>
                <a:tc>
                  <a:txBody>
                    <a:bodyPr/>
                    <a:lstStyle/>
                    <a:p>
                      <a:r>
                        <a:rPr lang="en-NZ" i="1" dirty="0" smtClean="0"/>
                        <a:t>Respect</a:t>
                      </a:r>
                      <a:r>
                        <a:rPr lang="en-NZ" dirty="0" smtClean="0"/>
                        <a:t> for life, peace, freedom</a:t>
                      </a:r>
                      <a:endParaRPr lang="en-NZ" dirty="0"/>
                    </a:p>
                  </a:txBody>
                  <a:tcPr>
                    <a:lnL w="57150" cap="flat" cmpd="sng" algn="ctr">
                      <a:solidFill>
                        <a:srgbClr val="FFFF00"/>
                      </a:solidFill>
                      <a:prstDash val="solid"/>
                      <a:round/>
                      <a:headEnd type="none" w="med" len="med"/>
                      <a:tailEnd type="none" w="med" len="med"/>
                    </a:lnL>
                    <a:lnR w="57150" cap="flat" cmpd="sng" algn="ctr">
                      <a:solidFill>
                        <a:srgbClr val="FFFF00"/>
                      </a:solidFill>
                      <a:prstDash val="solid"/>
                      <a:round/>
                      <a:headEnd type="none" w="med" len="med"/>
                      <a:tailEnd type="none" w="med" len="med"/>
                    </a:lnR>
                    <a:lnB w="57150" cap="flat" cmpd="sng" algn="ctr">
                      <a:solidFill>
                        <a:srgbClr val="FFFF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A2EF37A0-74FC-AB4F-AE4C-D9BFC6719E9F}" type="slidenum">
              <a:rPr lang="en-US" smtClean="0"/>
              <a:pPr/>
              <a:t>43</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a:t>
            </a:r>
            <a:r>
              <a:rPr lang="en-NZ" sz="1800" i="1" cap="none" dirty="0">
                <a:solidFill>
                  <a:schemeClr val="bg1"/>
                </a:solidFill>
              </a:rPr>
              <a:t> </a:t>
            </a:r>
            <a:r>
              <a:rPr lang="en-NZ" sz="1800" i="1" cap="none" dirty="0" smtClean="0">
                <a:solidFill>
                  <a:schemeClr val="bg1"/>
                </a:solidFill>
              </a:rPr>
              <a:t>     Wisdom </a:t>
            </a:r>
            <a:r>
              <a:rPr lang="en-NZ" sz="1800" i="1" cap="none" dirty="0">
                <a:solidFill>
                  <a:schemeClr val="bg1"/>
                </a:solidFill>
              </a:rPr>
              <a:t>of </a:t>
            </a:r>
            <a:r>
              <a:rPr lang="en-NZ" sz="1800" i="1" cap="none" dirty="0" smtClean="0">
                <a:solidFill>
                  <a:schemeClr val="bg1"/>
                </a:solidFill>
              </a:rPr>
              <a:t>Repugnance? 2</a:t>
            </a:r>
            <a:endParaRPr lang="en-NZ" sz="1800" i="1" cap="none" dirty="0">
              <a:solidFill>
                <a:schemeClr val="bg1"/>
              </a:solidFill>
            </a:endParaRPr>
          </a:p>
        </p:txBody>
      </p:sp>
      <p:sp>
        <p:nvSpPr>
          <p:cNvPr id="9" name="TextBox 8"/>
          <p:cNvSpPr txBox="1"/>
          <p:nvPr/>
        </p:nvSpPr>
        <p:spPr>
          <a:xfrm>
            <a:off x="0" y="5152848"/>
            <a:ext cx="9241468" cy="40011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NZ" sz="2000" dirty="0"/>
              <a:t>“PAM… should prove as engaging as it is informative</a:t>
            </a:r>
            <a:r>
              <a:rPr lang="en-NZ" sz="2000" dirty="0" smtClean="0"/>
              <a:t>.”—Official </a:t>
            </a:r>
            <a:r>
              <a:rPr lang="en-NZ" sz="2000" dirty="0"/>
              <a:t>PAM </a:t>
            </a:r>
            <a:r>
              <a:rPr lang="en-NZ" sz="2000" dirty="0" smtClean="0"/>
              <a:t>website</a:t>
            </a:r>
            <a:endParaRPr lang="en-NZ" sz="2000" dirty="0"/>
          </a:p>
        </p:txBody>
      </p:sp>
      <p:sp>
        <p:nvSpPr>
          <p:cNvPr id="10" name="TextBox 9"/>
          <p:cNvSpPr txBox="1"/>
          <p:nvPr/>
        </p:nvSpPr>
        <p:spPr>
          <a:xfrm>
            <a:off x="1764791" y="5886722"/>
            <a:ext cx="5614416" cy="646331"/>
          </a:xfrm>
          <a:prstGeom prst="rect">
            <a:avLst/>
          </a:prstGeom>
          <a:noFill/>
        </p:spPr>
        <p:txBody>
          <a:bodyPr wrap="square" rtlCol="0">
            <a:spAutoFit/>
          </a:bodyPr>
          <a:lstStyle/>
          <a:p>
            <a:r>
              <a:rPr lang="en-US" dirty="0" smtClean="0">
                <a:solidFill>
                  <a:schemeClr val="tx2"/>
                </a:solidFill>
              </a:rPr>
              <a:t>Beneficence</a:t>
            </a:r>
            <a:r>
              <a:rPr lang="en-US" dirty="0" smtClean="0"/>
              <a:t>: researchers should explicitly prioritize a research participant’s welfare as a goal in any trial</a:t>
            </a:r>
            <a:endParaRPr lang="en-US" dirty="0"/>
          </a:p>
        </p:txBody>
      </p:sp>
    </p:spTree>
    <p:extLst>
      <p:ext uri="{BB962C8B-B14F-4D97-AF65-F5344CB8AC3E}">
        <p14:creationId xmlns:p14="http://schemas.microsoft.com/office/powerpoint/2010/main" val="15472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The harms of pms on terrorism</a:t>
            </a:r>
            <a:endParaRPr lang="en-NZ" dirty="0"/>
          </a:p>
        </p:txBody>
      </p:sp>
      <p:sp>
        <p:nvSpPr>
          <p:cNvPr id="3" name="Content Placeholder 2"/>
          <p:cNvSpPr>
            <a:spLocks noGrp="1"/>
          </p:cNvSpPr>
          <p:nvPr>
            <p:ph idx="1"/>
          </p:nvPr>
        </p:nvSpPr>
        <p:spPr/>
        <p:txBody>
          <a:bodyPr/>
          <a:lstStyle/>
          <a:p>
            <a:r>
              <a:rPr lang="en-NZ" dirty="0" smtClean="0"/>
              <a:t>So PMs on terrorism could:</a:t>
            </a:r>
          </a:p>
          <a:p>
            <a:pPr marL="114300" indent="-342900">
              <a:buFont typeface="Arial" charset="0"/>
              <a:buChar char="•"/>
            </a:pPr>
            <a:r>
              <a:rPr lang="en-NZ" b="0" dirty="0" smtClean="0"/>
              <a:t>Desensitize people to the point they become terrorists</a:t>
            </a:r>
          </a:p>
          <a:p>
            <a:pPr marL="114300" indent="-342900">
              <a:buFont typeface="Arial" charset="0"/>
              <a:buChar char="•"/>
            </a:pPr>
            <a:r>
              <a:rPr lang="en-NZ" b="0" dirty="0" smtClean="0"/>
              <a:t>Offend some people</a:t>
            </a:r>
          </a:p>
          <a:p>
            <a:pPr marL="114300" indent="-342900">
              <a:buFont typeface="Arial" charset="0"/>
              <a:buChar char="•"/>
            </a:pPr>
            <a:r>
              <a:rPr lang="en-NZ" b="0" dirty="0" smtClean="0"/>
              <a:t>Encourage greed, pride, callousness, schadenfreude/mild sadism, dishonesty, morbid curiosity, and beneficence</a:t>
            </a:r>
          </a:p>
          <a:p>
            <a:pPr marL="114300" indent="-342900">
              <a:buFont typeface="Arial" charset="0"/>
              <a:buChar char="•"/>
            </a:pPr>
            <a:r>
              <a:rPr lang="en-NZ" b="0" dirty="0" smtClean="0"/>
              <a:t>Disrespect the ideals of life, peace, and freedom</a:t>
            </a:r>
          </a:p>
          <a:p>
            <a:r>
              <a:rPr lang="en-NZ" dirty="0" smtClean="0"/>
              <a:t>… just like computer games?</a:t>
            </a:r>
          </a:p>
          <a:p>
            <a:endParaRPr lang="en-NZ" dirty="0" smtClean="0"/>
          </a:p>
        </p:txBody>
      </p:sp>
      <p:sp>
        <p:nvSpPr>
          <p:cNvPr id="4" name="Slide Number Placeholder 3"/>
          <p:cNvSpPr>
            <a:spLocks noGrp="1"/>
          </p:cNvSpPr>
          <p:nvPr>
            <p:ph type="sldNum" sz="quarter" idx="12"/>
          </p:nvPr>
        </p:nvSpPr>
        <p:spPr/>
        <p:txBody>
          <a:bodyPr/>
          <a:lstStyle/>
          <a:p>
            <a:fld id="{A2EF37A0-74FC-AB4F-AE4C-D9BFC6719E9F}" type="slidenum">
              <a:rPr lang="en-US" smtClean="0"/>
              <a:pPr/>
              <a:t>44</a:t>
            </a:fld>
            <a:endParaRPr lang="en-US"/>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a:t>
            </a:r>
            <a:r>
              <a:rPr lang="en-NZ" sz="1800" i="1" cap="none" dirty="0">
                <a:solidFill>
                  <a:schemeClr val="bg1"/>
                </a:solidFill>
              </a:rPr>
              <a:t>3/12/2012	      </a:t>
            </a:r>
            <a:r>
              <a:rPr lang="en-NZ" sz="1800" i="1" cap="none" dirty="0" smtClean="0">
                <a:solidFill>
                  <a:schemeClr val="bg1"/>
                </a:solidFill>
              </a:rPr>
              <a:t>Wisdom </a:t>
            </a:r>
            <a:r>
              <a:rPr lang="en-NZ" sz="1800" i="1" cap="none" dirty="0">
                <a:solidFill>
                  <a:schemeClr val="bg1"/>
                </a:solidFill>
              </a:rPr>
              <a:t>of </a:t>
            </a:r>
            <a:r>
              <a:rPr lang="en-NZ" sz="1800" i="1" cap="none" dirty="0" smtClean="0">
                <a:solidFill>
                  <a:schemeClr val="bg1"/>
                </a:solidFill>
              </a:rPr>
              <a:t>Repugnance? 3</a:t>
            </a:r>
            <a:endParaRPr lang="en-NZ" sz="1800" i="1" cap="none" dirty="0">
              <a:solidFill>
                <a:schemeClr val="bg1"/>
              </a:solidFill>
            </a:endParaRPr>
          </a:p>
        </p:txBody>
      </p:sp>
      <p:pic>
        <p:nvPicPr>
          <p:cNvPr id="2052" name="Picture 4" descr="http://abovethelaw.com/uploads/2011/07/Bad-Guy-on-Computer-e13106708666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195" y="345208"/>
            <a:ext cx="21431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3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t>Wisdom of </a:t>
            </a:r>
            <a:r>
              <a:rPr lang="en-NZ" b="1" dirty="0" smtClean="0"/>
              <a:t>repugnance?</a:t>
            </a:r>
            <a:endParaRPr lang="en-NZ" b="1" dirty="0"/>
          </a:p>
        </p:txBody>
      </p:sp>
      <p:sp>
        <p:nvSpPr>
          <p:cNvPr id="3" name="Content Placeholder 2"/>
          <p:cNvSpPr>
            <a:spLocks noGrp="1"/>
          </p:cNvSpPr>
          <p:nvPr>
            <p:ph idx="1"/>
          </p:nvPr>
        </p:nvSpPr>
        <p:spPr>
          <a:xfrm>
            <a:off x="822960" y="1100628"/>
            <a:ext cx="5333216" cy="3579849"/>
          </a:xfrm>
        </p:spPr>
        <p:txBody>
          <a:bodyPr>
            <a:noAutofit/>
          </a:bodyPr>
          <a:lstStyle/>
          <a:p>
            <a:pPr>
              <a:buFont typeface="Arial" pitchFamily="34" charset="0"/>
              <a:buChar char="•"/>
            </a:pPr>
            <a:r>
              <a:rPr lang="en-NZ" sz="1900" dirty="0" smtClean="0"/>
              <a:t>So PMs on terrorism could:</a:t>
            </a:r>
          </a:p>
          <a:p>
            <a:pPr lvl="2">
              <a:buFont typeface="Arial" pitchFamily="34" charset="0"/>
              <a:buChar char="•"/>
            </a:pPr>
            <a:r>
              <a:rPr lang="en-NZ" sz="1900" dirty="0" smtClean="0"/>
              <a:t>Desensitise people to the point they become terrorists</a:t>
            </a:r>
          </a:p>
          <a:p>
            <a:pPr lvl="2">
              <a:buFont typeface="Arial" pitchFamily="34" charset="0"/>
              <a:buChar char="•"/>
            </a:pPr>
            <a:r>
              <a:rPr lang="en-NZ" sz="1900" dirty="0" smtClean="0"/>
              <a:t>Disrespect the ideals of life, peace, and freedom</a:t>
            </a:r>
          </a:p>
          <a:p>
            <a:pPr lvl="2">
              <a:buFont typeface="Arial" pitchFamily="34" charset="0"/>
              <a:buChar char="•"/>
            </a:pPr>
            <a:r>
              <a:rPr lang="en-NZ" sz="1900" dirty="0" smtClean="0"/>
              <a:t>Encourage greed, </a:t>
            </a:r>
            <a:r>
              <a:rPr lang="en-NZ" sz="2000" dirty="0" smtClean="0"/>
              <a:t>pride, callousness</a:t>
            </a:r>
            <a:r>
              <a:rPr lang="en-NZ" sz="2000" dirty="0"/>
              <a:t>, </a:t>
            </a:r>
            <a:r>
              <a:rPr lang="en-NZ" sz="2000" dirty="0" err="1" smtClean="0">
                <a:solidFill>
                  <a:schemeClr val="dk1"/>
                </a:solidFill>
              </a:rPr>
              <a:t>schadenfreude</a:t>
            </a:r>
            <a:r>
              <a:rPr lang="en-NZ" sz="2000" dirty="0" smtClean="0">
                <a:solidFill>
                  <a:schemeClr val="dk1"/>
                </a:solidFill>
              </a:rPr>
              <a:t>/mild sadism, </a:t>
            </a:r>
            <a:r>
              <a:rPr lang="en-NZ" sz="2000" dirty="0"/>
              <a:t>Dishonesty, </a:t>
            </a:r>
            <a:r>
              <a:rPr lang="en-NZ" sz="2000" dirty="0" smtClean="0"/>
              <a:t>callousness, morbid curiosity, and </a:t>
            </a:r>
            <a:r>
              <a:rPr lang="en-NZ" sz="2000" dirty="0" err="1" smtClean="0"/>
              <a:t>benificence</a:t>
            </a:r>
            <a:endParaRPr lang="en-NZ" sz="2000" dirty="0" smtClean="0"/>
          </a:p>
          <a:p>
            <a:pPr>
              <a:buFont typeface="Arial" pitchFamily="34" charset="0"/>
              <a:buChar char="•"/>
            </a:pPr>
            <a:r>
              <a:rPr lang="en-NZ" sz="2000" dirty="0" smtClean="0"/>
              <a:t>… just like computer games?</a:t>
            </a:r>
            <a:endParaRPr lang="en-NZ" sz="2000" dirty="0"/>
          </a:p>
          <a:p>
            <a:pPr lvl="2">
              <a:buFont typeface="Arial" pitchFamily="34" charset="0"/>
              <a:buChar char="•"/>
            </a:pPr>
            <a:endParaRPr lang="en-NZ" sz="1900" dirty="0"/>
          </a:p>
          <a:p>
            <a:pPr>
              <a:buFont typeface="Arial" pitchFamily="34" charset="0"/>
              <a:buChar char="•"/>
            </a:pPr>
            <a:endParaRPr lang="en-NZ" sz="1900" dirty="0"/>
          </a:p>
          <a:p>
            <a:pPr>
              <a:buFont typeface="Arial" pitchFamily="34" charset="0"/>
              <a:buChar char="•"/>
            </a:pPr>
            <a:endParaRPr lang="en-NZ" sz="1900" dirty="0" smtClean="0"/>
          </a:p>
        </p:txBody>
      </p:sp>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4/12/2012		Betting on Death 1</a:t>
            </a:r>
            <a:endParaRPr lang="en-NZ" sz="1800" i="1" cap="none" dirty="0">
              <a:solidFill>
                <a:schemeClr val="bg1"/>
              </a:solidFill>
            </a:endParaRPr>
          </a:p>
        </p:txBody>
      </p:sp>
      <p:pic>
        <p:nvPicPr>
          <p:cNvPr id="2050" name="Picture 2" descr="http://evounlimited.files.wordpress.com/2012/03/css5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spTree>
    <p:extLst>
      <p:ext uri="{BB962C8B-B14F-4D97-AF65-F5344CB8AC3E}">
        <p14:creationId xmlns:p14="http://schemas.microsoft.com/office/powerpoint/2010/main" val="14829393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46</a:t>
            </a:fld>
            <a:endParaRPr lang="en-US"/>
          </a:p>
        </p:txBody>
      </p:sp>
      <p:sp>
        <p:nvSpPr>
          <p:cNvPr id="5" name="Title 1"/>
          <p:cNvSpPr>
            <a:spLocks noGrp="1"/>
          </p:cNvSpPr>
          <p:nvPr>
            <p:ph type="title"/>
          </p:nvPr>
        </p:nvSpPr>
        <p:spPr>
          <a:xfrm>
            <a:off x="0" y="2806692"/>
            <a:ext cx="8989454" cy="1244617"/>
          </a:xfrm>
        </p:spPr>
        <p:txBody>
          <a:bodyPr>
            <a:normAutofit/>
          </a:bodyPr>
          <a:lstStyle/>
          <a:p>
            <a:pPr algn="ctr"/>
            <a:r>
              <a:rPr lang="en-US" dirty="0" smtClean="0"/>
              <a:t>But More recently </a:t>
            </a:r>
            <a:r>
              <a:rPr lang="is-IS" dirty="0" smtClean="0"/>
              <a:t>…</a:t>
            </a:r>
            <a:endParaRPr lang="en-US" sz="2000" b="1" i="1" dirty="0">
              <a:solidFill>
                <a:schemeClr val="accent1"/>
              </a:solidFill>
            </a:endParaRPr>
          </a:p>
        </p:txBody>
      </p:sp>
    </p:spTree>
    <p:extLst>
      <p:ext uri="{BB962C8B-B14F-4D97-AF65-F5344CB8AC3E}">
        <p14:creationId xmlns:p14="http://schemas.microsoft.com/office/powerpoint/2010/main" val="14024752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47</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10123714" cy="6858000"/>
          </a:xfrm>
          <a:prstGeom prst="rect">
            <a:avLst/>
          </a:prstGeom>
        </p:spPr>
      </p:pic>
    </p:spTree>
    <p:extLst>
      <p:ext uri="{BB962C8B-B14F-4D97-AF65-F5344CB8AC3E}">
        <p14:creationId xmlns:p14="http://schemas.microsoft.com/office/powerpoint/2010/main" val="3174904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How serious are The harms?</a:t>
            </a:r>
            <a:endParaRPr lang="en-NZ" dirty="0"/>
          </a:p>
        </p:txBody>
      </p:sp>
      <p:sp>
        <p:nvSpPr>
          <p:cNvPr id="3" name="Content Placeholder 2"/>
          <p:cNvSpPr>
            <a:spLocks noGrp="1"/>
          </p:cNvSpPr>
          <p:nvPr>
            <p:ph idx="1"/>
          </p:nvPr>
        </p:nvSpPr>
        <p:spPr/>
        <p:txBody>
          <a:bodyPr/>
          <a:lstStyle/>
          <a:p>
            <a:r>
              <a:rPr lang="en-NZ" dirty="0" smtClean="0"/>
              <a:t>Desensitize people to the point they become terrorists</a:t>
            </a:r>
          </a:p>
          <a:p>
            <a:pPr marL="342900" indent="-342900">
              <a:buFont typeface="Arial" charset="0"/>
              <a:buChar char="•"/>
            </a:pPr>
            <a:r>
              <a:rPr lang="en-NZ" b="0" dirty="0" smtClean="0"/>
              <a:t>Very serious but very very unlikely </a:t>
            </a:r>
          </a:p>
          <a:p>
            <a:r>
              <a:rPr lang="en-NZ" dirty="0" smtClean="0"/>
              <a:t>Disrespect the ideals of life, peace, and freedom</a:t>
            </a:r>
          </a:p>
          <a:p>
            <a:pPr marL="114300" indent="-342900">
              <a:buFont typeface="Arial" charset="0"/>
              <a:buChar char="•"/>
            </a:pPr>
            <a:r>
              <a:rPr lang="en-NZ" b="0" dirty="0" smtClean="0"/>
              <a:t>Not very serious (?) but very likely</a:t>
            </a:r>
          </a:p>
          <a:p>
            <a:r>
              <a:rPr lang="en-NZ" dirty="0" smtClean="0"/>
              <a:t>Encourage greed, pride, callousness, schadenfreude/mild sadism, dishonesty, morbid curiosity, and beneficence</a:t>
            </a:r>
          </a:p>
          <a:p>
            <a:pPr marL="114300" indent="-342900">
              <a:buFont typeface="Arial" charset="0"/>
              <a:buChar char="•"/>
            </a:pPr>
            <a:r>
              <a:rPr lang="en-NZ" b="0" dirty="0" smtClean="0"/>
              <a:t>Not very serious (effects on character will be tiny) </a:t>
            </a:r>
          </a:p>
          <a:p>
            <a:pPr marL="114300" indent="-342900">
              <a:buFont typeface="Arial" charset="0"/>
              <a:buChar char="•"/>
            </a:pPr>
            <a:r>
              <a:rPr lang="is-IS" b="0" dirty="0" smtClean="0"/>
              <a:t>… </a:t>
            </a:r>
            <a:r>
              <a:rPr lang="en-NZ" b="0" dirty="0" smtClean="0"/>
              <a:t>but very likely</a:t>
            </a:r>
          </a:p>
          <a:p>
            <a:r>
              <a:rPr lang="en-NZ" dirty="0" smtClean="0"/>
              <a:t>Offending some people</a:t>
            </a:r>
          </a:p>
          <a:p>
            <a:pPr marL="342900" indent="-342900">
              <a:buFont typeface="Arial" charset="0"/>
              <a:buChar char="•"/>
            </a:pPr>
            <a:r>
              <a:rPr lang="en-NZ" b="0" dirty="0" smtClean="0"/>
              <a:t>Not very serious but very likely</a:t>
            </a:r>
          </a:p>
          <a:p>
            <a:endParaRPr lang="en-NZ" dirty="0" smtClean="0"/>
          </a:p>
        </p:txBody>
      </p:sp>
      <p:sp>
        <p:nvSpPr>
          <p:cNvPr id="10" name="TextBox 9"/>
          <p:cNvSpPr txBox="1"/>
          <p:nvPr/>
        </p:nvSpPr>
        <p:spPr>
          <a:xfrm>
            <a:off x="5193792" y="2212848"/>
            <a:ext cx="2688336" cy="369332"/>
          </a:xfrm>
          <a:prstGeom prst="rect">
            <a:avLst/>
          </a:prstGeom>
          <a:noFill/>
        </p:spPr>
        <p:txBody>
          <a:bodyPr wrap="square" rtlCol="0">
            <a:spAutoFit/>
          </a:bodyPr>
          <a:lstStyle/>
          <a:p>
            <a:r>
              <a:rPr lang="en-US" dirty="0" smtClean="0">
                <a:solidFill>
                  <a:srgbClr val="00B050"/>
                </a:solidFill>
              </a:rPr>
              <a:t>= Non-issue</a:t>
            </a:r>
            <a:endParaRPr lang="en-US" dirty="0">
              <a:solidFill>
                <a:srgbClr val="00B050"/>
              </a:solidFill>
            </a:endParaRPr>
          </a:p>
        </p:txBody>
      </p:sp>
      <p:sp>
        <p:nvSpPr>
          <p:cNvPr id="11" name="TextBox 10"/>
          <p:cNvSpPr txBox="1"/>
          <p:nvPr/>
        </p:nvSpPr>
        <p:spPr>
          <a:xfrm>
            <a:off x="5193792" y="3091402"/>
            <a:ext cx="2688336" cy="369332"/>
          </a:xfrm>
          <a:prstGeom prst="rect">
            <a:avLst/>
          </a:prstGeom>
          <a:noFill/>
        </p:spPr>
        <p:txBody>
          <a:bodyPr wrap="square" rtlCol="0">
            <a:spAutoFit/>
          </a:bodyPr>
          <a:lstStyle/>
          <a:p>
            <a:r>
              <a:rPr lang="en-US" dirty="0" smtClean="0">
                <a:solidFill>
                  <a:srgbClr val="FFC000"/>
                </a:solidFill>
              </a:rPr>
              <a:t>= Minor issue</a:t>
            </a:r>
            <a:endParaRPr lang="en-US" dirty="0">
              <a:solidFill>
                <a:srgbClr val="FFC000"/>
              </a:solidFill>
            </a:endParaRPr>
          </a:p>
        </p:txBody>
      </p:sp>
      <p:sp>
        <p:nvSpPr>
          <p:cNvPr id="12" name="TextBox 11"/>
          <p:cNvSpPr txBox="1"/>
          <p:nvPr/>
        </p:nvSpPr>
        <p:spPr>
          <a:xfrm>
            <a:off x="5193792" y="4700222"/>
            <a:ext cx="2688336" cy="369332"/>
          </a:xfrm>
          <a:prstGeom prst="rect">
            <a:avLst/>
          </a:prstGeom>
          <a:noFill/>
        </p:spPr>
        <p:txBody>
          <a:bodyPr wrap="square" rtlCol="0">
            <a:spAutoFit/>
          </a:bodyPr>
          <a:lstStyle/>
          <a:p>
            <a:r>
              <a:rPr lang="en-US" dirty="0" smtClean="0">
                <a:solidFill>
                  <a:srgbClr val="FFC000"/>
                </a:solidFill>
              </a:rPr>
              <a:t>= Minor issue</a:t>
            </a:r>
            <a:endParaRPr lang="en-US" dirty="0">
              <a:solidFill>
                <a:srgbClr val="FFC000"/>
              </a:solidFill>
            </a:endParaRPr>
          </a:p>
        </p:txBody>
      </p:sp>
      <p:sp>
        <p:nvSpPr>
          <p:cNvPr id="13" name="TextBox 12"/>
          <p:cNvSpPr txBox="1"/>
          <p:nvPr/>
        </p:nvSpPr>
        <p:spPr>
          <a:xfrm>
            <a:off x="5193792" y="5614028"/>
            <a:ext cx="2688336" cy="369332"/>
          </a:xfrm>
          <a:prstGeom prst="rect">
            <a:avLst/>
          </a:prstGeom>
          <a:noFill/>
        </p:spPr>
        <p:txBody>
          <a:bodyPr wrap="square" rtlCol="0">
            <a:spAutoFit/>
          </a:bodyPr>
          <a:lstStyle/>
          <a:p>
            <a:r>
              <a:rPr lang="en-US" dirty="0" smtClean="0">
                <a:solidFill>
                  <a:srgbClr val="FFC000"/>
                </a:solidFill>
              </a:rPr>
              <a:t>= Minor issue</a:t>
            </a:r>
            <a:endParaRPr lang="en-US" dirty="0">
              <a:solidFill>
                <a:srgbClr val="FFC000"/>
              </a:solidFill>
            </a:endParaRPr>
          </a:p>
        </p:txBody>
      </p:sp>
      <p:sp>
        <p:nvSpPr>
          <p:cNvPr id="14" name="Slide Number Placeholder 13"/>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10286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Ethical issues scorecard</a:t>
            </a:r>
            <a:endParaRPr lang="en-NZ"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6588342"/>
              </p:ext>
            </p:extLst>
          </p:nvPr>
        </p:nvGraphicFramePr>
        <p:xfrm>
          <a:off x="120318" y="1752600"/>
          <a:ext cx="8784977" cy="4399280"/>
        </p:xfrm>
        <a:graphic>
          <a:graphicData uri="http://schemas.openxmlformats.org/drawingml/2006/table">
            <a:tbl>
              <a:tblPr firstRow="1" bandRow="1">
                <a:tableStyleId>{5C22544A-7EE6-4342-B048-85BDC9FD1C3A}</a:tableStyleId>
              </a:tblPr>
              <a:tblGrid>
                <a:gridCol w="1233904"/>
                <a:gridCol w="1233904"/>
                <a:gridCol w="1233904"/>
                <a:gridCol w="1233904"/>
                <a:gridCol w="1233904"/>
                <a:gridCol w="1319312"/>
                <a:gridCol w="1296145"/>
              </a:tblGrid>
              <a:tr h="370840">
                <a:tc>
                  <a:txBody>
                    <a:bodyPr/>
                    <a:lstStyle/>
                    <a:p>
                      <a:r>
                        <a:rPr lang="en-NZ" dirty="0" smtClean="0"/>
                        <a:t>Compared to no PMs</a:t>
                      </a:r>
                      <a:endParaRPr lang="en-NZ" dirty="0"/>
                    </a:p>
                  </a:txBody>
                  <a:tcPr/>
                </a:tc>
                <a:tc>
                  <a:txBody>
                    <a:bodyPr/>
                    <a:lstStyle/>
                    <a:p>
                      <a:r>
                        <a:rPr lang="en-NZ" b="0" dirty="0" smtClean="0"/>
                        <a:t>Offensive</a:t>
                      </a:r>
                      <a:endParaRPr lang="en-NZ" b="0" dirty="0"/>
                    </a:p>
                  </a:txBody>
                  <a:tcPr/>
                </a:tc>
                <a:tc>
                  <a:txBody>
                    <a:bodyPr/>
                    <a:lstStyle/>
                    <a:p>
                      <a:r>
                        <a:rPr lang="en-NZ" b="0" dirty="0" smtClean="0"/>
                        <a:t>Character</a:t>
                      </a:r>
                      <a:r>
                        <a:rPr lang="en-NZ" b="0" baseline="0" dirty="0" smtClean="0"/>
                        <a:t> </a:t>
                      </a:r>
                      <a:r>
                        <a:rPr lang="en-NZ" b="0" dirty="0" smtClean="0"/>
                        <a:t>tarnishing</a:t>
                      </a:r>
                      <a:endParaRPr lang="en-NZ"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b="0" dirty="0" smtClean="0"/>
                        <a:t>Ideal </a:t>
                      </a:r>
                      <a:r>
                        <a:rPr lang="en-NZ" b="0" dirty="0" err="1" smtClean="0"/>
                        <a:t>disres-pecting</a:t>
                      </a:r>
                      <a:endParaRPr lang="en-NZ" b="0" dirty="0" smtClean="0"/>
                    </a:p>
                    <a:p>
                      <a:endParaRPr lang="en-NZ" b="0" dirty="0"/>
                    </a:p>
                  </a:txBody>
                  <a:tcPr/>
                </a:tc>
                <a:tc>
                  <a:txBody>
                    <a:bodyPr/>
                    <a:lstStyle/>
                    <a:p>
                      <a:r>
                        <a:rPr lang="en-NZ" b="0" dirty="0" smtClean="0"/>
                        <a:t>Might fund</a:t>
                      </a:r>
                      <a:r>
                        <a:rPr lang="en-NZ" b="0" baseline="0" dirty="0" smtClean="0"/>
                        <a:t> </a:t>
                      </a:r>
                      <a:r>
                        <a:rPr lang="en-NZ" b="0" dirty="0" smtClean="0"/>
                        <a:t>terrorism</a:t>
                      </a:r>
                      <a:endParaRPr lang="en-NZ" b="0" dirty="0"/>
                    </a:p>
                  </a:txBody>
                  <a:tcPr/>
                </a:tc>
                <a:tc>
                  <a:txBody>
                    <a:bodyPr/>
                    <a:lstStyle/>
                    <a:p>
                      <a:r>
                        <a:rPr lang="en-NZ" b="0" dirty="0" smtClean="0"/>
                        <a:t>Terrorists </a:t>
                      </a:r>
                      <a:r>
                        <a:rPr lang="en-NZ" b="0" dirty="0" err="1" smtClean="0"/>
                        <a:t>manipu-lating</a:t>
                      </a:r>
                      <a:r>
                        <a:rPr lang="en-NZ" b="0" dirty="0" smtClean="0"/>
                        <a:t> us</a:t>
                      </a:r>
                      <a:endParaRPr lang="en-NZ" b="0" dirty="0"/>
                    </a:p>
                  </a:txBody>
                  <a:tcPr>
                    <a:lnR w="38100" cap="flat" cmpd="sng" algn="ctr">
                      <a:solidFill>
                        <a:srgbClr val="FFFF00"/>
                      </a:solidFill>
                      <a:prstDash val="solid"/>
                      <a:round/>
                      <a:headEnd type="none" w="med" len="med"/>
                      <a:tailEnd type="none" w="med" len="med"/>
                    </a:lnR>
                  </a:tcPr>
                </a:tc>
                <a:tc>
                  <a:txBody>
                    <a:bodyPr/>
                    <a:lstStyle/>
                    <a:p>
                      <a:r>
                        <a:rPr lang="en-NZ" b="0" dirty="0" smtClean="0"/>
                        <a:t>Likely to produce useful information</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r>
              <a:tr h="370840">
                <a:tc>
                  <a:txBody>
                    <a:bodyPr/>
                    <a:lstStyle/>
                    <a:p>
                      <a:r>
                        <a:rPr lang="en-NZ" dirty="0" smtClean="0"/>
                        <a:t>Govt.</a:t>
                      </a:r>
                      <a:r>
                        <a:rPr lang="en-NZ" baseline="0" dirty="0" smtClean="0"/>
                        <a:t> only PM</a:t>
                      </a:r>
                      <a:endParaRPr lang="en-NZ" dirty="0"/>
                    </a:p>
                  </a:txBody>
                  <a:tcPr/>
                </a:tc>
                <a:tc>
                  <a:txBody>
                    <a:bodyPr/>
                    <a:lstStyle/>
                    <a:p>
                      <a:r>
                        <a:rPr lang="en-NZ" dirty="0" smtClean="0"/>
                        <a:t>No</a:t>
                      </a:r>
                      <a:endParaRPr lang="en-NZ" dirty="0"/>
                    </a:p>
                  </a:txBody>
                  <a:tcPr/>
                </a:tc>
                <a:tc>
                  <a:txBody>
                    <a:bodyPr/>
                    <a:lstStyle/>
                    <a:p>
                      <a:r>
                        <a:rPr lang="en-NZ" dirty="0" smtClean="0"/>
                        <a:t>No</a:t>
                      </a:r>
                      <a:endParaRPr lang="en-NZ" dirty="0"/>
                    </a:p>
                  </a:txBody>
                  <a:tcPr/>
                </a:tc>
                <a:tc>
                  <a:txBody>
                    <a:bodyPr/>
                    <a:lstStyle/>
                    <a:p>
                      <a:r>
                        <a:rPr lang="en-NZ" dirty="0" smtClean="0"/>
                        <a:t>No</a:t>
                      </a:r>
                      <a:endParaRPr lang="en-NZ" dirty="0"/>
                    </a:p>
                  </a:txBody>
                  <a:tcPr/>
                </a:tc>
                <a:tc>
                  <a:txBody>
                    <a:bodyPr/>
                    <a:lstStyle/>
                    <a:p>
                      <a:r>
                        <a:rPr lang="en-NZ" dirty="0" smtClean="0"/>
                        <a:t>No</a:t>
                      </a:r>
                      <a:endParaRPr lang="en-NZ" dirty="0"/>
                    </a:p>
                  </a:txBody>
                  <a:tcPr/>
                </a:tc>
                <a:tc>
                  <a:txBody>
                    <a:bodyPr/>
                    <a:lstStyle/>
                    <a:p>
                      <a:r>
                        <a:rPr lang="en-NZ" dirty="0" smtClean="0"/>
                        <a:t>No</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Yes ?</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tcPr>
                </a:tc>
              </a:tr>
              <a:tr h="370840">
                <a:tc>
                  <a:txBody>
                    <a:bodyPr/>
                    <a:lstStyle/>
                    <a:p>
                      <a:r>
                        <a:rPr lang="en-NZ" dirty="0" smtClean="0"/>
                        <a:t>PAM</a:t>
                      </a:r>
                      <a:endParaRPr lang="en-NZ" dirty="0"/>
                    </a:p>
                  </a:txBody>
                  <a:tcPr/>
                </a:tc>
                <a:tc>
                  <a:txBody>
                    <a:bodyPr/>
                    <a:lstStyle/>
                    <a:p>
                      <a:r>
                        <a:rPr lang="en-NZ" dirty="0" smtClean="0"/>
                        <a:t>Yes</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Yes</a:t>
                      </a:r>
                    </a:p>
                  </a:txBody>
                  <a:tcPr/>
                </a:tc>
                <a:tc>
                  <a:txBody>
                    <a:bodyPr/>
                    <a:lstStyle/>
                    <a:p>
                      <a:r>
                        <a:rPr lang="en-NZ" dirty="0" smtClean="0"/>
                        <a:t>Yes</a:t>
                      </a:r>
                      <a:endParaRPr lang="en-NZ" dirty="0"/>
                    </a:p>
                  </a:txBody>
                  <a:tcPr/>
                </a:tc>
                <a:tc>
                  <a:txBody>
                    <a:bodyPr/>
                    <a:lstStyle/>
                    <a:p>
                      <a:r>
                        <a:rPr lang="en-NZ" dirty="0" smtClean="0"/>
                        <a:t>Yes</a:t>
                      </a:r>
                      <a:endParaRPr lang="en-NZ" dirty="0"/>
                    </a:p>
                  </a:txBody>
                  <a:tcPr/>
                </a:tc>
                <a:tc>
                  <a:txBody>
                    <a:bodyPr/>
                    <a:lstStyle/>
                    <a:p>
                      <a:r>
                        <a:rPr lang="en-NZ" dirty="0" smtClean="0"/>
                        <a:t>Maybe</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Yes ??</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tr>
              <a:tr h="370840">
                <a:tc>
                  <a:txBody>
                    <a:bodyPr/>
                    <a:lstStyle/>
                    <a:p>
                      <a:r>
                        <a:rPr lang="en-NZ" dirty="0" err="1" smtClean="0"/>
                        <a:t>Intrade</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Yes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Yes</a:t>
                      </a:r>
                    </a:p>
                  </a:txBody>
                  <a:tcPr/>
                </a:tc>
                <a:tc>
                  <a:txBody>
                    <a:bodyPr/>
                    <a:lstStyle/>
                    <a:p>
                      <a:r>
                        <a:rPr lang="en-NZ" dirty="0" smtClean="0"/>
                        <a:t>Yes</a:t>
                      </a:r>
                      <a:endParaRPr lang="en-NZ" dirty="0"/>
                    </a:p>
                  </a:txBody>
                  <a:tcPr/>
                </a:tc>
                <a:tc>
                  <a:txBody>
                    <a:bodyPr/>
                    <a:lstStyle/>
                    <a:p>
                      <a:r>
                        <a:rPr lang="en-NZ" dirty="0" smtClean="0"/>
                        <a:t>Yes</a:t>
                      </a:r>
                      <a:endParaRPr lang="en-NZ" dirty="0"/>
                    </a:p>
                  </a:txBody>
                  <a:tcPr/>
                </a:tc>
                <a:tc>
                  <a:txBody>
                    <a:bodyPr/>
                    <a:lstStyle/>
                    <a:p>
                      <a:r>
                        <a:rPr lang="en-NZ" dirty="0" smtClean="0"/>
                        <a:t>Unlikely</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Maybe ??</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tr>
              <a:tr h="370840">
                <a:tc>
                  <a:txBody>
                    <a:bodyPr/>
                    <a:lstStyle/>
                    <a:p>
                      <a:r>
                        <a:rPr lang="en-NZ" dirty="0" smtClean="0"/>
                        <a:t>Net Exchange</a:t>
                      </a:r>
                      <a:endParaRPr lang="en-NZ" dirty="0"/>
                    </a:p>
                  </a:txBody>
                  <a:tcPr/>
                </a:tc>
                <a:tc>
                  <a:txBody>
                    <a:bodyPr/>
                    <a:lstStyle/>
                    <a:p>
                      <a:r>
                        <a:rPr lang="en-NZ" dirty="0" smtClean="0"/>
                        <a:t>Yes</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Yes</a:t>
                      </a:r>
                    </a:p>
                  </a:txBody>
                  <a:tcPr/>
                </a:tc>
                <a:tc>
                  <a:txBody>
                    <a:bodyPr/>
                    <a:lstStyle/>
                    <a:p>
                      <a:r>
                        <a:rPr lang="en-NZ" dirty="0" smtClean="0"/>
                        <a:t>Yes</a:t>
                      </a:r>
                      <a:endParaRPr lang="en-NZ" dirty="0"/>
                    </a:p>
                  </a:txBody>
                  <a:tcPr/>
                </a:tc>
                <a:tc>
                  <a:txBody>
                    <a:bodyPr/>
                    <a:lstStyle/>
                    <a:p>
                      <a:r>
                        <a:rPr lang="en-NZ" dirty="0" smtClean="0"/>
                        <a:t>No</a:t>
                      </a:r>
                      <a:endParaRPr lang="en-NZ" dirty="0"/>
                    </a:p>
                  </a:txBody>
                  <a:tcPr/>
                </a:tc>
                <a:tc>
                  <a:txBody>
                    <a:bodyPr/>
                    <a:lstStyle/>
                    <a:p>
                      <a:r>
                        <a:rPr lang="en-NZ" dirty="0" smtClean="0"/>
                        <a:t>Unlikely</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No</a:t>
                      </a:r>
                      <a:r>
                        <a:rPr lang="en-NZ" baseline="0" dirty="0" smtClean="0"/>
                        <a:t> </a:t>
                      </a:r>
                      <a:r>
                        <a:rPr lang="en-NZ" dirty="0" smtClean="0"/>
                        <a:t>?</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B w="38100" cap="flat" cmpd="sng" algn="ctr">
                      <a:solidFill>
                        <a:srgbClr val="FFFF00"/>
                      </a:solidFill>
                      <a:prstDash val="solid"/>
                      <a:round/>
                      <a:headEnd type="none" w="med" len="med"/>
                      <a:tailEnd type="none" w="med" len="med"/>
                    </a:lnB>
                  </a:tcPr>
                </a:tc>
              </a:tr>
              <a:tr h="370840">
                <a:tc>
                  <a:txBody>
                    <a:bodyPr/>
                    <a:lstStyle/>
                    <a:p>
                      <a:endParaRPr lang="en-NZ" dirty="0">
                        <a:solidFill>
                          <a:schemeClr val="bg1"/>
                        </a:solidFill>
                      </a:endParaRPr>
                    </a:p>
                  </a:txBody>
                  <a:tcPr>
                    <a:solidFill>
                      <a:schemeClr val="accent1"/>
                    </a:solidFill>
                  </a:tcPr>
                </a:tc>
                <a:tc>
                  <a:txBody>
                    <a:bodyPr/>
                    <a:lstStyle/>
                    <a:p>
                      <a:r>
                        <a:rPr lang="en-NZ" dirty="0" smtClean="0">
                          <a:solidFill>
                            <a:schemeClr val="bg1"/>
                          </a:solidFill>
                        </a:rPr>
                        <a:t>Minor issue</a:t>
                      </a:r>
                      <a:endParaRPr lang="en-NZ" dirty="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solidFill>
                            <a:schemeClr val="bg1"/>
                          </a:solidFill>
                        </a:rPr>
                        <a:t>Minor issue</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solidFill>
                            <a:schemeClr val="bg1"/>
                          </a:solidFill>
                        </a:rPr>
                        <a:t>Minor issue</a:t>
                      </a:r>
                    </a:p>
                  </a:txBody>
                  <a:tcPr>
                    <a:solidFill>
                      <a:schemeClr val="accent1"/>
                    </a:solidFill>
                  </a:tcPr>
                </a:tc>
                <a:tc>
                  <a:txBody>
                    <a:bodyPr/>
                    <a:lstStyle/>
                    <a:p>
                      <a:r>
                        <a:rPr lang="en-NZ" dirty="0" smtClean="0">
                          <a:solidFill>
                            <a:schemeClr val="bg1"/>
                          </a:solidFill>
                        </a:rPr>
                        <a:t>Minor issue</a:t>
                      </a:r>
                      <a:endParaRPr lang="en-NZ" dirty="0">
                        <a:solidFill>
                          <a:schemeClr val="bg1"/>
                        </a:solidFill>
                      </a:endParaRPr>
                    </a:p>
                  </a:txBody>
                  <a:tcPr>
                    <a:solidFill>
                      <a:schemeClr val="accent1"/>
                    </a:solidFill>
                  </a:tcPr>
                </a:tc>
                <a:tc>
                  <a:txBody>
                    <a:bodyPr/>
                    <a:lstStyle/>
                    <a:p>
                      <a:r>
                        <a:rPr lang="en-NZ" dirty="0" smtClean="0">
                          <a:solidFill>
                            <a:schemeClr val="bg1"/>
                          </a:solidFill>
                        </a:rPr>
                        <a:t>Potential major issue</a:t>
                      </a:r>
                      <a:endParaRPr lang="en-NZ" dirty="0">
                        <a:solidFill>
                          <a:schemeClr val="bg1"/>
                        </a:solidFill>
                      </a:endParaRPr>
                    </a:p>
                  </a:txBody>
                  <a:tcPr>
                    <a:lnR w="38100" cap="flat" cmpd="sng" algn="ctr">
                      <a:solidFill>
                        <a:srgbClr val="FFFF00"/>
                      </a:solidFill>
                      <a:prstDash val="solid"/>
                      <a:round/>
                      <a:headEnd type="none" w="med" len="med"/>
                      <a:tailEnd type="none" w="med" len="med"/>
                    </a:lnR>
                    <a:solidFill>
                      <a:schemeClr val="accent1"/>
                    </a:solidFill>
                  </a:tcPr>
                </a:tc>
                <a:tc>
                  <a:txBody>
                    <a:bodyPr/>
                    <a:lstStyle/>
                    <a:p>
                      <a:r>
                        <a:rPr lang="en-NZ" dirty="0" smtClean="0">
                          <a:solidFill>
                            <a:schemeClr val="bg1"/>
                          </a:solidFill>
                        </a:rPr>
                        <a:t>Major benefit</a:t>
                      </a:r>
                      <a:endParaRPr lang="en-NZ" dirty="0">
                        <a:solidFill>
                          <a:schemeClr val="bg1"/>
                        </a:solidFill>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solidFill>
                      <a:schemeClr val="accent1"/>
                    </a:solidFill>
                  </a:tcPr>
                </a:tc>
              </a:tr>
            </a:tbl>
          </a:graphicData>
        </a:graphic>
      </p:graphicFrame>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Ethical Assessment 1</a:t>
            </a:r>
            <a:endParaRPr lang="en-NZ" sz="1800" i="1" cap="none" dirty="0">
              <a:solidFill>
                <a:schemeClr val="bg1"/>
              </a:solidFill>
            </a:endParaRPr>
          </a:p>
        </p:txBody>
      </p:sp>
      <p:sp>
        <p:nvSpPr>
          <p:cNvPr id="6" name="Slide Number Placeholder 5"/>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2020093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718"/>
            <a:ext cx="7260336" cy="1371600"/>
          </a:xfrm>
        </p:spPr>
        <p:txBody>
          <a:bodyPr/>
          <a:lstStyle/>
          <a:p>
            <a:r>
              <a:rPr lang="en-US" smtClean="0"/>
              <a:t>The Prediction Problem</a:t>
            </a:r>
            <a:endParaRPr lang="en-US" dirty="0"/>
          </a:p>
        </p:txBody>
      </p:sp>
      <p:sp>
        <p:nvSpPr>
          <p:cNvPr id="144387" name="Rectangle 3"/>
          <p:cNvSpPr>
            <a:spLocks noGrp="1" noChangeArrowheads="1"/>
          </p:cNvSpPr>
          <p:nvPr>
            <p:ph type="body" idx="1"/>
          </p:nvPr>
        </p:nvSpPr>
        <p:spPr/>
        <p:txBody>
          <a:bodyPr/>
          <a:lstStyle/>
          <a:p>
            <a:r>
              <a:rPr lang="en-US" dirty="0" smtClean="0"/>
              <a:t>A</a:t>
            </a:r>
            <a:r>
              <a:rPr lang="en-US" altLang="zh-CN" dirty="0" smtClean="0"/>
              <a:t>n</a:t>
            </a:r>
            <a:r>
              <a:rPr lang="en-US" dirty="0" smtClean="0"/>
              <a:t> uncertain event to be predicted </a:t>
            </a:r>
          </a:p>
          <a:p>
            <a:pPr marL="160020" indent="-342900">
              <a:buFont typeface="Arial" charset="0"/>
              <a:buChar char="•"/>
            </a:pPr>
            <a:r>
              <a:rPr lang="en-US" b="0" dirty="0" smtClean="0"/>
              <a:t>Q: Will category 3 (or higher) hurricane make landfall in Florida in 2011? </a:t>
            </a:r>
          </a:p>
          <a:p>
            <a:r>
              <a:rPr lang="en-US" dirty="0" smtClean="0"/>
              <a:t>Dispersed information/evidence</a:t>
            </a:r>
          </a:p>
          <a:p>
            <a:pPr marL="160020" indent="-342900">
              <a:buFont typeface="Arial" charset="0"/>
              <a:buChar char="•"/>
            </a:pPr>
            <a:r>
              <a:rPr lang="en-US" b="0" dirty="0" smtClean="0"/>
              <a:t>Residents of Florida, meteorologists, ocean scientists…</a:t>
            </a:r>
          </a:p>
          <a:p>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5</a:t>
            </a:fld>
            <a:endParaRPr lang="en-US"/>
          </a:p>
        </p:txBody>
      </p:sp>
      <p:sp>
        <p:nvSpPr>
          <p:cNvPr id="7" name="Rounded Rectangle 6"/>
          <p:cNvSpPr/>
          <p:nvPr/>
        </p:nvSpPr>
        <p:spPr>
          <a:xfrm>
            <a:off x="621792" y="4590288"/>
            <a:ext cx="7662672" cy="126187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Goal: Generate a prediction that is based on information from all sources</a:t>
            </a:r>
          </a:p>
        </p:txBody>
      </p:sp>
    </p:spTree>
    <p:extLst>
      <p:ext uri="{BB962C8B-B14F-4D97-AF65-F5344CB8AC3E}">
        <p14:creationId xmlns:p14="http://schemas.microsoft.com/office/powerpoint/2010/main" val="149309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4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7" grpId="0" build="p"/>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mtClean="0"/>
              <a:t>Ethical assessment</a:t>
            </a:r>
            <a:endParaRPr lang="en-NZ" dirty="0"/>
          </a:p>
        </p:txBody>
      </p:sp>
      <p:graphicFrame>
        <p:nvGraphicFramePr>
          <p:cNvPr id="7" name="Content Placeholder 6"/>
          <p:cNvGraphicFramePr>
            <a:graphicFrameLocks noGrp="1"/>
          </p:cNvGraphicFramePr>
          <p:nvPr>
            <p:ph idx="1"/>
            <p:extLst/>
          </p:nvPr>
        </p:nvGraphicFramePr>
        <p:xfrm>
          <a:off x="457200" y="1752600"/>
          <a:ext cx="8424938" cy="3037840"/>
        </p:xfrm>
        <a:graphic>
          <a:graphicData uri="http://schemas.openxmlformats.org/drawingml/2006/table">
            <a:tbl>
              <a:tblPr firstRow="1" bandRow="1">
                <a:tableStyleId>{5C22544A-7EE6-4342-B048-85BDC9FD1C3A}</a:tableStyleId>
              </a:tblPr>
              <a:tblGrid>
                <a:gridCol w="1629550"/>
                <a:gridCol w="1629550"/>
                <a:gridCol w="1742342"/>
                <a:gridCol w="1711748"/>
                <a:gridCol w="1711748"/>
              </a:tblGrid>
              <a:tr h="370840">
                <a:tc>
                  <a:txBody>
                    <a:bodyPr/>
                    <a:lstStyle/>
                    <a:p>
                      <a:r>
                        <a:rPr lang="en-NZ" dirty="0" smtClean="0"/>
                        <a:t>Compared to no PMs</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b="0" dirty="0" smtClean="0">
                          <a:solidFill>
                            <a:schemeClr val="bg1"/>
                          </a:solidFill>
                        </a:rPr>
                        <a:t>Issues that should cause repugnance</a:t>
                      </a:r>
                    </a:p>
                  </a:txBody>
                  <a:tcPr/>
                </a:tc>
                <a:tc>
                  <a:txBody>
                    <a:bodyPr/>
                    <a:lstStyle/>
                    <a:p>
                      <a:r>
                        <a:rPr lang="en-NZ" b="0" dirty="0" smtClean="0"/>
                        <a:t>Terrorists manipulating us</a:t>
                      </a:r>
                      <a:endParaRPr lang="en-NZ" b="0" dirty="0"/>
                    </a:p>
                  </a:txBody>
                  <a:tcPr>
                    <a:lnR w="38100" cap="flat" cmpd="sng" algn="ctr">
                      <a:solidFill>
                        <a:srgbClr val="FFFF00"/>
                      </a:solidFill>
                      <a:prstDash val="solid"/>
                      <a:round/>
                      <a:headEnd type="none" w="med" len="med"/>
                      <a:tailEnd type="none" w="med" len="med"/>
                    </a:lnR>
                  </a:tcPr>
                </a:tc>
                <a:tc>
                  <a:txBody>
                    <a:bodyPr/>
                    <a:lstStyle/>
                    <a:p>
                      <a:r>
                        <a:rPr lang="en-NZ" b="0" dirty="0" smtClean="0"/>
                        <a:t>Likely to produce useful information</a:t>
                      </a: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r>
                        <a:rPr lang="en-NZ" b="1" dirty="0" smtClean="0"/>
                        <a:t>Net benefit?</a:t>
                      </a:r>
                    </a:p>
                  </a:txBody>
                  <a:tcPr>
                    <a:lnL w="38100" cap="flat" cmpd="sng" algn="ctr">
                      <a:solidFill>
                        <a:srgbClr val="FFFF00"/>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r>
              <a:tr h="370840">
                <a:tc>
                  <a:txBody>
                    <a:bodyPr/>
                    <a:lstStyle/>
                    <a:p>
                      <a:r>
                        <a:rPr lang="en-NZ" dirty="0" smtClean="0"/>
                        <a:t>Govt.</a:t>
                      </a:r>
                      <a:r>
                        <a:rPr lang="en-NZ" baseline="0" dirty="0" smtClean="0"/>
                        <a:t> only PM</a:t>
                      </a:r>
                      <a:endParaRPr lang="en-NZ" dirty="0"/>
                    </a:p>
                  </a:txBody>
                  <a:tcPr/>
                </a:tc>
                <a:tc>
                  <a:txBody>
                    <a:bodyPr/>
                    <a:lstStyle/>
                    <a:p>
                      <a:r>
                        <a:rPr lang="en-NZ" dirty="0" smtClean="0"/>
                        <a:t>None</a:t>
                      </a:r>
                      <a:endParaRPr lang="en-NZ" dirty="0"/>
                    </a:p>
                  </a:txBody>
                  <a:tcPr/>
                </a:tc>
                <a:tc>
                  <a:txBody>
                    <a:bodyPr/>
                    <a:lstStyle/>
                    <a:p>
                      <a:r>
                        <a:rPr lang="en-NZ" dirty="0" smtClean="0"/>
                        <a:t>No</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Yes ?</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tcPr>
                </a:tc>
                <a:tc>
                  <a:txBody>
                    <a:bodyPr/>
                    <a:lstStyle/>
                    <a:p>
                      <a:r>
                        <a:rPr lang="en-NZ" b="1" dirty="0" smtClean="0"/>
                        <a:t>Definitely</a:t>
                      </a:r>
                      <a:endParaRPr lang="en-NZ" b="1" dirty="0"/>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r>
              <a:tr h="370840">
                <a:tc>
                  <a:txBody>
                    <a:bodyPr/>
                    <a:lstStyle/>
                    <a:p>
                      <a:r>
                        <a:rPr lang="en-NZ" dirty="0" smtClean="0"/>
                        <a:t>PAM</a:t>
                      </a:r>
                      <a:endParaRPr lang="en-NZ" dirty="0"/>
                    </a:p>
                  </a:txBody>
                  <a:tcPr/>
                </a:tc>
                <a:tc>
                  <a:txBody>
                    <a:bodyPr/>
                    <a:lstStyle/>
                    <a:p>
                      <a:r>
                        <a:rPr lang="en-NZ" dirty="0" smtClean="0"/>
                        <a:t>4</a:t>
                      </a:r>
                      <a:endParaRPr lang="en-NZ" dirty="0"/>
                    </a:p>
                  </a:txBody>
                  <a:tcPr/>
                </a:tc>
                <a:tc>
                  <a:txBody>
                    <a:bodyPr/>
                    <a:lstStyle/>
                    <a:p>
                      <a:r>
                        <a:rPr lang="en-NZ" dirty="0" smtClean="0"/>
                        <a:t>Maybe</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Yes ??</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tc>
                  <a:txBody>
                    <a:bodyPr/>
                    <a:lstStyle/>
                    <a:p>
                      <a:r>
                        <a:rPr lang="en-NZ" b="1" dirty="0" smtClean="0"/>
                        <a:t>Probably</a:t>
                      </a:r>
                      <a:endParaRPr lang="en-NZ" b="1" dirty="0"/>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370840">
                <a:tc>
                  <a:txBody>
                    <a:bodyPr/>
                    <a:lstStyle/>
                    <a:p>
                      <a:r>
                        <a:rPr lang="en-NZ" dirty="0" err="1" smtClean="0"/>
                        <a:t>Intrade</a:t>
                      </a:r>
                      <a:endParaRPr lang="en-N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4</a:t>
                      </a:r>
                    </a:p>
                  </a:txBody>
                  <a:tcPr/>
                </a:tc>
                <a:tc>
                  <a:txBody>
                    <a:bodyPr/>
                    <a:lstStyle/>
                    <a:p>
                      <a:r>
                        <a:rPr lang="en-NZ" dirty="0" smtClean="0"/>
                        <a:t>Unlikely</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Maybe ??</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tcPr>
                </a:tc>
                <a:tc>
                  <a:txBody>
                    <a:bodyPr/>
                    <a:lstStyle/>
                    <a:p>
                      <a:r>
                        <a:rPr lang="en-NZ" b="1" dirty="0" smtClean="0"/>
                        <a:t>Unlikely</a:t>
                      </a:r>
                      <a:endParaRPr lang="en-NZ" b="1" dirty="0"/>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r>
              <a:tr h="370840">
                <a:tc>
                  <a:txBody>
                    <a:bodyPr/>
                    <a:lstStyle/>
                    <a:p>
                      <a:r>
                        <a:rPr lang="en-NZ" dirty="0" smtClean="0"/>
                        <a:t>Net Exchange</a:t>
                      </a:r>
                      <a:endParaRPr lang="en-NZ" dirty="0"/>
                    </a:p>
                  </a:txBody>
                  <a:tcPr/>
                </a:tc>
                <a:tc>
                  <a:txBody>
                    <a:bodyPr/>
                    <a:lstStyle/>
                    <a:p>
                      <a:r>
                        <a:rPr lang="en-NZ" dirty="0" smtClean="0"/>
                        <a:t>3</a:t>
                      </a:r>
                      <a:endParaRPr lang="en-NZ" dirty="0"/>
                    </a:p>
                  </a:txBody>
                  <a:tcPr/>
                </a:tc>
                <a:tc>
                  <a:txBody>
                    <a:bodyPr/>
                    <a:lstStyle/>
                    <a:p>
                      <a:r>
                        <a:rPr lang="en-NZ" dirty="0" smtClean="0"/>
                        <a:t>Unlikely</a:t>
                      </a:r>
                      <a:endParaRPr lang="en-NZ" dirty="0"/>
                    </a:p>
                  </a:txBody>
                  <a:tcPr>
                    <a:lnR w="38100" cap="flat" cmpd="sng" algn="ctr">
                      <a:solidFill>
                        <a:srgbClr val="FFFF00"/>
                      </a:solidFill>
                      <a:prstDash val="solid"/>
                      <a:round/>
                      <a:headEnd type="none" w="med" len="med"/>
                      <a:tailEnd type="none" w="med" len="med"/>
                    </a:lnR>
                  </a:tcPr>
                </a:tc>
                <a:tc>
                  <a:txBody>
                    <a:bodyPr/>
                    <a:lstStyle/>
                    <a:p>
                      <a:r>
                        <a:rPr lang="en-NZ" dirty="0" smtClean="0"/>
                        <a:t>No</a:t>
                      </a:r>
                      <a:r>
                        <a:rPr lang="en-NZ" baseline="0" dirty="0" smtClean="0"/>
                        <a:t> </a:t>
                      </a:r>
                      <a:r>
                        <a:rPr lang="en-NZ" dirty="0" smtClean="0"/>
                        <a:t>?</a:t>
                      </a:r>
                      <a:endParaRPr lang="en-NZ" dirty="0"/>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B w="38100" cap="flat" cmpd="sng" algn="ctr">
                      <a:solidFill>
                        <a:srgbClr val="FFFF00"/>
                      </a:solidFill>
                      <a:prstDash val="solid"/>
                      <a:round/>
                      <a:headEnd type="none" w="med" len="med"/>
                      <a:tailEnd type="none" w="med" len="med"/>
                    </a:lnB>
                  </a:tcPr>
                </a:tc>
                <a:tc>
                  <a:txBody>
                    <a:bodyPr/>
                    <a:lstStyle/>
                    <a:p>
                      <a:r>
                        <a:rPr lang="en-NZ" b="1" dirty="0" smtClean="0"/>
                        <a:t>No</a:t>
                      </a:r>
                      <a:endParaRPr lang="en-NZ" b="1" dirty="0"/>
                    </a:p>
                  </a:txBody>
                  <a:tcPr>
                    <a:lnL w="381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r>
              <a:tr h="370840">
                <a:tc>
                  <a:txBody>
                    <a:bodyPr/>
                    <a:lstStyle/>
                    <a:p>
                      <a:endParaRPr lang="en-NZ" dirty="0">
                        <a:solidFill>
                          <a:schemeClr val="bg1"/>
                        </a:solidFill>
                      </a:endParaRPr>
                    </a:p>
                  </a:txBody>
                  <a:tcPr>
                    <a:solidFill>
                      <a:schemeClr val="accent1"/>
                    </a:solidFill>
                  </a:tcPr>
                </a:tc>
                <a:tc>
                  <a:txBody>
                    <a:bodyPr/>
                    <a:lstStyle/>
                    <a:p>
                      <a:r>
                        <a:rPr lang="en-NZ" dirty="0" smtClean="0">
                          <a:solidFill>
                            <a:schemeClr val="bg1"/>
                          </a:solidFill>
                        </a:rPr>
                        <a:t>Minor issues</a:t>
                      </a:r>
                      <a:endParaRPr lang="en-NZ" dirty="0">
                        <a:solidFill>
                          <a:schemeClr val="bg1"/>
                        </a:solidFill>
                      </a:endParaRPr>
                    </a:p>
                  </a:txBody>
                  <a:tcPr>
                    <a:solidFill>
                      <a:schemeClr val="accent1"/>
                    </a:solidFill>
                  </a:tcPr>
                </a:tc>
                <a:tc>
                  <a:txBody>
                    <a:bodyPr/>
                    <a:lstStyle/>
                    <a:p>
                      <a:r>
                        <a:rPr lang="en-NZ" dirty="0" smtClean="0">
                          <a:solidFill>
                            <a:schemeClr val="bg1"/>
                          </a:solidFill>
                        </a:rPr>
                        <a:t>Potential major issue</a:t>
                      </a:r>
                      <a:endParaRPr lang="en-NZ" dirty="0">
                        <a:solidFill>
                          <a:schemeClr val="bg1"/>
                        </a:solidFill>
                      </a:endParaRPr>
                    </a:p>
                  </a:txBody>
                  <a:tcPr>
                    <a:lnR w="38100" cap="flat" cmpd="sng" algn="ctr">
                      <a:solidFill>
                        <a:srgbClr val="FFFF00"/>
                      </a:solidFill>
                      <a:prstDash val="solid"/>
                      <a:round/>
                      <a:headEnd type="none" w="med" len="med"/>
                      <a:tailEnd type="none" w="med" len="med"/>
                    </a:lnR>
                    <a:solidFill>
                      <a:schemeClr val="accent1"/>
                    </a:solidFill>
                  </a:tcPr>
                </a:tc>
                <a:tc>
                  <a:txBody>
                    <a:bodyPr/>
                    <a:lstStyle/>
                    <a:p>
                      <a:r>
                        <a:rPr lang="en-NZ" dirty="0" smtClean="0">
                          <a:solidFill>
                            <a:schemeClr val="bg1"/>
                          </a:solidFill>
                        </a:rPr>
                        <a:t>Major benefit</a:t>
                      </a:r>
                      <a:endParaRPr lang="en-NZ" dirty="0">
                        <a:solidFill>
                          <a:schemeClr val="bg1"/>
                        </a:solidFill>
                      </a:endParaRPr>
                    </a:p>
                  </a:txBody>
                  <a:tcP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solidFill>
                      <a:schemeClr val="accent1"/>
                    </a:solidFill>
                  </a:tcPr>
                </a:tc>
                <a:tc>
                  <a:txBody>
                    <a:bodyPr/>
                    <a:lstStyle/>
                    <a:p>
                      <a:endParaRPr lang="en-NZ" b="1" dirty="0">
                        <a:solidFill>
                          <a:schemeClr val="bg1"/>
                        </a:solidFill>
                      </a:endParaRPr>
                    </a:p>
                  </a:txBody>
                  <a:tcPr>
                    <a:lnL w="38100" cap="flat" cmpd="sng" algn="ctr">
                      <a:solidFill>
                        <a:srgbClr val="FFFF00"/>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r>
            </a:tbl>
          </a:graphicData>
        </a:graphic>
      </p:graphicFrame>
      <p:sp>
        <p:nvSpPr>
          <p:cNvPr id="5" name="Title 1"/>
          <p:cNvSpPr txBox="1">
            <a:spLocks/>
          </p:cNvSpPr>
          <p:nvPr/>
        </p:nvSpPr>
        <p:spPr>
          <a:xfrm>
            <a:off x="1187624" y="6209888"/>
            <a:ext cx="7776864"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NZ" sz="1800" i="1" cap="none" dirty="0" smtClean="0">
                <a:solidFill>
                  <a:schemeClr val="bg1"/>
                </a:solidFill>
              </a:rPr>
              <a:t>Dan Weijers		 3/12/2012		Ethical Assessment 2</a:t>
            </a:r>
            <a:endParaRPr lang="en-NZ" sz="1800" i="1" cap="none" dirty="0">
              <a:solidFill>
                <a:schemeClr val="bg1"/>
              </a:solidFill>
            </a:endParaRPr>
          </a:p>
        </p:txBody>
      </p:sp>
      <p:sp>
        <p:nvSpPr>
          <p:cNvPr id="6" name="Slide Number Placeholder 5"/>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16543274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 from the CS Side of Things</a:t>
            </a:r>
            <a:endParaRPr lang="en-US" dirty="0"/>
          </a:p>
        </p:txBody>
      </p:sp>
      <p:sp>
        <p:nvSpPr>
          <p:cNvPr id="3" name="Content Placeholder 2"/>
          <p:cNvSpPr>
            <a:spLocks noGrp="1"/>
          </p:cNvSpPr>
          <p:nvPr>
            <p:ph idx="1"/>
          </p:nvPr>
        </p:nvSpPr>
        <p:spPr/>
        <p:txBody>
          <a:bodyPr/>
          <a:lstStyle/>
          <a:p>
            <a:r>
              <a:rPr lang="en-US" dirty="0" smtClean="0"/>
              <a:t>Economists and philosophers – and CS folks –</a:t>
            </a:r>
            <a:r>
              <a:rPr lang="is-IS" dirty="0" smtClean="0"/>
              <a:t> can be very </a:t>
            </a:r>
            <a:r>
              <a:rPr lang="is-IS" dirty="0" smtClean="0">
                <a:solidFill>
                  <a:schemeClr val="tx2"/>
                </a:solidFill>
              </a:rPr>
              <a:t>tone deaf</a:t>
            </a:r>
            <a:r>
              <a:rPr lang="is-IS" dirty="0" smtClean="0"/>
              <a:t>, to the point of ruining what could be good ideas</a:t>
            </a:r>
          </a:p>
          <a:p>
            <a:r>
              <a:rPr lang="is-IS" dirty="0" smtClean="0">
                <a:solidFill>
                  <a:schemeClr val="tx2"/>
                </a:solidFill>
              </a:rPr>
              <a:t>Price manipulation</a:t>
            </a:r>
            <a:r>
              <a:rPr lang="is-IS" dirty="0" smtClean="0"/>
              <a:t> seems like a huge concern to me</a:t>
            </a:r>
          </a:p>
          <a:p>
            <a:r>
              <a:rPr lang="is-IS" dirty="0" smtClean="0"/>
              <a:t>These markets are currently heavily regulated in the US (i.e., generally must use </a:t>
            </a:r>
            <a:r>
              <a:rPr lang="is-IS" dirty="0" smtClean="0">
                <a:solidFill>
                  <a:schemeClr val="tx2"/>
                </a:solidFill>
              </a:rPr>
              <a:t>funny money</a:t>
            </a:r>
            <a:r>
              <a:rPr lang="is-IS" dirty="0" smtClean="0"/>
              <a:t>) ...</a:t>
            </a:r>
          </a:p>
          <a:p>
            <a:pPr marL="342900" indent="-342900">
              <a:buFont typeface="Arial" charset="0"/>
              <a:buChar char="•"/>
            </a:pPr>
            <a:r>
              <a:rPr lang="is-IS" dirty="0" smtClean="0"/>
              <a:t>... </a:t>
            </a:r>
            <a:r>
              <a:rPr lang="en-US" dirty="0" smtClean="0"/>
              <a:t>a</a:t>
            </a:r>
            <a:r>
              <a:rPr lang="is-IS" dirty="0" smtClean="0"/>
              <a:t>nd maybe that’s okay until we figure things out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728" y="4210990"/>
            <a:ext cx="4352544" cy="2398418"/>
          </a:xfrm>
          <a:prstGeom prst="rect">
            <a:avLst/>
          </a:prstGeom>
        </p:spPr>
      </p:pic>
    </p:spTree>
    <p:extLst>
      <p:ext uri="{BB962C8B-B14F-4D97-AF65-F5344CB8AC3E}">
        <p14:creationId xmlns:p14="http://schemas.microsoft.com/office/powerpoint/2010/main" val="44269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52</a:t>
            </a:fld>
            <a:endParaRPr lang="en-US" dirty="0"/>
          </a:p>
        </p:txBody>
      </p:sp>
      <p:sp>
        <p:nvSpPr>
          <p:cNvPr id="5" name="Title 1"/>
          <p:cNvSpPr>
            <a:spLocks noGrp="1"/>
          </p:cNvSpPr>
          <p:nvPr>
            <p:ph type="title"/>
          </p:nvPr>
        </p:nvSpPr>
        <p:spPr>
          <a:xfrm>
            <a:off x="0" y="2595882"/>
            <a:ext cx="8989454" cy="1666237"/>
          </a:xfrm>
        </p:spPr>
        <p:txBody>
          <a:bodyPr>
            <a:normAutofit/>
          </a:bodyPr>
          <a:lstStyle/>
          <a:p>
            <a:pPr algn="ctr"/>
            <a:r>
              <a:rPr lang="en-US" smtClean="0"/>
              <a:t>Next </a:t>
            </a:r>
            <a:r>
              <a:rPr lang="en-US" smtClean="0"/>
              <a:t>Class:</a:t>
            </a:r>
            <a:r>
              <a:rPr lang="en-US" dirty="0" smtClean="0"/>
              <a:t/>
            </a:r>
            <a:br>
              <a:rPr lang="en-US" dirty="0" smtClean="0"/>
            </a:br>
            <a:r>
              <a:rPr lang="en-US" dirty="0" smtClean="0"/>
              <a:t>Thanksgiving </a:t>
            </a:r>
            <a:r>
              <a:rPr lang="en-US" dirty="0"/>
              <a:t>= </a:t>
            </a:r>
            <a:r>
              <a:rPr lang="en-US" b="1" dirty="0" smtClean="0"/>
              <a:t>∅ </a:t>
            </a:r>
            <a:r>
              <a:rPr lang="en-US" dirty="0" smtClean="0"/>
              <a:t>(Thursday)</a:t>
            </a:r>
            <a:r>
              <a:rPr lang="en-US" dirty="0" smtClean="0"/>
              <a:t/>
            </a:r>
            <a:br>
              <a:rPr lang="en-US" dirty="0" smtClean="0"/>
            </a:br>
            <a:endParaRPr lang="en-US" sz="2000" b="1" i="1" dirty="0">
              <a:solidFill>
                <a:schemeClr val="accent1"/>
              </a:solidFill>
            </a:endParaRPr>
          </a:p>
        </p:txBody>
      </p:sp>
      <p:pic>
        <p:nvPicPr>
          <p:cNvPr id="3" name="Picture 2"/>
          <p:cNvPicPr>
            <a:picLocks noChangeAspect="1"/>
          </p:cNvPicPr>
          <p:nvPr/>
        </p:nvPicPr>
        <p:blipFill>
          <a:blip r:embed="rId3"/>
          <a:stretch>
            <a:fillRect/>
          </a:stretch>
        </p:blipFill>
        <p:spPr>
          <a:xfrm>
            <a:off x="3412902" y="4021428"/>
            <a:ext cx="2836572" cy="2836572"/>
          </a:xfrm>
          <a:prstGeom prst="rect">
            <a:avLst/>
          </a:prstGeom>
        </p:spPr>
      </p:pic>
    </p:spTree>
    <p:extLst>
      <p:ext uri="{BB962C8B-B14F-4D97-AF65-F5344CB8AC3E}">
        <p14:creationId xmlns:p14="http://schemas.microsoft.com/office/powerpoint/2010/main" val="1105987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a:xfrm>
            <a:off x="457199" y="152718"/>
            <a:ext cx="7176175" cy="1371600"/>
          </a:xfrm>
        </p:spPr>
        <p:txBody>
          <a:bodyPr/>
          <a:lstStyle/>
          <a:p>
            <a:r>
              <a:rPr lang="en-US" smtClean="0"/>
              <a:t>Bet = Credible Opinion</a:t>
            </a:r>
            <a:endParaRPr lang="en-US" dirty="0"/>
          </a:p>
        </p:txBody>
      </p:sp>
      <p:sp>
        <p:nvSpPr>
          <p:cNvPr id="21" name="Content Placeholder 20"/>
          <p:cNvSpPr>
            <a:spLocks noGrp="1"/>
          </p:cNvSpPr>
          <p:nvPr>
            <p:ph idx="1"/>
          </p:nvPr>
        </p:nvSpPr>
        <p:spPr>
          <a:xfrm>
            <a:off x="457200" y="1752600"/>
            <a:ext cx="7620000" cy="4973321"/>
          </a:xfrm>
        </p:spPr>
        <p:txBody>
          <a:bodyPr>
            <a:normAutofit fontScale="77500" lnSpcReduction="20000"/>
          </a:bodyPr>
          <a:lstStyle/>
          <a:p>
            <a:r>
              <a:rPr lang="en-US" sz="2800" dirty="0"/>
              <a:t>Q: Will Vinay </a:t>
            </a:r>
            <a:r>
              <a:rPr lang="en-US" sz="2800" dirty="0" err="1"/>
              <a:t>Deolalikar’s</a:t>
            </a:r>
            <a:r>
              <a:rPr lang="en-US" sz="2800" dirty="0"/>
              <a:t> proof of P≠NP be validated?</a:t>
            </a:r>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smtClean="0"/>
              <a:t/>
            </a:r>
            <a:br>
              <a:rPr lang="en-US" sz="2800" dirty="0" smtClean="0"/>
            </a:br>
            <a:r>
              <a:rPr lang="en-US" sz="2800" dirty="0" smtClean="0"/>
              <a:t>Scott </a:t>
            </a:r>
            <a:r>
              <a:rPr lang="en-US" sz="2800" dirty="0"/>
              <a:t>Aaronson: </a:t>
            </a:r>
            <a:r>
              <a:rPr lang="en-US" sz="2800" dirty="0">
                <a:solidFill>
                  <a:schemeClr val="tx2"/>
                </a:solidFill>
              </a:rPr>
              <a:t>“I have a way of stating my prediction that no reasonable person could hold against me: I’ve literally bet my house on it.”</a:t>
            </a:r>
            <a:endParaRPr lang="en-US" dirty="0">
              <a:solidFill>
                <a:schemeClr val="tx2"/>
              </a:solidFill>
            </a:endParaRPr>
          </a:p>
          <a:p>
            <a:r>
              <a:rPr lang="en-US" sz="2800" dirty="0"/>
              <a:t>Betting intermediaries</a:t>
            </a:r>
          </a:p>
          <a:p>
            <a:pPr marL="160020" indent="-342900">
              <a:buFont typeface="Arial" charset="0"/>
              <a:buChar char="•"/>
            </a:pPr>
            <a:r>
              <a:rPr lang="en-US" b="0" dirty="0"/>
              <a:t>Las Vegas, Wall Street, IEM, </a:t>
            </a:r>
            <a:r>
              <a:rPr lang="en-US" b="0" dirty="0" err="1"/>
              <a:t>Intrade</a:t>
            </a:r>
            <a:r>
              <a:rPr lang="en-US" b="0" dirty="0"/>
              <a:t> (in the past), </a:t>
            </a:r>
            <a:r>
              <a:rPr lang="en-US" b="0" dirty="0" err="1"/>
              <a:t>PredictIt</a:t>
            </a:r>
            <a:r>
              <a:rPr lang="en-US" b="0" dirty="0"/>
              <a:t>, </a:t>
            </a:r>
            <a:r>
              <a:rPr lang="is-IS" b="0" dirty="0"/>
              <a:t>…</a:t>
            </a:r>
            <a:endParaRPr lang="en-US" b="0" dirty="0"/>
          </a:p>
        </p:txBody>
      </p:sp>
      <p:sp>
        <p:nvSpPr>
          <p:cNvPr id="5" name="Slide Number Placeholder 4"/>
          <p:cNvSpPr>
            <a:spLocks noGrp="1"/>
          </p:cNvSpPr>
          <p:nvPr>
            <p:ph type="sldNum" sz="quarter" idx="12"/>
          </p:nvPr>
        </p:nvSpPr>
        <p:spPr/>
        <p:txBody>
          <a:bodyPr/>
          <a:lstStyle/>
          <a:p>
            <a:fld id="{3EFE9B7E-8892-B944-A04C-B05BF31B762F}" type="slidenum">
              <a:rPr lang="en-US" smtClean="0"/>
              <a:pPr/>
              <a:t>6</a:t>
            </a:fld>
            <a:endParaRPr lang="en-US"/>
          </a:p>
        </p:txBody>
      </p:sp>
      <p:grpSp>
        <p:nvGrpSpPr>
          <p:cNvPr id="2" name="Group 4"/>
          <p:cNvGrpSpPr>
            <a:grpSpLocks/>
          </p:cNvGrpSpPr>
          <p:nvPr/>
        </p:nvGrpSpPr>
        <p:grpSpPr bwMode="auto">
          <a:xfrm>
            <a:off x="533400" y="2075930"/>
            <a:ext cx="3164669" cy="2813740"/>
            <a:chOff x="192" y="1488"/>
            <a:chExt cx="2691" cy="2207"/>
          </a:xfrm>
        </p:grpSpPr>
        <p:grpSp>
          <p:nvGrpSpPr>
            <p:cNvPr id="3" name="Group 5"/>
            <p:cNvGrpSpPr>
              <a:grpSpLocks/>
            </p:cNvGrpSpPr>
            <p:nvPr/>
          </p:nvGrpSpPr>
          <p:grpSpPr bwMode="auto">
            <a:xfrm>
              <a:off x="192" y="1488"/>
              <a:ext cx="2691" cy="2207"/>
              <a:chOff x="288" y="1488"/>
              <a:chExt cx="2784" cy="2255"/>
            </a:xfrm>
          </p:grpSpPr>
          <p:pic>
            <p:nvPicPr>
              <p:cNvPr id="766982" name="Picture 6" descr="j0078775"/>
              <p:cNvPicPr>
                <a:picLocks noChangeAspect="1" noChangeArrowheads="1"/>
              </p:cNvPicPr>
              <p:nvPr/>
            </p:nvPicPr>
            <p:blipFill>
              <a:blip r:embed="rId3"/>
              <a:srcRect/>
              <a:stretch>
                <a:fillRect/>
              </a:stretch>
            </p:blipFill>
            <p:spPr bwMode="auto">
              <a:xfrm>
                <a:off x="624" y="2014"/>
                <a:ext cx="2448" cy="1729"/>
              </a:xfrm>
              <a:prstGeom prst="rect">
                <a:avLst/>
              </a:prstGeom>
              <a:noFill/>
            </p:spPr>
          </p:pic>
          <p:sp>
            <p:nvSpPr>
              <p:cNvPr id="766983" name="AutoShape 7"/>
              <p:cNvSpPr>
                <a:spLocks noChangeArrowheads="1"/>
              </p:cNvSpPr>
              <p:nvPr/>
            </p:nvSpPr>
            <p:spPr bwMode="auto">
              <a:xfrm>
                <a:off x="288" y="1488"/>
                <a:ext cx="816" cy="624"/>
              </a:xfrm>
              <a:prstGeom prst="cloudCallout">
                <a:avLst>
                  <a:gd name="adj1" fmla="val -9315"/>
                  <a:gd name="adj2" fmla="val 93431"/>
                </a:avLst>
              </a:prstGeom>
              <a:noFill/>
              <a:ln w="9525">
                <a:solidFill>
                  <a:schemeClr val="tx1"/>
                </a:solidFill>
                <a:round/>
                <a:headEnd/>
                <a:tailEnd/>
              </a:ln>
              <a:effectLst/>
            </p:spPr>
            <p:txBody>
              <a:bodyPr>
                <a:prstTxWarp prst="textNoShape">
                  <a:avLst/>
                </a:prstTxWarp>
              </a:bodyPr>
              <a:lstStyle/>
              <a:p>
                <a:pPr algn="ctr"/>
                <a:endParaRPr lang="en-US"/>
              </a:p>
            </p:txBody>
          </p:sp>
        </p:grpSp>
        <p:sp>
          <p:nvSpPr>
            <p:cNvPr id="766985" name="Text Box 9"/>
            <p:cNvSpPr txBox="1">
              <a:spLocks noChangeArrowheads="1"/>
            </p:cNvSpPr>
            <p:nvPr/>
          </p:nvSpPr>
          <p:spPr bwMode="auto">
            <a:xfrm>
              <a:off x="347" y="1644"/>
              <a:ext cx="634" cy="290"/>
            </a:xfrm>
            <a:prstGeom prst="rect">
              <a:avLst/>
            </a:prstGeom>
            <a:noFill/>
            <a:ln w="9525">
              <a:noFill/>
              <a:miter lim="800000"/>
              <a:headEnd/>
              <a:tailEnd/>
            </a:ln>
            <a:effectLst/>
          </p:spPr>
          <p:txBody>
            <a:bodyPr wrap="square">
              <a:prstTxWarp prst="textNoShape">
                <a:avLst/>
              </a:prstTxWarp>
              <a:spAutoFit/>
            </a:bodyPr>
            <a:lstStyle/>
            <a:p>
              <a:r>
                <a:rPr lang="en-US" altLang="zh-CN" b="1" dirty="0">
                  <a:ea typeface="SimSun" pitchFamily="2" charset="-122"/>
                  <a:cs typeface="SimSun" pitchFamily="2" charset="-122"/>
                </a:rPr>
                <a:t>Info</a:t>
              </a:r>
              <a:endParaRPr lang="en-US" b="1" dirty="0"/>
            </a:p>
          </p:txBody>
        </p:sp>
      </p:grpSp>
      <p:grpSp>
        <p:nvGrpSpPr>
          <p:cNvPr id="4" name="Group 10"/>
          <p:cNvGrpSpPr>
            <a:grpSpLocks/>
          </p:cNvGrpSpPr>
          <p:nvPr/>
        </p:nvGrpSpPr>
        <p:grpSpPr bwMode="auto">
          <a:xfrm>
            <a:off x="4572003" y="2012553"/>
            <a:ext cx="3061372" cy="2891074"/>
            <a:chOff x="2880" y="1488"/>
            <a:chExt cx="2640" cy="2104"/>
          </a:xfrm>
        </p:grpSpPr>
        <p:pic>
          <p:nvPicPr>
            <p:cNvPr id="766987" name="Picture 11" descr="j0078775"/>
            <p:cNvPicPr>
              <a:picLocks noChangeAspect="1" noChangeArrowheads="1"/>
            </p:cNvPicPr>
            <p:nvPr/>
          </p:nvPicPr>
          <p:blipFill>
            <a:blip r:embed="rId3"/>
            <a:srcRect/>
            <a:stretch>
              <a:fillRect/>
            </a:stretch>
          </p:blipFill>
          <p:spPr bwMode="auto">
            <a:xfrm>
              <a:off x="3156" y="1895"/>
              <a:ext cx="2364" cy="1697"/>
            </a:xfrm>
            <a:prstGeom prst="rect">
              <a:avLst/>
            </a:prstGeom>
            <a:noFill/>
          </p:spPr>
        </p:pic>
        <p:sp>
          <p:nvSpPr>
            <p:cNvPr id="766988" name="AutoShape 12"/>
            <p:cNvSpPr>
              <a:spLocks noChangeArrowheads="1"/>
            </p:cNvSpPr>
            <p:nvPr/>
          </p:nvSpPr>
          <p:spPr bwMode="auto">
            <a:xfrm>
              <a:off x="2880" y="1488"/>
              <a:ext cx="788" cy="435"/>
            </a:xfrm>
            <a:prstGeom prst="cloudCallout">
              <a:avLst>
                <a:gd name="adj1" fmla="val -11042"/>
                <a:gd name="adj2" fmla="val 104944"/>
              </a:avLst>
            </a:prstGeom>
            <a:noFill/>
            <a:ln w="9525">
              <a:solidFill>
                <a:schemeClr val="tx1"/>
              </a:solidFill>
              <a:round/>
              <a:headEnd/>
              <a:tailEnd/>
            </a:ln>
            <a:effectLst/>
          </p:spPr>
          <p:txBody>
            <a:bodyPr>
              <a:prstTxWarp prst="textNoShape">
                <a:avLst/>
              </a:prstTxWarp>
            </a:bodyPr>
            <a:lstStyle/>
            <a:p>
              <a:pPr algn="ctr"/>
              <a:endParaRPr lang="en-US">
                <a:solidFill>
                  <a:schemeClr val="tx2"/>
                </a:solidFill>
              </a:endParaRPr>
            </a:p>
          </p:txBody>
        </p:sp>
        <p:sp>
          <p:nvSpPr>
            <p:cNvPr id="766989" name="Text Box 13"/>
            <p:cNvSpPr txBox="1">
              <a:spLocks noChangeArrowheads="1"/>
            </p:cNvSpPr>
            <p:nvPr/>
          </p:nvSpPr>
          <p:spPr bwMode="auto">
            <a:xfrm>
              <a:off x="4009" y="2193"/>
              <a:ext cx="1463" cy="739"/>
            </a:xfrm>
            <a:prstGeom prst="rect">
              <a:avLst/>
            </a:prstGeom>
            <a:noFill/>
            <a:ln w="9525">
              <a:noFill/>
              <a:miter lim="800000"/>
              <a:headEnd/>
              <a:tailEnd/>
            </a:ln>
            <a:effectLst/>
          </p:spPr>
          <p:txBody>
            <a:bodyPr wrap="square">
              <a:prstTxWarp prst="textNoShape">
                <a:avLst/>
              </a:prstTxWarp>
              <a:spAutoFit/>
            </a:bodyPr>
            <a:lstStyle/>
            <a:p>
              <a:r>
                <a:rPr lang="en-US" sz="2000" dirty="0">
                  <a:solidFill>
                    <a:sysClr val="windowText" lastClr="000000"/>
                  </a:solidFill>
                </a:rPr>
                <a:t>I bet </a:t>
              </a:r>
              <a:r>
                <a:rPr lang="en-US" sz="2000" dirty="0" smtClean="0">
                  <a:solidFill>
                    <a:sysClr val="windowText" lastClr="000000"/>
                  </a:solidFill>
                </a:rPr>
                <a:t>$</a:t>
              </a:r>
              <a:r>
                <a:rPr lang="en-US" sz="2000" dirty="0" smtClean="0">
                  <a:solidFill>
                    <a:sysClr val="windowText" lastClr="000000"/>
                  </a:solidFill>
                </a:rPr>
                <a:t>200K </a:t>
              </a:r>
              <a:r>
                <a:rPr lang="en-US" sz="2000" dirty="0" smtClean="0">
                  <a:solidFill>
                    <a:sysClr val="windowText" lastClr="000000"/>
                  </a:solidFill>
                </a:rPr>
                <a:t>that the proof is incorrect.</a:t>
              </a:r>
              <a:endParaRPr lang="en-US" sz="2000" dirty="0">
                <a:solidFill>
                  <a:sysClr val="windowText" lastClr="000000"/>
                </a:solidFill>
              </a:endParaRPr>
            </a:p>
          </p:txBody>
        </p:sp>
        <p:sp>
          <p:nvSpPr>
            <p:cNvPr id="766990" name="Text Box 14"/>
            <p:cNvSpPr txBox="1">
              <a:spLocks noChangeArrowheads="1"/>
            </p:cNvSpPr>
            <p:nvPr/>
          </p:nvSpPr>
          <p:spPr bwMode="auto">
            <a:xfrm>
              <a:off x="3072" y="1567"/>
              <a:ext cx="596" cy="269"/>
            </a:xfrm>
            <a:prstGeom prst="rect">
              <a:avLst/>
            </a:prstGeom>
            <a:noFill/>
            <a:ln w="9525">
              <a:noFill/>
              <a:miter lim="800000"/>
              <a:headEnd/>
              <a:tailEnd/>
            </a:ln>
            <a:effectLst/>
          </p:spPr>
          <p:txBody>
            <a:bodyPr wrap="square">
              <a:prstTxWarp prst="textNoShape">
                <a:avLst/>
              </a:prstTxWarp>
              <a:spAutoFit/>
            </a:bodyPr>
            <a:lstStyle/>
            <a:p>
              <a:r>
                <a:rPr lang="en-US" altLang="zh-CN" b="1" dirty="0">
                  <a:solidFill>
                    <a:sysClr val="windowText" lastClr="000000"/>
                  </a:solidFill>
                  <a:ea typeface="SimSun" pitchFamily="2" charset="-122"/>
                  <a:cs typeface="SimSun" pitchFamily="2" charset="-122"/>
                </a:rPr>
                <a:t>Info</a:t>
              </a:r>
              <a:endParaRPr lang="en-US" b="1" dirty="0">
                <a:solidFill>
                  <a:sysClr val="windowText" lastClr="000000"/>
                </a:solidFill>
              </a:endParaRPr>
            </a:p>
          </p:txBody>
        </p:sp>
      </p:grpSp>
      <p:sp>
        <p:nvSpPr>
          <p:cNvPr id="766991" name="Text Box 15"/>
          <p:cNvSpPr txBox="1">
            <a:spLocks noChangeArrowheads="1"/>
          </p:cNvSpPr>
          <p:nvPr/>
        </p:nvSpPr>
        <p:spPr bwMode="auto">
          <a:xfrm>
            <a:off x="1295400" y="5867400"/>
            <a:ext cx="6553200" cy="366713"/>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16" name="TextBox 15"/>
          <p:cNvSpPr txBox="1"/>
          <p:nvPr/>
        </p:nvSpPr>
        <p:spPr>
          <a:xfrm>
            <a:off x="2107201" y="3266359"/>
            <a:ext cx="1311768" cy="707886"/>
          </a:xfrm>
          <a:prstGeom prst="rect">
            <a:avLst/>
          </a:prstGeom>
          <a:noFill/>
        </p:spPr>
        <p:txBody>
          <a:bodyPr wrap="square" rtlCol="0">
            <a:spAutoFit/>
          </a:bodyPr>
          <a:lstStyle/>
          <a:p>
            <a:r>
              <a:rPr lang="en-US" sz="2000" dirty="0" smtClean="0"/>
              <a:t>The proof is correct. </a:t>
            </a:r>
            <a:endParaRPr lang="en-US" sz="2000" dirty="0"/>
          </a:p>
        </p:txBody>
      </p:sp>
    </p:spTree>
    <p:extLst>
      <p:ext uri="{BB962C8B-B14F-4D97-AF65-F5344CB8AC3E}">
        <p14:creationId xmlns:p14="http://schemas.microsoft.com/office/powerpoint/2010/main" val="11596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457200" y="152718"/>
            <a:ext cx="7278624" cy="1371600"/>
          </a:xfrm>
        </p:spPr>
        <p:txBody>
          <a:bodyPr/>
          <a:lstStyle/>
          <a:p>
            <a:r>
              <a:rPr lang="en-US" smtClean="0"/>
              <a:t>Prediction Markets</a:t>
            </a:r>
            <a:endParaRPr lang="en-US" dirty="0"/>
          </a:p>
        </p:txBody>
      </p:sp>
      <p:sp>
        <p:nvSpPr>
          <p:cNvPr id="899075" name="Rectangle 3"/>
          <p:cNvSpPr>
            <a:spLocks noGrp="1" noChangeArrowheads="1"/>
          </p:cNvSpPr>
          <p:nvPr>
            <p:ph idx="1"/>
          </p:nvPr>
        </p:nvSpPr>
        <p:spPr/>
        <p:txBody>
          <a:bodyPr/>
          <a:lstStyle/>
          <a:p>
            <a:r>
              <a:rPr lang="en-US" dirty="0" smtClean="0"/>
              <a:t>A prediction market is a financial market that is designed for information aggregation and prediction. </a:t>
            </a:r>
          </a:p>
          <a:p>
            <a:r>
              <a:rPr lang="en-US" dirty="0" smtClean="0"/>
              <a:t>Payoffs of the traded contract is associated with outcomes of future events. </a:t>
            </a:r>
          </a:p>
          <a:p>
            <a:endParaRPr lang="en-US" dirty="0"/>
          </a:p>
        </p:txBody>
      </p:sp>
      <p:sp>
        <p:nvSpPr>
          <p:cNvPr id="4" name="Slide Number Placeholder 3"/>
          <p:cNvSpPr>
            <a:spLocks noGrp="1"/>
          </p:cNvSpPr>
          <p:nvPr>
            <p:ph type="sldNum" sz="quarter" idx="12"/>
          </p:nvPr>
        </p:nvSpPr>
        <p:spPr/>
        <p:txBody>
          <a:bodyPr/>
          <a:lstStyle/>
          <a:p>
            <a:fld id="{E6615083-EECA-084F-83DE-04A1B40916CC}" type="slidenum">
              <a:rPr lang="en-US" smtClean="0"/>
              <a:pPr/>
              <a:t>7</a:t>
            </a:fld>
            <a:endParaRPr lang="en-US"/>
          </a:p>
        </p:txBody>
      </p:sp>
      <p:grpSp>
        <p:nvGrpSpPr>
          <p:cNvPr id="2" name="Group 5"/>
          <p:cNvGrpSpPr>
            <a:grpSpLocks/>
          </p:cNvGrpSpPr>
          <p:nvPr/>
        </p:nvGrpSpPr>
        <p:grpSpPr bwMode="auto">
          <a:xfrm>
            <a:off x="2657380" y="3810000"/>
            <a:ext cx="3581400" cy="1752600"/>
            <a:chOff x="1728" y="2208"/>
            <a:chExt cx="2256" cy="1104"/>
          </a:xfrm>
        </p:grpSpPr>
        <p:sp>
          <p:nvSpPr>
            <p:cNvPr id="899078" name="Rectangle 6"/>
            <p:cNvSpPr>
              <a:spLocks noChangeArrowheads="1"/>
            </p:cNvSpPr>
            <p:nvPr/>
          </p:nvSpPr>
          <p:spPr bwMode="auto">
            <a:xfrm>
              <a:off x="1728" y="2208"/>
              <a:ext cx="2256" cy="1104"/>
            </a:xfrm>
            <a:prstGeom prst="rect">
              <a:avLst/>
            </a:prstGeom>
            <a:solidFill>
              <a:srgbClr val="C0C0C0"/>
            </a:solidFill>
            <a:ln w="9525">
              <a:solidFill>
                <a:schemeClr val="tx1"/>
              </a:solidFill>
              <a:miter lim="800000"/>
              <a:headEnd/>
              <a:tailEnd/>
            </a:ln>
            <a:effectLst/>
          </p:spPr>
          <p:txBody>
            <a:bodyPr wrap="none" anchor="ctr">
              <a:prstTxWarp prst="textNoShape">
                <a:avLst/>
              </a:prstTxWarp>
            </a:bodyPr>
            <a:lstStyle/>
            <a:p>
              <a:endParaRPr lang="en-US"/>
            </a:p>
          </p:txBody>
        </p:sp>
        <p:sp>
          <p:nvSpPr>
            <p:cNvPr id="899079" name="Text Box 7"/>
            <p:cNvSpPr txBox="1">
              <a:spLocks noChangeArrowheads="1"/>
            </p:cNvSpPr>
            <p:nvPr/>
          </p:nvSpPr>
          <p:spPr bwMode="auto">
            <a:xfrm>
              <a:off x="2016" y="2352"/>
              <a:ext cx="1893" cy="727"/>
            </a:xfrm>
            <a:prstGeom prst="rect">
              <a:avLst/>
            </a:prstGeom>
            <a:noFill/>
            <a:ln w="9525">
              <a:noFill/>
              <a:miter lim="800000"/>
              <a:headEnd/>
              <a:tailEnd/>
            </a:ln>
            <a:effectLst/>
          </p:spPr>
          <p:txBody>
            <a:bodyPr>
              <a:prstTxWarp prst="textNoShape">
                <a:avLst/>
              </a:prstTxWarp>
              <a:spAutoFit/>
            </a:bodyPr>
            <a:lstStyle/>
            <a:p>
              <a:r>
                <a:rPr lang="en-US" sz="2700" dirty="0"/>
                <a:t>$1</a:t>
              </a:r>
              <a:r>
                <a:rPr lang="en-US" sz="2700" dirty="0" smtClean="0"/>
                <a:t> </a:t>
              </a:r>
              <a:r>
                <a:rPr lang="en-US" sz="2700" dirty="0" smtClean="0"/>
                <a:t>Trump wins</a:t>
              </a:r>
              <a:endParaRPr lang="en-US" sz="2700" dirty="0"/>
            </a:p>
            <a:p>
              <a:endParaRPr lang="en-US" sz="1400" dirty="0"/>
            </a:p>
            <a:p>
              <a:r>
                <a:rPr lang="en-US" sz="2800" dirty="0"/>
                <a:t>$0 Otherwise</a:t>
              </a:r>
            </a:p>
          </p:txBody>
        </p:sp>
        <p:sp>
          <p:nvSpPr>
            <p:cNvPr id="899080" name="AutoShape 8"/>
            <p:cNvSpPr>
              <a:spLocks/>
            </p:cNvSpPr>
            <p:nvPr/>
          </p:nvSpPr>
          <p:spPr bwMode="auto">
            <a:xfrm>
              <a:off x="1872" y="2448"/>
              <a:ext cx="144" cy="624"/>
            </a:xfrm>
            <a:prstGeom prst="leftBrace">
              <a:avLst>
                <a:gd name="adj1" fmla="val 36111"/>
                <a:gd name="adj2" fmla="val 50000"/>
              </a:avLst>
            </a:prstGeom>
            <a:noFill/>
            <a:ln w="28575">
              <a:solidFill>
                <a:schemeClr val="tx1"/>
              </a:solidFill>
              <a:miter lim="800000"/>
              <a:headEnd/>
              <a:tailEnd/>
            </a:ln>
            <a:effectLst/>
          </p:spPr>
          <p:txBody>
            <a:bodyPr wrap="none" anchor="ctr">
              <a:prstTxWarp prst="textNoShape">
                <a:avLst/>
              </a:prstTxWarp>
            </a:bodyPr>
            <a:lstStyle/>
            <a:p>
              <a:endParaRPr lang="en-US"/>
            </a:p>
          </p:txBody>
        </p:sp>
      </p:grpSp>
      <p:sp>
        <p:nvSpPr>
          <p:cNvPr id="899081" name="Rectangle 9"/>
          <p:cNvSpPr>
            <a:spLocks noChangeArrowheads="1"/>
          </p:cNvSpPr>
          <p:nvPr/>
        </p:nvSpPr>
        <p:spPr bwMode="auto">
          <a:xfrm>
            <a:off x="2639092" y="3803429"/>
            <a:ext cx="3581400" cy="1752600"/>
          </a:xfrm>
          <a:prstGeom prst="rect">
            <a:avLst/>
          </a:prstGeom>
          <a:solidFill>
            <a:schemeClr val="accent2"/>
          </a:solidFill>
          <a:ln w="9525">
            <a:solidFill>
              <a:schemeClr val="tx1"/>
            </a:solidFill>
            <a:miter lim="800000"/>
            <a:headEnd/>
            <a:tailEnd/>
          </a:ln>
          <a:effectLst/>
        </p:spPr>
        <p:txBody>
          <a:bodyPr anchor="ctr">
            <a:prstTxWarp prst="textNoShape">
              <a:avLst/>
            </a:prstTxWarp>
          </a:bodyPr>
          <a:lstStyle/>
          <a:p>
            <a:pPr algn="ctr">
              <a:spcBef>
                <a:spcPct val="20000"/>
              </a:spcBef>
            </a:pPr>
            <a:r>
              <a:rPr lang="en-US" sz="3000" dirty="0">
                <a:latin typeface="Times New Roman" charset="0"/>
              </a:rPr>
              <a:t>$1</a:t>
            </a:r>
            <a:r>
              <a:rPr lang="en-US" sz="3000" dirty="0">
                <a:latin typeface="Times New Roman" charset="0"/>
                <a:ea typeface="Times New Roman" charset="0"/>
                <a:cs typeface="Times New Roman" charset="0"/>
              </a:rPr>
              <a:t>×Percentage of Vote Share </a:t>
            </a:r>
            <a:r>
              <a:rPr lang="en-US" sz="3000">
                <a:latin typeface="Times New Roman" charset="0"/>
                <a:ea typeface="Times New Roman" charset="0"/>
                <a:cs typeface="Times New Roman" charset="0"/>
              </a:rPr>
              <a:t>That</a:t>
            </a:r>
            <a:r>
              <a:rPr lang="en-US" sz="3000" smtClean="0">
                <a:latin typeface="Times New Roman" charset="0"/>
                <a:ea typeface="Times New Roman" charset="0"/>
                <a:cs typeface="Times New Roman" charset="0"/>
              </a:rPr>
              <a:t> </a:t>
            </a:r>
            <a:r>
              <a:rPr lang="en-US" sz="3000" smtClean="0">
                <a:latin typeface="Times New Roman" charset="0"/>
                <a:ea typeface="Times New Roman" charset="0"/>
                <a:cs typeface="Times New Roman" charset="0"/>
              </a:rPr>
              <a:t>Trump Wins </a:t>
            </a:r>
            <a:endParaRPr lang="en-US" sz="3000" dirty="0">
              <a:latin typeface="Times New Roman" charset="0"/>
              <a:ea typeface="Times New Roman" charset="0"/>
              <a:cs typeface="Times New Roman" charset="0"/>
            </a:endParaRPr>
          </a:p>
        </p:txBody>
      </p:sp>
      <p:sp>
        <p:nvSpPr>
          <p:cNvPr id="899086" name="Rectangle 14"/>
          <p:cNvSpPr>
            <a:spLocks noChangeArrowheads="1"/>
          </p:cNvSpPr>
          <p:nvPr/>
        </p:nvSpPr>
        <p:spPr bwMode="auto">
          <a:xfrm>
            <a:off x="8945563" y="6484938"/>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Tree>
    <p:extLst>
      <p:ext uri="{BB962C8B-B14F-4D97-AF65-F5344CB8AC3E}">
        <p14:creationId xmlns:p14="http://schemas.microsoft.com/office/powerpoint/2010/main" val="166752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9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9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899081"/>
                                        </p:tgtEl>
                                        <p:attrNameLst>
                                          <p:attrName>style.visibility</p:attrName>
                                        </p:attrNameLst>
                                      </p:cBhvr>
                                      <p:to>
                                        <p:strVal val="visible"/>
                                      </p:to>
                                    </p:set>
                                    <p:anim calcmode="lin" valueType="num">
                                      <p:cBhvr additive="base">
                                        <p:cTn id="19" dur="500" fill="hold"/>
                                        <p:tgtEl>
                                          <p:spTgt spid="899081"/>
                                        </p:tgtEl>
                                        <p:attrNameLst>
                                          <p:attrName>ppt_x</p:attrName>
                                        </p:attrNameLst>
                                      </p:cBhvr>
                                      <p:tavLst>
                                        <p:tav tm="0">
                                          <p:val>
                                            <p:strVal val="#ppt_x"/>
                                          </p:val>
                                        </p:tav>
                                        <p:tav tm="100000">
                                          <p:val>
                                            <p:strVal val="#ppt_x"/>
                                          </p:val>
                                        </p:tav>
                                      </p:tavLst>
                                    </p:anim>
                                    <p:anim calcmode="lin" valueType="num">
                                      <p:cBhvr additive="base">
                                        <p:cTn id="20" dur="500" fill="hold"/>
                                        <p:tgtEl>
                                          <p:spTgt spid="8990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75" grpId="0" build="p"/>
      <p:bldP spid="8990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04966"/>
          </a:xfrm>
          <a:prstGeom prst="rect">
            <a:avLst/>
          </a:prstGeom>
        </p:spPr>
      </p:pic>
      <p:sp>
        <p:nvSpPr>
          <p:cNvPr id="5" name="TextBox 4"/>
          <p:cNvSpPr txBox="1"/>
          <p:nvPr/>
        </p:nvSpPr>
        <p:spPr>
          <a:xfrm>
            <a:off x="2039112" y="6492240"/>
            <a:ext cx="5065776" cy="369332"/>
          </a:xfrm>
          <a:prstGeom prst="rect">
            <a:avLst/>
          </a:prstGeom>
          <a:noFill/>
        </p:spPr>
        <p:txBody>
          <a:bodyPr wrap="square" rtlCol="0">
            <a:spAutoFit/>
          </a:bodyPr>
          <a:lstStyle/>
          <a:p>
            <a:pPr algn="ctr"/>
            <a:r>
              <a:rPr lang="en-US" i="1" dirty="0" smtClean="0"/>
              <a:t>Source: </a:t>
            </a:r>
            <a:r>
              <a:rPr lang="en-US" i="1" dirty="0" err="1" smtClean="0"/>
              <a:t>PredictIt</a:t>
            </a:r>
            <a:r>
              <a:rPr lang="en-US" i="1" dirty="0" smtClean="0"/>
              <a:t> US General Election Market</a:t>
            </a:r>
            <a:endParaRPr lang="en-US" i="1" dirty="0"/>
          </a:p>
        </p:txBody>
      </p:sp>
    </p:spTree>
    <p:extLst>
      <p:ext uri="{BB962C8B-B14F-4D97-AF65-F5344CB8AC3E}">
        <p14:creationId xmlns:p14="http://schemas.microsoft.com/office/powerpoint/2010/main" val="1726644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smtClean="0"/>
              <a:t>Does it work? </a:t>
            </a:r>
            <a:endParaRPr lang="en-US"/>
          </a:p>
        </p:txBody>
      </p:sp>
      <p:sp>
        <p:nvSpPr>
          <p:cNvPr id="265219" name="Rectangle 3"/>
          <p:cNvSpPr>
            <a:spLocks noGrp="1" noChangeArrowheads="1"/>
          </p:cNvSpPr>
          <p:nvPr>
            <p:ph type="body" idx="1"/>
          </p:nvPr>
        </p:nvSpPr>
        <p:spPr/>
        <p:txBody>
          <a:bodyPr>
            <a:normAutofit fontScale="92500" lnSpcReduction="20000"/>
          </a:bodyPr>
          <a:lstStyle/>
          <a:p>
            <a:r>
              <a:rPr lang="en-US" dirty="0" smtClean="0"/>
              <a:t>Yes, evidence from real markets, laboratory experiments, and theory </a:t>
            </a:r>
          </a:p>
          <a:p>
            <a:pPr marL="342900" indent="-342900">
              <a:buFont typeface="Arial" charset="0"/>
              <a:buChar char="•"/>
            </a:pPr>
            <a:r>
              <a:rPr lang="en-US" b="0" dirty="0" smtClean="0"/>
              <a:t>Racetrack odds beat track experts</a:t>
            </a:r>
            <a:r>
              <a:rPr lang="en-US" sz="1600" b="0" dirty="0" smtClean="0"/>
              <a:t> [</a:t>
            </a:r>
            <a:r>
              <a:rPr lang="en-US" sz="1600" b="0" dirty="0" err="1" smtClean="0"/>
              <a:t>Figlewski</a:t>
            </a:r>
            <a:r>
              <a:rPr lang="en-US" sz="1600" b="0" dirty="0" smtClean="0"/>
              <a:t> 1979] </a:t>
            </a:r>
          </a:p>
          <a:p>
            <a:pPr marL="342900" indent="-342900">
              <a:buFont typeface="Arial" charset="0"/>
              <a:buChar char="•"/>
            </a:pPr>
            <a:r>
              <a:rPr lang="en-US" b="0" dirty="0" smtClean="0"/>
              <a:t>I.E.M. beat political polls 451/596</a:t>
            </a:r>
            <a:r>
              <a:rPr lang="en-US" sz="1600" b="0" dirty="0" smtClean="0"/>
              <a:t> [Forsythe 1992, 1999][</a:t>
            </a:r>
            <a:r>
              <a:rPr lang="en-US" sz="1600" b="0" dirty="0" err="1" smtClean="0"/>
              <a:t>Oliven</a:t>
            </a:r>
            <a:r>
              <a:rPr lang="en-US" sz="1600" b="0" dirty="0" smtClean="0"/>
              <a:t> 1995][</a:t>
            </a:r>
            <a:r>
              <a:rPr lang="en-US" sz="1600" b="0" dirty="0" err="1" smtClean="0"/>
              <a:t>Rietz</a:t>
            </a:r>
            <a:r>
              <a:rPr lang="en-US" sz="1600" b="0" dirty="0" smtClean="0"/>
              <a:t> 1998][Berg 2001][</a:t>
            </a:r>
            <a:r>
              <a:rPr lang="en-US" sz="1600" b="0" dirty="0" err="1" smtClean="0"/>
              <a:t>Pennock</a:t>
            </a:r>
            <a:r>
              <a:rPr lang="en-US" sz="1600" b="0" dirty="0" smtClean="0"/>
              <a:t> 2002]</a:t>
            </a:r>
          </a:p>
          <a:p>
            <a:pPr marL="342900" indent="-342900">
              <a:buFont typeface="Arial" charset="0"/>
              <a:buChar char="•"/>
            </a:pPr>
            <a:r>
              <a:rPr lang="en-US" b="0" dirty="0" smtClean="0"/>
              <a:t>HP market beat sales forecast 6/8</a:t>
            </a:r>
            <a:r>
              <a:rPr lang="en-US" sz="1600" b="0" dirty="0" smtClean="0"/>
              <a:t> [</a:t>
            </a:r>
            <a:r>
              <a:rPr lang="en-US" sz="1600" b="0" dirty="0" err="1" smtClean="0"/>
              <a:t>Plott</a:t>
            </a:r>
            <a:r>
              <a:rPr lang="en-US" sz="1600" b="0" dirty="0" smtClean="0"/>
              <a:t> 2000]</a:t>
            </a:r>
          </a:p>
          <a:p>
            <a:pPr marL="342900" indent="-342900">
              <a:buFont typeface="Arial" charset="0"/>
              <a:buChar char="•"/>
            </a:pPr>
            <a:r>
              <a:rPr lang="en-US" b="0" dirty="0" smtClean="0"/>
              <a:t>Sports betting markets provide accurate forecasts of game outcomes</a:t>
            </a:r>
            <a:r>
              <a:rPr lang="en-US" sz="1600" b="0" dirty="0" smtClean="0"/>
              <a:t> [</a:t>
            </a:r>
            <a:r>
              <a:rPr lang="en-US" sz="1600" b="0" dirty="0" err="1" smtClean="0"/>
              <a:t>Gandar</a:t>
            </a:r>
            <a:r>
              <a:rPr lang="en-US" sz="1600" b="0" dirty="0" smtClean="0"/>
              <a:t> 1998][</a:t>
            </a:r>
            <a:r>
              <a:rPr lang="en-US" sz="1600" b="0" dirty="0" err="1" smtClean="0"/>
              <a:t>Thaler</a:t>
            </a:r>
            <a:r>
              <a:rPr lang="en-US" sz="1600" b="0" dirty="0" smtClean="0"/>
              <a:t> 1988][</a:t>
            </a:r>
            <a:r>
              <a:rPr lang="en-US" sz="1600" b="0" dirty="0" err="1" smtClean="0"/>
              <a:t>Debnath</a:t>
            </a:r>
            <a:r>
              <a:rPr lang="en-US" sz="1600" b="0" dirty="0" smtClean="0"/>
              <a:t> EC’03][Schmidt 2002]</a:t>
            </a:r>
          </a:p>
          <a:p>
            <a:pPr marL="342900" indent="-342900">
              <a:buFont typeface="Arial" charset="0"/>
              <a:buChar char="•"/>
            </a:pPr>
            <a:r>
              <a:rPr lang="en-US" b="0" dirty="0" smtClean="0"/>
              <a:t>Market games work</a:t>
            </a:r>
            <a:r>
              <a:rPr lang="en-US" sz="1600" b="0" dirty="0" smtClean="0"/>
              <a:t> [</a:t>
            </a:r>
            <a:r>
              <a:rPr lang="en-US" sz="1600" b="0" dirty="0" err="1" smtClean="0"/>
              <a:t>Servan</a:t>
            </a:r>
            <a:r>
              <a:rPr lang="en-US" sz="1600" b="0" dirty="0" smtClean="0"/>
              <a:t>-Schreiber 2004][</a:t>
            </a:r>
            <a:r>
              <a:rPr lang="en-US" sz="1600" b="0" dirty="0" err="1" smtClean="0"/>
              <a:t>Pennock</a:t>
            </a:r>
            <a:r>
              <a:rPr lang="en-US" sz="1600" b="0" dirty="0" smtClean="0"/>
              <a:t> 2001]</a:t>
            </a:r>
          </a:p>
          <a:p>
            <a:pPr marL="342900" indent="-342900">
              <a:buFont typeface="Arial" charset="0"/>
              <a:buChar char="•"/>
            </a:pPr>
            <a:r>
              <a:rPr lang="en-US" b="0" dirty="0" smtClean="0"/>
              <a:t>Laboratory experiments confirm information aggregation</a:t>
            </a:r>
            <a:br>
              <a:rPr lang="en-US" b="0" dirty="0" smtClean="0"/>
            </a:br>
            <a:r>
              <a:rPr lang="en-US" sz="1600" b="0" dirty="0" smtClean="0"/>
              <a:t>[</a:t>
            </a:r>
            <a:r>
              <a:rPr lang="en-US" sz="1600" b="0" dirty="0" err="1" smtClean="0"/>
              <a:t>Plott</a:t>
            </a:r>
            <a:r>
              <a:rPr lang="en-US" sz="1600" b="0" dirty="0" smtClean="0"/>
              <a:t> 1982;1988;1997][Forsythe 1990][Chen, EC’01]</a:t>
            </a:r>
          </a:p>
          <a:p>
            <a:pPr marL="342900" indent="-342900">
              <a:buFont typeface="Arial" charset="0"/>
              <a:buChar char="•"/>
            </a:pPr>
            <a:r>
              <a:rPr lang="en-US" b="0" dirty="0" smtClean="0"/>
              <a:t>Theory: “rational expectations”</a:t>
            </a:r>
            <a:r>
              <a:rPr lang="en-US" sz="1600" b="0" dirty="0" smtClean="0"/>
              <a:t> [Grossman 1981][Lucas 1972]</a:t>
            </a:r>
          </a:p>
          <a:p>
            <a:pPr marL="342900" indent="-342900">
              <a:buFont typeface="Arial" charset="0"/>
              <a:buChar char="•"/>
            </a:pPr>
            <a:r>
              <a:rPr lang="en-US" b="0" dirty="0" smtClean="0"/>
              <a:t>Prediction markets still </a:t>
            </a:r>
            <a:r>
              <a:rPr lang="en-US" b="0" dirty="0" smtClean="0">
                <a:solidFill>
                  <a:schemeClr val="tx2"/>
                </a:solidFill>
              </a:rPr>
              <a:t>beat polls </a:t>
            </a:r>
            <a:r>
              <a:rPr lang="en-US" b="0" dirty="0" smtClean="0"/>
              <a:t>in the 2016 US Election</a:t>
            </a:r>
            <a:endParaRPr lang="en-US" b="0" dirty="0"/>
          </a:p>
        </p:txBody>
      </p:sp>
      <p:sp>
        <p:nvSpPr>
          <p:cNvPr id="2" name="Slide Number Placeholder 1"/>
          <p:cNvSpPr>
            <a:spLocks noGrp="1"/>
          </p:cNvSpPr>
          <p:nvPr>
            <p:ph type="sldNum" sz="quarter" idx="12"/>
          </p:nvPr>
        </p:nvSpPr>
        <p:spPr/>
        <p:txBody>
          <a:bodyPr/>
          <a:lstStyle/>
          <a:p>
            <a:fld id="{A2EF37A0-74FC-AB4F-AE4C-D9BFC6719E9F}" type="slidenum">
              <a:rPr lang="en-US" smtClean="0"/>
              <a:pPr/>
              <a:t>9</a:t>
            </a:fld>
            <a:endParaRPr lang="en-US"/>
          </a:p>
        </p:txBody>
      </p:sp>
    </p:spTree>
    <p:extLst>
      <p:ext uri="{BB962C8B-B14F-4D97-AF65-F5344CB8AC3E}">
        <p14:creationId xmlns:p14="http://schemas.microsoft.com/office/powerpoint/2010/main" val="76790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5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5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5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5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5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52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5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19863</TotalTime>
  <Words>3205</Words>
  <Application>Microsoft Macintosh PowerPoint</Application>
  <PresentationFormat>On-screen Show (4:3)</PresentationFormat>
  <Paragraphs>626</Paragraphs>
  <Slides>52</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 Black</vt:lpstr>
      <vt:lpstr>Calibri</vt:lpstr>
      <vt:lpstr>SimSun</vt:lpstr>
      <vt:lpstr>Symbol</vt:lpstr>
      <vt:lpstr>Times New Roman</vt:lpstr>
      <vt:lpstr>Wingdings</vt:lpstr>
      <vt:lpstr>黑体</vt:lpstr>
      <vt:lpstr>Arial</vt:lpstr>
      <vt:lpstr>Essential</vt:lpstr>
      <vt:lpstr>Applied Mechanism Design For Social Good</vt:lpstr>
      <vt:lpstr>Prediction markets </vt:lpstr>
      <vt:lpstr>Orange Juice Futures and Weather</vt:lpstr>
      <vt:lpstr>Events of Interest</vt:lpstr>
      <vt:lpstr>The Prediction Problem</vt:lpstr>
      <vt:lpstr>Bet = Credible Opinion</vt:lpstr>
      <vt:lpstr>Prediction Markets</vt:lpstr>
      <vt:lpstr>PowerPoint Presentation</vt:lpstr>
      <vt:lpstr>Does it work? </vt:lpstr>
      <vt:lpstr>Why Markets? – Get Information</vt:lpstr>
      <vt:lpstr>Non-Market Alternatives vs. Markets</vt:lpstr>
      <vt:lpstr>Non-Market Alternatives vs. Markets</vt:lpstr>
      <vt:lpstr>Prediction Market Desiderata</vt:lpstr>
      <vt:lpstr>Continuous Double Auction (CDA)</vt:lpstr>
      <vt:lpstr>What’s Wrong with The CDA?</vt:lpstr>
      <vt:lpstr>Automated Market Makers (MM)</vt:lpstr>
      <vt:lpstr>Logarithmic Market Scoring Rule (LMSR)</vt:lpstr>
      <vt:lpstr>Logarithmic Market Scoring Rule (LMSR)</vt:lpstr>
      <vt:lpstr>LMSR: A Concrete 2-outcome Example</vt:lpstr>
      <vt:lpstr>Logarithmic Market Scoring Rule (LMSR)</vt:lpstr>
      <vt:lpstr>Logarithmic Market Scoring Rule (LMSR)</vt:lpstr>
      <vt:lpstr>Combinatorial  Prediction Markets</vt:lpstr>
      <vt:lpstr>Combinatorial Prediction Markets</vt:lpstr>
      <vt:lpstr>Combinatorics: Boolean Logic</vt:lpstr>
      <vt:lpstr>Combinatorics:  Permutations</vt:lpstr>
      <vt:lpstr>Pricing Combinatorial Betting with LMSR</vt:lpstr>
      <vt:lpstr>Expressiveness matters!</vt:lpstr>
      <vt:lpstr>An Ethicist’s View on the use of prediction markets Specifically, Policy Analysis Markets (PAM)</vt:lpstr>
      <vt:lpstr>Predicting Terrorism</vt:lpstr>
      <vt:lpstr>The main method of Predicting Terrorism?</vt:lpstr>
      <vt:lpstr>The fallout</vt:lpstr>
      <vt:lpstr>Private groups take over</vt:lpstr>
      <vt:lpstr>Intrade</vt:lpstr>
      <vt:lpstr>Funding the wrong thing</vt:lpstr>
      <vt:lpstr>Encouraging terrorism</vt:lpstr>
      <vt:lpstr>Terrorists will use it to trick us</vt:lpstr>
      <vt:lpstr>Funding terrorists</vt:lpstr>
      <vt:lpstr>The repugnance of Betting on death</vt:lpstr>
      <vt:lpstr>How would you like it?</vt:lpstr>
      <vt:lpstr>Innocently Profiting from terrorism</vt:lpstr>
      <vt:lpstr>Purposefully Profiting from terrorism</vt:lpstr>
      <vt:lpstr>Wisdom of repugnance?</vt:lpstr>
      <vt:lpstr>Motivations &amp; moral effects</vt:lpstr>
      <vt:lpstr>The harms of pms on terrorism</vt:lpstr>
      <vt:lpstr>Wisdom of repugnance?</vt:lpstr>
      <vt:lpstr>But More recently …</vt:lpstr>
      <vt:lpstr>PowerPoint Presentation</vt:lpstr>
      <vt:lpstr>How serious are The harms?</vt:lpstr>
      <vt:lpstr>Ethical issues scorecard</vt:lpstr>
      <vt:lpstr>Ethical assessment</vt:lpstr>
      <vt:lpstr>Thoughts from the CS Side of Things</vt:lpstr>
      <vt:lpstr>Next Class: Thanksgiving = ∅ (Thursday) </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2715</cp:revision>
  <cp:lastPrinted>2016-11-21T21:43:32Z</cp:lastPrinted>
  <dcterms:created xsi:type="dcterms:W3CDTF">2013-03-05T15:39:19Z</dcterms:created>
  <dcterms:modified xsi:type="dcterms:W3CDTF">2016-11-22T02:21:16Z</dcterms:modified>
</cp:coreProperties>
</file>