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29" r:id="rId1"/>
  </p:sldMasterIdLst>
  <p:notesMasterIdLst>
    <p:notesMasterId r:id="rId42"/>
  </p:notesMasterIdLst>
  <p:handoutMasterIdLst>
    <p:handoutMasterId r:id="rId43"/>
  </p:handoutMasterIdLst>
  <p:sldIdLst>
    <p:sldId id="256" r:id="rId2"/>
    <p:sldId id="416" r:id="rId3"/>
    <p:sldId id="408" r:id="rId4"/>
    <p:sldId id="423" r:id="rId5"/>
    <p:sldId id="447" r:id="rId6"/>
    <p:sldId id="446" r:id="rId7"/>
    <p:sldId id="429" r:id="rId8"/>
    <p:sldId id="431" r:id="rId9"/>
    <p:sldId id="432" r:id="rId10"/>
    <p:sldId id="434" r:id="rId11"/>
    <p:sldId id="435" r:id="rId12"/>
    <p:sldId id="436" r:id="rId13"/>
    <p:sldId id="428" r:id="rId14"/>
    <p:sldId id="471" r:id="rId15"/>
    <p:sldId id="472" r:id="rId16"/>
    <p:sldId id="470" r:id="rId17"/>
    <p:sldId id="427" r:id="rId18"/>
    <p:sldId id="433" r:id="rId19"/>
    <p:sldId id="437" r:id="rId20"/>
    <p:sldId id="438" r:id="rId21"/>
    <p:sldId id="439" r:id="rId22"/>
    <p:sldId id="466" r:id="rId23"/>
    <p:sldId id="462" r:id="rId24"/>
    <p:sldId id="467" r:id="rId25"/>
    <p:sldId id="464" r:id="rId26"/>
    <p:sldId id="465" r:id="rId27"/>
    <p:sldId id="450" r:id="rId28"/>
    <p:sldId id="455" r:id="rId29"/>
    <p:sldId id="451" r:id="rId30"/>
    <p:sldId id="454" r:id="rId31"/>
    <p:sldId id="452" r:id="rId32"/>
    <p:sldId id="473" r:id="rId33"/>
    <p:sldId id="453" r:id="rId34"/>
    <p:sldId id="459" r:id="rId35"/>
    <p:sldId id="456" r:id="rId36"/>
    <p:sldId id="458" r:id="rId37"/>
    <p:sldId id="461" r:id="rId38"/>
    <p:sldId id="460" r:id="rId39"/>
    <p:sldId id="424" r:id="rId40"/>
    <p:sldId id="422" r:id="rId4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183" autoAdjust="0"/>
    <p:restoredTop sz="92277" autoAdjust="0"/>
  </p:normalViewPr>
  <p:slideViewPr>
    <p:cSldViewPr snapToGrid="0" snapToObjects="1">
      <p:cViewPr varScale="1">
        <p:scale>
          <a:sx n="91" d="100"/>
          <a:sy n="91" d="100"/>
        </p:scale>
        <p:origin x="184" y="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theme" Target="theme/theme1.xml"/><Relationship Id="rId47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notesMaster" Target="notesMasters/notesMaster1.xml"/><Relationship Id="rId43" Type="http://schemas.openxmlformats.org/officeDocument/2006/relationships/handoutMaster" Target="handoutMasters/handoutMaster1.xml"/><Relationship Id="rId44" Type="http://schemas.openxmlformats.org/officeDocument/2006/relationships/presProps" Target="presProps.xml"/><Relationship Id="rId4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BF8044-1598-EF4E-BBDA-D110E031C231}" type="datetimeFigureOut">
              <a:rPr lang="en-US" smtClean="0"/>
              <a:t>9/7/16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2F2A42-ED51-374F-BBBC-F1258454E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5528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EE2225-873F-6F40-BA29-3AE101B223B8}" type="datetimeFigureOut">
              <a:rPr lang="en-US" smtClean="0"/>
              <a:t>9/7/16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00F789-BC41-F84C-B61C-313B216D0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7884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547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ko-KR" altLang="en-US">
              <a:latin typeface="굴림" charset="-127"/>
              <a:ea typeface="굴림" charset="-127"/>
            </a:endParaRPr>
          </a:p>
        </p:txBody>
      </p:sp>
      <p:sp>
        <p:nvSpPr>
          <p:cNvPr id="50180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defTabSz="922338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defTabSz="922338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defTabSz="922338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defTabSz="922338" eaLnBrk="0" hangingPunct="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defTabSz="922338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defTabSz="922338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defTabSz="922338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defTabSz="922338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fld id="{EF858FF0-EAE7-C048-9B5B-88259CF311F3}" type="slidenum">
              <a:rPr lang="en-US" altLang="ko-KR" sz="1200"/>
              <a:pPr eaLnBrk="1" hangingPunct="1"/>
              <a:t>6</a:t>
            </a:fld>
            <a:endParaRPr lang="en-US" altLang="ko-KR" sz="1200"/>
          </a:p>
        </p:txBody>
      </p:sp>
    </p:spTree>
    <p:extLst>
      <p:ext uri="{BB962C8B-B14F-4D97-AF65-F5344CB8AC3E}">
        <p14:creationId xmlns:p14="http://schemas.microsoft.com/office/powerpoint/2010/main" val="308559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Positive definite:  z’</a:t>
            </a:r>
            <a:r>
              <a:rPr lang="en-US" baseline="0" dirty="0" smtClean="0"/>
              <a:t> Q z &gt; 0   for all non-trivial z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921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07C83-8624-B147-835E-79D08D73655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82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is payoff matrix with elements that are positive for</a:t>
            </a:r>
            <a:r>
              <a:rPr lang="en-US" baseline="0" dirty="0" smtClean="0"/>
              <a:t> Row negative for Col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6782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sym typeface="Wingdings"/>
              </a:rPr>
              <a:t>Problems come up a lot in power generation optimization for utility companies and finance</a:t>
            </a:r>
          </a:p>
          <a:p>
            <a:endParaRPr lang="en-US" dirty="0" smtClean="0">
              <a:sym typeface="Wingdings"/>
            </a:endParaRPr>
          </a:p>
          <a:p>
            <a:r>
              <a:rPr lang="en-US" dirty="0" smtClean="0">
                <a:sym typeface="Wingdings"/>
              </a:rPr>
              <a:t>Q is symmetric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559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9573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Recall PPAD</a:t>
            </a:r>
            <a:r>
              <a:rPr lang="en-US" baseline="0" dirty="0" smtClean="0"/>
              <a:t> could be P, even if P \</a:t>
            </a:r>
            <a:r>
              <a:rPr lang="en-US" baseline="0" dirty="0" err="1" smtClean="0"/>
              <a:t>neq</a:t>
            </a:r>
            <a:r>
              <a:rPr lang="en-US" baseline="0" dirty="0" smtClean="0"/>
              <a:t> NP – that is, PPAD-complete weaker than NP-complete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854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710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If there is flow into V, then</a:t>
            </a:r>
            <a:r>
              <a:rPr lang="en-US" baseline="0" dirty="0" smtClean="0"/>
              <a:t> for every way V can be cut off from NDDs, there must be at least as much flow over that cut.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1276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7508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0F789-BC41-F84C-B61C-313B216D0D1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70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EC 2016</a:t>
            </a: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EC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John P. Dickerson - EC 2016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EC 2016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EC 2016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EC 2016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EC 2016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EC 2016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EC 2016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EC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John P. Dickerson - EC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John P. Dickerson - EC 2016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ED463B-79DD-8140-8663-C64DDA2F042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957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575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John P. Dickerson - EC 2016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A2EF37A0-74FC-AB4F-AE4C-D9BFC6719E9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tif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6.emf"/><Relationship Id="rId5" Type="http://schemas.openxmlformats.org/officeDocument/2006/relationships/image" Target="../media/image7.emf"/><Relationship Id="rId6" Type="http://schemas.openxmlformats.org/officeDocument/2006/relationships/image" Target="../media/image8.emf"/><Relationship Id="rId7" Type="http://schemas.openxmlformats.org/officeDocument/2006/relationships/image" Target="../media/image9.emf"/><Relationship Id="rId8" Type="http://schemas.openxmlformats.org/officeDocument/2006/relationships/image" Target="../media/image10.emf"/><Relationship Id="rId9" Type="http://schemas.openxmlformats.org/officeDocument/2006/relationships/image" Target="../media/image11.emf"/><Relationship Id="rId10" Type="http://schemas.openxmlformats.org/officeDocument/2006/relationships/image" Target="../media/image12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4" Type="http://schemas.openxmlformats.org/officeDocument/2006/relationships/image" Target="../media/image14.emf"/><Relationship Id="rId5" Type="http://schemas.openxmlformats.org/officeDocument/2006/relationships/image" Target="../media/image15.emf"/><Relationship Id="rId6" Type="http://schemas.openxmlformats.org/officeDocument/2006/relationships/image" Target="../media/image16.emf"/><Relationship Id="rId7" Type="http://schemas.openxmlformats.org/officeDocument/2006/relationships/image" Target="../media/image17.emf"/><Relationship Id="rId8" Type="http://schemas.openxmlformats.org/officeDocument/2006/relationships/image" Target="../media/image18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tif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3.tif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4.tif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12.png"/><Relationship Id="rId16" Type="http://schemas.openxmlformats.org/officeDocument/2006/relationships/image" Target="../media/image46.png"/><Relationship Id="rId17" Type="http://schemas.openxmlformats.org/officeDocument/2006/relationships/image" Target="../media/image47.png"/><Relationship Id="rId18" Type="http://schemas.openxmlformats.org/officeDocument/2006/relationships/image" Target="../media/image48.png"/><Relationship Id="rId19" Type="http://schemas.openxmlformats.org/officeDocument/2006/relationships/image" Target="../media/image50.png"/><Relationship Id="rId1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6" Type="http://schemas.openxmlformats.org/officeDocument/2006/relationships/image" Target="../media/image41.png"/><Relationship Id="rId7" Type="http://schemas.openxmlformats.org/officeDocument/2006/relationships/image" Target="../media/image42.png"/><Relationship Id="rId8" Type="http://schemas.openxmlformats.org/officeDocument/2006/relationships/image" Target="../media/image43.png"/><Relationship Id="rId9" Type="http://schemas.openxmlformats.org/officeDocument/2006/relationships/image" Target="../media/image44.png"/><Relationship Id="rId10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tags" Target="../tags/tag2.xml"/><Relationship Id="rId2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4" Type="http://schemas.openxmlformats.org/officeDocument/2006/relationships/image" Target="../media/image28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4" Type="http://schemas.openxmlformats.org/officeDocument/2006/relationships/image" Target="../media/image31.emf"/><Relationship Id="rId5" Type="http://schemas.openxmlformats.org/officeDocument/2006/relationships/image" Target="../media/image32.emf"/><Relationship Id="rId6" Type="http://schemas.openxmlformats.org/officeDocument/2006/relationships/image" Target="../media/image33.emf"/><Relationship Id="rId7" Type="http://schemas.openxmlformats.org/officeDocument/2006/relationships/image" Target="../media/image34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e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Relationship Id="rId3" Type="http://schemas.openxmlformats.org/officeDocument/2006/relationships/image" Target="../media/image36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emf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47343"/>
            <a:ext cx="7772400" cy="3783744"/>
          </a:xfrm>
        </p:spPr>
        <p:txBody>
          <a:bodyPr>
            <a:normAutofit/>
          </a:bodyPr>
          <a:lstStyle/>
          <a:p>
            <a:r>
              <a:rPr lang="en-US" sz="4000" dirty="0" smtClean="0"/>
              <a:t>Applied Mechanism Design For Social Good</a:t>
            </a:r>
            <a:endParaRPr lang="en-US" sz="4800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923507"/>
            <a:ext cx="6858000" cy="641234"/>
          </a:xfrm>
        </p:spPr>
        <p:txBody>
          <a:bodyPr/>
          <a:lstStyle/>
          <a:p>
            <a:r>
              <a:rPr lang="en-US" dirty="0" smtClean="0"/>
              <a:t>John P Dickerson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5080696"/>
            <a:ext cx="25763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Lecture #4 – 09/08/2016</a:t>
            </a:r>
          </a:p>
          <a:p>
            <a:endParaRPr lang="en-US" sz="1600" b="1" dirty="0" smtClean="0"/>
          </a:p>
          <a:p>
            <a:r>
              <a:rPr lang="en-US" sz="1600" b="1" dirty="0" smtClean="0"/>
              <a:t>CMSC828M</a:t>
            </a:r>
          </a:p>
          <a:p>
            <a:r>
              <a:rPr lang="en-US" sz="1600" b="1" dirty="0" smtClean="0"/>
              <a:t>Tuesdays &amp; Thursdays</a:t>
            </a:r>
          </a:p>
          <a:p>
            <a:r>
              <a:rPr lang="en-US" sz="1600" b="1" dirty="0" smtClean="0"/>
              <a:t>12:30pm – 1:45pm</a:t>
            </a:r>
            <a:endParaRPr lang="en-US" sz="16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5713" y="5080696"/>
            <a:ext cx="3721993" cy="1293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59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17477"/>
            <a:ext cx="9144001" cy="132561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Presentation </a:t>
            </a:r>
            <a:r>
              <a:rPr lang="en-US" dirty="0" smtClean="0"/>
              <a:t>List is </a:t>
            </a:r>
            <a:r>
              <a:rPr lang="en-US" dirty="0" err="1" smtClean="0"/>
              <a:t>onLine</a:t>
            </a:r>
            <a:r>
              <a:rPr lang="en-US" dirty="0" smtClean="0"/>
              <a:t>!</a:t>
            </a:r>
            <a:br>
              <a:rPr lang="en-US" dirty="0" smtClean="0"/>
            </a:br>
            <a:r>
              <a:rPr lang="en-US" sz="2200" i="1" dirty="0" smtClean="0">
                <a:solidFill>
                  <a:schemeClr val="bg1">
                    <a:lumMod val="50000"/>
                  </a:schemeClr>
                </a:solidFill>
              </a:rPr>
              <a:t>Scribe list coming soon</a:t>
            </a:r>
            <a:endParaRPr lang="en-US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24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116286"/>
            <a:ext cx="8989454" cy="102939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This class</a:t>
            </a:r>
            <a:r>
              <a:rPr lang="en-US" dirty="0" smtClean="0"/>
              <a:t>: (Combinatorial)</a:t>
            </a:r>
            <a:br>
              <a:rPr lang="en-US" dirty="0" smtClean="0"/>
            </a:br>
            <a:r>
              <a:rPr lang="en-US" dirty="0" smtClean="0"/>
              <a:t>Optimization </a:t>
            </a:r>
            <a:r>
              <a:rPr lang="en-US" dirty="0" smtClean="0"/>
              <a:t>Primer</a:t>
            </a:r>
            <a:endParaRPr lang="en-US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507126"/>
            <a:ext cx="87026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Thanks to: AGT book, </a:t>
            </a:r>
            <a:r>
              <a:rPr lang="en-US" sz="1600" dirty="0" err="1"/>
              <a:t>Chandrasekaran</a:t>
            </a:r>
            <a:r>
              <a:rPr lang="en-US" sz="1600" dirty="0"/>
              <a:t> </a:t>
            </a:r>
            <a:r>
              <a:rPr lang="en-US" sz="1600" dirty="0" smtClean="0"/>
              <a:t>(KC), </a:t>
            </a:r>
            <a:r>
              <a:rPr lang="en-US" sz="1600" dirty="0" err="1" smtClean="0"/>
              <a:t>Conitzer</a:t>
            </a:r>
            <a:r>
              <a:rPr lang="en-US" sz="1600" dirty="0" smtClean="0"/>
              <a:t> </a:t>
            </a:r>
            <a:r>
              <a:rPr lang="en-US" sz="1600" dirty="0"/>
              <a:t>(VC), </a:t>
            </a:r>
            <a:r>
              <a:rPr lang="en-US" sz="1600" dirty="0" smtClean="0"/>
              <a:t>Wikipedia (W), Gupta (VG)</a:t>
            </a:r>
            <a:endParaRPr lang="en-US" sz="16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3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8236" y="3605498"/>
            <a:ext cx="2092982" cy="244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91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820770" cy="1371600"/>
          </a:xfrm>
        </p:spPr>
        <p:txBody>
          <a:bodyPr/>
          <a:lstStyle/>
          <a:p>
            <a:r>
              <a:rPr lang="en-US" dirty="0" smtClean="0"/>
              <a:t>What’s used in Market Design?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4802945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We want the best </a:t>
            </a:r>
            <a:r>
              <a:rPr lang="en-US" dirty="0" smtClean="0"/>
              <a:t>outcome from </a:t>
            </a:r>
            <a:r>
              <a:rPr lang="en-US" dirty="0"/>
              <a:t>a set of </a:t>
            </a:r>
            <a:r>
              <a:rPr lang="en-US" dirty="0" smtClean="0"/>
              <a:t>outcomes.</a:t>
            </a:r>
          </a:p>
          <a:p>
            <a:r>
              <a:rPr lang="en-US" dirty="0" smtClean="0"/>
              <a:t>Convex optimization: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Linear programming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Quadratic programming</a:t>
            </a:r>
          </a:p>
          <a:p>
            <a:r>
              <a:rPr lang="en-US" dirty="0" smtClean="0"/>
              <a:t>Nonconvex optimization: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(Mixed) integer linear programming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(Mixed) integer quadratic </a:t>
            </a:r>
            <a:r>
              <a:rPr lang="en-US" b="0" dirty="0"/>
              <a:t>programming</a:t>
            </a:r>
            <a:endParaRPr lang="en-US" b="0" dirty="0" smtClean="0"/>
          </a:p>
          <a:p>
            <a:r>
              <a:rPr lang="en-US" dirty="0" smtClean="0"/>
              <a:t>Incomplete heuristic &amp; greedy methods</a:t>
            </a:r>
          </a:p>
          <a:p>
            <a:endParaRPr lang="en-US" dirty="0"/>
          </a:p>
          <a:p>
            <a:r>
              <a:rPr lang="en-US" dirty="0" smtClean="0"/>
              <a:t>Care about </a:t>
            </a:r>
            <a:r>
              <a:rPr lang="en-US" dirty="0" smtClean="0">
                <a:solidFill>
                  <a:schemeClr val="tx2"/>
                </a:solidFill>
              </a:rPr>
              <a:t>maximization</a:t>
            </a:r>
            <a:r>
              <a:rPr lang="en-US" dirty="0" smtClean="0"/>
              <a:t> (social welfare, profit), </a:t>
            </a:r>
            <a:r>
              <a:rPr lang="en-US" dirty="0" smtClean="0">
                <a:solidFill>
                  <a:schemeClr val="tx2"/>
                </a:solidFill>
              </a:rPr>
              <a:t>minimization</a:t>
            </a:r>
            <a:r>
              <a:rPr lang="en-US" dirty="0" smtClean="0"/>
              <a:t> (regret, loss), or simple </a:t>
            </a:r>
            <a:r>
              <a:rPr lang="en-US" dirty="0" smtClean="0">
                <a:solidFill>
                  <a:schemeClr val="tx2"/>
                </a:solidFill>
              </a:rPr>
              <a:t>feasibility</a:t>
            </a:r>
            <a:r>
              <a:rPr lang="en-US" dirty="0" smtClean="0"/>
              <a:t> (does a stable matching with couples exist?)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992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It’s just an </a:t>
            </a:r>
            <a:r>
              <a:rPr lang="en-US" dirty="0" smtClean="0">
                <a:solidFill>
                  <a:schemeClr val="tx2"/>
                </a:solidFill>
              </a:rPr>
              <a:t>optimization problem</a:t>
            </a:r>
            <a:r>
              <a:rPr lang="en-US" dirty="0" smtClean="0"/>
              <a:t>.</a:t>
            </a:r>
          </a:p>
          <a:p>
            <a:r>
              <a:rPr lang="en-US" dirty="0" smtClean="0"/>
              <a:t>Blame this guy: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George </a:t>
            </a:r>
            <a:r>
              <a:rPr lang="en-US" dirty="0" err="1" smtClean="0"/>
              <a:t>Dantzig</a:t>
            </a:r>
            <a:r>
              <a:rPr lang="en-US" dirty="0"/>
              <a:t> </a:t>
            </a:r>
            <a:r>
              <a:rPr lang="en-US" dirty="0" smtClean="0"/>
              <a:t>(Maryland alumnus!)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Focused on solving US military logistic</a:t>
            </a:r>
            <a:br>
              <a:rPr lang="en-US" dirty="0" smtClean="0"/>
            </a:br>
            <a:r>
              <a:rPr lang="en-US" dirty="0" smtClean="0"/>
              <a:t>scheduling problems aka </a:t>
            </a:r>
            <a:r>
              <a:rPr lang="en-US" dirty="0" smtClean="0">
                <a:solidFill>
                  <a:schemeClr val="tx2"/>
                </a:solidFill>
              </a:rPr>
              <a:t>programs</a:t>
            </a:r>
          </a:p>
          <a:p>
            <a:r>
              <a:rPr lang="en-US" dirty="0" smtClean="0"/>
              <a:t>Solving (un)constrained optimization problems is much older: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Newton (e.g., Newton’s method for roots)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Gauss (e.g., Gauss-Newton’s non-linear regression)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Lagrange (e.g., Lagrange multipliers)</a:t>
            </a:r>
          </a:p>
          <a:p>
            <a:pPr marL="342900" indent="-342900">
              <a:buFont typeface="Arial" charset="0"/>
              <a:buChar char="•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“Programming?”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6529" y="1454940"/>
            <a:ext cx="1620671" cy="2070858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596171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Model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ko-KR" dirty="0" smtClean="0"/>
              <a:t>General math program:</a:t>
            </a:r>
            <a:br>
              <a:rPr lang="en-US" altLang="ko-KR" dirty="0" smtClean="0"/>
            </a:br>
            <a:r>
              <a:rPr lang="en-US" altLang="ko-KR" dirty="0"/>
              <a:t>	</a:t>
            </a:r>
            <a:endParaRPr lang="en-US" altLang="ko-KR" dirty="0" smtClean="0"/>
          </a:p>
          <a:p>
            <a:r>
              <a:rPr lang="en-US" altLang="ko-KR" dirty="0"/>
              <a:t>	</a:t>
            </a:r>
            <a:r>
              <a:rPr lang="en-US" altLang="ko-KR" b="0" dirty="0" smtClean="0"/>
              <a:t>min/max  </a:t>
            </a:r>
            <a:r>
              <a:rPr lang="en-US" altLang="ko-KR" b="0" dirty="0"/>
              <a:t>	</a:t>
            </a:r>
            <a:r>
              <a:rPr lang="en-US" altLang="ko-KR" b="0" i="1" dirty="0" smtClean="0"/>
              <a:t>f</a:t>
            </a:r>
            <a:r>
              <a:rPr lang="en-US" altLang="ko-KR" b="0" dirty="0" smtClean="0"/>
              <a:t>(</a:t>
            </a:r>
            <a:r>
              <a:rPr lang="en-US" altLang="ko-KR" i="1" dirty="0" smtClean="0"/>
              <a:t>x</a:t>
            </a:r>
            <a:r>
              <a:rPr lang="en-US" altLang="ko-KR" b="0" dirty="0"/>
              <a:t>)</a:t>
            </a:r>
          </a:p>
          <a:p>
            <a:r>
              <a:rPr lang="en-US" altLang="ko-KR" b="0" dirty="0"/>
              <a:t>             </a:t>
            </a:r>
            <a:r>
              <a:rPr lang="en-US" altLang="ko-KR" b="0" dirty="0" smtClean="0"/>
              <a:t>	subject </a:t>
            </a:r>
            <a:r>
              <a:rPr lang="en-US" altLang="ko-KR" b="0" dirty="0"/>
              <a:t>to  	</a:t>
            </a:r>
            <a:r>
              <a:rPr lang="en-US" altLang="ko-KR" b="0" i="1" dirty="0" err="1"/>
              <a:t>g</a:t>
            </a:r>
            <a:r>
              <a:rPr lang="en-US" altLang="ko-KR" b="0" i="1" baseline="-25000" dirty="0" err="1"/>
              <a:t>i</a:t>
            </a:r>
            <a:r>
              <a:rPr lang="en-US" altLang="ko-KR" b="0" dirty="0"/>
              <a:t>(</a:t>
            </a:r>
            <a:r>
              <a:rPr lang="en-US" altLang="ko-KR" dirty="0"/>
              <a:t>x</a:t>
            </a:r>
            <a:r>
              <a:rPr lang="en-US" altLang="ko-KR" b="0" dirty="0"/>
              <a:t>) </a:t>
            </a:r>
            <a:r>
              <a:rPr lang="en-US" altLang="ko-KR" b="0" dirty="0">
                <a:sym typeface="Symbol" charset="2"/>
              </a:rPr>
              <a:t> 0,     </a:t>
            </a:r>
            <a:r>
              <a:rPr lang="en-US" altLang="ko-KR" b="0" dirty="0" err="1">
                <a:sym typeface="Symbol" charset="2"/>
              </a:rPr>
              <a:t>i</a:t>
            </a:r>
            <a:r>
              <a:rPr lang="en-US" altLang="ko-KR" b="0" dirty="0">
                <a:sym typeface="Symbol" charset="2"/>
              </a:rPr>
              <a:t> = 1, ..., </a:t>
            </a:r>
            <a:r>
              <a:rPr lang="en-US" altLang="ko-KR" b="0" i="1" dirty="0" smtClean="0">
                <a:sym typeface="Symbol" charset="2"/>
              </a:rPr>
              <a:t>m</a:t>
            </a:r>
            <a:endParaRPr lang="en-US" altLang="ko-KR" b="0" i="1" dirty="0">
              <a:sym typeface="Symbol" charset="2"/>
            </a:endParaRPr>
          </a:p>
          <a:p>
            <a:r>
              <a:rPr lang="en-US" altLang="ko-KR" b="0" dirty="0">
                <a:sym typeface="Symbol" charset="2"/>
              </a:rPr>
              <a:t>			</a:t>
            </a:r>
            <a:r>
              <a:rPr lang="en-US" altLang="ko-KR" b="0" i="1" dirty="0" err="1" smtClean="0">
                <a:sym typeface="Symbol" charset="2"/>
              </a:rPr>
              <a:t>h</a:t>
            </a:r>
            <a:r>
              <a:rPr lang="en-US" altLang="ko-KR" b="0" i="1" baseline="-25000" dirty="0" err="1" smtClean="0">
                <a:sym typeface="Symbol" charset="2"/>
              </a:rPr>
              <a:t>j</a:t>
            </a:r>
            <a:r>
              <a:rPr lang="en-US" altLang="ko-KR" b="0" dirty="0" smtClean="0">
                <a:sym typeface="Symbol" charset="2"/>
              </a:rPr>
              <a:t>(</a:t>
            </a:r>
            <a:r>
              <a:rPr lang="en-US" altLang="ko-KR" dirty="0" smtClean="0">
                <a:sym typeface="Symbol" charset="2"/>
              </a:rPr>
              <a:t>x</a:t>
            </a:r>
            <a:r>
              <a:rPr lang="en-US" altLang="ko-KR" b="0" dirty="0">
                <a:sym typeface="Symbol" charset="2"/>
              </a:rPr>
              <a:t>) = 0,    j = 1, ..., </a:t>
            </a:r>
            <a:r>
              <a:rPr lang="en-US" altLang="ko-KR" b="0" i="1" dirty="0" smtClean="0">
                <a:sym typeface="Symbol" charset="2"/>
              </a:rPr>
              <a:t>k</a:t>
            </a:r>
            <a:endParaRPr lang="en-US" altLang="ko-KR" b="0" i="1" dirty="0">
              <a:sym typeface="Symbol" charset="2"/>
            </a:endParaRPr>
          </a:p>
          <a:p>
            <a:r>
              <a:rPr lang="en-US" altLang="ko-KR" b="0" dirty="0">
                <a:sym typeface="Symbol" charset="2"/>
              </a:rPr>
              <a:t>			</a:t>
            </a:r>
            <a:r>
              <a:rPr lang="en-US" altLang="ko-KR" dirty="0" smtClean="0">
                <a:sym typeface="Symbol" charset="2"/>
              </a:rPr>
              <a:t>x</a:t>
            </a:r>
            <a:r>
              <a:rPr lang="en-US" altLang="ko-KR" b="0" dirty="0" smtClean="0">
                <a:sym typeface="Symbol" charset="2"/>
              </a:rPr>
              <a:t> </a:t>
            </a:r>
            <a:r>
              <a:rPr lang="en-US" altLang="ko-KR" b="0" dirty="0">
                <a:sym typeface="Symbol" charset="2"/>
              </a:rPr>
              <a:t> </a:t>
            </a:r>
            <a:r>
              <a:rPr lang="en-US" altLang="ko-KR" b="0" i="1" dirty="0">
                <a:sym typeface="Symbol" charset="2"/>
              </a:rPr>
              <a:t>X</a:t>
            </a:r>
            <a:r>
              <a:rPr lang="en-US" altLang="ko-KR" b="0" dirty="0">
                <a:sym typeface="Symbol" charset="2"/>
              </a:rPr>
              <a:t>  </a:t>
            </a:r>
            <a:r>
              <a:rPr lang="en-US" altLang="en-US" b="0" dirty="0" smtClean="0">
                <a:ea typeface="Arial" charset="0"/>
                <a:cs typeface="Arial" charset="0"/>
                <a:sym typeface="Symbol" charset="2"/>
              </a:rPr>
              <a:t></a:t>
            </a:r>
            <a:r>
              <a:rPr lang="en-US" altLang="ko-KR" b="0" baseline="30000" dirty="0" smtClean="0">
                <a:sym typeface="Symbol" charset="2"/>
              </a:rPr>
              <a:t>n</a:t>
            </a:r>
            <a:endParaRPr lang="en-US" altLang="ko-KR" b="0" dirty="0">
              <a:sym typeface="Symbol" charset="2"/>
            </a:endParaRPr>
          </a:p>
          <a:p>
            <a:r>
              <a:rPr lang="en-US" altLang="ko-KR" b="0" dirty="0">
                <a:sym typeface="Symbol" charset="2"/>
              </a:rPr>
              <a:t>		</a:t>
            </a:r>
            <a:r>
              <a:rPr lang="en-US" altLang="ko-KR" b="0" dirty="0" smtClean="0">
                <a:sym typeface="Symbol" charset="2"/>
              </a:rPr>
              <a:t>	</a:t>
            </a:r>
            <a:r>
              <a:rPr lang="en-US" altLang="ko-KR" b="0" i="1" dirty="0" smtClean="0">
                <a:sym typeface="Symbol" charset="2"/>
              </a:rPr>
              <a:t>f</a:t>
            </a:r>
            <a:r>
              <a:rPr lang="en-US" altLang="ko-KR" b="0" dirty="0">
                <a:sym typeface="Symbol" charset="2"/>
              </a:rPr>
              <a:t>, </a:t>
            </a:r>
            <a:r>
              <a:rPr lang="en-US" altLang="ko-KR" b="0" i="1" dirty="0" err="1">
                <a:sym typeface="Symbol" charset="2"/>
              </a:rPr>
              <a:t>g</a:t>
            </a:r>
            <a:r>
              <a:rPr lang="en-US" altLang="ko-KR" b="0" i="1" baseline="-25000" dirty="0" err="1">
                <a:sym typeface="Symbol" charset="2"/>
              </a:rPr>
              <a:t>i</a:t>
            </a:r>
            <a:r>
              <a:rPr lang="en-US" altLang="ko-KR" b="0" dirty="0">
                <a:sym typeface="Symbol" charset="2"/>
              </a:rPr>
              <a:t>, </a:t>
            </a:r>
            <a:r>
              <a:rPr lang="en-US" altLang="ko-KR" b="0" i="1" dirty="0" err="1">
                <a:sym typeface="Symbol" charset="2"/>
              </a:rPr>
              <a:t>h</a:t>
            </a:r>
            <a:r>
              <a:rPr lang="en-US" altLang="ko-KR" b="0" i="1" baseline="-25000" dirty="0" err="1">
                <a:sym typeface="Symbol" charset="2"/>
              </a:rPr>
              <a:t>j</a:t>
            </a:r>
            <a:r>
              <a:rPr lang="en-US" altLang="ko-KR" b="0" dirty="0">
                <a:sym typeface="Symbol" charset="2"/>
              </a:rPr>
              <a:t> : </a:t>
            </a:r>
            <a:r>
              <a:rPr lang="en-US" altLang="en-US" b="0" dirty="0" smtClean="0">
                <a:ea typeface="Arial" charset="0"/>
                <a:cs typeface="Arial" charset="0"/>
                <a:sym typeface="Symbol" charset="2"/>
              </a:rPr>
              <a:t></a:t>
            </a:r>
            <a:r>
              <a:rPr lang="en-US" altLang="ko-KR" b="0" i="1" baseline="30000" dirty="0" smtClean="0">
                <a:sym typeface="Symbol" charset="2"/>
              </a:rPr>
              <a:t>n</a:t>
            </a:r>
            <a:r>
              <a:rPr lang="en-US" altLang="ko-KR" b="0" dirty="0" smtClean="0">
                <a:sym typeface="Symbol" charset="2"/>
              </a:rPr>
              <a:t> </a:t>
            </a:r>
            <a:r>
              <a:rPr lang="en-US" altLang="ko-KR" b="0" dirty="0" smtClean="0">
                <a:sym typeface="Wingdings"/>
              </a:rPr>
              <a:t></a:t>
            </a:r>
            <a:r>
              <a:rPr lang="en-US" altLang="ko-KR" b="0" dirty="0" smtClean="0">
                <a:sym typeface="Symbol" charset="2"/>
              </a:rPr>
              <a:t> </a:t>
            </a:r>
            <a:r>
              <a:rPr lang="en-US" altLang="en-US" b="0" dirty="0">
                <a:ea typeface="Arial" charset="0"/>
                <a:cs typeface="Arial" charset="0"/>
                <a:sym typeface="Symbol" charset="2"/>
              </a:rPr>
              <a:t></a:t>
            </a:r>
            <a:r>
              <a:rPr lang="en-US" altLang="ko-KR" b="0" dirty="0" smtClean="0">
                <a:sym typeface="Symbol" charset="2"/>
              </a:rPr>
              <a:t> </a:t>
            </a:r>
            <a:endParaRPr lang="en-US" altLang="ko-KR" b="0" dirty="0">
              <a:sym typeface="Symbol" charset="2"/>
            </a:endParaRPr>
          </a:p>
          <a:p>
            <a:endParaRPr lang="en-US" altLang="ko-KR" dirty="0">
              <a:sym typeface="Symbol" charset="2"/>
            </a:endParaRPr>
          </a:p>
          <a:p>
            <a:r>
              <a:rPr lang="en-US" altLang="ko-KR" dirty="0" smtClean="0">
                <a:sym typeface="Symbol" charset="2"/>
              </a:rPr>
              <a:t>Linear programming: all of </a:t>
            </a:r>
            <a:r>
              <a:rPr lang="en-US" altLang="ko-KR" i="1" dirty="0">
                <a:sym typeface="Symbol" charset="2"/>
              </a:rPr>
              <a:t>f</a:t>
            </a:r>
            <a:r>
              <a:rPr lang="en-US" altLang="ko-KR" dirty="0">
                <a:sym typeface="Symbol" charset="2"/>
              </a:rPr>
              <a:t>, </a:t>
            </a:r>
            <a:r>
              <a:rPr lang="en-US" altLang="ko-KR" i="1" dirty="0" err="1">
                <a:sym typeface="Symbol" charset="2"/>
              </a:rPr>
              <a:t>g</a:t>
            </a:r>
            <a:r>
              <a:rPr lang="en-US" altLang="ko-KR" i="1" baseline="-25000" dirty="0" err="1">
                <a:sym typeface="Symbol" charset="2"/>
              </a:rPr>
              <a:t>i</a:t>
            </a:r>
            <a:r>
              <a:rPr lang="en-US" altLang="ko-KR" dirty="0">
                <a:sym typeface="Symbol" charset="2"/>
              </a:rPr>
              <a:t>, </a:t>
            </a:r>
            <a:r>
              <a:rPr lang="en-US" altLang="ko-KR" i="1" dirty="0" err="1">
                <a:sym typeface="Symbol" charset="2"/>
              </a:rPr>
              <a:t>h</a:t>
            </a:r>
            <a:r>
              <a:rPr lang="en-US" altLang="ko-KR" i="1" baseline="-25000" dirty="0" err="1">
                <a:sym typeface="Symbol" charset="2"/>
              </a:rPr>
              <a:t>j</a:t>
            </a:r>
            <a:r>
              <a:rPr lang="en-US" altLang="ko-KR" dirty="0">
                <a:sym typeface="Symbol" charset="2"/>
              </a:rPr>
              <a:t> </a:t>
            </a:r>
            <a:r>
              <a:rPr lang="en-US" altLang="ko-KR" dirty="0" smtClean="0">
                <a:sym typeface="Symbol" charset="2"/>
              </a:rPr>
              <a:t>are linear </a:t>
            </a:r>
            <a:r>
              <a:rPr lang="en-US" altLang="ko-KR" dirty="0">
                <a:sym typeface="Symbol" charset="2"/>
              </a:rPr>
              <a:t>(affine) </a:t>
            </a:r>
            <a:r>
              <a:rPr lang="en-US" altLang="ko-KR" dirty="0" smtClean="0">
                <a:sym typeface="Symbol" charset="2"/>
              </a:rPr>
              <a:t>functions</a:t>
            </a:r>
          </a:p>
          <a:p>
            <a:r>
              <a:rPr lang="en-US" altLang="ko-KR" dirty="0" smtClean="0">
                <a:sym typeface="Symbol" charset="2"/>
              </a:rPr>
              <a:t>Nonlinear programming: at least part of </a:t>
            </a:r>
            <a:r>
              <a:rPr lang="en-US" altLang="ko-KR" dirty="0">
                <a:sym typeface="Symbol" charset="2"/>
              </a:rPr>
              <a:t>f, </a:t>
            </a:r>
            <a:r>
              <a:rPr lang="en-US" altLang="ko-KR" dirty="0" err="1">
                <a:sym typeface="Symbol" charset="2"/>
              </a:rPr>
              <a:t>g</a:t>
            </a:r>
            <a:r>
              <a:rPr lang="en-US" altLang="ko-KR" baseline="-25000" dirty="0" err="1">
                <a:sym typeface="Symbol" charset="2"/>
              </a:rPr>
              <a:t>i</a:t>
            </a:r>
            <a:r>
              <a:rPr lang="en-US" altLang="ko-KR" dirty="0">
                <a:sym typeface="Symbol" charset="2"/>
              </a:rPr>
              <a:t>, </a:t>
            </a:r>
            <a:r>
              <a:rPr lang="en-US" altLang="ko-KR" dirty="0" err="1" smtClean="0">
                <a:sym typeface="Symbol" charset="2"/>
              </a:rPr>
              <a:t>h</a:t>
            </a:r>
            <a:r>
              <a:rPr lang="en-US" altLang="ko-KR" baseline="-25000" dirty="0" err="1" smtClean="0">
                <a:sym typeface="Symbol" charset="2"/>
              </a:rPr>
              <a:t>j</a:t>
            </a:r>
            <a:r>
              <a:rPr lang="en-US" altLang="ko-KR" dirty="0" smtClean="0">
                <a:sym typeface="Symbol" charset="2"/>
              </a:rPr>
              <a:t> is nonlinear</a:t>
            </a:r>
          </a:p>
          <a:p>
            <a:r>
              <a:rPr lang="en-US" altLang="ko-KR" dirty="0" smtClean="0">
                <a:sym typeface="Symbol" charset="2"/>
              </a:rPr>
              <a:t>Integer programming: Feasible region constrained to integers</a:t>
            </a:r>
            <a:endParaRPr lang="en-US" altLang="ko-KR" dirty="0">
              <a:sym typeface="Symbol" charset="2"/>
            </a:endParaRPr>
          </a:p>
          <a:p>
            <a:r>
              <a:rPr lang="en-US" dirty="0" smtClean="0"/>
              <a:t>Convex, quadratic, </a:t>
            </a:r>
            <a:r>
              <a:rPr lang="en-US" dirty="0" err="1" smtClean="0"/>
              <a:t>etc</a:t>
            </a:r>
            <a:r>
              <a:rPr lang="en-US" dirty="0" smtClean="0"/>
              <a:t> </a:t>
            </a:r>
            <a:r>
              <a:rPr lang="is-IS" dirty="0" smtClean="0"/>
              <a:t>…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500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Convex Functions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200" dirty="0" smtClean="0"/>
              <a:t>“A function is convex if the line segment between any two points on its graph lies above it.”</a:t>
            </a:r>
          </a:p>
          <a:p>
            <a:r>
              <a:rPr lang="en-US" sz="2200" dirty="0" smtClean="0"/>
              <a:t>Formally, given function </a:t>
            </a:r>
            <a:r>
              <a:rPr lang="en-US" sz="2200" i="1" dirty="0" smtClean="0"/>
              <a:t>f</a:t>
            </a:r>
            <a:r>
              <a:rPr lang="en-US" sz="2200" dirty="0" smtClean="0"/>
              <a:t> and two points x, y:</a:t>
            </a:r>
            <a:endParaRPr lang="en-US" sz="2200" dirty="0"/>
          </a:p>
          <a:p>
            <a:endParaRPr lang="en-US" sz="2200" dirty="0"/>
          </a:p>
          <a:p>
            <a:r>
              <a:rPr lang="en-US" sz="2200" dirty="0" smtClean="0"/>
              <a:t>Convex or non-convex?</a:t>
            </a:r>
            <a:endParaRPr lang="en-US" sz="2200" dirty="0" smtClean="0"/>
          </a:p>
          <a:p>
            <a:pPr marL="285750" indent="-285750">
              <a:buFont typeface="Arial" charset="0"/>
              <a:buChar char="•"/>
            </a:pPr>
            <a:r>
              <a:rPr lang="en-US" sz="1800" dirty="0" smtClean="0"/>
              <a:t> 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800" dirty="0" smtClean="0"/>
              <a:t> </a:t>
            </a:r>
            <a:endParaRPr lang="en-US" sz="1800" dirty="0"/>
          </a:p>
          <a:p>
            <a:pPr marL="285750" indent="-285750">
              <a:buFont typeface="Arial" charset="0"/>
              <a:buChar char="•"/>
            </a:pPr>
            <a:r>
              <a:rPr lang="en-US" sz="1800" dirty="0" smtClean="0"/>
              <a:t> 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800" dirty="0" smtClean="0"/>
              <a:t> </a:t>
            </a:r>
            <a:endParaRPr lang="en-US" sz="2200" dirty="0" smtClean="0"/>
          </a:p>
          <a:p>
            <a:pPr marL="285750" indent="-285750">
              <a:buFont typeface="Arial" charset="0"/>
              <a:buChar char="•"/>
            </a:pPr>
            <a:r>
              <a:rPr lang="en-US" sz="1800" dirty="0"/>
              <a:t> </a:t>
            </a:r>
            <a:endParaRPr lang="en-US" sz="1800" dirty="0" smtClean="0"/>
          </a:p>
          <a:p>
            <a:pPr marL="285750" indent="-285750">
              <a:buFont typeface="Arial" charset="0"/>
              <a:buChar char="•"/>
            </a:pPr>
            <a:r>
              <a:rPr lang="en-US" sz="1800" dirty="0" smtClean="0"/>
              <a:t> </a:t>
            </a:r>
            <a:endParaRPr lang="en-US" sz="1800" dirty="0"/>
          </a:p>
        </p:txBody>
      </p:sp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283" y="3007473"/>
            <a:ext cx="5727700" cy="266700"/>
          </a:xfrm>
          <a:prstGeom prst="rect">
            <a:avLst/>
          </a:prstGeom>
        </p:spPr>
      </p:pic>
      <p:pic>
        <p:nvPicPr>
          <p:cNvPr id="9" name="Picture 8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192" y="3796756"/>
            <a:ext cx="876300" cy="266700"/>
          </a:xfrm>
          <a:prstGeom prst="rect">
            <a:avLst/>
          </a:prstGeom>
        </p:spPr>
      </p:pic>
      <p:pic>
        <p:nvPicPr>
          <p:cNvPr id="10" name="Picture 9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192" y="4176486"/>
            <a:ext cx="736600" cy="254000"/>
          </a:xfrm>
          <a:prstGeom prst="rect">
            <a:avLst/>
          </a:prstGeom>
        </p:spPr>
      </p:pic>
      <p:pic>
        <p:nvPicPr>
          <p:cNvPr id="11" name="Picture 10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192" y="5353776"/>
            <a:ext cx="355600" cy="266700"/>
          </a:xfrm>
          <a:prstGeom prst="rect">
            <a:avLst/>
          </a:prstGeom>
        </p:spPr>
      </p:pic>
      <p:pic>
        <p:nvPicPr>
          <p:cNvPr id="12" name="Picture 11" descr="latex-image-1.pd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192" y="4543516"/>
            <a:ext cx="1663700" cy="292100"/>
          </a:xfrm>
          <a:prstGeom prst="rect">
            <a:avLst/>
          </a:prstGeom>
        </p:spPr>
      </p:pic>
      <p:pic>
        <p:nvPicPr>
          <p:cNvPr id="13" name="Picture 12" descr="latex-image-1.pd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192" y="4948646"/>
            <a:ext cx="2298700" cy="292100"/>
          </a:xfrm>
          <a:prstGeom prst="rect">
            <a:avLst/>
          </a:prstGeom>
        </p:spPr>
      </p:pic>
      <p:pic>
        <p:nvPicPr>
          <p:cNvPr id="15" name="Picture 14" descr="latex-image-1.pd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192" y="5733508"/>
            <a:ext cx="1079500" cy="2667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04458" y="3675369"/>
            <a:ext cx="4270802" cy="2704842"/>
          </a:xfrm>
          <a:prstGeom prst="rect">
            <a:avLst/>
          </a:prstGeom>
        </p:spPr>
      </p:pic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56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Convex Sets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“A set is convex if, for </a:t>
            </a:r>
            <a:r>
              <a:rPr lang="en-US" sz="2200" dirty="0"/>
              <a:t>every pair of points within the </a:t>
            </a:r>
            <a:r>
              <a:rPr lang="en-US" sz="2200" dirty="0" smtClean="0"/>
              <a:t>set, </a:t>
            </a:r>
            <a:r>
              <a:rPr lang="en-US" sz="2200" dirty="0"/>
              <a:t>every point on the straight line segment that joins </a:t>
            </a:r>
            <a:r>
              <a:rPr lang="en-US" sz="2200" dirty="0" smtClean="0"/>
              <a:t>them is in the set.”</a:t>
            </a:r>
          </a:p>
          <a:p>
            <a:r>
              <a:rPr lang="en-US" sz="2200" dirty="0" smtClean="0"/>
              <a:t>Formally, give a set </a:t>
            </a:r>
            <a:r>
              <a:rPr lang="en-US" sz="2200" i="1" dirty="0" smtClean="0"/>
              <a:t>S</a:t>
            </a:r>
            <a:r>
              <a:rPr lang="en-US" sz="2200" dirty="0" smtClean="0"/>
              <a:t> and two points x, y in S:</a:t>
            </a:r>
            <a:endParaRPr lang="en-US" sz="2200" dirty="0" smtClean="0"/>
          </a:p>
          <a:p>
            <a:endParaRPr lang="en-US" sz="2200" dirty="0" smtClean="0"/>
          </a:p>
          <a:p>
            <a:r>
              <a:rPr lang="en-US" sz="2200" dirty="0" smtClean="0"/>
              <a:t>Conve</a:t>
            </a:r>
            <a:r>
              <a:rPr lang="en-US" sz="2200" dirty="0" smtClean="0"/>
              <a:t>x or non-convex sets?</a:t>
            </a:r>
            <a:endParaRPr lang="en-US" sz="2200" dirty="0" smtClean="0"/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 </a:t>
            </a:r>
            <a:endParaRPr lang="en-US" dirty="0"/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 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 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200" dirty="0" smtClean="0"/>
              <a:t> 	</a:t>
            </a:r>
            <a:endParaRPr lang="en-US" sz="2200" dirty="0"/>
          </a:p>
        </p:txBody>
      </p:sp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36" y="3461765"/>
            <a:ext cx="4165600" cy="292100"/>
          </a:xfrm>
          <a:prstGeom prst="rect">
            <a:avLst/>
          </a:prstGeom>
        </p:spPr>
      </p:pic>
      <p:pic>
        <p:nvPicPr>
          <p:cNvPr id="7" name="Picture 6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34" y="5292576"/>
            <a:ext cx="1485900" cy="292100"/>
          </a:xfrm>
          <a:prstGeom prst="rect">
            <a:avLst/>
          </a:prstGeom>
        </p:spPr>
      </p:pic>
      <p:pic>
        <p:nvPicPr>
          <p:cNvPr id="8" name="Picture 7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34" y="5739075"/>
            <a:ext cx="2019300" cy="292100"/>
          </a:xfrm>
          <a:prstGeom prst="rect">
            <a:avLst/>
          </a:prstGeom>
        </p:spPr>
      </p:pic>
      <p:pic>
        <p:nvPicPr>
          <p:cNvPr id="9" name="Picture 8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34" y="4386880"/>
            <a:ext cx="1612900" cy="292100"/>
          </a:xfrm>
          <a:prstGeom prst="rect">
            <a:avLst/>
          </a:prstGeom>
        </p:spPr>
      </p:pic>
      <p:pic>
        <p:nvPicPr>
          <p:cNvPr id="10" name="Picture 9" descr="latex-image-1.pd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34" y="4833378"/>
            <a:ext cx="368300" cy="304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23849" y="4400088"/>
            <a:ext cx="4518329" cy="2114764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723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 what?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 optimization (minimization) problem with a convex objective function and a convex feasible region is solved via convex programming.</a:t>
            </a:r>
          </a:p>
          <a:p>
            <a:r>
              <a:rPr lang="en-US" dirty="0" smtClean="0"/>
              <a:t>Lets us use tools from </a:t>
            </a:r>
            <a:r>
              <a:rPr lang="en-US" dirty="0" smtClean="0">
                <a:solidFill>
                  <a:schemeClr val="tx2"/>
                </a:solidFill>
              </a:rPr>
              <a:t>convex analysis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Local minima are global minima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The set of global </a:t>
            </a:r>
            <a:r>
              <a:rPr lang="en-US" dirty="0" err="1" smtClean="0"/>
              <a:t>mimina</a:t>
            </a:r>
            <a:r>
              <a:rPr lang="en-US" dirty="0" smtClean="0"/>
              <a:t> is convex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There is a unique global minimum if </a:t>
            </a:r>
            <a:r>
              <a:rPr lang="en-US" dirty="0" smtClean="0">
                <a:solidFill>
                  <a:schemeClr val="tx2"/>
                </a:solidFill>
              </a:rPr>
              <a:t>strictly</a:t>
            </a:r>
            <a:r>
              <a:rPr lang="en-US" dirty="0" smtClean="0"/>
              <a:t> convex</a:t>
            </a:r>
          </a:p>
          <a:p>
            <a:r>
              <a:rPr lang="en-US" dirty="0" smtClean="0"/>
              <a:t>Lets us make statements like </a:t>
            </a:r>
            <a:r>
              <a:rPr lang="en-US" dirty="0" smtClean="0">
                <a:solidFill>
                  <a:schemeClr val="tx2"/>
                </a:solidFill>
              </a:rPr>
              <a:t>gradient descent</a:t>
            </a:r>
            <a:br>
              <a:rPr lang="en-US" dirty="0" smtClean="0">
                <a:solidFill>
                  <a:schemeClr val="tx2"/>
                </a:solidFill>
              </a:rPr>
            </a:br>
            <a:r>
              <a:rPr lang="en-US" dirty="0" smtClean="0">
                <a:solidFill>
                  <a:schemeClr val="tx2"/>
                </a:solidFill>
              </a:rPr>
              <a:t>converges to a global minimum</a:t>
            </a:r>
            <a:r>
              <a:rPr lang="en-US" dirty="0" smtClean="0"/>
              <a:t> (under some</a:t>
            </a:r>
            <a:br>
              <a:rPr lang="en-US" dirty="0" smtClean="0"/>
            </a:br>
            <a:r>
              <a:rPr lang="en-US" dirty="0" smtClean="0"/>
              <a:t>assumptions </a:t>
            </a:r>
            <a:r>
              <a:rPr lang="en-US" dirty="0" err="1" smtClean="0"/>
              <a:t>w.r.t</a:t>
            </a:r>
            <a:r>
              <a:rPr lang="en-US" dirty="0" smtClean="0"/>
              <a:t> local Lipschitz and step size)</a:t>
            </a:r>
          </a:p>
          <a:p>
            <a:r>
              <a:rPr lang="en-US" dirty="0" smtClean="0"/>
              <a:t>But let’s start even simpler </a:t>
            </a:r>
            <a:r>
              <a:rPr lang="is-IS" dirty="0" smtClean="0"/>
              <a:t>…</a:t>
            </a:r>
            <a:endParaRPr lang="en-US" dirty="0" smtClean="0"/>
          </a:p>
          <a:p>
            <a:endParaRPr lang="en-US" dirty="0" smtClean="0"/>
          </a:p>
          <a:p>
            <a:endParaRPr lang="en-US" b="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9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274" y="4621510"/>
            <a:ext cx="2122463" cy="2075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3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Linear Programs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ym typeface="Symbol" charset="2"/>
              </a:rPr>
              <a:t>An “LP” is an optimization problem with a linear objective function and linear constraints.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>
                <a:sym typeface="Symbol" charset="2"/>
              </a:rPr>
              <a:t>A line drawn between any two points </a:t>
            </a:r>
            <a:r>
              <a:rPr lang="en-US" i="1" dirty="0" smtClean="0">
                <a:sym typeface="Symbol" charset="2"/>
              </a:rPr>
              <a:t>x</a:t>
            </a:r>
            <a:r>
              <a:rPr lang="en-US" dirty="0" smtClean="0">
                <a:sym typeface="Symbol" charset="2"/>
              </a:rPr>
              <a:t>, </a:t>
            </a:r>
            <a:r>
              <a:rPr lang="en-US" i="1" dirty="0" smtClean="0">
                <a:sym typeface="Symbol" charset="2"/>
              </a:rPr>
              <a:t>y</a:t>
            </a:r>
            <a:r>
              <a:rPr lang="en-US" dirty="0" smtClean="0">
                <a:sym typeface="Symbol" charset="2"/>
              </a:rPr>
              <a:t> on a line is on the line </a:t>
            </a:r>
            <a:r>
              <a:rPr lang="en-US" dirty="0" smtClean="0">
                <a:sym typeface="Wingdings"/>
              </a:rPr>
              <a:t> </a:t>
            </a:r>
            <a:r>
              <a:rPr lang="en-US" dirty="0" smtClean="0">
                <a:solidFill>
                  <a:schemeClr val="tx2"/>
                </a:solidFill>
                <a:sym typeface="Wingdings"/>
              </a:rPr>
              <a:t>clearly convex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>
                <a:sym typeface="Wingdings"/>
              </a:rPr>
              <a:t>Feasible region aka </a:t>
            </a:r>
            <a:r>
              <a:rPr lang="en-US" dirty="0" smtClean="0">
                <a:solidFill>
                  <a:schemeClr val="tx2"/>
                </a:solidFill>
                <a:sym typeface="Wingdings"/>
              </a:rPr>
              <a:t>polytope</a:t>
            </a:r>
            <a:r>
              <a:rPr lang="en-US" dirty="0" smtClean="0">
                <a:sym typeface="Wingdings"/>
              </a:rPr>
              <a:t> also convex</a:t>
            </a:r>
          </a:p>
          <a:p>
            <a:r>
              <a:rPr lang="en-US" altLang="ko-KR" dirty="0"/>
              <a:t>General </a:t>
            </a:r>
            <a:r>
              <a:rPr lang="en-US" altLang="ko-KR" dirty="0" smtClean="0"/>
              <a:t>LP:</a:t>
            </a:r>
            <a:r>
              <a:rPr lang="en-US" altLang="ko-KR" dirty="0"/>
              <a:t>	</a:t>
            </a:r>
          </a:p>
          <a:p>
            <a:r>
              <a:rPr lang="en-US" altLang="ko-KR" dirty="0"/>
              <a:t>	</a:t>
            </a:r>
            <a:r>
              <a:rPr lang="en-US" altLang="ko-KR" b="0" dirty="0"/>
              <a:t>min/max  	</a:t>
            </a:r>
            <a:r>
              <a:rPr lang="en-US" altLang="ko-KR" dirty="0" err="1" smtClean="0"/>
              <a:t>c</a:t>
            </a:r>
            <a:r>
              <a:rPr lang="en-US" altLang="ko-KR" b="0" i="1" baseline="30000" dirty="0" err="1" smtClean="0"/>
              <a:t>T</a:t>
            </a:r>
            <a:r>
              <a:rPr lang="en-US" altLang="ko-KR" dirty="0" err="1" smtClean="0"/>
              <a:t>x</a:t>
            </a:r>
            <a:endParaRPr lang="en-US" altLang="ko-KR" dirty="0"/>
          </a:p>
          <a:p>
            <a:r>
              <a:rPr lang="en-US" altLang="ko-KR" b="0" dirty="0"/>
              <a:t>             	subject to  	</a:t>
            </a:r>
            <a:r>
              <a:rPr lang="en-US" altLang="ko-KR" b="0" i="1" dirty="0" smtClean="0"/>
              <a:t>A</a:t>
            </a:r>
            <a:r>
              <a:rPr lang="en-US" altLang="ko-KR" dirty="0" smtClean="0"/>
              <a:t>x</a:t>
            </a:r>
            <a:r>
              <a:rPr lang="en-US" altLang="ko-KR" b="0" dirty="0" smtClean="0"/>
              <a:t> </a:t>
            </a:r>
            <a:r>
              <a:rPr lang="en-US" altLang="ko-KR" b="0" dirty="0">
                <a:sym typeface="Symbol" charset="2"/>
              </a:rPr>
              <a:t> </a:t>
            </a:r>
            <a:r>
              <a:rPr lang="en-US" altLang="ko-KR" dirty="0" smtClean="0">
                <a:sym typeface="Symbol" charset="2"/>
              </a:rPr>
              <a:t>b</a:t>
            </a:r>
          </a:p>
          <a:p>
            <a:r>
              <a:rPr lang="en-US" altLang="ko-KR" b="0" i="1" dirty="0">
                <a:sym typeface="Symbol" charset="2"/>
              </a:rPr>
              <a:t>	</a:t>
            </a:r>
            <a:r>
              <a:rPr lang="en-US" altLang="ko-KR" b="0" i="1" dirty="0" smtClean="0">
                <a:sym typeface="Symbol" charset="2"/>
              </a:rPr>
              <a:t>	</a:t>
            </a:r>
            <a:r>
              <a:rPr lang="en-US" altLang="ko-KR" b="0" i="1" dirty="0">
                <a:sym typeface="Symbol" charset="2"/>
              </a:rPr>
              <a:t>	</a:t>
            </a:r>
            <a:r>
              <a:rPr lang="cs-CZ" dirty="0" err="1" smtClean="0"/>
              <a:t>x</a:t>
            </a:r>
            <a:r>
              <a:rPr lang="cs-CZ" b="0" dirty="0"/>
              <a:t> ≥ </a:t>
            </a:r>
            <a:r>
              <a:rPr lang="cs-CZ" b="0" dirty="0" smtClean="0"/>
              <a:t>0</a:t>
            </a:r>
            <a:endParaRPr lang="en-US" b="0" i="1" dirty="0" smtClean="0">
              <a:sym typeface="Symbol" charset="2"/>
            </a:endParaRPr>
          </a:p>
          <a:p>
            <a:r>
              <a:rPr lang="en-US" dirty="0" smtClean="0"/>
              <a:t>Where c, </a:t>
            </a:r>
            <a:r>
              <a:rPr lang="en-US" i="1" dirty="0" smtClean="0"/>
              <a:t>A</a:t>
            </a:r>
            <a:r>
              <a:rPr lang="en-US" dirty="0" smtClean="0"/>
              <a:t>, b are known, and we are solving for x.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10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3024862"/>
            <a:ext cx="2623820" cy="2552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514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LP: Example</a:t>
            </a:r>
            <a:endParaRPr lang="en-US" altLang="en-US" dirty="0"/>
          </a:p>
        </p:txBody>
      </p:sp>
      <p:sp>
        <p:nvSpPr>
          <p:cNvPr id="225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7620000" cy="4736068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ts val="794"/>
              </a:spcBef>
            </a:pP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We make reproductions of two </a:t>
            </a:r>
            <a:r>
              <a:rPr lang="en-US" altLang="en-US" dirty="0" smtClean="0">
                <a:solidFill>
                  <a:srgbClr val="000000"/>
                </a:solidFill>
                <a:latin typeface="Arial" charset="0"/>
              </a:rPr>
              <a:t>paintings:</a:t>
            </a:r>
          </a:p>
          <a:p>
            <a:pPr>
              <a:lnSpc>
                <a:spcPct val="90000"/>
              </a:lnSpc>
              <a:spcBef>
                <a:spcPts val="794"/>
              </a:spcBef>
            </a:pPr>
            <a:endParaRPr lang="en-US" altLang="en-US" dirty="0">
              <a:solidFill>
                <a:srgbClr val="000000"/>
              </a:solidFill>
              <a:latin typeface="Arial" charset="0"/>
            </a:endParaRPr>
          </a:p>
          <a:p>
            <a:pPr>
              <a:lnSpc>
                <a:spcPct val="90000"/>
              </a:lnSpc>
              <a:spcBef>
                <a:spcPts val="794"/>
              </a:spcBef>
            </a:pPr>
            <a:endParaRPr lang="en-US" altLang="en-US" dirty="0" smtClean="0">
              <a:solidFill>
                <a:srgbClr val="000000"/>
              </a:solidFill>
              <a:latin typeface="Arial" charset="0"/>
            </a:endParaRPr>
          </a:p>
          <a:p>
            <a:pPr>
              <a:lnSpc>
                <a:spcPct val="90000"/>
              </a:lnSpc>
              <a:spcBef>
                <a:spcPts val="794"/>
              </a:spcBef>
            </a:pPr>
            <a:endParaRPr lang="en-US" altLang="en-US" dirty="0">
              <a:solidFill>
                <a:srgbClr val="000000"/>
              </a:solidFill>
              <a:latin typeface="Arial" charset="0"/>
            </a:endParaRPr>
          </a:p>
          <a:p>
            <a:pPr>
              <a:lnSpc>
                <a:spcPct val="90000"/>
              </a:lnSpc>
              <a:spcBef>
                <a:spcPts val="794"/>
              </a:spcBef>
            </a:pPr>
            <a:endParaRPr lang="en-US" altLang="en-US" dirty="0" smtClean="0">
              <a:solidFill>
                <a:srgbClr val="000000"/>
              </a:solidFill>
              <a:latin typeface="Arial" charset="0"/>
            </a:endParaRPr>
          </a:p>
          <a:p>
            <a:pPr>
              <a:lnSpc>
                <a:spcPct val="90000"/>
              </a:lnSpc>
              <a:spcBef>
                <a:spcPts val="794"/>
              </a:spcBef>
            </a:pPr>
            <a:r>
              <a:rPr lang="en-US" altLang="en-US" dirty="0" smtClean="0">
                <a:solidFill>
                  <a:srgbClr val="000000"/>
                </a:solidFill>
                <a:latin typeface="Arial" charset="0"/>
              </a:rPr>
              <a:t>Painting 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1 sells for $30, painting 2 sells for $20</a:t>
            </a:r>
          </a:p>
          <a:p>
            <a:pPr>
              <a:lnSpc>
                <a:spcPct val="90000"/>
              </a:lnSpc>
              <a:spcBef>
                <a:spcPts val="794"/>
              </a:spcBef>
            </a:pP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Painting 1 requires 4 units of blue, 1 green, 1 red</a:t>
            </a:r>
          </a:p>
          <a:p>
            <a:pPr>
              <a:lnSpc>
                <a:spcPct val="90000"/>
              </a:lnSpc>
              <a:spcBef>
                <a:spcPts val="794"/>
              </a:spcBef>
            </a:pP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Painting 2 requires 2 blue, 2 green, 1 red</a:t>
            </a:r>
          </a:p>
          <a:p>
            <a:pPr>
              <a:lnSpc>
                <a:spcPct val="90000"/>
              </a:lnSpc>
              <a:spcBef>
                <a:spcPts val="794"/>
              </a:spcBef>
            </a:pP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We have 16 units blue, 8 green, 5 </a:t>
            </a:r>
            <a:r>
              <a:rPr lang="en-US" altLang="en-US" dirty="0" smtClean="0">
                <a:solidFill>
                  <a:srgbClr val="000000"/>
                </a:solidFill>
                <a:latin typeface="Arial" charset="0"/>
              </a:rPr>
              <a:t>red</a:t>
            </a:r>
            <a:endParaRPr lang="en-US" altLang="en-US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25285" name="Picture 5" descr="4blue1green1r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349" y="2154985"/>
            <a:ext cx="1571625" cy="1752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286" name="Picture 6" descr="2blue2green1r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485" y="2110161"/>
            <a:ext cx="1610846" cy="1797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864396" y="3185160"/>
            <a:ext cx="27671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Clr>
                <a:schemeClr val="tx1"/>
              </a:buClr>
            </a:pPr>
            <a:r>
              <a:rPr lang="en-US" altLang="en-US" sz="2400" i="1" dirty="0"/>
              <a:t>maximize</a:t>
            </a:r>
            <a:r>
              <a:rPr lang="en-US" altLang="en-US" sz="2400" dirty="0"/>
              <a:t> </a:t>
            </a:r>
            <a:r>
              <a:rPr lang="en-US" altLang="en-US" sz="2400" dirty="0">
                <a:solidFill>
                  <a:srgbClr val="660066"/>
                </a:solidFill>
              </a:rPr>
              <a:t>3x + 2y</a:t>
            </a:r>
          </a:p>
          <a:p>
            <a:pPr algn="r">
              <a:buClr>
                <a:schemeClr val="tx1"/>
              </a:buClr>
            </a:pPr>
            <a:r>
              <a:rPr lang="en-US" altLang="en-US" sz="2400" i="1" dirty="0"/>
              <a:t>subject to</a:t>
            </a:r>
          </a:p>
          <a:p>
            <a:pPr algn="r">
              <a:buClr>
                <a:schemeClr val="tx1"/>
              </a:buClr>
            </a:pPr>
            <a:r>
              <a:rPr lang="en-US" altLang="en-US" sz="2400" dirty="0">
                <a:solidFill>
                  <a:schemeClr val="accent2"/>
                </a:solidFill>
              </a:rPr>
              <a:t>4x + 2y ≤ 16</a:t>
            </a:r>
          </a:p>
          <a:p>
            <a:pPr algn="r">
              <a:buClr>
                <a:schemeClr val="tx1"/>
              </a:buClr>
            </a:pPr>
            <a:r>
              <a:rPr lang="en-US" altLang="en-US" sz="2400" dirty="0">
                <a:solidFill>
                  <a:srgbClr val="008000"/>
                </a:solidFill>
              </a:rPr>
              <a:t>x + 2y ≤ 8</a:t>
            </a:r>
          </a:p>
          <a:p>
            <a:pPr algn="r">
              <a:buClr>
                <a:schemeClr val="tx1"/>
              </a:buClr>
            </a:pPr>
            <a:r>
              <a:rPr lang="en-US" altLang="en-US" sz="2400" dirty="0">
                <a:solidFill>
                  <a:srgbClr val="800000"/>
                </a:solidFill>
              </a:rPr>
              <a:t>x + y ≤ 5</a:t>
            </a:r>
          </a:p>
          <a:p>
            <a:pPr algn="r">
              <a:buClr>
                <a:schemeClr val="tx1"/>
              </a:buClr>
            </a:pPr>
            <a:r>
              <a:rPr lang="en-US" altLang="en-US" sz="2400" dirty="0"/>
              <a:t>x ≥ 0</a:t>
            </a:r>
          </a:p>
          <a:p>
            <a:pPr algn="r">
              <a:buClr>
                <a:schemeClr val="tx1"/>
              </a:buClr>
            </a:pPr>
            <a:r>
              <a:rPr lang="en-US" altLang="en-US" sz="2400" dirty="0"/>
              <a:t>y ≥ </a:t>
            </a:r>
            <a:r>
              <a:rPr lang="en-US" altLang="en-US" sz="2400" dirty="0" smtClean="0"/>
              <a:t>0</a:t>
            </a:r>
            <a:endParaRPr lang="en-US" altLang="en-US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696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11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195754" y="5978769"/>
            <a:ext cx="226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Objective ???????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81669" y="5978769"/>
            <a:ext cx="2405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Constraints ???????</a:t>
            </a:r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278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smtClean="0"/>
              <a:t>Solving the linear program graphically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tx1"/>
              </a:buClr>
            </a:pPr>
            <a:r>
              <a:rPr lang="en-US" altLang="en-US" i="1" dirty="0"/>
              <a:t>maximize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660066"/>
                </a:solidFill>
              </a:rPr>
              <a:t>3x + 2y</a:t>
            </a:r>
          </a:p>
          <a:p>
            <a:pPr>
              <a:buClr>
                <a:schemeClr val="tx1"/>
              </a:buClr>
            </a:pPr>
            <a:r>
              <a:rPr lang="en-US" altLang="en-US" i="1" dirty="0"/>
              <a:t>subject to</a:t>
            </a:r>
          </a:p>
          <a:p>
            <a:pPr>
              <a:buClr>
                <a:schemeClr val="tx1"/>
              </a:buClr>
            </a:pPr>
            <a:r>
              <a:rPr lang="en-US" altLang="en-US" dirty="0">
                <a:solidFill>
                  <a:schemeClr val="accent2"/>
                </a:solidFill>
              </a:rPr>
              <a:t>4x + 2y ≤ 16</a:t>
            </a:r>
          </a:p>
          <a:p>
            <a:pPr>
              <a:buClr>
                <a:schemeClr val="tx1"/>
              </a:buClr>
            </a:pPr>
            <a:r>
              <a:rPr lang="en-US" altLang="en-US" dirty="0">
                <a:solidFill>
                  <a:srgbClr val="008000"/>
                </a:solidFill>
              </a:rPr>
              <a:t>x + 2y ≤ 8</a:t>
            </a:r>
          </a:p>
          <a:p>
            <a:pPr>
              <a:buClr>
                <a:schemeClr val="tx1"/>
              </a:buClr>
            </a:pPr>
            <a:r>
              <a:rPr lang="en-US" altLang="en-US" dirty="0">
                <a:solidFill>
                  <a:srgbClr val="800000"/>
                </a:solidFill>
              </a:rPr>
              <a:t>x + y ≤ 5</a:t>
            </a:r>
          </a:p>
          <a:p>
            <a:pPr>
              <a:buClr>
                <a:schemeClr val="tx1"/>
              </a:buClr>
            </a:pPr>
            <a:r>
              <a:rPr lang="en-US" altLang="en-US" dirty="0"/>
              <a:t>x ≥ 0</a:t>
            </a:r>
          </a:p>
          <a:p>
            <a:pPr>
              <a:buClr>
                <a:schemeClr val="tx1"/>
              </a:buClr>
            </a:pPr>
            <a:r>
              <a:rPr lang="en-US" altLang="en-US" dirty="0"/>
              <a:t>y ≥ 0</a:t>
            </a:r>
          </a:p>
          <a:p>
            <a:endParaRPr lang="en-US" altLang="en-US" dirty="0"/>
          </a:p>
          <a:p>
            <a:endParaRPr lang="en-US" altLang="en-US" i="1" dirty="0"/>
          </a:p>
          <a:p>
            <a:endParaRPr lang="en-US" dirty="0"/>
          </a:p>
        </p:txBody>
      </p:sp>
      <p:sp>
        <p:nvSpPr>
          <p:cNvPr id="4100" name="Line 4"/>
          <p:cNvSpPr>
            <a:spLocks noChangeShapeType="1"/>
          </p:cNvSpPr>
          <p:nvPr/>
        </p:nvSpPr>
        <p:spPr bwMode="auto">
          <a:xfrm>
            <a:off x="3758173" y="1599640"/>
            <a:ext cx="0" cy="449636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4101" name="Line 5"/>
          <p:cNvSpPr>
            <a:spLocks noChangeShapeType="1"/>
          </p:cNvSpPr>
          <p:nvPr/>
        </p:nvSpPr>
        <p:spPr bwMode="auto">
          <a:xfrm>
            <a:off x="3758174" y="6096000"/>
            <a:ext cx="451176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314140" y="4800320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2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3314140" y="6020360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0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3314140" y="3734360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4</a:t>
            </a: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3314140" y="2667000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6</a:t>
            </a:r>
          </a:p>
        </p:txBody>
      </p:sp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3314140" y="169068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8</a:t>
            </a: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4633632" y="603436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2</a:t>
            </a:r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5668776" y="603436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4</a:t>
            </a:r>
          </a:p>
        </p:txBody>
      </p:sp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6703919" y="603436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6</a:t>
            </a:r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7746066" y="603436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8</a:t>
            </a:r>
          </a:p>
        </p:txBody>
      </p:sp>
      <p:sp>
        <p:nvSpPr>
          <p:cNvPr id="226319" name="Line 15"/>
          <p:cNvSpPr>
            <a:spLocks noChangeShapeType="1"/>
          </p:cNvSpPr>
          <p:nvPr/>
        </p:nvSpPr>
        <p:spPr bwMode="auto">
          <a:xfrm>
            <a:off x="3758173" y="1905000"/>
            <a:ext cx="2071687" cy="41910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226320" name="Line 16"/>
          <p:cNvSpPr>
            <a:spLocks noChangeShapeType="1"/>
          </p:cNvSpPr>
          <p:nvPr/>
        </p:nvSpPr>
        <p:spPr bwMode="auto">
          <a:xfrm flipH="1" flipV="1">
            <a:off x="3758174" y="3885640"/>
            <a:ext cx="4141974" cy="221036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226321" name="Line 17"/>
          <p:cNvSpPr>
            <a:spLocks noChangeShapeType="1"/>
          </p:cNvSpPr>
          <p:nvPr/>
        </p:nvSpPr>
        <p:spPr bwMode="auto">
          <a:xfrm>
            <a:off x="3758173" y="3353361"/>
            <a:ext cx="2588559" cy="2742640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226322" name="Line 18"/>
          <p:cNvSpPr>
            <a:spLocks noChangeShapeType="1"/>
          </p:cNvSpPr>
          <p:nvPr/>
        </p:nvSpPr>
        <p:spPr bwMode="auto">
          <a:xfrm flipH="1" flipV="1">
            <a:off x="3758173" y="4419321"/>
            <a:ext cx="1035143" cy="1676680"/>
          </a:xfrm>
          <a:prstGeom prst="line">
            <a:avLst/>
          </a:prstGeom>
          <a:noFill/>
          <a:ln w="38100">
            <a:solidFill>
              <a:srgbClr val="6600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226323" name="Line 19"/>
          <p:cNvSpPr>
            <a:spLocks noChangeShapeType="1"/>
          </p:cNvSpPr>
          <p:nvPr/>
        </p:nvSpPr>
        <p:spPr bwMode="auto">
          <a:xfrm flipH="1" flipV="1">
            <a:off x="3758173" y="2819681"/>
            <a:ext cx="2071687" cy="3276319"/>
          </a:xfrm>
          <a:prstGeom prst="line">
            <a:avLst/>
          </a:prstGeom>
          <a:noFill/>
          <a:ln w="38100">
            <a:solidFill>
              <a:srgbClr val="6600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226324" name="Line 20"/>
          <p:cNvSpPr>
            <a:spLocks noChangeShapeType="1"/>
          </p:cNvSpPr>
          <p:nvPr/>
        </p:nvSpPr>
        <p:spPr bwMode="auto">
          <a:xfrm flipH="1">
            <a:off x="5311589" y="4343681"/>
            <a:ext cx="960904" cy="53368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226325" name="Text Box 21"/>
          <p:cNvSpPr txBox="1">
            <a:spLocks noChangeArrowheads="1"/>
          </p:cNvSpPr>
          <p:nvPr/>
        </p:nvSpPr>
        <p:spPr bwMode="auto">
          <a:xfrm>
            <a:off x="6125416" y="3810000"/>
            <a:ext cx="1861577" cy="6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optimal solution: x=3, y=2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0" y="6488668"/>
            <a:ext cx="696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30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19" grpId="0" animBg="1"/>
      <p:bldP spid="226320" grpId="0" animBg="1"/>
      <p:bldP spid="226321" grpId="0" animBg="1"/>
      <p:bldP spid="226322" grpId="0" animBg="1"/>
      <p:bldP spid="226323" grpId="0" animBg="1"/>
      <p:bldP spid="226324" grpId="0" animBg="1"/>
      <p:bldP spid="2263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LP Example: Solving for 2-P Zero-Sum Nash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4479387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Recall: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Mixed Nash Equilibrium always exists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>
                <a:solidFill>
                  <a:schemeClr val="tx2"/>
                </a:solidFill>
              </a:rPr>
              <a:t>Even if I know your strategy</a:t>
            </a:r>
            <a:r>
              <a:rPr lang="en-US" b="0" dirty="0" smtClean="0"/>
              <a:t>, in equilibrium I don’t deviate</a:t>
            </a:r>
          </a:p>
          <a:p>
            <a:r>
              <a:rPr lang="en-US" dirty="0" smtClean="0"/>
              <a:t>Given a payoff matrix A: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If Row announces strategy &lt;</a:t>
            </a:r>
            <a:r>
              <a:rPr lang="en-US" i="1" dirty="0" smtClean="0"/>
              <a:t>x</a:t>
            </a:r>
            <a:r>
              <a:rPr lang="en-US" i="1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x</a:t>
            </a:r>
            <a:r>
              <a:rPr lang="en-US" i="1" baseline="-25000" dirty="0" smtClean="0"/>
              <a:t>2</a:t>
            </a:r>
            <a:r>
              <a:rPr lang="en-US" dirty="0" smtClean="0"/>
              <a:t>&gt;, then Col gets expected payoffs:</a:t>
            </a:r>
          </a:p>
          <a:p>
            <a:r>
              <a:rPr lang="en-US" dirty="0"/>
              <a:t>	</a:t>
            </a:r>
            <a:r>
              <a:rPr lang="en-US" dirty="0" smtClean="0"/>
              <a:t>E[“Morality”] = -3</a:t>
            </a:r>
            <a:r>
              <a:rPr lang="en-US" i="1" dirty="0" smtClean="0"/>
              <a:t>x</a:t>
            </a:r>
            <a:r>
              <a:rPr lang="en-US" i="1" baseline="-25000" dirty="0" smtClean="0"/>
              <a:t>1</a:t>
            </a:r>
            <a:r>
              <a:rPr lang="en-US" dirty="0" smtClean="0"/>
              <a:t> + 2</a:t>
            </a:r>
            <a:r>
              <a:rPr lang="en-US" i="1" dirty="0" smtClean="0"/>
              <a:t>x</a:t>
            </a:r>
            <a:r>
              <a:rPr lang="en-US" i="1" baseline="-25000" dirty="0" smtClean="0"/>
              <a:t>2</a:t>
            </a:r>
          </a:p>
          <a:p>
            <a:r>
              <a:rPr lang="en-US" dirty="0"/>
              <a:t>	</a:t>
            </a:r>
            <a:r>
              <a:rPr lang="en-US" dirty="0" smtClean="0"/>
              <a:t>E[“Tax-Cuts”] = 1</a:t>
            </a:r>
            <a:r>
              <a:rPr lang="en-US" i="1" dirty="0" smtClean="0"/>
              <a:t>x</a:t>
            </a:r>
            <a:r>
              <a:rPr lang="en-US" i="1" baseline="-25000" dirty="0" smtClean="0"/>
              <a:t>1</a:t>
            </a:r>
            <a:r>
              <a:rPr lang="en-US" dirty="0" smtClean="0"/>
              <a:t> – 1</a:t>
            </a:r>
            <a:r>
              <a:rPr lang="en-US" i="1" dirty="0" smtClean="0"/>
              <a:t>x</a:t>
            </a:r>
            <a:r>
              <a:rPr lang="en-US" i="1" baseline="-25000" dirty="0" smtClean="0"/>
              <a:t>2</a:t>
            </a:r>
            <a:endParaRPr lang="en-US" i="1" dirty="0" smtClean="0"/>
          </a:p>
          <a:p>
            <a:r>
              <a:rPr lang="en-US" dirty="0" smtClean="0"/>
              <a:t>So Col will best respond with max(</a:t>
            </a:r>
            <a:r>
              <a:rPr lang="en-US" dirty="0"/>
              <a:t>-3</a:t>
            </a:r>
            <a:r>
              <a:rPr lang="en-US" i="1" dirty="0"/>
              <a:t>x</a:t>
            </a:r>
            <a:r>
              <a:rPr lang="en-US" i="1" baseline="-25000" dirty="0"/>
              <a:t>1</a:t>
            </a:r>
            <a:r>
              <a:rPr lang="en-US" dirty="0"/>
              <a:t> + </a:t>
            </a:r>
            <a:r>
              <a:rPr lang="en-US" dirty="0" smtClean="0"/>
              <a:t>2</a:t>
            </a:r>
            <a:r>
              <a:rPr lang="en-US" i="1" dirty="0" smtClean="0"/>
              <a:t>x</a:t>
            </a:r>
            <a:r>
              <a:rPr lang="en-US" i="1" baseline="-25000" dirty="0" smtClean="0"/>
              <a:t>2, </a:t>
            </a:r>
            <a:r>
              <a:rPr lang="en-US" dirty="0"/>
              <a:t>1</a:t>
            </a:r>
            <a:r>
              <a:rPr lang="en-US" i="1" dirty="0"/>
              <a:t>x</a:t>
            </a:r>
            <a:r>
              <a:rPr lang="en-US" i="1" baseline="-25000" dirty="0"/>
              <a:t>1</a:t>
            </a:r>
            <a:r>
              <a:rPr lang="en-US" dirty="0"/>
              <a:t> – </a:t>
            </a:r>
            <a:r>
              <a:rPr lang="en-US" dirty="0" smtClean="0"/>
              <a:t>1</a:t>
            </a:r>
            <a:r>
              <a:rPr lang="en-US" i="1" dirty="0" smtClean="0"/>
              <a:t>x</a:t>
            </a:r>
            <a:r>
              <a:rPr lang="en-US" i="1" baseline="-25000" dirty="0" smtClean="0"/>
              <a:t>2</a:t>
            </a:r>
            <a:r>
              <a:rPr lang="en-US" dirty="0" smtClean="0"/>
              <a:t>) </a:t>
            </a:r>
            <a:r>
              <a:rPr lang="is-IS" dirty="0" smtClean="0"/>
              <a:t>…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13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4576286"/>
              </p:ext>
            </p:extLst>
          </p:nvPr>
        </p:nvGraphicFramePr>
        <p:xfrm>
          <a:off x="1369256" y="3309104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Morality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Tax-Cuts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Economy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+3, -3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-1,</a:t>
                      </a:r>
                      <a:r>
                        <a:rPr lang="en-US" baseline="0" dirty="0" smtClean="0"/>
                        <a:t> +1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Society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-2, +2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+1, -1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49636" y="4396687"/>
            <a:ext cx="36435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/>
              <a:t>[Example from </a:t>
            </a:r>
            <a:r>
              <a:rPr lang="en-US" sz="1400" i="1" dirty="0" err="1" smtClean="0"/>
              <a:t>Daskalakis</a:t>
            </a:r>
            <a:r>
              <a:rPr lang="en-US" sz="1400" i="1" dirty="0" smtClean="0"/>
              <a:t>]</a:t>
            </a:r>
            <a:endParaRPr lang="en-US" sz="1400" i="1" dirty="0"/>
          </a:p>
        </p:txBody>
      </p:sp>
    </p:spTree>
    <p:extLst>
      <p:ext uri="{BB962C8B-B14F-4D97-AF65-F5344CB8AC3E}">
        <p14:creationId xmlns:p14="http://schemas.microsoft.com/office/powerpoint/2010/main" val="1599076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  <p:bldP spid="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LP Example: Solving for 2-P Zero-Sum Nash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4845148"/>
          </a:xfrm>
        </p:spPr>
        <p:txBody>
          <a:bodyPr>
            <a:normAutofit/>
          </a:bodyPr>
          <a:lstStyle/>
          <a:p>
            <a:r>
              <a:rPr lang="en-US" dirty="0" smtClean="0"/>
              <a:t>But if </a:t>
            </a:r>
            <a:r>
              <a:rPr lang="en-US" dirty="0"/>
              <a:t>Col </a:t>
            </a:r>
            <a:r>
              <a:rPr lang="en-US" dirty="0" smtClean="0"/>
              <a:t>gets max</a:t>
            </a:r>
            <a:r>
              <a:rPr lang="en-US" dirty="0"/>
              <a:t>(-3</a:t>
            </a:r>
            <a:r>
              <a:rPr lang="en-US" i="1" dirty="0"/>
              <a:t>x</a:t>
            </a:r>
            <a:r>
              <a:rPr lang="en-US" i="1" baseline="-25000" dirty="0"/>
              <a:t>1</a:t>
            </a:r>
            <a:r>
              <a:rPr lang="en-US" dirty="0"/>
              <a:t> + 2</a:t>
            </a:r>
            <a:r>
              <a:rPr lang="en-US" i="1" dirty="0"/>
              <a:t>x</a:t>
            </a:r>
            <a:r>
              <a:rPr lang="en-US" i="1" baseline="-25000" dirty="0"/>
              <a:t>2</a:t>
            </a:r>
            <a:r>
              <a:rPr lang="en-US" i="1" dirty="0"/>
              <a:t>, </a:t>
            </a:r>
            <a:r>
              <a:rPr lang="en-US" dirty="0"/>
              <a:t>1</a:t>
            </a:r>
            <a:r>
              <a:rPr lang="en-US" i="1" dirty="0"/>
              <a:t>x</a:t>
            </a:r>
            <a:r>
              <a:rPr lang="en-US" i="1" baseline="-25000" dirty="0"/>
              <a:t>1</a:t>
            </a:r>
            <a:r>
              <a:rPr lang="en-US" dirty="0"/>
              <a:t> – 1</a:t>
            </a:r>
            <a:r>
              <a:rPr lang="en-US" i="1" dirty="0"/>
              <a:t>x</a:t>
            </a:r>
            <a:r>
              <a:rPr lang="en-US" i="1" baseline="-25000" dirty="0"/>
              <a:t>2</a:t>
            </a:r>
            <a:r>
              <a:rPr lang="en-US" dirty="0" smtClean="0"/>
              <a:t>), </a:t>
            </a:r>
            <a:br>
              <a:rPr lang="en-US" dirty="0" smtClean="0"/>
            </a:br>
            <a:r>
              <a:rPr lang="en-US" dirty="0" smtClean="0"/>
              <a:t>then Row gets -</a:t>
            </a:r>
            <a:r>
              <a:rPr lang="en-US" dirty="0"/>
              <a:t>max(-3</a:t>
            </a:r>
            <a:r>
              <a:rPr lang="en-US" i="1" dirty="0"/>
              <a:t>x</a:t>
            </a:r>
            <a:r>
              <a:rPr lang="en-US" i="1" baseline="-25000" dirty="0"/>
              <a:t>1</a:t>
            </a:r>
            <a:r>
              <a:rPr lang="en-US" dirty="0"/>
              <a:t> + 2</a:t>
            </a:r>
            <a:r>
              <a:rPr lang="en-US" i="1" dirty="0"/>
              <a:t>x</a:t>
            </a:r>
            <a:r>
              <a:rPr lang="en-US" i="1" baseline="-25000" dirty="0"/>
              <a:t>2</a:t>
            </a:r>
            <a:r>
              <a:rPr lang="en-US" i="1" dirty="0"/>
              <a:t>, </a:t>
            </a:r>
            <a:r>
              <a:rPr lang="en-US" dirty="0"/>
              <a:t>1</a:t>
            </a:r>
            <a:r>
              <a:rPr lang="en-US" i="1" dirty="0"/>
              <a:t>x</a:t>
            </a:r>
            <a:r>
              <a:rPr lang="en-US" i="1" baseline="-25000" dirty="0"/>
              <a:t>1</a:t>
            </a:r>
            <a:r>
              <a:rPr lang="en-US" dirty="0"/>
              <a:t> – 1</a:t>
            </a:r>
            <a:r>
              <a:rPr lang="en-US" i="1" dirty="0"/>
              <a:t>x</a:t>
            </a:r>
            <a:r>
              <a:rPr lang="en-US" i="1" baseline="-25000" dirty="0"/>
              <a:t>2</a:t>
            </a:r>
            <a:r>
              <a:rPr lang="en-US" dirty="0" smtClean="0"/>
              <a:t>) = min(</a:t>
            </a:r>
            <a:r>
              <a:rPr lang="is-IS" dirty="0" smtClean="0"/>
              <a:t>…)</a:t>
            </a:r>
            <a:endParaRPr lang="en-US" dirty="0" smtClean="0"/>
          </a:p>
          <a:p>
            <a:r>
              <a:rPr lang="en-US" dirty="0" smtClean="0"/>
              <a:t>So, if Row </a:t>
            </a:r>
            <a:r>
              <a:rPr lang="en-US" dirty="0" smtClean="0">
                <a:solidFill>
                  <a:schemeClr val="tx2"/>
                </a:solidFill>
              </a:rPr>
              <a:t>must </a:t>
            </a:r>
            <a:r>
              <a:rPr lang="en-US" dirty="0" smtClean="0"/>
              <a:t>announce, she will choose the strategy:</a:t>
            </a:r>
          </a:p>
          <a:p>
            <a:r>
              <a:rPr lang="en-US" dirty="0" smtClean="0"/>
              <a:t>	&lt;x1, x2&gt; = </a:t>
            </a:r>
            <a:r>
              <a:rPr lang="en-US" dirty="0" err="1" smtClean="0"/>
              <a:t>arg</a:t>
            </a:r>
            <a:r>
              <a:rPr lang="en-US" dirty="0" smtClean="0"/>
              <a:t> max min(3</a:t>
            </a:r>
            <a:r>
              <a:rPr lang="en-US" i="1" dirty="0" smtClean="0"/>
              <a:t>x</a:t>
            </a:r>
            <a:r>
              <a:rPr lang="en-US" i="1" baseline="-25000" dirty="0" smtClean="0"/>
              <a:t>1</a:t>
            </a:r>
            <a:r>
              <a:rPr lang="en-US" dirty="0" smtClean="0"/>
              <a:t> - </a:t>
            </a:r>
            <a:r>
              <a:rPr lang="en-US" dirty="0"/>
              <a:t>2</a:t>
            </a:r>
            <a:r>
              <a:rPr lang="en-US" i="1" dirty="0"/>
              <a:t>x</a:t>
            </a:r>
            <a:r>
              <a:rPr lang="en-US" i="1" baseline="-25000" dirty="0"/>
              <a:t>2</a:t>
            </a:r>
            <a:r>
              <a:rPr lang="en-US" i="1" dirty="0"/>
              <a:t>, </a:t>
            </a:r>
            <a:r>
              <a:rPr lang="en-US" i="1" dirty="0" smtClean="0"/>
              <a:t>-</a:t>
            </a:r>
            <a:r>
              <a:rPr lang="en-US" dirty="0" smtClean="0"/>
              <a:t>1</a:t>
            </a:r>
            <a:r>
              <a:rPr lang="en-US" i="1" dirty="0" smtClean="0"/>
              <a:t>x</a:t>
            </a:r>
            <a:r>
              <a:rPr lang="en-US" i="1" baseline="-25000" dirty="0" smtClean="0"/>
              <a:t>1</a:t>
            </a:r>
            <a:r>
              <a:rPr lang="en-US" dirty="0" smtClean="0"/>
              <a:t> + 1</a:t>
            </a:r>
            <a:r>
              <a:rPr lang="en-US" i="1" dirty="0" smtClean="0"/>
              <a:t>x</a:t>
            </a:r>
            <a:r>
              <a:rPr lang="en-US" i="1" baseline="-25000" dirty="0" smtClean="0"/>
              <a:t>2</a:t>
            </a:r>
            <a:r>
              <a:rPr lang="en-US" dirty="0" smtClean="0"/>
              <a:t>)</a:t>
            </a:r>
          </a:p>
          <a:p>
            <a:r>
              <a:rPr lang="en-US" dirty="0" smtClean="0"/>
              <a:t>This is just an LP:</a:t>
            </a:r>
          </a:p>
          <a:p>
            <a:r>
              <a:rPr lang="en-US" dirty="0"/>
              <a:t>	</a:t>
            </a:r>
            <a:r>
              <a:rPr lang="en-US" dirty="0" smtClean="0"/>
              <a:t>maximize	z</a:t>
            </a:r>
          </a:p>
          <a:p>
            <a:r>
              <a:rPr lang="en-US" dirty="0"/>
              <a:t>	</a:t>
            </a:r>
            <a:r>
              <a:rPr lang="en-US" dirty="0" smtClean="0"/>
              <a:t>such that	3</a:t>
            </a:r>
            <a:r>
              <a:rPr lang="en-US" i="1" dirty="0" smtClean="0"/>
              <a:t>x</a:t>
            </a:r>
            <a:r>
              <a:rPr lang="en-US" i="1" baseline="-25000" dirty="0" smtClean="0"/>
              <a:t>1</a:t>
            </a:r>
            <a:r>
              <a:rPr lang="en-US" dirty="0" smtClean="0"/>
              <a:t> </a:t>
            </a:r>
            <a:r>
              <a:rPr lang="en-US" dirty="0"/>
              <a:t>- </a:t>
            </a:r>
            <a:r>
              <a:rPr lang="en-US" dirty="0" smtClean="0"/>
              <a:t>2</a:t>
            </a:r>
            <a:r>
              <a:rPr lang="en-US" i="1" dirty="0" smtClean="0"/>
              <a:t>x</a:t>
            </a:r>
            <a:r>
              <a:rPr lang="en-US" i="1" baseline="-25000" dirty="0" smtClean="0"/>
              <a:t>2</a:t>
            </a:r>
            <a:r>
              <a:rPr lang="en-US" i="1" dirty="0" smtClean="0"/>
              <a:t> </a:t>
            </a:r>
            <a:r>
              <a:rPr lang="en-US" i="1" u="sng" dirty="0" smtClean="0"/>
              <a:t>&gt;</a:t>
            </a:r>
            <a:r>
              <a:rPr lang="en-US" i="1" dirty="0" smtClean="0"/>
              <a:t> z</a:t>
            </a:r>
          </a:p>
          <a:p>
            <a:r>
              <a:rPr lang="en-US" i="1" dirty="0"/>
              <a:t>	</a:t>
            </a:r>
            <a:r>
              <a:rPr lang="en-US" i="1" dirty="0" smtClean="0"/>
              <a:t>		</a:t>
            </a:r>
            <a:r>
              <a:rPr lang="en-US" i="1" dirty="0"/>
              <a:t> -</a:t>
            </a:r>
            <a:r>
              <a:rPr lang="en-US" dirty="0"/>
              <a:t>1</a:t>
            </a:r>
            <a:r>
              <a:rPr lang="en-US" i="1" dirty="0"/>
              <a:t>x</a:t>
            </a:r>
            <a:r>
              <a:rPr lang="en-US" i="1" baseline="-25000" dirty="0"/>
              <a:t>1</a:t>
            </a:r>
            <a:r>
              <a:rPr lang="en-US" dirty="0"/>
              <a:t> + </a:t>
            </a:r>
            <a:r>
              <a:rPr lang="en-US" dirty="0" smtClean="0"/>
              <a:t>1</a:t>
            </a:r>
            <a:r>
              <a:rPr lang="en-US" i="1" dirty="0" smtClean="0"/>
              <a:t>x</a:t>
            </a:r>
            <a:r>
              <a:rPr lang="en-US" i="1" baseline="-25000" dirty="0" smtClean="0"/>
              <a:t>2</a:t>
            </a:r>
            <a:r>
              <a:rPr lang="en-US" i="1" dirty="0" smtClean="0"/>
              <a:t> </a:t>
            </a:r>
            <a:r>
              <a:rPr lang="en-US" i="1" u="sng" dirty="0" smtClean="0"/>
              <a:t>&gt;</a:t>
            </a:r>
            <a:r>
              <a:rPr lang="en-US" i="1" dirty="0" smtClean="0"/>
              <a:t> z</a:t>
            </a:r>
          </a:p>
          <a:p>
            <a:r>
              <a:rPr lang="en-US" i="1" dirty="0"/>
              <a:t>	</a:t>
            </a:r>
            <a:r>
              <a:rPr lang="en-US" i="1" dirty="0" smtClean="0"/>
              <a:t>		x</a:t>
            </a:r>
            <a:r>
              <a:rPr lang="en-US" i="1" baseline="-25000" dirty="0" smtClean="0"/>
              <a:t>1</a:t>
            </a:r>
            <a:r>
              <a:rPr lang="en-US" dirty="0" smtClean="0"/>
              <a:t> + </a:t>
            </a:r>
            <a:r>
              <a:rPr lang="en-US" i="1" dirty="0" smtClean="0"/>
              <a:t>x</a:t>
            </a:r>
            <a:r>
              <a:rPr lang="en-US" i="1" baseline="-25000" dirty="0" smtClean="0"/>
              <a:t>2</a:t>
            </a:r>
            <a:r>
              <a:rPr lang="en-US" i="1" dirty="0" smtClean="0"/>
              <a:t> = </a:t>
            </a:r>
            <a:r>
              <a:rPr lang="en-US" dirty="0" smtClean="0"/>
              <a:t>1</a:t>
            </a:r>
          </a:p>
          <a:p>
            <a:r>
              <a:rPr lang="en-US" dirty="0"/>
              <a:t>	</a:t>
            </a:r>
            <a:r>
              <a:rPr lang="en-US" dirty="0" smtClean="0"/>
              <a:t>		</a:t>
            </a:r>
            <a:r>
              <a:rPr lang="en-US" i="1" dirty="0"/>
              <a:t> </a:t>
            </a:r>
            <a:r>
              <a:rPr lang="en-US" i="1" dirty="0" smtClean="0"/>
              <a:t>x</a:t>
            </a:r>
            <a:r>
              <a:rPr lang="en-US" i="1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x</a:t>
            </a:r>
            <a:r>
              <a:rPr lang="en-US" i="1" baseline="-25000" dirty="0" smtClean="0"/>
              <a:t>2</a:t>
            </a:r>
            <a:r>
              <a:rPr lang="en-US" i="1" dirty="0" smtClean="0"/>
              <a:t> </a:t>
            </a:r>
            <a:r>
              <a:rPr lang="en-US" i="1" u="sng" dirty="0" smtClean="0"/>
              <a:t>&gt;</a:t>
            </a:r>
            <a:r>
              <a:rPr lang="en-US" i="1" dirty="0" smtClean="0"/>
              <a:t> </a:t>
            </a:r>
            <a:r>
              <a:rPr lang="en-US" dirty="0" smtClean="0"/>
              <a:t>0</a:t>
            </a:r>
          </a:p>
          <a:p>
            <a:r>
              <a:rPr lang="en-US" dirty="0" smtClean="0"/>
              <a:t>So Row player is</a:t>
            </a:r>
            <a:r>
              <a:rPr lang="en-US" dirty="0" smtClean="0">
                <a:solidFill>
                  <a:schemeClr val="tx2"/>
                </a:solidFill>
              </a:rPr>
              <a:t> guaranteed to get at least z</a:t>
            </a:r>
            <a:endParaRPr lang="is-IS" dirty="0" smtClean="0">
              <a:solidFill>
                <a:schemeClr val="tx2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586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LP Example: Solving for 2-P Zero-Sum Nash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Can set up the same LP for the Col player, to get general LPs:</a:t>
            </a:r>
          </a:p>
          <a:p>
            <a:r>
              <a:rPr lang="en-US" dirty="0"/>
              <a:t>m</a:t>
            </a:r>
            <a:r>
              <a:rPr lang="en-US" dirty="0" smtClean="0"/>
              <a:t>ax	</a:t>
            </a:r>
            <a:r>
              <a:rPr lang="en-US" dirty="0" err="1" smtClean="0"/>
              <a:t>z</a:t>
            </a:r>
            <a:r>
              <a:rPr lang="en-US" baseline="-25000" dirty="0" err="1" smtClean="0"/>
              <a:t>R</a:t>
            </a:r>
            <a:r>
              <a:rPr lang="en-US" dirty="0" smtClean="0"/>
              <a:t>			min	</a:t>
            </a:r>
            <a:r>
              <a:rPr lang="en-US" dirty="0" err="1" smtClean="0"/>
              <a:t>z</a:t>
            </a:r>
            <a:r>
              <a:rPr lang="en-US" baseline="-25000" dirty="0" err="1" smtClean="0"/>
              <a:t>C</a:t>
            </a:r>
            <a:endParaRPr lang="en-US" baseline="-25000" dirty="0" smtClean="0"/>
          </a:p>
          <a:p>
            <a:r>
              <a:rPr lang="en-US" dirty="0" err="1" smtClean="0"/>
              <a:t>s.t.</a:t>
            </a:r>
            <a:r>
              <a:rPr lang="en-US" dirty="0" smtClean="0"/>
              <a:t>	(</a:t>
            </a:r>
            <a:r>
              <a:rPr lang="en-US" dirty="0" err="1"/>
              <a:t>x</a:t>
            </a:r>
            <a:r>
              <a:rPr lang="en-US" dirty="0" err="1" smtClean="0"/>
              <a:t>A</a:t>
            </a:r>
            <a:r>
              <a:rPr lang="en-US" dirty="0" smtClean="0"/>
              <a:t>)</a:t>
            </a:r>
            <a:r>
              <a:rPr lang="en-US" baseline="-25000" dirty="0" smtClean="0"/>
              <a:t>j</a:t>
            </a:r>
            <a:r>
              <a:rPr lang="en-US" dirty="0" smtClean="0"/>
              <a:t> </a:t>
            </a:r>
            <a:r>
              <a:rPr lang="en-US" u="sng" dirty="0" smtClean="0"/>
              <a:t>&gt;</a:t>
            </a:r>
            <a:r>
              <a:rPr lang="en-US" dirty="0" smtClean="0"/>
              <a:t> </a:t>
            </a:r>
            <a:r>
              <a:rPr lang="en-US" dirty="0" err="1" smtClean="0"/>
              <a:t>z</a:t>
            </a:r>
            <a:r>
              <a:rPr lang="en-US" baseline="-25000" dirty="0" err="1" smtClean="0"/>
              <a:t>R</a:t>
            </a:r>
            <a:r>
              <a:rPr lang="en-US" dirty="0" smtClean="0"/>
              <a:t>   for all </a:t>
            </a:r>
            <a:r>
              <a:rPr lang="en-US" i="1" dirty="0" smtClean="0"/>
              <a:t>j</a:t>
            </a:r>
            <a:r>
              <a:rPr lang="en-US" dirty="0" smtClean="0"/>
              <a:t>		</a:t>
            </a:r>
            <a:r>
              <a:rPr lang="en-US" dirty="0" err="1" smtClean="0"/>
              <a:t>s.t.</a:t>
            </a:r>
            <a:r>
              <a:rPr lang="en-US" dirty="0" smtClean="0"/>
              <a:t>	(Ay)</a:t>
            </a:r>
            <a:r>
              <a:rPr lang="en-US" baseline="-25000" dirty="0" err="1" smtClean="0"/>
              <a:t>i</a:t>
            </a:r>
            <a:r>
              <a:rPr lang="en-US" dirty="0" smtClean="0"/>
              <a:t> </a:t>
            </a:r>
            <a:r>
              <a:rPr lang="en-US" u="sng" dirty="0" smtClean="0"/>
              <a:t>&lt;</a:t>
            </a:r>
            <a:r>
              <a:rPr lang="en-US" dirty="0" smtClean="0"/>
              <a:t> </a:t>
            </a:r>
            <a:r>
              <a:rPr lang="en-US" dirty="0" err="1" smtClean="0"/>
              <a:t>z</a:t>
            </a:r>
            <a:r>
              <a:rPr lang="en-US" baseline="-25000" dirty="0" err="1" smtClean="0"/>
              <a:t>C</a:t>
            </a:r>
            <a:r>
              <a:rPr lang="en-US" dirty="0" smtClean="0"/>
              <a:t>     for all </a:t>
            </a:r>
            <a:r>
              <a:rPr lang="en-US" i="1" dirty="0" err="1" smtClean="0"/>
              <a:t>i</a:t>
            </a:r>
            <a:endParaRPr lang="en-US" i="1" dirty="0" smtClean="0"/>
          </a:p>
          <a:p>
            <a:r>
              <a:rPr lang="en-US" dirty="0"/>
              <a:t>	</a:t>
            </a:r>
            <a:r>
              <a:rPr lang="el-GR" altLang="en-US" dirty="0" smtClean="0">
                <a:ea typeface="Times New Roman" charset="0"/>
                <a:cs typeface="Times New Roman" charset="0"/>
              </a:rPr>
              <a:t>Σ</a:t>
            </a:r>
            <a:r>
              <a:rPr lang="en-US" altLang="en-US" baseline="-25000" dirty="0" err="1" smtClean="0">
                <a:ea typeface="Times New Roman" charset="0"/>
                <a:cs typeface="Times New Roman" charset="0"/>
              </a:rPr>
              <a:t>i</a:t>
            </a:r>
            <a:r>
              <a:rPr lang="en-US" altLang="en-US" dirty="0" smtClean="0">
                <a:ea typeface="Times New Roman" charset="0"/>
                <a:cs typeface="Times New Roman" charset="0"/>
              </a:rPr>
              <a:t> x</a:t>
            </a:r>
            <a:r>
              <a:rPr lang="en-US" altLang="en-US" baseline="-25000" dirty="0" smtClean="0">
                <a:ea typeface="Times New Roman" charset="0"/>
                <a:cs typeface="Times New Roman" charset="0"/>
              </a:rPr>
              <a:t>i</a:t>
            </a:r>
            <a:r>
              <a:rPr lang="en-US" altLang="en-US" dirty="0" smtClean="0">
                <a:ea typeface="Times New Roman" charset="0"/>
                <a:cs typeface="Times New Roman" charset="0"/>
              </a:rPr>
              <a:t> = 1				</a:t>
            </a:r>
            <a:r>
              <a:rPr lang="el-GR" altLang="en-US" dirty="0">
                <a:ea typeface="Times New Roman" charset="0"/>
                <a:cs typeface="Times New Roman" charset="0"/>
              </a:rPr>
              <a:t> </a:t>
            </a:r>
            <a:r>
              <a:rPr lang="el-GR" altLang="en-US" dirty="0" smtClean="0">
                <a:ea typeface="Times New Roman" charset="0"/>
                <a:cs typeface="Times New Roman" charset="0"/>
              </a:rPr>
              <a:t>Σ</a:t>
            </a:r>
            <a:r>
              <a:rPr lang="en-US" altLang="en-US" baseline="-25000" dirty="0" smtClean="0">
                <a:ea typeface="Times New Roman" charset="0"/>
                <a:cs typeface="Times New Roman" charset="0"/>
              </a:rPr>
              <a:t>j</a:t>
            </a:r>
            <a:r>
              <a:rPr lang="en-US" altLang="en-US" dirty="0" smtClean="0">
                <a:ea typeface="Times New Roman" charset="0"/>
                <a:cs typeface="Times New Roman" charset="0"/>
              </a:rPr>
              <a:t> </a:t>
            </a:r>
            <a:r>
              <a:rPr lang="en-US" altLang="en-US" dirty="0" err="1" smtClean="0">
                <a:ea typeface="Times New Roman" charset="0"/>
                <a:cs typeface="Times New Roman" charset="0"/>
              </a:rPr>
              <a:t>y</a:t>
            </a:r>
            <a:r>
              <a:rPr lang="en-US" altLang="en-US" baseline="-25000" dirty="0" err="1" smtClean="0">
                <a:ea typeface="Times New Roman" charset="0"/>
                <a:cs typeface="Times New Roman" charset="0"/>
              </a:rPr>
              <a:t>j</a:t>
            </a:r>
            <a:r>
              <a:rPr lang="en-US" altLang="en-US" dirty="0" smtClean="0">
                <a:ea typeface="Times New Roman" charset="0"/>
                <a:cs typeface="Times New Roman" charset="0"/>
              </a:rPr>
              <a:t> </a:t>
            </a:r>
            <a:r>
              <a:rPr lang="en-US" altLang="en-US" dirty="0">
                <a:ea typeface="Times New Roman" charset="0"/>
                <a:cs typeface="Times New Roman" charset="0"/>
              </a:rPr>
              <a:t>= </a:t>
            </a:r>
            <a:r>
              <a:rPr lang="en-US" altLang="en-US" dirty="0" smtClean="0">
                <a:ea typeface="Times New Roman" charset="0"/>
                <a:cs typeface="Times New Roman" charset="0"/>
              </a:rPr>
              <a:t>1</a:t>
            </a:r>
          </a:p>
          <a:p>
            <a:r>
              <a:rPr lang="en-US" dirty="0">
                <a:ea typeface="Times New Roman" charset="0"/>
                <a:cs typeface="Times New Roman" charset="0"/>
              </a:rPr>
              <a:t>	</a:t>
            </a:r>
            <a:r>
              <a:rPr lang="en-US" dirty="0" smtClean="0">
                <a:ea typeface="Times New Roman" charset="0"/>
                <a:cs typeface="Times New Roman" charset="0"/>
              </a:rPr>
              <a:t>x </a:t>
            </a:r>
            <a:r>
              <a:rPr lang="en-US" u="sng" dirty="0" smtClean="0">
                <a:ea typeface="Times New Roman" charset="0"/>
                <a:cs typeface="Times New Roman" charset="0"/>
              </a:rPr>
              <a:t>&gt;</a:t>
            </a:r>
            <a:r>
              <a:rPr lang="en-US" dirty="0" smtClean="0">
                <a:ea typeface="Times New Roman" charset="0"/>
                <a:cs typeface="Times New Roman" charset="0"/>
              </a:rPr>
              <a:t> 0				y </a:t>
            </a:r>
            <a:r>
              <a:rPr lang="en-US" u="sng" dirty="0">
                <a:ea typeface="Times New Roman" charset="0"/>
                <a:cs typeface="Times New Roman" charset="0"/>
              </a:rPr>
              <a:t>&gt;</a:t>
            </a:r>
            <a:r>
              <a:rPr lang="en-US" dirty="0">
                <a:ea typeface="Times New Roman" charset="0"/>
                <a:cs typeface="Times New Roman" charset="0"/>
              </a:rPr>
              <a:t> 0</a:t>
            </a:r>
            <a:endParaRPr lang="en-US" dirty="0" smtClean="0"/>
          </a:p>
          <a:p>
            <a:r>
              <a:rPr lang="en-US" dirty="0" smtClean="0"/>
              <a:t>Know: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Row gets at least </a:t>
            </a:r>
            <a:r>
              <a:rPr lang="en-US" b="0" dirty="0" err="1" smtClean="0"/>
              <a:t>z</a:t>
            </a:r>
            <a:r>
              <a:rPr lang="en-US" b="0" baseline="-25000" dirty="0" err="1" smtClean="0"/>
              <a:t>R</a:t>
            </a:r>
            <a:r>
              <a:rPr lang="en-US" b="0" dirty="0" smtClean="0"/>
              <a:t>, and </a:t>
            </a:r>
            <a:r>
              <a:rPr lang="en-US" b="0" dirty="0" smtClean="0">
                <a:solidFill>
                  <a:schemeClr val="tx2"/>
                </a:solidFill>
              </a:rPr>
              <a:t>exactly</a:t>
            </a:r>
            <a:r>
              <a:rPr lang="en-US" b="0" dirty="0" smtClean="0"/>
              <a:t> </a:t>
            </a:r>
            <a:r>
              <a:rPr lang="en-US" b="0" dirty="0" err="1" smtClean="0"/>
              <a:t>z</a:t>
            </a:r>
            <a:r>
              <a:rPr lang="en-US" b="0" baseline="-25000" dirty="0" err="1" smtClean="0"/>
              <a:t>R</a:t>
            </a:r>
            <a:r>
              <a:rPr lang="en-US" b="0" dirty="0" smtClean="0"/>
              <a:t> if Col plays equilibrium response to announced strategy (has no incentive to deviate, loses exactly </a:t>
            </a:r>
            <a:r>
              <a:rPr lang="en-US" b="0" dirty="0" err="1" smtClean="0"/>
              <a:t>z</a:t>
            </a:r>
            <a:r>
              <a:rPr lang="en-US" b="0" baseline="-25000" dirty="0" err="1" smtClean="0"/>
              <a:t>R</a:t>
            </a:r>
            <a:r>
              <a:rPr lang="en-US" b="0" dirty="0" smtClean="0"/>
              <a:t> = z*)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Col gets at most </a:t>
            </a:r>
            <a:r>
              <a:rPr lang="en-US" b="0" dirty="0" err="1" smtClean="0"/>
              <a:t>z</a:t>
            </a:r>
            <a:r>
              <a:rPr lang="en-US" b="0" baseline="-25000" dirty="0" err="1" smtClean="0"/>
              <a:t>C</a:t>
            </a:r>
            <a:r>
              <a:rPr lang="en-US" b="0" dirty="0" smtClean="0"/>
              <a:t>, and </a:t>
            </a:r>
            <a:r>
              <a:rPr lang="en-US" b="0" dirty="0" smtClean="0">
                <a:solidFill>
                  <a:schemeClr val="tx2"/>
                </a:solidFill>
              </a:rPr>
              <a:t>exactly</a:t>
            </a:r>
            <a:r>
              <a:rPr lang="en-US" b="0" dirty="0" smtClean="0"/>
              <a:t> </a:t>
            </a:r>
            <a:r>
              <a:rPr lang="en-US" b="0" dirty="0" err="1" smtClean="0"/>
              <a:t>z</a:t>
            </a:r>
            <a:r>
              <a:rPr lang="en-US" b="0" baseline="-25000" dirty="0" err="1" smtClean="0"/>
              <a:t>C</a:t>
            </a:r>
            <a:r>
              <a:rPr lang="en-US" b="0" dirty="0" smtClean="0"/>
              <a:t> if Row plays equilibrium response to announced strategy (has no incentive to deviate, gains exactly </a:t>
            </a:r>
            <a:r>
              <a:rPr lang="en-US" b="0" dirty="0" err="1" smtClean="0"/>
              <a:t>z</a:t>
            </a:r>
            <a:r>
              <a:rPr lang="en-US" b="0" baseline="-25000" dirty="0" err="1" smtClean="0"/>
              <a:t>C</a:t>
            </a:r>
            <a:r>
              <a:rPr lang="en-US" b="0" dirty="0" smtClean="0"/>
              <a:t> = z*)</a:t>
            </a:r>
          </a:p>
          <a:p>
            <a:r>
              <a:rPr lang="en-US" dirty="0" smtClean="0"/>
              <a:t>So these form an equilibrium: </a:t>
            </a:r>
            <a:r>
              <a:rPr lang="en-US" b="0" dirty="0" err="1"/>
              <a:t>z</a:t>
            </a:r>
            <a:r>
              <a:rPr lang="en-US" b="0" baseline="-25000" dirty="0" err="1"/>
              <a:t>R</a:t>
            </a:r>
            <a:r>
              <a:rPr lang="en-US" b="0" dirty="0"/>
              <a:t> = z</a:t>
            </a:r>
            <a:r>
              <a:rPr lang="en-US" b="0" dirty="0" smtClean="0"/>
              <a:t>*</a:t>
            </a:r>
            <a:r>
              <a:rPr lang="en-US" b="0" dirty="0"/>
              <a:t> </a:t>
            </a:r>
            <a:r>
              <a:rPr lang="en-US" b="0" dirty="0" smtClean="0"/>
              <a:t>=</a:t>
            </a:r>
            <a:r>
              <a:rPr lang="en-US" b="0" dirty="0"/>
              <a:t> </a:t>
            </a:r>
            <a:r>
              <a:rPr lang="en-US" b="0" dirty="0" err="1" smtClean="0"/>
              <a:t>z</a:t>
            </a:r>
            <a:r>
              <a:rPr lang="en-US" b="0" baseline="-25000" dirty="0" err="1" smtClean="0"/>
              <a:t>C</a:t>
            </a:r>
            <a:r>
              <a:rPr lang="en-US" b="0" dirty="0" smtClean="0"/>
              <a:t>, since: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Row cannot increase gain due to Col being guaranteed max loss </a:t>
            </a:r>
            <a:r>
              <a:rPr lang="en-US" b="0" dirty="0" err="1" smtClean="0"/>
              <a:t>z</a:t>
            </a:r>
            <a:r>
              <a:rPr lang="en-US" b="0" baseline="-25000" dirty="0" err="1" smtClean="0"/>
              <a:t>C</a:t>
            </a:r>
            <a:endParaRPr lang="en-US" b="0" baseline="-25000" dirty="0" smtClean="0"/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Col cannot decrease loss due to Row being guaranteed min gain </a:t>
            </a:r>
            <a:r>
              <a:rPr lang="en-US" b="0" dirty="0" err="1" smtClean="0"/>
              <a:t>z</a:t>
            </a:r>
            <a:r>
              <a:rPr lang="en-US" b="0" baseline="-25000" dirty="0" err="1" smtClean="0"/>
              <a:t>R</a:t>
            </a:r>
            <a:endParaRPr lang="en-US" baseline="-25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205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718"/>
            <a:ext cx="7620000" cy="1371600"/>
          </a:xfrm>
        </p:spPr>
        <p:txBody>
          <a:bodyPr>
            <a:normAutofit/>
          </a:bodyPr>
          <a:lstStyle/>
          <a:p>
            <a:r>
              <a:rPr lang="en-US" altLang="en-US" dirty="0" smtClean="0"/>
              <a:t>LP Example: Correlated Equilibria For N Players</a:t>
            </a:r>
            <a:endParaRPr lang="en-US" altLang="en-US" dirty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7620000" cy="4915486"/>
          </a:xfrm>
        </p:spPr>
        <p:txBody>
          <a:bodyPr>
            <a:normAutofit fontScale="85000" lnSpcReduction="10000"/>
          </a:bodyPr>
          <a:lstStyle/>
          <a:p>
            <a:r>
              <a:rPr lang="en-US" altLang="en-US" dirty="0" smtClean="0"/>
              <a:t>Recall:</a:t>
            </a:r>
          </a:p>
          <a:p>
            <a:pPr marL="342900" indent="-342900">
              <a:buFont typeface="Arial" charset="0"/>
              <a:buChar char="•"/>
            </a:pPr>
            <a:r>
              <a:rPr lang="en-US" altLang="en-US" b="0" dirty="0"/>
              <a:t>A </a:t>
            </a:r>
            <a:r>
              <a:rPr lang="en-US" altLang="en-US" b="0" dirty="0">
                <a:solidFill>
                  <a:schemeClr val="tx2"/>
                </a:solidFill>
              </a:rPr>
              <a:t>correlated equilibrium</a:t>
            </a:r>
            <a:r>
              <a:rPr lang="en-US" altLang="en-US" b="0" dirty="0"/>
              <a:t> is a distribution over pure-strategy profiles so that every player wants to follow the recommendation of the </a:t>
            </a:r>
            <a:r>
              <a:rPr lang="en-US" altLang="en-US" b="0" dirty="0" smtClean="0"/>
              <a:t>arbitrator</a:t>
            </a:r>
          </a:p>
          <a:p>
            <a:endParaRPr lang="en-US" altLang="en-US" dirty="0"/>
          </a:p>
          <a:p>
            <a:r>
              <a:rPr lang="en-US" altLang="en-US" dirty="0" smtClean="0"/>
              <a:t>Variables are now </a:t>
            </a:r>
            <a:r>
              <a:rPr lang="en-US" altLang="en-US" dirty="0" err="1" smtClean="0"/>
              <a:t>p</a:t>
            </a:r>
            <a:r>
              <a:rPr lang="en-US" altLang="en-US" baseline="-25000" dirty="0" err="1" smtClean="0"/>
              <a:t>s</a:t>
            </a:r>
            <a:r>
              <a:rPr lang="en-US" altLang="en-US" dirty="0" smtClean="0"/>
              <a:t> where s is a profile of pure strategies</a:t>
            </a:r>
          </a:p>
          <a:p>
            <a:pPr marL="342900" indent="-342900">
              <a:buFont typeface="Arial" charset="0"/>
              <a:buChar char="•"/>
            </a:pPr>
            <a:r>
              <a:rPr lang="en-US" altLang="en-US" dirty="0" smtClean="0"/>
              <a:t>Can enumerate!  E.g., p</a:t>
            </a:r>
            <a:r>
              <a:rPr lang="en-US" altLang="en-US" baseline="-25000" dirty="0" smtClean="0"/>
              <a:t>{Row=Dodge, Col=Straight}</a:t>
            </a:r>
            <a:r>
              <a:rPr lang="en-US" altLang="en-US" dirty="0" smtClean="0"/>
              <a:t> = 0.3</a:t>
            </a:r>
          </a:p>
          <a:p>
            <a:endParaRPr lang="en-US" altLang="en-US" dirty="0" smtClean="0"/>
          </a:p>
          <a:p>
            <a:r>
              <a:rPr lang="en-US" altLang="en-US" dirty="0" smtClean="0"/>
              <a:t>maximize </a:t>
            </a:r>
            <a:r>
              <a:rPr lang="en-US" altLang="en-US" dirty="0" smtClean="0">
                <a:solidFill>
                  <a:schemeClr val="tx2"/>
                </a:solidFill>
              </a:rPr>
              <a:t>whatever you like (e.g., social welfare)</a:t>
            </a:r>
          </a:p>
          <a:p>
            <a:r>
              <a:rPr lang="en-US" altLang="en-US" dirty="0" smtClean="0"/>
              <a:t>subject to </a:t>
            </a:r>
          </a:p>
          <a:p>
            <a:pPr marL="160020" indent="-342900">
              <a:buFont typeface="Arial" charset="0"/>
              <a:buChar char="•"/>
            </a:pPr>
            <a:r>
              <a:rPr lang="en-US" altLang="en-US" b="0" dirty="0"/>
              <a:t>for any </a:t>
            </a:r>
            <a:r>
              <a:rPr lang="en-US" altLang="en-US" b="0" dirty="0" err="1"/>
              <a:t>i</a:t>
            </a:r>
            <a:r>
              <a:rPr lang="en-US" altLang="en-US" b="0" dirty="0"/>
              <a:t>, </a:t>
            </a:r>
            <a:r>
              <a:rPr lang="en-US" altLang="en-US" b="0" dirty="0" err="1"/>
              <a:t>s</a:t>
            </a:r>
            <a:r>
              <a:rPr lang="en-US" altLang="en-US" b="0" baseline="-25000" dirty="0" err="1"/>
              <a:t>i</a:t>
            </a:r>
            <a:r>
              <a:rPr lang="en-US" altLang="en-US" b="0" dirty="0"/>
              <a:t>, </a:t>
            </a:r>
            <a:r>
              <a:rPr lang="en-US" altLang="en-US" b="0" dirty="0" err="1"/>
              <a:t>s</a:t>
            </a:r>
            <a:r>
              <a:rPr lang="en-US" altLang="en-US" b="0" baseline="-25000" dirty="0" err="1"/>
              <a:t>i</a:t>
            </a:r>
            <a:r>
              <a:rPr lang="en-US" altLang="en-US" b="0" dirty="0"/>
              <a:t>’, </a:t>
            </a:r>
            <a:r>
              <a:rPr lang="el-GR" altLang="en-US" b="0" dirty="0">
                <a:ea typeface="Times New Roman" charset="0"/>
                <a:cs typeface="Times New Roman" charset="0"/>
              </a:rPr>
              <a:t>Σ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s</a:t>
            </a:r>
            <a:r>
              <a:rPr lang="en-US" altLang="en-US" b="0" baseline="-45000" dirty="0"/>
              <a:t>-</a:t>
            </a:r>
            <a:r>
              <a:rPr lang="en-US" altLang="en-US" b="0" baseline="-45000" dirty="0" err="1"/>
              <a:t>i</a:t>
            </a:r>
            <a:r>
              <a:rPr lang="en-US" altLang="en-US" b="0" dirty="0">
                <a:ea typeface="Times New Roman" charset="0"/>
                <a:cs typeface="Times New Roman" charset="0"/>
              </a:rPr>
              <a:t> p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(</a:t>
            </a:r>
            <a:r>
              <a:rPr lang="en-US" altLang="en-US" b="0" baseline="-25000" dirty="0" err="1">
                <a:ea typeface="Times New Roman" charset="0"/>
                <a:cs typeface="Times New Roman" charset="0"/>
              </a:rPr>
              <a:t>s</a:t>
            </a:r>
            <a:r>
              <a:rPr lang="en-US" altLang="en-US" b="0" baseline="-45000" dirty="0" err="1"/>
              <a:t>i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, s</a:t>
            </a:r>
            <a:r>
              <a:rPr lang="en-US" altLang="en-US" b="0" baseline="-45000" dirty="0"/>
              <a:t>-</a:t>
            </a:r>
            <a:r>
              <a:rPr lang="en-US" altLang="en-US" b="0" baseline="-45000" dirty="0" err="1"/>
              <a:t>i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) </a:t>
            </a:r>
            <a:r>
              <a:rPr lang="en-US" altLang="en-US" b="0" dirty="0" err="1">
                <a:ea typeface="Times New Roman" charset="0"/>
                <a:cs typeface="Times New Roman" charset="0"/>
              </a:rPr>
              <a:t>u</a:t>
            </a:r>
            <a:r>
              <a:rPr lang="en-US" altLang="en-US" b="0" baseline="-25000" dirty="0" err="1"/>
              <a:t>i</a:t>
            </a:r>
            <a:r>
              <a:rPr lang="en-US" altLang="en-US" b="0" dirty="0">
                <a:ea typeface="Times New Roman" charset="0"/>
                <a:cs typeface="Times New Roman" charset="0"/>
              </a:rPr>
              <a:t>(</a:t>
            </a:r>
            <a:r>
              <a:rPr lang="en-US" altLang="en-US" b="0" dirty="0" err="1">
                <a:ea typeface="Times New Roman" charset="0"/>
                <a:cs typeface="Times New Roman" charset="0"/>
              </a:rPr>
              <a:t>s</a:t>
            </a:r>
            <a:r>
              <a:rPr lang="en-US" altLang="en-US" b="0" baseline="-25000" dirty="0" err="1"/>
              <a:t>i</a:t>
            </a:r>
            <a:r>
              <a:rPr lang="en-US" altLang="en-US" b="0" dirty="0">
                <a:ea typeface="Times New Roman" charset="0"/>
                <a:cs typeface="Times New Roman" charset="0"/>
              </a:rPr>
              <a:t>, </a:t>
            </a:r>
            <a:r>
              <a:rPr lang="en-US" altLang="en-US" b="0" dirty="0"/>
              <a:t>s</a:t>
            </a:r>
            <a:r>
              <a:rPr lang="en-US" altLang="en-US" b="0" baseline="-25000" dirty="0"/>
              <a:t>-</a:t>
            </a:r>
            <a:r>
              <a:rPr lang="en-US" altLang="en-US" b="0" baseline="-25000" dirty="0" err="1"/>
              <a:t>i</a:t>
            </a:r>
            <a:r>
              <a:rPr lang="en-US" altLang="en-US" b="0" dirty="0">
                <a:ea typeface="Times New Roman" charset="0"/>
                <a:cs typeface="Times New Roman" charset="0"/>
              </a:rPr>
              <a:t>) ≥ </a:t>
            </a:r>
            <a:r>
              <a:rPr lang="el-GR" altLang="en-US" b="0" dirty="0">
                <a:ea typeface="Times New Roman" charset="0"/>
                <a:cs typeface="Times New Roman" charset="0"/>
              </a:rPr>
              <a:t>Σ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s</a:t>
            </a:r>
            <a:r>
              <a:rPr lang="en-US" altLang="en-US" b="0" baseline="-45000" dirty="0"/>
              <a:t>-</a:t>
            </a:r>
            <a:r>
              <a:rPr lang="en-US" altLang="en-US" b="0" baseline="-45000" dirty="0" err="1"/>
              <a:t>i</a:t>
            </a:r>
            <a:r>
              <a:rPr lang="en-US" altLang="en-US" b="0" dirty="0">
                <a:ea typeface="Times New Roman" charset="0"/>
                <a:cs typeface="Times New Roman" charset="0"/>
              </a:rPr>
              <a:t> p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(</a:t>
            </a:r>
            <a:r>
              <a:rPr lang="en-US" altLang="en-US" b="0" baseline="-25000" dirty="0" err="1">
                <a:ea typeface="Times New Roman" charset="0"/>
                <a:cs typeface="Times New Roman" charset="0"/>
              </a:rPr>
              <a:t>s</a:t>
            </a:r>
            <a:r>
              <a:rPr lang="en-US" altLang="en-US" b="0" baseline="-45000" dirty="0" err="1"/>
              <a:t>i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, s</a:t>
            </a:r>
            <a:r>
              <a:rPr lang="en-US" altLang="en-US" b="0" baseline="-45000" dirty="0"/>
              <a:t>-</a:t>
            </a:r>
            <a:r>
              <a:rPr lang="en-US" altLang="en-US" b="0" baseline="-45000" dirty="0" err="1"/>
              <a:t>i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) </a:t>
            </a:r>
            <a:r>
              <a:rPr lang="en-US" altLang="en-US" b="0" dirty="0" err="1">
                <a:ea typeface="Times New Roman" charset="0"/>
                <a:cs typeface="Times New Roman" charset="0"/>
              </a:rPr>
              <a:t>u</a:t>
            </a:r>
            <a:r>
              <a:rPr lang="en-US" altLang="en-US" b="0" baseline="-25000" dirty="0" err="1"/>
              <a:t>i</a:t>
            </a:r>
            <a:r>
              <a:rPr lang="en-US" altLang="en-US" b="0" dirty="0">
                <a:ea typeface="Times New Roman" charset="0"/>
                <a:cs typeface="Times New Roman" charset="0"/>
              </a:rPr>
              <a:t>(</a:t>
            </a:r>
            <a:r>
              <a:rPr lang="en-US" altLang="en-US" b="0" dirty="0" err="1">
                <a:ea typeface="Times New Roman" charset="0"/>
                <a:cs typeface="Times New Roman" charset="0"/>
              </a:rPr>
              <a:t>s</a:t>
            </a:r>
            <a:r>
              <a:rPr lang="en-US" altLang="en-US" b="0" baseline="-25000" dirty="0" err="1"/>
              <a:t>i</a:t>
            </a:r>
            <a:r>
              <a:rPr lang="en-US" altLang="en-US" b="0" dirty="0">
                <a:ea typeface="Times New Roman" charset="0"/>
                <a:cs typeface="Times New Roman" charset="0"/>
              </a:rPr>
              <a:t>’, </a:t>
            </a:r>
            <a:r>
              <a:rPr lang="en-US" altLang="en-US" b="0" dirty="0"/>
              <a:t>s</a:t>
            </a:r>
            <a:r>
              <a:rPr lang="en-US" altLang="en-US" b="0" baseline="-25000" dirty="0"/>
              <a:t>-</a:t>
            </a:r>
            <a:r>
              <a:rPr lang="en-US" altLang="en-US" b="0" baseline="-25000" dirty="0" err="1"/>
              <a:t>i</a:t>
            </a:r>
            <a:r>
              <a:rPr lang="en-US" altLang="en-US" b="0" dirty="0">
                <a:ea typeface="Times New Roman" charset="0"/>
                <a:cs typeface="Times New Roman" charset="0"/>
              </a:rPr>
              <a:t>) </a:t>
            </a:r>
            <a:endParaRPr lang="en-US" altLang="en-US" b="0" baseline="-25000" dirty="0">
              <a:ea typeface="Times New Roman" charset="0"/>
              <a:cs typeface="Times New Roman" charset="0"/>
            </a:endParaRPr>
          </a:p>
          <a:p>
            <a:pPr marL="160020" indent="-342900">
              <a:buFont typeface="Arial" charset="0"/>
              <a:buChar char="•"/>
            </a:pPr>
            <a:r>
              <a:rPr lang="el-GR" altLang="en-US" b="0" dirty="0">
                <a:ea typeface="Times New Roman" charset="0"/>
                <a:cs typeface="Times New Roman" charset="0"/>
              </a:rPr>
              <a:t>Σ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s</a:t>
            </a:r>
            <a:r>
              <a:rPr lang="en-US" altLang="en-US" b="0" dirty="0">
                <a:ea typeface="Times New Roman" charset="0"/>
                <a:cs typeface="Times New Roman" charset="0"/>
              </a:rPr>
              <a:t> </a:t>
            </a:r>
            <a:r>
              <a:rPr lang="en-US" altLang="en-US" b="0" dirty="0" err="1">
                <a:ea typeface="Times New Roman" charset="0"/>
                <a:cs typeface="Times New Roman" charset="0"/>
              </a:rPr>
              <a:t>p</a:t>
            </a:r>
            <a:r>
              <a:rPr lang="en-US" altLang="en-US" b="0" baseline="-25000" dirty="0" err="1">
                <a:ea typeface="Times New Roman" charset="0"/>
                <a:cs typeface="Times New Roman" charset="0"/>
              </a:rPr>
              <a:t>s</a:t>
            </a:r>
            <a:r>
              <a:rPr lang="en-US" altLang="en-US" b="0" baseline="-25000" dirty="0">
                <a:ea typeface="Times New Roman" charset="0"/>
                <a:cs typeface="Times New Roman" charset="0"/>
              </a:rPr>
              <a:t> </a:t>
            </a:r>
            <a:r>
              <a:rPr lang="en-US" altLang="en-US" b="0" dirty="0"/>
              <a:t>= </a:t>
            </a:r>
            <a:r>
              <a:rPr lang="en-US" altLang="en-US" b="0" dirty="0" smtClean="0"/>
              <a:t>1</a:t>
            </a:r>
          </a:p>
          <a:p>
            <a:pPr marL="160020" indent="-342900">
              <a:buFont typeface="Arial" charset="0"/>
              <a:buChar char="•"/>
            </a:pPr>
            <a:endParaRPr lang="en-US" altLang="en-US" b="0" dirty="0"/>
          </a:p>
          <a:p>
            <a:r>
              <a:rPr lang="en-US" altLang="en-US" b="0" dirty="0" smtClean="0"/>
              <a:t>(Minor aside: this has #variables exponential in the input; the dual just has #constraints exponential, though, so ellipsoid solves in PTIME.)</a:t>
            </a:r>
          </a:p>
          <a:p>
            <a:endParaRPr lang="en-US" alt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6897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Quadratic Programming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4373563"/>
          </a:xfrm>
        </p:spPr>
        <p:txBody>
          <a:bodyPr>
            <a:normAutofit/>
          </a:bodyPr>
          <a:lstStyle/>
          <a:p>
            <a:r>
              <a:rPr lang="en-US" dirty="0" smtClean="0">
                <a:sym typeface="Symbol" charset="2"/>
              </a:rPr>
              <a:t>A “QP</a:t>
            </a:r>
            <a:r>
              <a:rPr lang="en-US" dirty="0">
                <a:sym typeface="Symbol" charset="2"/>
              </a:rPr>
              <a:t>” is an optimization problem with a </a:t>
            </a:r>
            <a:r>
              <a:rPr lang="en-US" dirty="0" smtClean="0">
                <a:sym typeface="Symbol" charset="2"/>
              </a:rPr>
              <a:t>quadratic objective </a:t>
            </a:r>
            <a:r>
              <a:rPr lang="en-US" dirty="0">
                <a:sym typeface="Symbol" charset="2"/>
              </a:rPr>
              <a:t>function and linear constraints.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>
                <a:sym typeface="Symbol" charset="2"/>
              </a:rPr>
              <a:t>Quadratic functions </a:t>
            </a:r>
            <a:r>
              <a:rPr lang="en-US" b="0" dirty="0">
                <a:sym typeface="Wingdings"/>
              </a:rPr>
              <a:t> </a:t>
            </a:r>
            <a:r>
              <a:rPr lang="en-US" b="0" dirty="0" smtClean="0">
                <a:solidFill>
                  <a:schemeClr val="tx2"/>
                </a:solidFill>
                <a:sym typeface="Wingdings"/>
              </a:rPr>
              <a:t>convex </a:t>
            </a:r>
            <a:r>
              <a:rPr lang="en-US" b="0" dirty="0" smtClean="0">
                <a:sym typeface="Wingdings"/>
              </a:rPr>
              <a:t>(“looks like a cup”)</a:t>
            </a:r>
            <a:endParaRPr lang="en-US" b="0" dirty="0">
              <a:sym typeface="Wingdings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>
                <a:sym typeface="Wingdings"/>
              </a:rPr>
              <a:t>Feasibility polytope also convex</a:t>
            </a:r>
          </a:p>
          <a:p>
            <a:r>
              <a:rPr lang="en-US" dirty="0" smtClean="0">
                <a:sym typeface="Wingdings"/>
              </a:rPr>
              <a:t>Can also have </a:t>
            </a:r>
            <a:r>
              <a:rPr lang="en-US" dirty="0" err="1" smtClean="0">
                <a:sym typeface="Wingdings"/>
              </a:rPr>
              <a:t>quadratically</a:t>
            </a:r>
            <a:r>
              <a:rPr lang="en-US" dirty="0" smtClean="0">
                <a:sym typeface="Wingdings"/>
              </a:rPr>
              <a:t>-constrained QPs, </a:t>
            </a:r>
            <a:r>
              <a:rPr lang="en-US" dirty="0" err="1" smtClean="0">
                <a:sym typeface="Wingdings"/>
              </a:rPr>
              <a:t>etc</a:t>
            </a:r>
            <a:endParaRPr lang="en-US" dirty="0" smtClean="0">
              <a:sym typeface="Wingdings"/>
            </a:endParaRPr>
          </a:p>
          <a:p>
            <a:r>
              <a:rPr lang="en-US" altLang="ko-KR" dirty="0" smtClean="0"/>
              <a:t>General objective:</a:t>
            </a:r>
            <a:r>
              <a:rPr lang="en-US" altLang="ko-KR" b="0" dirty="0" smtClean="0"/>
              <a:t>  min/max  </a:t>
            </a:r>
            <a:r>
              <a:rPr lang="en-US" altLang="ko-KR" b="0" dirty="0"/>
              <a:t>	</a:t>
            </a:r>
            <a:r>
              <a:rPr lang="en-US" altLang="ko-KR" dirty="0" err="1" smtClean="0"/>
              <a:t>x</a:t>
            </a:r>
            <a:r>
              <a:rPr lang="en-US" altLang="ko-KR" b="0" i="1" dirty="0" err="1" smtClean="0"/>
              <a:t>Q</a:t>
            </a:r>
            <a:r>
              <a:rPr lang="en-US" altLang="ko-KR" dirty="0" err="1" smtClean="0"/>
              <a:t>x</a:t>
            </a:r>
            <a:r>
              <a:rPr lang="en-US" altLang="ko-KR" dirty="0" smtClean="0"/>
              <a:t> + </a:t>
            </a:r>
            <a:r>
              <a:rPr lang="en-US" altLang="ko-KR" dirty="0" err="1" smtClean="0"/>
              <a:t>c</a:t>
            </a:r>
            <a:r>
              <a:rPr lang="en-US" altLang="ko-KR" b="0" baseline="30000" dirty="0" err="1" smtClean="0"/>
              <a:t>T</a:t>
            </a:r>
            <a:r>
              <a:rPr lang="en-US" altLang="ko-KR" dirty="0" err="1" smtClean="0"/>
              <a:t>x</a:t>
            </a:r>
            <a:endParaRPr lang="en-US" dirty="0" smtClean="0">
              <a:sym typeface="Wingdings"/>
            </a:endParaRPr>
          </a:p>
          <a:p>
            <a:r>
              <a:rPr lang="en-US" dirty="0" smtClean="0">
                <a:sym typeface="Wingdings"/>
              </a:rPr>
              <a:t>Sometimes these problems are easy to solve: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>
                <a:sym typeface="Wingdings"/>
              </a:rPr>
              <a:t>If </a:t>
            </a:r>
            <a:r>
              <a:rPr lang="en-US" b="0" i="1" dirty="0" smtClean="0">
                <a:sym typeface="Wingdings"/>
              </a:rPr>
              <a:t>Q</a:t>
            </a:r>
            <a:r>
              <a:rPr lang="en-US" b="0" dirty="0" smtClean="0">
                <a:sym typeface="Wingdings"/>
              </a:rPr>
              <a:t> is positive definite, solvable in polynomial time</a:t>
            </a:r>
          </a:p>
          <a:p>
            <a:r>
              <a:rPr lang="en-US" dirty="0" smtClean="0">
                <a:sym typeface="Wingdings"/>
              </a:rPr>
              <a:t>Sometimes they’re not: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>
                <a:sym typeface="Wingdings"/>
              </a:rPr>
              <a:t>If </a:t>
            </a:r>
            <a:r>
              <a:rPr lang="en-US" b="0" i="1" dirty="0" smtClean="0">
                <a:sym typeface="Wingdings"/>
              </a:rPr>
              <a:t>Q</a:t>
            </a:r>
            <a:r>
              <a:rPr lang="en-US" b="0" dirty="0" smtClean="0">
                <a:sym typeface="Wingdings"/>
              </a:rPr>
              <a:t> is in indefinite, the problem is </a:t>
            </a:r>
            <a:r>
              <a:rPr lang="en-US" b="0" dirty="0" smtClean="0">
                <a:solidFill>
                  <a:schemeClr val="tx2"/>
                </a:solidFill>
                <a:sym typeface="Wingdings"/>
              </a:rPr>
              <a:t>non-convex</a:t>
            </a:r>
            <a:r>
              <a:rPr lang="en-US" b="0" dirty="0" smtClean="0">
                <a:sym typeface="Wingdings"/>
              </a:rPr>
              <a:t> and NP-hard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17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921" y="2222691"/>
            <a:ext cx="2082588" cy="156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132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So, What if we’re not convex?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Global optimization</a:t>
            </a:r>
            <a:r>
              <a:rPr lang="en-US" dirty="0" smtClean="0"/>
              <a:t> problems deal with (un)constrained optimization of functions with many local optima: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Solve to optimality?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Try hard to find a good local optimum?</a:t>
            </a:r>
          </a:p>
          <a:p>
            <a:r>
              <a:rPr lang="en-US" dirty="0" smtClean="0"/>
              <a:t>Every </a:t>
            </a:r>
            <a:r>
              <a:rPr lang="en-US" dirty="0"/>
              <a:t>(non-trivial) discrete problem is non-convex: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/>
              <a:t>(Try to draw a line between two points in the feasible space</a:t>
            </a:r>
            <a:r>
              <a:rPr lang="en-US" b="0" dirty="0" smtClean="0"/>
              <a:t>.)</a:t>
            </a:r>
          </a:p>
          <a:p>
            <a:r>
              <a:rPr lang="en-US" dirty="0">
                <a:solidFill>
                  <a:schemeClr val="tx2"/>
                </a:solidFill>
              </a:rPr>
              <a:t>Combinatorial optimization</a:t>
            </a:r>
            <a:r>
              <a:rPr lang="en-US" dirty="0"/>
              <a:t>: an optimization problem where at least some of the variables are discrete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Still called “linear” if constraints are linear functions of the discrete variables, “quadratic,” </a:t>
            </a:r>
            <a:r>
              <a:rPr lang="en-US" b="0" dirty="0" err="1" smtClean="0"/>
              <a:t>etc</a:t>
            </a:r>
            <a:r>
              <a:rPr lang="en-US" b="0" dirty="0" smtClean="0"/>
              <a:t> </a:t>
            </a:r>
            <a:r>
              <a:rPr lang="is-IS" b="0" dirty="0" smtClean="0"/>
              <a:t>…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30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Modified LP From Earlier </a:t>
            </a:r>
            <a:r>
              <a:rPr lang="is-IS" altLang="en-US" dirty="0" smtClean="0"/>
              <a:t>…</a:t>
            </a:r>
            <a:endParaRPr lang="en-US" alt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tx1"/>
              </a:buClr>
            </a:pPr>
            <a:r>
              <a:rPr lang="en-US" altLang="en-US" i="1" dirty="0"/>
              <a:t>maximize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660066"/>
                </a:solidFill>
              </a:rPr>
              <a:t>3x + 2y</a:t>
            </a:r>
          </a:p>
          <a:p>
            <a:pPr>
              <a:buClr>
                <a:schemeClr val="tx1"/>
              </a:buClr>
            </a:pPr>
            <a:r>
              <a:rPr lang="en-US" altLang="en-US" i="1" dirty="0"/>
              <a:t>subject to</a:t>
            </a:r>
          </a:p>
          <a:p>
            <a:pPr>
              <a:buClr>
                <a:schemeClr val="tx1"/>
              </a:buClr>
            </a:pPr>
            <a:r>
              <a:rPr lang="en-US" altLang="en-US" dirty="0">
                <a:solidFill>
                  <a:schemeClr val="accent2"/>
                </a:solidFill>
              </a:rPr>
              <a:t>4x + 2y ≤ 15</a:t>
            </a:r>
          </a:p>
          <a:p>
            <a:pPr>
              <a:buClr>
                <a:schemeClr val="tx1"/>
              </a:buClr>
            </a:pPr>
            <a:r>
              <a:rPr lang="en-US" altLang="en-US" dirty="0">
                <a:solidFill>
                  <a:srgbClr val="008000"/>
                </a:solidFill>
              </a:rPr>
              <a:t>x + 2y ≤ 8</a:t>
            </a:r>
          </a:p>
          <a:p>
            <a:pPr>
              <a:buClr>
                <a:schemeClr val="tx1"/>
              </a:buClr>
            </a:pPr>
            <a:r>
              <a:rPr lang="en-US" altLang="en-US" dirty="0">
                <a:solidFill>
                  <a:srgbClr val="800000"/>
                </a:solidFill>
              </a:rPr>
              <a:t>x + y ≤ 5</a:t>
            </a:r>
          </a:p>
          <a:p>
            <a:pPr>
              <a:buClr>
                <a:schemeClr val="tx1"/>
              </a:buClr>
            </a:pPr>
            <a:r>
              <a:rPr lang="en-US" altLang="en-US" dirty="0"/>
              <a:t>x ≥ 0</a:t>
            </a:r>
          </a:p>
          <a:p>
            <a:pPr>
              <a:buClr>
                <a:schemeClr val="tx1"/>
              </a:buClr>
            </a:pPr>
            <a:r>
              <a:rPr lang="en-US" altLang="en-US" dirty="0"/>
              <a:t>y ≥ 0</a:t>
            </a:r>
          </a:p>
          <a:p>
            <a:endParaRPr lang="en-US" altLang="en-US" dirty="0"/>
          </a:p>
          <a:p>
            <a:endParaRPr lang="en-US" altLang="en-US" i="1" dirty="0"/>
          </a:p>
        </p:txBody>
      </p:sp>
      <p:sp>
        <p:nvSpPr>
          <p:cNvPr id="227332" name="Rectangle 4"/>
          <p:cNvSpPr>
            <a:spLocks noChangeArrowheads="1"/>
          </p:cNvSpPr>
          <p:nvPr/>
        </p:nvSpPr>
        <p:spPr bwMode="auto">
          <a:xfrm>
            <a:off x="3836255" y="1725406"/>
            <a:ext cx="4807324" cy="2245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896" tIns="44948" rIns="89896" bIns="44948"/>
          <a:lstStyle>
            <a:lvl1pPr marL="368300" indent="-3683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24000"/>
              </a:lnSpc>
              <a:spcBef>
                <a:spcPts val="794"/>
              </a:spcBef>
              <a:buClr>
                <a:schemeClr val="tx1"/>
              </a:buClr>
            </a:pP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Optimal solution: x = 2.5, y = 2.5</a:t>
            </a:r>
          </a:p>
          <a:p>
            <a:pPr eaLnBrk="1" hangingPunct="1">
              <a:lnSpc>
                <a:spcPct val="124000"/>
              </a:lnSpc>
              <a:spcBef>
                <a:spcPts val="794"/>
              </a:spcBef>
              <a:buClr>
                <a:schemeClr val="tx1"/>
              </a:buClr>
            </a:pP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Solution </a:t>
            </a:r>
            <a:r>
              <a:rPr lang="en-US" altLang="en-US" sz="2000" dirty="0" smtClean="0">
                <a:solidFill>
                  <a:srgbClr val="000000"/>
                </a:solidFill>
                <a:latin typeface="Arial" charset="0"/>
              </a:rPr>
              <a:t>value: </a:t>
            </a:r>
            <a:r>
              <a:rPr lang="en-US" altLang="en-US" sz="2000" dirty="0">
                <a:solidFill>
                  <a:srgbClr val="000000"/>
                </a:solidFill>
                <a:latin typeface="Arial" charset="0"/>
              </a:rPr>
              <a:t>7.5 + 5 = 12.5</a:t>
            </a:r>
          </a:p>
          <a:p>
            <a:pPr eaLnBrk="1" hangingPunct="1">
              <a:lnSpc>
                <a:spcPct val="124000"/>
              </a:lnSpc>
              <a:spcBef>
                <a:spcPts val="794"/>
              </a:spcBef>
              <a:buClr>
                <a:schemeClr val="tx1"/>
              </a:buClr>
            </a:pPr>
            <a:r>
              <a:rPr lang="en-US" altLang="en-US" sz="2000" b="1" dirty="0" smtClean="0">
                <a:solidFill>
                  <a:schemeClr val="tx2"/>
                </a:solidFill>
                <a:latin typeface="Arial" charset="0"/>
              </a:rPr>
              <a:t>Partial paintings ...?</a:t>
            </a:r>
            <a:endParaRPr lang="en-US" altLang="en-US" sz="20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5125" name="Oval 5"/>
          <p:cNvSpPr>
            <a:spLocks noChangeArrowheads="1"/>
          </p:cNvSpPr>
          <p:nvPr/>
        </p:nvSpPr>
        <p:spPr bwMode="auto">
          <a:xfrm>
            <a:off x="1546008" y="2581234"/>
            <a:ext cx="591110" cy="533681"/>
          </a:xfrm>
          <a:prstGeom prst="ellips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10" name="TextBox 9"/>
          <p:cNvSpPr txBox="1"/>
          <p:nvPr/>
        </p:nvSpPr>
        <p:spPr>
          <a:xfrm>
            <a:off x="0" y="6488668"/>
            <a:ext cx="696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VC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800" y="3849474"/>
            <a:ext cx="3611098" cy="233276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38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uiExpand="1"/>
      <p:bldP spid="51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Integer (linear) program</a:t>
            </a:r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tx1"/>
              </a:buClr>
            </a:pPr>
            <a:r>
              <a:rPr lang="en-US" altLang="en-US" i="1" dirty="0"/>
              <a:t>maximize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660066"/>
                </a:solidFill>
              </a:rPr>
              <a:t>3x + 2y</a:t>
            </a:r>
          </a:p>
          <a:p>
            <a:pPr>
              <a:buClr>
                <a:schemeClr val="tx1"/>
              </a:buClr>
            </a:pPr>
            <a:r>
              <a:rPr lang="en-US" altLang="en-US" i="1" dirty="0"/>
              <a:t>subject to</a:t>
            </a:r>
          </a:p>
          <a:p>
            <a:pPr>
              <a:buClr>
                <a:schemeClr val="tx1"/>
              </a:buClr>
            </a:pPr>
            <a:r>
              <a:rPr lang="en-US" altLang="en-US" dirty="0">
                <a:solidFill>
                  <a:schemeClr val="accent2"/>
                </a:solidFill>
              </a:rPr>
              <a:t>4x + 2y ≤ 15</a:t>
            </a:r>
          </a:p>
          <a:p>
            <a:pPr>
              <a:buClr>
                <a:schemeClr val="tx1"/>
              </a:buClr>
            </a:pPr>
            <a:r>
              <a:rPr lang="en-US" altLang="en-US" dirty="0">
                <a:solidFill>
                  <a:srgbClr val="008000"/>
                </a:solidFill>
              </a:rPr>
              <a:t>x + 2y ≤ 8</a:t>
            </a:r>
          </a:p>
          <a:p>
            <a:pPr>
              <a:buClr>
                <a:schemeClr val="tx1"/>
              </a:buClr>
            </a:pPr>
            <a:r>
              <a:rPr lang="en-US" altLang="en-US" dirty="0">
                <a:solidFill>
                  <a:srgbClr val="800000"/>
                </a:solidFill>
              </a:rPr>
              <a:t>x + y ≤ 5</a:t>
            </a:r>
          </a:p>
          <a:p>
            <a:pPr>
              <a:buClr>
                <a:schemeClr val="tx1"/>
              </a:buClr>
            </a:pPr>
            <a:r>
              <a:rPr lang="en-US" altLang="en-US" dirty="0"/>
              <a:t>x ≥ 0, integer</a:t>
            </a:r>
          </a:p>
          <a:p>
            <a:pPr>
              <a:buClr>
                <a:schemeClr val="tx1"/>
              </a:buClr>
            </a:pPr>
            <a:r>
              <a:rPr lang="en-US" altLang="en-US" dirty="0"/>
              <a:t>y ≥ 0, integer</a:t>
            </a:r>
          </a:p>
          <a:p>
            <a:endParaRPr lang="en-US" altLang="en-US" dirty="0"/>
          </a:p>
          <a:p>
            <a:endParaRPr lang="en-US" altLang="en-US" i="1" dirty="0"/>
          </a:p>
        </p:txBody>
      </p:sp>
      <p:sp>
        <p:nvSpPr>
          <p:cNvPr id="228356" name="Oval 4"/>
          <p:cNvSpPr>
            <a:spLocks noChangeArrowheads="1"/>
          </p:cNvSpPr>
          <p:nvPr/>
        </p:nvSpPr>
        <p:spPr bwMode="auto">
          <a:xfrm>
            <a:off x="3683934" y="3810000"/>
            <a:ext cx="148478" cy="152681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6149" name="Line 5"/>
          <p:cNvSpPr>
            <a:spLocks noChangeShapeType="1"/>
          </p:cNvSpPr>
          <p:nvPr/>
        </p:nvSpPr>
        <p:spPr bwMode="auto">
          <a:xfrm>
            <a:off x="3758173" y="1599640"/>
            <a:ext cx="0" cy="449636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6150" name="Line 6"/>
          <p:cNvSpPr>
            <a:spLocks noChangeShapeType="1"/>
          </p:cNvSpPr>
          <p:nvPr/>
        </p:nvSpPr>
        <p:spPr bwMode="auto">
          <a:xfrm>
            <a:off x="3758174" y="6096000"/>
            <a:ext cx="451176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314140" y="4724681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2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3314140" y="611000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0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3314140" y="3734360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4</a:t>
            </a: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3314140" y="2667000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6</a:t>
            </a: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3314140" y="169068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8</a:t>
            </a: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4639235" y="611000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 dirty="0">
                <a:latin typeface="Arial" charset="0"/>
              </a:rPr>
              <a:t>2</a:t>
            </a: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5668776" y="611000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4</a:t>
            </a: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6703919" y="611000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6</a:t>
            </a:r>
          </a:p>
        </p:txBody>
      </p: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7746066" y="611000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8</a:t>
            </a:r>
          </a:p>
        </p:txBody>
      </p:sp>
      <p:sp>
        <p:nvSpPr>
          <p:cNvPr id="6160" name="Line 16"/>
          <p:cNvSpPr>
            <a:spLocks noChangeShapeType="1"/>
          </p:cNvSpPr>
          <p:nvPr/>
        </p:nvSpPr>
        <p:spPr bwMode="auto">
          <a:xfrm>
            <a:off x="3758174" y="2286000"/>
            <a:ext cx="1923209" cy="38100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6161" name="Line 17"/>
          <p:cNvSpPr>
            <a:spLocks noChangeShapeType="1"/>
          </p:cNvSpPr>
          <p:nvPr/>
        </p:nvSpPr>
        <p:spPr bwMode="auto">
          <a:xfrm flipH="1" flipV="1">
            <a:off x="3758174" y="3885640"/>
            <a:ext cx="4141974" cy="221036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6162" name="Line 18"/>
          <p:cNvSpPr>
            <a:spLocks noChangeShapeType="1"/>
          </p:cNvSpPr>
          <p:nvPr/>
        </p:nvSpPr>
        <p:spPr bwMode="auto">
          <a:xfrm>
            <a:off x="3758173" y="3429000"/>
            <a:ext cx="2588559" cy="2667000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6163" name="Line 19"/>
          <p:cNvSpPr>
            <a:spLocks noChangeShapeType="1"/>
          </p:cNvSpPr>
          <p:nvPr/>
        </p:nvSpPr>
        <p:spPr bwMode="auto">
          <a:xfrm flipH="1" flipV="1">
            <a:off x="3758173" y="4419321"/>
            <a:ext cx="1035143" cy="1676680"/>
          </a:xfrm>
          <a:prstGeom prst="line">
            <a:avLst/>
          </a:prstGeom>
          <a:noFill/>
          <a:ln w="38100">
            <a:solidFill>
              <a:srgbClr val="6600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6164" name="Line 20"/>
          <p:cNvSpPr>
            <a:spLocks noChangeShapeType="1"/>
          </p:cNvSpPr>
          <p:nvPr/>
        </p:nvSpPr>
        <p:spPr bwMode="auto">
          <a:xfrm flipH="1" flipV="1">
            <a:off x="3758173" y="2819681"/>
            <a:ext cx="1997449" cy="3276319"/>
          </a:xfrm>
          <a:prstGeom prst="line">
            <a:avLst/>
          </a:prstGeom>
          <a:noFill/>
          <a:ln w="38100">
            <a:solidFill>
              <a:srgbClr val="6600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228373" name="Line 21"/>
          <p:cNvSpPr>
            <a:spLocks noChangeShapeType="1"/>
          </p:cNvSpPr>
          <p:nvPr/>
        </p:nvSpPr>
        <p:spPr bwMode="auto">
          <a:xfrm flipH="1">
            <a:off x="5016034" y="4343681"/>
            <a:ext cx="1035143" cy="30395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228374" name="Text Box 22"/>
          <p:cNvSpPr txBox="1">
            <a:spLocks noChangeArrowheads="1"/>
          </p:cNvSpPr>
          <p:nvPr/>
        </p:nvSpPr>
        <p:spPr bwMode="auto">
          <a:xfrm>
            <a:off x="5976938" y="3657320"/>
            <a:ext cx="1861577" cy="117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optimal LP solution: x=2.5, y=2.5 </a:t>
            </a:r>
          </a:p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(objective 12.5)</a:t>
            </a:r>
          </a:p>
        </p:txBody>
      </p:sp>
      <p:sp>
        <p:nvSpPr>
          <p:cNvPr id="228375" name="Oval 23"/>
          <p:cNvSpPr>
            <a:spLocks noChangeArrowheads="1"/>
          </p:cNvSpPr>
          <p:nvPr/>
        </p:nvSpPr>
        <p:spPr bwMode="auto">
          <a:xfrm>
            <a:off x="3683934" y="4343681"/>
            <a:ext cx="148478" cy="15268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8376" name="Oval 24"/>
          <p:cNvSpPr>
            <a:spLocks noChangeArrowheads="1"/>
          </p:cNvSpPr>
          <p:nvPr/>
        </p:nvSpPr>
        <p:spPr bwMode="auto">
          <a:xfrm>
            <a:off x="3683934" y="4877361"/>
            <a:ext cx="148478" cy="151279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8377" name="Oval 25"/>
          <p:cNvSpPr>
            <a:spLocks noChangeArrowheads="1"/>
          </p:cNvSpPr>
          <p:nvPr/>
        </p:nvSpPr>
        <p:spPr bwMode="auto">
          <a:xfrm>
            <a:off x="3683934" y="5409640"/>
            <a:ext cx="148478" cy="152681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8378" name="Oval 26"/>
          <p:cNvSpPr>
            <a:spLocks noChangeArrowheads="1"/>
          </p:cNvSpPr>
          <p:nvPr/>
        </p:nvSpPr>
        <p:spPr bwMode="auto">
          <a:xfrm>
            <a:off x="3683934" y="6020361"/>
            <a:ext cx="148478" cy="151279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8379" name="Oval 27"/>
          <p:cNvSpPr>
            <a:spLocks noChangeArrowheads="1"/>
          </p:cNvSpPr>
          <p:nvPr/>
        </p:nvSpPr>
        <p:spPr bwMode="auto">
          <a:xfrm>
            <a:off x="4127968" y="4343681"/>
            <a:ext cx="148478" cy="15268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8380" name="Oval 28"/>
          <p:cNvSpPr>
            <a:spLocks noChangeArrowheads="1"/>
          </p:cNvSpPr>
          <p:nvPr/>
        </p:nvSpPr>
        <p:spPr bwMode="auto">
          <a:xfrm>
            <a:off x="4127968" y="4877361"/>
            <a:ext cx="148478" cy="151279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8381" name="Oval 29"/>
          <p:cNvSpPr>
            <a:spLocks noChangeArrowheads="1"/>
          </p:cNvSpPr>
          <p:nvPr/>
        </p:nvSpPr>
        <p:spPr bwMode="auto">
          <a:xfrm>
            <a:off x="4127968" y="5409640"/>
            <a:ext cx="148478" cy="152681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8382" name="Oval 30"/>
          <p:cNvSpPr>
            <a:spLocks noChangeArrowheads="1"/>
          </p:cNvSpPr>
          <p:nvPr/>
        </p:nvSpPr>
        <p:spPr bwMode="auto">
          <a:xfrm>
            <a:off x="4127968" y="6020361"/>
            <a:ext cx="148478" cy="151279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8383" name="Oval 31"/>
          <p:cNvSpPr>
            <a:spLocks noChangeArrowheads="1"/>
          </p:cNvSpPr>
          <p:nvPr/>
        </p:nvSpPr>
        <p:spPr bwMode="auto">
          <a:xfrm>
            <a:off x="4646240" y="4343681"/>
            <a:ext cx="147077" cy="15268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8384" name="Oval 32"/>
          <p:cNvSpPr>
            <a:spLocks noChangeArrowheads="1"/>
          </p:cNvSpPr>
          <p:nvPr/>
        </p:nvSpPr>
        <p:spPr bwMode="auto">
          <a:xfrm>
            <a:off x="4646240" y="4877361"/>
            <a:ext cx="147077" cy="151279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8385" name="Oval 33"/>
          <p:cNvSpPr>
            <a:spLocks noChangeArrowheads="1"/>
          </p:cNvSpPr>
          <p:nvPr/>
        </p:nvSpPr>
        <p:spPr bwMode="auto">
          <a:xfrm>
            <a:off x="4646240" y="5409640"/>
            <a:ext cx="147077" cy="152681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8386" name="Oval 34"/>
          <p:cNvSpPr>
            <a:spLocks noChangeArrowheads="1"/>
          </p:cNvSpPr>
          <p:nvPr/>
        </p:nvSpPr>
        <p:spPr bwMode="auto">
          <a:xfrm>
            <a:off x="4646240" y="6020361"/>
            <a:ext cx="147077" cy="151279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8387" name="Oval 35"/>
          <p:cNvSpPr>
            <a:spLocks noChangeArrowheads="1"/>
          </p:cNvSpPr>
          <p:nvPr/>
        </p:nvSpPr>
        <p:spPr bwMode="auto">
          <a:xfrm>
            <a:off x="5163111" y="5409640"/>
            <a:ext cx="148478" cy="152681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8388" name="Oval 36"/>
          <p:cNvSpPr>
            <a:spLocks noChangeArrowheads="1"/>
          </p:cNvSpPr>
          <p:nvPr/>
        </p:nvSpPr>
        <p:spPr bwMode="auto">
          <a:xfrm>
            <a:off x="5163111" y="6020361"/>
            <a:ext cx="148478" cy="151279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8389" name="Text Box 37"/>
          <p:cNvSpPr txBox="1">
            <a:spLocks noChangeArrowheads="1"/>
          </p:cNvSpPr>
          <p:nvPr/>
        </p:nvSpPr>
        <p:spPr bwMode="auto">
          <a:xfrm>
            <a:off x="4497762" y="2391056"/>
            <a:ext cx="1861577" cy="117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optimal IP solution: x=2, y=3 </a:t>
            </a:r>
          </a:p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(objective 12)</a:t>
            </a:r>
          </a:p>
        </p:txBody>
      </p:sp>
      <p:sp>
        <p:nvSpPr>
          <p:cNvPr id="228390" name="Line 38"/>
          <p:cNvSpPr>
            <a:spLocks noChangeShapeType="1"/>
          </p:cNvSpPr>
          <p:nvPr/>
        </p:nvSpPr>
        <p:spPr bwMode="auto">
          <a:xfrm flipH="1">
            <a:off x="4793316" y="3657321"/>
            <a:ext cx="296956" cy="60931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39" name="TextBox 38"/>
          <p:cNvSpPr txBox="1"/>
          <p:nvPr/>
        </p:nvSpPr>
        <p:spPr>
          <a:xfrm>
            <a:off x="0" y="6488668"/>
            <a:ext cx="696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241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56" grpId="0" animBg="1"/>
      <p:bldP spid="228373" grpId="0" animBg="1"/>
      <p:bldP spid="228374" grpId="0"/>
      <p:bldP spid="228375" grpId="0" animBg="1"/>
      <p:bldP spid="228376" grpId="0" animBg="1"/>
      <p:bldP spid="228377" grpId="0" animBg="1"/>
      <p:bldP spid="228378" grpId="0" animBg="1"/>
      <p:bldP spid="228379" grpId="0" animBg="1"/>
      <p:bldP spid="228380" grpId="0" animBg="1"/>
      <p:bldP spid="228381" grpId="0" animBg="1"/>
      <p:bldP spid="228382" grpId="0" animBg="1"/>
      <p:bldP spid="228383" grpId="0" animBg="1"/>
      <p:bldP spid="228384" grpId="0" animBg="1"/>
      <p:bldP spid="228385" grpId="0" animBg="1"/>
      <p:bldP spid="228386" grpId="0" animBg="1"/>
      <p:bldP spid="228387" grpId="0" animBg="1"/>
      <p:bldP spid="228388" grpId="0" animBg="1"/>
      <p:bldP spid="228389" grpId="0"/>
      <p:bldP spid="22839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Mixed integer (linear) program</a:t>
            </a:r>
            <a:endParaRPr lang="en-US" alt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tx1"/>
              </a:buClr>
            </a:pPr>
            <a:r>
              <a:rPr lang="en-US" altLang="en-US" i="1" dirty="0"/>
              <a:t>maximize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660066"/>
                </a:solidFill>
              </a:rPr>
              <a:t>3x + 2y</a:t>
            </a:r>
          </a:p>
          <a:p>
            <a:pPr>
              <a:buClr>
                <a:schemeClr val="tx1"/>
              </a:buClr>
            </a:pPr>
            <a:r>
              <a:rPr lang="en-US" altLang="en-US" i="1" dirty="0"/>
              <a:t>subject to</a:t>
            </a:r>
          </a:p>
          <a:p>
            <a:pPr>
              <a:buClr>
                <a:schemeClr val="tx1"/>
              </a:buClr>
            </a:pPr>
            <a:r>
              <a:rPr lang="en-US" altLang="en-US" dirty="0">
                <a:solidFill>
                  <a:schemeClr val="accent2"/>
                </a:solidFill>
              </a:rPr>
              <a:t>4x + 2y ≤ 15</a:t>
            </a:r>
          </a:p>
          <a:p>
            <a:pPr>
              <a:buClr>
                <a:schemeClr val="tx1"/>
              </a:buClr>
            </a:pPr>
            <a:r>
              <a:rPr lang="en-US" altLang="en-US" dirty="0">
                <a:solidFill>
                  <a:srgbClr val="008000"/>
                </a:solidFill>
              </a:rPr>
              <a:t>x + 2y ≤ 8</a:t>
            </a:r>
          </a:p>
          <a:p>
            <a:pPr>
              <a:buClr>
                <a:schemeClr val="tx1"/>
              </a:buClr>
            </a:pPr>
            <a:r>
              <a:rPr lang="en-US" altLang="en-US" dirty="0">
                <a:solidFill>
                  <a:srgbClr val="800000"/>
                </a:solidFill>
              </a:rPr>
              <a:t>x + y ≤ 5</a:t>
            </a:r>
          </a:p>
          <a:p>
            <a:pPr>
              <a:buClr>
                <a:schemeClr val="tx1"/>
              </a:buClr>
            </a:pPr>
            <a:r>
              <a:rPr lang="en-US" altLang="en-US" dirty="0"/>
              <a:t>x ≥ 0</a:t>
            </a:r>
          </a:p>
          <a:p>
            <a:pPr>
              <a:buClr>
                <a:schemeClr val="tx1"/>
              </a:buClr>
            </a:pPr>
            <a:r>
              <a:rPr lang="en-US" altLang="en-US" dirty="0"/>
              <a:t>y ≥ 0, integer</a:t>
            </a:r>
          </a:p>
          <a:p>
            <a:endParaRPr lang="en-US" altLang="en-US" dirty="0"/>
          </a:p>
          <a:p>
            <a:endParaRPr lang="en-US" altLang="en-US" i="1" dirty="0"/>
          </a:p>
        </p:txBody>
      </p:sp>
      <p:sp>
        <p:nvSpPr>
          <p:cNvPr id="229380" name="Oval 4"/>
          <p:cNvSpPr>
            <a:spLocks noChangeArrowheads="1"/>
          </p:cNvSpPr>
          <p:nvPr/>
        </p:nvSpPr>
        <p:spPr bwMode="auto">
          <a:xfrm>
            <a:off x="3683934" y="3810000"/>
            <a:ext cx="148478" cy="152681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7173" name="Line 5"/>
          <p:cNvSpPr>
            <a:spLocks noChangeShapeType="1"/>
          </p:cNvSpPr>
          <p:nvPr/>
        </p:nvSpPr>
        <p:spPr bwMode="auto">
          <a:xfrm>
            <a:off x="3758173" y="1599640"/>
            <a:ext cx="0" cy="449636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7174" name="Line 6"/>
          <p:cNvSpPr>
            <a:spLocks noChangeShapeType="1"/>
          </p:cNvSpPr>
          <p:nvPr/>
        </p:nvSpPr>
        <p:spPr bwMode="auto">
          <a:xfrm>
            <a:off x="3758174" y="6096000"/>
            <a:ext cx="451176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3314140" y="4724681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2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3314140" y="611000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0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3314140" y="3734360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4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3314140" y="2667000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6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3314140" y="169068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8</a:t>
            </a:r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4639235" y="611000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2</a:t>
            </a: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5668776" y="611000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4</a:t>
            </a:r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6703919" y="611000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6</a:t>
            </a:r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7746066" y="6110008"/>
            <a:ext cx="308186" cy="3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8</a:t>
            </a:r>
          </a:p>
        </p:txBody>
      </p:sp>
      <p:sp>
        <p:nvSpPr>
          <p:cNvPr id="7184" name="Line 16"/>
          <p:cNvSpPr>
            <a:spLocks noChangeShapeType="1"/>
          </p:cNvSpPr>
          <p:nvPr/>
        </p:nvSpPr>
        <p:spPr bwMode="auto">
          <a:xfrm>
            <a:off x="3758174" y="2286000"/>
            <a:ext cx="1923209" cy="38100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7185" name="Line 17"/>
          <p:cNvSpPr>
            <a:spLocks noChangeShapeType="1"/>
          </p:cNvSpPr>
          <p:nvPr/>
        </p:nvSpPr>
        <p:spPr bwMode="auto">
          <a:xfrm flipH="1" flipV="1">
            <a:off x="3758174" y="3885640"/>
            <a:ext cx="4141974" cy="221036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7186" name="Line 18"/>
          <p:cNvSpPr>
            <a:spLocks noChangeShapeType="1"/>
          </p:cNvSpPr>
          <p:nvPr/>
        </p:nvSpPr>
        <p:spPr bwMode="auto">
          <a:xfrm>
            <a:off x="3758173" y="3429000"/>
            <a:ext cx="2588559" cy="2667000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7187" name="Line 19"/>
          <p:cNvSpPr>
            <a:spLocks noChangeShapeType="1"/>
          </p:cNvSpPr>
          <p:nvPr/>
        </p:nvSpPr>
        <p:spPr bwMode="auto">
          <a:xfrm flipH="1" flipV="1">
            <a:off x="3758173" y="4419321"/>
            <a:ext cx="1035143" cy="1676680"/>
          </a:xfrm>
          <a:prstGeom prst="line">
            <a:avLst/>
          </a:prstGeom>
          <a:noFill/>
          <a:ln w="38100">
            <a:solidFill>
              <a:srgbClr val="6600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7188" name="Line 20"/>
          <p:cNvSpPr>
            <a:spLocks noChangeShapeType="1"/>
          </p:cNvSpPr>
          <p:nvPr/>
        </p:nvSpPr>
        <p:spPr bwMode="auto">
          <a:xfrm flipH="1" flipV="1">
            <a:off x="3758173" y="2819681"/>
            <a:ext cx="1997449" cy="3276319"/>
          </a:xfrm>
          <a:prstGeom prst="line">
            <a:avLst/>
          </a:prstGeom>
          <a:noFill/>
          <a:ln w="38100">
            <a:solidFill>
              <a:srgbClr val="6600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7189" name="Line 21"/>
          <p:cNvSpPr>
            <a:spLocks noChangeShapeType="1"/>
          </p:cNvSpPr>
          <p:nvPr/>
        </p:nvSpPr>
        <p:spPr bwMode="auto">
          <a:xfrm flipH="1">
            <a:off x="5016034" y="4343681"/>
            <a:ext cx="1035143" cy="30395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7190" name="Text Box 22"/>
          <p:cNvSpPr txBox="1">
            <a:spLocks noChangeArrowheads="1"/>
          </p:cNvSpPr>
          <p:nvPr/>
        </p:nvSpPr>
        <p:spPr bwMode="auto">
          <a:xfrm>
            <a:off x="5681382" y="3534056"/>
            <a:ext cx="1861578" cy="117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optimal LP solution: x=2.5, y=2.5 </a:t>
            </a:r>
          </a:p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(objective 12.5)</a:t>
            </a:r>
          </a:p>
        </p:txBody>
      </p:sp>
      <p:sp>
        <p:nvSpPr>
          <p:cNvPr id="229399" name="Oval 23"/>
          <p:cNvSpPr>
            <a:spLocks noChangeArrowheads="1"/>
          </p:cNvSpPr>
          <p:nvPr/>
        </p:nvSpPr>
        <p:spPr bwMode="auto">
          <a:xfrm>
            <a:off x="3683934" y="4343681"/>
            <a:ext cx="148478" cy="15268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9400" name="Oval 24"/>
          <p:cNvSpPr>
            <a:spLocks noChangeArrowheads="1"/>
          </p:cNvSpPr>
          <p:nvPr/>
        </p:nvSpPr>
        <p:spPr bwMode="auto">
          <a:xfrm>
            <a:off x="3683934" y="4877361"/>
            <a:ext cx="148478" cy="151279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9401" name="Oval 25"/>
          <p:cNvSpPr>
            <a:spLocks noChangeArrowheads="1"/>
          </p:cNvSpPr>
          <p:nvPr/>
        </p:nvSpPr>
        <p:spPr bwMode="auto">
          <a:xfrm>
            <a:off x="3683934" y="5409640"/>
            <a:ext cx="148478" cy="152681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9402" name="Oval 26"/>
          <p:cNvSpPr>
            <a:spLocks noChangeArrowheads="1"/>
          </p:cNvSpPr>
          <p:nvPr/>
        </p:nvSpPr>
        <p:spPr bwMode="auto">
          <a:xfrm>
            <a:off x="3683934" y="6020361"/>
            <a:ext cx="148478" cy="151279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9403" name="Oval 27"/>
          <p:cNvSpPr>
            <a:spLocks noChangeArrowheads="1"/>
          </p:cNvSpPr>
          <p:nvPr/>
        </p:nvSpPr>
        <p:spPr bwMode="auto">
          <a:xfrm>
            <a:off x="4646240" y="4343681"/>
            <a:ext cx="147077" cy="15268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9404" name="Oval 28"/>
          <p:cNvSpPr>
            <a:spLocks noChangeArrowheads="1"/>
          </p:cNvSpPr>
          <p:nvPr/>
        </p:nvSpPr>
        <p:spPr bwMode="auto">
          <a:xfrm>
            <a:off x="5016034" y="4877361"/>
            <a:ext cx="147077" cy="151279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9405" name="Oval 29"/>
          <p:cNvSpPr>
            <a:spLocks noChangeArrowheads="1"/>
          </p:cNvSpPr>
          <p:nvPr/>
        </p:nvSpPr>
        <p:spPr bwMode="auto">
          <a:xfrm>
            <a:off x="5311589" y="5409640"/>
            <a:ext cx="148478" cy="152681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229406" name="Oval 30"/>
          <p:cNvSpPr>
            <a:spLocks noChangeArrowheads="1"/>
          </p:cNvSpPr>
          <p:nvPr/>
        </p:nvSpPr>
        <p:spPr bwMode="auto">
          <a:xfrm>
            <a:off x="5607144" y="6020361"/>
            <a:ext cx="148478" cy="151279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457200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/>
            <a:endParaRPr lang="en-US" altLang="en-US" sz="2118"/>
          </a:p>
        </p:txBody>
      </p:sp>
      <p:sp>
        <p:nvSpPr>
          <p:cNvPr id="7199" name="Text Box 31"/>
          <p:cNvSpPr txBox="1">
            <a:spLocks noChangeArrowheads="1"/>
          </p:cNvSpPr>
          <p:nvPr/>
        </p:nvSpPr>
        <p:spPr bwMode="auto">
          <a:xfrm>
            <a:off x="4497762" y="2391056"/>
            <a:ext cx="1861577" cy="117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optimal IP solution: x=2, y=3 </a:t>
            </a:r>
          </a:p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(objective 12)</a:t>
            </a:r>
          </a:p>
        </p:txBody>
      </p:sp>
      <p:sp>
        <p:nvSpPr>
          <p:cNvPr id="7200" name="Line 32"/>
          <p:cNvSpPr>
            <a:spLocks noChangeShapeType="1"/>
          </p:cNvSpPr>
          <p:nvPr/>
        </p:nvSpPr>
        <p:spPr bwMode="auto">
          <a:xfrm flipH="1">
            <a:off x="4793316" y="3657321"/>
            <a:ext cx="296956" cy="60931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229409" name="Line 33"/>
          <p:cNvSpPr>
            <a:spLocks noChangeShapeType="1"/>
          </p:cNvSpPr>
          <p:nvPr/>
        </p:nvSpPr>
        <p:spPr bwMode="auto">
          <a:xfrm>
            <a:off x="3758173" y="4419320"/>
            <a:ext cx="962305" cy="0"/>
          </a:xfrm>
          <a:prstGeom prst="line">
            <a:avLst/>
          </a:prstGeom>
          <a:noFill/>
          <a:ln w="3810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229410" name="Line 34"/>
          <p:cNvSpPr>
            <a:spLocks noChangeShapeType="1"/>
          </p:cNvSpPr>
          <p:nvPr/>
        </p:nvSpPr>
        <p:spPr bwMode="auto">
          <a:xfrm>
            <a:off x="3758173" y="4953000"/>
            <a:ext cx="1332099" cy="0"/>
          </a:xfrm>
          <a:prstGeom prst="line">
            <a:avLst/>
          </a:prstGeom>
          <a:noFill/>
          <a:ln w="3810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229411" name="Line 35"/>
          <p:cNvSpPr>
            <a:spLocks noChangeShapeType="1"/>
          </p:cNvSpPr>
          <p:nvPr/>
        </p:nvSpPr>
        <p:spPr bwMode="auto">
          <a:xfrm>
            <a:off x="3758174" y="5486681"/>
            <a:ext cx="1627654" cy="0"/>
          </a:xfrm>
          <a:prstGeom prst="line">
            <a:avLst/>
          </a:prstGeom>
          <a:noFill/>
          <a:ln w="3810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229412" name="Line 36"/>
          <p:cNvSpPr>
            <a:spLocks noChangeShapeType="1"/>
          </p:cNvSpPr>
          <p:nvPr/>
        </p:nvSpPr>
        <p:spPr bwMode="auto">
          <a:xfrm>
            <a:off x="3758174" y="6096000"/>
            <a:ext cx="1923209" cy="0"/>
          </a:xfrm>
          <a:prstGeom prst="line">
            <a:avLst/>
          </a:prstGeom>
          <a:noFill/>
          <a:ln w="3810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229413" name="Text Box 37"/>
          <p:cNvSpPr txBox="1">
            <a:spLocks noChangeArrowheads="1"/>
          </p:cNvSpPr>
          <p:nvPr/>
        </p:nvSpPr>
        <p:spPr bwMode="auto">
          <a:xfrm>
            <a:off x="7147953" y="4647640"/>
            <a:ext cx="1861577" cy="117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896" tIns="44948" rIns="89896" bIns="44948">
            <a:spAutoFit/>
          </a:bodyPr>
          <a:lstStyle>
            <a:lvl1pPr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1pPr>
            <a:lvl2pPr marL="742950" indent="-28575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2pPr>
            <a:lvl3pPr marL="11430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3pPr>
            <a:lvl4pPr marL="16002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4pPr>
            <a:lvl5pPr marL="2057400" indent="-228600" defTabSz="509588" eaLnBrk="0" hangingPunct="0"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5pPr>
            <a:lvl6pPr marL="25146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6pPr>
            <a:lvl7pPr marL="29718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7pPr>
            <a:lvl8pPr marL="34290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8pPr>
            <a:lvl9pPr marL="3886200" indent="-228600" algn="ctr" defTabSz="509588" eaLnBrk="0" fontAlgn="base" hangingPunct="0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chemeClr val="tx1"/>
                </a:solidFill>
                <a:latin typeface="Times New Roman" charset="0"/>
                <a:ea typeface="SimSun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optimal MIP solution: x=2.75, y=2 </a:t>
            </a:r>
          </a:p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en-US" sz="1765">
                <a:latin typeface="Arial" charset="0"/>
              </a:rPr>
              <a:t>(objective 12.25)</a:t>
            </a:r>
          </a:p>
        </p:txBody>
      </p:sp>
      <p:sp>
        <p:nvSpPr>
          <p:cNvPr id="229414" name="Line 38"/>
          <p:cNvSpPr>
            <a:spLocks noChangeShapeType="1"/>
          </p:cNvSpPr>
          <p:nvPr/>
        </p:nvSpPr>
        <p:spPr bwMode="auto">
          <a:xfrm flipH="1" flipV="1">
            <a:off x="5163111" y="4953000"/>
            <a:ext cx="2071688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588"/>
          </a:p>
        </p:txBody>
      </p:sp>
      <p:sp>
        <p:nvSpPr>
          <p:cNvPr id="42" name="TextBox 41"/>
          <p:cNvSpPr txBox="1"/>
          <p:nvPr/>
        </p:nvSpPr>
        <p:spPr>
          <a:xfrm>
            <a:off x="0" y="6488668"/>
            <a:ext cx="696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10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80" grpId="0" animBg="1"/>
      <p:bldP spid="229399" grpId="0" animBg="1"/>
      <p:bldP spid="229400" grpId="0" animBg="1"/>
      <p:bldP spid="229401" grpId="0" animBg="1"/>
      <p:bldP spid="229402" grpId="0" animBg="1"/>
      <p:bldP spid="229403" grpId="0" animBg="1"/>
      <p:bldP spid="229404" grpId="0" animBg="1"/>
      <p:bldP spid="229405" grpId="0" animBg="1"/>
      <p:bldP spid="229406" grpId="0" animBg="1"/>
      <p:bldP spid="229409" grpId="0" animBg="1"/>
      <p:bldP spid="229410" grpId="0" animBg="1"/>
      <p:bldP spid="229411" grpId="0" animBg="1"/>
      <p:bldP spid="229412" grpId="0" animBg="1"/>
      <p:bldP spid="229413" grpId="0"/>
      <p:bldP spid="2294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Complexity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Linear programs can be solved in </a:t>
            </a:r>
            <a:r>
              <a:rPr lang="en-US" dirty="0" smtClean="0">
                <a:solidFill>
                  <a:schemeClr val="tx2"/>
                </a:solidFill>
              </a:rPr>
              <a:t>polynomial time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If we can represent a problem as a compact LP, we can solve that problem in polynomial time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2-player zero-sum Nash equilibrium computation</a:t>
            </a:r>
          </a:p>
          <a:p>
            <a:r>
              <a:rPr lang="en-US" dirty="0" smtClean="0"/>
              <a:t>General (mixed) integer programs are </a:t>
            </a:r>
            <a:r>
              <a:rPr lang="en-US" dirty="0" smtClean="0">
                <a:solidFill>
                  <a:schemeClr val="tx2"/>
                </a:solidFill>
              </a:rPr>
              <a:t>NP-hard</a:t>
            </a:r>
            <a:r>
              <a:rPr lang="en-US" dirty="0" smtClean="0"/>
              <a:t> to solve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General Nash equilibrium computation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Computation of (most) </a:t>
            </a:r>
            <a:r>
              <a:rPr lang="en-US" dirty="0" err="1" smtClean="0"/>
              <a:t>Stackelberg</a:t>
            </a:r>
            <a:r>
              <a:rPr lang="en-US" dirty="0" smtClean="0"/>
              <a:t> problems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Many general allocation problems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22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5184677" y="4691825"/>
            <a:ext cx="3517998" cy="2103578"/>
            <a:chOff x="5184677" y="4691825"/>
            <a:chExt cx="3517998" cy="2103578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4677" y="4691825"/>
              <a:ext cx="3517998" cy="1865283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5463858" y="6487626"/>
              <a:ext cx="292608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i="1" dirty="0" smtClean="0"/>
                <a:t>[Thanks Zico </a:t>
              </a:r>
              <a:r>
                <a:rPr lang="en-US" sz="1400" i="1" dirty="0" err="1" smtClean="0"/>
                <a:t>Kolter</a:t>
              </a:r>
              <a:r>
                <a:rPr lang="en-US" sz="1400" i="1" dirty="0" smtClean="0"/>
                <a:t>]</a:t>
              </a:r>
              <a:endParaRPr lang="en-US" sz="1400" i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006009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LP Relaxation, B&amp;B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Given an IP, the </a:t>
            </a:r>
            <a:r>
              <a:rPr lang="en-US" dirty="0" smtClean="0">
                <a:solidFill>
                  <a:schemeClr val="tx2"/>
                </a:solidFill>
              </a:rPr>
              <a:t>LP relaxation </a:t>
            </a:r>
            <a:r>
              <a:rPr lang="en-US" dirty="0" smtClean="0"/>
              <a:t>of that IP is the same program with any integrality constraints removed.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In a maximization problem, LP OPT </a:t>
            </a:r>
            <a:r>
              <a:rPr lang="en-US" b="0" u="sng" dirty="0" smtClean="0"/>
              <a:t>&gt;</a:t>
            </a:r>
            <a:r>
              <a:rPr lang="en-US" b="0" dirty="0" smtClean="0"/>
              <a:t> IP OPT.  Why?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So, we can use this as a </a:t>
            </a:r>
            <a:r>
              <a:rPr lang="en-US" b="0" dirty="0" smtClean="0">
                <a:solidFill>
                  <a:schemeClr val="tx2"/>
                </a:solidFill>
              </a:rPr>
              <a:t>PTIME upper bound</a:t>
            </a:r>
            <a:r>
              <a:rPr lang="en-US" b="0" dirty="0" smtClean="0"/>
              <a:t> during search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Branch and bound</a:t>
            </a:r>
            <a:r>
              <a:rPr lang="en-US" dirty="0" smtClean="0"/>
              <a:t> (for maximization of binary IPs):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Start with no variable assignments at the root of a tree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Split the search space in two by branching on a variable.  First, set it to 0, see how that affects the objective: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dirty="0" smtClean="0"/>
              <a:t>If upper bound (LPR) of branch is worse than incumbent best solution, prune this branch and backtrack (aka set </a:t>
            </a:r>
            <a:r>
              <a:rPr lang="en-US" dirty="0" err="1" smtClean="0"/>
              <a:t>var</a:t>
            </a:r>
            <a:r>
              <a:rPr lang="en-US" dirty="0" smtClean="0"/>
              <a:t> to 1)</a:t>
            </a:r>
          </a:p>
          <a:p>
            <a:pPr marL="800100" lvl="1" indent="-342900"/>
            <a:r>
              <a:rPr lang="en-US" dirty="0" smtClean="0"/>
              <a:t>Otherwise, possibly continue branching until all variables are set, or until all subtrees are pruned, or until LP = IP</a:t>
            </a:r>
          </a:p>
          <a:p>
            <a:r>
              <a:rPr lang="en-US" dirty="0" smtClean="0"/>
              <a:t>Tighter LP relaxations </a:t>
            </a:r>
            <a:r>
              <a:rPr lang="en-US" dirty="0" smtClean="0">
                <a:sym typeface="Wingdings"/>
              </a:rPr>
              <a:t> aggressive pruning  smaller trees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2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Cutting Planes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“Trimming down” the LP polytope – while maintaining all feasible IP points – results in tighter bounds:</a:t>
            </a:r>
          </a:p>
          <a:p>
            <a:pPr marL="160020" indent="-342900">
              <a:buFont typeface="Arial" charset="0"/>
              <a:buChar char="•"/>
            </a:pPr>
            <a:r>
              <a:rPr lang="en-US" b="0" dirty="0" smtClean="0"/>
              <a:t>Extra linear constraints, called </a:t>
            </a:r>
            <a:r>
              <a:rPr lang="en-US" b="0" dirty="0" smtClean="0">
                <a:solidFill>
                  <a:schemeClr val="tx2"/>
                </a:solidFill>
              </a:rPr>
              <a:t>cuts</a:t>
            </a:r>
            <a:r>
              <a:rPr lang="en-US" b="0" dirty="0" smtClean="0"/>
              <a:t>, are valid to add if they remove no integral points</a:t>
            </a:r>
          </a:p>
          <a:p>
            <a:endParaRPr lang="en-US" dirty="0" smtClean="0"/>
          </a:p>
          <a:p>
            <a:r>
              <a:rPr lang="en-US" dirty="0" smtClean="0"/>
              <a:t>Lots of cuts!  Which should </a:t>
            </a:r>
            <a:r>
              <a:rPr lang="en-US" dirty="0"/>
              <a:t>we add</a:t>
            </a:r>
            <a:r>
              <a:rPr lang="en-US" dirty="0" smtClean="0"/>
              <a:t>?</a:t>
            </a:r>
            <a:endParaRPr lang="en-US" b="0" dirty="0"/>
          </a:p>
          <a:p>
            <a:r>
              <a:rPr lang="en-US" dirty="0"/>
              <a:t>Can cuts be computed quickly</a:t>
            </a:r>
            <a:r>
              <a:rPr lang="en-US" dirty="0" smtClean="0"/>
              <a:t>?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Some families of cuts can be generated quickly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Often just generate and test </a:t>
            </a:r>
            <a:r>
              <a:rPr lang="en-US" b="0" dirty="0" err="1" smtClean="0"/>
              <a:t>separability</a:t>
            </a:r>
            <a:r>
              <a:rPr lang="en-US" dirty="0" smtClean="0"/>
              <a:t>  </a:t>
            </a:r>
          </a:p>
          <a:p>
            <a:r>
              <a:rPr lang="en-US" dirty="0" smtClean="0"/>
              <a:t>Sparse </a:t>
            </a:r>
            <a:r>
              <a:rPr lang="en-US" dirty="0"/>
              <a:t>coefficients?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839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Cutting Plane Method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113039" y="5690259"/>
                <a:ext cx="3110144" cy="412421"/>
              </a:xfrm>
              <a:prstGeom prst="rect">
                <a:avLst/>
              </a:prstGeom>
              <a:noFill/>
            </p:spPr>
            <p:txBody>
              <a:bodyPr wrap="square" lIns="73152" tIns="36576" rIns="73152" bIns="36576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𝑃</m:t>
                      </m:r>
                      <m:r>
                        <a:rPr lang="en-US" sz="220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={</m:t>
                      </m:r>
                      <m:r>
                        <a:rPr lang="en-US" sz="2200" b="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𝑥</m:t>
                      </m:r>
                      <m:r>
                        <a:rPr lang="en-US" sz="2200" i="1">
                          <a:solidFill>
                            <a:srgbClr val="0000FF"/>
                          </a:solidFill>
                          <a:latin typeface="Cambria Math"/>
                        </a:rPr>
                        <m:t>∈</m:t>
                      </m:r>
                      <m:sSup>
                        <m:sSupPr>
                          <m:ctrlPr>
                            <a:rPr lang="en-US" sz="2200" i="1">
                              <a:solidFill>
                                <a:srgbClr val="0000FF"/>
                              </a:solidFill>
                              <a:latin typeface="Cambria Math" charset="0"/>
                            </a:rPr>
                          </m:ctrlPr>
                        </m:sSupPr>
                        <m:e>
                          <m:r>
                            <a:rPr lang="en-US" sz="2200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𝑅</m:t>
                          </m:r>
                        </m:e>
                        <m:sup>
                          <m:r>
                            <a:rPr lang="en-US" sz="2200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𝑛</m:t>
                          </m:r>
                        </m:sup>
                      </m:sSup>
                      <m:r>
                        <a:rPr lang="en-US" sz="2200" i="1">
                          <a:solidFill>
                            <a:srgbClr val="0000FF"/>
                          </a:solidFill>
                          <a:latin typeface="Cambria Math"/>
                        </a:rPr>
                        <m:t>:</m:t>
                      </m:r>
                      <m:r>
                        <a:rPr lang="en-US" sz="2200" i="1">
                          <a:solidFill>
                            <a:srgbClr val="0000FF"/>
                          </a:solidFill>
                          <a:latin typeface="Cambria Math"/>
                        </a:rPr>
                        <m:t>𝐴𝑥</m:t>
                      </m:r>
                      <m:r>
                        <a:rPr lang="en-US" sz="2200" i="1">
                          <a:solidFill>
                            <a:srgbClr val="0000FF"/>
                          </a:solidFill>
                          <a:latin typeface="Cambria Math"/>
                        </a:rPr>
                        <m:t>≤</m:t>
                      </m:r>
                      <m:r>
                        <a:rPr lang="en-US" sz="2200" i="1">
                          <a:solidFill>
                            <a:srgbClr val="0000FF"/>
                          </a:solidFill>
                          <a:latin typeface="Cambria Math"/>
                        </a:rPr>
                        <m:t>𝑏</m:t>
                      </m:r>
                      <m:r>
                        <a:rPr lang="en-US" sz="2200" i="1">
                          <a:solidFill>
                            <a:srgbClr val="0000FF"/>
                          </a:solidFill>
                          <a:latin typeface="Cambria Math"/>
                        </a:rPr>
                        <m:t>}</m:t>
                      </m:r>
                    </m:oMath>
                  </m:oMathPara>
                </a14:m>
                <a:endParaRPr lang="en-US" sz="2200" dirty="0">
                  <a:solidFill>
                    <a:srgbClr val="00B05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3039" y="5690259"/>
                <a:ext cx="3110144" cy="412421"/>
              </a:xfrm>
              <a:prstGeom prst="rect">
                <a:avLst/>
              </a:prstGeom>
              <a:blipFill rotWithShape="1">
                <a:blip r:embed="rId5"/>
                <a:stretch>
                  <a:fillRect b="-205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1" name="Group 60"/>
          <p:cNvGrpSpPr/>
          <p:nvPr/>
        </p:nvGrpSpPr>
        <p:grpSpPr>
          <a:xfrm>
            <a:off x="2885436" y="2127746"/>
            <a:ext cx="3614057" cy="2987977"/>
            <a:chOff x="2885436" y="2127746"/>
            <a:chExt cx="3614057" cy="2987977"/>
          </a:xfrm>
        </p:grpSpPr>
        <p:cxnSp>
          <p:nvCxnSpPr>
            <p:cNvPr id="20" name="Straight Connector 19"/>
            <p:cNvCxnSpPr/>
            <p:nvPr/>
          </p:nvCxnSpPr>
          <p:spPr>
            <a:xfrm flipV="1">
              <a:off x="2907206" y="2127746"/>
              <a:ext cx="2886754" cy="676474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5573166" y="3862485"/>
              <a:ext cx="926326" cy="1253236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5793962" y="2133193"/>
              <a:ext cx="705531" cy="1729293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 flipV="1">
              <a:off x="2907206" y="2783286"/>
              <a:ext cx="852766" cy="1825891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3763056" y="4585856"/>
              <a:ext cx="1810111" cy="529867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Box 25"/>
                <p:cNvSpPr txBox="1"/>
                <p:nvPr/>
              </p:nvSpPr>
              <p:spPr>
                <a:xfrm>
                  <a:off x="2885436" y="3715927"/>
                  <a:ext cx="653143" cy="566309"/>
                </a:xfrm>
                <a:prstGeom prst="rect">
                  <a:avLst/>
                </a:prstGeom>
                <a:noFill/>
              </p:spPr>
              <p:txBody>
                <a:bodyPr wrap="square" lIns="73152" tIns="36576" rIns="73152" bIns="36576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𝑃</m:t>
                        </m:r>
                      </m:oMath>
                    </m:oMathPara>
                  </a14:m>
                  <a:endParaRPr lang="en-US" sz="2600" dirty="0"/>
                </a:p>
              </p:txBody>
            </p:sp>
          </mc:Choice>
          <mc:Fallback xmlns="">
            <p:sp>
              <p:nvSpPr>
                <p:cNvPr id="26" name="TextBox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85436" y="3715927"/>
                  <a:ext cx="653143" cy="566309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2" name="Group 61"/>
          <p:cNvGrpSpPr/>
          <p:nvPr/>
        </p:nvGrpSpPr>
        <p:grpSpPr>
          <a:xfrm>
            <a:off x="3832453" y="3090694"/>
            <a:ext cx="1454083" cy="1357854"/>
            <a:chOff x="3832453" y="3090694"/>
            <a:chExt cx="1454083" cy="1357854"/>
          </a:xfrm>
        </p:grpSpPr>
        <p:cxnSp>
          <p:nvCxnSpPr>
            <p:cNvPr id="9" name="Straight Connector 8"/>
            <p:cNvCxnSpPr/>
            <p:nvPr/>
          </p:nvCxnSpPr>
          <p:spPr>
            <a:xfrm flipV="1">
              <a:off x="3882258" y="3090694"/>
              <a:ext cx="1321113" cy="1"/>
            </a:xfrm>
            <a:prstGeom prst="line">
              <a:avLst/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4240806" y="3882239"/>
                  <a:ext cx="653143" cy="566309"/>
                </a:xfrm>
                <a:prstGeom prst="rect">
                  <a:avLst/>
                </a:prstGeom>
                <a:noFill/>
              </p:spPr>
              <p:txBody>
                <a:bodyPr wrap="square" lIns="73152" tIns="36576" rIns="73152" bIns="36576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3200" i="1" smtClean="0">
                                <a:solidFill>
                                  <a:srgbClr val="00B050"/>
                                </a:solidFill>
                                <a:latin typeface="Cambria Math" charset="0"/>
                              </a:rPr>
                            </m:ctrlPr>
                          </m:sSubPr>
                          <m:e>
                            <m:r>
                              <a:rPr lang="en-US" sz="3200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3200" i="1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𝐼</m:t>
                            </m:r>
                          </m:sub>
                        </m:sSub>
                      </m:oMath>
                    </m:oMathPara>
                  </a14:m>
                  <a:endParaRPr lang="en-US" sz="2600" dirty="0">
                    <a:solidFill>
                      <a:srgbClr val="00B05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40806" y="3882239"/>
                  <a:ext cx="653143" cy="566309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8" name="Straight Connector 37"/>
            <p:cNvCxnSpPr/>
            <p:nvPr/>
          </p:nvCxnSpPr>
          <p:spPr>
            <a:xfrm flipV="1">
              <a:off x="3901649" y="4403367"/>
              <a:ext cx="1321113" cy="1"/>
            </a:xfrm>
            <a:prstGeom prst="line">
              <a:avLst/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16" idx="4"/>
              <a:endCxn id="30" idx="0"/>
            </p:cNvCxnSpPr>
            <p:nvPr/>
          </p:nvCxnSpPr>
          <p:spPr>
            <a:xfrm>
              <a:off x="3832453" y="3178994"/>
              <a:ext cx="7123" cy="1141246"/>
            </a:xfrm>
            <a:prstGeom prst="line">
              <a:avLst/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5279413" y="3187145"/>
              <a:ext cx="7123" cy="1141246"/>
            </a:xfrm>
            <a:prstGeom prst="line">
              <a:avLst/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Group 90"/>
          <p:cNvGrpSpPr/>
          <p:nvPr/>
        </p:nvGrpSpPr>
        <p:grpSpPr>
          <a:xfrm>
            <a:off x="2005733" y="2008910"/>
            <a:ext cx="1045029" cy="752763"/>
            <a:chOff x="2005733" y="2008910"/>
            <a:chExt cx="1045029" cy="752763"/>
          </a:xfrm>
        </p:grpSpPr>
        <p:cxnSp>
          <p:nvCxnSpPr>
            <p:cNvPr id="41" name="Straight Arrow Connector 40"/>
            <p:cNvCxnSpPr/>
            <p:nvPr/>
          </p:nvCxnSpPr>
          <p:spPr>
            <a:xfrm flipV="1">
              <a:off x="2005733" y="2133192"/>
              <a:ext cx="1045029" cy="628481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TextBox 41"/>
                <p:cNvSpPr txBox="1"/>
                <p:nvPr/>
              </p:nvSpPr>
              <p:spPr>
                <a:xfrm>
                  <a:off x="2126985" y="2008910"/>
                  <a:ext cx="442877" cy="566309"/>
                </a:xfrm>
                <a:prstGeom prst="rect">
                  <a:avLst/>
                </a:prstGeom>
                <a:noFill/>
              </p:spPr>
              <p:txBody>
                <a:bodyPr wrap="none" lIns="73152" tIns="36576" rIns="73152" bIns="36576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𝑐</m:t>
                        </m:r>
                      </m:oMath>
                    </m:oMathPara>
                  </a14:m>
                  <a:endParaRPr lang="en-US" dirty="0">
                    <a:solidFill>
                      <a:srgbClr val="7030A0"/>
                    </a:solidFill>
                  </a:endParaRPr>
                </a:p>
              </p:txBody>
            </p:sp>
          </mc:Choice>
          <mc:Fallback xmlns="">
            <p:sp>
              <p:nvSpPr>
                <p:cNvPr id="42" name="TextBox 4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26985" y="2008910"/>
                  <a:ext cx="442877" cy="566309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43" name="Straight Connector 42"/>
          <p:cNvCxnSpPr/>
          <p:nvPr/>
        </p:nvCxnSpPr>
        <p:spPr>
          <a:xfrm>
            <a:off x="4033156" y="2304472"/>
            <a:ext cx="3511451" cy="55418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3752851" y="2183165"/>
            <a:ext cx="3562349" cy="829575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5-Point Star 47"/>
          <p:cNvSpPr/>
          <p:nvPr/>
        </p:nvSpPr>
        <p:spPr>
          <a:xfrm>
            <a:off x="5728648" y="2072329"/>
            <a:ext cx="130629" cy="110836"/>
          </a:xfrm>
          <a:prstGeom prst="star5">
            <a:avLst/>
          </a:prstGeom>
          <a:solidFill>
            <a:srgbClr val="FFFF00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3152" tIns="36576" rIns="73152" bIns="36576" spcCol="0"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5723230" y="1759527"/>
                <a:ext cx="458844" cy="381643"/>
              </a:xfrm>
              <a:prstGeom prst="rect">
                <a:avLst/>
              </a:prstGeom>
              <a:noFill/>
            </p:spPr>
            <p:txBody>
              <a:bodyPr wrap="none" lIns="73152" tIns="36576" rIns="73152" bIns="36576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US" sz="2000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3230" y="1759527"/>
                <a:ext cx="458844" cy="381643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6036329" y="2275722"/>
                <a:ext cx="452881" cy="381643"/>
              </a:xfrm>
              <a:prstGeom prst="rect">
                <a:avLst/>
              </a:prstGeom>
              <a:noFill/>
            </p:spPr>
            <p:txBody>
              <a:bodyPr wrap="none" lIns="73152" tIns="36576" rIns="73152" bIns="36576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solidFill>
                                <a:schemeClr val="accent2"/>
                              </a:solidFill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schemeClr val="accent2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chemeClr val="accent2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6329" y="2275722"/>
                <a:ext cx="452881" cy="381643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9" name="Group 88"/>
          <p:cNvGrpSpPr/>
          <p:nvPr/>
        </p:nvGrpSpPr>
        <p:grpSpPr>
          <a:xfrm>
            <a:off x="914400" y="1676400"/>
            <a:ext cx="7331888" cy="3985447"/>
            <a:chOff x="914400" y="1676400"/>
            <a:chExt cx="7331888" cy="3985447"/>
          </a:xfrm>
        </p:grpSpPr>
        <p:sp>
          <p:nvSpPr>
            <p:cNvPr id="17" name="Oval 16"/>
            <p:cNvSpPr/>
            <p:nvPr/>
          </p:nvSpPr>
          <p:spPr>
            <a:xfrm>
              <a:off x="5203372" y="3012740"/>
              <a:ext cx="159204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Oval 9"/>
            <p:cNvSpPr/>
            <p:nvPr/>
          </p:nvSpPr>
          <p:spPr>
            <a:xfrm>
              <a:off x="914400" y="1676400"/>
              <a:ext cx="159203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Oval 10"/>
            <p:cNvSpPr/>
            <p:nvPr/>
          </p:nvSpPr>
          <p:spPr>
            <a:xfrm>
              <a:off x="2363561" y="1682704"/>
              <a:ext cx="159203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914400" y="3006437"/>
              <a:ext cx="159203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Oval 12"/>
            <p:cNvSpPr/>
            <p:nvPr/>
          </p:nvSpPr>
          <p:spPr>
            <a:xfrm>
              <a:off x="2363561" y="3012740"/>
              <a:ext cx="159203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3752851" y="1682704"/>
              <a:ext cx="159204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5203372" y="1682704"/>
              <a:ext cx="159204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>
              <a:off x="3752851" y="3012740"/>
              <a:ext cx="159204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6628679" y="1702331"/>
              <a:ext cx="159204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>
              <a:off x="6628679" y="3032367"/>
              <a:ext cx="159204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921522" y="4313937"/>
              <a:ext cx="159203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2370685" y="4320240"/>
              <a:ext cx="159203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3759972" y="4320240"/>
              <a:ext cx="159204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210494" y="4320240"/>
              <a:ext cx="159204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2" name="Oval 31"/>
            <p:cNvSpPr/>
            <p:nvPr/>
          </p:nvSpPr>
          <p:spPr>
            <a:xfrm>
              <a:off x="6635803" y="4339867"/>
              <a:ext cx="159204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921522" y="5456337"/>
              <a:ext cx="159203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2370685" y="5462640"/>
              <a:ext cx="159203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3759972" y="5462640"/>
              <a:ext cx="159204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5210494" y="5462640"/>
              <a:ext cx="159204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7" name="Oval 36"/>
            <p:cNvSpPr/>
            <p:nvPr/>
          </p:nvSpPr>
          <p:spPr>
            <a:xfrm>
              <a:off x="6635803" y="5482267"/>
              <a:ext cx="159204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Oval 53"/>
            <p:cNvSpPr/>
            <p:nvPr/>
          </p:nvSpPr>
          <p:spPr>
            <a:xfrm>
              <a:off x="8079962" y="1715655"/>
              <a:ext cx="159203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Oval 54"/>
            <p:cNvSpPr/>
            <p:nvPr/>
          </p:nvSpPr>
          <p:spPr>
            <a:xfrm>
              <a:off x="8079962" y="3045691"/>
              <a:ext cx="159203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Oval 55"/>
            <p:cNvSpPr/>
            <p:nvPr/>
          </p:nvSpPr>
          <p:spPr>
            <a:xfrm>
              <a:off x="8087085" y="4353192"/>
              <a:ext cx="159203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Oval 56"/>
            <p:cNvSpPr/>
            <p:nvPr/>
          </p:nvSpPr>
          <p:spPr>
            <a:xfrm>
              <a:off x="8087085" y="5495592"/>
              <a:ext cx="159203" cy="16625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73152" tIns="36576" rIns="73152" bIns="36576" anchor="ctr"/>
            <a:lstStyle/>
            <a:p>
              <a:pPr algn="ctr">
                <a:defRPr/>
              </a:pPr>
              <a:endParaRPr lang="en-US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Box 89"/>
              <p:cNvSpPr txBox="1"/>
              <p:nvPr/>
            </p:nvSpPr>
            <p:spPr>
              <a:xfrm>
                <a:off x="3200400" y="6102680"/>
                <a:ext cx="3140027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 dirty="0">
                              <a:solidFill>
                                <a:srgbClr val="00B050"/>
                              </a:solidFill>
                              <a:latin typeface="Cambria Math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200" i="1" dirty="0">
                              <a:solidFill>
                                <a:srgbClr val="00B05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200" i="1" dirty="0">
                              <a:solidFill>
                                <a:srgbClr val="00B05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𝐼</m:t>
                          </m:r>
                        </m:sub>
                      </m:sSub>
                      <m:r>
                        <a:rPr lang="en-US" sz="2200" i="1" dirty="0">
                          <a:solidFill>
                            <a:srgbClr val="00B050"/>
                          </a:solidFill>
                          <a:latin typeface="Cambria Math"/>
                          <a:cs typeface="Times New Roman" pitchFamily="18" charset="0"/>
                        </a:rPr>
                        <m:t>= </m:t>
                      </m:r>
                      <m:r>
                        <m:rPr>
                          <m:nor/>
                        </m:rPr>
                        <a:rPr lang="en-US" sz="2200" dirty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US" sz="2200" dirty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m:t>conv</m:t>
                      </m:r>
                      <m:r>
                        <m:rPr>
                          <m:nor/>
                        </m:rPr>
                        <a:rPr lang="en-US" sz="2200" b="0" i="0" dirty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m:t>−</m:t>
                      </m:r>
                      <m:r>
                        <m:rPr>
                          <m:nor/>
                        </m:rPr>
                        <a:rPr lang="en-US" sz="2200" dirty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m:t>hull</m:t>
                      </m:r>
                      <m:d>
                        <m:dPr>
                          <m:ctrlPr>
                            <a:rPr lang="en-US" sz="2200" i="1" dirty="0">
                              <a:solidFill>
                                <a:srgbClr val="00B050"/>
                              </a:solidFill>
                              <a:latin typeface="Cambria Math" charset="0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en-US" sz="2200" i="1" dirty="0">
                              <a:solidFill>
                                <a:srgbClr val="00B05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𝑃</m:t>
                          </m:r>
                          <m:r>
                            <a:rPr lang="en-US" sz="2200" i="1" dirty="0">
                              <a:solidFill>
                                <a:srgbClr val="00B050"/>
                              </a:solidFill>
                              <a:latin typeface="Cambria Math"/>
                              <a:cs typeface="Times New Roman" pitchFamily="18" charset="0"/>
                            </a:rPr>
                            <m:t>∩</m:t>
                          </m:r>
                          <m:sSup>
                            <m:sSupPr>
                              <m:ctrlPr>
                                <a:rPr lang="en-US" sz="2200" i="1" dirty="0">
                                  <a:solidFill>
                                    <a:srgbClr val="00B050"/>
                                  </a:solidFill>
                                  <a:latin typeface="Cambria Math" charset="0"/>
                                  <a:cs typeface="Times New Roman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i="1" dirty="0">
                                  <a:solidFill>
                                    <a:srgbClr val="00B050"/>
                                  </a:solidFill>
                                  <a:latin typeface="Cambria Math"/>
                                  <a:cs typeface="Times New Roman" pitchFamily="18" charset="0"/>
                                </a:rPr>
                                <m:t>𝑍</m:t>
                              </m:r>
                            </m:e>
                            <m:sup>
                              <m:r>
                                <a:rPr lang="en-US" sz="2200" i="1" dirty="0">
                                  <a:solidFill>
                                    <a:srgbClr val="00B050"/>
                                  </a:solidFill>
                                  <a:latin typeface="Cambria Math"/>
                                  <a:cs typeface="Times New Roman" pitchFamily="18" charset="0"/>
                                </a:rPr>
                                <m:t>𝑛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 sz="2200" dirty="0">
                  <a:solidFill>
                    <a:srgbClr val="00B05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0" name="TextBox 8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0400" y="6102680"/>
                <a:ext cx="3140027" cy="430887"/>
              </a:xfrm>
              <a:prstGeom prst="rect">
                <a:avLst/>
              </a:prstGeom>
              <a:blipFill rotWithShape="1">
                <a:blip r:embed="rId11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6" name="Straight Connector 65"/>
          <p:cNvCxnSpPr/>
          <p:nvPr/>
        </p:nvCxnSpPr>
        <p:spPr>
          <a:xfrm>
            <a:off x="3919176" y="2127746"/>
            <a:ext cx="2868707" cy="1987054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5-Point Star 68"/>
          <p:cNvSpPr/>
          <p:nvPr/>
        </p:nvSpPr>
        <p:spPr>
          <a:xfrm>
            <a:off x="4343400" y="2403764"/>
            <a:ext cx="130629" cy="110836"/>
          </a:xfrm>
          <a:prstGeom prst="star5">
            <a:avLst/>
          </a:prstGeom>
          <a:solidFill>
            <a:srgbClr val="FFFF00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3152" tIns="36576" rIns="73152" bIns="36576" spcCol="0" rtlCol="0" anchor="ctr"/>
          <a:lstStyle/>
          <a:p>
            <a:pPr algn="ctr"/>
            <a:endParaRPr lang="en-US"/>
          </a:p>
        </p:txBody>
      </p:sp>
      <p:cxnSp>
        <p:nvCxnSpPr>
          <p:cNvPr id="70" name="Straight Connector 69"/>
          <p:cNvCxnSpPr/>
          <p:nvPr/>
        </p:nvCxnSpPr>
        <p:spPr>
          <a:xfrm>
            <a:off x="2005733" y="2403764"/>
            <a:ext cx="5766667" cy="125383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5-Point Star 74"/>
          <p:cNvSpPr/>
          <p:nvPr/>
        </p:nvSpPr>
        <p:spPr>
          <a:xfrm>
            <a:off x="5822023" y="2286000"/>
            <a:ext cx="130629" cy="110836"/>
          </a:xfrm>
          <a:prstGeom prst="star5">
            <a:avLst/>
          </a:prstGeom>
          <a:solidFill>
            <a:srgbClr val="FFFF00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3152" tIns="36576" rIns="73152" bIns="36576" spcCol="0" rtlCol="0" anchor="ctr"/>
          <a:lstStyle/>
          <a:p>
            <a:pPr algn="ctr"/>
            <a:endParaRPr lang="en-US"/>
          </a:p>
        </p:txBody>
      </p:sp>
      <p:sp>
        <p:nvSpPr>
          <p:cNvPr id="81" name="5-Point Star 80"/>
          <p:cNvSpPr/>
          <p:nvPr/>
        </p:nvSpPr>
        <p:spPr>
          <a:xfrm>
            <a:off x="4593771" y="2327564"/>
            <a:ext cx="130629" cy="110836"/>
          </a:xfrm>
          <a:prstGeom prst="star5">
            <a:avLst/>
          </a:prstGeom>
          <a:solidFill>
            <a:srgbClr val="FFFF00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3152" tIns="36576" rIns="73152" bIns="36576" spcCol="0"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/>
              <p:cNvSpPr txBox="1"/>
              <p:nvPr/>
            </p:nvSpPr>
            <p:spPr>
              <a:xfrm>
                <a:off x="4341756" y="1981200"/>
                <a:ext cx="458844" cy="381643"/>
              </a:xfrm>
              <a:prstGeom prst="rect">
                <a:avLst/>
              </a:prstGeom>
              <a:noFill/>
            </p:spPr>
            <p:txBody>
              <a:bodyPr wrap="none" lIns="73152" tIns="36576" rIns="73152" bIns="36576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solidFill>
                                <a:schemeClr val="accent2"/>
                              </a:solidFill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chemeClr val="accent2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chemeClr val="accent2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82" name="TextBox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1756" y="1981200"/>
                <a:ext cx="458844" cy="381643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/>
              <p:cNvSpPr txBox="1"/>
              <p:nvPr/>
            </p:nvSpPr>
            <p:spPr>
              <a:xfrm>
                <a:off x="4114800" y="2437757"/>
                <a:ext cx="458844" cy="381643"/>
              </a:xfrm>
              <a:prstGeom prst="rect">
                <a:avLst/>
              </a:prstGeom>
              <a:noFill/>
            </p:spPr>
            <p:txBody>
              <a:bodyPr wrap="none" lIns="73152" tIns="36576" rIns="73152" bIns="36576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solidFill>
                                <a:schemeClr val="accent2"/>
                              </a:solidFill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chemeClr val="accent2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chemeClr val="accent2"/>
                              </a:solidFill>
                              <a:latin typeface="Cambria Math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84" name="TextBox 8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4800" y="2437757"/>
                <a:ext cx="458844" cy="381643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5273424" y="3096623"/>
                <a:ext cx="720069" cy="438518"/>
              </a:xfrm>
              <a:prstGeom prst="rect">
                <a:avLst/>
              </a:prstGeom>
              <a:noFill/>
            </p:spPr>
            <p:txBody>
              <a:bodyPr wrap="none" lIns="73152" tIns="36576" rIns="73152" bIns="36576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 smtClean="0">
                              <a:solidFill>
                                <a:schemeClr val="tx1"/>
                              </a:solidFill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𝑜𝑝𝑡</m:t>
                          </m:r>
                        </m:sub>
                      </m:sSub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3424" y="3096623"/>
                <a:ext cx="720069" cy="438518"/>
              </a:xfrm>
              <a:prstGeom prst="rect">
                <a:avLst/>
              </a:prstGeom>
              <a:blipFill rotWithShape="1">
                <a:blip r:embed="rId18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5-Point Star 58"/>
          <p:cNvSpPr/>
          <p:nvPr/>
        </p:nvSpPr>
        <p:spPr>
          <a:xfrm>
            <a:off x="5131130" y="2895600"/>
            <a:ext cx="279070" cy="313799"/>
          </a:xfrm>
          <a:prstGeom prst="star5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3152" tIns="36576" rIns="73152" bIns="36576" spcCol="0" rtlCol="0" anchor="ctr"/>
          <a:lstStyle/>
          <a:p>
            <a:pPr algn="ctr"/>
            <a:endParaRPr lang="en-US"/>
          </a:p>
        </p:txBody>
      </p:sp>
      <p:cxnSp>
        <p:nvCxnSpPr>
          <p:cNvPr id="87" name="Straight Connector 86"/>
          <p:cNvCxnSpPr/>
          <p:nvPr/>
        </p:nvCxnSpPr>
        <p:spPr>
          <a:xfrm>
            <a:off x="2005733" y="2466543"/>
            <a:ext cx="5309467" cy="65473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5-Point Star 91"/>
          <p:cNvSpPr/>
          <p:nvPr/>
        </p:nvSpPr>
        <p:spPr>
          <a:xfrm>
            <a:off x="4876800" y="2763982"/>
            <a:ext cx="130629" cy="110836"/>
          </a:xfrm>
          <a:prstGeom prst="star5">
            <a:avLst/>
          </a:prstGeom>
          <a:solidFill>
            <a:srgbClr val="FFFF00"/>
          </a:solidFill>
          <a:ln w="1905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3152" tIns="36576" rIns="73152" bIns="36576" spcCol="0"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3" name="TextBox 92"/>
              <p:cNvSpPr txBox="1"/>
              <p:nvPr/>
            </p:nvSpPr>
            <p:spPr>
              <a:xfrm>
                <a:off x="4875156" y="2513957"/>
                <a:ext cx="458844" cy="381643"/>
              </a:xfrm>
              <a:prstGeom prst="rect">
                <a:avLst/>
              </a:prstGeom>
              <a:noFill/>
            </p:spPr>
            <p:txBody>
              <a:bodyPr wrap="none" lIns="73152" tIns="36576" rIns="73152" bIns="36576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solidFill>
                                <a:schemeClr val="accent2"/>
                              </a:solidFill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chemeClr val="accent2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chemeClr val="accent2"/>
                              </a:solidFill>
                              <a:latin typeface="Cambria Math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93" name="TextBox 9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5156" y="2513957"/>
                <a:ext cx="458844" cy="381643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Box 62"/>
          <p:cNvSpPr txBox="1"/>
          <p:nvPr/>
        </p:nvSpPr>
        <p:spPr>
          <a:xfrm>
            <a:off x="0" y="6488668"/>
            <a:ext cx="696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K</a:t>
            </a:r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25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957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370"/>
    </mc:Choice>
    <mc:Fallback xmlns="">
      <p:transition spd="slow" advTm="503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50" grpId="0"/>
      <p:bldP spid="51" grpId="0"/>
      <p:bldP spid="90" grpId="0"/>
      <p:bldP spid="69" grpId="0" animBg="1"/>
      <p:bldP spid="75" grpId="0" animBg="1"/>
      <p:bldP spid="81" grpId="0" animBg="1"/>
      <p:bldP spid="82" grpId="0"/>
      <p:bldP spid="84" grpId="0"/>
      <p:bldP spid="58" grpId="0"/>
      <p:bldP spid="59" grpId="0" animBg="1"/>
      <p:bldP spid="92" grpId="0" animBg="1"/>
      <p:bldP spid="9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199" y="152718"/>
            <a:ext cx="6998677" cy="1371600"/>
          </a:xfrm>
        </p:spPr>
        <p:txBody>
          <a:bodyPr/>
          <a:lstStyle/>
          <a:p>
            <a:r>
              <a:rPr lang="en-US" dirty="0" smtClean="0"/>
              <a:t>Cutting Plane Method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752600"/>
            <a:ext cx="7620000" cy="4736068"/>
          </a:xfrm>
        </p:spPr>
        <p:txBody>
          <a:bodyPr>
            <a:normAutofit/>
          </a:bodyPr>
          <a:lstStyle/>
          <a:p>
            <a:r>
              <a:rPr lang="en-US" dirty="0" smtClean="0"/>
              <a:t>Starting LP.</a:t>
            </a:r>
            <a:r>
              <a:rPr lang="en-US" dirty="0" smtClean="0"/>
              <a:t> Start with the LP relaxation of the given IP to obtain basic optimal </a:t>
            </a:r>
            <a:r>
              <a:rPr lang="en-US" dirty="0" smtClean="0"/>
              <a:t>solution x</a:t>
            </a:r>
          </a:p>
          <a:p>
            <a:r>
              <a:rPr lang="en-US" dirty="0" smtClean="0"/>
              <a:t>Repeat until </a:t>
            </a:r>
            <a:r>
              <a:rPr lang="en-US" dirty="0" smtClean="0"/>
              <a:t>x is </a:t>
            </a:r>
            <a:r>
              <a:rPr lang="en-US" dirty="0" smtClean="0"/>
              <a:t>integral:</a:t>
            </a:r>
          </a:p>
          <a:p>
            <a:pPr marL="160020" indent="-342900">
              <a:buFont typeface="Arial" charset="0"/>
              <a:buChar char="•"/>
            </a:pPr>
            <a:r>
              <a:rPr lang="en-US" dirty="0" smtClean="0"/>
              <a:t>Add Cuts.</a:t>
            </a:r>
            <a:r>
              <a:rPr lang="en-US" b="0" dirty="0" smtClean="0"/>
              <a:t> Find a linear inequality that is valid for the convex hull of integer solutions but violated by </a:t>
            </a:r>
            <a:r>
              <a:rPr lang="en-US" dirty="0" smtClean="0"/>
              <a:t>x</a:t>
            </a:r>
            <a:r>
              <a:rPr lang="en-US" b="0" dirty="0" smtClean="0"/>
              <a:t> and </a:t>
            </a:r>
            <a:r>
              <a:rPr lang="en-US" b="0" dirty="0" smtClean="0"/>
              <a:t>add it to the LP</a:t>
            </a:r>
          </a:p>
          <a:p>
            <a:pPr marL="160020" indent="-342900">
              <a:buFont typeface="Arial" charset="0"/>
              <a:buChar char="•"/>
            </a:pPr>
            <a:r>
              <a:rPr lang="en-US" dirty="0" smtClean="0"/>
              <a:t>Re-solve LP.</a:t>
            </a:r>
            <a:r>
              <a:rPr lang="en-US" b="0" dirty="0" smtClean="0"/>
              <a:t> Obtain basic optimal solution </a:t>
            </a:r>
            <a:r>
              <a:rPr lang="en-US" dirty="0" smtClean="0"/>
              <a:t>x</a:t>
            </a:r>
            <a:endParaRPr lang="en-US" dirty="0"/>
          </a:p>
          <a:p>
            <a:endParaRPr lang="en-US" b="0" dirty="0" smtClean="0"/>
          </a:p>
          <a:p>
            <a:r>
              <a:rPr lang="en-US" dirty="0" smtClean="0">
                <a:solidFill>
                  <a:schemeClr val="tx2"/>
                </a:solidFill>
              </a:rPr>
              <a:t>Can integrate into branch and bound (“branch and cut”) – cuts will tighten the LP relaxation at the root or in the tree.</a:t>
            </a: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26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024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20"/>
    </mc:Choice>
    <mc:Fallback xmlns="">
      <p:transition spd="slow" advTm="25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17477"/>
            <a:ext cx="9144001" cy="132561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Running Example: </a:t>
            </a:r>
            <a:r>
              <a:rPr lang="en-US" dirty="0" smtClean="0">
                <a:solidFill>
                  <a:schemeClr val="tx1"/>
                </a:solidFill>
              </a:rPr>
              <a:t>methods fo</a:t>
            </a:r>
            <a:r>
              <a:rPr lang="en-US" dirty="0" smtClean="0">
                <a:solidFill>
                  <a:schemeClr val="tx1"/>
                </a:solidFill>
              </a:rPr>
              <a:t>r optimizing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smtClean="0"/>
              <a:t>Kidney </a:t>
            </a:r>
            <a:r>
              <a:rPr lang="en-US" dirty="0" smtClean="0"/>
              <a:t>Exchange</a:t>
            </a:r>
            <a:endParaRPr lang="en-US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41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Recall!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28</a:t>
            </a:fld>
            <a:endParaRPr lang="en-US"/>
          </a:p>
        </p:txBody>
      </p:sp>
      <p:pic>
        <p:nvPicPr>
          <p:cNvPr id="5" name="Picture 4" descr="Screen Shot 2015-12-03 at 11.59.08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49" y="2073231"/>
            <a:ext cx="8458161" cy="3477647"/>
          </a:xfrm>
          <a:prstGeom prst="rect">
            <a:avLst/>
          </a:prstGeom>
          <a:solidFill>
            <a:schemeClr val="tx2"/>
          </a:solidFill>
        </p:spPr>
      </p:pic>
    </p:spTree>
    <p:extLst>
      <p:ext uri="{BB962C8B-B14F-4D97-AF65-F5344CB8AC3E}">
        <p14:creationId xmlns:p14="http://schemas.microsoft.com/office/powerpoint/2010/main" val="158000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7663543" cy="1371600"/>
          </a:xfrm>
        </p:spPr>
        <p:txBody>
          <a:bodyPr/>
          <a:lstStyle/>
          <a:p>
            <a:r>
              <a:rPr lang="en-US" dirty="0" smtClean="0"/>
              <a:t>Basic Approach #1:</a:t>
            </a:r>
            <a:br>
              <a:rPr lang="en-US" dirty="0" smtClean="0"/>
            </a:br>
            <a:r>
              <a:rPr lang="en-US" dirty="0" smtClean="0"/>
              <a:t>The Edge formulation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44487"/>
            <a:ext cx="8229600" cy="4876800"/>
          </a:xfrm>
        </p:spPr>
        <p:txBody>
          <a:bodyPr>
            <a:normAutofit/>
          </a:bodyPr>
          <a:lstStyle/>
          <a:p>
            <a:r>
              <a:rPr lang="en-US" b="0" dirty="0" smtClean="0"/>
              <a:t>Binary variable </a:t>
            </a:r>
            <a:r>
              <a:rPr lang="en-US" b="0" i="1" dirty="0" err="1" smtClean="0"/>
              <a:t>x</a:t>
            </a:r>
            <a:r>
              <a:rPr lang="en-US" b="0" i="1" baseline="-25000" dirty="0" err="1" smtClean="0"/>
              <a:t>ij</a:t>
            </a:r>
            <a:r>
              <a:rPr lang="en-US" b="0" dirty="0" smtClean="0"/>
              <a:t> for each edge from </a:t>
            </a:r>
            <a:r>
              <a:rPr lang="en-US" b="0" i="1" dirty="0" err="1" smtClean="0"/>
              <a:t>i</a:t>
            </a:r>
            <a:r>
              <a:rPr lang="en-US" b="0" dirty="0" smtClean="0"/>
              <a:t> to </a:t>
            </a:r>
            <a:r>
              <a:rPr lang="en-US" b="0" i="1" dirty="0" smtClean="0"/>
              <a:t>j</a:t>
            </a:r>
          </a:p>
          <a:p>
            <a:pPr marL="0" indent="0">
              <a:buNone/>
            </a:pPr>
            <a:r>
              <a:rPr lang="en-US" b="1" dirty="0" smtClean="0"/>
              <a:t>Maximize</a:t>
            </a:r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	</a:t>
            </a:r>
            <a:r>
              <a:rPr lang="en-US" b="0" i="1" dirty="0" smtClean="0"/>
              <a:t>u</a:t>
            </a:r>
            <a:r>
              <a:rPr lang="en-US" b="0" dirty="0" smtClean="0"/>
              <a:t>(</a:t>
            </a:r>
            <a:r>
              <a:rPr lang="en-US" b="0" i="1" dirty="0" smtClean="0"/>
              <a:t>M</a:t>
            </a:r>
            <a:r>
              <a:rPr lang="en-US" b="0" dirty="0" smtClean="0"/>
              <a:t>) = </a:t>
            </a:r>
            <a:r>
              <a:rPr lang="en-US" b="0" dirty="0" err="1" smtClean="0"/>
              <a:t>Σ</a:t>
            </a:r>
            <a:r>
              <a:rPr lang="en-US" b="0" dirty="0" smtClean="0"/>
              <a:t> </a:t>
            </a:r>
            <a:r>
              <a:rPr lang="en-US" b="0" dirty="0" err="1" smtClean="0"/>
              <a:t>w</a:t>
            </a:r>
            <a:r>
              <a:rPr lang="en-US" b="0" baseline="-25000" dirty="0" err="1" smtClean="0"/>
              <a:t>ij</a:t>
            </a:r>
            <a:r>
              <a:rPr lang="en-US" b="0" baseline="-25000" dirty="0" smtClean="0"/>
              <a:t> </a:t>
            </a:r>
            <a:r>
              <a:rPr lang="en-US" b="0" i="1" dirty="0" err="1" smtClean="0"/>
              <a:t>x</a:t>
            </a:r>
            <a:r>
              <a:rPr lang="en-US" b="0" i="1" baseline="-25000" dirty="0" err="1" smtClean="0"/>
              <a:t>ij</a:t>
            </a:r>
            <a:endParaRPr lang="en-US" b="0" i="1" baseline="-25000" dirty="0" smtClean="0"/>
          </a:p>
          <a:p>
            <a:pPr marL="0" indent="0">
              <a:buNone/>
            </a:pPr>
            <a:r>
              <a:rPr lang="en-US" b="1" dirty="0" smtClean="0"/>
              <a:t>Subject to</a:t>
            </a:r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	</a:t>
            </a:r>
            <a:r>
              <a:rPr lang="en-US" b="0" dirty="0" err="1" smtClean="0"/>
              <a:t>Σ</a:t>
            </a:r>
            <a:r>
              <a:rPr lang="en-US" b="0" baseline="-25000" dirty="0" err="1" smtClean="0"/>
              <a:t>j</a:t>
            </a:r>
            <a:r>
              <a:rPr lang="en-US" b="0" dirty="0" smtClean="0"/>
              <a:t> </a:t>
            </a:r>
            <a:r>
              <a:rPr lang="en-US" b="0" i="1" dirty="0" err="1" smtClean="0"/>
              <a:t>x</a:t>
            </a:r>
            <a:r>
              <a:rPr lang="en-US" b="0" i="1" baseline="-25000" dirty="0" err="1" smtClean="0"/>
              <a:t>ij</a:t>
            </a:r>
            <a:r>
              <a:rPr lang="en-US" b="0" i="1" dirty="0" smtClean="0"/>
              <a:t> = </a:t>
            </a:r>
            <a:r>
              <a:rPr lang="en-US" b="0" dirty="0" err="1" smtClean="0"/>
              <a:t>Σ</a:t>
            </a:r>
            <a:r>
              <a:rPr lang="en-US" b="0" baseline="-25000" dirty="0" err="1" smtClean="0"/>
              <a:t>j</a:t>
            </a:r>
            <a:r>
              <a:rPr lang="en-US" b="0" dirty="0" smtClean="0"/>
              <a:t> </a:t>
            </a:r>
            <a:r>
              <a:rPr lang="en-US" b="0" i="1" dirty="0" err="1" smtClean="0"/>
              <a:t>x</a:t>
            </a:r>
            <a:r>
              <a:rPr lang="en-US" b="0" i="1" baseline="-25000" dirty="0" err="1" smtClean="0"/>
              <a:t>ji</a:t>
            </a:r>
            <a:r>
              <a:rPr lang="en-US" b="0" i="1" dirty="0" smtClean="0"/>
              <a:t>			</a:t>
            </a:r>
            <a:r>
              <a:rPr lang="en-US" b="0" dirty="0" smtClean="0"/>
              <a:t>for each vertex </a:t>
            </a:r>
            <a:r>
              <a:rPr lang="en-US" b="0" i="1" dirty="0" err="1" smtClean="0"/>
              <a:t>i</a:t>
            </a:r>
            <a:endParaRPr lang="en-US" b="0" i="1" dirty="0" smtClean="0"/>
          </a:p>
          <a:p>
            <a:pPr marL="0" indent="0">
              <a:buNone/>
            </a:pPr>
            <a:r>
              <a:rPr lang="en-US" b="0" i="1" dirty="0" smtClean="0"/>
              <a:t>	</a:t>
            </a:r>
            <a:r>
              <a:rPr lang="en-US" b="0" dirty="0" err="1" smtClean="0"/>
              <a:t>Σ</a:t>
            </a:r>
            <a:r>
              <a:rPr lang="en-US" b="0" baseline="-25000" dirty="0" err="1" smtClean="0"/>
              <a:t>j</a:t>
            </a:r>
            <a:r>
              <a:rPr lang="en-US" b="0" dirty="0" smtClean="0"/>
              <a:t> </a:t>
            </a:r>
            <a:r>
              <a:rPr lang="en-US" b="0" i="1" dirty="0" err="1" smtClean="0"/>
              <a:t>x</a:t>
            </a:r>
            <a:r>
              <a:rPr lang="en-US" b="0" i="1" baseline="-25000" dirty="0" err="1" smtClean="0"/>
              <a:t>ij</a:t>
            </a:r>
            <a:r>
              <a:rPr lang="en-US" b="0" i="1" dirty="0" smtClean="0"/>
              <a:t> </a:t>
            </a:r>
            <a:r>
              <a:rPr lang="en-US" b="0" dirty="0" smtClean="0"/>
              <a:t>≤ 1				for each vertex </a:t>
            </a:r>
            <a:r>
              <a:rPr lang="en-US" b="0" i="1" dirty="0" err="1" smtClean="0"/>
              <a:t>i</a:t>
            </a:r>
            <a:endParaRPr lang="en-US" b="0" i="1" dirty="0" smtClean="0"/>
          </a:p>
          <a:p>
            <a:pPr marL="0" indent="0">
              <a:buNone/>
            </a:pPr>
            <a:r>
              <a:rPr lang="en-US" b="0" i="1" dirty="0" smtClean="0"/>
              <a:t>	</a:t>
            </a:r>
            <a:r>
              <a:rPr lang="en-US" b="0" dirty="0" smtClean="0"/>
              <a:t>Σ</a:t>
            </a:r>
            <a:r>
              <a:rPr lang="en-US" b="0" baseline="-25000" dirty="0" smtClean="0"/>
              <a:t>1≤k≤L </a:t>
            </a:r>
            <a:r>
              <a:rPr lang="en-US" b="0" dirty="0" smtClean="0"/>
              <a:t>x</a:t>
            </a:r>
            <a:r>
              <a:rPr lang="en-US" b="0" baseline="-25000" dirty="0" smtClean="0"/>
              <a:t>i(k)</a:t>
            </a:r>
            <a:r>
              <a:rPr lang="en-US" b="0" baseline="-25000" dirty="0" err="1" smtClean="0"/>
              <a:t>i</a:t>
            </a:r>
            <a:r>
              <a:rPr lang="en-US" b="0" baseline="-25000" dirty="0" smtClean="0"/>
              <a:t>(k+1)</a:t>
            </a:r>
            <a:r>
              <a:rPr lang="en-US" b="0" dirty="0" smtClean="0"/>
              <a:t> ≤ L-1		for paths </a:t>
            </a:r>
            <a:r>
              <a:rPr lang="en-US" b="0" dirty="0" err="1" smtClean="0"/>
              <a:t>i</a:t>
            </a:r>
            <a:r>
              <a:rPr lang="en-US" b="0" dirty="0" smtClean="0"/>
              <a:t>(1)…</a:t>
            </a:r>
            <a:r>
              <a:rPr lang="en-US" b="0" dirty="0" err="1" smtClean="0"/>
              <a:t>i</a:t>
            </a:r>
            <a:r>
              <a:rPr lang="en-US" b="0" dirty="0" smtClean="0"/>
              <a:t>(L+1)</a:t>
            </a:r>
          </a:p>
          <a:p>
            <a:pPr marL="0" indent="0">
              <a:buNone/>
            </a:pPr>
            <a:r>
              <a:rPr lang="en-US" b="0" i="1" dirty="0" smtClean="0"/>
              <a:t>	 </a:t>
            </a:r>
            <a:r>
              <a:rPr lang="en-US" sz="2000" b="0" i="1" dirty="0" smtClean="0"/>
              <a:t>(</a:t>
            </a:r>
            <a:r>
              <a:rPr lang="en-US" sz="1600" b="0" i="1" dirty="0" smtClean="0"/>
              <a:t>no path of length L that doesn’t end where it started – cycle cap)</a:t>
            </a:r>
            <a:endParaRPr lang="en-US" b="0" i="1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104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7369629" cy="1371600"/>
          </a:xfrm>
        </p:spPr>
        <p:txBody>
          <a:bodyPr/>
          <a:lstStyle/>
          <a:p>
            <a:r>
              <a:rPr lang="en-US" dirty="0" smtClean="0"/>
              <a:t>Generating Cuts for the Edge </a:t>
            </a:r>
            <a:r>
              <a:rPr lang="en-US" dirty="0" smtClean="0"/>
              <a:t>Formulation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979714" y="1937657"/>
            <a:ext cx="914400" cy="914400"/>
          </a:xfrm>
          <a:prstGeom prst="ellipse">
            <a:avLst/>
          </a:prstGeom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9" name="Oval 8"/>
          <p:cNvSpPr/>
          <p:nvPr/>
        </p:nvSpPr>
        <p:spPr>
          <a:xfrm>
            <a:off x="1738991" y="3265396"/>
            <a:ext cx="914400" cy="914400"/>
          </a:xfrm>
          <a:prstGeom prst="ellipse">
            <a:avLst/>
          </a:prstGeom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824591" y="4582884"/>
            <a:ext cx="914400" cy="914400"/>
          </a:xfrm>
          <a:prstGeom prst="ellipse">
            <a:avLst/>
          </a:prstGeom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6753678" y="3945919"/>
            <a:ext cx="914400" cy="914400"/>
          </a:xfrm>
          <a:prstGeom prst="ellipse">
            <a:avLst/>
          </a:prstGeom>
          <a:ln w="38100">
            <a:solidFill>
              <a:schemeClr val="tx1"/>
            </a:solidFill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V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4961270" y="5221241"/>
            <a:ext cx="914400" cy="914400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4827359" y="2727441"/>
            <a:ext cx="914400" cy="914400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3143250" y="4582885"/>
            <a:ext cx="914400" cy="914400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3143250" y="2139201"/>
            <a:ext cx="914400" cy="914400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8" name="Straight Arrow Connector 17"/>
          <p:cNvCxnSpPr>
            <a:stCxn id="12" idx="6"/>
            <a:endCxn id="11" idx="3"/>
          </p:cNvCxnSpPr>
          <p:nvPr/>
        </p:nvCxnSpPr>
        <p:spPr>
          <a:xfrm flipV="1">
            <a:off x="5875670" y="4726408"/>
            <a:ext cx="1011919" cy="95203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9" idx="6"/>
            <a:endCxn id="15" idx="3"/>
          </p:cNvCxnSpPr>
          <p:nvPr/>
        </p:nvCxnSpPr>
        <p:spPr>
          <a:xfrm flipV="1">
            <a:off x="2653391" y="2919690"/>
            <a:ext cx="623770" cy="8029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9" idx="6"/>
            <a:endCxn id="13" idx="3"/>
          </p:cNvCxnSpPr>
          <p:nvPr/>
        </p:nvCxnSpPr>
        <p:spPr>
          <a:xfrm flipV="1">
            <a:off x="2653391" y="3507930"/>
            <a:ext cx="2307879" cy="21466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9" idx="6"/>
            <a:endCxn id="14" idx="1"/>
          </p:cNvCxnSpPr>
          <p:nvPr/>
        </p:nvCxnSpPr>
        <p:spPr>
          <a:xfrm>
            <a:off x="2653391" y="3722596"/>
            <a:ext cx="623770" cy="9942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10" idx="6"/>
            <a:endCxn id="14" idx="2"/>
          </p:cNvCxnSpPr>
          <p:nvPr/>
        </p:nvCxnSpPr>
        <p:spPr>
          <a:xfrm>
            <a:off x="1738991" y="5040084"/>
            <a:ext cx="1404259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7" idx="6"/>
            <a:endCxn id="15" idx="2"/>
          </p:cNvCxnSpPr>
          <p:nvPr/>
        </p:nvCxnSpPr>
        <p:spPr>
          <a:xfrm>
            <a:off x="1894114" y="2394857"/>
            <a:ext cx="1249136" cy="2015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13" idx="5"/>
            <a:endCxn id="11" idx="1"/>
          </p:cNvCxnSpPr>
          <p:nvPr/>
        </p:nvCxnSpPr>
        <p:spPr>
          <a:xfrm>
            <a:off x="5607848" y="3507930"/>
            <a:ext cx="1279741" cy="571900"/>
          </a:xfrm>
          <a:prstGeom prst="straightConnector1">
            <a:avLst/>
          </a:prstGeom>
          <a:ln>
            <a:headEnd type="triangle"/>
            <a:tailEnd type="triangle"/>
          </a:ln>
          <a:effec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stCxn id="15" idx="6"/>
            <a:endCxn id="13" idx="2"/>
          </p:cNvCxnSpPr>
          <p:nvPr/>
        </p:nvCxnSpPr>
        <p:spPr>
          <a:xfrm>
            <a:off x="4057650" y="2596401"/>
            <a:ext cx="769709" cy="588240"/>
          </a:xfrm>
          <a:prstGeom prst="straightConnector1">
            <a:avLst/>
          </a:prstGeom>
          <a:ln>
            <a:headEnd type="triangle"/>
            <a:tailEnd type="triangle"/>
          </a:ln>
          <a:effec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>
            <a:stCxn id="13" idx="4"/>
            <a:endCxn id="12" idx="0"/>
          </p:cNvCxnSpPr>
          <p:nvPr/>
        </p:nvCxnSpPr>
        <p:spPr>
          <a:xfrm>
            <a:off x="5284559" y="3641841"/>
            <a:ext cx="133911" cy="1579400"/>
          </a:xfrm>
          <a:prstGeom prst="straightConnector1">
            <a:avLst/>
          </a:prstGeom>
          <a:ln>
            <a:headEnd type="triangle"/>
            <a:tailEnd type="triangle"/>
          </a:ln>
          <a:effec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12" idx="3"/>
            <a:endCxn id="14" idx="6"/>
          </p:cNvCxnSpPr>
          <p:nvPr/>
        </p:nvCxnSpPr>
        <p:spPr>
          <a:xfrm flipH="1" flipV="1">
            <a:off x="4057650" y="5040085"/>
            <a:ext cx="1037531" cy="96164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875670" y="1880380"/>
            <a:ext cx="31159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If:</a:t>
            </a:r>
            <a:r>
              <a:rPr lang="en-US" dirty="0" smtClean="0"/>
              <a:t> </a:t>
            </a:r>
            <a:r>
              <a:rPr lang="en-US" dirty="0" smtClean="0">
                <a:solidFill>
                  <a:schemeClr val="tx2"/>
                </a:solidFill>
              </a:rPr>
              <a:t>flow</a:t>
            </a:r>
            <a:r>
              <a:rPr lang="en-US" dirty="0" smtClean="0"/>
              <a:t> into </a:t>
            </a:r>
            <a:r>
              <a:rPr lang="en-US" i="1" dirty="0" smtClean="0"/>
              <a:t>v</a:t>
            </a:r>
            <a:r>
              <a:rPr lang="en-US" dirty="0" smtClean="0"/>
              <a:t> from a chain</a:t>
            </a:r>
          </a:p>
          <a:p>
            <a:r>
              <a:rPr lang="en-US" b="1" dirty="0" smtClean="0"/>
              <a:t>Then:</a:t>
            </a:r>
            <a:r>
              <a:rPr lang="en-US" dirty="0" smtClean="0"/>
              <a:t> at least as much </a:t>
            </a:r>
            <a:r>
              <a:rPr lang="en-US" dirty="0" smtClean="0">
                <a:solidFill>
                  <a:schemeClr val="tx2"/>
                </a:solidFill>
              </a:rPr>
              <a:t>flow</a:t>
            </a:r>
            <a:r>
              <a:rPr lang="en-US" dirty="0" smtClean="0"/>
              <a:t> across cuts from {A}</a:t>
            </a:r>
            <a:endParaRPr lang="en-US" b="1" dirty="0"/>
          </a:p>
        </p:txBody>
      </p:sp>
      <p:grpSp>
        <p:nvGrpSpPr>
          <p:cNvPr id="73" name="Group 72"/>
          <p:cNvGrpSpPr/>
          <p:nvPr/>
        </p:nvGrpSpPr>
        <p:grpSpPr>
          <a:xfrm>
            <a:off x="6139543" y="2919690"/>
            <a:ext cx="686197" cy="3215951"/>
            <a:chOff x="6139543" y="2919690"/>
            <a:chExt cx="686197" cy="3215951"/>
          </a:xfrm>
        </p:grpSpPr>
        <p:cxnSp>
          <p:nvCxnSpPr>
            <p:cNvPr id="62" name="Straight Connector 61"/>
            <p:cNvCxnSpPr/>
            <p:nvPr/>
          </p:nvCxnSpPr>
          <p:spPr>
            <a:xfrm>
              <a:off x="6139543" y="2919690"/>
              <a:ext cx="511628" cy="3215951"/>
            </a:xfrm>
            <a:prstGeom prst="lin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63" name="TextBox 62"/>
            <p:cNvSpPr txBox="1"/>
            <p:nvPr/>
          </p:nvSpPr>
          <p:spPr>
            <a:xfrm>
              <a:off x="6197196" y="3184641"/>
              <a:ext cx="6285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C1</a:t>
              </a:r>
              <a:endParaRPr lang="en-US" sz="1400"/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4506539" y="3265396"/>
            <a:ext cx="1499093" cy="2925463"/>
            <a:chOff x="4506539" y="3265396"/>
            <a:chExt cx="1499093" cy="2925463"/>
          </a:xfrm>
        </p:grpSpPr>
        <p:cxnSp>
          <p:nvCxnSpPr>
            <p:cNvPr id="64" name="Straight Connector 63"/>
            <p:cNvCxnSpPr/>
            <p:nvPr/>
          </p:nvCxnSpPr>
          <p:spPr>
            <a:xfrm flipH="1">
              <a:off x="4506539" y="3265396"/>
              <a:ext cx="1499093" cy="2925463"/>
            </a:xfrm>
            <a:prstGeom prst="lin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66" name="TextBox 65"/>
            <p:cNvSpPr txBox="1"/>
            <p:nvPr/>
          </p:nvSpPr>
          <p:spPr>
            <a:xfrm>
              <a:off x="4741687" y="4805441"/>
              <a:ext cx="6285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smtClean="0"/>
                <a:t>C2</a:t>
              </a:r>
              <a:endParaRPr lang="en-US" sz="1400" dirty="0"/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4204903" y="223306"/>
            <a:ext cx="5478957" cy="5123404"/>
            <a:chOff x="4204903" y="223306"/>
            <a:chExt cx="5478957" cy="5123404"/>
          </a:xfrm>
        </p:grpSpPr>
        <p:sp>
          <p:nvSpPr>
            <p:cNvPr id="67" name="Arc 66"/>
            <p:cNvSpPr/>
            <p:nvPr/>
          </p:nvSpPr>
          <p:spPr>
            <a:xfrm rot="10196566">
              <a:off x="4456977" y="223306"/>
              <a:ext cx="5226883" cy="5123404"/>
            </a:xfrm>
            <a:prstGeom prst="arc">
              <a:avLst>
                <a:gd name="adj1" fmla="val 16297703"/>
                <a:gd name="adj2" fmla="val 1799717"/>
              </a:avLst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4204903" y="1823990"/>
              <a:ext cx="6285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smtClean="0"/>
                <a:t>C3</a:t>
              </a:r>
              <a:endParaRPr lang="en-US" sz="1400" dirty="0"/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3370311" y="5415243"/>
            <a:ext cx="15240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s-IS" sz="3600" b="1" dirty="0" smtClean="0"/>
              <a:t>…</a:t>
            </a:r>
            <a:endParaRPr lang="en-US" sz="3600" b="1" dirty="0"/>
          </a:p>
        </p:txBody>
      </p:sp>
      <p:grpSp>
        <p:nvGrpSpPr>
          <p:cNvPr id="76" name="Group 75"/>
          <p:cNvGrpSpPr/>
          <p:nvPr/>
        </p:nvGrpSpPr>
        <p:grpSpPr>
          <a:xfrm>
            <a:off x="2587797" y="1834876"/>
            <a:ext cx="628544" cy="4300765"/>
            <a:chOff x="2587797" y="1834876"/>
            <a:chExt cx="628544" cy="4300765"/>
          </a:xfrm>
        </p:grpSpPr>
        <p:cxnSp>
          <p:nvCxnSpPr>
            <p:cNvPr id="71" name="Straight Connector 70"/>
            <p:cNvCxnSpPr/>
            <p:nvPr/>
          </p:nvCxnSpPr>
          <p:spPr>
            <a:xfrm flipH="1">
              <a:off x="2653391" y="1880380"/>
              <a:ext cx="311885" cy="4255261"/>
            </a:xfrm>
            <a:prstGeom prst="lin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2587797" y="1834876"/>
              <a:ext cx="6285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err="1" smtClean="0"/>
                <a:t>Ck</a:t>
              </a:r>
              <a:endParaRPr lang="en-US" sz="1400" dirty="0"/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136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6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69902"/>
            <a:ext cx="7620000" cy="3611049"/>
          </a:xfrm>
        </p:spPr>
        <p:txBody>
          <a:bodyPr>
            <a:normAutofit/>
          </a:bodyPr>
          <a:lstStyle/>
          <a:p>
            <a:r>
              <a:rPr lang="en-US" sz="2400" b="0" dirty="0" smtClean="0"/>
              <a:t>Binary variable </a:t>
            </a:r>
            <a:r>
              <a:rPr lang="en-US" sz="2400" b="0" i="1" dirty="0" smtClean="0"/>
              <a:t>x</a:t>
            </a:r>
            <a:r>
              <a:rPr lang="en-US" sz="2400" b="0" i="1" baseline="-25000" dirty="0" smtClean="0"/>
              <a:t>c</a:t>
            </a:r>
            <a:r>
              <a:rPr lang="en-US" sz="2400" b="0" dirty="0" smtClean="0"/>
              <a:t> for each feasible cycle or chain </a:t>
            </a:r>
            <a:r>
              <a:rPr lang="en-US" sz="2400" b="0" i="1" dirty="0" smtClean="0"/>
              <a:t>c</a:t>
            </a:r>
          </a:p>
          <a:p>
            <a:pPr marL="0" indent="0">
              <a:buNone/>
            </a:pPr>
            <a:r>
              <a:rPr lang="en-US" sz="2400" dirty="0" smtClean="0"/>
              <a:t>Maximize</a:t>
            </a:r>
          </a:p>
          <a:p>
            <a:pPr marL="0" indent="0">
              <a:buNone/>
            </a:pPr>
            <a:r>
              <a:rPr lang="en-US" sz="2400" dirty="0" smtClean="0"/>
              <a:t>	</a:t>
            </a:r>
            <a:r>
              <a:rPr lang="en-US" sz="2400" b="0" i="1" dirty="0" smtClean="0"/>
              <a:t>u</a:t>
            </a:r>
            <a:r>
              <a:rPr lang="en-US" sz="2400" b="0" dirty="0" smtClean="0"/>
              <a:t>(</a:t>
            </a:r>
            <a:r>
              <a:rPr lang="en-US" sz="2400" b="0" i="1" dirty="0" smtClean="0"/>
              <a:t>M</a:t>
            </a:r>
            <a:r>
              <a:rPr lang="en-US" sz="2400" b="0" dirty="0" smtClean="0"/>
              <a:t>) = </a:t>
            </a:r>
            <a:r>
              <a:rPr lang="en-US" sz="2400" b="0" dirty="0" err="1" smtClean="0"/>
              <a:t>Σ</a:t>
            </a:r>
            <a:r>
              <a:rPr lang="en-US" sz="2400" b="0" dirty="0" smtClean="0"/>
              <a:t> </a:t>
            </a:r>
            <a:r>
              <a:rPr lang="en-US" sz="2400" b="0" i="1" dirty="0" err="1" smtClean="0"/>
              <a:t>w</a:t>
            </a:r>
            <a:r>
              <a:rPr lang="en-US" sz="2400" b="0" i="1" baseline="-25000" dirty="0" err="1" smtClean="0"/>
              <a:t>c</a:t>
            </a:r>
            <a:r>
              <a:rPr lang="en-US" sz="2400" b="0" i="1" baseline="-25000" dirty="0" smtClean="0"/>
              <a:t> </a:t>
            </a:r>
            <a:r>
              <a:rPr lang="en-US" sz="2400" b="0" i="1" dirty="0" smtClean="0"/>
              <a:t>x</a:t>
            </a:r>
            <a:r>
              <a:rPr lang="en-US" sz="2400" b="0" i="1" baseline="-25000" dirty="0" smtClean="0"/>
              <a:t>c</a:t>
            </a:r>
          </a:p>
          <a:p>
            <a:pPr marL="0" indent="0">
              <a:buNone/>
            </a:pPr>
            <a:r>
              <a:rPr lang="en-US" sz="2400" dirty="0" smtClean="0"/>
              <a:t>Subject to</a:t>
            </a:r>
          </a:p>
          <a:p>
            <a:pPr marL="0" indent="0">
              <a:buNone/>
            </a:pPr>
            <a:r>
              <a:rPr lang="en-US" sz="2400" dirty="0" smtClean="0"/>
              <a:t>	</a:t>
            </a:r>
            <a:r>
              <a:rPr lang="en-US" sz="2400" b="0" dirty="0" err="1" smtClean="0"/>
              <a:t>Σ</a:t>
            </a:r>
            <a:r>
              <a:rPr lang="en-US" sz="2400" b="0" i="1" baseline="-25000" dirty="0" err="1" smtClean="0"/>
              <a:t>c</a:t>
            </a:r>
            <a:r>
              <a:rPr lang="en-US" sz="2400" b="0" baseline="-25000" dirty="0" smtClean="0"/>
              <a:t> : </a:t>
            </a:r>
            <a:r>
              <a:rPr lang="en-US" sz="2400" b="0" i="1" baseline="-25000" dirty="0" err="1" smtClean="0"/>
              <a:t>i</a:t>
            </a:r>
            <a:r>
              <a:rPr lang="en-US" sz="2400" b="0" baseline="-25000" dirty="0" smtClean="0"/>
              <a:t> in </a:t>
            </a:r>
            <a:r>
              <a:rPr lang="en-US" sz="2400" b="0" i="1" baseline="-25000" dirty="0" smtClean="0"/>
              <a:t>c</a:t>
            </a:r>
            <a:r>
              <a:rPr lang="en-US" sz="2400" b="0" dirty="0" smtClean="0"/>
              <a:t> </a:t>
            </a:r>
            <a:r>
              <a:rPr lang="en-US" sz="2400" b="0" i="1" dirty="0" smtClean="0"/>
              <a:t>x</a:t>
            </a:r>
            <a:r>
              <a:rPr lang="en-US" sz="2400" b="0" i="1" baseline="-25000" dirty="0" smtClean="0"/>
              <a:t>c</a:t>
            </a:r>
            <a:r>
              <a:rPr lang="en-US" sz="2400" b="0" i="1" dirty="0" smtClean="0"/>
              <a:t> </a:t>
            </a:r>
            <a:r>
              <a:rPr lang="en-US" sz="2400" b="0" dirty="0" smtClean="0"/>
              <a:t>≤ 1	for each vertex </a:t>
            </a:r>
            <a:r>
              <a:rPr lang="en-US" sz="2400" b="0" i="1" dirty="0" err="1" smtClean="0"/>
              <a:t>i</a:t>
            </a:r>
            <a:endParaRPr lang="en-US" sz="2400" b="0" i="1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152718"/>
            <a:ext cx="7107382" cy="1371600"/>
          </a:xfrm>
        </p:spPr>
        <p:txBody>
          <a:bodyPr>
            <a:normAutofit/>
          </a:bodyPr>
          <a:lstStyle/>
          <a:p>
            <a:r>
              <a:rPr lang="en-US" dirty="0" smtClean="0"/>
              <a:t>Basic Approach #2:</a:t>
            </a:r>
            <a:br>
              <a:rPr lang="en-US" dirty="0" smtClean="0"/>
            </a:br>
            <a:r>
              <a:rPr lang="en-US" dirty="0" smtClean="0"/>
              <a:t>The Cycle Formulation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060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</p:spPr>
        <p:txBody>
          <a:bodyPr>
            <a:normAutofit/>
          </a:bodyPr>
          <a:lstStyle/>
          <a:p>
            <a:r>
              <a:rPr lang="en-US" dirty="0" smtClean="0"/>
              <a:t>A Hybrid Model 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1"/>
            <a:ext cx="7620000" cy="1836540"/>
          </a:xfrm>
        </p:spPr>
        <p:txBody>
          <a:bodyPr/>
          <a:lstStyle/>
          <a:p>
            <a:r>
              <a:rPr lang="en-US" dirty="0" smtClean="0"/>
              <a:t>In practice, cycle cap </a:t>
            </a:r>
            <a:r>
              <a:rPr lang="en-US" i="1" dirty="0" smtClean="0"/>
              <a:t>L</a:t>
            </a:r>
            <a:r>
              <a:rPr lang="en-US" dirty="0" smtClean="0"/>
              <a:t> is small and chain cap </a:t>
            </a:r>
            <a:r>
              <a:rPr lang="en-US" i="1" dirty="0" smtClean="0"/>
              <a:t>K</a:t>
            </a:r>
            <a:r>
              <a:rPr lang="en-US" dirty="0" smtClean="0"/>
              <a:t> is large</a:t>
            </a:r>
          </a:p>
          <a:p>
            <a:r>
              <a:rPr lang="en-US" dirty="0" smtClean="0"/>
              <a:t>Old idea: enumerate </a:t>
            </a:r>
            <a:r>
              <a:rPr lang="en-US" dirty="0" smtClean="0"/>
              <a:t>all cycles but not all </a:t>
            </a:r>
            <a:r>
              <a:rPr lang="en-US" dirty="0" smtClean="0"/>
              <a:t>chains</a:t>
            </a:r>
            <a:endParaRPr lang="en-US" dirty="0" smtClean="0"/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(Slide 30) </a:t>
            </a:r>
            <a:r>
              <a:rPr lang="en-US" dirty="0" smtClean="0"/>
              <a:t>required O(|</a:t>
            </a:r>
            <a:r>
              <a:rPr lang="en-US" i="1" dirty="0" smtClean="0"/>
              <a:t>V</a:t>
            </a:r>
            <a:r>
              <a:rPr lang="en-US" dirty="0" smtClean="0"/>
              <a:t>|</a:t>
            </a:r>
            <a:r>
              <a:rPr lang="en-US" i="1" baseline="30000" dirty="0" smtClean="0"/>
              <a:t>K</a:t>
            </a:r>
            <a:r>
              <a:rPr lang="en-US" dirty="0" smtClean="0"/>
              <a:t>) constraints in the worst case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Can reduce to </a:t>
            </a:r>
            <a:r>
              <a:rPr lang="en-US" dirty="0" smtClean="0"/>
              <a:t>O(</a:t>
            </a:r>
            <a:r>
              <a:rPr lang="en-US" i="1" dirty="0" smtClean="0"/>
              <a:t>K</a:t>
            </a:r>
            <a:r>
              <a:rPr lang="en-US" dirty="0" smtClean="0"/>
              <a:t>|</a:t>
            </a:r>
            <a:r>
              <a:rPr lang="en-US" i="1" dirty="0" smtClean="0"/>
              <a:t>V</a:t>
            </a:r>
            <a:r>
              <a:rPr lang="en-US" dirty="0" smtClean="0"/>
              <a:t>|) = O(|</a:t>
            </a:r>
            <a:r>
              <a:rPr lang="en-US" i="1" dirty="0" smtClean="0"/>
              <a:t>V</a:t>
            </a:r>
            <a:r>
              <a:rPr lang="en-US" dirty="0" smtClean="0"/>
              <a:t>|</a:t>
            </a:r>
            <a:r>
              <a:rPr lang="en-US" baseline="30000" dirty="0" smtClean="0"/>
              <a:t>2</a:t>
            </a:r>
            <a:r>
              <a:rPr lang="en-US" dirty="0" smtClean="0"/>
              <a:t>) constraints </a:t>
            </a:r>
          </a:p>
          <a:p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188141" y="3589140"/>
            <a:ext cx="8310400" cy="1808140"/>
            <a:chOff x="188141" y="4087909"/>
            <a:chExt cx="8310400" cy="1808140"/>
          </a:xfrm>
        </p:grpSpPr>
        <p:sp>
          <p:nvSpPr>
            <p:cNvPr id="6" name="Rounded Rectangle 5"/>
            <p:cNvSpPr/>
            <p:nvPr/>
          </p:nvSpPr>
          <p:spPr>
            <a:xfrm>
              <a:off x="457200" y="4087909"/>
              <a:ext cx="8041341" cy="1808140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solidFill>
                    <a:schemeClr val="tx1"/>
                  </a:solidFill>
                </a:rPr>
                <a:t>Track not just </a:t>
              </a:r>
              <a:r>
                <a:rPr lang="en-US" sz="2400" b="1" dirty="0" smtClean="0">
                  <a:solidFill>
                    <a:schemeClr val="tx2"/>
                  </a:solidFill>
                </a:rPr>
                <a:t>if</a:t>
              </a:r>
              <a:r>
                <a:rPr lang="en-US" sz="2400" b="1" dirty="0" smtClean="0">
                  <a:solidFill>
                    <a:schemeClr val="tx1"/>
                  </a:solidFill>
                </a:rPr>
                <a:t> an edge is used in a chain, but </a:t>
              </a:r>
              <a:r>
                <a:rPr lang="en-US" sz="2400" b="1" dirty="0" smtClean="0">
                  <a:solidFill>
                    <a:schemeClr val="tx2"/>
                  </a:solidFill>
                </a:rPr>
                <a:t>where</a:t>
              </a:r>
              <a:r>
                <a:rPr lang="en-US" sz="2400" b="1" dirty="0" smtClean="0">
                  <a:solidFill>
                    <a:schemeClr val="tx1"/>
                  </a:solidFill>
                </a:rPr>
                <a:t> in a chain an edge is used.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88141" y="4141723"/>
              <a:ext cx="333984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 smtClean="0"/>
                <a:t>MAIN</a:t>
              </a:r>
            </a:p>
            <a:p>
              <a:pPr algn="ctr"/>
              <a:endParaRPr lang="en-US" sz="1200" b="1" dirty="0" smtClean="0"/>
            </a:p>
            <a:p>
              <a:pPr algn="ctr"/>
              <a:r>
                <a:rPr lang="en-US" sz="1200" b="1" dirty="0" smtClean="0"/>
                <a:t>IDEA</a:t>
              </a:r>
              <a:endParaRPr lang="en-US" sz="1200" b="1" dirty="0"/>
            </a:p>
          </p:txBody>
        </p:sp>
      </p:grpSp>
      <p:sp>
        <p:nvSpPr>
          <p:cNvPr id="9" name="Content Placeholder 2"/>
          <p:cNvSpPr txBox="1">
            <a:spLocks/>
          </p:cNvSpPr>
          <p:nvPr/>
        </p:nvSpPr>
        <p:spPr>
          <a:xfrm>
            <a:off x="457200" y="5574605"/>
            <a:ext cx="7620000" cy="18365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For edge (</a:t>
            </a:r>
            <a:r>
              <a:rPr lang="en-US" i="1" dirty="0" err="1" smtClean="0"/>
              <a:t>i</a:t>
            </a:r>
            <a:r>
              <a:rPr lang="en-US" dirty="0" err="1" smtClean="0"/>
              <a:t>,</a:t>
            </a:r>
            <a:r>
              <a:rPr lang="en-US" i="1" dirty="0" err="1" smtClean="0"/>
              <a:t>j</a:t>
            </a:r>
            <a:r>
              <a:rPr lang="en-US" dirty="0" smtClean="0"/>
              <a:t>) in graph:	</a:t>
            </a:r>
            <a:r>
              <a:rPr lang="en-US" i="1" dirty="0" smtClean="0"/>
              <a:t>K</a:t>
            </a:r>
            <a:r>
              <a:rPr lang="en-US" dirty="0" smtClean="0"/>
              <a:t>’(</a:t>
            </a:r>
            <a:r>
              <a:rPr lang="en-US" i="1" dirty="0" err="1" smtClean="0"/>
              <a:t>i</a:t>
            </a:r>
            <a:r>
              <a:rPr lang="en-US" dirty="0" err="1" smtClean="0"/>
              <a:t>,</a:t>
            </a:r>
            <a:r>
              <a:rPr lang="en-US" i="1" dirty="0" err="1" smtClean="0"/>
              <a:t>j</a:t>
            </a:r>
            <a:r>
              <a:rPr lang="en-US" dirty="0" smtClean="0"/>
              <a:t>) =	{1}		if </a:t>
            </a:r>
            <a:r>
              <a:rPr lang="en-US" i="1" dirty="0" err="1" smtClean="0"/>
              <a:t>i</a:t>
            </a:r>
            <a:r>
              <a:rPr lang="en-US" dirty="0" smtClean="0"/>
              <a:t> is an altruist</a:t>
            </a:r>
          </a:p>
          <a:p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dirty="0"/>
              <a:t>	</a:t>
            </a:r>
            <a:r>
              <a:rPr lang="en-US" i="1" dirty="0" smtClean="0"/>
              <a:t>K</a:t>
            </a:r>
            <a:r>
              <a:rPr lang="en-US" dirty="0" smtClean="0"/>
              <a:t>’(</a:t>
            </a:r>
            <a:r>
              <a:rPr lang="en-US" i="1" dirty="0" err="1" smtClean="0"/>
              <a:t>i</a:t>
            </a:r>
            <a:r>
              <a:rPr lang="en-US" dirty="0" err="1" smtClean="0"/>
              <a:t>,</a:t>
            </a:r>
            <a:r>
              <a:rPr lang="en-US" i="1" dirty="0" err="1" smtClean="0"/>
              <a:t>j</a:t>
            </a:r>
            <a:r>
              <a:rPr lang="en-US" dirty="0" smtClean="0"/>
              <a:t>) =	{2, </a:t>
            </a:r>
            <a:r>
              <a:rPr lang="is-IS" dirty="0" smtClean="0"/>
              <a:t>…, </a:t>
            </a:r>
            <a:r>
              <a:rPr lang="is-IS" i="1" dirty="0" smtClean="0"/>
              <a:t>K</a:t>
            </a:r>
            <a:r>
              <a:rPr lang="is-IS" dirty="0" smtClean="0"/>
              <a:t>} 	if </a:t>
            </a:r>
            <a:r>
              <a:rPr lang="is-IS" i="1" dirty="0" smtClean="0"/>
              <a:t>i</a:t>
            </a:r>
            <a:r>
              <a:rPr lang="is-IS" dirty="0" smtClean="0"/>
              <a:t> is a pair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030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</p:spPr>
        <p:txBody>
          <a:bodyPr>
            <a:normAutofit/>
          </a:bodyPr>
          <a:lstStyle/>
          <a:p>
            <a:r>
              <a:rPr lang="en-US" dirty="0" smtClean="0"/>
              <a:t>A Hybrid Model II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9" y="1752600"/>
            <a:ext cx="8395855" cy="4373563"/>
          </a:xfrm>
        </p:spPr>
        <p:txBody>
          <a:bodyPr/>
          <a:lstStyle/>
          <a:p>
            <a:r>
              <a:rPr lang="en-US" dirty="0"/>
              <a:t>Maximize</a:t>
            </a:r>
          </a:p>
          <a:p>
            <a:r>
              <a:rPr lang="en-US" dirty="0"/>
              <a:t>	</a:t>
            </a:r>
            <a:r>
              <a:rPr lang="en-US" b="0" i="1" dirty="0"/>
              <a:t>u</a:t>
            </a:r>
            <a:r>
              <a:rPr lang="en-US" b="0" dirty="0"/>
              <a:t>(</a:t>
            </a:r>
            <a:r>
              <a:rPr lang="en-US" b="0" i="1" dirty="0"/>
              <a:t>M</a:t>
            </a:r>
            <a:r>
              <a:rPr lang="en-US" b="0" dirty="0"/>
              <a:t>) = </a:t>
            </a:r>
            <a:r>
              <a:rPr lang="en-US" b="0" dirty="0" err="1" smtClean="0"/>
              <a:t>Σ</a:t>
            </a:r>
            <a:r>
              <a:rPr lang="en-US" b="0" i="1" baseline="-25000" dirty="0" err="1"/>
              <a:t>ij</a:t>
            </a:r>
            <a:r>
              <a:rPr lang="en-US" b="0" i="1" baseline="-25000" dirty="0"/>
              <a:t> in E</a:t>
            </a:r>
            <a:r>
              <a:rPr lang="en-US" b="0" dirty="0" smtClean="0"/>
              <a:t> </a:t>
            </a:r>
            <a:r>
              <a:rPr lang="en-US" b="0" dirty="0" err="1" smtClean="0"/>
              <a:t>Σ</a:t>
            </a:r>
            <a:r>
              <a:rPr lang="en-US" b="0" i="1" baseline="-25000" dirty="0" err="1"/>
              <a:t>k</a:t>
            </a:r>
            <a:r>
              <a:rPr lang="en-US" b="0" baseline="-25000" dirty="0"/>
              <a:t> in </a:t>
            </a:r>
            <a:r>
              <a:rPr lang="en-US" b="0" i="1" baseline="-25000" dirty="0"/>
              <a:t>K</a:t>
            </a:r>
            <a:r>
              <a:rPr lang="en-US" b="0" baseline="-25000" dirty="0"/>
              <a:t>’(</a:t>
            </a:r>
            <a:r>
              <a:rPr lang="en-US" b="0" i="1" baseline="-25000" dirty="0" err="1"/>
              <a:t>i,j</a:t>
            </a:r>
            <a:r>
              <a:rPr lang="en-US" b="0" baseline="-25000" dirty="0"/>
              <a:t>)</a:t>
            </a:r>
            <a:r>
              <a:rPr lang="en-US" b="0" dirty="0" smtClean="0"/>
              <a:t> </a:t>
            </a:r>
            <a:r>
              <a:rPr lang="en-US" b="0" i="1" dirty="0" err="1"/>
              <a:t>w</a:t>
            </a:r>
            <a:r>
              <a:rPr lang="en-US" b="0" i="1" baseline="-25000" dirty="0" err="1"/>
              <a:t>ij</a:t>
            </a:r>
            <a:r>
              <a:rPr lang="en-US" b="0" i="1" baseline="-25000" dirty="0"/>
              <a:t> </a:t>
            </a:r>
            <a:r>
              <a:rPr lang="en-US" b="0" i="1" dirty="0" err="1" smtClean="0"/>
              <a:t>y</a:t>
            </a:r>
            <a:r>
              <a:rPr lang="en-US" b="0" i="1" baseline="-25000" dirty="0" err="1" smtClean="0"/>
              <a:t>ijk</a:t>
            </a:r>
            <a:r>
              <a:rPr lang="en-US" b="0" i="1" baseline="-25000" dirty="0" smtClean="0"/>
              <a:t> </a:t>
            </a:r>
            <a:r>
              <a:rPr lang="en-US" b="0" i="1" dirty="0" smtClean="0"/>
              <a:t>+ </a:t>
            </a:r>
            <a:r>
              <a:rPr lang="en-US" b="0" dirty="0" err="1" smtClean="0"/>
              <a:t>Σ</a:t>
            </a:r>
            <a:r>
              <a:rPr lang="en-US" b="0" i="1" baseline="-25000" dirty="0" err="1" smtClean="0"/>
              <a:t>c</a:t>
            </a:r>
            <a:r>
              <a:rPr lang="en-US" b="0" baseline="-25000" dirty="0" smtClean="0"/>
              <a:t> in </a:t>
            </a:r>
            <a:r>
              <a:rPr lang="en-US" b="0" i="1" baseline="-25000" dirty="0" smtClean="0"/>
              <a:t>C</a:t>
            </a:r>
            <a:r>
              <a:rPr lang="en-US" b="0" dirty="0" smtClean="0"/>
              <a:t> </a:t>
            </a:r>
            <a:r>
              <a:rPr lang="en-US" b="0" i="1" dirty="0" err="1" smtClean="0"/>
              <a:t>w</a:t>
            </a:r>
            <a:r>
              <a:rPr lang="en-US" b="0" i="1" baseline="-25000" dirty="0" err="1" smtClean="0"/>
              <a:t>c</a:t>
            </a:r>
            <a:r>
              <a:rPr lang="en-US" b="0" dirty="0" smtClean="0"/>
              <a:t> </a:t>
            </a:r>
            <a:r>
              <a:rPr lang="en-US" b="0" i="1" dirty="0" err="1" smtClean="0"/>
              <a:t>z</a:t>
            </a:r>
            <a:r>
              <a:rPr lang="en-US" b="0" i="1" baseline="-25000" dirty="0" err="1" smtClean="0"/>
              <a:t>c</a:t>
            </a:r>
            <a:endParaRPr lang="en-US" b="0" i="1" baseline="-25000" dirty="0" smtClean="0"/>
          </a:p>
          <a:p>
            <a:r>
              <a:rPr lang="en-US" dirty="0"/>
              <a:t>Subject to</a:t>
            </a:r>
          </a:p>
          <a:p>
            <a:pPr algn="r"/>
            <a:r>
              <a:rPr lang="en-US" dirty="0"/>
              <a:t>	</a:t>
            </a:r>
            <a:r>
              <a:rPr lang="en-US" b="0" dirty="0" smtClean="0"/>
              <a:t>		</a:t>
            </a:r>
            <a:r>
              <a:rPr lang="en-US" b="0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n-US" b="0" dirty="0" smtClean="0"/>
              <a:t>	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457200" y="3066699"/>
          <a:ext cx="8257311" cy="11357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03274"/>
                <a:gridCol w="429491"/>
                <a:gridCol w="2424546"/>
              </a:tblGrid>
              <a:tr h="450114">
                <a:tc>
                  <a:txBody>
                    <a:bodyPr/>
                    <a:lstStyle/>
                    <a:p>
                      <a:pPr algn="r"/>
                      <a:r>
                        <a:rPr lang="en-US" b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Σ</a:t>
                      </a:r>
                      <a:r>
                        <a:rPr lang="en-US" b="0" i="1" baseline="-25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ij</a:t>
                      </a:r>
                      <a:r>
                        <a:rPr lang="en-US" b="0" i="1" baseline="-25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in E</a:t>
                      </a:r>
                      <a:r>
                        <a:rPr lang="en-US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US" b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Σ</a:t>
                      </a:r>
                      <a:r>
                        <a:rPr lang="en-US" b="0" i="1" baseline="-25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k</a:t>
                      </a:r>
                      <a:r>
                        <a:rPr lang="en-US" b="0" baseline="-25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in </a:t>
                      </a:r>
                      <a:r>
                        <a:rPr lang="en-US" b="0" i="1" baseline="-25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K</a:t>
                      </a:r>
                      <a:r>
                        <a:rPr lang="en-US" b="0" baseline="-25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’(</a:t>
                      </a:r>
                      <a:r>
                        <a:rPr lang="en-US" b="0" i="1" baseline="-25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i,j</a:t>
                      </a:r>
                      <a:r>
                        <a:rPr lang="en-US" b="0" baseline="-25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)</a:t>
                      </a:r>
                      <a:r>
                        <a:rPr lang="en-US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US" b="0" i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y</a:t>
                      </a:r>
                      <a:r>
                        <a:rPr lang="en-US" b="0" i="1" baseline="-25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ijk</a:t>
                      </a:r>
                      <a:r>
                        <a:rPr lang="en-US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+ </a:t>
                      </a:r>
                      <a:r>
                        <a:rPr lang="en-US" b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Σ</a:t>
                      </a:r>
                      <a:r>
                        <a:rPr lang="en-US" b="0" i="1" baseline="-25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c</a:t>
                      </a:r>
                      <a:r>
                        <a:rPr lang="en-US" b="0" baseline="-25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: </a:t>
                      </a:r>
                      <a:r>
                        <a:rPr lang="en-US" b="0" i="1" baseline="-25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i</a:t>
                      </a:r>
                      <a:r>
                        <a:rPr lang="en-US" b="0" baseline="-25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in </a:t>
                      </a:r>
                      <a:r>
                        <a:rPr lang="en-US" b="0" i="1" baseline="-25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c</a:t>
                      </a:r>
                      <a:r>
                        <a:rPr lang="en-US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US" b="0" i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z</a:t>
                      </a:r>
                      <a:r>
                        <a:rPr lang="en-US" b="0" i="1" baseline="-25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c</a:t>
                      </a:r>
                      <a:r>
                        <a:rPr lang="en-US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≤ 1</a:t>
                      </a:r>
                      <a:endParaRPr lang="en-US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b="0" i="1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for every </a:t>
                      </a:r>
                      <a:r>
                        <a:rPr lang="en-US" b="0" i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i</a:t>
                      </a:r>
                      <a:r>
                        <a:rPr lang="en-US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in </a:t>
                      </a:r>
                      <a:r>
                        <a:rPr lang="en-US" b="0" i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Pairs</a:t>
                      </a:r>
                    </a:p>
                  </a:txBody>
                  <a:tcPr/>
                </a:tc>
              </a:tr>
              <a:tr h="685641">
                <a:tc gridSpan="3">
                  <a:txBody>
                    <a:bodyPr/>
                    <a:lstStyle/>
                    <a:p>
                      <a:pPr algn="r"/>
                      <a:r>
                        <a:rPr lang="en-US" b="1" i="1" dirty="0" smtClean="0">
                          <a:solidFill>
                            <a:schemeClr val="tx1"/>
                          </a:solidFill>
                        </a:rPr>
                        <a:t>Each</a:t>
                      </a:r>
                      <a:r>
                        <a:rPr lang="en-US" b="1" i="1" baseline="0" dirty="0" smtClean="0">
                          <a:solidFill>
                            <a:schemeClr val="tx1"/>
                          </a:solidFill>
                        </a:rPr>
                        <a:t> pair can be in at most one chain or cycle</a:t>
                      </a:r>
                      <a:endParaRPr lang="en-US" b="1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b="0" i="1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b="0" i="1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457200" y="4118133"/>
          <a:ext cx="8257311" cy="9491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03274"/>
                <a:gridCol w="429491"/>
                <a:gridCol w="2424546"/>
              </a:tblGrid>
              <a:tr h="436577">
                <a:tc>
                  <a:txBody>
                    <a:bodyPr/>
                    <a:lstStyle/>
                    <a:p>
                      <a:pPr algn="r"/>
                      <a:r>
                        <a:rPr lang="en-US" b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Σ</a:t>
                      </a:r>
                      <a:r>
                        <a:rPr lang="en-US" b="0" i="1" baseline="-25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ij</a:t>
                      </a:r>
                      <a:r>
                        <a:rPr lang="en-US" b="0" i="1" baseline="-25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in E</a:t>
                      </a:r>
                      <a:r>
                        <a:rPr lang="en-US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US" b="0" i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y</a:t>
                      </a:r>
                      <a:r>
                        <a:rPr lang="en-US" b="0" i="1" baseline="-25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ij1</a:t>
                      </a:r>
                      <a:r>
                        <a:rPr lang="en-US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≤ 1</a:t>
                      </a:r>
                      <a:endParaRPr lang="en-US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for every </a:t>
                      </a:r>
                      <a:r>
                        <a:rPr lang="en-US" b="0" i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i</a:t>
                      </a:r>
                      <a:r>
                        <a:rPr lang="en-US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in </a:t>
                      </a:r>
                      <a:r>
                        <a:rPr lang="en-US" b="0" i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Altruists</a:t>
                      </a:r>
                      <a:endParaRPr lang="en-US" i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12618">
                <a:tc gridSpan="3">
                  <a:txBody>
                    <a:bodyPr/>
                    <a:lstStyle/>
                    <a:p>
                      <a:pPr algn="r"/>
                      <a:r>
                        <a:rPr lang="en-US" b="1" i="1" dirty="0" smtClean="0">
                          <a:solidFill>
                            <a:schemeClr val="tx1"/>
                          </a:solidFill>
                        </a:rPr>
                        <a:t>Each altruist can trigger at most one</a:t>
                      </a:r>
                      <a:r>
                        <a:rPr lang="en-US" b="1" i="1" baseline="0" dirty="0" smtClean="0">
                          <a:solidFill>
                            <a:schemeClr val="tx1"/>
                          </a:solidFill>
                        </a:rPr>
                        <a:t> chain via outgoing edge at position </a:t>
                      </a:r>
                      <a:r>
                        <a:rPr lang="en-US" b="1" i="0" baseline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b="1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US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457200" y="5221635"/>
          <a:ext cx="8257311" cy="141316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03274"/>
                <a:gridCol w="429491"/>
                <a:gridCol w="2424546"/>
              </a:tblGrid>
              <a:tr h="706581">
                <a:tc>
                  <a:txBody>
                    <a:bodyPr/>
                    <a:lstStyle/>
                    <a:p>
                      <a:pPr algn="r"/>
                      <a:r>
                        <a:rPr lang="en-US" b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Σ</a:t>
                      </a:r>
                      <a:r>
                        <a:rPr lang="en-US" b="0" i="1" baseline="-25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j:ij</a:t>
                      </a:r>
                      <a:r>
                        <a:rPr lang="en-US" b="0" i="1" baseline="-25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in E </a:t>
                      </a:r>
                      <a:r>
                        <a:rPr lang="en-US" b="0" i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y</a:t>
                      </a:r>
                      <a:r>
                        <a:rPr lang="en-US" b="0" i="1" baseline="-25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ijk+1</a:t>
                      </a:r>
                      <a:r>
                        <a:rPr lang="en-US" b="0" i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- </a:t>
                      </a:r>
                      <a:r>
                        <a:rPr lang="en-US" b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Σ</a:t>
                      </a:r>
                      <a:r>
                        <a:rPr lang="en-US" b="0" i="1" baseline="-25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j:ji</a:t>
                      </a:r>
                      <a:r>
                        <a:rPr lang="en-US" b="0" i="1" baseline="-25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in E ⌃ k in K’(</a:t>
                      </a:r>
                      <a:r>
                        <a:rPr lang="en-US" b="0" i="1" baseline="-25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j,i</a:t>
                      </a:r>
                      <a:r>
                        <a:rPr lang="en-US" b="0" i="1" baseline="-25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)</a:t>
                      </a:r>
                      <a:r>
                        <a:rPr lang="en-US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US" b="0" i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y</a:t>
                      </a:r>
                      <a:r>
                        <a:rPr lang="en-US" b="0" i="1" baseline="-25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jik</a:t>
                      </a:r>
                      <a:r>
                        <a:rPr lang="en-US" b="0" i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US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≤ 0 </a:t>
                      </a:r>
                      <a:endParaRPr lang="en-US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for</a:t>
                      </a:r>
                      <a:r>
                        <a:rPr lang="en-US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every </a:t>
                      </a:r>
                      <a:r>
                        <a:rPr lang="en-US" i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i</a:t>
                      </a:r>
                      <a:r>
                        <a:rPr lang="en-US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in </a:t>
                      </a:r>
                      <a:r>
                        <a:rPr lang="en-US" i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Pairs</a:t>
                      </a:r>
                    </a:p>
                    <a:p>
                      <a:pPr algn="r"/>
                      <a:r>
                        <a:rPr lang="en-US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and</a:t>
                      </a:r>
                      <a:r>
                        <a:rPr lang="en-US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US" i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k</a:t>
                      </a:r>
                      <a:r>
                        <a:rPr lang="en-US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in {1, </a:t>
                      </a:r>
                      <a:r>
                        <a:rPr lang="is-IS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…, </a:t>
                      </a:r>
                      <a:r>
                        <a:rPr lang="is-IS" i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K</a:t>
                      </a:r>
                      <a:r>
                        <a:rPr lang="is-IS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-1}</a:t>
                      </a:r>
                      <a:endParaRPr lang="en-US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706581">
                <a:tc gridSpan="3">
                  <a:txBody>
                    <a:bodyPr/>
                    <a:lstStyle/>
                    <a:p>
                      <a:pPr algn="r"/>
                      <a:r>
                        <a:rPr lang="en-US" b="1" i="1" dirty="0" smtClean="0">
                          <a:solidFill>
                            <a:schemeClr val="tx1"/>
                          </a:solidFill>
                        </a:rPr>
                        <a:t>Each pair can be have an outgoing edge at position k+</a:t>
                      </a:r>
                      <a:r>
                        <a:rPr lang="en-US" b="1" i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en-US" b="1" i="1" dirty="0" smtClean="0">
                          <a:solidFill>
                            <a:schemeClr val="tx1"/>
                          </a:solidFill>
                        </a:rPr>
                        <a:t> in a chain </a:t>
                      </a:r>
                      <a:r>
                        <a:rPr lang="en-US" b="1" i="1" dirty="0" err="1" smtClean="0">
                          <a:solidFill>
                            <a:schemeClr val="tx1"/>
                          </a:solidFill>
                        </a:rPr>
                        <a:t>iff</a:t>
                      </a:r>
                      <a:r>
                        <a:rPr lang="en-US" b="1" i="1" dirty="0" smtClean="0">
                          <a:solidFill>
                            <a:schemeClr val="tx1"/>
                          </a:solidFill>
                        </a:rPr>
                        <a:t> it has an incoming edge at position k in a chain</a:t>
                      </a:r>
                      <a:endParaRPr lang="en-US" b="1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089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34597"/>
            <a:ext cx="9144001" cy="132561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Example: Fair Allocation of (In)divisible Goods</a:t>
            </a:r>
            <a:endParaRPr lang="en-US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34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9809" y="4353403"/>
            <a:ext cx="3404382" cy="19159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0597" y="506437"/>
            <a:ext cx="2042806" cy="1917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27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</p:spPr>
        <p:txBody>
          <a:bodyPr>
            <a:normAutofit/>
          </a:bodyPr>
          <a:lstStyle/>
          <a:p>
            <a:r>
              <a:rPr lang="en-US" smtClean="0"/>
              <a:t>The fair allocation of goods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Divisible goods:</a:t>
            </a:r>
          </a:p>
          <a:p>
            <a:pPr marL="160020" indent="-342900">
              <a:buFont typeface="Arial" charset="0"/>
              <a:buChar char="•"/>
            </a:pPr>
            <a:r>
              <a:rPr lang="en-US" b="0" dirty="0" smtClean="0"/>
              <a:t>Splitting land, cutting cake</a:t>
            </a:r>
          </a:p>
          <a:p>
            <a:r>
              <a:rPr lang="en-US" dirty="0" smtClean="0"/>
              <a:t>Indivisible goods:</a:t>
            </a:r>
          </a:p>
          <a:p>
            <a:pPr marL="160020" indent="-342900">
              <a:buFont typeface="Arial" charset="0"/>
              <a:buChar char="•"/>
            </a:pPr>
            <a:r>
              <a:rPr lang="en-US" b="0" dirty="0" smtClean="0"/>
              <a:t>Splitting up assets after divorce (house, cars, pets)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A chief concern: defining and guaranteeing the </a:t>
            </a:r>
            <a:r>
              <a:rPr lang="en-US" dirty="0" smtClean="0">
                <a:solidFill>
                  <a:schemeClr val="tx2"/>
                </a:solidFill>
              </a:rPr>
              <a:t>fairness</a:t>
            </a:r>
            <a:r>
              <a:rPr lang="en-US" dirty="0" smtClean="0"/>
              <a:t> of  the final allocation</a:t>
            </a:r>
          </a:p>
          <a:p>
            <a:endParaRPr lang="en-US" dirty="0" smtClean="0"/>
          </a:p>
          <a:p>
            <a:r>
              <a:rPr lang="en-US" dirty="0"/>
              <a:t>An allocation is </a:t>
            </a:r>
            <a:r>
              <a:rPr lang="en-US" dirty="0">
                <a:solidFill>
                  <a:schemeClr val="tx2"/>
                </a:solidFill>
              </a:rPr>
              <a:t>envy free</a:t>
            </a:r>
            <a:r>
              <a:rPr lang="en-US" dirty="0"/>
              <a:t> if each player values her own allocated set of goods at least as highly as any other player’s allocated set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278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Formal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1176"/>
              </a:spcBef>
            </a:pPr>
            <a:r>
              <a:rPr lang="en-US" sz="2400" dirty="0" smtClean="0"/>
              <a:t>Agents: </a:t>
            </a:r>
          </a:p>
          <a:p>
            <a:pPr>
              <a:spcBef>
                <a:spcPts val="1176"/>
              </a:spcBef>
            </a:pPr>
            <a:r>
              <a:rPr lang="en-US" sz="2400" dirty="0" smtClean="0"/>
              <a:t>m goods:</a:t>
            </a:r>
          </a:p>
          <a:p>
            <a:pPr>
              <a:spcBef>
                <a:spcPts val="1176"/>
              </a:spcBef>
            </a:pPr>
            <a:r>
              <a:rPr lang="en-US" sz="2400" dirty="0" smtClean="0"/>
              <a:t>Utilities: </a:t>
            </a:r>
          </a:p>
          <a:p>
            <a:pPr lvl="1">
              <a:spcBef>
                <a:spcPts val="1176"/>
              </a:spcBef>
            </a:pPr>
            <a:r>
              <a:rPr lang="en-US" sz="2400" dirty="0" smtClean="0"/>
              <a:t>(Interval constraint is WLOG)</a:t>
            </a:r>
          </a:p>
          <a:p>
            <a:pPr>
              <a:spcBef>
                <a:spcPts val="1176"/>
              </a:spcBef>
            </a:pPr>
            <a:r>
              <a:rPr lang="en-US" sz="2400" dirty="0" smtClean="0"/>
              <a:t>Utilities are additive:</a:t>
            </a:r>
          </a:p>
          <a:p>
            <a:pPr lvl="1">
              <a:spcBef>
                <a:spcPts val="1176"/>
              </a:spcBef>
            </a:pPr>
            <a:endParaRPr lang="en-US" sz="2400" dirty="0" smtClean="0"/>
          </a:p>
          <a:p>
            <a:pPr>
              <a:spcBef>
                <a:spcPts val="1176"/>
              </a:spcBef>
            </a:pPr>
            <a:r>
              <a:rPr lang="en-US" sz="2400" dirty="0" smtClean="0"/>
              <a:t>Allocation                                      is envy-free if</a:t>
            </a:r>
          </a:p>
          <a:p>
            <a:pPr>
              <a:spcBef>
                <a:spcPts val="1176"/>
              </a:spcBef>
            </a:pPr>
            <a:endParaRPr lang="en-US" sz="2400" dirty="0" smtClean="0"/>
          </a:p>
        </p:txBody>
      </p:sp>
      <p:pic>
        <p:nvPicPr>
          <p:cNvPr id="5" name="Picture 4" descr="g_in_G.pd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1">
                <a:tint val="45000"/>
                <a:satMod val="400000"/>
              </a:schemeClr>
            </a:duotone>
            <a:lum bright="-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844" y="2387392"/>
            <a:ext cx="990600" cy="374227"/>
          </a:xfrm>
          <a:prstGeom prst="rect">
            <a:avLst/>
          </a:prstGeom>
        </p:spPr>
      </p:pic>
      <p:pic>
        <p:nvPicPr>
          <p:cNvPr id="6" name="Picture 5" descr="n_definition.pd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1">
                <a:tint val="45000"/>
                <a:satMod val="400000"/>
              </a:schemeClr>
            </a:duotone>
            <a:lum bright="-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461" y="1782480"/>
            <a:ext cx="2769347" cy="439768"/>
          </a:xfrm>
          <a:prstGeom prst="rect">
            <a:avLst/>
          </a:prstGeom>
        </p:spPr>
      </p:pic>
      <p:pic>
        <p:nvPicPr>
          <p:cNvPr id="7" name="Picture 6" descr="utility_function_ef.pd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1">
                <a:tint val="45000"/>
                <a:satMod val="400000"/>
              </a:schemeClr>
            </a:duotone>
            <a:lum bright="-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918" y="2958306"/>
            <a:ext cx="2146051" cy="417915"/>
          </a:xfrm>
          <a:prstGeom prst="rect">
            <a:avLst/>
          </a:prstGeom>
        </p:spPr>
      </p:pic>
      <p:pic>
        <p:nvPicPr>
          <p:cNvPr id="8" name="Picture 7" descr="additive_utilities.pd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1">
                <a:tint val="45000"/>
                <a:satMod val="400000"/>
              </a:schemeClr>
            </a:duotone>
            <a:lum bright="-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896" y="4007392"/>
            <a:ext cx="3352800" cy="949770"/>
          </a:xfrm>
          <a:prstGeom prst="rect">
            <a:avLst/>
          </a:prstGeom>
        </p:spPr>
      </p:pic>
      <p:pic>
        <p:nvPicPr>
          <p:cNvPr id="10" name="Picture 9" descr="allocation.pd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tx1">
                <a:tint val="45000"/>
                <a:satMod val="400000"/>
              </a:schemeClr>
            </a:duotone>
            <a:lum bright="-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981" y="5218881"/>
            <a:ext cx="2971800" cy="410286"/>
          </a:xfrm>
          <a:prstGeom prst="rect">
            <a:avLst/>
          </a:prstGeom>
        </p:spPr>
      </p:pic>
      <p:pic>
        <p:nvPicPr>
          <p:cNvPr id="13" name="Picture 12" descr="envy_free_def.pdf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tx1">
                <a:tint val="45000"/>
                <a:satMod val="400000"/>
              </a:schemeClr>
            </a:duotone>
            <a:lum bright="-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049" y="5801238"/>
            <a:ext cx="4533900" cy="444500"/>
          </a:xfrm>
          <a:prstGeom prst="rect">
            <a:avLst/>
          </a:prstGeom>
        </p:spPr>
      </p:pic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98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870874" cy="1371600"/>
          </a:xfrm>
        </p:spPr>
        <p:txBody>
          <a:bodyPr>
            <a:normAutofit/>
          </a:bodyPr>
          <a:lstStyle/>
          <a:p>
            <a:r>
              <a:rPr lang="en-US" dirty="0" smtClean="0"/>
              <a:t>Things that Shouldn’t Matter But Sometimes Do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44394"/>
            <a:ext cx="7620000" cy="1041009"/>
          </a:xfrm>
        </p:spPr>
        <p:txBody>
          <a:bodyPr/>
          <a:lstStyle/>
          <a:p>
            <a:r>
              <a:rPr lang="en-US" dirty="0" smtClean="0"/>
              <a:t>Feasibility vs. minimization/maximization problems: some solvers are tuned for one or the other!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37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2" y="2490568"/>
            <a:ext cx="8932985" cy="18602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2" y="4560726"/>
            <a:ext cx="8932985" cy="2124549"/>
          </a:xfrm>
          <a:prstGeom prst="rect">
            <a:avLst/>
          </a:prstGeom>
        </p:spPr>
      </p:pic>
      <p:sp>
        <p:nvSpPr>
          <p:cNvPr id="7" name="Down Arrow 6"/>
          <p:cNvSpPr/>
          <p:nvPr/>
        </p:nvSpPr>
        <p:spPr>
          <a:xfrm>
            <a:off x="4013981" y="4171360"/>
            <a:ext cx="506437" cy="92846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334043" y="5410199"/>
            <a:ext cx="26306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????????????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436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8" grpId="0"/>
      <p:bldP spid="8" grpId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Phase Transition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38</a:t>
            </a:fld>
            <a:endParaRPr lang="en-US"/>
          </a:p>
        </p:txBody>
      </p:sp>
      <p:pic>
        <p:nvPicPr>
          <p:cNvPr id="5" name="Content Placeholder 4" descr="phase_transition_n10_objtype0_dist1.pd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355" y="1879209"/>
            <a:ext cx="6050803" cy="43735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500311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</p:spPr>
        <p:txBody>
          <a:bodyPr/>
          <a:lstStyle/>
          <a:p>
            <a:r>
              <a:rPr lang="en-US" dirty="0" smtClean="0"/>
              <a:t>Practical Stuff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483108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{CPLEX, </a:t>
            </a:r>
            <a:r>
              <a:rPr lang="en-US" dirty="0" err="1" smtClean="0"/>
              <a:t>Gurobi</a:t>
            </a:r>
            <a:r>
              <a:rPr lang="en-US" dirty="0" smtClean="0"/>
              <a:t>, SCIP, COIN-OR}: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Variety of problems: LPs, MIPs, QPs, QCPs, CSPs, </a:t>
            </a:r>
            <a:r>
              <a:rPr lang="is-IS" b="0" dirty="0" smtClean="0"/>
              <a:t>…</a:t>
            </a:r>
            <a:endParaRPr lang="en-US" b="0" dirty="0" smtClean="0"/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CPLEX and </a:t>
            </a:r>
            <a:r>
              <a:rPr lang="en-US" b="0" dirty="0" err="1" smtClean="0"/>
              <a:t>Gurobi</a:t>
            </a:r>
            <a:r>
              <a:rPr lang="en-US" b="0" dirty="0" smtClean="0"/>
              <a:t> are for-profit, but will give </a:t>
            </a:r>
            <a:r>
              <a:rPr lang="en-US" b="0" dirty="0" smtClean="0">
                <a:solidFill>
                  <a:schemeClr val="tx2"/>
                </a:solidFill>
              </a:rPr>
              <a:t>free, complete copies </a:t>
            </a:r>
            <a:r>
              <a:rPr lang="en-US" b="0" dirty="0" smtClean="0"/>
              <a:t>for academic use (look up “Academic Initiative”)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SCIP is free for non-commercial use, COIN-OR project is free-free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Bindings for most of the languages you’d use</a:t>
            </a:r>
          </a:p>
          <a:p>
            <a:r>
              <a:rPr lang="en-US" dirty="0" err="1" smtClean="0"/>
              <a:t>cvxopt</a:t>
            </a:r>
            <a:r>
              <a:rPr lang="en-US" dirty="0" smtClean="0"/>
              <a:t>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Fairly general convex optimization problem solver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Lots of </a:t>
            </a:r>
            <a:r>
              <a:rPr lang="en-US" b="0" dirty="0"/>
              <a:t>reasonable bindings (e.g., http://</a:t>
            </a:r>
            <a:r>
              <a:rPr lang="en-US" b="0" dirty="0" err="1"/>
              <a:t>www.cvxpy.org</a:t>
            </a:r>
            <a:r>
              <a:rPr lang="en-US" b="0" dirty="0"/>
              <a:t>/)</a:t>
            </a:r>
            <a:endParaRPr lang="en-US" b="0" dirty="0" smtClean="0"/>
          </a:p>
          <a:p>
            <a:r>
              <a:rPr lang="en-US" dirty="0" smtClean="0"/>
              <a:t>{</a:t>
            </a:r>
            <a:r>
              <a:rPr lang="en-US" dirty="0" err="1" smtClean="0"/>
              <a:t>Matlab</a:t>
            </a:r>
            <a:r>
              <a:rPr lang="en-US" dirty="0" smtClean="0"/>
              <a:t>, Mathematica, Octave}: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Built in LP solvers, toolkits for pretty much everything else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If you can hook into a specialized toolkit from here (CPLEX, </a:t>
            </a:r>
            <a:r>
              <a:rPr lang="en-US" b="0" dirty="0" err="1" smtClean="0"/>
              <a:t>cvxopt</a:t>
            </a:r>
            <a:r>
              <a:rPr lang="en-US" b="0" dirty="0" smtClean="0"/>
              <a:t>), do it</a:t>
            </a:r>
          </a:p>
          <a:p>
            <a:r>
              <a:rPr lang="en-US" dirty="0" err="1" smtClean="0"/>
              <a:t>Bonmin</a:t>
            </a:r>
            <a:r>
              <a:rPr lang="en-US" dirty="0" smtClean="0"/>
              <a:t>:</a:t>
            </a:r>
          </a:p>
          <a:p>
            <a:pPr marL="342900" indent="-342900">
              <a:buFont typeface="Arial" charset="0"/>
              <a:buChar char="•"/>
            </a:pPr>
            <a:r>
              <a:rPr lang="en-US" b="0" dirty="0" smtClean="0"/>
              <a:t>If your problem looks truly crazy – very nonlinear, but with some differentiability – look at global solvers like </a:t>
            </a:r>
            <a:r>
              <a:rPr lang="en-US" b="0" dirty="0" err="1" smtClean="0"/>
              <a:t>Bonmin</a:t>
            </a:r>
            <a:endParaRPr lang="en-US" b="0" dirty="0" smtClean="0"/>
          </a:p>
          <a:p>
            <a:pPr marL="342900" indent="-34290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885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422304"/>
            <a:ext cx="8989454" cy="401339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Next class:</a:t>
            </a:r>
            <a:br>
              <a:rPr lang="en-US" dirty="0" smtClean="0"/>
            </a:br>
            <a:r>
              <a:rPr lang="en-US" dirty="0" smtClean="0"/>
              <a:t>How Bad is Selfish Routing?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Also: Look at presentation &amp; Scribe schedules!</a:t>
            </a:r>
            <a:endParaRPr lang="en-US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F37A0-74FC-AB4F-AE4C-D9BFC6719E9F}" type="slidenum">
              <a:rPr lang="en-US" smtClean="0"/>
              <a:t>40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0788" y="2597075"/>
            <a:ext cx="3885442" cy="1691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31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|6.2|1.5|1.4|10.2|7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.4|0.7|3.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Essential.thmx</Template>
  <TotalTime>9500</TotalTime>
  <Words>2147</Words>
  <Application>Microsoft Macintosh PowerPoint</Application>
  <PresentationFormat>On-screen Show (4:3)</PresentationFormat>
  <Paragraphs>450</Paragraphs>
  <Slides>40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1" baseType="lpstr">
      <vt:lpstr>Cambria Math</vt:lpstr>
      <vt:lpstr>SimSun</vt:lpstr>
      <vt:lpstr>Wingdings</vt:lpstr>
      <vt:lpstr>굴림</vt:lpstr>
      <vt:lpstr>돋움</vt:lpstr>
      <vt:lpstr>Arial</vt:lpstr>
      <vt:lpstr>Arial Black</vt:lpstr>
      <vt:lpstr>Calibri</vt:lpstr>
      <vt:lpstr>Symbol</vt:lpstr>
      <vt:lpstr>Times New Roman</vt:lpstr>
      <vt:lpstr>Essential</vt:lpstr>
      <vt:lpstr>Applied Mechanism Design For Social Good</vt:lpstr>
      <vt:lpstr>Presentation List is onLine! Scribe list coming soon</vt:lpstr>
      <vt:lpstr>This class: (Combinatorial) Optimization Primer</vt:lpstr>
      <vt:lpstr>What’s used in Market Design?</vt:lpstr>
      <vt:lpstr>“Programming?”</vt:lpstr>
      <vt:lpstr>General Model</vt:lpstr>
      <vt:lpstr>Convex Functions</vt:lpstr>
      <vt:lpstr>Convex Sets</vt:lpstr>
      <vt:lpstr>So what?</vt:lpstr>
      <vt:lpstr>Linear Programs</vt:lpstr>
      <vt:lpstr>LP: Example</vt:lpstr>
      <vt:lpstr>Solving the linear program graphically</vt:lpstr>
      <vt:lpstr>LP Example: Solving for 2-P Zero-Sum Nash</vt:lpstr>
      <vt:lpstr>LP Example: Solving for 2-P Zero-Sum Nash</vt:lpstr>
      <vt:lpstr>LP Example: Solving for 2-P Zero-Sum Nash</vt:lpstr>
      <vt:lpstr>LP Example: Correlated Equilibria For N Players</vt:lpstr>
      <vt:lpstr>Quadratic Programming</vt:lpstr>
      <vt:lpstr>So, What if we’re not convex?</vt:lpstr>
      <vt:lpstr>Modified LP From Earlier …</vt:lpstr>
      <vt:lpstr>Integer (linear) program</vt:lpstr>
      <vt:lpstr>Mixed integer (linear) program</vt:lpstr>
      <vt:lpstr>Complexity</vt:lpstr>
      <vt:lpstr>LP Relaxation, B&amp;B</vt:lpstr>
      <vt:lpstr>Cutting Planes</vt:lpstr>
      <vt:lpstr>Cutting Plane Method</vt:lpstr>
      <vt:lpstr>Cutting Plane Method</vt:lpstr>
      <vt:lpstr>Running Example: methods for optimizing Kidney Exchange</vt:lpstr>
      <vt:lpstr>Recall!</vt:lpstr>
      <vt:lpstr>Basic Approach #1: The Edge formulation</vt:lpstr>
      <vt:lpstr>Generating Cuts for the Edge Formulation</vt:lpstr>
      <vt:lpstr>Basic Approach #2: The Cycle Formulation</vt:lpstr>
      <vt:lpstr>A Hybrid Model I</vt:lpstr>
      <vt:lpstr>A Hybrid Model II</vt:lpstr>
      <vt:lpstr>Example: Fair Allocation of (In)divisible Goods</vt:lpstr>
      <vt:lpstr>The fair allocation of goods</vt:lpstr>
      <vt:lpstr>Formal model</vt:lpstr>
      <vt:lpstr>Things that Shouldn’t Matter But Sometimes Do</vt:lpstr>
      <vt:lpstr>Phase Transition</vt:lpstr>
      <vt:lpstr>Practical Stuff</vt:lpstr>
      <vt:lpstr>Next class: How Bad is Selfish Routing?     Also: Look at presentation &amp; Scribe schedules!</vt:lpstr>
    </vt:vector>
  </TitlesOfParts>
  <Company/>
  <LinksUpToDate>false</LinksUpToDate>
  <SharedDoc>false</SharedDoc>
  <HyperlinksChanged>false</HyperlinksChanged>
  <AppVersion>15.0025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Kidney Exchange at CMU</dc:title>
  <dc:creator>John Dickerson</dc:creator>
  <cp:lastModifiedBy>John Dickerson</cp:lastModifiedBy>
  <cp:revision>1275</cp:revision>
  <cp:lastPrinted>2016-09-08T09:16:32Z</cp:lastPrinted>
  <dcterms:created xsi:type="dcterms:W3CDTF">2013-03-05T15:39:19Z</dcterms:created>
  <dcterms:modified xsi:type="dcterms:W3CDTF">2016-09-08T16:17:43Z</dcterms:modified>
</cp:coreProperties>
</file>