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9" r:id="rId1"/>
  </p:sldMasterIdLst>
  <p:notesMasterIdLst>
    <p:notesMasterId r:id="rId48"/>
  </p:notesMasterIdLst>
  <p:handoutMasterIdLst>
    <p:handoutMasterId r:id="rId49"/>
  </p:handoutMasterIdLst>
  <p:sldIdLst>
    <p:sldId id="256" r:id="rId2"/>
    <p:sldId id="455" r:id="rId3"/>
    <p:sldId id="480" r:id="rId4"/>
    <p:sldId id="525" r:id="rId5"/>
    <p:sldId id="516" r:id="rId6"/>
    <p:sldId id="478" r:id="rId7"/>
    <p:sldId id="491" r:id="rId8"/>
    <p:sldId id="495" r:id="rId9"/>
    <p:sldId id="481" r:id="rId10"/>
    <p:sldId id="524" r:id="rId11"/>
    <p:sldId id="471" r:id="rId12"/>
    <p:sldId id="482" r:id="rId13"/>
    <p:sldId id="494" r:id="rId14"/>
    <p:sldId id="496" r:id="rId15"/>
    <p:sldId id="497" r:id="rId16"/>
    <p:sldId id="498" r:id="rId17"/>
    <p:sldId id="499" r:id="rId18"/>
    <p:sldId id="500" r:id="rId19"/>
    <p:sldId id="505" r:id="rId20"/>
    <p:sldId id="508" r:id="rId21"/>
    <p:sldId id="509" r:id="rId22"/>
    <p:sldId id="507" r:id="rId23"/>
    <p:sldId id="483" r:id="rId24"/>
    <p:sldId id="523" r:id="rId25"/>
    <p:sldId id="522" r:id="rId26"/>
    <p:sldId id="521" r:id="rId27"/>
    <p:sldId id="503" r:id="rId28"/>
    <p:sldId id="504" r:id="rId29"/>
    <p:sldId id="487" r:id="rId30"/>
    <p:sldId id="501" r:id="rId31"/>
    <p:sldId id="502" r:id="rId32"/>
    <p:sldId id="530" r:id="rId33"/>
    <p:sldId id="510" r:id="rId34"/>
    <p:sldId id="511" r:id="rId35"/>
    <p:sldId id="512" r:id="rId36"/>
    <p:sldId id="513" r:id="rId37"/>
    <p:sldId id="515" r:id="rId38"/>
    <p:sldId id="488" r:id="rId39"/>
    <p:sldId id="527" r:id="rId40"/>
    <p:sldId id="529" r:id="rId41"/>
    <p:sldId id="518" r:id="rId42"/>
    <p:sldId id="517" r:id="rId43"/>
    <p:sldId id="486" r:id="rId44"/>
    <p:sldId id="489" r:id="rId45"/>
    <p:sldId id="519" r:id="rId46"/>
    <p:sldId id="520" r:id="rId47"/>
  </p:sldIdLst>
  <p:sldSz cx="9144000" cy="6858000" type="screen4x3"/>
  <p:notesSz cx="6858000" cy="91440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FF00"/>
    <a:srgbClr val="33CCFF"/>
    <a:srgbClr val="FF7C80"/>
    <a:srgbClr val="FF0000"/>
    <a:srgbClr val="0000FF"/>
    <a:srgbClr val="C0C0C0"/>
    <a:srgbClr val="969696"/>
    <a:srgbClr val="AE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9" autoAdjust="0"/>
    <p:restoredTop sz="86248" autoAdjust="0"/>
  </p:normalViewPr>
  <p:slideViewPr>
    <p:cSldViewPr>
      <p:cViewPr>
        <p:scale>
          <a:sx n="70" d="100"/>
          <a:sy n="70" d="100"/>
        </p:scale>
        <p:origin x="-992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948CF-73BA-B14F-BC45-79262BCF2271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48B77-0728-E740-A0EC-0E5362B8D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12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aseline="0"/>
            </a:lvl1pPr>
          </a:lstStyle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/>
            </a:lvl1pPr>
          </a:lstStyle>
          <a:p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aseline="0"/>
            </a:lvl1pPr>
          </a:lstStyle>
          <a:p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/>
            </a:lvl1pPr>
          </a:lstStyle>
          <a:p>
            <a:fld id="{2D15623C-D6AD-AB46-ABCA-ABFD7C0849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06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06AD1-740A-9E48-856A-3BAC4D030E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6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07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2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46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5623C-D6AD-AB46-ABCA-ABFD7C08493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Line 2"/>
          <p:cNvSpPr>
            <a:spLocks noChangeShapeType="1"/>
          </p:cNvSpPr>
          <p:nvPr/>
        </p:nvSpPr>
        <p:spPr bwMode="auto">
          <a:xfrm>
            <a:off x="7315200" y="304800"/>
            <a:ext cx="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84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8400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1D57247-24E1-004D-A6A5-9E1377FE055B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84008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384009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0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1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2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3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4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5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6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7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8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19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0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1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2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3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4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5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6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7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8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29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0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1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2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3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4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5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6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7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8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039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4040" name="Line 40"/>
          <p:cNvSpPr>
            <a:spLocks noChangeShapeType="1"/>
          </p:cNvSpPr>
          <p:nvPr/>
        </p:nvSpPr>
        <p:spPr bwMode="auto">
          <a:xfrm>
            <a:off x="304800" y="2819400"/>
            <a:ext cx="8610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F270A-D222-5F46-9175-D41B7045CA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1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5135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5135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82D6E-3724-5845-8162-651AF888D8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45D35-4FE9-7547-8777-C72B4E985D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AE745-BA37-A042-BD1E-6B337F5C28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2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BBBB-A0AB-894B-8499-08A3B6F21B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9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1BC40-BD8B-4D48-9604-B94DD964A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62FC5-D314-864F-B206-9F91F2A311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6D5-EF43-9547-9D5D-E66B1FD8B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5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12EBD-A506-3344-B035-0CA817FA4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3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C530A-B80C-744D-94EF-6831D95416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2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aseline="0"/>
            </a:lvl1pPr>
          </a:lstStyle>
          <a:p>
            <a:endParaRPr lang="en-US"/>
          </a:p>
        </p:txBody>
      </p:sp>
      <p:sp>
        <p:nvSpPr>
          <p:cNvPr id="3829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aseline="0"/>
            </a:lvl1pPr>
          </a:lstStyle>
          <a:p>
            <a:endParaRPr lang="en-US"/>
          </a:p>
        </p:txBody>
      </p:sp>
      <p:sp>
        <p:nvSpPr>
          <p:cNvPr id="3829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aseline="0"/>
            </a:lvl1pPr>
          </a:lstStyle>
          <a:p>
            <a:fld id="{BBF1EBFE-3974-2448-979E-FAB19F36024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8298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38298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8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8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8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8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0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1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1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1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1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1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01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6934200" cy="2362200"/>
          </a:xfrm>
        </p:spPr>
        <p:txBody>
          <a:bodyPr/>
          <a:lstStyle/>
          <a:p>
            <a:pPr algn="l"/>
            <a:r>
              <a:rPr lang="en-US" sz="3600" dirty="0" smtClean="0"/>
              <a:t>Computing Optimal Randomized Resource Allocations for Massive Security Games </a:t>
            </a:r>
            <a:endParaRPr lang="en-US" sz="3600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971800"/>
            <a:ext cx="7086600" cy="3124200"/>
          </a:xfrm>
        </p:spPr>
        <p:txBody>
          <a:bodyPr/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C. </a:t>
            </a:r>
            <a:r>
              <a:rPr lang="en-US" sz="2400" dirty="0" err="1" smtClean="0"/>
              <a:t>Kiekintveld</a:t>
            </a:r>
            <a:r>
              <a:rPr lang="en-US" sz="2400" dirty="0" smtClean="0"/>
              <a:t> </a:t>
            </a:r>
            <a:r>
              <a:rPr lang="en-US" sz="2400" dirty="0" smtClean="0"/>
              <a:t>et al., </a:t>
            </a:r>
            <a:r>
              <a:rPr lang="en-US" sz="2400" dirty="0" smtClean="0"/>
              <a:t>AAMAS 2009</a:t>
            </a:r>
          </a:p>
          <a:p>
            <a:pPr algn="ctr"/>
            <a:r>
              <a:rPr lang="en-US" sz="2400" dirty="0" smtClean="0"/>
              <a:t>(USC)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Presented by Neal Gupta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September 2016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782762"/>
          </a:xfrm>
        </p:spPr>
        <p:txBody>
          <a:bodyPr/>
          <a:lstStyle/>
          <a:p>
            <a:r>
              <a:rPr lang="en-US" dirty="0"/>
              <a:t>Compact Representations of Security </a:t>
            </a:r>
            <a:r>
              <a:rPr lang="en-US" dirty="0" smtClean="0"/>
              <a:t>Games—Extensive Form is Too Big!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2057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Defender commits to a mixed strategy (one of </a:t>
            </a:r>
            <a:r>
              <a:rPr lang="en-US" baseline="0" dirty="0" err="1" smtClean="0"/>
              <a:t>uncountably</a:t>
            </a:r>
            <a:r>
              <a:rPr lang="en-US" baseline="0" dirty="0" smtClean="0"/>
              <a:t> many)</a:t>
            </a:r>
            <a:endParaRPr lang="en-US" baseline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00600"/>
            <a:ext cx="3200400" cy="633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39624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Attacker strategy is an efficient algorithm, which given </a:t>
            </a:r>
            <a:r>
              <a:rPr lang="en-US" baseline="0" dirty="0" smtClean="0">
                <a:solidFill>
                  <a:srgbClr val="FF0000"/>
                </a:solidFill>
              </a:rPr>
              <a:t>any</a:t>
            </a:r>
            <a:r>
              <a:rPr lang="en-US" baseline="0" dirty="0" smtClean="0"/>
              <a:t> mixed strategy, </a:t>
            </a:r>
            <a:r>
              <a:rPr lang="en-US" baseline="0" dirty="0" smtClean="0">
                <a:latin typeface="Symbol" charset="2"/>
                <a:cs typeface="Symbol" charset="2"/>
              </a:rPr>
              <a:t>D</a:t>
            </a:r>
            <a:r>
              <a:rPr lang="en-US" baseline="0" dirty="0" smtClean="0"/>
              <a:t> computes target</a:t>
            </a:r>
            <a:endParaRPr lang="en-US" baseline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715000"/>
            <a:ext cx="3886200" cy="479466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 bwMode="auto">
          <a:xfrm>
            <a:off x="6400800" y="2514600"/>
            <a:ext cx="533400" cy="6858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2514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In general, length</a:t>
            </a:r>
            <a:endParaRPr lang="en-US" baseline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819400"/>
            <a:ext cx="401782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285999"/>
            <a:ext cx="3657600" cy="17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4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Representations of Security Games</a:t>
            </a:r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i="1" dirty="0" smtClean="0"/>
              <a:t>Key insight</a:t>
            </a:r>
            <a:r>
              <a:rPr lang="en-US" sz="2400" dirty="0" smtClean="0"/>
              <a:t>: the only information needed to represent the </a:t>
            </a:r>
            <a:r>
              <a:rPr lang="en-US" sz="2400" dirty="0" smtClean="0"/>
              <a:t>defender </a:t>
            </a:r>
            <a:r>
              <a:rPr lang="en-US" sz="2400" dirty="0" smtClean="0"/>
              <a:t>strategy is the probabilities a target is covered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With one attacker (and in extensions with no interactions between attacks) any feasible assignment of resources that achieves coverage vector C will </a:t>
            </a:r>
            <a:r>
              <a:rPr lang="en-US" sz="2400" dirty="0" smtClean="0"/>
              <a:t>be a SSE that is (weakly) optimal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9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Motivation and Introduction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Compact Representations of Security Games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 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Alternative LP formulation (ORIGAMI)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ERASER-C (more realistic)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2630714"/>
            <a:ext cx="7467600" cy="62975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0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basic formulation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5562600" cy="392117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6477000" y="2133600"/>
            <a:ext cx="381000" cy="1219200"/>
          </a:xfrm>
          <a:prstGeom prst="rightBrac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2362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Exactly one attack occurs</a:t>
            </a:r>
            <a:endParaRPr lang="en-US" sz="160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638800"/>
            <a:ext cx="506185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3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basic formulation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5562600" cy="392117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6477000" y="2133600"/>
            <a:ext cx="381000" cy="1219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2362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Exactly one attack occurs</a:t>
            </a:r>
            <a:endParaRPr lang="en-US" sz="1600" baseline="0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6553200" y="3505200"/>
            <a:ext cx="381000" cy="990600"/>
          </a:xfrm>
          <a:prstGeom prst="rightBrac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100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638800"/>
            <a:ext cx="506185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basic formulation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5562600" cy="392117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6477000" y="2133600"/>
            <a:ext cx="381000" cy="1219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2362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Exactly one attack occurs</a:t>
            </a:r>
            <a:endParaRPr lang="en-US" sz="1600" baseline="0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6553200" y="3505200"/>
            <a:ext cx="381000" cy="9906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100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638800"/>
            <a:ext cx="5061857" cy="457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6400800" y="4876800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7162800" y="44958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Constraint only on attacked target – sets </a:t>
            </a:r>
            <a:r>
              <a:rPr lang="en-US" sz="1600" i="1" baseline="0" dirty="0" smtClean="0"/>
              <a:t>d </a:t>
            </a:r>
            <a:r>
              <a:rPr lang="en-US" sz="1600" baseline="0" dirty="0" smtClean="0"/>
              <a:t>equal to that utility</a:t>
            </a:r>
          </a:p>
          <a:p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119753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basic formulation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0"/>
            <a:ext cx="5562600" cy="392117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6477000" y="2133600"/>
            <a:ext cx="381000" cy="1219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2362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Exactly one attack occurs</a:t>
            </a:r>
            <a:endParaRPr lang="en-US" sz="1600" baseline="0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6553200" y="3505200"/>
            <a:ext cx="381000" cy="9906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100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5638800"/>
            <a:ext cx="5061857" cy="457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6400800" y="5181600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914400" y="4876800"/>
            <a:ext cx="2514600" cy="685800"/>
          </a:xfrm>
          <a:prstGeom prst="ellips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49530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k is an upper bound on attacker’s utility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81542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basic formulation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5562600" cy="392117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6477000" y="2133600"/>
            <a:ext cx="381000" cy="1219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2362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Exactly one attack occurs</a:t>
            </a:r>
            <a:endParaRPr lang="en-US" sz="1600" baseline="0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6553200" y="3505200"/>
            <a:ext cx="381000" cy="9906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100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638800"/>
            <a:ext cx="5061857" cy="457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6400800" y="5181600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914400" y="4876800"/>
            <a:ext cx="2514600" cy="685800"/>
          </a:xfrm>
          <a:prstGeom prst="ellips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49530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k is an upper bound on attacker’s utility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77236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basic formulation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5562600" cy="392117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6477000" y="2133600"/>
            <a:ext cx="381000" cy="1219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2362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Exactly one attack occurs</a:t>
            </a:r>
            <a:endParaRPr lang="en-US" sz="1600" baseline="0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6553200" y="3505200"/>
            <a:ext cx="381000" cy="9906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8100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638800"/>
            <a:ext cx="5061857" cy="457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6400800" y="5181600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3200400" y="4876800"/>
            <a:ext cx="2514600" cy="685800"/>
          </a:xfrm>
          <a:prstGeom prst="ellips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4648200"/>
            <a:ext cx="129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For the attacked target only, the attacker’s utility must be at least k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137872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19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3505200" cy="4711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26670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5850468"/>
            <a:ext cx="1143000" cy="8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4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Motivation and Introduction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Compact Representations of Security Games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 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Alternative LP formulation (ORIGAMI)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ERASER-C (more realistic)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1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 descr="l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696200" cy="4540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248400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aseline="0" dirty="0" smtClean="0"/>
              <a:t>Modification of IBM’s CPLEX MILP demo code</a:t>
            </a:r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197163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6248400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aseline="0" dirty="0" smtClean="0"/>
              <a:t>Modification of IBM’s CPLEX MILP demo code</a:t>
            </a:r>
            <a:endParaRPr lang="en-US" sz="1000" baseline="0" dirty="0"/>
          </a:p>
        </p:txBody>
      </p:sp>
      <p:pic>
        <p:nvPicPr>
          <p:cNvPr id="2" name="Picture 1" descr="mil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4450550" cy="4648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5029200" y="3276600"/>
            <a:ext cx="838200" cy="609600"/>
          </a:xfrm>
          <a:prstGeom prst="rightArrow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124200"/>
            <a:ext cx="257593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5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ERASER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3048000" cy="3692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819400"/>
            <a:ext cx="2828925" cy="8382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4267200" y="3352800"/>
            <a:ext cx="838200" cy="609600"/>
          </a:xfrm>
          <a:prstGeom prst="rightArrow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0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Motivation and Introduction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Compact Representations of Security Games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 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Alternative LP formulation (ORIGAMI)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ERASER-C (more realistic)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3200400"/>
            <a:ext cx="7467600" cy="62975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1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assumption</a:t>
            </a:r>
          </a:p>
          <a:p>
            <a:pPr lvl="1"/>
            <a:r>
              <a:rPr lang="en-US" dirty="0" smtClean="0"/>
              <a:t>Attackers like it when attacks succeed</a:t>
            </a:r>
          </a:p>
          <a:p>
            <a:pPr lvl="1"/>
            <a:r>
              <a:rPr lang="en-US" dirty="0" smtClean="0"/>
              <a:t>Defenders like it when attacks fail</a:t>
            </a:r>
            <a:endParaRPr lang="en-US" dirty="0"/>
          </a:p>
          <a:p>
            <a:r>
              <a:rPr lang="en-US" dirty="0" smtClean="0"/>
              <a:t>When is this reasonable? Almost always.</a:t>
            </a:r>
          </a:p>
          <a:p>
            <a:pPr lvl="1"/>
            <a:r>
              <a:rPr lang="en-US" dirty="0" smtClean="0"/>
              <a:t>Exception: Honeypots?</a:t>
            </a:r>
          </a:p>
          <a:p>
            <a:pPr lvl="1"/>
            <a:r>
              <a:rPr lang="en-US" dirty="0" smtClean="0"/>
              <a:t>Disputed: Coventry blitz</a:t>
            </a:r>
          </a:p>
        </p:txBody>
      </p:sp>
    </p:spTree>
    <p:extLst>
      <p:ext uri="{BB962C8B-B14F-4D97-AF65-F5344CB8AC3E}">
        <p14:creationId xmlns:p14="http://schemas.microsoft.com/office/powerpoint/2010/main" val="49834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733800"/>
          </a:xfrm>
        </p:spPr>
        <p:txBody>
          <a:bodyPr/>
          <a:lstStyle/>
          <a:p>
            <a:r>
              <a:rPr lang="en-US" dirty="0" smtClean="0"/>
              <a:t>There is no marginal benefit for either player of adding coverage to targets outside the attack set</a:t>
            </a:r>
            <a:endParaRPr lang="en-US" dirty="0" smtClean="0"/>
          </a:p>
          <a:p>
            <a:r>
              <a:rPr lang="en-US" dirty="0" smtClean="0"/>
              <a:t>Because of tiebreak rule, adding targets (without removing them) from attack set benefits defender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672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ORIGAMI-LP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05000"/>
            <a:ext cx="4371975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205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Indicator variables  for attack set</a:t>
            </a:r>
            <a:endParaRPr lang="en-US" sz="1600" baseline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38800" y="2438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181600"/>
            <a:ext cx="4495800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4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ORIGAMI-LP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4371975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205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Indicator variables  for attack set</a:t>
            </a:r>
            <a:endParaRPr lang="en-US" sz="1600" baseline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38800" y="2438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181600"/>
            <a:ext cx="4495800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ORIGAMI-LP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4371975" cy="29718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 bwMode="auto">
          <a:xfrm>
            <a:off x="5410200" y="2590800"/>
            <a:ext cx="381000" cy="1143000"/>
          </a:xfrm>
          <a:prstGeom prst="rightBrac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9718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205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Indicator variables  for attack set</a:t>
            </a:r>
            <a:endParaRPr lang="en-US" sz="1600" baseline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38800" y="2438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181600"/>
            <a:ext cx="4495800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ORIGAMI-LP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29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4371975" cy="29718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 bwMode="auto">
          <a:xfrm>
            <a:off x="5410200" y="2590800"/>
            <a:ext cx="381000" cy="11430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9718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34000" y="3962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91200" y="205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Indicator variables  for attack set</a:t>
            </a:r>
            <a:endParaRPr lang="en-US" sz="1600" baseline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38800" y="2438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867400" y="3657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k  is upper bound on attacker’s utility</a:t>
            </a:r>
            <a:endParaRPr lang="en-US" sz="1600" baseline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181600"/>
            <a:ext cx="4495800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0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Motivation and Introduction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Compact Representations of Security Games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 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Alternative LP formulation (ORIGAMI)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ERASER-C (more realistic)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1447800"/>
            <a:ext cx="7467600" cy="62975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5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ORIGAMI-LP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4371975" cy="29718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 bwMode="auto">
          <a:xfrm>
            <a:off x="5410200" y="2590800"/>
            <a:ext cx="381000" cy="11430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9718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34000" y="42672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91200" y="205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Indicator variables  for attack set</a:t>
            </a:r>
            <a:endParaRPr lang="en-US" sz="1600" baseline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38800" y="2438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867400" y="36576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k  is lower bound on attacker’s utility of targets in the attack set</a:t>
            </a:r>
            <a:endParaRPr lang="en-US" sz="1600" baseline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181600"/>
            <a:ext cx="4495800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ORIGAMI-LP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4371975" cy="29718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 bwMode="auto">
          <a:xfrm>
            <a:off x="5410200" y="2590800"/>
            <a:ext cx="381000" cy="11430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9718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Feasible use of all resources</a:t>
            </a:r>
            <a:endParaRPr lang="en-US" sz="1600" baseline="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34000" y="46482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91200" y="205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Indicator variables  for attack set</a:t>
            </a:r>
            <a:endParaRPr lang="en-US" sz="1600" baseline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38800" y="2438400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867400" y="38100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aseline="0" dirty="0"/>
          </a:p>
          <a:p>
            <a:r>
              <a:rPr lang="en-US" sz="1600" baseline="0" dirty="0" smtClean="0"/>
              <a:t>Defender only tries to cover targets in the attack set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181600"/>
            <a:ext cx="4495800" cy="4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</a:t>
            </a:r>
            <a:r>
              <a:rPr lang="en-US" dirty="0" smtClean="0"/>
              <a:t>-Iterative 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6838462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124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If there was less coverage, the attacker would always attack and get strictly better utility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97086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7526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Iteration 1</a:t>
            </a:r>
          </a:p>
          <a:p>
            <a:pPr algn="l"/>
            <a:r>
              <a:rPr lang="en-US" baseline="0" dirty="0" smtClean="0"/>
              <a:t>Attack set: {Target 3}</a:t>
            </a:r>
          </a:p>
          <a:p>
            <a:pPr algn="l"/>
            <a:endParaRPr lang="en-US" baseline="0" dirty="0"/>
          </a:p>
          <a:p>
            <a:pPr algn="l"/>
            <a:r>
              <a:rPr lang="en-US" baseline="0" dirty="0" smtClean="0"/>
              <a:t>New coverage for Target 3: 0.5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144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ORIGAMI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7526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Iteration 2</a:t>
            </a:r>
          </a:p>
          <a:p>
            <a:pPr algn="l"/>
            <a:r>
              <a:rPr lang="en-US" baseline="0" dirty="0" smtClean="0"/>
              <a:t>Attack set: {Target 1, Target 3}</a:t>
            </a:r>
          </a:p>
          <a:p>
            <a:pPr algn="l"/>
            <a:endParaRPr lang="en-US" baseline="0" dirty="0"/>
          </a:p>
          <a:p>
            <a:pPr algn="l"/>
            <a:r>
              <a:rPr lang="en-US" baseline="0" dirty="0"/>
              <a:t>New coverage for Target 3</a:t>
            </a:r>
            <a:r>
              <a:rPr lang="en-US" baseline="0" dirty="0" smtClean="0"/>
              <a:t>: 0.5</a:t>
            </a:r>
          </a:p>
          <a:p>
            <a:pPr algn="l"/>
            <a:r>
              <a:rPr lang="en-US" baseline="0" dirty="0" smtClean="0"/>
              <a:t>New coverage for Target 1: 0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4162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ORIGAMI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7526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Iteration 3</a:t>
            </a:r>
          </a:p>
          <a:p>
            <a:pPr algn="l"/>
            <a:r>
              <a:rPr lang="en-US" baseline="0" dirty="0" smtClean="0"/>
              <a:t>Attack set: {Target 1, Target 2, Target 3}</a:t>
            </a:r>
          </a:p>
          <a:p>
            <a:pPr algn="l"/>
            <a:endParaRPr lang="en-US" baseline="0" dirty="0"/>
          </a:p>
          <a:p>
            <a:pPr algn="l"/>
            <a:r>
              <a:rPr lang="en-US" baseline="0" dirty="0"/>
              <a:t>New coverage for Target </a:t>
            </a:r>
            <a:r>
              <a:rPr lang="en-US" baseline="0" dirty="0" smtClean="0"/>
              <a:t>3: 0.5</a:t>
            </a:r>
          </a:p>
          <a:p>
            <a:pPr algn="l"/>
            <a:r>
              <a:rPr lang="en-US" baseline="0" dirty="0"/>
              <a:t>New coverage for Target 1</a:t>
            </a:r>
            <a:r>
              <a:rPr lang="en-US" baseline="0" dirty="0" smtClean="0"/>
              <a:t>: 0</a:t>
            </a:r>
          </a:p>
          <a:p>
            <a:pPr algn="l"/>
            <a:r>
              <a:rPr lang="en-US" baseline="0" dirty="0" smtClean="0"/>
              <a:t>New coverage for Target 2: 0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1299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ORIGAMI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752600"/>
            <a:ext cx="5791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Iteration 4</a:t>
            </a:r>
          </a:p>
          <a:p>
            <a:pPr algn="l"/>
            <a:r>
              <a:rPr lang="en-US" baseline="0" dirty="0" smtClean="0"/>
              <a:t>Attack set: {Target 1, Target 2, Target 3, Target 4}</a:t>
            </a:r>
          </a:p>
          <a:p>
            <a:pPr algn="l"/>
            <a:endParaRPr lang="en-US" baseline="0" dirty="0"/>
          </a:p>
          <a:p>
            <a:pPr algn="l"/>
            <a:r>
              <a:rPr lang="en-US" baseline="0" dirty="0"/>
              <a:t>New coverage for Target 3</a:t>
            </a:r>
            <a:r>
              <a:rPr lang="en-US" baseline="0" dirty="0" smtClean="0"/>
              <a:t>: 0.5</a:t>
            </a:r>
          </a:p>
          <a:p>
            <a:pPr algn="l"/>
            <a:r>
              <a:rPr lang="en-US" baseline="0" dirty="0"/>
              <a:t>New coverage for Target 1</a:t>
            </a:r>
            <a:r>
              <a:rPr lang="en-US" baseline="0" dirty="0" smtClean="0"/>
              <a:t>: 0</a:t>
            </a:r>
          </a:p>
          <a:p>
            <a:pPr algn="l"/>
            <a:r>
              <a:rPr lang="en-US" baseline="0" dirty="0" smtClean="0"/>
              <a:t>New coverage for Target 2: 0</a:t>
            </a:r>
          </a:p>
          <a:p>
            <a:pPr algn="l"/>
            <a:r>
              <a:rPr lang="en-US" baseline="0" dirty="0"/>
              <a:t>New coverage for Target 4</a:t>
            </a:r>
            <a:r>
              <a:rPr lang="en-US" baseline="0" dirty="0" smtClean="0"/>
              <a:t>: </a:t>
            </a:r>
            <a:r>
              <a:rPr lang="en-US" baseline="0" dirty="0"/>
              <a:t>0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8544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ORIGAMI – Running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752600"/>
            <a:ext cx="518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err="1" smtClean="0"/>
              <a:t>Postprocessing</a:t>
            </a:r>
            <a:r>
              <a:rPr lang="en-US" baseline="0" dirty="0" smtClean="0"/>
              <a:t> after loop</a:t>
            </a:r>
          </a:p>
          <a:p>
            <a:pPr algn="l"/>
            <a:r>
              <a:rPr lang="en-US" baseline="0" dirty="0" smtClean="0"/>
              <a:t>Attack set: {Target 1, Target 2, Target 3, Target 4}</a:t>
            </a:r>
          </a:p>
          <a:p>
            <a:pPr algn="l"/>
            <a:endParaRPr lang="en-US" baseline="0" dirty="0"/>
          </a:p>
          <a:p>
            <a:pPr algn="l"/>
            <a:r>
              <a:rPr lang="en-US" baseline="0" dirty="0" smtClean="0"/>
              <a:t>Sum of ratio[t] = 3.5</a:t>
            </a:r>
          </a:p>
          <a:p>
            <a:pPr algn="l"/>
            <a:r>
              <a:rPr lang="en-US" baseline="0" dirty="0" smtClean="0"/>
              <a:t>Resources Left = 1.5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/>
              <a:t>Target 3 final coverage = 0.5 + </a:t>
            </a:r>
            <a:r>
              <a:rPr lang="en-US" baseline="0" dirty="0" smtClean="0"/>
              <a:t>0.5*</a:t>
            </a:r>
            <a:r>
              <a:rPr lang="en-US" baseline="0" dirty="0"/>
              <a:t>1.5/3.5 = 5/</a:t>
            </a:r>
            <a:r>
              <a:rPr lang="en-US" baseline="0" dirty="0" smtClean="0"/>
              <a:t>7</a:t>
            </a:r>
            <a:endParaRPr lang="en-US" baseline="0" dirty="0"/>
          </a:p>
          <a:p>
            <a:pPr algn="l"/>
            <a:r>
              <a:rPr lang="en-US" baseline="0" dirty="0" smtClean="0"/>
              <a:t>Target 1 final coverage = 0 + 1.5/3.5 = 3/7</a:t>
            </a:r>
            <a:endParaRPr lang="en-US" baseline="0" dirty="0"/>
          </a:p>
          <a:p>
            <a:pPr algn="l"/>
            <a:r>
              <a:rPr lang="en-US" baseline="0" dirty="0"/>
              <a:t>Target </a:t>
            </a:r>
            <a:r>
              <a:rPr lang="en-US" baseline="0" dirty="0" smtClean="0"/>
              <a:t>2 final coverage </a:t>
            </a:r>
            <a:r>
              <a:rPr lang="en-US" baseline="0" dirty="0"/>
              <a:t>= 0 + 1.5/3.5 = 3/</a:t>
            </a:r>
            <a:r>
              <a:rPr lang="en-US" baseline="0" dirty="0" smtClean="0"/>
              <a:t>7</a:t>
            </a:r>
          </a:p>
          <a:p>
            <a:pPr algn="l"/>
            <a:r>
              <a:rPr lang="en-US" baseline="0" dirty="0" smtClean="0"/>
              <a:t>Target 4 final coverage </a:t>
            </a:r>
            <a:r>
              <a:rPr lang="en-US" baseline="0" dirty="0"/>
              <a:t>= 0 + 1.5/3.5 = 3/7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 smtClean="0"/>
          </a:p>
          <a:p>
            <a:pPr algn="l"/>
            <a:endParaRPr lang="en-US" baseline="0" dirty="0"/>
          </a:p>
          <a:p>
            <a:pPr algn="l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85697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ERASER-C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Solves the FAMS problem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More realistic – resources now only have a set of schedules they can work </a:t>
            </a:r>
            <a:r>
              <a:rPr lang="en-US" sz="2400" dirty="0" smtClean="0"/>
              <a:t>with (multiple flights at same time, can’t teleport between cities, etc.)</a:t>
            </a:r>
            <a:endParaRPr lang="en-US" sz="2400" dirty="0" smtClean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Resources have types, analogous to the starting location</a:t>
            </a:r>
            <a:endParaRPr lang="en-US" sz="2400" dirty="0"/>
          </a:p>
          <a:p>
            <a:pPr marL="344487" lvl="1" indent="0">
              <a:spcBef>
                <a:spcPts val="1600"/>
              </a:spcBef>
              <a:buNone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0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ERASER-C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13716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baseline="0" dirty="0" smtClean="0"/>
              <a:t>Now resources only have feasible schedules. </a:t>
            </a:r>
            <a:endParaRPr lang="en-US" baseline="0" dirty="0"/>
          </a:p>
          <a:p>
            <a:pPr marL="742950" lvl="1" indent="-285750" algn="l">
              <a:buFont typeface="Arial"/>
              <a:buChar char="•"/>
            </a:pPr>
            <a:r>
              <a:rPr lang="en-US" baseline="0" dirty="0" smtClean="0"/>
              <a:t>Example: 3 guards, 20 flights 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baseline="0" dirty="0" smtClean="0"/>
              <a:t>Feasible schedule: 10 disjoint pairs of flights,</a:t>
            </a:r>
          </a:p>
          <a:p>
            <a:pPr lvl="1" algn="l"/>
            <a:r>
              <a:rPr lang="en-US" baseline="0" dirty="0"/>
              <a:t> </a:t>
            </a:r>
            <a:r>
              <a:rPr lang="en-US" baseline="0" dirty="0" smtClean="0"/>
              <a:t>    e.g. (1, 2), (3,4), (5,6), (7,8), (9, 10), (11, 12),</a:t>
            </a:r>
          </a:p>
          <a:p>
            <a:pPr lvl="1" algn="l"/>
            <a:r>
              <a:rPr lang="en-US" baseline="0" dirty="0"/>
              <a:t> </a:t>
            </a:r>
            <a:r>
              <a:rPr lang="en-US" baseline="0" dirty="0" smtClean="0"/>
              <a:t>   (13, 14), (15, 16), (17, 18), (19, 20)</a:t>
            </a:r>
          </a:p>
          <a:p>
            <a:pPr marL="285750" indent="-285750" algn="l">
              <a:buFont typeface="Arial"/>
              <a:buChar char="•"/>
            </a:pPr>
            <a:r>
              <a:rPr lang="en-US" baseline="0" dirty="0" smtClean="0"/>
              <a:t>Again, naïve representation of pure strategies is </a:t>
            </a:r>
            <a:r>
              <a:rPr lang="en-US" baseline="0" dirty="0" err="1" smtClean="0"/>
              <a:t>infeasibly</a:t>
            </a:r>
            <a:r>
              <a:rPr lang="en-US" baseline="0" dirty="0" smtClean="0"/>
              <a:t> large</a:t>
            </a:r>
          </a:p>
          <a:p>
            <a:pPr lvl="1" algn="l"/>
            <a:r>
              <a:rPr lang="en-US" baseline="0" dirty="0"/>
              <a:t>	</a:t>
            </a:r>
            <a:endParaRPr lang="en-US" baseline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810000"/>
            <a:ext cx="4788244" cy="1905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248400"/>
            <a:ext cx="851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[Tsai et. </a:t>
            </a:r>
            <a:r>
              <a:rPr lang="en-US" i="1" dirty="0" smtClean="0"/>
              <a:t>al.,</a:t>
            </a:r>
            <a:r>
              <a:rPr lang="en-US" i="1" baseline="0" dirty="0" smtClean="0"/>
              <a:t> </a:t>
            </a:r>
            <a:r>
              <a:rPr lang="en-US" i="1" dirty="0"/>
              <a:t>IRIS A Tool for Strategic Security Allocation in Transportation Networks, </a:t>
            </a:r>
            <a:r>
              <a:rPr lang="en-US" i="1" dirty="0" smtClean="0"/>
              <a:t>2016]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2644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m</a:t>
            </a:r>
            <a:r>
              <a:rPr lang="en-US" dirty="0" smtClean="0"/>
              <a:t> resources to cover </a:t>
            </a:r>
            <a:r>
              <a:rPr lang="en-US" i="1" dirty="0" smtClean="0"/>
              <a:t>n</a:t>
            </a:r>
            <a:r>
              <a:rPr lang="en-US" dirty="0" smtClean="0"/>
              <a:t> targets, </a:t>
            </a:r>
            <a:r>
              <a:rPr lang="en-US" i="1" dirty="0" smtClean="0"/>
              <a:t>m</a:t>
            </a:r>
            <a:r>
              <a:rPr lang="en-US" dirty="0" smtClean="0"/>
              <a:t> &lt; </a:t>
            </a:r>
            <a:r>
              <a:rPr lang="en-US" i="1" dirty="0" smtClean="0"/>
              <a:t>n</a:t>
            </a:r>
            <a:endParaRPr lang="en-US" i="1" dirty="0" smtClean="0"/>
          </a:p>
          <a:p>
            <a:r>
              <a:rPr lang="en-US" dirty="0" smtClean="0"/>
              <a:t>Defender can commit to a mixed strategy</a:t>
            </a:r>
          </a:p>
          <a:p>
            <a:r>
              <a:rPr lang="en-US" dirty="0" smtClean="0"/>
              <a:t>Attacker can observe the probabilities for each coverage set</a:t>
            </a:r>
          </a:p>
          <a:p>
            <a:pPr lvl="1"/>
            <a:r>
              <a:rPr lang="en-US" dirty="0" smtClean="0"/>
              <a:t>Surveillance</a:t>
            </a:r>
          </a:p>
          <a:p>
            <a:pPr lvl="1"/>
            <a:r>
              <a:rPr lang="en-US" dirty="0" smtClean="0"/>
              <a:t>Insider threat</a:t>
            </a:r>
          </a:p>
          <a:p>
            <a:r>
              <a:rPr lang="en-US" dirty="0" smtClean="0"/>
              <a:t>Attacker chooses a pure strategy </a:t>
            </a:r>
          </a:p>
          <a:p>
            <a:r>
              <a:rPr lang="en-US" dirty="0" smtClean="0"/>
              <a:t>Equilibrium concept not </a:t>
            </a:r>
            <a:r>
              <a:rPr lang="en-US" i="1" dirty="0" smtClean="0"/>
              <a:t>ex post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7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ERASER-C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1371600"/>
            <a:ext cx="662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baseline="0" dirty="0" smtClean="0"/>
              <a:t>Now resources only have feasible schedules. </a:t>
            </a:r>
            <a:endParaRPr lang="en-US" baseline="0" dirty="0"/>
          </a:p>
          <a:p>
            <a:pPr marL="742950" lvl="1" indent="-285750" algn="l">
              <a:buFont typeface="Arial"/>
              <a:buChar char="•"/>
            </a:pPr>
            <a:r>
              <a:rPr lang="en-US" baseline="0" dirty="0" smtClean="0"/>
              <a:t>Example: 3 guards, 20 flights 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baseline="0" dirty="0" smtClean="0"/>
              <a:t>Feasible schedule: 10 disjoint pairs of flights,</a:t>
            </a:r>
          </a:p>
          <a:p>
            <a:pPr lvl="1" algn="l"/>
            <a:r>
              <a:rPr lang="en-US" baseline="0" dirty="0"/>
              <a:t> </a:t>
            </a:r>
            <a:r>
              <a:rPr lang="en-US" baseline="0" dirty="0" smtClean="0"/>
              <a:t>    e.g. (1, 2), (3,4), (5,6), (7,8), (9, 10), (11, 12),</a:t>
            </a:r>
          </a:p>
          <a:p>
            <a:pPr lvl="1" algn="l"/>
            <a:r>
              <a:rPr lang="en-US" baseline="0" dirty="0"/>
              <a:t> </a:t>
            </a:r>
            <a:r>
              <a:rPr lang="en-US" baseline="0" dirty="0" smtClean="0"/>
              <a:t>   (13, 14), (15, 16), (17, 18), (19, 20)</a:t>
            </a:r>
          </a:p>
          <a:p>
            <a:pPr marL="285750" indent="-285750" algn="l">
              <a:buFont typeface="Arial"/>
              <a:buChar char="•"/>
            </a:pPr>
            <a:r>
              <a:rPr lang="en-US" baseline="0" dirty="0" smtClean="0"/>
              <a:t>Instead put a probability on each schedule.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baseline="0" dirty="0" smtClean="0"/>
              <a:t>In general problem number of schedules could be </a:t>
            </a:r>
            <a:r>
              <a:rPr lang="en-US" baseline="0" dirty="0" err="1" smtClean="0"/>
              <a:t>infeasibly</a:t>
            </a:r>
            <a:r>
              <a:rPr lang="en-US" baseline="0" dirty="0" smtClean="0"/>
              <a:t> large, if schedules can be represented compactly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baseline="0" dirty="0" smtClean="0"/>
              <a:t>However, in FAMS application schedules are length 2</a:t>
            </a:r>
          </a:p>
          <a:p>
            <a:pPr lvl="1" algn="l"/>
            <a:r>
              <a:rPr lang="en-US" baseline="0" dirty="0"/>
              <a:t>	</a:t>
            </a:r>
            <a:endParaRPr lang="en-US" baseline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267200"/>
            <a:ext cx="3071446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48400"/>
            <a:ext cx="851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[Tsai et. </a:t>
            </a:r>
            <a:r>
              <a:rPr lang="en-US" i="1" dirty="0" smtClean="0"/>
              <a:t>al.,</a:t>
            </a:r>
            <a:r>
              <a:rPr lang="en-US" i="1" baseline="0" dirty="0" smtClean="0"/>
              <a:t> </a:t>
            </a:r>
            <a:r>
              <a:rPr lang="en-US" i="1" dirty="0"/>
              <a:t>IRIS A Tool for Strategic Security Allocation in Transportation Networks, </a:t>
            </a:r>
            <a:r>
              <a:rPr lang="en-US" i="1" dirty="0" smtClean="0"/>
              <a:t>2016]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6661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ERASER-C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4343400" cy="46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2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ERASER-C – Odd Cycles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A feasible solution to the MILP may not be feasible using the schedule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E.g. </a:t>
            </a:r>
            <a:r>
              <a:rPr lang="en-US" sz="2400" dirty="0" smtClean="0"/>
              <a:t>1 resource </a:t>
            </a:r>
            <a:r>
              <a:rPr lang="en-US" sz="2400" dirty="0" smtClean="0"/>
              <a:t>can cover the schedule {1, 2} and {2, 3}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It </a:t>
            </a:r>
            <a:r>
              <a:rPr lang="en-US" sz="2400" dirty="0" smtClean="0"/>
              <a:t>will not be possible to split 50% coverage of 1 and 50% coverage of </a:t>
            </a:r>
            <a:r>
              <a:rPr lang="en-US" sz="2400" dirty="0" smtClean="0"/>
              <a:t>3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2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Motivation and Introduction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Compact Representations of Security Games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 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Alternative LP formulation (ORIGAMI)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ERASER-C (more realistic)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4267200"/>
            <a:ext cx="7467600" cy="62975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3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Results</a:t>
            </a:r>
            <a:endParaRPr lang="en-US" sz="3900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05000"/>
            <a:ext cx="77656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0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Results</a:t>
            </a:r>
            <a:endParaRPr lang="en-US" sz="3900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828800"/>
            <a:ext cx="686765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7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en-US" sz="3900" b="1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Results</a:t>
            </a:r>
            <a:endParaRPr lang="en-US" sz="3900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46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447800"/>
            <a:ext cx="74216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Initially assume interchangeable resources (to extend later)</a:t>
            </a:r>
          </a:p>
          <a:p>
            <a:r>
              <a:rPr lang="en-US" dirty="0" smtClean="0"/>
              <a:t>Assume players are </a:t>
            </a:r>
            <a:r>
              <a:rPr lang="en-US" i="1" dirty="0" smtClean="0"/>
              <a:t>risk neutral</a:t>
            </a:r>
          </a:p>
          <a:p>
            <a:r>
              <a:rPr lang="en-US" dirty="0" smtClean="0"/>
              <a:t>One type of follower (attacker)</a:t>
            </a:r>
          </a:p>
          <a:p>
            <a:pPr lvl="1"/>
            <a:r>
              <a:rPr lang="en-US" dirty="0" smtClean="0"/>
              <a:t>Recall that this should be in P</a:t>
            </a:r>
          </a:p>
          <a:p>
            <a:pPr lvl="1"/>
            <a:r>
              <a:rPr lang="en-US" dirty="0" smtClean="0"/>
              <a:t>But, the </a:t>
            </a:r>
            <a:r>
              <a:rPr lang="en-US" dirty="0" smtClean="0"/>
              <a:t>number of pure strategies now is unreasonably large, with 100 targets and 10 resources ~17 trillion!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4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Running example: 4 targets, </a:t>
            </a:r>
            <a:r>
              <a:rPr lang="en-US" dirty="0" smtClean="0"/>
              <a:t>2 resources</a:t>
            </a:r>
            <a:endParaRPr lang="en-US" dirty="0" smtClean="0"/>
          </a:p>
          <a:p>
            <a:r>
              <a:rPr lang="en-US" dirty="0" smtClean="0"/>
              <a:t>Qualitatively</a:t>
            </a:r>
          </a:p>
          <a:p>
            <a:pPr lvl="1"/>
            <a:r>
              <a:rPr lang="en-US" dirty="0" smtClean="0"/>
              <a:t>Defender values all 4 targets equally (and prefers a covered attack to an uncovered attack).</a:t>
            </a:r>
          </a:p>
          <a:p>
            <a:pPr lvl="1"/>
            <a:r>
              <a:rPr lang="en-US" dirty="0" smtClean="0"/>
              <a:t>Attacker gets twice as much utility for successful attack on target 3. All failed attacks get the same (lower) utility.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5105400" y="5334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477000" y="5334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791200" y="48006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791200" y="5715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4953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5486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5486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5867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3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Running example</a:t>
            </a:r>
          </a:p>
          <a:p>
            <a:r>
              <a:rPr lang="en-US" dirty="0" smtClean="0"/>
              <a:t>Quantitatively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056536"/>
              </p:ext>
            </p:extLst>
          </p:nvPr>
        </p:nvGraphicFramePr>
        <p:xfrm>
          <a:off x="228600" y="3505200"/>
          <a:ext cx="3962400" cy="23445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36128"/>
                <a:gridCol w="208280"/>
                <a:gridCol w="1170397"/>
                <a:gridCol w="1447595"/>
              </a:tblGrid>
              <a:tr h="456385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Targets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1, 2, 4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Cov’d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Uncov’d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9535">
                <a:tc>
                  <a:txBody>
                    <a:bodyPr/>
                    <a:lstStyle/>
                    <a:p>
                      <a:r>
                        <a:rPr lang="en-US" dirty="0" smtClean="0"/>
                        <a:t>Defender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67140">
                <a:tc>
                  <a:txBody>
                    <a:bodyPr/>
                    <a:lstStyle/>
                    <a:p>
                      <a:r>
                        <a:rPr lang="en-US" dirty="0" smtClean="0"/>
                        <a:t>Attacker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976425"/>
              </p:ext>
            </p:extLst>
          </p:nvPr>
        </p:nvGraphicFramePr>
        <p:xfrm>
          <a:off x="4724400" y="3505200"/>
          <a:ext cx="3962400" cy="23445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36128"/>
                <a:gridCol w="208280"/>
                <a:gridCol w="1170397"/>
                <a:gridCol w="1447595"/>
              </a:tblGrid>
              <a:tr h="456385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Target 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Cov’d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Uncov’d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9535">
                <a:tc>
                  <a:txBody>
                    <a:bodyPr/>
                    <a:lstStyle/>
                    <a:p>
                      <a:r>
                        <a:rPr lang="en-US" dirty="0" smtClean="0"/>
                        <a:t>Defender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67140">
                <a:tc>
                  <a:txBody>
                    <a:bodyPr/>
                    <a:lstStyle/>
                    <a:p>
                      <a:r>
                        <a:rPr lang="en-US" dirty="0" smtClean="0"/>
                        <a:t>Attacker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5410200" y="2286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81800" y="2286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096000" y="17526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0" y="2667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1905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2438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2438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72200" y="2819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9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Running example</a:t>
            </a:r>
          </a:p>
          <a:p>
            <a:r>
              <a:rPr lang="en-US" dirty="0" smtClean="0"/>
              <a:t>Quantitatively</a:t>
            </a:r>
          </a:p>
          <a:p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55146"/>
              </p:ext>
            </p:extLst>
          </p:nvPr>
        </p:nvGraphicFramePr>
        <p:xfrm>
          <a:off x="228600" y="3505200"/>
          <a:ext cx="3962400" cy="23445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36128"/>
                <a:gridCol w="208280"/>
                <a:gridCol w="1170397"/>
                <a:gridCol w="1447595"/>
              </a:tblGrid>
              <a:tr h="456385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Targets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1, 2, 4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Cov’d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Uncov’d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9535">
                <a:tc>
                  <a:txBody>
                    <a:bodyPr/>
                    <a:lstStyle/>
                    <a:p>
                      <a:r>
                        <a:rPr lang="en-US" dirty="0" smtClean="0"/>
                        <a:t>Defender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67140">
                <a:tc>
                  <a:txBody>
                    <a:bodyPr/>
                    <a:lstStyle/>
                    <a:p>
                      <a:r>
                        <a:rPr lang="en-US" dirty="0" smtClean="0"/>
                        <a:t>Attacker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384260"/>
              </p:ext>
            </p:extLst>
          </p:nvPr>
        </p:nvGraphicFramePr>
        <p:xfrm>
          <a:off x="4724400" y="3505200"/>
          <a:ext cx="3962400" cy="24175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36128"/>
                <a:gridCol w="208280"/>
                <a:gridCol w="1170397"/>
                <a:gridCol w="1447595"/>
              </a:tblGrid>
              <a:tr h="456385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Target 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Cov’d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Uncov’d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9535">
                <a:tc>
                  <a:txBody>
                    <a:bodyPr/>
                    <a:lstStyle/>
                    <a:p>
                      <a:r>
                        <a:rPr lang="en-US" dirty="0" smtClean="0"/>
                        <a:t>Defender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67140">
                <a:tc>
                  <a:txBody>
                    <a:bodyPr/>
                    <a:lstStyle/>
                    <a:p>
                      <a:r>
                        <a:rPr lang="en-US" dirty="0" smtClean="0"/>
                        <a:t>Attacker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5410200" y="2286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81800" y="2286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096000" y="17526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0" y="26670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BB02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1905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2438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2438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72200" y="28194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572000"/>
            <a:ext cx="1190171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648200"/>
            <a:ext cx="673768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257800"/>
            <a:ext cx="685800" cy="416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5334000"/>
            <a:ext cx="73478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dirty="0" smtClean="0"/>
              <a:t>Motivation and Introduction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Compact Representations of Security Games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 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Alternative LP formulation (ORIGAMI)</a:t>
            </a:r>
          </a:p>
          <a:p>
            <a:pPr>
              <a:spcBef>
                <a:spcPts val="1600"/>
              </a:spcBef>
            </a:pPr>
            <a:r>
              <a:rPr lang="en-US" sz="2400" dirty="0" smtClean="0"/>
              <a:t>ERASER-C (more realistic)</a:t>
            </a:r>
            <a:endParaRPr lang="en-US" sz="2400" dirty="0"/>
          </a:p>
          <a:p>
            <a:pPr>
              <a:spcBef>
                <a:spcPts val="1600"/>
              </a:spcBef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5D35-4FE9-7547-8777-C72B4E985D3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2057400"/>
            <a:ext cx="7467600" cy="62975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2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Custom 1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BB0202"/>
      </a:accent1>
      <a:accent2>
        <a:srgbClr val="669999"/>
      </a:accent2>
      <a:accent3>
        <a:srgbClr val="FFFFFF"/>
      </a:accent3>
      <a:accent4>
        <a:srgbClr val="000000"/>
      </a:accent4>
      <a:accent5>
        <a:srgbClr val="6E0101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2004:Templates:Presentations:Designs:Network</Template>
  <TotalTime>27552</TotalTime>
  <Words>1468</Words>
  <Application>Microsoft Macintosh PowerPoint</Application>
  <PresentationFormat>On-screen Show (4:3)</PresentationFormat>
  <Paragraphs>317</Paragraphs>
  <Slides>46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Network</vt:lpstr>
      <vt:lpstr>Computing Optimal Randomized Resource Allocations for Massive Security Games </vt:lpstr>
      <vt:lpstr>Overview</vt:lpstr>
      <vt:lpstr>Overview</vt:lpstr>
      <vt:lpstr>Motivation and introduction</vt:lpstr>
      <vt:lpstr>Motivation and introduction</vt:lpstr>
      <vt:lpstr>Motivation and introduction</vt:lpstr>
      <vt:lpstr>Motivation and introduction</vt:lpstr>
      <vt:lpstr>Motivation and introduction</vt:lpstr>
      <vt:lpstr>Overview</vt:lpstr>
      <vt:lpstr>Compact Representations of Security Games—Extensive Form is Too Big!</vt:lpstr>
      <vt:lpstr>Compact Representations of Security Games</vt:lpstr>
      <vt:lpstr>Overview</vt:lpstr>
      <vt:lpstr>ERASER – basic formulation</vt:lpstr>
      <vt:lpstr>ERASER – basic formulation</vt:lpstr>
      <vt:lpstr>ERASER – basic formulation</vt:lpstr>
      <vt:lpstr>ERASER – basic formulation</vt:lpstr>
      <vt:lpstr>ERASER – basic formulation</vt:lpstr>
      <vt:lpstr>ERASER – basic formulation</vt:lpstr>
      <vt:lpstr>ERASER – running example</vt:lpstr>
      <vt:lpstr>ERASER – running example</vt:lpstr>
      <vt:lpstr>ERASER – running example</vt:lpstr>
      <vt:lpstr>ERASER – running example</vt:lpstr>
      <vt:lpstr>Overview</vt:lpstr>
      <vt:lpstr>ORIGAMI</vt:lpstr>
      <vt:lpstr>ORIGAMI</vt:lpstr>
      <vt:lpstr>ORIGAMI-LP</vt:lpstr>
      <vt:lpstr>ORIGAMI-LP</vt:lpstr>
      <vt:lpstr>ORIGAMI-LP</vt:lpstr>
      <vt:lpstr>ORIGAMI-LP</vt:lpstr>
      <vt:lpstr>ORIGAMI-LP</vt:lpstr>
      <vt:lpstr>ORIGAMI-LP</vt:lpstr>
      <vt:lpstr>ORIGAMI-Iterative algorithm</vt:lpstr>
      <vt:lpstr>ORIGAMI – Running Example</vt:lpstr>
      <vt:lpstr>ORIGAMI – Running Example</vt:lpstr>
      <vt:lpstr>ORIGAMI – Running Example</vt:lpstr>
      <vt:lpstr>ORIGAMI – Running Example</vt:lpstr>
      <vt:lpstr>ORIGAMI – Running Example</vt:lpstr>
      <vt:lpstr>ERASER-C </vt:lpstr>
      <vt:lpstr>ERASER-C </vt:lpstr>
      <vt:lpstr>ERASER-C </vt:lpstr>
      <vt:lpstr>ERASER-C </vt:lpstr>
      <vt:lpstr>ERASER-C – Odd Cycles </vt:lpstr>
      <vt:lpstr>Overview</vt:lpstr>
      <vt:lpstr>Results</vt:lpstr>
      <vt:lpstr>Results</vt:lpstr>
      <vt:lpstr>Results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Neal Gupta</cp:lastModifiedBy>
  <cp:revision>374</cp:revision>
  <cp:lastPrinted>2016-09-15T15:44:53Z</cp:lastPrinted>
  <dcterms:created xsi:type="dcterms:W3CDTF">2009-04-22T19:24:48Z</dcterms:created>
  <dcterms:modified xsi:type="dcterms:W3CDTF">2016-09-15T20:05:43Z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