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71"/>
  </p:normalViewPr>
  <p:slideViewPr>
    <p:cSldViewPr snapToGrid="0" snapToObjects="1">
      <p:cViewPr varScale="1">
        <p:scale>
          <a:sx n="67" d="100"/>
          <a:sy n="67" d="100"/>
        </p:scale>
        <p:origin x="192" y="5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02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5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9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1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8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9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2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1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2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TRUSTS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800" dirty="0"/>
              <a:t>Scheduling Randomized Patrols for Fare Inspection in Transit Systems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Formulation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56127"/>
            <a:ext cx="4533900" cy="3098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15396" y="1875386"/>
            <a:ext cx="1259456" cy="6952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74852" y="2191111"/>
            <a:ext cx="2421148" cy="34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0" y="2053087"/>
            <a:ext cx="3727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to penalize the switching edges</a:t>
            </a:r>
            <a:br>
              <a:rPr lang="en-US" dirty="0" smtClean="0"/>
            </a:b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= 1 for switching edge, 0 otherwise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9227" y="3170701"/>
            <a:ext cx="383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e</a:t>
            </a:r>
            <a:r>
              <a:rPr lang="en-US" dirty="0" smtClean="0"/>
              <a:t>: represent marginal coverage in HDT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0377" y="4379342"/>
            <a:ext cx="544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back to get marginal coverage for original graph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76708" y="5417389"/>
            <a:ext cx="9660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𝛃=0  provides a tighter upper bound on the optimal revenue than that in Basic Formulation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45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55794"/>
            <a:ext cx="10058401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600" dirty="0" smtClean="0"/>
              <a:t>4 data sets, 1 each for LA Metro Rail line; 𝝲 = 1, 𝛅 = 1 hour, 𝝹 = 4 – 7 hours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" b="54217"/>
          <a:stretch/>
        </p:blipFill>
        <p:spPr>
          <a:xfrm>
            <a:off x="1352109" y="1976919"/>
            <a:ext cx="9521506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7138" y="4055277"/>
            <a:ext cx="959152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82290" y="3105039"/>
            <a:ext cx="10058400" cy="7071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/>
              <a:t>Thanks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562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058401" cy="428959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‘Proof-of-payment’ transit systems: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Passengers: required to purchase tickets; but cannot be physically forced to do so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Patrol units: inspect passengers; impose fine for fare evading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TRUSTS: application for randomized patrol strategies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Leader-follower </a:t>
            </a:r>
            <a:r>
              <a:rPr lang="en-US" dirty="0" err="1" smtClean="0"/>
              <a:t>Stackelberg</a:t>
            </a:r>
            <a:r>
              <a:rPr lang="en-US" dirty="0" smtClean="0"/>
              <a:t> game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Objective: Deter fare evasion → maximize revenue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Major differences from previously studied </a:t>
            </a:r>
            <a:r>
              <a:rPr lang="en-US" dirty="0" err="1" smtClean="0"/>
              <a:t>Stackelberg</a:t>
            </a:r>
            <a:r>
              <a:rPr lang="en-US" dirty="0" smtClean="0"/>
              <a:t> settings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Leader strategies: massive temporal and spatial constraints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Large number of potential followers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Patrol strategies should be easier to execute</a:t>
            </a:r>
          </a:p>
        </p:txBody>
      </p:sp>
    </p:spTree>
    <p:extLst>
      <p:ext uri="{BB962C8B-B14F-4D97-AF65-F5344CB8AC3E}">
        <p14:creationId xmlns:p14="http://schemas.microsoft.com/office/powerpoint/2010/main" val="6752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26009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LA Metro: ~300,000 riders daily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No barriers to entry → can result in significant revenue loss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Los Angeles Sheriffs Department (LASD) uniformed patrols on board trains and stations: relies on humans for scheduling the patrols – predictable schedules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TRUSTS (</a:t>
            </a:r>
            <a:r>
              <a:rPr lang="en-US" b="1" dirty="0" smtClean="0"/>
              <a:t>T</a:t>
            </a:r>
            <a:r>
              <a:rPr lang="en-US" dirty="0" smtClean="0"/>
              <a:t>actical </a:t>
            </a:r>
            <a:r>
              <a:rPr lang="en-US" b="1" dirty="0" smtClean="0"/>
              <a:t>R</a:t>
            </a:r>
            <a:r>
              <a:rPr lang="en-US" dirty="0" smtClean="0"/>
              <a:t>andomization for </a:t>
            </a:r>
            <a:r>
              <a:rPr lang="en-US" b="1" dirty="0" smtClean="0"/>
              <a:t>U</a:t>
            </a:r>
            <a:r>
              <a:rPr lang="en-US" dirty="0" smtClean="0"/>
              <a:t>rban </a:t>
            </a:r>
            <a:r>
              <a:rPr lang="en-US" b="1" dirty="0" smtClean="0"/>
              <a:t>S</a:t>
            </a:r>
            <a:r>
              <a:rPr lang="en-US" dirty="0" smtClean="0"/>
              <a:t>ecurity in </a:t>
            </a:r>
            <a:r>
              <a:rPr lang="en-US" b="1" dirty="0" smtClean="0"/>
              <a:t>T</a:t>
            </a:r>
            <a:r>
              <a:rPr lang="en-US" dirty="0" smtClean="0"/>
              <a:t>ransit </a:t>
            </a:r>
            <a:r>
              <a:rPr lang="en-US" b="1" dirty="0" smtClean="0"/>
              <a:t>S</a:t>
            </a:r>
            <a:r>
              <a:rPr lang="en-US" dirty="0" smtClean="0"/>
              <a:t>ystems) application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Stackelberg</a:t>
            </a:r>
            <a:r>
              <a:rPr lang="en-US" dirty="0" smtClean="0"/>
              <a:t> game with 1 leader (LASD) and many followers (metro riders)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Leader: </a:t>
            </a:r>
            <a:r>
              <a:rPr lang="en-US" dirty="0" err="1" smtClean="0"/>
              <a:t>precommits</a:t>
            </a:r>
            <a:r>
              <a:rPr lang="en-US" dirty="0" smtClean="0"/>
              <a:t> to a mixed patrol strategy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Followers: observe this strategy and decide whether to buy the ticket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Optimization objective: leader maximizes total revenue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Exponentially many pure strategies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TRUSTS uses </a:t>
            </a:r>
            <a:r>
              <a:rPr lang="en-US" i="1" dirty="0" smtClean="0"/>
              <a:t>transition graph</a:t>
            </a:r>
            <a:r>
              <a:rPr lang="en-US" dirty="0" smtClean="0"/>
              <a:t> for spatial and temporal structure, and uses LP to optimize the flow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7398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2453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Generate randomized schedules for patrols for 4 separate LA Metro lines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Pure leader strategy: </a:t>
            </a:r>
            <a:r>
              <a:rPr lang="en-US" i="1" dirty="0" smtClean="0"/>
              <a:t>patrol</a:t>
            </a:r>
            <a:r>
              <a:rPr lang="en-US" dirty="0" smtClean="0"/>
              <a:t> – sequence of patrol actions with constant bounded duration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Pure follower strategies: buying ticket, and not buying ticket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Train system: modeled using directed</a:t>
            </a:r>
            <a:r>
              <a:rPr lang="en-US" i="1" dirty="0" smtClean="0"/>
              <a:t> transition graph G = ⟨V, E⟩</a:t>
            </a:r>
            <a:r>
              <a:rPr lang="en-US" dirty="0" smtClean="0"/>
              <a:t>, acc. to metro timetable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Vertex </a:t>
            </a:r>
            <a:r>
              <a:rPr lang="en-US" i="1" dirty="0" smtClean="0"/>
              <a:t>v = </a:t>
            </a:r>
            <a:r>
              <a:rPr lang="en-US" i="1" dirty="0"/>
              <a:t>⟨s, t⟩</a:t>
            </a:r>
            <a:r>
              <a:rPr lang="en-US" dirty="0" smtClean="0"/>
              <a:t> : a pair of station </a:t>
            </a:r>
            <a:r>
              <a:rPr lang="en-US" i="1" dirty="0" smtClean="0"/>
              <a:t>s</a:t>
            </a:r>
            <a:r>
              <a:rPr lang="en-US" dirty="0" smtClean="0"/>
              <a:t> and time point </a:t>
            </a:r>
            <a:r>
              <a:rPr lang="en-US" i="1" dirty="0" smtClean="0"/>
              <a:t>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Edge from </a:t>
            </a:r>
            <a:r>
              <a:rPr lang="en-US" i="1" dirty="0" smtClean="0"/>
              <a:t>⟨s, t⟩ </a:t>
            </a:r>
            <a:r>
              <a:rPr lang="en-US" dirty="0" smtClean="0"/>
              <a:t>to </a:t>
            </a:r>
            <a:r>
              <a:rPr lang="en-US" i="1" dirty="0" smtClean="0"/>
              <a:t>⟨s’, t’⟩</a:t>
            </a:r>
            <a:r>
              <a:rPr lang="en-US" dirty="0" smtClean="0"/>
              <a:t> if: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s and s’ are consecutive stops for some train in the train schedule, or</a:t>
            </a:r>
          </a:p>
          <a:p>
            <a:pPr lvl="2">
              <a:buFont typeface="Arial" charset="0"/>
              <a:buChar char="•"/>
            </a:pPr>
            <a:r>
              <a:rPr lang="en-US" i="1" dirty="0" smtClean="0"/>
              <a:t>s = s’</a:t>
            </a:r>
            <a:r>
              <a:rPr lang="en-US" dirty="0" smtClean="0"/>
              <a:t>, </a:t>
            </a:r>
            <a:r>
              <a:rPr lang="en-US" i="1" dirty="0" smtClean="0"/>
              <a:t>t &lt; t’</a:t>
            </a:r>
            <a:r>
              <a:rPr lang="en-US" dirty="0" smtClean="0"/>
              <a:t>, and there is no vertex </a:t>
            </a:r>
            <a:r>
              <a:rPr lang="en-US" i="1" dirty="0" smtClean="0"/>
              <a:t>⟨s, t”⟩</a:t>
            </a:r>
            <a:r>
              <a:rPr lang="en-US" dirty="0" smtClean="0"/>
              <a:t> with </a:t>
            </a:r>
            <a:r>
              <a:rPr lang="en-US" i="1" dirty="0" smtClean="0"/>
              <a:t>t &lt; t” &lt; t’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Patrols: </a:t>
            </a:r>
            <a:r>
              <a:rPr lang="en-US" dirty="0"/>
              <a:t>𝝲</a:t>
            </a:r>
            <a:r>
              <a:rPr lang="en-US" dirty="0" smtClean="0"/>
              <a:t> deployable patrol units, each with patrol duration of at most </a:t>
            </a:r>
            <a:r>
              <a:rPr lang="en-US" dirty="0"/>
              <a:t>𝝹</a:t>
            </a:r>
            <a:r>
              <a:rPr lang="en-US" dirty="0" smtClean="0"/>
              <a:t> hours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On-train inspections, in-station inspections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Each edge </a:t>
            </a:r>
            <a:r>
              <a:rPr lang="en-US" i="1" dirty="0" smtClean="0"/>
              <a:t>e</a:t>
            </a:r>
            <a:r>
              <a:rPr lang="en-US" dirty="0" smtClean="0"/>
              <a:t> has: </a:t>
            </a:r>
            <a:r>
              <a:rPr lang="en-US" i="1" dirty="0" smtClean="0"/>
              <a:t>l</a:t>
            </a:r>
            <a:r>
              <a:rPr lang="en-US" i="1" baseline="-25000" dirty="0" smtClean="0"/>
              <a:t>e</a:t>
            </a:r>
            <a:r>
              <a:rPr lang="en-US" dirty="0" smtClean="0"/>
              <a:t> – patrol action duration;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e</a:t>
            </a:r>
            <a:r>
              <a:rPr lang="en-US" dirty="0" smtClean="0"/>
              <a:t> – effectiveness value</a:t>
            </a:r>
          </a:p>
        </p:txBody>
      </p:sp>
    </p:spTree>
    <p:extLst>
      <p:ext uri="{BB962C8B-B14F-4D97-AF65-F5344CB8AC3E}">
        <p14:creationId xmlns:p14="http://schemas.microsoft.com/office/powerpoint/2010/main" val="10081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Transition 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952" y="3068892"/>
            <a:ext cx="5067300" cy="247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058401" cy="4466570"/>
              </a:xfrm>
            </p:spPr>
            <p:txBody>
              <a:bodyPr/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/>
                  <a:t>Riders: assumed to be daily commuters with fixed routine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/>
                  <a:t>Ticket price: </a:t>
                </a:r>
                <a:r>
                  <a:rPr lang="en-US" dirty="0"/>
                  <a:t>𝞀</a:t>
                </a:r>
                <a:r>
                  <a:rPr lang="en-US" dirty="0" smtClean="0"/>
                  <a:t> (nominal fee); fine for fare evasion: </a:t>
                </a:r>
                <a:r>
                  <a:rPr lang="en-US" dirty="0"/>
                  <a:t>𝞃</a:t>
                </a:r>
                <a:r>
                  <a:rPr lang="en-US" dirty="0" smtClean="0"/>
                  <a:t>  (much larger)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/>
                  <a:t>Rider’s type: defined by the path (source, destination, departure time triple)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/>
                  <a:t>Stay edge is only at the end (last edge): exiting from the destination station (i.e. rider paths are diagonal except for the last edge)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/>
                  <a:t>𝚲: set of rider types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Given a pure strategy of 𝝲 patrol units,</a:t>
                </a:r>
                <a:br>
                  <a:rPr lang="en-US" dirty="0" smtClean="0"/>
                </a:br>
                <a:r>
                  <a:rPr lang="en-US" dirty="0" smtClean="0"/>
                  <a:t>inspection probability for rider of type 𝛌∈</a:t>
                </a:r>
                <a:r>
                  <a:rPr lang="en-US" dirty="0"/>
                  <a:t> </a:t>
                </a:r>
                <a:r>
                  <a:rPr lang="en-US" dirty="0" smtClean="0"/>
                  <a:t>𝚲: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min</m:t>
                    </m:r>
                    <m:r>
                      <a:rPr lang="en-US" b="0" i="1" smtClean="0">
                        <a:latin typeface="Cambria Math" charset="0"/>
                      </a:rPr>
                      <m:t>⁡{1, </m:t>
                    </m:r>
                    <m:nary>
                      <m:naryPr>
                        <m:chr m:val="∑"/>
                        <m:ctrlPr>
                          <a:rPr lang="is-I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𝝲</m:t>
                        </m:r>
                      </m:sup>
                      <m:e/>
                    </m:nary>
                    <m:nary>
                      <m:naryPr>
                        <m:chr m:val="∑"/>
                        <m:ctrlPr>
                          <a:rPr lang="is-I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  <m:r>
                          <m:rPr>
                            <m:nor/>
                          </m:rPr>
                          <a:rPr lang="en-US" dirty="0"/>
                          <m:t>∈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𝑃</m:t>
                        </m:r>
                        <m:r>
                          <a:rPr lang="en-US" b="0" i="1" baseline="-25000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∩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𝛌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𝑓𝑒</m:t>
                        </m:r>
                      </m:e>
                    </m:nary>
                  </m:oMath>
                </a14:m>
                <a:r>
                  <a:rPr lang="en-US" dirty="0" smtClean="0"/>
                  <a:t>}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Objective:</a:t>
                </a:r>
                <a:br>
                  <a:rPr lang="en-US" dirty="0" smtClean="0"/>
                </a:br>
                <a:r>
                  <a:rPr lang="en-US" dirty="0" smtClean="0"/>
                  <a:t>Leader’s utility = total expected revenue</a:t>
                </a:r>
                <a:r>
                  <a:rPr lang="en-US" dirty="0"/>
                  <a:t> </a:t>
                </a:r>
                <a:r>
                  <a:rPr lang="en-US" dirty="0" smtClean="0"/>
                  <a:t>= utilities from</a:t>
                </a:r>
                <a:br>
                  <a:rPr lang="en-US" dirty="0" smtClean="0"/>
                </a:br>
                <a:r>
                  <a:rPr lang="en-US" dirty="0" smtClean="0"/>
                  <a:t>bilateral interactions with individual followers (zero-sum game)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/>
                  <a:t>Equivalent to Bayesian </a:t>
                </a:r>
                <a:r>
                  <a:rPr lang="en-US" dirty="0" err="1" smtClean="0"/>
                  <a:t>Stackelberg</a:t>
                </a:r>
                <a:r>
                  <a:rPr lang="en-US" dirty="0" smtClean="0"/>
                  <a:t> game: 1 leader of 1 type, 1 follower of multiple types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058401" cy="4466570"/>
              </a:xfrm>
              <a:blipFill rotWithShape="0">
                <a:blip r:embed="rId3"/>
                <a:stretch>
                  <a:fillRect l="-1455" t="-1503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1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Program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Find maximum revenue (mixed) patrol strategy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Leader’s pure strategies: exponentially large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Represent mixed strategies by marginal coverage on edges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e</a:t>
            </a:r>
            <a:r>
              <a:rPr lang="en-US" dirty="0" smtClean="0"/>
              <a:t> of the transition graph (expected no. of inspections on these edges)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Basic Formulation: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For the transition graph </a:t>
            </a:r>
            <a:r>
              <a:rPr lang="en-US" i="1" dirty="0"/>
              <a:t>G = ⟨V, E</a:t>
            </a:r>
            <a:r>
              <a:rPr lang="en-US" i="1" dirty="0" smtClean="0"/>
              <a:t>⟩:</a:t>
            </a:r>
            <a:br>
              <a:rPr lang="en-US" i="1" dirty="0" smtClean="0"/>
            </a:br>
            <a:r>
              <a:rPr lang="en-US" i="1" dirty="0" smtClean="0"/>
              <a:t>V</a:t>
            </a:r>
            <a:r>
              <a:rPr lang="en-US" i="1" baseline="30000" dirty="0" smtClean="0"/>
              <a:t>+</a:t>
            </a:r>
            <a:r>
              <a:rPr lang="en-US" i="1" dirty="0" smtClean="0"/>
              <a:t>⊂  V</a:t>
            </a:r>
            <a:r>
              <a:rPr lang="en-US" dirty="0" smtClean="0"/>
              <a:t>: set of possible starting vertices;</a:t>
            </a:r>
            <a:r>
              <a:rPr lang="en-US" i="1" dirty="0" smtClean="0"/>
              <a:t> V</a:t>
            </a:r>
            <a:r>
              <a:rPr lang="en-US" i="1" baseline="30000" dirty="0" smtClean="0"/>
              <a:t>-</a:t>
            </a:r>
            <a:r>
              <a:rPr lang="en-US" i="1" dirty="0" smtClean="0"/>
              <a:t> ⊂ V</a:t>
            </a:r>
            <a:r>
              <a:rPr lang="en-US" dirty="0" smtClean="0"/>
              <a:t>: set of possible ending vertices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Add source </a:t>
            </a:r>
            <a:r>
              <a:rPr lang="en-US" i="1" dirty="0" smtClean="0"/>
              <a:t>v</a:t>
            </a:r>
            <a:r>
              <a:rPr lang="en-US" i="1" baseline="30000" dirty="0" smtClean="0"/>
              <a:t>+</a:t>
            </a:r>
            <a:r>
              <a:rPr lang="en-US" dirty="0" smtClean="0"/>
              <a:t> and sink </a:t>
            </a:r>
            <a:r>
              <a:rPr lang="en-US" i="1" dirty="0" smtClean="0"/>
              <a:t>v</a:t>
            </a:r>
            <a:r>
              <a:rPr lang="en-US" i="1" baseline="30000" dirty="0" smtClean="0"/>
              <a:t>-</a:t>
            </a:r>
            <a:r>
              <a:rPr lang="en-US" dirty="0" smtClean="0"/>
              <a:t>; edges from </a:t>
            </a:r>
            <a:r>
              <a:rPr lang="en-US" i="1" dirty="0" smtClean="0"/>
              <a:t>v</a:t>
            </a:r>
            <a:r>
              <a:rPr lang="en-US" i="1" baseline="30000" dirty="0" smtClean="0"/>
              <a:t>+</a:t>
            </a:r>
            <a:r>
              <a:rPr lang="en-US" dirty="0" smtClean="0"/>
              <a:t> to </a:t>
            </a:r>
            <a:r>
              <a:rPr lang="en-US" i="1" dirty="0"/>
              <a:t>V</a:t>
            </a:r>
            <a:r>
              <a:rPr lang="en-US" i="1" baseline="30000" dirty="0"/>
              <a:t>+</a:t>
            </a:r>
            <a:r>
              <a:rPr lang="en-US" dirty="0" smtClean="0"/>
              <a:t>, and from </a:t>
            </a:r>
            <a:r>
              <a:rPr lang="en-US" i="1" dirty="0"/>
              <a:t>V</a:t>
            </a:r>
            <a:r>
              <a:rPr lang="en-US" i="1" baseline="30000" dirty="0"/>
              <a:t>-</a:t>
            </a:r>
            <a:r>
              <a:rPr lang="en-US" dirty="0" smtClean="0"/>
              <a:t> to </a:t>
            </a:r>
            <a:r>
              <a:rPr lang="en-US" i="1" dirty="0" smtClean="0"/>
              <a:t>v</a:t>
            </a:r>
            <a:r>
              <a:rPr lang="en-US" i="1" baseline="30000" dirty="0" smtClean="0"/>
              <a:t>-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u</a:t>
            </a:r>
            <a:r>
              <a:rPr lang="en-US" baseline="-25000" dirty="0" smtClean="0"/>
              <a:t>𝛌</a:t>
            </a:r>
            <a:r>
              <a:rPr lang="en-US" dirty="0" smtClean="0"/>
              <a:t>: expected value paid by rider of type </a:t>
            </a:r>
            <a:r>
              <a:rPr lang="en-US" dirty="0"/>
              <a:t>𝛌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13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406"/>
          <a:stretch/>
        </p:blipFill>
        <p:spPr>
          <a:xfrm>
            <a:off x="1097280" y="1904882"/>
            <a:ext cx="4622800" cy="310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824" y="1996324"/>
            <a:ext cx="434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Expected total revenue from riders of type </a:t>
            </a:r>
            <a:r>
              <a:rPr lang="en-US"/>
              <a:t>𝛌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0814" y="3737676"/>
            <a:ext cx="21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Conservation of flow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0814" y="4382257"/>
            <a:ext cx="4380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𝛂∈[1, 𝝲] : used as an upper-bound on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limits  the number of patrol units on an edge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1518265" y="5459612"/>
            <a:ext cx="9176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Results in an </a:t>
            </a:r>
            <a:r>
              <a:rPr lang="en-US" sz="2000" b="1" dirty="0" smtClean="0"/>
              <a:t>overestimate</a:t>
            </a:r>
            <a:r>
              <a:rPr lang="en-US" sz="2000" dirty="0" smtClean="0"/>
              <a:t> of the actual inspection probability, and thus leader’s utility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53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Basic Formulation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fundamental issues: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Failure to satisfy patrol length limit constraint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Frequent/impractical switching between trains or in-station/on-train patrol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346" y="1845734"/>
            <a:ext cx="4272334" cy="1367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7939" y="3242861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𝝲 = 1 and 𝝹 = 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862" y="4259017"/>
            <a:ext cx="3525692" cy="20555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294694" y="4407958"/>
            <a:ext cx="891324" cy="6587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58068" y="5373666"/>
            <a:ext cx="749454" cy="56320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558068" y="4616024"/>
            <a:ext cx="718020" cy="5458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227337" y="5461348"/>
            <a:ext cx="721823" cy="52399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Formulation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272" y="1664167"/>
            <a:ext cx="5141343" cy="4688077"/>
          </a:xfrm>
          <a:prstGeom prst="rect">
            <a:avLst/>
          </a:prstGeom>
        </p:spPr>
      </p:pic>
      <p:pic>
        <p:nvPicPr>
          <p:cNvPr id="5" name="Picture 4" title="Transition Graph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0" t="16351" r="2764" b="2418"/>
          <a:stretch/>
        </p:blipFill>
        <p:spPr>
          <a:xfrm>
            <a:off x="914400" y="1782726"/>
            <a:ext cx="4378709" cy="192663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17389" y="2467155"/>
            <a:ext cx="678611" cy="431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4287" y="3478673"/>
            <a:ext cx="5871713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History-Duplicate Transition (HDT) graph: 𝒢 = </a:t>
            </a:r>
            <a:r>
              <a:rPr lang="en-US" sz="2000" i="1" dirty="0" smtClean="0"/>
              <a:t>⟨𝒱, </a:t>
            </a:r>
            <a:r>
              <a:rPr lang="en-US" sz="2800" i="1" dirty="0"/>
              <a:t>𝜀</a:t>
            </a:r>
            <a:r>
              <a:rPr lang="en-US" sz="2000" i="1" dirty="0" smtClean="0"/>
              <a:t>⟩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Multiple restricted copies of 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For starting point t*, keep only the vertices </a:t>
            </a:r>
            <a:r>
              <a:rPr lang="en-US" i="1" dirty="0" smtClean="0"/>
              <a:t>v</a:t>
            </a:r>
            <a:r>
              <a:rPr lang="en-US" dirty="0" smtClean="0"/>
              <a:t> = </a:t>
            </a:r>
            <a:r>
              <a:rPr lang="en-US" i="1" dirty="0" smtClean="0"/>
              <a:t>⟨s, t⟩</a:t>
            </a:r>
            <a:r>
              <a:rPr lang="en-US" dirty="0" smtClean="0"/>
              <a:t> ∈ </a:t>
            </a:r>
            <a:r>
              <a:rPr lang="en-US" i="1" dirty="0" smtClean="0"/>
              <a:t>V</a:t>
            </a:r>
            <a:r>
              <a:rPr lang="en-US" dirty="0" smtClean="0"/>
              <a:t>, where t* ≤ t ≤ t* + 𝝹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Linear expansion of G: at most ⎡𝝹/𝛅⎤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𝛅: difference between starting time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1471" y="350232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𝝹</a:t>
            </a:r>
            <a:r>
              <a:rPr lang="en-US" dirty="0" smtClean="0"/>
              <a:t>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854</TotalTime>
  <Words>729</Words>
  <Application>Microsoft Macintosh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Retrospect</vt:lpstr>
      <vt:lpstr>TRUSTS  Scheduling Randomized Patrols for Fare Inspection in Transit Systems</vt:lpstr>
      <vt:lpstr>Abstract</vt:lpstr>
      <vt:lpstr>Introduction</vt:lpstr>
      <vt:lpstr>Problem Setting</vt:lpstr>
      <vt:lpstr>Problem Setting</vt:lpstr>
      <vt:lpstr>Linear Program Formulation</vt:lpstr>
      <vt:lpstr>Basic Formulation</vt:lpstr>
      <vt:lpstr>Issues with Basic Formulation</vt:lpstr>
      <vt:lpstr>Extended Formulation</vt:lpstr>
      <vt:lpstr>Extended Formulation</vt:lpstr>
      <vt:lpstr>Experimental Results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TRUSTS:   Scheduling Randomized Patrols for Fare Inspection in Transit Systems</dc:title>
  <dc:creator>Kiran Gajanan Javkar</dc:creator>
  <cp:lastModifiedBy>Kiran Gajanan Javkar</cp:lastModifiedBy>
  <cp:revision>44</cp:revision>
  <dcterms:created xsi:type="dcterms:W3CDTF">2016-09-11T17:44:32Z</dcterms:created>
  <dcterms:modified xsi:type="dcterms:W3CDTF">2016-09-13T20:15:50Z</dcterms:modified>
</cp:coreProperties>
</file>