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</p:sldMasterIdLst>
  <p:notesMasterIdLst>
    <p:notesMasterId r:id="rId24"/>
  </p:notes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71" r:id="rId10"/>
    <p:sldId id="272" r:id="rId11"/>
    <p:sldId id="273" r:id="rId12"/>
    <p:sldId id="274" r:id="rId13"/>
    <p:sldId id="264" r:id="rId14"/>
    <p:sldId id="262" r:id="rId15"/>
    <p:sldId id="263" r:id="rId16"/>
    <p:sldId id="265" r:id="rId17"/>
    <p:sldId id="266" r:id="rId18"/>
    <p:sldId id="277" r:id="rId19"/>
    <p:sldId id="275" r:id="rId20"/>
    <p:sldId id="268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D06F2-99E7-1F43-A1F8-BBB1387EB60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94FB-DFF5-D949-99B6-EAD1421A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problems create </a:t>
            </a:r>
            <a:r>
              <a:rPr lang="en-US" dirty="0" err="1" smtClean="0"/>
              <a:t>complementaries</a:t>
            </a:r>
            <a:r>
              <a:rPr lang="en-US" baseline="0" dirty="0" smtClean="0"/>
              <a:t> between positions or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2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orders of magnitude of the effects studies in the actual matches</a:t>
            </a:r>
            <a:r>
              <a:rPr lang="en-US" baseline="0" dirty="0" smtClean="0"/>
              <a:t> are very comparable to what we should expect of simple matches with similar values of k and 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Simple markets turn out to provide good approximations for the direction of the effects we are seeing and the size of the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1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1950s market failure</a:t>
            </a:r>
          </a:p>
          <a:p>
            <a:r>
              <a:rPr lang="en-US" dirty="0" smtClean="0"/>
              <a:t>Clearinghouse created in early 1950s</a:t>
            </a:r>
          </a:p>
          <a:p>
            <a:r>
              <a:rPr lang="en-US" dirty="0" smtClean="0"/>
              <a:t>mid 1990s crisis of confidence</a:t>
            </a:r>
          </a:p>
          <a:p>
            <a:r>
              <a:rPr lang="en-US" dirty="0" smtClean="0"/>
              <a:t> - American Medical Student Association, Ralph Nader’s Public Citizen</a:t>
            </a:r>
            <a:r>
              <a:rPr lang="en-US" baseline="0" dirty="0" smtClean="0"/>
              <a:t> Health Research Group, the Medical Student Section of the </a:t>
            </a:r>
            <a:r>
              <a:rPr lang="en-US" baseline="0" dirty="0" err="1" smtClean="0"/>
              <a:t>Amrican</a:t>
            </a:r>
            <a:r>
              <a:rPr lang="en-US" baseline="0" dirty="0" smtClean="0"/>
              <a:t> Medical Association</a:t>
            </a:r>
          </a:p>
          <a:p>
            <a:r>
              <a:rPr lang="en-US" baseline="0" dirty="0" smtClean="0"/>
              <a:t>1995 Board of Directors commissioned the design of a new algorithm and a study comparing the old and new</a:t>
            </a:r>
          </a:p>
          <a:p>
            <a:r>
              <a:rPr lang="en-US" baseline="0" dirty="0" smtClean="0"/>
              <a:t>1997 Switched to new algorithm</a:t>
            </a:r>
          </a:p>
          <a:p>
            <a:r>
              <a:rPr lang="en-US" baseline="0" dirty="0" smtClean="0"/>
              <a:t>1998 First match successfully completed with new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3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instabilities:</a:t>
            </a:r>
          </a:p>
          <a:p>
            <a:r>
              <a:rPr lang="en-US" dirty="0" smtClean="0"/>
              <a:t> - no applicant or program in A(k)</a:t>
            </a:r>
            <a:r>
              <a:rPr lang="en-US" baseline="0" dirty="0" smtClean="0"/>
              <a:t> is matched to anyone outside of A(k).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simple matching (no variations) the position</a:t>
            </a:r>
            <a:r>
              <a:rPr lang="en-US" baseline="0" dirty="0" smtClean="0"/>
              <a:t> and applicant stack will always remain empty. This is the same as in Thoracic Surgery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change the prospects of couples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</a:t>
            </a:r>
            <a:r>
              <a:rPr lang="en-US" baseline="0" dirty="0" smtClean="0"/>
              <a:t> fill knowledge</a:t>
            </a:r>
          </a:p>
          <a:p>
            <a:r>
              <a:rPr lang="en-US" baseline="0" dirty="0" smtClean="0"/>
              <a:t> - if they truncate one more than they should they could be not matched at all</a:t>
            </a:r>
          </a:p>
          <a:p>
            <a:r>
              <a:rPr lang="en-US" baseline="0" dirty="0" smtClean="0"/>
              <a:t> - Extremely risky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Those that benefitted from ROL truncations were, for the most part, those who did differently when the algorithm was changed from their side proposing to the other side proposing.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small number of programs</a:t>
            </a:r>
            <a:r>
              <a:rPr lang="en-US" baseline="0" dirty="0" smtClean="0"/>
              <a:t> could improve their remaining matches by reducing their quotas.</a:t>
            </a:r>
          </a:p>
          <a:p>
            <a:r>
              <a:rPr lang="en-US" baseline="0" dirty="0" smtClean="0"/>
              <a:t>Not an advisable strategy for either algorithm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4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Assumes no correlation between preferences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194FB-DFF5-D949-99B6-EAD1421A14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September 26,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September 26,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Redesign of the Matching Market for American Physicians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Alvin E. Roth and Elliott </a:t>
            </a:r>
            <a:r>
              <a:rPr lang="en-US" dirty="0" err="1" smtClean="0"/>
              <a:t>Peranson</a:t>
            </a:r>
            <a:endParaRPr lang="en-US" dirty="0" smtClean="0"/>
          </a:p>
          <a:p>
            <a:r>
              <a:rPr lang="en-US" dirty="0" smtClean="0"/>
              <a:t>(Presented by Candice Schumann)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6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Proposing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pple Chancery"/>
              </a:rPr>
              <a:t>For any step </a:t>
            </a:r>
            <a:r>
              <a:rPr lang="en-US" i="1" dirty="0">
                <a:cs typeface="Apple Chancery"/>
              </a:rPr>
              <a:t>k</a:t>
            </a:r>
            <a:r>
              <a:rPr lang="en-US" dirty="0">
                <a:cs typeface="Apple Chancery"/>
              </a:rPr>
              <a:t> of the algorithm:</a:t>
            </a:r>
          </a:p>
          <a:p>
            <a:pPr lvl="1"/>
            <a:r>
              <a:rPr lang="en-US" dirty="0">
                <a:cs typeface="Apple Chancery"/>
              </a:rPr>
              <a:t>Applicant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i="1" dirty="0">
                <a:cs typeface="Apple Chancery"/>
              </a:rPr>
              <a:t>(k)</a:t>
            </a:r>
            <a:r>
              <a:rPr lang="en-US" dirty="0">
                <a:cs typeface="Apple Chancery"/>
              </a:rPr>
              <a:t> proposes down his ROL to programs who also have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in the rank.</a:t>
            </a:r>
          </a:p>
          <a:p>
            <a:pPr lvl="1"/>
            <a:r>
              <a:rPr lang="en-US" dirty="0">
                <a:cs typeface="Apple Chancery"/>
              </a:rPr>
              <a:t>Stop when there is a vacant position or the program prefers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i="1" dirty="0">
                <a:cs typeface="Apple Chancery"/>
              </a:rPr>
              <a:t>(k) </a:t>
            </a:r>
            <a:r>
              <a:rPr lang="en-US" dirty="0">
                <a:cs typeface="Apple Chancery"/>
              </a:rPr>
              <a:t>to its least preferred accepted applicant</a:t>
            </a:r>
          </a:p>
          <a:p>
            <a:pPr lvl="1"/>
            <a:r>
              <a:rPr lang="en-US" dirty="0" smtClean="0"/>
              <a:t>The applicant </a:t>
            </a:r>
            <a:r>
              <a:rPr lang="en-US" i="1" dirty="0" smtClean="0">
                <a:latin typeface="Apple Chancery"/>
                <a:cs typeface="Apple Chancery"/>
              </a:rPr>
              <a:t>S</a:t>
            </a:r>
            <a:r>
              <a:rPr lang="en-US" dirty="0" smtClean="0">
                <a:cs typeface="Apple Chancery"/>
              </a:rPr>
              <a:t>(</a:t>
            </a:r>
            <a:r>
              <a:rPr lang="en-US" i="1" dirty="0" smtClean="0">
                <a:cs typeface="Apple Chancery"/>
              </a:rPr>
              <a:t>k,</a:t>
            </a:r>
            <a:r>
              <a:rPr lang="en-US" dirty="0" smtClean="0">
                <a:cs typeface="Apple Chancery"/>
              </a:rPr>
              <a:t>2) is rejected and starts proposing to new programs down his ROL</a:t>
            </a:r>
          </a:p>
          <a:p>
            <a:pPr lvl="1"/>
            <a:r>
              <a:rPr lang="en-US" dirty="0" smtClean="0">
                <a:cs typeface="Apple Chancery"/>
              </a:rPr>
              <a:t>Each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>
                <a:cs typeface="Apple Chancery"/>
              </a:rPr>
              <a:t>(</a:t>
            </a:r>
            <a:r>
              <a:rPr lang="en-US" i="1" dirty="0" err="1" smtClean="0">
                <a:cs typeface="Apple Chancery"/>
              </a:rPr>
              <a:t>k,n</a:t>
            </a:r>
            <a:r>
              <a:rPr lang="en-US" dirty="0" smtClean="0">
                <a:cs typeface="Apple Chancery"/>
              </a:rPr>
              <a:t>) is displaced and proposes down his/her 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Proposing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couples or supplemental positions?</a:t>
            </a:r>
          </a:p>
          <a:p>
            <a:pPr lvl="1"/>
            <a:r>
              <a:rPr lang="en-US" dirty="0" smtClean="0"/>
              <a:t>If a couple is displaced a position is left vacant. This is put on the “program stack”</a:t>
            </a:r>
          </a:p>
          <a:p>
            <a:pPr lvl="1"/>
            <a:r>
              <a:rPr lang="en-US" dirty="0" smtClean="0"/>
              <a:t>Couple propose to programs together</a:t>
            </a:r>
          </a:p>
          <a:p>
            <a:pPr lvl="1"/>
            <a:r>
              <a:rPr lang="en-US" dirty="0" smtClean="0"/>
              <a:t>They each may displace another applicant!</a:t>
            </a:r>
          </a:p>
          <a:p>
            <a:pPr lvl="1"/>
            <a:r>
              <a:rPr lang="en-US" dirty="0" smtClean="0"/>
              <a:t>One displaced applicant is processed immediately. Others are added to the “applicant stack”</a:t>
            </a:r>
          </a:p>
          <a:p>
            <a:pPr lvl="1"/>
            <a:r>
              <a:rPr lang="en-US" dirty="0" smtClean="0"/>
              <a:t>Proceed until the “applicant stack” is empty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1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Proposing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Dealing with instabilities</a:t>
            </a:r>
          </a:p>
          <a:p>
            <a:pPr lvl="1"/>
            <a:r>
              <a:rPr lang="en-US" dirty="0" smtClean="0"/>
              <a:t>For each position in the “program stack” all applicants in </a:t>
            </a:r>
            <a:r>
              <a:rPr lang="en-US" i="1" dirty="0" smtClean="0">
                <a:latin typeface="Apple Chancery"/>
                <a:cs typeface="Apple Chancery"/>
              </a:rPr>
              <a:t>A</a:t>
            </a:r>
            <a:r>
              <a:rPr lang="en-US" i="1" dirty="0" smtClean="0">
                <a:cs typeface="Apple Chancery"/>
              </a:rPr>
              <a:t>(k)</a:t>
            </a:r>
            <a:r>
              <a:rPr lang="en-US" dirty="0" smtClean="0">
                <a:cs typeface="Apple Chancery"/>
              </a:rPr>
              <a:t> are found that cause instabilities</a:t>
            </a:r>
          </a:p>
          <a:p>
            <a:pPr lvl="1"/>
            <a:r>
              <a:rPr lang="en-US" dirty="0" smtClean="0">
                <a:cs typeface="Apple Chancery"/>
              </a:rPr>
              <a:t>Add these applicants to the “applicant stack”</a:t>
            </a:r>
          </a:p>
          <a:p>
            <a:pPr lvl="1"/>
            <a:r>
              <a:rPr lang="en-US" dirty="0" smtClean="0">
                <a:cs typeface="Apple Chancery"/>
              </a:rPr>
              <a:t>Empty the “applicant stack”</a:t>
            </a:r>
          </a:p>
          <a:p>
            <a:pPr lvl="1"/>
            <a:endParaRPr lang="en-US" dirty="0">
              <a:cs typeface="Apple Chancery"/>
            </a:endParaRPr>
          </a:p>
          <a:p>
            <a:r>
              <a:rPr lang="en-US" dirty="0" smtClean="0">
                <a:cs typeface="Apple Chancery"/>
              </a:rPr>
              <a:t>Once both the applicant stack and the program stack are empty you now have the tentative matching </a:t>
            </a:r>
            <a:r>
              <a:rPr lang="en-US" i="1" dirty="0" smtClean="0">
                <a:latin typeface="Apple Chancery"/>
                <a:cs typeface="Apple Chancery"/>
              </a:rPr>
              <a:t>M</a:t>
            </a:r>
            <a:r>
              <a:rPr lang="en-US" i="1" dirty="0" smtClean="0">
                <a:cs typeface="Apple Chancery"/>
              </a:rPr>
              <a:t>(k)</a:t>
            </a:r>
            <a:r>
              <a:rPr lang="en-US" dirty="0" smtClean="0">
                <a:cs typeface="Apple Chancery"/>
              </a:rPr>
              <a:t>.</a:t>
            </a:r>
          </a:p>
          <a:p>
            <a:endParaRPr lang="en-US" dirty="0">
              <a:cs typeface="Apple Chancery"/>
            </a:endParaRPr>
          </a:p>
          <a:p>
            <a:r>
              <a:rPr lang="en-US" dirty="0" smtClean="0">
                <a:cs typeface="Apple Chancery"/>
              </a:rPr>
              <a:t>When all applicants have been added to </a:t>
            </a:r>
            <a:r>
              <a:rPr lang="en-US" i="1" dirty="0" smtClean="0">
                <a:latin typeface="Apple Chancery"/>
                <a:cs typeface="Apple Chancery"/>
              </a:rPr>
              <a:t>A</a:t>
            </a:r>
            <a:r>
              <a:rPr lang="en-US" i="1" dirty="0" smtClean="0">
                <a:cs typeface="Apple Chancery"/>
              </a:rPr>
              <a:t>(k), </a:t>
            </a:r>
            <a:r>
              <a:rPr lang="en-US" dirty="0" smtClean="0">
                <a:cs typeface="Apple Chancery"/>
              </a:rPr>
              <a:t>even/odd requests and program reversions are adjusted.</a:t>
            </a:r>
          </a:p>
          <a:p>
            <a:pPr lvl="1"/>
            <a:r>
              <a:rPr lang="en-US" dirty="0" smtClean="0">
                <a:cs typeface="Apple Chancery"/>
              </a:rPr>
              <a:t>Handle inconsistencies the same way as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3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Loops in the Applicant Proposing Algorithm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78002" y="2303366"/>
            <a:ext cx="1666512" cy="1111721"/>
            <a:chOff x="2246283" y="4254289"/>
            <a:chExt cx="4049162" cy="2222711"/>
          </a:xfrm>
        </p:grpSpPr>
        <p:pic>
          <p:nvPicPr>
            <p:cNvPr id="5" name="Picture 4" descr="rcnKRebo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866" y="4345947"/>
              <a:ext cx="1314579" cy="2021166"/>
            </a:xfrm>
            <a:prstGeom prst="rect">
              <a:avLst/>
            </a:prstGeom>
          </p:spPr>
        </p:pic>
        <p:pic>
          <p:nvPicPr>
            <p:cNvPr id="6" name="Picture 5" descr="zTXeRyjpc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283" y="4254289"/>
              <a:ext cx="1666512" cy="2222711"/>
            </a:xfrm>
            <a:prstGeom prst="rect">
              <a:avLst/>
            </a:prstGeom>
          </p:spPr>
        </p:pic>
        <p:sp>
          <p:nvSpPr>
            <p:cNvPr id="7" name="Heart 6"/>
            <p:cNvSpPr/>
            <p:nvPr/>
          </p:nvSpPr>
          <p:spPr>
            <a:xfrm>
              <a:off x="3912795" y="4962639"/>
              <a:ext cx="1068071" cy="693983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doctor-clipart-2-th1Nno-clip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0" y="2303366"/>
            <a:ext cx="772503" cy="12562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67422" y="2657657"/>
            <a:ext cx="824875" cy="3471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5400000">
            <a:off x="5865777" y="2869433"/>
            <a:ext cx="1126020" cy="70246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doctor-cartoon-clipart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93" y="4000242"/>
            <a:ext cx="858984" cy="1410881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316583" y="4641849"/>
            <a:ext cx="1165299" cy="44519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39420" y="435378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  <p:sp>
        <p:nvSpPr>
          <p:cNvPr id="15" name="Bent Arrow 14"/>
          <p:cNvSpPr/>
          <p:nvPr/>
        </p:nvSpPr>
        <p:spPr>
          <a:xfrm rot="16200000">
            <a:off x="2084111" y="4120426"/>
            <a:ext cx="1126020" cy="70246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6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 computational experiments</a:t>
            </a:r>
          </a:p>
          <a:p>
            <a:endParaRPr lang="en-US" dirty="0" smtClean="0"/>
          </a:p>
          <a:p>
            <a:r>
              <a:rPr lang="en-US" dirty="0" smtClean="0"/>
              <a:t>Differences in matches was extremely small and did not appear to be systematic</a:t>
            </a:r>
          </a:p>
          <a:p>
            <a:endParaRPr lang="en-US" dirty="0"/>
          </a:p>
          <a:p>
            <a:r>
              <a:rPr lang="en-US" dirty="0" smtClean="0"/>
              <a:t>Did effect number of loops</a:t>
            </a:r>
          </a:p>
          <a:p>
            <a:pPr lvl="1"/>
            <a:r>
              <a:rPr lang="en-US" dirty="0" smtClean="0"/>
              <a:t>Fewest when couples where introduced last</a:t>
            </a:r>
          </a:p>
        </p:txBody>
      </p:sp>
    </p:spTree>
    <p:extLst>
      <p:ext uri="{BB962C8B-B14F-4D97-AF65-F5344CB8AC3E}">
        <p14:creationId xmlns:p14="http://schemas.microsoft.com/office/powerpoint/2010/main" val="89077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New Algorithm</a:t>
            </a:r>
            <a:endParaRPr lang="en-US" dirty="0"/>
          </a:p>
        </p:txBody>
      </p:sp>
      <p:pic>
        <p:nvPicPr>
          <p:cNvPr id="4" name="Picture 3" descr="Screen Shot 2016-09-26 at 8.04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5" y="1366872"/>
            <a:ext cx="6762691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3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Change </a:t>
            </a:r>
            <a:r>
              <a:rPr lang="en-US" dirty="0"/>
              <a:t>W</a:t>
            </a:r>
            <a:r>
              <a:rPr lang="en-US" dirty="0" smtClean="0"/>
              <a:t>orth </a:t>
            </a:r>
            <a:r>
              <a:rPr lang="en-US" dirty="0"/>
              <a:t>I</a:t>
            </a:r>
            <a:r>
              <a:rPr lang="en-US" dirty="0" smtClean="0"/>
              <a:t>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0.1% of applicants affected</a:t>
            </a:r>
          </a:p>
          <a:p>
            <a:r>
              <a:rPr lang="en-US" dirty="0" smtClean="0"/>
              <a:t>Most of those affected prefer the new algorithm</a:t>
            </a:r>
          </a:p>
          <a:p>
            <a:endParaRPr lang="en-US" dirty="0"/>
          </a:p>
          <a:p>
            <a:r>
              <a:rPr lang="en-US" dirty="0" smtClean="0"/>
              <a:t>0.5% of programs affected</a:t>
            </a:r>
          </a:p>
          <a:p>
            <a:r>
              <a:rPr lang="en-US" dirty="0" smtClean="0"/>
              <a:t>Most of those affected prefer the old algorithm</a:t>
            </a:r>
          </a:p>
          <a:p>
            <a:endParaRPr lang="en-US" dirty="0"/>
          </a:p>
          <a:p>
            <a:r>
              <a:rPr lang="en-US" dirty="0" smtClean="0"/>
              <a:t>This does not imply the associated change in welfare is small</a:t>
            </a:r>
          </a:p>
          <a:p>
            <a:pPr lvl="1"/>
            <a:r>
              <a:rPr lang="en-US" dirty="0" smtClean="0"/>
              <a:t>Large increase for affected applicants</a:t>
            </a:r>
          </a:p>
          <a:p>
            <a:pPr lvl="1"/>
            <a:r>
              <a:rPr lang="en-US" dirty="0" smtClean="0"/>
              <a:t>Small decrease for the affected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5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Behavior of </a:t>
            </a:r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4" name="Picture 3" descr="Screen Shot 2016-09-26 at 8.1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53273"/>
            <a:ext cx="708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Behavior of Programs</a:t>
            </a:r>
            <a:endParaRPr lang="en-US" dirty="0"/>
          </a:p>
        </p:txBody>
      </p:sp>
      <p:pic>
        <p:nvPicPr>
          <p:cNvPr id="3" name="Picture 2" descr="Screen Shot 2016-09-26 at 8.1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1683098"/>
            <a:ext cx="6883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Behavior of Programs</a:t>
            </a:r>
            <a:endParaRPr lang="en-US" dirty="0"/>
          </a:p>
        </p:txBody>
      </p:sp>
      <p:pic>
        <p:nvPicPr>
          <p:cNvPr id="4" name="Picture 3" descr="Screen Shot 2016-09-26 at 8.1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97005"/>
            <a:ext cx="6858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Matching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Resident Matching Program</a:t>
            </a:r>
            <a:endParaRPr lang="en-US" dirty="0"/>
          </a:p>
        </p:txBody>
      </p:sp>
      <p:pic>
        <p:nvPicPr>
          <p:cNvPr id="4" name="Picture 3" descr="rcnKRebo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2" y="2233123"/>
            <a:ext cx="1314579" cy="2021166"/>
          </a:xfrm>
          <a:prstGeom prst="rect">
            <a:avLst/>
          </a:prstGeom>
        </p:spPr>
      </p:pic>
      <p:pic>
        <p:nvPicPr>
          <p:cNvPr id="5" name="Picture 4" descr="doctor-clipart-2-th1Nno-clip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8" y="3371824"/>
            <a:ext cx="1322419" cy="2150582"/>
          </a:xfrm>
          <a:prstGeom prst="rect">
            <a:avLst/>
          </a:prstGeom>
        </p:spPr>
      </p:pic>
      <p:pic>
        <p:nvPicPr>
          <p:cNvPr id="6" name="Picture 5" descr="zTXeRyjp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38" y="3658084"/>
            <a:ext cx="1666512" cy="222271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67255" y="3391355"/>
            <a:ext cx="1610470" cy="7856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st-of-Private-Hospitals-Recognised-By-Karnataka-Government-for-Medical-Treat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94" y="1814735"/>
            <a:ext cx="2237625" cy="1576620"/>
          </a:xfrm>
          <a:prstGeom prst="rect">
            <a:avLst/>
          </a:prstGeom>
        </p:spPr>
      </p:pic>
      <p:pic>
        <p:nvPicPr>
          <p:cNvPr id="10" name="Picture 9" descr="List-of-Private-Hospitals-Recognised-By-Karnataka-Government-for-Medical-Treat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11" y="3391355"/>
            <a:ext cx="2237625" cy="1576620"/>
          </a:xfrm>
          <a:prstGeom prst="rect">
            <a:avLst/>
          </a:prstGeom>
        </p:spPr>
      </p:pic>
      <p:pic>
        <p:nvPicPr>
          <p:cNvPr id="11" name="Picture 10" descr="List-of-Private-Hospitals-Recognised-By-Karnataka-Government-for-Medical-Treat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86" y="4900380"/>
            <a:ext cx="2237625" cy="1576620"/>
          </a:xfrm>
          <a:prstGeom prst="rect">
            <a:avLst/>
          </a:prstGeom>
        </p:spPr>
      </p:pic>
      <p:pic>
        <p:nvPicPr>
          <p:cNvPr id="12" name="Picture 11" descr="doctor-cartoon-clipart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806" y="4769440"/>
            <a:ext cx="1191854" cy="19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2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Size and Stable Matchings</a:t>
            </a:r>
            <a:endParaRPr lang="en-US" dirty="0"/>
          </a:p>
        </p:txBody>
      </p:sp>
      <p:pic>
        <p:nvPicPr>
          <p:cNvPr id="5" name="Picture 4" descr="Screen Shot 2016-09-26 at 8.2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163"/>
            <a:ext cx="9144000" cy="43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Interviews</a:t>
            </a:r>
            <a:endParaRPr lang="en-US" dirty="0"/>
          </a:p>
        </p:txBody>
      </p:sp>
      <p:pic>
        <p:nvPicPr>
          <p:cNvPr id="4" name="Picture 3" descr="Screen Shot 2016-09-26 at 8.2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1" y="1411862"/>
            <a:ext cx="7594086" cy="53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6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514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Matching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Couples</a:t>
            </a:r>
          </a:p>
          <a:p>
            <a:r>
              <a:rPr lang="en-US" dirty="0" smtClean="0"/>
              <a:t>Second-year positions need prerequisite first-year positions</a:t>
            </a:r>
          </a:p>
          <a:p>
            <a:r>
              <a:rPr lang="en-US" dirty="0" smtClean="0"/>
              <a:t>Residency programs with positions that revert to other programs if they are unfilled</a:t>
            </a:r>
          </a:p>
          <a:p>
            <a:r>
              <a:rPr lang="en-US" dirty="0" smtClean="0"/>
              <a:t>Programs that need an even number of positions filled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46283" y="4254289"/>
            <a:ext cx="4049162" cy="2222711"/>
            <a:chOff x="2246283" y="4254289"/>
            <a:chExt cx="4049162" cy="2222711"/>
          </a:xfrm>
        </p:grpSpPr>
        <p:pic>
          <p:nvPicPr>
            <p:cNvPr id="4" name="Picture 3" descr="rcnKReboi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866" y="4345947"/>
              <a:ext cx="1314579" cy="2021166"/>
            </a:xfrm>
            <a:prstGeom prst="rect">
              <a:avLst/>
            </a:prstGeom>
          </p:spPr>
        </p:pic>
        <p:pic>
          <p:nvPicPr>
            <p:cNvPr id="5" name="Picture 4" descr="zTXeRyjp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283" y="4254289"/>
              <a:ext cx="1666512" cy="2222711"/>
            </a:xfrm>
            <a:prstGeom prst="rect">
              <a:avLst/>
            </a:prstGeom>
          </p:spPr>
        </p:pic>
        <p:sp>
          <p:nvSpPr>
            <p:cNvPr id="6" name="Heart 5"/>
            <p:cNvSpPr/>
            <p:nvPr/>
          </p:nvSpPr>
          <p:spPr>
            <a:xfrm>
              <a:off x="3912795" y="4962639"/>
              <a:ext cx="1068071" cy="693983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11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Matching Problem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420769"/>
              </p:ext>
            </p:extLst>
          </p:nvPr>
        </p:nvGraphicFramePr>
        <p:xfrm>
          <a:off x="457200" y="2215619"/>
          <a:ext cx="8229600" cy="283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Markets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Markets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Complementaries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 stable </a:t>
                      </a:r>
                      <a:r>
                        <a:rPr lang="en-US" dirty="0" err="1" smtClean="0"/>
                        <a:t>matching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0" dirty="0" smtClean="0"/>
                        <a:t> exist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stable matching may exist</a:t>
                      </a:r>
                      <a:r>
                        <a:rPr lang="en-US" baseline="0" dirty="0" smtClean="0"/>
                        <a:t> AND there may by no optimal stable </a:t>
                      </a:r>
                      <a:r>
                        <a:rPr lang="en-US" baseline="0" dirty="0" err="1" smtClean="0"/>
                        <a:t>matchings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Same applicants matched, same positions filled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Different</a:t>
                      </a:r>
                      <a:r>
                        <a:rPr lang="en-US" baseline="0" dirty="0" smtClean="0"/>
                        <a:t> stable </a:t>
                      </a:r>
                      <a:r>
                        <a:rPr lang="en-US" baseline="0" dirty="0" err="1" smtClean="0"/>
                        <a:t>matchings</a:t>
                      </a:r>
                      <a:r>
                        <a:rPr lang="en-US" baseline="0" dirty="0" smtClean="0"/>
                        <a:t> may have different applicants and positions filled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r>
                        <a:rPr lang="en-US" baseline="0" dirty="0" smtClean="0"/>
                        <a:t> applicant proposing is used a dominant strategy for applicants to submit true preferences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algorithm</a:t>
                      </a:r>
                      <a:r>
                        <a:rPr lang="en-US" baseline="0" dirty="0" smtClean="0"/>
                        <a:t> where a dominant strategy for all agents to state true preferences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4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Program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454161" y="1524000"/>
            <a:ext cx="235678" cy="50230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5299" y="1689130"/>
            <a:ext cx="268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1950’s </a:t>
            </a:r>
            <a:r>
              <a:rPr lang="en-US" dirty="0" smtClean="0"/>
              <a:t>Market Failure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9867" y="2072362"/>
            <a:ext cx="332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1951 </a:t>
            </a:r>
            <a:r>
              <a:rPr lang="en-US" dirty="0" smtClean="0"/>
              <a:t>Clearinghouse Started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6020" y="2763504"/>
            <a:ext cx="332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1990’s </a:t>
            </a:r>
            <a:r>
              <a:rPr lang="en-US" dirty="0" smtClean="0"/>
              <a:t>Crisis of Confidence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9867" y="3321156"/>
            <a:ext cx="389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1995 </a:t>
            </a:r>
            <a:r>
              <a:rPr lang="en-US" dirty="0" smtClean="0"/>
              <a:t>Commissioned the design of a new algorithm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2502" y="4789142"/>
            <a:ext cx="368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1997 </a:t>
            </a:r>
            <a:r>
              <a:rPr lang="en-US" dirty="0" smtClean="0"/>
              <a:t>Switched to new algorithm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9867" y="5416201"/>
            <a:ext cx="3746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1998 </a:t>
            </a:r>
            <a:r>
              <a:rPr lang="en-US" dirty="0" smtClean="0"/>
              <a:t>First match completed with new algorithm</a:t>
            </a:r>
            <a:endParaRPr lang="en-US" dirty="0"/>
          </a:p>
        </p:txBody>
      </p:sp>
      <p:pic>
        <p:nvPicPr>
          <p:cNvPr id="12" name="Picture 11" descr="afba90ace243434ea54ae4877f13dfc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1" y="1420081"/>
            <a:ext cx="1304561" cy="1304561"/>
          </a:xfrm>
          <a:prstGeom prst="rect">
            <a:avLst/>
          </a:prstGeom>
        </p:spPr>
      </p:pic>
      <p:pic>
        <p:nvPicPr>
          <p:cNvPr id="13" name="Picture 12" descr="zTXeRyjp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59" y="1098208"/>
            <a:ext cx="1209312" cy="1612920"/>
          </a:xfrm>
          <a:prstGeom prst="rect">
            <a:avLst/>
          </a:prstGeom>
        </p:spPr>
      </p:pic>
      <p:pic>
        <p:nvPicPr>
          <p:cNvPr id="14" name="Picture 13" descr="doctors-strik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69" y="3254958"/>
            <a:ext cx="1581969" cy="1609723"/>
          </a:xfrm>
          <a:prstGeom prst="rect">
            <a:avLst/>
          </a:prstGeom>
        </p:spPr>
      </p:pic>
      <p:pic>
        <p:nvPicPr>
          <p:cNvPr id="15" name="Picture 14" descr="rcnKRebo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39" y="5424262"/>
            <a:ext cx="730247" cy="11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3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Preexisting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1</a:t>
            </a:r>
          </a:p>
          <a:p>
            <a:pPr lvl="1"/>
            <a:r>
              <a:rPr lang="en-US" dirty="0" smtClean="0"/>
              <a:t>Program proposing</a:t>
            </a:r>
          </a:p>
          <a:p>
            <a:pPr lvl="1"/>
            <a:r>
              <a:rPr lang="en-US" dirty="0" smtClean="0"/>
              <a:t>Ignores most variations</a:t>
            </a:r>
          </a:p>
          <a:p>
            <a:pPr lvl="1"/>
            <a:r>
              <a:rPr lang="en-US" dirty="0" smtClean="0"/>
              <a:t>Couples hold onto offers</a:t>
            </a:r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/>
              <a:t>Identifies instabilities</a:t>
            </a:r>
            <a:endParaRPr lang="en-US" dirty="0"/>
          </a:p>
          <a:p>
            <a:r>
              <a:rPr lang="en-US" dirty="0" smtClean="0"/>
              <a:t>Phase 3</a:t>
            </a:r>
          </a:p>
          <a:p>
            <a:pPr lvl="1"/>
            <a:r>
              <a:rPr lang="en-US" dirty="0" smtClean="0"/>
              <a:t>Fixes instabilities one by one</a:t>
            </a:r>
          </a:p>
          <a:p>
            <a:pPr lvl="1"/>
            <a:r>
              <a:rPr lang="en-US" dirty="0" smtClean="0"/>
              <a:t>Sometimes couples propose to programs</a:t>
            </a:r>
          </a:p>
          <a:p>
            <a:pPr lvl="1"/>
            <a:endParaRPr lang="en-US" dirty="0"/>
          </a:p>
          <a:p>
            <a:r>
              <a:rPr lang="en-US" dirty="0" smtClean="0"/>
              <a:t>When no match variations are present this produces program-optimal stable matching (Thoracic Surgery)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59199" y="1806978"/>
            <a:ext cx="3463446" cy="1576620"/>
            <a:chOff x="3672377" y="2009934"/>
            <a:chExt cx="3463446" cy="1576620"/>
          </a:xfrm>
        </p:grpSpPr>
        <p:pic>
          <p:nvPicPr>
            <p:cNvPr id="4" name="Picture 3" descr="marriage-proposal-vector-cartoon-man-knees-woman-40812134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08" t="37995" r="49988" b="44630"/>
            <a:stretch/>
          </p:blipFill>
          <p:spPr>
            <a:xfrm>
              <a:off x="5512259" y="2009934"/>
              <a:ext cx="1623564" cy="1191558"/>
            </a:xfrm>
            <a:prstGeom prst="rect">
              <a:avLst/>
            </a:prstGeom>
          </p:spPr>
        </p:pic>
        <p:pic>
          <p:nvPicPr>
            <p:cNvPr id="5" name="Picture 4" descr="List-of-Private-Hospitals-Recognised-By-Karnataka-Government-for-Medical-Treatm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377" y="2009934"/>
              <a:ext cx="2237625" cy="1576620"/>
            </a:xfrm>
            <a:prstGeom prst="rect">
              <a:avLst/>
            </a:prstGeom>
          </p:spPr>
        </p:pic>
      </p:grpSp>
      <p:pic>
        <p:nvPicPr>
          <p:cNvPr id="6" name="Picture 5" descr="doctor-clipart-2-th1Nno-clip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5" y="1301171"/>
            <a:ext cx="1123501" cy="18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a lot of variations?</a:t>
            </a:r>
          </a:p>
          <a:p>
            <a:pPr lvl="1"/>
            <a:r>
              <a:rPr lang="en-US" dirty="0" smtClean="0"/>
              <a:t>4% couples</a:t>
            </a:r>
          </a:p>
          <a:p>
            <a:pPr lvl="1"/>
            <a:r>
              <a:rPr lang="en-US" dirty="0" smtClean="0"/>
              <a:t>8-12% submit supplemental ROLs</a:t>
            </a:r>
          </a:p>
          <a:p>
            <a:pPr lvl="1"/>
            <a:r>
              <a:rPr lang="en-US" dirty="0" smtClean="0"/>
              <a:t>7% of programs have positions that revert to other positions if unfilled</a:t>
            </a:r>
          </a:p>
          <a:p>
            <a:pPr lvl="1"/>
            <a:r>
              <a:rPr lang="en-US" dirty="0" smtClean="0"/>
              <a:t>Thoracic Surgery match is a simple match</a:t>
            </a:r>
          </a:p>
          <a:p>
            <a:r>
              <a:rPr lang="en-US" dirty="0" smtClean="0"/>
              <a:t>Does a program optimal solution make the physicians happy?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applicants</a:t>
            </a:r>
            <a:r>
              <a:rPr lang="en-US" dirty="0" smtClean="0"/>
              <a:t> act </a:t>
            </a:r>
            <a:r>
              <a:rPr lang="en-US" dirty="0" smtClean="0"/>
              <a:t>strategically?</a:t>
            </a:r>
          </a:p>
        </p:txBody>
      </p:sp>
    </p:spTree>
    <p:extLst>
      <p:ext uri="{BB962C8B-B14F-4D97-AF65-F5344CB8AC3E}">
        <p14:creationId xmlns:p14="http://schemas.microsoft.com/office/powerpoint/2010/main" val="159840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Applicant Proposing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 a set </a:t>
            </a:r>
            <a:r>
              <a:rPr lang="en-US" i="1" dirty="0" smtClean="0">
                <a:latin typeface="Apple Chancery"/>
                <a:cs typeface="Apple Chancery"/>
              </a:rPr>
              <a:t>A</a:t>
            </a:r>
            <a:r>
              <a:rPr lang="en-US" i="1" dirty="0" smtClean="0">
                <a:cs typeface="Apple Chancery"/>
              </a:rPr>
              <a:t>(k) </a:t>
            </a:r>
            <a:r>
              <a:rPr lang="en-US" dirty="0" smtClean="0">
                <a:cs typeface="Apple Chancery"/>
              </a:rPr>
              <a:t>of residency programs and applicants.</a:t>
            </a:r>
          </a:p>
          <a:p>
            <a:r>
              <a:rPr lang="en-US" dirty="0" smtClean="0">
                <a:cs typeface="Apple Chancery"/>
              </a:rPr>
              <a:t>Tentative matching </a:t>
            </a:r>
            <a:r>
              <a:rPr lang="en-US" i="1" dirty="0" smtClean="0">
                <a:latin typeface="Apple Chancery"/>
                <a:cs typeface="Apple Chancery"/>
              </a:rPr>
              <a:t>M</a:t>
            </a:r>
            <a:r>
              <a:rPr lang="en-US" i="1" dirty="0" smtClean="0">
                <a:cs typeface="Apple Chancery"/>
              </a:rPr>
              <a:t>(</a:t>
            </a:r>
            <a:r>
              <a:rPr lang="en-US" i="1" dirty="0">
                <a:cs typeface="Apple Chancery"/>
              </a:rPr>
              <a:t>k</a:t>
            </a:r>
            <a:r>
              <a:rPr lang="en-US" i="1" dirty="0" smtClean="0">
                <a:cs typeface="Apple Chancery"/>
              </a:rPr>
              <a:t>) </a:t>
            </a:r>
            <a:r>
              <a:rPr lang="en-US" dirty="0" smtClean="0">
                <a:cs typeface="Apple Chancery"/>
              </a:rPr>
              <a:t>with no instabilities.</a:t>
            </a:r>
          </a:p>
          <a:p>
            <a:r>
              <a:rPr lang="en-US" dirty="0" smtClean="0">
                <a:cs typeface="Apple Chancery"/>
              </a:rPr>
              <a:t>No applicant or program in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</a:t>
            </a:r>
            <a:r>
              <a:rPr lang="en-US" i="1" dirty="0" smtClean="0">
                <a:cs typeface="Apple Chancery"/>
              </a:rPr>
              <a:t>) </a:t>
            </a:r>
            <a:r>
              <a:rPr lang="en-US" dirty="0" smtClean="0">
                <a:cs typeface="Apple Chancery"/>
              </a:rPr>
              <a:t>is matched to anyone outside of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</a:t>
            </a:r>
            <a:r>
              <a:rPr lang="en-US" i="1" dirty="0" smtClean="0">
                <a:cs typeface="Apple Chancery"/>
              </a:rPr>
              <a:t>)</a:t>
            </a:r>
            <a:r>
              <a:rPr lang="en-US" dirty="0" smtClean="0">
                <a:cs typeface="Apple Chancery"/>
              </a:rPr>
              <a:t>.</a:t>
            </a:r>
          </a:p>
          <a:p>
            <a:r>
              <a:rPr lang="en-US" dirty="0" smtClean="0">
                <a:cs typeface="Apple Chancery"/>
              </a:rPr>
              <a:t>When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i="1" dirty="0">
                <a:cs typeface="Apple Chancery"/>
              </a:rPr>
              <a:t>(k</a:t>
            </a:r>
            <a:r>
              <a:rPr lang="en-US" i="1" dirty="0" smtClean="0">
                <a:cs typeface="Apple Chancery"/>
              </a:rPr>
              <a:t>) </a:t>
            </a:r>
            <a:r>
              <a:rPr lang="en-US" dirty="0" smtClean="0">
                <a:cs typeface="Apple Chancery"/>
              </a:rPr>
              <a:t>has grown to include all applicants and programs, then the matching </a:t>
            </a:r>
            <a:r>
              <a:rPr lang="en-US" i="1" dirty="0">
                <a:latin typeface="Apple Chancery"/>
                <a:cs typeface="Apple Chancery"/>
              </a:rPr>
              <a:t>M</a:t>
            </a:r>
            <a:r>
              <a:rPr lang="en-US" i="1" dirty="0">
                <a:cs typeface="Apple Chancery"/>
              </a:rPr>
              <a:t>(k</a:t>
            </a:r>
            <a:r>
              <a:rPr lang="en-US" i="1" dirty="0" smtClean="0">
                <a:cs typeface="Apple Chancery"/>
              </a:rPr>
              <a:t>) </a:t>
            </a:r>
            <a:r>
              <a:rPr lang="en-US" dirty="0" smtClean="0">
                <a:cs typeface="Apple Chancery"/>
              </a:rPr>
              <a:t>is a stable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4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Proposing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>
                <a:cs typeface="Apple Chancery"/>
              </a:rPr>
              <a:t>(0</a:t>
            </a:r>
            <a:r>
              <a:rPr lang="en-US" dirty="0" smtClean="0">
                <a:cs typeface="Apple Chancery"/>
              </a:rPr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cs typeface="Apple Chancery"/>
              </a:rPr>
              <a:t>consists of all positions offered in the match</a:t>
            </a:r>
          </a:p>
          <a:p>
            <a:pPr lvl="1"/>
            <a:r>
              <a:rPr lang="en-US" dirty="0" smtClean="0">
                <a:cs typeface="Apple Chancery"/>
              </a:rPr>
              <a:t>All positions are vacant</a:t>
            </a:r>
          </a:p>
          <a:p>
            <a:r>
              <a:rPr lang="en-US" dirty="0" smtClean="0">
                <a:cs typeface="Apple Chancery"/>
              </a:rPr>
              <a:t> </a:t>
            </a:r>
            <a:r>
              <a:rPr lang="en-US" i="1" dirty="0" smtClean="0">
                <a:cs typeface="Apple Chancery"/>
              </a:rPr>
              <a:t>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 smtClean="0">
                <a:cs typeface="Apple Chancery"/>
              </a:rPr>
              <a:t>(1):</a:t>
            </a:r>
            <a:endParaRPr lang="en-US" dirty="0" smtClean="0"/>
          </a:p>
          <a:p>
            <a:pPr lvl="1"/>
            <a:r>
              <a:rPr lang="en-US" dirty="0" smtClean="0">
                <a:cs typeface="Apple Chancery"/>
              </a:rPr>
              <a:t>Select an applicant </a:t>
            </a:r>
            <a:r>
              <a:rPr lang="en-US" i="1" dirty="0" smtClean="0">
                <a:latin typeface="Apple Chancery"/>
                <a:cs typeface="Apple Chancery"/>
              </a:rPr>
              <a:t>S</a:t>
            </a:r>
            <a:r>
              <a:rPr lang="en-US" dirty="0" smtClean="0">
                <a:cs typeface="Apple Chancery"/>
              </a:rPr>
              <a:t>(1) and add </a:t>
            </a:r>
            <a:r>
              <a:rPr lang="en-US" i="1" dirty="0">
                <a:latin typeface="Apple Chancery"/>
                <a:cs typeface="Apple Chancery"/>
              </a:rPr>
              <a:t>S</a:t>
            </a:r>
            <a:r>
              <a:rPr lang="en-US" dirty="0" smtClean="0">
                <a:cs typeface="Apple Chancery"/>
              </a:rPr>
              <a:t>(1) to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>
                <a:cs typeface="Apple Chancery"/>
              </a:rPr>
              <a:t>(0) </a:t>
            </a:r>
            <a:r>
              <a:rPr lang="en-US" dirty="0" smtClean="0">
                <a:cs typeface="Apple Chancery"/>
              </a:rPr>
              <a:t>to make </a:t>
            </a:r>
            <a:r>
              <a:rPr lang="en-US" i="1" dirty="0">
                <a:latin typeface="Apple Chancery"/>
                <a:cs typeface="Apple Chancery"/>
              </a:rPr>
              <a:t>A</a:t>
            </a:r>
            <a:r>
              <a:rPr lang="en-US" dirty="0" smtClean="0">
                <a:cs typeface="Apple Chancery"/>
              </a:rPr>
              <a:t>(1).</a:t>
            </a:r>
          </a:p>
          <a:p>
            <a:endParaRPr lang="en-US" dirty="0"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43658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1073</TotalTime>
  <Words>1045</Words>
  <Application>Microsoft Macintosh PowerPoint</Application>
  <PresentationFormat>On-screen Show (4:3)</PresentationFormat>
  <Paragraphs>139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Redesign of the Matching Market for American Physicians</vt:lpstr>
      <vt:lpstr>The Matching Problem</vt:lpstr>
      <vt:lpstr>The Matching Problem</vt:lpstr>
      <vt:lpstr>The Matching Problem</vt:lpstr>
      <vt:lpstr>History of the Program</vt:lpstr>
      <vt:lpstr>The Preexisting Algorithm</vt:lpstr>
      <vt:lpstr>Is There a Problem?</vt:lpstr>
      <vt:lpstr>Applicant Proposing Algorithm</vt:lpstr>
      <vt:lpstr>Applicant Proposing Algorithm</vt:lpstr>
      <vt:lpstr>Applicant Proposing Algorithm</vt:lpstr>
      <vt:lpstr>Applicant Proposing Algorithm</vt:lpstr>
      <vt:lpstr>Applicant Proposing Algorithm</vt:lpstr>
      <vt:lpstr>Loops in the Applicant Proposing Algorithm</vt:lpstr>
      <vt:lpstr>Sequence Changes</vt:lpstr>
      <vt:lpstr>Results of the New Algorithm</vt:lpstr>
      <vt:lpstr>Is the Change Worth It?</vt:lpstr>
      <vt:lpstr>Strategic Behavior of Participants</vt:lpstr>
      <vt:lpstr>Strategic Behavior of Programs</vt:lpstr>
      <vt:lpstr>Strategic Behavior of Programs</vt:lpstr>
      <vt:lpstr>Market Size and Stable Matchings</vt:lpstr>
      <vt:lpstr>Number of Interviews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of the Matching Market for American Physicians</dc:title>
  <dc:creator>Candice Schumann</dc:creator>
  <cp:lastModifiedBy>Candice Schumann</cp:lastModifiedBy>
  <cp:revision>19</cp:revision>
  <dcterms:created xsi:type="dcterms:W3CDTF">2016-09-20T15:45:08Z</dcterms:created>
  <dcterms:modified xsi:type="dcterms:W3CDTF">2016-09-27T15:11:45Z</dcterms:modified>
</cp:coreProperties>
</file>