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Shape 12"/>
          <p:cNvSpPr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Shape 94"/>
          <p:cNvSpPr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hape 9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hape 10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Shape 21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Shape 22"/>
          <p:cNvSpPr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Shape 39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Shape 40"/>
          <p:cNvSpPr/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hape 4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Shape 5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Shape 6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Shape 67"/>
          <p:cNvSpPr/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Shape 84"/>
          <p:cNvSpPr/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Shape 85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hape 8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type="ctrTitle"/>
          </p:nvPr>
        </p:nvSpPr>
        <p:spPr>
          <a:xfrm>
            <a:off x="1270000" y="2501900"/>
            <a:ext cx="10464800" cy="3302000"/>
          </a:xfrm>
          <a:prstGeom prst="rect">
            <a:avLst/>
          </a:prstGeom>
        </p:spPr>
        <p:txBody>
          <a:bodyPr/>
          <a:lstStyle/>
          <a:p>
            <a:pPr>
              <a:defRPr sz="7500"/>
            </a:pPr>
            <a:r>
              <a:t>Abstract machines</a:t>
            </a:r>
          </a:p>
          <a:p>
            <a:pPr>
              <a:defRPr sz="7500"/>
            </a:pPr>
            <a:r>
              <a:t>&amp; interpreters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/>
          <p:nvPr/>
        </p:nvSpPr>
        <p:spPr>
          <a:xfrm>
            <a:off x="4419881" y="457200"/>
            <a:ext cx="2924857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000"/>
            </a:pP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[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 sz="1800"/>
              <a:t> </a:t>
            </a:r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←</a:t>
            </a:r>
            <a:r>
              <a:rPr sz="1800"/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] =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</a:p>
        </p:txBody>
      </p:sp>
      <p:sp>
        <p:nvSpPr>
          <p:cNvPr id="272" name="Shape 272"/>
          <p:cNvSpPr/>
          <p:nvPr/>
        </p:nvSpPr>
        <p:spPr>
          <a:xfrm>
            <a:off x="4425604" y="1989666"/>
            <a:ext cx="5690662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000"/>
            </a:pPr>
            <a:r>
              <a:rPr>
                <a:latin typeface="Andale Mono"/>
                <a:ea typeface="Andale Mono"/>
                <a:cs typeface="Andale Mono"/>
                <a:sym typeface="Andale Mono"/>
              </a:rPr>
              <a:t>y</a:t>
            </a:r>
            <a:r>
              <a:t>[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 sz="1800"/>
              <a:t> </a:t>
            </a:r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←</a:t>
            </a:r>
            <a:r>
              <a:rPr sz="1800"/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] = y  </a:t>
            </a:r>
            <a:r>
              <a:rPr sz="3200"/>
              <a:t>where </a:t>
            </a:r>
            <a:r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y</a:t>
            </a:r>
            <a:r>
              <a:t> ≠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</a:p>
        </p:txBody>
      </p:sp>
      <p:sp>
        <p:nvSpPr>
          <p:cNvPr id="273" name="Shape 273"/>
          <p:cNvSpPr/>
          <p:nvPr/>
        </p:nvSpPr>
        <p:spPr>
          <a:xfrm>
            <a:off x="2802851" y="3522133"/>
            <a:ext cx="9348382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000"/>
            </a:pPr>
            <a:r>
              <a:rPr>
                <a:latin typeface="Andale Mono"/>
                <a:ea typeface="Andale Mono"/>
                <a:cs typeface="Andale Mono"/>
                <a:sym typeface="Andale Mono"/>
              </a:rPr>
              <a:t>(E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[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 sz="1800"/>
              <a:t> </a:t>
            </a:r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←</a:t>
            </a:r>
            <a:r>
              <a:rPr sz="1800"/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] =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[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 sz="1800"/>
              <a:t> </a:t>
            </a:r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←</a:t>
            </a:r>
            <a:r>
              <a:rPr sz="1800"/>
              <a:t> </a:t>
            </a:r>
            <a:r>
              <a:t>E]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[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 sz="1800"/>
              <a:t> </a:t>
            </a:r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←</a:t>
            </a:r>
            <a:r>
              <a:rPr sz="1800"/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]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</a:p>
        </p:txBody>
      </p:sp>
      <p:sp>
        <p:nvSpPr>
          <p:cNvPr id="274" name="Shape 274"/>
          <p:cNvSpPr/>
          <p:nvPr/>
        </p:nvSpPr>
        <p:spPr>
          <a:xfrm>
            <a:off x="1777852" y="5054599"/>
            <a:ext cx="8208917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000"/>
            </a:pP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[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 sz="1800"/>
              <a:t> </a:t>
            </a:r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←</a:t>
            </a:r>
            <a:r>
              <a:rPr sz="1800"/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] =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</a:p>
        </p:txBody>
      </p:sp>
      <p:sp>
        <p:nvSpPr>
          <p:cNvPr id="275" name="Shape 275"/>
          <p:cNvSpPr/>
          <p:nvPr/>
        </p:nvSpPr>
        <p:spPr>
          <a:xfrm>
            <a:off x="1777852" y="6587066"/>
            <a:ext cx="9792045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000"/>
            </a:pP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(y)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[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 sz="1800"/>
              <a:t> </a:t>
            </a:r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←</a:t>
            </a:r>
            <a:r>
              <a:rPr sz="1800"/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] =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(y)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[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 sz="1800"/>
              <a:t> </a:t>
            </a:r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←</a:t>
            </a:r>
            <a:r>
              <a:rPr sz="1800"/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]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</a:p>
        </p:txBody>
      </p:sp>
      <p:sp>
        <p:nvSpPr>
          <p:cNvPr id="276" name="Shape 276"/>
          <p:cNvSpPr/>
          <p:nvPr/>
        </p:nvSpPr>
        <p:spPr>
          <a:xfrm>
            <a:off x="5720013" y="7301652"/>
            <a:ext cx="5940406" cy="721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000"/>
            </a:pPr>
            <a:r>
              <a:rPr sz="3200"/>
              <a:t>where </a:t>
            </a:r>
            <a:r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y</a:t>
            </a:r>
            <a:r>
              <a:t> ≠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  </a:t>
            </a:r>
            <a:r>
              <a:rPr sz="3200"/>
              <a:t>and  </a:t>
            </a:r>
            <a:r>
              <a:t>y ∉ FV(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)</a:t>
            </a:r>
          </a:p>
        </p:txBody>
      </p:sp>
      <p:sp>
        <p:nvSpPr>
          <p:cNvPr id="277" name="Shape 277"/>
          <p:cNvSpPr/>
          <p:nvPr/>
        </p:nvSpPr>
        <p:spPr>
          <a:xfrm>
            <a:off x="488733" y="8735020"/>
            <a:ext cx="8491946" cy="6655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β</a:t>
            </a:r>
            <a:r>
              <a:t>-reduction cannot occur when y ∈ FV(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)</a:t>
            </a:r>
          </a:p>
        </p:txBody>
      </p:sp>
      <p:sp>
        <p:nvSpPr>
          <p:cNvPr id="279" name="Shape 279"/>
          <p:cNvSpPr/>
          <p:nvPr/>
        </p:nvSpPr>
        <p:spPr>
          <a:xfrm>
            <a:off x="9208558" y="8119533"/>
            <a:ext cx="1138701" cy="10194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51" fill="norm" stroke="1" extrusionOk="0">
                <a:moveTo>
                  <a:pt x="0" y="21449"/>
                </a:moveTo>
                <a:cubicBezTo>
                  <a:pt x="14277" y="21600"/>
                  <a:pt x="21477" y="14450"/>
                  <a:pt x="2160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3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3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"/>
                            </p:stCondLst>
                            <p:childTnLst>
                              <p:par>
                                <p:cTn id="22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4" dur="3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"/>
                            </p:stCondLst>
                            <p:childTnLst>
                              <p:par>
                                <p:cTn id="26" presetClass="entr" nodeType="afterEffect" presetID="9" grpId="6" fill="hold">
                                  <p:stCondLst>
                                    <p:cond delay="7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8" dur="10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300"/>
                            </p:stCondLst>
                            <p:childTnLst>
                              <p:par>
                                <p:cTn id="30" presetClass="entr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2" dur="3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75" grpId="4"/>
      <p:bldP build="whole" bldLvl="1" animBg="1" rev="0" advAuto="0" spid="273" grpId="2"/>
      <p:bldP build="whole" bldLvl="1" animBg="1" rev="0" advAuto="0" spid="274" grpId="3"/>
      <p:bldP build="whole" bldLvl="1" animBg="1" rev="0" advAuto="0" spid="277" grpId="6"/>
      <p:bldP build="whole" bldLvl="1" animBg="1" rev="0" advAuto="0" spid="272" grpId="1"/>
      <p:bldP build="whole" bldLvl="1" animBg="1" rev="0" advAuto="0" spid="276" grpId="5"/>
      <p:bldP build="whole" bldLvl="1" animBg="1" rev="0" advAuto="0" spid="279" grpId="7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/>
          <p:nvPr/>
        </p:nvSpPr>
        <p:spPr>
          <a:xfrm>
            <a:off x="2939479" y="298449"/>
            <a:ext cx="7125842" cy="4102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(...</a:t>
            </a:r>
            <a:br/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(λ (x) 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</a:t>
            </a:r>
            <a:r>
              <a:t>(λ (a) (λ (x) a))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(λ (b) x)))</a:t>
            </a:r>
            <a:br/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...)</a:t>
            </a:r>
          </a:p>
        </p:txBody>
      </p:sp>
      <p:sp>
        <p:nvSpPr>
          <p:cNvPr id="282" name="Shape 282"/>
          <p:cNvSpPr/>
          <p:nvPr/>
        </p:nvSpPr>
        <p:spPr>
          <a:xfrm>
            <a:off x="6596012" y="2028576"/>
            <a:ext cx="2779019" cy="641848"/>
          </a:xfrm>
          <a:prstGeom prst="rect">
            <a:avLst/>
          </a:prstGeom>
          <a:solidFill>
            <a:schemeClr val="accent2">
              <a:alpha val="3974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283" name="Shape 283"/>
          <p:cNvSpPr/>
          <p:nvPr/>
        </p:nvSpPr>
        <p:spPr>
          <a:xfrm>
            <a:off x="3307829" y="5746750"/>
            <a:ext cx="6820992" cy="1816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...</a:t>
            </a:r>
            <a:br/>
            <a:r>
              <a:t>  (λ (x) 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</a:t>
            </a:r>
            <a:r>
              <a:t>(λ (x) (λ (b) x)))</a:t>
            </a:r>
          </a:p>
        </p:txBody>
      </p:sp>
      <p:sp>
        <p:nvSpPr>
          <p:cNvPr id="284" name="Shape 284"/>
          <p:cNvSpPr/>
          <p:nvPr/>
        </p:nvSpPr>
        <p:spPr>
          <a:xfrm>
            <a:off x="7497712" y="2688976"/>
            <a:ext cx="365871" cy="538214"/>
          </a:xfrm>
          <a:prstGeom prst="rect">
            <a:avLst/>
          </a:prstGeom>
          <a:solidFill>
            <a:schemeClr val="accent6">
              <a:lumOff val="-8741"/>
              <a:alpha val="3974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285" name="Shape 285"/>
          <p:cNvSpPr/>
          <p:nvPr/>
        </p:nvSpPr>
        <p:spPr>
          <a:xfrm>
            <a:off x="4195712" y="2118493"/>
            <a:ext cx="365871" cy="538214"/>
          </a:xfrm>
          <a:prstGeom prst="rect">
            <a:avLst/>
          </a:prstGeom>
          <a:solidFill>
            <a:schemeClr val="accent6">
              <a:lumOff val="-8741"/>
              <a:alpha val="3974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3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83" grpId="2"/>
      <p:bldP build="whole" bldLvl="1" animBg="1" rev="0" advAuto="0" spid="28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/>
          <p:nvPr/>
        </p:nvSpPr>
        <p:spPr>
          <a:xfrm>
            <a:off x="2939479" y="298449"/>
            <a:ext cx="7125842" cy="4102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000">
                <a:solidFill>
                  <a:srgbClr val="DCDEE0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(...</a:t>
            </a:r>
            <a:br/>
          </a:p>
          <a:p>
            <a:pPr algn="l">
              <a:defRPr sz="4000">
                <a:solidFill>
                  <a:srgbClr val="DCDEE0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(λ (x) 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>
                <a:solidFill>
                  <a:srgbClr val="DCDEE0"/>
                </a:solidFill>
              </a:rPr>
              <a:t>    (</a:t>
            </a:r>
            <a:r>
              <a:t>(λ (a) (λ (x) a))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</a:t>
            </a:r>
            <a:r>
              <a:rPr>
                <a:solidFill>
                  <a:srgbClr val="DCDEE0"/>
                </a:solidFill>
              </a:rPr>
              <a:t>(λ (b) x)))</a:t>
            </a:r>
            <a:br>
              <a:rPr>
                <a:solidFill>
                  <a:srgbClr val="DCDEE0"/>
                </a:solidFill>
              </a:rPr>
            </a:br>
            <a:endParaRPr>
              <a:solidFill>
                <a:srgbClr val="DCDEE0"/>
              </a:solidFill>
            </a:endParaRPr>
          </a:p>
          <a:p>
            <a:pPr algn="l">
              <a:defRPr sz="4000">
                <a:solidFill>
                  <a:srgbClr val="DCDEE0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...)</a:t>
            </a:r>
          </a:p>
        </p:txBody>
      </p:sp>
      <p:sp>
        <p:nvSpPr>
          <p:cNvPr id="288" name="Shape 288"/>
          <p:cNvSpPr/>
          <p:nvPr/>
        </p:nvSpPr>
        <p:spPr>
          <a:xfrm>
            <a:off x="6596012" y="2028576"/>
            <a:ext cx="2779019" cy="641848"/>
          </a:xfrm>
          <a:prstGeom prst="rect">
            <a:avLst/>
          </a:prstGeom>
          <a:solidFill>
            <a:schemeClr val="accent2">
              <a:alpha val="3974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289" name="Shape 289"/>
          <p:cNvSpPr/>
          <p:nvPr/>
        </p:nvSpPr>
        <p:spPr>
          <a:xfrm>
            <a:off x="4551312" y="2029593"/>
            <a:ext cx="2050555" cy="641848"/>
          </a:xfrm>
          <a:prstGeom prst="rect">
            <a:avLst/>
          </a:prstGeom>
          <a:solidFill>
            <a:schemeClr val="accent6">
              <a:lumOff val="-8741"/>
              <a:alpha val="3974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290" name="Shape 290"/>
          <p:cNvSpPr/>
          <p:nvPr/>
        </p:nvSpPr>
        <p:spPr>
          <a:xfrm>
            <a:off x="1389667" y="5619325"/>
            <a:ext cx="9792045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000"/>
            </a:pP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(y)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[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 sz="1800"/>
              <a:t> </a:t>
            </a:r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←</a:t>
            </a:r>
            <a:r>
              <a:rPr sz="1800"/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] =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(y)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[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 sz="1800"/>
              <a:t> </a:t>
            </a:r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←</a:t>
            </a:r>
            <a:r>
              <a:rPr sz="1800"/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]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</a:p>
        </p:txBody>
      </p:sp>
      <p:sp>
        <p:nvSpPr>
          <p:cNvPr id="291" name="Shape 291"/>
          <p:cNvSpPr/>
          <p:nvPr/>
        </p:nvSpPr>
        <p:spPr>
          <a:xfrm>
            <a:off x="5674728" y="6257711"/>
            <a:ext cx="5940406" cy="7213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000"/>
            </a:pPr>
            <a:r>
              <a:rPr sz="3200"/>
              <a:t>where </a:t>
            </a:r>
            <a:r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y</a:t>
            </a:r>
            <a:r>
              <a:t> ≠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  </a:t>
            </a:r>
            <a:r>
              <a:rPr sz="3200"/>
              <a:t>and  </a:t>
            </a:r>
            <a:r>
              <a:t>y ∉ FV(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)</a:t>
            </a:r>
          </a:p>
        </p:txBody>
      </p:sp>
      <p:sp>
        <p:nvSpPr>
          <p:cNvPr id="292" name="Shape 292"/>
          <p:cNvSpPr/>
          <p:nvPr/>
        </p:nvSpPr>
        <p:spPr>
          <a:xfrm>
            <a:off x="9364612" y="2028576"/>
            <a:ext cx="278459" cy="641848"/>
          </a:xfrm>
          <a:prstGeom prst="rect">
            <a:avLst/>
          </a:prstGeom>
          <a:solidFill>
            <a:schemeClr val="accent6">
              <a:lumOff val="-8741"/>
              <a:alpha val="3974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90" grpId="1"/>
      <p:bldP build="whole" bldLvl="1" animBg="1" rev="0" advAuto="0" spid="291" grpId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/>
          <p:nvPr/>
        </p:nvSpPr>
        <p:spPr>
          <a:xfrm>
            <a:off x="1606196" y="4375150"/>
            <a:ext cx="3307284" cy="2095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t>ℰ </a:t>
            </a: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::= (ℰ e)</a:t>
            </a:r>
            <a:br>
              <a:rPr sz="3800">
                <a:latin typeface="Andale Mono"/>
                <a:ea typeface="Andale Mono"/>
                <a:cs typeface="Andale Mono"/>
                <a:sym typeface="Andale Mono"/>
              </a:rPr>
            </a:b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    | (v ℰ)</a:t>
            </a:r>
            <a:br>
              <a:rPr sz="3800">
                <a:latin typeface="Andale Mono"/>
                <a:ea typeface="Andale Mono"/>
                <a:cs typeface="Andale Mono"/>
                <a:sym typeface="Andale Mono"/>
              </a:rPr>
            </a:b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    | □</a:t>
            </a:r>
          </a:p>
        </p:txBody>
      </p:sp>
      <p:sp>
        <p:nvSpPr>
          <p:cNvPr id="295" name="Shape 295"/>
          <p:cNvSpPr/>
          <p:nvPr>
            <p:ph type="ctrTitle"/>
          </p:nvPr>
        </p:nvSpPr>
        <p:spPr>
          <a:xfrm>
            <a:off x="952500" y="359833"/>
            <a:ext cx="11099800" cy="2159001"/>
          </a:xfrm>
          <a:prstGeom prst="rect">
            <a:avLst/>
          </a:prstGeom>
        </p:spPr>
        <p:txBody>
          <a:bodyPr anchor="ctr"/>
          <a:lstStyle>
            <a:lvl1pPr>
              <a:defRPr sz="6000"/>
            </a:lvl1pPr>
          </a:lstStyle>
          <a:p>
            <a:pPr/>
            <a:r>
              <a:t>Evaluation contexts</a:t>
            </a:r>
          </a:p>
        </p:txBody>
      </p:sp>
      <p:sp>
        <p:nvSpPr>
          <p:cNvPr id="296" name="Shape 296"/>
          <p:cNvSpPr/>
          <p:nvPr/>
        </p:nvSpPr>
        <p:spPr>
          <a:xfrm>
            <a:off x="6906329" y="3771900"/>
            <a:ext cx="4458408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v ::= (λ (x) e)</a:t>
            </a:r>
            <a:br>
              <a:rPr sz="3800">
                <a:latin typeface="Andale Mono"/>
                <a:ea typeface="Andale Mono"/>
                <a:cs typeface="Andale Mono"/>
                <a:sym typeface="Andale Mono"/>
              </a:rPr>
            </a:br>
            <a:endParaRPr sz="3800">
              <a:latin typeface="Andale Mono"/>
              <a:ea typeface="Andale Mono"/>
              <a:cs typeface="Andale Mono"/>
              <a:sym typeface="Andale Mono"/>
            </a:endParaRPr>
          </a:p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endParaRPr sz="3800">
              <a:latin typeface="Andale Mono"/>
              <a:ea typeface="Andale Mono"/>
              <a:cs typeface="Andale Mono"/>
              <a:sym typeface="Andale Mono"/>
            </a:endParaRPr>
          </a:p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e ::= (λ (x) e)</a:t>
            </a:r>
            <a:br>
              <a:rPr sz="3800">
                <a:latin typeface="Andale Mono"/>
                <a:ea typeface="Andale Mono"/>
                <a:cs typeface="Andale Mono"/>
                <a:sym typeface="Andale Mono"/>
              </a:rPr>
            </a:b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    | (e e)</a:t>
            </a:r>
            <a:endParaRPr sz="3800">
              <a:latin typeface="Andale Mono"/>
              <a:ea typeface="Andale Mono"/>
              <a:cs typeface="Andale Mono"/>
              <a:sym typeface="Andale Mono"/>
            </a:endParaRPr>
          </a:p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    | x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/>
          <p:nvPr>
            <p:ph type="ctrTitle"/>
          </p:nvPr>
        </p:nvSpPr>
        <p:spPr>
          <a:xfrm>
            <a:off x="952500" y="-148167"/>
            <a:ext cx="11099800" cy="2159001"/>
          </a:xfrm>
          <a:prstGeom prst="rect">
            <a:avLst/>
          </a:prstGeom>
        </p:spPr>
        <p:txBody>
          <a:bodyPr anchor="ctr"/>
          <a:lstStyle>
            <a:lvl1pPr>
              <a:defRPr sz="6000"/>
            </a:lvl1pPr>
          </a:lstStyle>
          <a:p>
            <a:pPr/>
            <a:r>
              <a:t>Context and redex</a:t>
            </a:r>
          </a:p>
        </p:txBody>
      </p:sp>
      <p:sp>
        <p:nvSpPr>
          <p:cNvPr id="299" name="Shape 299"/>
          <p:cNvSpPr/>
          <p:nvPr/>
        </p:nvSpPr>
        <p:spPr>
          <a:xfrm>
            <a:off x="272045" y="3540613"/>
            <a:ext cx="12460710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(((λ (x) ((λ (y) y) x)) (λ (z) z)) (λ (w) w))</a:t>
            </a:r>
          </a:p>
        </p:txBody>
      </p:sp>
      <p:sp>
        <p:nvSpPr>
          <p:cNvPr id="300" name="Shape 300"/>
          <p:cNvSpPr/>
          <p:nvPr/>
        </p:nvSpPr>
        <p:spPr>
          <a:xfrm>
            <a:off x="569743" y="3480208"/>
            <a:ext cx="9150358" cy="743112"/>
          </a:xfrm>
          <a:prstGeom prst="rect">
            <a:avLst/>
          </a:prstGeom>
          <a:solidFill>
            <a:schemeClr val="accent6">
              <a:lumOff val="-21524"/>
              <a:alpha val="34547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301" name="Shape 301"/>
          <p:cNvSpPr/>
          <p:nvPr/>
        </p:nvSpPr>
        <p:spPr>
          <a:xfrm>
            <a:off x="957593" y="5438694"/>
            <a:ext cx="5046849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t>ℰ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 = (</a:t>
            </a: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□ (λ (w) w)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)</a:t>
            </a:r>
          </a:p>
        </p:txBody>
      </p:sp>
      <p:sp>
        <p:nvSpPr>
          <p:cNvPr id="302" name="Shape 302"/>
          <p:cNvSpPr/>
          <p:nvPr/>
        </p:nvSpPr>
        <p:spPr>
          <a:xfrm>
            <a:off x="4284993" y="2415320"/>
            <a:ext cx="4147543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t>ℰ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[(v v)] = </a:t>
            </a:r>
          </a:p>
        </p:txBody>
      </p:sp>
      <p:sp>
        <p:nvSpPr>
          <p:cNvPr id="303" name="Shape 303"/>
          <p:cNvSpPr/>
          <p:nvPr/>
        </p:nvSpPr>
        <p:spPr>
          <a:xfrm>
            <a:off x="1068317" y="7519947"/>
            <a:ext cx="11200416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r = ((λ (x) ((λ (y) y) x)) (λ (z) z))</a:t>
            </a:r>
          </a:p>
        </p:txBody>
      </p:sp>
      <p:sp>
        <p:nvSpPr>
          <p:cNvPr id="304" name="Shape 304"/>
          <p:cNvSpPr/>
          <p:nvPr/>
        </p:nvSpPr>
        <p:spPr>
          <a:xfrm rot="5371794">
            <a:off x="5797825" y="1468966"/>
            <a:ext cx="664084" cy="208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3000"/>
            </a:lvl1pPr>
          </a:lstStyle>
          <a:p>
            <a:pPr/>
            <a:r>
              <a:t>{</a:t>
            </a:r>
          </a:p>
        </p:txBody>
      </p:sp>
      <p:sp>
        <p:nvSpPr>
          <p:cNvPr id="305" name="Shape 305"/>
          <p:cNvSpPr/>
          <p:nvPr/>
        </p:nvSpPr>
        <p:spPr>
          <a:xfrm rot="5371794">
            <a:off x="5797825" y="1392766"/>
            <a:ext cx="664084" cy="208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3000">
                <a:solidFill>
                  <a:srgbClr val="FFFFFF"/>
                </a:solidFill>
              </a:defRPr>
            </a:lvl1pPr>
          </a:lstStyle>
          <a:p>
            <a:pPr/>
            <a:r>
              <a:t>{</a:t>
            </a:r>
          </a:p>
        </p:txBody>
      </p:sp>
      <p:sp>
        <p:nvSpPr>
          <p:cNvPr id="306" name="Shape 306"/>
          <p:cNvSpPr/>
          <p:nvPr/>
        </p:nvSpPr>
        <p:spPr>
          <a:xfrm>
            <a:off x="5783134" y="1642533"/>
            <a:ext cx="388665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/>
          <p:nvPr>
            <p:ph type="ctrTitle"/>
          </p:nvPr>
        </p:nvSpPr>
        <p:spPr>
          <a:xfrm>
            <a:off x="1269999" y="2129366"/>
            <a:ext cx="10464801" cy="330200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Abstract Machines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/>
          <p:nvPr/>
        </p:nvSpPr>
        <p:spPr>
          <a:xfrm>
            <a:off x="4659226" y="7078133"/>
            <a:ext cx="371174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11" name="Shape 311"/>
          <p:cNvSpPr/>
          <p:nvPr/>
        </p:nvSpPr>
        <p:spPr>
          <a:xfrm>
            <a:off x="5024067" y="7129631"/>
            <a:ext cx="2956666" cy="5320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, env)  ⇓  env(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)</a:t>
            </a:r>
          </a:p>
        </p:txBody>
      </p:sp>
      <p:sp>
        <p:nvSpPr>
          <p:cNvPr id="312" name="Shape 312"/>
          <p:cNvSpPr/>
          <p:nvPr/>
        </p:nvSpPr>
        <p:spPr>
          <a:xfrm>
            <a:off x="2783859" y="4537370"/>
            <a:ext cx="746248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13" name="Shape 313"/>
          <p:cNvSpPr/>
          <p:nvPr/>
        </p:nvSpPr>
        <p:spPr>
          <a:xfrm>
            <a:off x="3269853" y="4622735"/>
            <a:ext cx="6439694" cy="5320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e)</a:t>
            </a:r>
            <a:r>
              <a:t>, env)  ⇓ 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e)</a:t>
            </a:r>
            <a:r>
              <a:t>, env)</a:t>
            </a:r>
          </a:p>
        </p:txBody>
      </p:sp>
      <p:sp>
        <p:nvSpPr>
          <p:cNvPr id="314" name="Shape 314"/>
          <p:cNvSpPr/>
          <p:nvPr/>
        </p:nvSpPr>
        <p:spPr>
          <a:xfrm>
            <a:off x="233115" y="1996608"/>
            <a:ext cx="1246237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15" name="Shape 315"/>
          <p:cNvSpPr/>
          <p:nvPr/>
        </p:nvSpPr>
        <p:spPr>
          <a:xfrm>
            <a:off x="4781412" y="2081972"/>
            <a:ext cx="3365776" cy="532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, env)  ⇓  v</a:t>
            </a:r>
            <a:r>
              <a:rPr baseline="-5999"/>
              <a:t>2</a:t>
            </a:r>
          </a:p>
        </p:txBody>
      </p:sp>
      <p:sp>
        <p:nvSpPr>
          <p:cNvPr id="316" name="Shape 316"/>
          <p:cNvSpPr/>
          <p:nvPr/>
        </p:nvSpPr>
        <p:spPr>
          <a:xfrm>
            <a:off x="361702" y="1321497"/>
            <a:ext cx="5143995" cy="532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, env)  ⇓ 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2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, env’)</a:t>
            </a:r>
          </a:p>
        </p:txBody>
      </p:sp>
      <p:sp>
        <p:nvSpPr>
          <p:cNvPr id="317" name="Shape 317"/>
          <p:cNvSpPr/>
          <p:nvPr/>
        </p:nvSpPr>
        <p:spPr>
          <a:xfrm>
            <a:off x="6120281" y="1321497"/>
            <a:ext cx="2310174" cy="532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env)  ⇓ v</a:t>
            </a:r>
            <a:r>
              <a:rPr baseline="-5999"/>
              <a:t>1</a:t>
            </a:r>
          </a:p>
        </p:txBody>
      </p:sp>
      <p:sp>
        <p:nvSpPr>
          <p:cNvPr id="318" name="Shape 318"/>
          <p:cNvSpPr/>
          <p:nvPr/>
        </p:nvSpPr>
        <p:spPr>
          <a:xfrm>
            <a:off x="9100634" y="1303126"/>
            <a:ext cx="3519774" cy="5687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2</a:t>
            </a:r>
            <a:r>
              <a:t>, env’[x ↦ v</a:t>
            </a:r>
            <a:r>
              <a:rPr baseline="-5999"/>
              <a:t>1</a:t>
            </a:r>
            <a:r>
              <a:t>])  ⇓ v</a:t>
            </a:r>
            <a:r>
              <a:rPr baseline="-5999"/>
              <a:t>2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3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3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3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0" dur="3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5" dur="3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17" grpId="6"/>
      <p:bldP build="whole" bldLvl="1" animBg="1" rev="0" advAuto="0" spid="313" grpId="2"/>
      <p:bldP build="whole" bldLvl="1" animBg="1" rev="0" advAuto="0" spid="315" grpId="4"/>
      <p:bldP build="whole" bldLvl="1" animBg="1" rev="0" advAuto="0" spid="314" grpId="3"/>
      <p:bldP build="whole" bldLvl="1" animBg="1" rev="0" advAuto="0" spid="312" grpId="1"/>
      <p:bldP build="whole" bldLvl="1" animBg="1" rev="0" advAuto="0" spid="318" grpId="7"/>
      <p:bldP build="whole" bldLvl="1" animBg="1" rev="0" advAuto="0" spid="316" grpId="5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/>
          <p:nvPr/>
        </p:nvSpPr>
        <p:spPr>
          <a:xfrm>
            <a:off x="1427861" y="4080933"/>
            <a:ext cx="10149079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000"/>
            </a:lvl1pPr>
          </a:lstStyle>
          <a:p>
            <a:pPr/>
            <a:r>
              <a:t>Big-step (Natural) Semantics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/>
          <p:nvPr/>
        </p:nvSpPr>
        <p:spPr>
          <a:xfrm>
            <a:off x="4840957" y="5693748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23" name="Shape 323"/>
          <p:cNvSpPr/>
          <p:nvPr/>
        </p:nvSpPr>
        <p:spPr>
          <a:xfrm>
            <a:off x="7369668" y="5693748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24" name="Shape 324"/>
          <p:cNvSpPr/>
          <p:nvPr/>
        </p:nvSpPr>
        <p:spPr>
          <a:xfrm>
            <a:off x="5883486" y="6091766"/>
            <a:ext cx="127169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25" name="Shape 325"/>
          <p:cNvSpPr/>
          <p:nvPr/>
        </p:nvSpPr>
        <p:spPr>
          <a:xfrm>
            <a:off x="3392509" y="6849533"/>
            <a:ext cx="287827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(e</a:t>
            </a:r>
            <a:r>
              <a:rPr baseline="-5999"/>
              <a:t>0</a:t>
            </a:r>
            <a:r>
              <a:t> e</a:t>
            </a:r>
            <a:r>
              <a:rPr baseline="-5999"/>
              <a:t>1</a:t>
            </a:r>
            <a:r>
              <a:t>), env</a:t>
            </a:r>
          </a:p>
        </p:txBody>
      </p:sp>
      <p:sp>
        <p:nvSpPr>
          <p:cNvPr id="326" name="Shape 326"/>
          <p:cNvSpPr/>
          <p:nvPr/>
        </p:nvSpPr>
        <p:spPr>
          <a:xfrm>
            <a:off x="7600508" y="6849533"/>
            <a:ext cx="206533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e’, env’</a:t>
            </a:r>
          </a:p>
        </p:txBody>
      </p:sp>
      <p:pic>
        <p:nvPicPr>
          <p:cNvPr id="327" name="pasted-image.tif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132314" y="92395"/>
            <a:ext cx="6679849" cy="5241606"/>
          </a:xfrm>
          <a:prstGeom prst="rect">
            <a:avLst/>
          </a:prstGeom>
          <a:ln w="12700">
            <a:miter lim="400000"/>
          </a:ln>
        </p:spPr>
      </p:pic>
      <p:sp>
        <p:nvSpPr>
          <p:cNvPr id="328" name="Shape 328"/>
          <p:cNvSpPr/>
          <p:nvPr/>
        </p:nvSpPr>
        <p:spPr>
          <a:xfrm>
            <a:off x="6175440" y="4872566"/>
            <a:ext cx="687786" cy="671844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329" name="Shape 329"/>
          <p:cNvSpPr/>
          <p:nvPr/>
        </p:nvSpPr>
        <p:spPr>
          <a:xfrm>
            <a:off x="6934662" y="4543623"/>
            <a:ext cx="349076" cy="429287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330" name="Shape 330"/>
          <p:cNvSpPr/>
          <p:nvPr/>
        </p:nvSpPr>
        <p:spPr>
          <a:xfrm>
            <a:off x="7273329" y="4007710"/>
            <a:ext cx="541229" cy="55880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331" name="Shape 331"/>
          <p:cNvSpPr/>
          <p:nvPr/>
        </p:nvSpPr>
        <p:spPr>
          <a:xfrm>
            <a:off x="6313057" y="-62601"/>
            <a:ext cx="6318364" cy="444877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332" name="Shape 332"/>
          <p:cNvSpPr/>
          <p:nvPr/>
        </p:nvSpPr>
        <p:spPr>
          <a:xfrm>
            <a:off x="7997924" y="690932"/>
            <a:ext cx="6318364" cy="444877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"/>
                            </p:stCondLst>
                            <p:childTnLst>
                              <p:par>
                                <p:cTn id="10" presetClass="entr" nodeType="afterEffect" presetID="9" grpId="2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3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800"/>
                            </p:stCondLst>
                            <p:childTnLst>
                              <p:par>
                                <p:cTn id="14" presetClass="entr" nodeType="afterEffect" presetSubtype="16" presetID="23" grpId="3" fill="hold">
                                  <p:stCondLst>
                                    <p:cond delay="4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300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1" dur="3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00"/>
                            </p:stCondLst>
                            <p:childTnLst>
                              <p:par>
                                <p:cTn id="23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3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xit" nodeType="click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29" dur="100" fill="hold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"/>
                            </p:stCondLst>
                            <p:childTnLst>
                              <p:par>
                                <p:cTn id="32" presetClass="exit" nodeType="afterEffect" presetID="9" grpId="7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33" dur="100" fill="hold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"/>
                            </p:stCondLst>
                            <p:childTnLst>
                              <p:par>
                                <p:cTn id="36" presetClass="exit" nodeType="afterEffect" presetID="9" grpId="8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37" dur="100" fill="hold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Class="exit" nodeType="afterEffect" presetID="9" grpId="9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41" dur="100" fill="hold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00"/>
                            </p:stCondLst>
                            <p:childTnLst>
                              <p:par>
                                <p:cTn id="44" presetClass="exit" nodeType="afterEffect" presetID="9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45" dur="100" fill="hold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30" grpId="8"/>
      <p:bldP build="whole" bldLvl="1" animBg="1" rev="0" advAuto="0" spid="328" grpId="6"/>
      <p:bldP build="whole" bldLvl="1" animBg="1" rev="0" advAuto="0" spid="331" grpId="9"/>
      <p:bldP build="whole" bldLvl="1" animBg="1" rev="0" advAuto="0" spid="325" grpId="5"/>
      <p:bldP build="whole" bldLvl="1" animBg="1" rev="0" advAuto="0" spid="326" grpId="4"/>
      <p:bldP build="whole" bldLvl="1" animBg="1" rev="0" advAuto="0" spid="324" grpId="2"/>
      <p:bldP build="whole" bldLvl="1" animBg="1" rev="0" advAuto="0" spid="332" grpId="10"/>
      <p:bldP build="whole" bldLvl="1" animBg="1" rev="0" advAuto="0" spid="322" grpId="1"/>
      <p:bldP build="whole" bldLvl="1" animBg="1" rev="0" advAuto="0" spid="323" grpId="3"/>
      <p:bldP build="whole" bldLvl="1" animBg="1" rev="0" advAuto="0" spid="329" grpId="7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/>
          <p:nvPr/>
        </p:nvSpPr>
        <p:spPr>
          <a:xfrm>
            <a:off x="4840957" y="5693748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35" name="Shape 335"/>
          <p:cNvSpPr/>
          <p:nvPr/>
        </p:nvSpPr>
        <p:spPr>
          <a:xfrm>
            <a:off x="7369668" y="5693748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36" name="Shape 336"/>
          <p:cNvSpPr/>
          <p:nvPr/>
        </p:nvSpPr>
        <p:spPr>
          <a:xfrm>
            <a:off x="5883486" y="6091766"/>
            <a:ext cx="127169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37" name="Shape 337"/>
          <p:cNvSpPr/>
          <p:nvPr/>
        </p:nvSpPr>
        <p:spPr>
          <a:xfrm>
            <a:off x="3392509" y="6849533"/>
            <a:ext cx="287827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(e</a:t>
            </a:r>
            <a:r>
              <a:rPr baseline="-5999"/>
              <a:t>0</a:t>
            </a:r>
            <a:r>
              <a:t> e</a:t>
            </a:r>
            <a:r>
              <a:rPr baseline="-5999"/>
              <a:t>1</a:t>
            </a:r>
            <a:r>
              <a:t>), env</a:t>
            </a:r>
          </a:p>
        </p:txBody>
      </p:sp>
      <p:sp>
        <p:nvSpPr>
          <p:cNvPr id="338" name="Shape 338"/>
          <p:cNvSpPr/>
          <p:nvPr/>
        </p:nvSpPr>
        <p:spPr>
          <a:xfrm>
            <a:off x="7600508" y="6849533"/>
            <a:ext cx="206533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e’, env’</a:t>
            </a:r>
          </a:p>
        </p:txBody>
      </p:sp>
      <p:pic>
        <p:nvPicPr>
          <p:cNvPr id="339" name="pasted-image.tif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132314" y="92395"/>
            <a:ext cx="6679849" cy="5241606"/>
          </a:xfrm>
          <a:prstGeom prst="rect">
            <a:avLst/>
          </a:prstGeom>
          <a:ln w="12700">
            <a:miter lim="400000"/>
          </a:ln>
        </p:spPr>
      </p:pic>
      <p:sp>
        <p:nvSpPr>
          <p:cNvPr id="340" name="Shape 340"/>
          <p:cNvSpPr/>
          <p:nvPr/>
        </p:nvSpPr>
        <p:spPr>
          <a:xfrm>
            <a:off x="7292058" y="1223348"/>
            <a:ext cx="578009" cy="55880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41" name="Shape 341"/>
          <p:cNvSpPr/>
          <p:nvPr/>
        </p:nvSpPr>
        <p:spPr>
          <a:xfrm>
            <a:off x="8754550" y="1223348"/>
            <a:ext cx="578010" cy="55880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42" name="Shape 342"/>
          <p:cNvSpPr/>
          <p:nvPr/>
        </p:nvSpPr>
        <p:spPr>
          <a:xfrm>
            <a:off x="8023304" y="1502748"/>
            <a:ext cx="57800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43" name="Shape 343"/>
          <p:cNvSpPr/>
          <p:nvPr/>
        </p:nvSpPr>
        <p:spPr>
          <a:xfrm>
            <a:off x="9501858" y="2671148"/>
            <a:ext cx="578009" cy="55880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44" name="Shape 344"/>
          <p:cNvSpPr/>
          <p:nvPr/>
        </p:nvSpPr>
        <p:spPr>
          <a:xfrm>
            <a:off x="10964350" y="2671148"/>
            <a:ext cx="578010" cy="55880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45" name="Shape 345"/>
          <p:cNvSpPr/>
          <p:nvPr/>
        </p:nvSpPr>
        <p:spPr>
          <a:xfrm>
            <a:off x="10233104" y="2950548"/>
            <a:ext cx="57800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46" name="Shape 346"/>
          <p:cNvSpPr/>
          <p:nvPr/>
        </p:nvSpPr>
        <p:spPr>
          <a:xfrm>
            <a:off x="8080546" y="1651000"/>
            <a:ext cx="52076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</a:t>
            </a:r>
            <a:r>
              <a:rPr baseline="-5999"/>
              <a:t>0</a:t>
            </a:r>
          </a:p>
        </p:txBody>
      </p:sp>
      <p:sp>
        <p:nvSpPr>
          <p:cNvPr id="347" name="Shape 347"/>
          <p:cNvSpPr/>
          <p:nvPr/>
        </p:nvSpPr>
        <p:spPr>
          <a:xfrm>
            <a:off x="10207705" y="2112433"/>
            <a:ext cx="52076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</a:t>
            </a:r>
            <a:r>
              <a:rPr baseline="-5999"/>
              <a:t>1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"/>
                            </p:stCondLst>
                            <p:childTnLst>
                              <p:par>
                                <p:cTn id="10" presetClass="entr" nodeType="afterEffect" presetID="9" grpId="2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3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800"/>
                            </p:stCondLst>
                            <p:childTnLst>
                              <p:par>
                                <p:cTn id="14" presetClass="entr" nodeType="afterEffect" presetSubtype="16" presetID="23" grpId="3" fill="hold">
                                  <p:stCondLst>
                                    <p:cond delay="4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300" fill="hold"/>
                                        <p:tgtEl>
                                          <p:spTgt spid="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" fill="hold"/>
                                        <p:tgtEl>
                                          <p:spTgt spid="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Class="entr" nodeType="afterEffect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00"/>
                            </p:stCondLst>
                            <p:childTnLst>
                              <p:par>
                                <p:cTn id="24" presetClass="entr" nodeType="afterEffect" presetID="9" grpId="5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6" dur="3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300"/>
                            </p:stCondLst>
                            <p:childTnLst>
                              <p:par>
                                <p:cTn id="28" presetClass="entr" nodeType="afterEffect" presetSubtype="16" presetID="23" grpId="6" fill="hold">
                                  <p:stCondLst>
                                    <p:cond delay="4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3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Class="entr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5" dur="3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300"/>
                            </p:stCondLst>
                            <p:childTnLst>
                              <p:par>
                                <p:cTn id="37" presetClass="entr" nodeType="after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9" dur="3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42" grpId="2"/>
      <p:bldP build="whole" bldLvl="1" animBg="1" rev="0" advAuto="0" spid="345" grpId="5"/>
      <p:bldP build="whole" bldLvl="1" animBg="1" rev="0" advAuto="0" spid="346" grpId="7"/>
      <p:bldP build="whole" bldLvl="1" animBg="1" rev="0" advAuto="0" spid="347" grpId="8"/>
      <p:bldP build="whole" bldLvl="1" animBg="1" rev="0" advAuto="0" spid="343" grpId="4"/>
      <p:bldP build="whole" bldLvl="1" animBg="1" rev="0" advAuto="0" spid="344" grpId="6"/>
      <p:bldP build="whole" bldLvl="1" animBg="1" rev="0" advAuto="0" spid="340" grpId="1"/>
      <p:bldP build="whole" bldLvl="1" animBg="1" rev="0" advAuto="0" spid="341" grpId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type="ctrTitle"/>
          </p:nvPr>
        </p:nvSpPr>
        <p:spPr>
          <a:xfrm>
            <a:off x="1270000" y="2755900"/>
            <a:ext cx="10464800" cy="3302000"/>
          </a:xfrm>
          <a:prstGeom prst="rect">
            <a:avLst/>
          </a:prstGeom>
        </p:spPr>
        <p:txBody>
          <a:bodyPr/>
          <a:lstStyle/>
          <a:p>
            <a:pPr>
              <a:defRPr sz="6000"/>
            </a:pPr>
            <a:r>
              <a:t>(Term rewriting semantics)</a:t>
            </a:r>
          </a:p>
          <a:p>
            <a:pPr>
              <a:defRPr sz="8500"/>
            </a:pPr>
            <a:r>
              <a:t>recap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Shape 349"/>
          <p:cNvSpPr/>
          <p:nvPr/>
        </p:nvSpPr>
        <p:spPr>
          <a:xfrm>
            <a:off x="220030" y="964630"/>
            <a:ext cx="12564740" cy="685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(interp e env)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(match e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[(? symbol? x)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(hash-ref env x)]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[`(λ (,x) ,e</a:t>
            </a:r>
            <a:r>
              <a:rPr baseline="-5999"/>
              <a:t>0</a:t>
            </a:r>
            <a:r>
              <a:t>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`(clo (λ (,x) ,e</a:t>
            </a:r>
            <a:r>
              <a:rPr baseline="-5999"/>
              <a:t>0</a:t>
            </a:r>
            <a:r>
              <a:t>) ,env)]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[`(,e</a:t>
            </a:r>
            <a:r>
              <a:rPr baseline="-5999"/>
              <a:t>0</a:t>
            </a:r>
            <a:r>
              <a:t> ,e</a:t>
            </a:r>
            <a:r>
              <a:rPr baseline="-5999"/>
              <a:t>1</a:t>
            </a:r>
            <a:r>
              <a:t>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(define v</a:t>
            </a:r>
            <a:r>
              <a:rPr baseline="-5999"/>
              <a:t>0</a:t>
            </a:r>
            <a:r>
              <a:t> (interp e</a:t>
            </a:r>
            <a:r>
              <a:rPr baseline="-5999"/>
              <a:t>0</a:t>
            </a:r>
            <a:r>
              <a:t> env))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(define v</a:t>
            </a:r>
            <a:r>
              <a:rPr baseline="-5999"/>
              <a:t>1</a:t>
            </a:r>
            <a:r>
              <a:t> (interp e</a:t>
            </a:r>
            <a:r>
              <a:rPr baseline="-5999"/>
              <a:t>1</a:t>
            </a:r>
            <a:r>
              <a:t> env))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(match v</a:t>
            </a:r>
            <a:r>
              <a:rPr baseline="-5999"/>
              <a:t>0</a:t>
            </a:r>
            <a:endParaRPr baseline="-5999"/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[`(clo (λ (,x) ,e</a:t>
            </a:r>
            <a:r>
              <a:rPr baseline="-5999"/>
              <a:t>2</a:t>
            </a:r>
            <a:r>
              <a:t>) ,env)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(interp e</a:t>
            </a:r>
            <a:r>
              <a:rPr baseline="-5999"/>
              <a:t>2 </a:t>
            </a:r>
            <a:r>
              <a:t>(hash-set env x v</a:t>
            </a:r>
            <a:r>
              <a:rPr baseline="-5999"/>
              <a:t>1</a:t>
            </a:r>
            <a:r>
              <a:t>))])]))</a:t>
            </a:r>
          </a:p>
        </p:txBody>
      </p:sp>
      <p:sp>
        <p:nvSpPr>
          <p:cNvPr id="350" name="Shape 350"/>
          <p:cNvSpPr/>
          <p:nvPr/>
        </p:nvSpPr>
        <p:spPr>
          <a:xfrm>
            <a:off x="-910497" y="5373683"/>
            <a:ext cx="12283281" cy="2573801"/>
          </a:xfrm>
          <a:prstGeom prst="rect">
            <a:avLst/>
          </a:prstGeom>
          <a:solidFill>
            <a:srgbClr val="FFFFFF">
              <a:alpha val="9002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/>
          <p:nvPr/>
        </p:nvSpPr>
        <p:spPr>
          <a:xfrm>
            <a:off x="220030" y="964630"/>
            <a:ext cx="12564740" cy="685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(interp e env)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(match e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[(? symbol? x)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(hash-ref env x)]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[`(λ (,x) ,e</a:t>
            </a:r>
            <a:r>
              <a:rPr baseline="-5999"/>
              <a:t>0</a:t>
            </a:r>
            <a:r>
              <a:t>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`(clo (λ (,x) ,e</a:t>
            </a:r>
            <a:r>
              <a:rPr baseline="-5999"/>
              <a:t>0</a:t>
            </a:r>
            <a:r>
              <a:t>) ,env)]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[`(,e</a:t>
            </a:r>
            <a:r>
              <a:rPr baseline="-5999"/>
              <a:t>0</a:t>
            </a:r>
            <a:r>
              <a:t> ,e</a:t>
            </a:r>
            <a:r>
              <a:rPr baseline="-5999"/>
              <a:t>1</a:t>
            </a:r>
            <a:r>
              <a:t>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(define v</a:t>
            </a:r>
            <a:r>
              <a:rPr baseline="-5999"/>
              <a:t>0</a:t>
            </a:r>
            <a:r>
              <a:t> (interp e</a:t>
            </a:r>
            <a:r>
              <a:rPr baseline="-5999"/>
              <a:t>0</a:t>
            </a:r>
            <a:r>
              <a:t> env))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(define v</a:t>
            </a:r>
            <a:r>
              <a:rPr baseline="-5999"/>
              <a:t>1</a:t>
            </a:r>
            <a:r>
              <a:t> (interp e</a:t>
            </a:r>
            <a:r>
              <a:rPr baseline="-5999"/>
              <a:t>1</a:t>
            </a:r>
            <a:r>
              <a:t> env))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(match v</a:t>
            </a:r>
            <a:r>
              <a:rPr baseline="-5999"/>
              <a:t>0</a:t>
            </a:r>
            <a:endParaRPr baseline="-5999"/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[`(clo (λ (,x) ,e</a:t>
            </a:r>
            <a:r>
              <a:rPr baseline="-5999"/>
              <a:t>2</a:t>
            </a:r>
            <a:r>
              <a:t>) ,env)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(interp e</a:t>
            </a:r>
            <a:r>
              <a:rPr baseline="-5999"/>
              <a:t>2 </a:t>
            </a:r>
            <a:r>
              <a:t>(hash-set env x v</a:t>
            </a:r>
            <a:r>
              <a:rPr baseline="-5999"/>
              <a:t>1</a:t>
            </a:r>
            <a:r>
              <a:t>))])]))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Shape 354"/>
          <p:cNvSpPr/>
          <p:nvPr/>
        </p:nvSpPr>
        <p:spPr>
          <a:xfrm>
            <a:off x="4659226" y="7078133"/>
            <a:ext cx="371174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55" name="Shape 355"/>
          <p:cNvSpPr/>
          <p:nvPr/>
        </p:nvSpPr>
        <p:spPr>
          <a:xfrm>
            <a:off x="5024067" y="7129631"/>
            <a:ext cx="2956666" cy="532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, env)  ⇓  env(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)</a:t>
            </a:r>
          </a:p>
        </p:txBody>
      </p:sp>
      <p:sp>
        <p:nvSpPr>
          <p:cNvPr id="356" name="Shape 356"/>
          <p:cNvSpPr/>
          <p:nvPr/>
        </p:nvSpPr>
        <p:spPr>
          <a:xfrm>
            <a:off x="2783859" y="4537370"/>
            <a:ext cx="7462482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57" name="Shape 357"/>
          <p:cNvSpPr/>
          <p:nvPr/>
        </p:nvSpPr>
        <p:spPr>
          <a:xfrm>
            <a:off x="3269853" y="4622735"/>
            <a:ext cx="6439694" cy="5320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e)</a:t>
            </a:r>
            <a:r>
              <a:t>, env)  ⇓ 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e)</a:t>
            </a:r>
            <a:r>
              <a:t>, env)</a:t>
            </a:r>
          </a:p>
        </p:txBody>
      </p:sp>
      <p:sp>
        <p:nvSpPr>
          <p:cNvPr id="358" name="Shape 358"/>
          <p:cNvSpPr/>
          <p:nvPr/>
        </p:nvSpPr>
        <p:spPr>
          <a:xfrm>
            <a:off x="233115" y="1996608"/>
            <a:ext cx="1246237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59" name="Shape 359"/>
          <p:cNvSpPr/>
          <p:nvPr/>
        </p:nvSpPr>
        <p:spPr>
          <a:xfrm>
            <a:off x="4781412" y="2081972"/>
            <a:ext cx="3365776" cy="532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, env)  ⇓  v</a:t>
            </a:r>
            <a:r>
              <a:rPr baseline="-5999"/>
              <a:t>2</a:t>
            </a:r>
          </a:p>
        </p:txBody>
      </p:sp>
      <p:sp>
        <p:nvSpPr>
          <p:cNvPr id="360" name="Shape 360"/>
          <p:cNvSpPr/>
          <p:nvPr/>
        </p:nvSpPr>
        <p:spPr>
          <a:xfrm>
            <a:off x="361702" y="1321497"/>
            <a:ext cx="5143995" cy="532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, env)  ⇓ 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2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, env’)</a:t>
            </a:r>
          </a:p>
        </p:txBody>
      </p:sp>
      <p:sp>
        <p:nvSpPr>
          <p:cNvPr id="361" name="Shape 361"/>
          <p:cNvSpPr/>
          <p:nvPr/>
        </p:nvSpPr>
        <p:spPr>
          <a:xfrm>
            <a:off x="6120280" y="1321497"/>
            <a:ext cx="2310175" cy="532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env)  ⇓ v</a:t>
            </a:r>
            <a:r>
              <a:rPr baseline="-5999"/>
              <a:t>1</a:t>
            </a:r>
          </a:p>
        </p:txBody>
      </p:sp>
      <p:sp>
        <p:nvSpPr>
          <p:cNvPr id="362" name="Shape 362"/>
          <p:cNvSpPr/>
          <p:nvPr/>
        </p:nvSpPr>
        <p:spPr>
          <a:xfrm>
            <a:off x="9100634" y="1303126"/>
            <a:ext cx="3519774" cy="5687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2</a:t>
            </a:r>
            <a:r>
              <a:t>, env’[x ↦ v</a:t>
            </a:r>
            <a:r>
              <a:rPr baseline="-5999"/>
              <a:t>1</a:t>
            </a:r>
            <a:r>
              <a:t>])  ⇓ v</a:t>
            </a:r>
            <a:r>
              <a:rPr baseline="-5999"/>
              <a:t>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/>
          <p:nvPr/>
        </p:nvSpPr>
        <p:spPr>
          <a:xfrm>
            <a:off x="369579" y="7047888"/>
            <a:ext cx="10402975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(((λ (x) ((λ (y) y) x)) (λ (z) z)) (λ (w) w))</a:t>
            </a:r>
          </a:p>
        </p:txBody>
      </p:sp>
      <p:sp>
        <p:nvSpPr>
          <p:cNvPr id="365" name="Shape 365"/>
          <p:cNvSpPr/>
          <p:nvPr/>
        </p:nvSpPr>
        <p:spPr>
          <a:xfrm>
            <a:off x="271215" y="6945374"/>
            <a:ext cx="1246237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66" name="Shape 366"/>
          <p:cNvSpPr/>
          <p:nvPr/>
        </p:nvSpPr>
        <p:spPr>
          <a:xfrm>
            <a:off x="252041" y="7033219"/>
            <a:ext cx="12311069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300"/>
            </a:lvl1pPr>
          </a:lstStyle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                                                                                        , ∅)  ⇓ …</a:t>
            </a:r>
          </a:p>
        </p:txBody>
      </p:sp>
      <p:sp>
        <p:nvSpPr>
          <p:cNvPr id="367" name="Shape 367"/>
          <p:cNvSpPr/>
          <p:nvPr/>
        </p:nvSpPr>
        <p:spPr>
          <a:xfrm>
            <a:off x="79831" y="6180491"/>
            <a:ext cx="6656005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800"/>
              <a:t>((λ (x) …) (λ (z) z))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∅)  ⇓ … </a:t>
            </a:r>
          </a:p>
        </p:txBody>
      </p:sp>
      <p:sp>
        <p:nvSpPr>
          <p:cNvPr id="368" name="Shape 368"/>
          <p:cNvSpPr/>
          <p:nvPr/>
        </p:nvSpPr>
        <p:spPr>
          <a:xfrm>
            <a:off x="178081" y="6217241"/>
            <a:ext cx="71432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3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3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65" grpId="1"/>
      <p:bldP build="whole" bldLvl="1" animBg="1" rev="0" advAuto="0" spid="366" grpId="2"/>
      <p:bldP build="whole" bldLvl="1" animBg="1" rev="0" advAuto="0" spid="368" grpId="4"/>
      <p:bldP build="whole" bldLvl="1" animBg="1" rev="0" advAuto="0" spid="367" grpId="3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Shape 370"/>
          <p:cNvSpPr/>
          <p:nvPr/>
        </p:nvSpPr>
        <p:spPr>
          <a:xfrm>
            <a:off x="369579" y="7085989"/>
            <a:ext cx="10402975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(((λ (x) ((λ (y) y) x)) (λ (z) z)) (λ (w) w))</a:t>
            </a:r>
          </a:p>
        </p:txBody>
      </p:sp>
      <p:sp>
        <p:nvSpPr>
          <p:cNvPr id="371" name="Shape 371"/>
          <p:cNvSpPr/>
          <p:nvPr/>
        </p:nvSpPr>
        <p:spPr>
          <a:xfrm>
            <a:off x="271215" y="6945374"/>
            <a:ext cx="1246237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72" name="Shape 372"/>
          <p:cNvSpPr/>
          <p:nvPr/>
        </p:nvSpPr>
        <p:spPr>
          <a:xfrm>
            <a:off x="252041" y="7033219"/>
            <a:ext cx="12311069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300"/>
            </a:lvl1pPr>
          </a:lstStyle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                                                                                        , ∅)  ⇓ …</a:t>
            </a:r>
          </a:p>
        </p:txBody>
      </p:sp>
      <p:sp>
        <p:nvSpPr>
          <p:cNvPr id="373" name="Shape 373"/>
          <p:cNvSpPr/>
          <p:nvPr/>
        </p:nvSpPr>
        <p:spPr>
          <a:xfrm>
            <a:off x="79831" y="6180491"/>
            <a:ext cx="6656005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800"/>
              <a:t>((λ (x) …) (λ (z) z))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∅)  ⇓ … </a:t>
            </a:r>
          </a:p>
        </p:txBody>
      </p:sp>
      <p:sp>
        <p:nvSpPr>
          <p:cNvPr id="374" name="Shape 374"/>
          <p:cNvSpPr/>
          <p:nvPr/>
        </p:nvSpPr>
        <p:spPr>
          <a:xfrm>
            <a:off x="178081" y="6217241"/>
            <a:ext cx="10402976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75" name="Shape 375"/>
          <p:cNvSpPr/>
          <p:nvPr/>
        </p:nvSpPr>
        <p:spPr>
          <a:xfrm>
            <a:off x="67629" y="5490457"/>
            <a:ext cx="6409476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800"/>
              <a:t>(λ (x) …)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∅)  ⇓ (</a:t>
            </a:r>
            <a:r>
              <a:rPr sz="2800"/>
              <a:t>(λ (x) …)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∅) </a:t>
            </a:r>
          </a:p>
        </p:txBody>
      </p:sp>
      <p:sp>
        <p:nvSpPr>
          <p:cNvPr id="376" name="Shape 376"/>
          <p:cNvSpPr/>
          <p:nvPr/>
        </p:nvSpPr>
        <p:spPr>
          <a:xfrm>
            <a:off x="165381" y="5548374"/>
            <a:ext cx="6213972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75" grpId="1"/>
      <p:bldP build="whole" bldLvl="1" animBg="1" rev="0" advAuto="0" spid="376" grpId="2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/>
          <p:nvPr/>
        </p:nvSpPr>
        <p:spPr>
          <a:xfrm>
            <a:off x="369579" y="7085989"/>
            <a:ext cx="10402975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(((λ (x) ((λ (y) y) x)) (λ (z) z)) (λ (w) w))</a:t>
            </a:r>
          </a:p>
        </p:txBody>
      </p:sp>
      <p:sp>
        <p:nvSpPr>
          <p:cNvPr id="379" name="Shape 379"/>
          <p:cNvSpPr/>
          <p:nvPr/>
        </p:nvSpPr>
        <p:spPr>
          <a:xfrm>
            <a:off x="271215" y="6945374"/>
            <a:ext cx="1246237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80" name="Shape 380"/>
          <p:cNvSpPr/>
          <p:nvPr/>
        </p:nvSpPr>
        <p:spPr>
          <a:xfrm>
            <a:off x="252041" y="7033219"/>
            <a:ext cx="12311069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300"/>
            </a:lvl1pPr>
          </a:lstStyle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                                                                                        , ∅)  ⇓ …</a:t>
            </a:r>
          </a:p>
        </p:txBody>
      </p:sp>
      <p:sp>
        <p:nvSpPr>
          <p:cNvPr id="381" name="Shape 381"/>
          <p:cNvSpPr/>
          <p:nvPr/>
        </p:nvSpPr>
        <p:spPr>
          <a:xfrm>
            <a:off x="79831" y="6180491"/>
            <a:ext cx="6656005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800"/>
              <a:t>((λ (x) …) (λ (z) z))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∅)  ⇓ … </a:t>
            </a:r>
          </a:p>
        </p:txBody>
      </p:sp>
      <p:sp>
        <p:nvSpPr>
          <p:cNvPr id="382" name="Shape 382"/>
          <p:cNvSpPr/>
          <p:nvPr/>
        </p:nvSpPr>
        <p:spPr>
          <a:xfrm>
            <a:off x="178081" y="6217241"/>
            <a:ext cx="10402976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83" name="Shape 383"/>
          <p:cNvSpPr/>
          <p:nvPr/>
        </p:nvSpPr>
        <p:spPr>
          <a:xfrm>
            <a:off x="187622" y="5524324"/>
            <a:ext cx="3900423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… 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⇓ (</a:t>
            </a:r>
            <a:r>
              <a:rPr sz="2800"/>
              <a:t>(λ (x) …)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∅) </a:t>
            </a:r>
          </a:p>
        </p:txBody>
      </p:sp>
      <p:sp>
        <p:nvSpPr>
          <p:cNvPr id="384" name="Shape 384"/>
          <p:cNvSpPr/>
          <p:nvPr/>
        </p:nvSpPr>
        <p:spPr>
          <a:xfrm>
            <a:off x="165381" y="5548374"/>
            <a:ext cx="367406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85" name="Shape 385"/>
          <p:cNvSpPr/>
          <p:nvPr/>
        </p:nvSpPr>
        <p:spPr>
          <a:xfrm>
            <a:off x="4309429" y="5486224"/>
            <a:ext cx="6409476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800"/>
              <a:t>(λ (z) z)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∅)  ⇓ (</a:t>
            </a:r>
            <a:r>
              <a:rPr sz="2800"/>
              <a:t>(λ (z) z)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∅) </a:t>
            </a:r>
          </a:p>
        </p:txBody>
      </p:sp>
      <p:sp>
        <p:nvSpPr>
          <p:cNvPr id="386" name="Shape 386"/>
          <p:cNvSpPr/>
          <p:nvPr/>
        </p:nvSpPr>
        <p:spPr>
          <a:xfrm>
            <a:off x="4407181" y="5544141"/>
            <a:ext cx="6213972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86" grpId="2"/>
      <p:bldP build="whole" bldLvl="1" animBg="1" rev="0" advAuto="0" spid="385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Shape 388"/>
          <p:cNvSpPr/>
          <p:nvPr/>
        </p:nvSpPr>
        <p:spPr>
          <a:xfrm>
            <a:off x="4659226" y="7078133"/>
            <a:ext cx="371174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89" name="Shape 389"/>
          <p:cNvSpPr/>
          <p:nvPr/>
        </p:nvSpPr>
        <p:spPr>
          <a:xfrm>
            <a:off x="5024067" y="7129631"/>
            <a:ext cx="2956666" cy="532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, env)  ⇓  env(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)</a:t>
            </a:r>
          </a:p>
        </p:txBody>
      </p:sp>
      <p:sp>
        <p:nvSpPr>
          <p:cNvPr id="390" name="Shape 390"/>
          <p:cNvSpPr/>
          <p:nvPr/>
        </p:nvSpPr>
        <p:spPr>
          <a:xfrm>
            <a:off x="2783859" y="4537370"/>
            <a:ext cx="7462482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91" name="Shape 391"/>
          <p:cNvSpPr/>
          <p:nvPr/>
        </p:nvSpPr>
        <p:spPr>
          <a:xfrm>
            <a:off x="3269853" y="4622735"/>
            <a:ext cx="6439694" cy="5320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e)</a:t>
            </a:r>
            <a:r>
              <a:t>, env)  ⇓ 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e)</a:t>
            </a:r>
            <a:r>
              <a:t>, env)</a:t>
            </a:r>
          </a:p>
        </p:txBody>
      </p:sp>
      <p:sp>
        <p:nvSpPr>
          <p:cNvPr id="392" name="Shape 392"/>
          <p:cNvSpPr/>
          <p:nvPr/>
        </p:nvSpPr>
        <p:spPr>
          <a:xfrm>
            <a:off x="233115" y="1996608"/>
            <a:ext cx="1246237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93" name="Shape 393"/>
          <p:cNvSpPr/>
          <p:nvPr/>
        </p:nvSpPr>
        <p:spPr>
          <a:xfrm>
            <a:off x="4781412" y="2081972"/>
            <a:ext cx="3365776" cy="532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, env)  ⇓  v</a:t>
            </a:r>
            <a:r>
              <a:rPr baseline="-5999"/>
              <a:t>2</a:t>
            </a:r>
          </a:p>
        </p:txBody>
      </p:sp>
      <p:sp>
        <p:nvSpPr>
          <p:cNvPr id="394" name="Shape 394"/>
          <p:cNvSpPr/>
          <p:nvPr/>
        </p:nvSpPr>
        <p:spPr>
          <a:xfrm>
            <a:off x="361702" y="1321497"/>
            <a:ext cx="5143995" cy="532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, env)  ⇓ 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2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, env’)</a:t>
            </a:r>
          </a:p>
        </p:txBody>
      </p:sp>
      <p:sp>
        <p:nvSpPr>
          <p:cNvPr id="395" name="Shape 395"/>
          <p:cNvSpPr/>
          <p:nvPr/>
        </p:nvSpPr>
        <p:spPr>
          <a:xfrm>
            <a:off x="6120280" y="1321497"/>
            <a:ext cx="2310175" cy="532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env)  ⇓ v</a:t>
            </a:r>
            <a:r>
              <a:rPr baseline="-5999"/>
              <a:t>1</a:t>
            </a:r>
          </a:p>
        </p:txBody>
      </p:sp>
      <p:sp>
        <p:nvSpPr>
          <p:cNvPr id="396" name="Shape 396"/>
          <p:cNvSpPr/>
          <p:nvPr/>
        </p:nvSpPr>
        <p:spPr>
          <a:xfrm>
            <a:off x="9100634" y="1303126"/>
            <a:ext cx="3519774" cy="5687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2</a:t>
            </a:r>
            <a:r>
              <a:t>, env’[x ↦ v</a:t>
            </a:r>
            <a:r>
              <a:rPr baseline="-5999"/>
              <a:t>1</a:t>
            </a:r>
            <a:r>
              <a:t>])  ⇓ v</a:t>
            </a:r>
            <a:r>
              <a:rPr baseline="-5999"/>
              <a:t>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Shape 398"/>
          <p:cNvSpPr/>
          <p:nvPr/>
        </p:nvSpPr>
        <p:spPr>
          <a:xfrm>
            <a:off x="369579" y="7085989"/>
            <a:ext cx="10402975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(((λ (x) ((λ (y) y) x)) (λ (z) z)) (λ (w) w))</a:t>
            </a:r>
          </a:p>
        </p:txBody>
      </p:sp>
      <p:sp>
        <p:nvSpPr>
          <p:cNvPr id="399" name="Shape 399"/>
          <p:cNvSpPr/>
          <p:nvPr/>
        </p:nvSpPr>
        <p:spPr>
          <a:xfrm>
            <a:off x="271215" y="6945374"/>
            <a:ext cx="1246237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00" name="Shape 400"/>
          <p:cNvSpPr/>
          <p:nvPr/>
        </p:nvSpPr>
        <p:spPr>
          <a:xfrm>
            <a:off x="252041" y="7033219"/>
            <a:ext cx="12311069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300"/>
            </a:lvl1pPr>
          </a:lstStyle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                                                                                        , ∅)  ⇓ …</a:t>
            </a:r>
          </a:p>
        </p:txBody>
      </p:sp>
      <p:sp>
        <p:nvSpPr>
          <p:cNvPr id="401" name="Shape 401"/>
          <p:cNvSpPr/>
          <p:nvPr/>
        </p:nvSpPr>
        <p:spPr>
          <a:xfrm>
            <a:off x="79831" y="6180491"/>
            <a:ext cx="6656005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800"/>
              <a:t>((λ (x) …) (λ (z) z))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∅)  ⇓ … </a:t>
            </a:r>
          </a:p>
        </p:txBody>
      </p:sp>
      <p:sp>
        <p:nvSpPr>
          <p:cNvPr id="402" name="Shape 402"/>
          <p:cNvSpPr/>
          <p:nvPr/>
        </p:nvSpPr>
        <p:spPr>
          <a:xfrm>
            <a:off x="178081" y="6217241"/>
            <a:ext cx="10402976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03" name="Shape 403"/>
          <p:cNvSpPr/>
          <p:nvPr/>
        </p:nvSpPr>
        <p:spPr>
          <a:xfrm>
            <a:off x="-164668" y="5473524"/>
            <a:ext cx="3927670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/>
              <a:t>…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  ⇓ (</a:t>
            </a:r>
            <a:r>
              <a:rPr sz="2800"/>
              <a:t>(λ (z) z)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∅) </a:t>
            </a:r>
          </a:p>
        </p:txBody>
      </p:sp>
      <p:sp>
        <p:nvSpPr>
          <p:cNvPr id="404" name="Shape 404"/>
          <p:cNvSpPr/>
          <p:nvPr/>
        </p:nvSpPr>
        <p:spPr>
          <a:xfrm>
            <a:off x="-201227" y="5497574"/>
            <a:ext cx="400078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05" name="Shape 405"/>
          <p:cNvSpPr/>
          <p:nvPr/>
        </p:nvSpPr>
        <p:spPr>
          <a:xfrm>
            <a:off x="4215030" y="5456715"/>
            <a:ext cx="7883188" cy="672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800"/>
              <a:t>((λ (y) y) x))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[</a:t>
            </a:r>
            <a:r>
              <a:rPr sz="2800">
                <a:latin typeface="+mn-lt"/>
                <a:ea typeface="+mn-ea"/>
                <a:cs typeface="+mn-cs"/>
                <a:sym typeface="Helvetica Light"/>
              </a:rPr>
              <a:t>x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 ↦ 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200"/>
              <a:t>(λ (z) z)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, ∅)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])  ⇓ …</a:t>
            </a:r>
          </a:p>
        </p:txBody>
      </p:sp>
      <p:sp>
        <p:nvSpPr>
          <p:cNvPr id="406" name="Shape 406"/>
          <p:cNvSpPr/>
          <p:nvPr/>
        </p:nvSpPr>
        <p:spPr>
          <a:xfrm>
            <a:off x="4379698" y="5497574"/>
            <a:ext cx="7553853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07" name="Shape 407"/>
          <p:cNvSpPr/>
          <p:nvPr/>
        </p:nvSpPr>
        <p:spPr>
          <a:xfrm>
            <a:off x="-542595" y="5407025"/>
            <a:ext cx="4585429" cy="722247"/>
          </a:xfrm>
          <a:prstGeom prst="rect">
            <a:avLst/>
          </a:prstGeom>
          <a:solidFill>
            <a:srgbClr val="FFFFFF">
              <a:alpha val="7002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408" name="Shape 408"/>
          <p:cNvSpPr/>
          <p:nvPr/>
        </p:nvSpPr>
        <p:spPr>
          <a:xfrm>
            <a:off x="-542595" y="6135683"/>
            <a:ext cx="14012996" cy="1519238"/>
          </a:xfrm>
          <a:prstGeom prst="rect">
            <a:avLst/>
          </a:prstGeom>
          <a:solidFill>
            <a:srgbClr val="FFFFFF">
              <a:alpha val="7002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06" grpId="2"/>
      <p:bldP build="whole" bldLvl="1" animBg="1" rev="0" advAuto="0" spid="405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Shape 410"/>
          <p:cNvSpPr/>
          <p:nvPr/>
        </p:nvSpPr>
        <p:spPr>
          <a:xfrm>
            <a:off x="369579" y="7085989"/>
            <a:ext cx="10402975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(((λ (x) ((λ (y) y) x)) (λ (z) z)) (λ (w) w))</a:t>
            </a:r>
          </a:p>
        </p:txBody>
      </p:sp>
      <p:sp>
        <p:nvSpPr>
          <p:cNvPr id="411" name="Shape 411"/>
          <p:cNvSpPr/>
          <p:nvPr/>
        </p:nvSpPr>
        <p:spPr>
          <a:xfrm>
            <a:off x="271215" y="6945374"/>
            <a:ext cx="1246237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12" name="Shape 412"/>
          <p:cNvSpPr/>
          <p:nvPr/>
        </p:nvSpPr>
        <p:spPr>
          <a:xfrm>
            <a:off x="252041" y="7033219"/>
            <a:ext cx="12311069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300"/>
            </a:lvl1pPr>
          </a:lstStyle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                                                                                        , ∅)  ⇓ …</a:t>
            </a:r>
          </a:p>
        </p:txBody>
      </p:sp>
      <p:sp>
        <p:nvSpPr>
          <p:cNvPr id="413" name="Shape 413"/>
          <p:cNvSpPr/>
          <p:nvPr/>
        </p:nvSpPr>
        <p:spPr>
          <a:xfrm>
            <a:off x="79831" y="6180491"/>
            <a:ext cx="6656005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800"/>
              <a:t>((λ (x) …) (λ (z) z))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∅)  ⇓ … </a:t>
            </a:r>
          </a:p>
        </p:txBody>
      </p:sp>
      <p:sp>
        <p:nvSpPr>
          <p:cNvPr id="414" name="Shape 414"/>
          <p:cNvSpPr/>
          <p:nvPr/>
        </p:nvSpPr>
        <p:spPr>
          <a:xfrm>
            <a:off x="178081" y="6217241"/>
            <a:ext cx="10402976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15" name="Shape 415"/>
          <p:cNvSpPr/>
          <p:nvPr/>
        </p:nvSpPr>
        <p:spPr>
          <a:xfrm>
            <a:off x="-164668" y="5473524"/>
            <a:ext cx="3927670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/>
              <a:t>…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  ⇓ (</a:t>
            </a:r>
            <a:r>
              <a:rPr sz="2800"/>
              <a:t>(λ (z) z)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∅) </a:t>
            </a:r>
          </a:p>
        </p:txBody>
      </p:sp>
      <p:sp>
        <p:nvSpPr>
          <p:cNvPr id="416" name="Shape 416"/>
          <p:cNvSpPr/>
          <p:nvPr/>
        </p:nvSpPr>
        <p:spPr>
          <a:xfrm>
            <a:off x="-201227" y="5497574"/>
            <a:ext cx="400078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17" name="Shape 417"/>
          <p:cNvSpPr/>
          <p:nvPr/>
        </p:nvSpPr>
        <p:spPr>
          <a:xfrm>
            <a:off x="4215030" y="5456715"/>
            <a:ext cx="7883188" cy="672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800"/>
              <a:t>((λ (y) y) x))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[</a:t>
            </a:r>
            <a:r>
              <a:rPr sz="2800">
                <a:latin typeface="+mn-lt"/>
                <a:ea typeface="+mn-ea"/>
                <a:cs typeface="+mn-cs"/>
                <a:sym typeface="Helvetica Light"/>
              </a:rPr>
              <a:t>x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 ↦ 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200"/>
              <a:t>(λ (z) z)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, ∅)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])  ⇓ …</a:t>
            </a:r>
          </a:p>
        </p:txBody>
      </p:sp>
      <p:sp>
        <p:nvSpPr>
          <p:cNvPr id="418" name="Shape 418"/>
          <p:cNvSpPr/>
          <p:nvPr/>
        </p:nvSpPr>
        <p:spPr>
          <a:xfrm>
            <a:off x="4050362" y="5497574"/>
            <a:ext cx="788318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19" name="Shape 419"/>
          <p:cNvSpPr/>
          <p:nvPr/>
        </p:nvSpPr>
        <p:spPr>
          <a:xfrm>
            <a:off x="25271" y="4675937"/>
            <a:ext cx="6765125" cy="672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  </a:t>
            </a:r>
            <a:r>
              <a:rPr sz="3300"/>
              <a:t>…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 ⇓ (</a:t>
            </a:r>
            <a:r>
              <a:rPr sz="2800"/>
              <a:t>(λ (y) y)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[</a:t>
            </a:r>
            <a:r>
              <a:rPr sz="2800">
                <a:latin typeface="+mn-lt"/>
                <a:ea typeface="+mn-ea"/>
                <a:cs typeface="+mn-cs"/>
                <a:sym typeface="Helvetica Light"/>
              </a:rPr>
              <a:t>x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 ↦ 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200"/>
              <a:t>(λ (z) z)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, ∅)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])</a:t>
            </a:r>
          </a:p>
        </p:txBody>
      </p:sp>
      <p:sp>
        <p:nvSpPr>
          <p:cNvPr id="420" name="Shape 420"/>
          <p:cNvSpPr/>
          <p:nvPr/>
        </p:nvSpPr>
        <p:spPr>
          <a:xfrm>
            <a:off x="210933" y="4657349"/>
            <a:ext cx="6546225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21" name="Shape 421"/>
          <p:cNvSpPr/>
          <p:nvPr/>
        </p:nvSpPr>
        <p:spPr>
          <a:xfrm>
            <a:off x="-542595" y="5407025"/>
            <a:ext cx="4585429" cy="722247"/>
          </a:xfrm>
          <a:prstGeom prst="rect">
            <a:avLst/>
          </a:prstGeom>
          <a:solidFill>
            <a:srgbClr val="FFFFFF">
              <a:alpha val="7002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422" name="Shape 422"/>
          <p:cNvSpPr/>
          <p:nvPr/>
        </p:nvSpPr>
        <p:spPr>
          <a:xfrm>
            <a:off x="-542595" y="6135683"/>
            <a:ext cx="14012996" cy="1519238"/>
          </a:xfrm>
          <a:prstGeom prst="rect">
            <a:avLst/>
          </a:prstGeom>
          <a:solidFill>
            <a:srgbClr val="FFFFFF">
              <a:alpha val="7002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20" grpId="2"/>
      <p:bldP build="whole" bldLvl="1" animBg="1" rev="0" advAuto="0" spid="419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Shape 424"/>
          <p:cNvSpPr/>
          <p:nvPr/>
        </p:nvSpPr>
        <p:spPr>
          <a:xfrm>
            <a:off x="369579" y="7085989"/>
            <a:ext cx="10402975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(((λ (x) ((λ (y) y) x)) (λ (z) z)) (λ (w) w))</a:t>
            </a:r>
          </a:p>
        </p:txBody>
      </p:sp>
      <p:sp>
        <p:nvSpPr>
          <p:cNvPr id="425" name="Shape 425"/>
          <p:cNvSpPr/>
          <p:nvPr/>
        </p:nvSpPr>
        <p:spPr>
          <a:xfrm>
            <a:off x="271215" y="6945374"/>
            <a:ext cx="1246237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26" name="Shape 426"/>
          <p:cNvSpPr/>
          <p:nvPr/>
        </p:nvSpPr>
        <p:spPr>
          <a:xfrm>
            <a:off x="252041" y="7033219"/>
            <a:ext cx="12311069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300"/>
            </a:lvl1pPr>
          </a:lstStyle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                                                                                        , ∅)  ⇓ …</a:t>
            </a:r>
          </a:p>
        </p:txBody>
      </p:sp>
      <p:sp>
        <p:nvSpPr>
          <p:cNvPr id="427" name="Shape 427"/>
          <p:cNvSpPr/>
          <p:nvPr/>
        </p:nvSpPr>
        <p:spPr>
          <a:xfrm>
            <a:off x="79831" y="6180491"/>
            <a:ext cx="6656005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800"/>
              <a:t>((λ (x) …) (λ (z) z))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∅)  ⇓ … </a:t>
            </a:r>
          </a:p>
        </p:txBody>
      </p:sp>
      <p:sp>
        <p:nvSpPr>
          <p:cNvPr id="428" name="Shape 428"/>
          <p:cNvSpPr/>
          <p:nvPr/>
        </p:nvSpPr>
        <p:spPr>
          <a:xfrm>
            <a:off x="178081" y="6217241"/>
            <a:ext cx="10402976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29" name="Shape 429"/>
          <p:cNvSpPr/>
          <p:nvPr/>
        </p:nvSpPr>
        <p:spPr>
          <a:xfrm>
            <a:off x="-164668" y="5473524"/>
            <a:ext cx="3927670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/>
              <a:t>…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  ⇓ (</a:t>
            </a:r>
            <a:r>
              <a:rPr sz="2800"/>
              <a:t>(λ (z) z)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∅) </a:t>
            </a:r>
          </a:p>
        </p:txBody>
      </p:sp>
      <p:sp>
        <p:nvSpPr>
          <p:cNvPr id="430" name="Shape 430"/>
          <p:cNvSpPr/>
          <p:nvPr/>
        </p:nvSpPr>
        <p:spPr>
          <a:xfrm>
            <a:off x="-201227" y="5497574"/>
            <a:ext cx="400078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31" name="Shape 431"/>
          <p:cNvSpPr/>
          <p:nvPr/>
        </p:nvSpPr>
        <p:spPr>
          <a:xfrm>
            <a:off x="4215030" y="5456715"/>
            <a:ext cx="7883188" cy="672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800"/>
              <a:t>((λ (y) y) x))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[</a:t>
            </a:r>
            <a:r>
              <a:rPr sz="2800">
                <a:latin typeface="+mn-lt"/>
                <a:ea typeface="+mn-ea"/>
                <a:cs typeface="+mn-cs"/>
                <a:sym typeface="Helvetica Light"/>
              </a:rPr>
              <a:t>x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 ↦ 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200"/>
              <a:t>(λ (z) z)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, ∅)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])  ⇓ …</a:t>
            </a:r>
          </a:p>
        </p:txBody>
      </p:sp>
      <p:sp>
        <p:nvSpPr>
          <p:cNvPr id="432" name="Shape 432"/>
          <p:cNvSpPr/>
          <p:nvPr/>
        </p:nvSpPr>
        <p:spPr>
          <a:xfrm>
            <a:off x="4050362" y="5497574"/>
            <a:ext cx="788319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33" name="Shape 433"/>
          <p:cNvSpPr/>
          <p:nvPr/>
        </p:nvSpPr>
        <p:spPr>
          <a:xfrm>
            <a:off x="25271" y="4675937"/>
            <a:ext cx="6765125" cy="672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  </a:t>
            </a:r>
            <a:r>
              <a:rPr sz="3300"/>
              <a:t>…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 ⇓ (</a:t>
            </a:r>
            <a:r>
              <a:rPr sz="2800"/>
              <a:t>(λ (y) y)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[</a:t>
            </a:r>
            <a:r>
              <a:rPr sz="2800">
                <a:latin typeface="+mn-lt"/>
                <a:ea typeface="+mn-ea"/>
                <a:cs typeface="+mn-cs"/>
                <a:sym typeface="Helvetica Light"/>
              </a:rPr>
              <a:t>x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 ↦ 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200"/>
              <a:t>(λ (z) z)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, ∅)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])</a:t>
            </a:r>
          </a:p>
        </p:txBody>
      </p:sp>
      <p:sp>
        <p:nvSpPr>
          <p:cNvPr id="434" name="Shape 434"/>
          <p:cNvSpPr/>
          <p:nvPr/>
        </p:nvSpPr>
        <p:spPr>
          <a:xfrm>
            <a:off x="210933" y="4657349"/>
            <a:ext cx="6546225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35" name="Shape 435"/>
          <p:cNvSpPr/>
          <p:nvPr/>
        </p:nvSpPr>
        <p:spPr>
          <a:xfrm>
            <a:off x="-542595" y="5407025"/>
            <a:ext cx="4585429" cy="722247"/>
          </a:xfrm>
          <a:prstGeom prst="rect">
            <a:avLst/>
          </a:prstGeom>
          <a:solidFill>
            <a:srgbClr val="FFFFFF">
              <a:alpha val="7002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436" name="Shape 436"/>
          <p:cNvSpPr/>
          <p:nvPr/>
        </p:nvSpPr>
        <p:spPr>
          <a:xfrm>
            <a:off x="408609" y="3289373"/>
            <a:ext cx="7370049" cy="672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800"/>
              <a:t>x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[</a:t>
            </a:r>
            <a:r>
              <a:rPr sz="2800">
                <a:latin typeface="+mn-lt"/>
                <a:ea typeface="+mn-ea"/>
                <a:cs typeface="+mn-cs"/>
                <a:sym typeface="Helvetica Light"/>
              </a:rPr>
              <a:t>x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 ↦ 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200"/>
              <a:t>(λ (z) z)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, ∅)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]) ⇓ </a:t>
            </a:r>
            <a:r>
              <a:rPr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t>(λ (z) z)</a:t>
            </a:r>
            <a:r>
              <a:rPr>
                <a:latin typeface="+mn-lt"/>
                <a:ea typeface="+mn-ea"/>
                <a:cs typeface="+mn-cs"/>
                <a:sym typeface="Helvetica Light"/>
              </a:rPr>
              <a:t>, ∅)</a:t>
            </a:r>
          </a:p>
        </p:txBody>
      </p:sp>
      <p:sp>
        <p:nvSpPr>
          <p:cNvPr id="437" name="Shape 437"/>
          <p:cNvSpPr/>
          <p:nvPr/>
        </p:nvSpPr>
        <p:spPr>
          <a:xfrm>
            <a:off x="371800" y="3289299"/>
            <a:ext cx="7443667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41" name="Shape 441"/>
          <p:cNvSpPr/>
          <p:nvPr/>
        </p:nvSpPr>
        <p:spPr>
          <a:xfrm>
            <a:off x="7565561" y="3932754"/>
            <a:ext cx="416705" cy="10088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7839" h="21600" fill="norm" stroke="1" extrusionOk="0">
                <a:moveTo>
                  <a:pt x="0" y="0"/>
                </a:moveTo>
                <a:cubicBezTo>
                  <a:pt x="16576" y="5225"/>
                  <a:pt x="21600" y="12425"/>
                  <a:pt x="15073" y="2160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439" name="Shape 439"/>
          <p:cNvSpPr/>
          <p:nvPr/>
        </p:nvSpPr>
        <p:spPr>
          <a:xfrm>
            <a:off x="7768119" y="4812884"/>
            <a:ext cx="269876" cy="271662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440" name="Shape 440"/>
          <p:cNvSpPr/>
          <p:nvPr/>
        </p:nvSpPr>
        <p:spPr>
          <a:xfrm>
            <a:off x="-542595" y="6135683"/>
            <a:ext cx="14012996" cy="1519238"/>
          </a:xfrm>
          <a:prstGeom prst="rect">
            <a:avLst/>
          </a:prstGeom>
          <a:solidFill>
            <a:srgbClr val="FFFFFF">
              <a:alpha val="7002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49" fill="hold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49" fill="hold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49"/>
                            </p:stCondLst>
                            <p:childTnLst>
                              <p:par>
                                <p:cTn id="10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3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49"/>
                            </p:stCondLst>
                            <p:childTnLst>
                              <p:par>
                                <p:cTn id="1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300"/>
                                        <p:tgtEl>
                                          <p:spTgt spid="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849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3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36" grpId="3"/>
      <p:bldP build="whole" bldLvl="1" animBg="1" rev="0" advAuto="0" spid="439" grpId="1"/>
      <p:bldP build="whole" bldLvl="1" animBg="1" rev="0" advAuto="0" spid="441" grpId="2"/>
      <p:bldP build="whole" bldLvl="1" animBg="1" rev="0" advAuto="0" spid="437" grpId="4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/>
        </p:nvSpPr>
        <p:spPr>
          <a:xfrm>
            <a:off x="3245804" y="2597315"/>
            <a:ext cx="6513191" cy="757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200">
                <a:latin typeface="Helvetica"/>
                <a:ea typeface="Helvetica"/>
                <a:cs typeface="Helvetica"/>
                <a:sym typeface="Helvetica"/>
              </a:defRPr>
            </a:pPr>
            <a:r>
              <a:t>(→)  =  (→</a:t>
            </a: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β</a:t>
            </a:r>
            <a:r>
              <a:t>) ∪ (→</a:t>
            </a: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  <a:r>
              <a:t>) ∪ (→</a:t>
            </a: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η</a:t>
            </a:r>
            <a:r>
              <a:t>)</a:t>
            </a:r>
            <a:r>
              <a:rPr baseline="-5999"/>
              <a:t> </a:t>
            </a:r>
          </a:p>
        </p:txBody>
      </p:sp>
      <p:sp>
        <p:nvSpPr>
          <p:cNvPr id="124" name="Shape 124"/>
          <p:cNvSpPr/>
          <p:nvPr/>
        </p:nvSpPr>
        <p:spPr>
          <a:xfrm>
            <a:off x="5711651" y="5299227"/>
            <a:ext cx="1581498" cy="10178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6000">
                <a:latin typeface="Helvetica"/>
                <a:ea typeface="Helvetica"/>
                <a:cs typeface="Helvetica"/>
                <a:sym typeface="Helvetica"/>
              </a:defRPr>
            </a:pPr>
            <a:r>
              <a:t>(→</a:t>
            </a:r>
            <a:r>
              <a:rPr baseline="31999"/>
              <a:t>*</a:t>
            </a:r>
            <a:r>
              <a:t>)</a:t>
            </a:r>
          </a:p>
        </p:txBody>
      </p:sp>
      <p:sp>
        <p:nvSpPr>
          <p:cNvPr id="125" name="Shape 125"/>
          <p:cNvSpPr/>
          <p:nvPr/>
        </p:nvSpPr>
        <p:spPr>
          <a:xfrm>
            <a:off x="3181159" y="6731000"/>
            <a:ext cx="935240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000"/>
            </a:lvl1pPr>
          </a:lstStyle>
          <a:p>
            <a:pPr/>
            <a:r>
              <a:t>A non-deterministic pre-order (i.e., reflexive, transitive)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4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3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"/>
                            </p:stCondLst>
                            <p:childTnLst>
                              <p:par>
                                <p:cTn id="1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3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5" grpId="3"/>
      <p:bldP build="whole" bldLvl="1" animBg="1" rev="0" advAuto="0" spid="123" grpId="1"/>
      <p:bldP build="whole" bldLvl="1" animBg="1" rev="0" advAuto="0" spid="124" grpId="2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/>
          <p:nvPr/>
        </p:nvSpPr>
        <p:spPr>
          <a:xfrm>
            <a:off x="369579" y="7085989"/>
            <a:ext cx="10402975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(((λ (x) ((λ (y) y) x)) (λ (z) z)) (λ (w) w))</a:t>
            </a:r>
          </a:p>
        </p:txBody>
      </p:sp>
      <p:sp>
        <p:nvSpPr>
          <p:cNvPr id="444" name="Shape 444"/>
          <p:cNvSpPr/>
          <p:nvPr/>
        </p:nvSpPr>
        <p:spPr>
          <a:xfrm>
            <a:off x="271215" y="6945374"/>
            <a:ext cx="1246237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45" name="Shape 445"/>
          <p:cNvSpPr/>
          <p:nvPr/>
        </p:nvSpPr>
        <p:spPr>
          <a:xfrm>
            <a:off x="252041" y="7033219"/>
            <a:ext cx="12311069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300"/>
            </a:lvl1pPr>
          </a:lstStyle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                                                                                        , ∅)  ⇓ …</a:t>
            </a:r>
          </a:p>
        </p:txBody>
      </p:sp>
      <p:sp>
        <p:nvSpPr>
          <p:cNvPr id="446" name="Shape 446"/>
          <p:cNvSpPr/>
          <p:nvPr/>
        </p:nvSpPr>
        <p:spPr>
          <a:xfrm>
            <a:off x="79831" y="6180491"/>
            <a:ext cx="6656005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800"/>
              <a:t>((λ (x) …) (λ (z) z))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∅)  ⇓ … </a:t>
            </a:r>
          </a:p>
        </p:txBody>
      </p:sp>
      <p:sp>
        <p:nvSpPr>
          <p:cNvPr id="447" name="Shape 447"/>
          <p:cNvSpPr/>
          <p:nvPr/>
        </p:nvSpPr>
        <p:spPr>
          <a:xfrm>
            <a:off x="178081" y="6217241"/>
            <a:ext cx="10402976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48" name="Shape 448"/>
          <p:cNvSpPr/>
          <p:nvPr/>
        </p:nvSpPr>
        <p:spPr>
          <a:xfrm>
            <a:off x="-164668" y="5473524"/>
            <a:ext cx="3927670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/>
              <a:t>…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  ⇓ (</a:t>
            </a:r>
            <a:r>
              <a:rPr sz="2800"/>
              <a:t>(λ (z) z)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∅) </a:t>
            </a:r>
          </a:p>
        </p:txBody>
      </p:sp>
      <p:sp>
        <p:nvSpPr>
          <p:cNvPr id="449" name="Shape 449"/>
          <p:cNvSpPr/>
          <p:nvPr/>
        </p:nvSpPr>
        <p:spPr>
          <a:xfrm>
            <a:off x="-201227" y="5497574"/>
            <a:ext cx="400078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50" name="Shape 450"/>
          <p:cNvSpPr/>
          <p:nvPr/>
        </p:nvSpPr>
        <p:spPr>
          <a:xfrm>
            <a:off x="4215030" y="5456715"/>
            <a:ext cx="7883188" cy="672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800"/>
              <a:t>((λ (y) y) x))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[</a:t>
            </a:r>
            <a:r>
              <a:rPr sz="2800">
                <a:latin typeface="+mn-lt"/>
                <a:ea typeface="+mn-ea"/>
                <a:cs typeface="+mn-cs"/>
                <a:sym typeface="Helvetica Light"/>
              </a:rPr>
              <a:t>x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 ↦ 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200"/>
              <a:t>(λ (z) z)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, ∅)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])  ⇓ …</a:t>
            </a:r>
          </a:p>
        </p:txBody>
      </p:sp>
      <p:sp>
        <p:nvSpPr>
          <p:cNvPr id="451" name="Shape 451"/>
          <p:cNvSpPr/>
          <p:nvPr/>
        </p:nvSpPr>
        <p:spPr>
          <a:xfrm>
            <a:off x="4050362" y="5497574"/>
            <a:ext cx="788319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52" name="Shape 452"/>
          <p:cNvSpPr/>
          <p:nvPr/>
        </p:nvSpPr>
        <p:spPr>
          <a:xfrm>
            <a:off x="25271" y="4675937"/>
            <a:ext cx="6765125" cy="672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  </a:t>
            </a:r>
            <a:r>
              <a:rPr sz="3300"/>
              <a:t>…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 ⇓ (</a:t>
            </a:r>
            <a:r>
              <a:rPr sz="2800"/>
              <a:t>(λ (y) y)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[</a:t>
            </a:r>
            <a:r>
              <a:rPr sz="2800">
                <a:latin typeface="+mn-lt"/>
                <a:ea typeface="+mn-ea"/>
                <a:cs typeface="+mn-cs"/>
                <a:sym typeface="Helvetica Light"/>
              </a:rPr>
              <a:t>x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 ↦ 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200"/>
              <a:t>(λ (z) z)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, ∅)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])</a:t>
            </a:r>
          </a:p>
        </p:txBody>
      </p:sp>
      <p:sp>
        <p:nvSpPr>
          <p:cNvPr id="453" name="Shape 453"/>
          <p:cNvSpPr/>
          <p:nvPr/>
        </p:nvSpPr>
        <p:spPr>
          <a:xfrm>
            <a:off x="210933" y="4657349"/>
            <a:ext cx="6546225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54" name="Shape 454"/>
          <p:cNvSpPr/>
          <p:nvPr/>
        </p:nvSpPr>
        <p:spPr>
          <a:xfrm>
            <a:off x="-542595" y="5407025"/>
            <a:ext cx="4585429" cy="722247"/>
          </a:xfrm>
          <a:prstGeom prst="rect">
            <a:avLst/>
          </a:prstGeom>
          <a:solidFill>
            <a:srgbClr val="FFFFFF">
              <a:alpha val="7002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455" name="Shape 455"/>
          <p:cNvSpPr/>
          <p:nvPr/>
        </p:nvSpPr>
        <p:spPr>
          <a:xfrm>
            <a:off x="408609" y="3289373"/>
            <a:ext cx="7370049" cy="672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800"/>
              <a:t>x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[</a:t>
            </a:r>
            <a:r>
              <a:rPr sz="2800">
                <a:latin typeface="+mn-lt"/>
                <a:ea typeface="+mn-ea"/>
                <a:cs typeface="+mn-cs"/>
                <a:sym typeface="Helvetica Light"/>
              </a:rPr>
              <a:t>x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 ↦ 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200"/>
              <a:t>(λ (z) z)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, ∅)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]) ⇓ </a:t>
            </a:r>
            <a:r>
              <a:rPr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t>(λ (z) z)</a:t>
            </a:r>
            <a:r>
              <a:rPr>
                <a:latin typeface="+mn-lt"/>
                <a:ea typeface="+mn-ea"/>
                <a:cs typeface="+mn-cs"/>
                <a:sym typeface="Helvetica Light"/>
              </a:rPr>
              <a:t>, ∅)</a:t>
            </a:r>
          </a:p>
        </p:txBody>
      </p:sp>
      <p:sp>
        <p:nvSpPr>
          <p:cNvPr id="456" name="Shape 456"/>
          <p:cNvSpPr/>
          <p:nvPr/>
        </p:nvSpPr>
        <p:spPr>
          <a:xfrm>
            <a:off x="371800" y="3289300"/>
            <a:ext cx="7443667" cy="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64" name="Shape 464"/>
          <p:cNvSpPr/>
          <p:nvPr/>
        </p:nvSpPr>
        <p:spPr>
          <a:xfrm>
            <a:off x="7565562" y="3932754"/>
            <a:ext cx="416705" cy="10088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7839" h="21600" fill="norm" stroke="1" extrusionOk="0">
                <a:moveTo>
                  <a:pt x="0" y="0"/>
                </a:moveTo>
                <a:cubicBezTo>
                  <a:pt x="16576" y="5225"/>
                  <a:pt x="21600" y="12425"/>
                  <a:pt x="15073" y="2160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458" name="Shape 458"/>
          <p:cNvSpPr/>
          <p:nvPr/>
        </p:nvSpPr>
        <p:spPr>
          <a:xfrm>
            <a:off x="7768119" y="4812884"/>
            <a:ext cx="269876" cy="271662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459" name="Shape 459"/>
          <p:cNvSpPr/>
          <p:nvPr/>
        </p:nvSpPr>
        <p:spPr>
          <a:xfrm>
            <a:off x="334658" y="1709469"/>
            <a:ext cx="10462019" cy="672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800"/>
              <a:t>y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[</a:t>
            </a:r>
            <a:r>
              <a:rPr sz="2800">
                <a:latin typeface="+mn-lt"/>
                <a:ea typeface="+mn-ea"/>
                <a:cs typeface="+mn-cs"/>
                <a:sym typeface="Helvetica Light"/>
              </a:rPr>
              <a:t>y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 ↦ 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200"/>
              <a:t>(λ (z) z)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, ∅)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</a:t>
            </a:r>
            <a:r>
              <a:rPr sz="2800">
                <a:latin typeface="+mn-lt"/>
                <a:ea typeface="+mn-ea"/>
                <a:cs typeface="+mn-cs"/>
                <a:sym typeface="Helvetica Light"/>
              </a:rPr>
              <a:t>x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 ↦ 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200"/>
              <a:t>(λ (z) z)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, ∅)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]) ⇓ </a:t>
            </a:r>
            <a:r>
              <a:rPr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t>(λ (z) z)</a:t>
            </a:r>
            <a:r>
              <a:rPr>
                <a:latin typeface="+mn-lt"/>
                <a:ea typeface="+mn-ea"/>
                <a:cs typeface="+mn-cs"/>
                <a:sym typeface="Helvetica Light"/>
              </a:rPr>
              <a:t>, ∅)</a:t>
            </a:r>
          </a:p>
        </p:txBody>
      </p:sp>
      <p:sp>
        <p:nvSpPr>
          <p:cNvPr id="460" name="Shape 460"/>
          <p:cNvSpPr/>
          <p:nvPr/>
        </p:nvSpPr>
        <p:spPr>
          <a:xfrm>
            <a:off x="404500" y="1709395"/>
            <a:ext cx="10402975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65" name="Shape 465"/>
          <p:cNvSpPr/>
          <p:nvPr/>
        </p:nvSpPr>
        <p:spPr>
          <a:xfrm>
            <a:off x="9838651" y="2523035"/>
            <a:ext cx="568857" cy="22904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770" h="21600" fill="norm" stroke="1" extrusionOk="0">
                <a:moveTo>
                  <a:pt x="0" y="0"/>
                </a:moveTo>
                <a:cubicBezTo>
                  <a:pt x="15158" y="6708"/>
                  <a:pt x="21600" y="13908"/>
                  <a:pt x="19325" y="2160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462" name="Shape 462"/>
          <p:cNvSpPr/>
          <p:nvPr/>
        </p:nvSpPr>
        <p:spPr>
          <a:xfrm>
            <a:off x="10246658" y="4812884"/>
            <a:ext cx="269876" cy="271662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463" name="Shape 463"/>
          <p:cNvSpPr/>
          <p:nvPr/>
        </p:nvSpPr>
        <p:spPr>
          <a:xfrm>
            <a:off x="-542595" y="6135683"/>
            <a:ext cx="14012996" cy="1519238"/>
          </a:xfrm>
          <a:prstGeom prst="rect">
            <a:avLst/>
          </a:prstGeom>
          <a:solidFill>
            <a:srgbClr val="FFFFFF">
              <a:alpha val="7002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49" fill="hold"/>
                                        <p:tgtEl>
                                          <p:spTgt spid="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49" fill="hold"/>
                                        <p:tgtEl>
                                          <p:spTgt spid="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49"/>
                            </p:stCondLst>
                            <p:childTnLst>
                              <p:par>
                                <p:cTn id="10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3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49"/>
                            </p:stCondLst>
                            <p:childTnLst>
                              <p:par>
                                <p:cTn id="1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300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849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300"/>
                                        <p:tgtEl>
                                          <p:spTgt spid="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62" grpId="1"/>
      <p:bldP build="whole" bldLvl="1" animBg="1" rev="0" advAuto="0" spid="459" grpId="3"/>
      <p:bldP build="whole" bldLvl="1" animBg="1" rev="0" advAuto="0" spid="465" grpId="2"/>
      <p:bldP build="whole" bldLvl="1" animBg="1" rev="0" advAuto="0" spid="460" grpId="4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Shape 467"/>
          <p:cNvSpPr/>
          <p:nvPr/>
        </p:nvSpPr>
        <p:spPr>
          <a:xfrm>
            <a:off x="369579" y="7047889"/>
            <a:ext cx="10402975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(((λ (x) ((λ (y) y) x)) (λ (z) z)) (λ (w) w))</a:t>
            </a:r>
          </a:p>
        </p:txBody>
      </p:sp>
      <p:sp>
        <p:nvSpPr>
          <p:cNvPr id="468" name="Shape 468"/>
          <p:cNvSpPr/>
          <p:nvPr/>
        </p:nvSpPr>
        <p:spPr>
          <a:xfrm>
            <a:off x="271215" y="6945374"/>
            <a:ext cx="1246237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69" name="Shape 469"/>
          <p:cNvSpPr/>
          <p:nvPr/>
        </p:nvSpPr>
        <p:spPr>
          <a:xfrm>
            <a:off x="252041" y="7033219"/>
            <a:ext cx="12311069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300"/>
            </a:lvl1pPr>
          </a:lstStyle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                                                                                        , ∅)  ⇓ …</a:t>
            </a:r>
          </a:p>
        </p:txBody>
      </p:sp>
      <p:sp>
        <p:nvSpPr>
          <p:cNvPr id="470" name="Shape 470"/>
          <p:cNvSpPr/>
          <p:nvPr/>
        </p:nvSpPr>
        <p:spPr>
          <a:xfrm>
            <a:off x="79831" y="6180491"/>
            <a:ext cx="8970212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800"/>
              <a:t>((λ (x) …) (λ (z) z))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∅)  ⇓  (</a:t>
            </a:r>
            <a:r>
              <a:rPr sz="2800"/>
              <a:t>(λ (z) z)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∅)</a:t>
            </a:r>
          </a:p>
        </p:txBody>
      </p:sp>
      <p:sp>
        <p:nvSpPr>
          <p:cNvPr id="471" name="Shape 471"/>
          <p:cNvSpPr/>
          <p:nvPr/>
        </p:nvSpPr>
        <p:spPr>
          <a:xfrm>
            <a:off x="178081" y="6217241"/>
            <a:ext cx="8773712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72" name="Shape 472"/>
          <p:cNvSpPr/>
          <p:nvPr/>
        </p:nvSpPr>
        <p:spPr>
          <a:xfrm>
            <a:off x="1843810" y="4557330"/>
            <a:ext cx="6303047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t>(λ (w) w)</a:t>
            </a:r>
            <a:r>
              <a:rPr>
                <a:latin typeface="+mn-lt"/>
                <a:ea typeface="+mn-ea"/>
                <a:cs typeface="+mn-cs"/>
                <a:sym typeface="Helvetica Light"/>
              </a:rPr>
              <a:t>, ∅)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 ⇓ </a:t>
            </a:r>
            <a:r>
              <a:rPr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t>(λ (w) w)</a:t>
            </a:r>
            <a:r>
              <a:rPr>
                <a:latin typeface="+mn-lt"/>
                <a:ea typeface="+mn-ea"/>
                <a:cs typeface="+mn-cs"/>
                <a:sym typeface="Helvetica Light"/>
              </a:rPr>
              <a:t>, ∅)</a:t>
            </a:r>
          </a:p>
        </p:txBody>
      </p:sp>
      <p:sp>
        <p:nvSpPr>
          <p:cNvPr id="473" name="Shape 473"/>
          <p:cNvSpPr/>
          <p:nvPr/>
        </p:nvSpPr>
        <p:spPr>
          <a:xfrm>
            <a:off x="1849233" y="4546835"/>
            <a:ext cx="629220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76" name="Shape 476"/>
          <p:cNvSpPr/>
          <p:nvPr/>
        </p:nvSpPr>
        <p:spPr>
          <a:xfrm>
            <a:off x="8369630" y="4998165"/>
            <a:ext cx="1512294" cy="15013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10106" y="4326"/>
                  <a:pt x="17306" y="11526"/>
                  <a:pt x="21600" y="2160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475" name="Shape 475"/>
          <p:cNvSpPr/>
          <p:nvPr/>
        </p:nvSpPr>
        <p:spPr>
          <a:xfrm>
            <a:off x="9732386" y="6370751"/>
            <a:ext cx="269876" cy="271662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49" fill="hold"/>
                                        <p:tgtEl>
                                          <p:spTgt spid="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49" fill="hold"/>
                                        <p:tgtEl>
                                          <p:spTgt spid="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49"/>
                            </p:stCondLst>
                            <p:childTnLst>
                              <p:par>
                                <p:cTn id="10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30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49"/>
                            </p:stCondLst>
                            <p:childTnLst>
                              <p:par>
                                <p:cTn id="1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300"/>
                                        <p:tgtEl>
                                          <p:spTgt spid="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849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3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75" grpId="1"/>
      <p:bldP build="whole" bldLvl="1" animBg="1" rev="0" advAuto="0" spid="476" grpId="2"/>
      <p:bldP build="whole" bldLvl="1" animBg="1" rev="0" advAuto="0" spid="473" grpId="4"/>
      <p:bldP build="whole" bldLvl="1" animBg="1" rev="0" advAuto="0" spid="472" grpId="3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Shape 478"/>
          <p:cNvSpPr/>
          <p:nvPr/>
        </p:nvSpPr>
        <p:spPr>
          <a:xfrm>
            <a:off x="369579" y="7047889"/>
            <a:ext cx="10402975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(((λ (x) ((λ (y) y) x)) (λ (z) z)) (λ (w) w))</a:t>
            </a:r>
          </a:p>
        </p:txBody>
      </p:sp>
      <p:sp>
        <p:nvSpPr>
          <p:cNvPr id="479" name="Shape 479"/>
          <p:cNvSpPr/>
          <p:nvPr/>
        </p:nvSpPr>
        <p:spPr>
          <a:xfrm>
            <a:off x="271215" y="6945374"/>
            <a:ext cx="1246237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80" name="Shape 480"/>
          <p:cNvSpPr/>
          <p:nvPr/>
        </p:nvSpPr>
        <p:spPr>
          <a:xfrm>
            <a:off x="252041" y="7033219"/>
            <a:ext cx="12311069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300"/>
            </a:lvl1pPr>
          </a:lstStyle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                                                                                        , ∅)  ⇓ …</a:t>
            </a:r>
          </a:p>
        </p:txBody>
      </p:sp>
      <p:sp>
        <p:nvSpPr>
          <p:cNvPr id="481" name="Shape 481"/>
          <p:cNvSpPr/>
          <p:nvPr/>
        </p:nvSpPr>
        <p:spPr>
          <a:xfrm>
            <a:off x="79831" y="6180491"/>
            <a:ext cx="8970212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33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800"/>
              <a:t>((λ (x) …) (λ (z) z))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∅)  ⇓  (</a:t>
            </a:r>
            <a:r>
              <a:rPr sz="2800"/>
              <a:t>(λ (z) z)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, ∅)</a:t>
            </a:r>
          </a:p>
        </p:txBody>
      </p:sp>
      <p:sp>
        <p:nvSpPr>
          <p:cNvPr id="482" name="Shape 482"/>
          <p:cNvSpPr/>
          <p:nvPr/>
        </p:nvSpPr>
        <p:spPr>
          <a:xfrm>
            <a:off x="178081" y="6217241"/>
            <a:ext cx="877371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83" name="Shape 483"/>
          <p:cNvSpPr/>
          <p:nvPr/>
        </p:nvSpPr>
        <p:spPr>
          <a:xfrm>
            <a:off x="1843810" y="4557330"/>
            <a:ext cx="6303047" cy="63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t>(λ (w) w)</a:t>
            </a:r>
            <a:r>
              <a:rPr>
                <a:latin typeface="+mn-lt"/>
                <a:ea typeface="+mn-ea"/>
                <a:cs typeface="+mn-cs"/>
                <a:sym typeface="Helvetica Light"/>
              </a:rPr>
              <a:t>, ∅)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 ⇓ </a:t>
            </a:r>
            <a:r>
              <a:rPr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t>(λ (w) w)</a:t>
            </a:r>
            <a:r>
              <a:rPr>
                <a:latin typeface="+mn-lt"/>
                <a:ea typeface="+mn-ea"/>
                <a:cs typeface="+mn-cs"/>
                <a:sym typeface="Helvetica Light"/>
              </a:rPr>
              <a:t>, ∅)</a:t>
            </a:r>
          </a:p>
        </p:txBody>
      </p:sp>
      <p:sp>
        <p:nvSpPr>
          <p:cNvPr id="484" name="Shape 484"/>
          <p:cNvSpPr/>
          <p:nvPr/>
        </p:nvSpPr>
        <p:spPr>
          <a:xfrm>
            <a:off x="1849233" y="4546835"/>
            <a:ext cx="629220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91" name="Shape 491"/>
          <p:cNvSpPr/>
          <p:nvPr/>
        </p:nvSpPr>
        <p:spPr>
          <a:xfrm>
            <a:off x="8369630" y="4998165"/>
            <a:ext cx="1512294" cy="15013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10106" y="4326"/>
                  <a:pt x="17306" y="11526"/>
                  <a:pt x="21600" y="2160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486" name="Shape 486"/>
          <p:cNvSpPr/>
          <p:nvPr/>
        </p:nvSpPr>
        <p:spPr>
          <a:xfrm>
            <a:off x="9732386" y="6370751"/>
            <a:ext cx="269876" cy="27166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487" name="Shape 487"/>
          <p:cNvSpPr/>
          <p:nvPr/>
        </p:nvSpPr>
        <p:spPr>
          <a:xfrm>
            <a:off x="1901699" y="2893311"/>
            <a:ext cx="7338734" cy="672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rPr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t>z</a:t>
            </a:r>
            <a:r>
              <a:rPr>
                <a:latin typeface="+mn-lt"/>
                <a:ea typeface="+mn-ea"/>
                <a:cs typeface="+mn-cs"/>
                <a:sym typeface="Helvetica Light"/>
              </a:rPr>
              <a:t>, 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[</a:t>
            </a:r>
            <a:r>
              <a:rPr sz="2800">
                <a:latin typeface="+mn-lt"/>
                <a:ea typeface="+mn-ea"/>
                <a:cs typeface="+mn-cs"/>
                <a:sym typeface="Helvetica Light"/>
              </a:rPr>
              <a:t>z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 ↦ 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rPr sz="2200"/>
              <a:t>(λ (w) w)</a:t>
            </a:r>
            <a:r>
              <a:rPr sz="2600">
                <a:latin typeface="+mn-lt"/>
                <a:ea typeface="+mn-ea"/>
                <a:cs typeface="+mn-cs"/>
                <a:sym typeface="Helvetica Light"/>
              </a:rPr>
              <a:t>, ∅)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]</a:t>
            </a:r>
            <a:r>
              <a:rPr>
                <a:latin typeface="+mn-lt"/>
                <a:ea typeface="+mn-ea"/>
                <a:cs typeface="+mn-cs"/>
                <a:sym typeface="Helvetica Light"/>
              </a:rPr>
              <a:t>)</a:t>
            </a:r>
            <a:r>
              <a:rPr sz="3300">
                <a:latin typeface="+mn-lt"/>
                <a:ea typeface="+mn-ea"/>
                <a:cs typeface="+mn-cs"/>
                <a:sym typeface="Helvetica Light"/>
              </a:rPr>
              <a:t> ⇓ </a:t>
            </a:r>
            <a:r>
              <a:rPr>
                <a:latin typeface="+mn-lt"/>
                <a:ea typeface="+mn-ea"/>
                <a:cs typeface="+mn-cs"/>
                <a:sym typeface="Helvetica Light"/>
              </a:rPr>
              <a:t>(</a:t>
            </a:r>
            <a:r>
              <a:t>(λ (w) w)</a:t>
            </a:r>
            <a:r>
              <a:rPr>
                <a:latin typeface="+mn-lt"/>
                <a:ea typeface="+mn-ea"/>
                <a:cs typeface="+mn-cs"/>
                <a:sym typeface="Helvetica Light"/>
              </a:rPr>
              <a:t>, ∅)</a:t>
            </a:r>
          </a:p>
        </p:txBody>
      </p:sp>
      <p:sp>
        <p:nvSpPr>
          <p:cNvPr id="488" name="Shape 488"/>
          <p:cNvSpPr/>
          <p:nvPr/>
        </p:nvSpPr>
        <p:spPr>
          <a:xfrm>
            <a:off x="1849233" y="2900479"/>
            <a:ext cx="7338735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92" name="Shape 492"/>
          <p:cNvSpPr/>
          <p:nvPr/>
        </p:nvSpPr>
        <p:spPr>
          <a:xfrm>
            <a:off x="8960842" y="3425076"/>
            <a:ext cx="2614415" cy="30868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9035" y="5948"/>
                  <a:pt x="16235" y="13148"/>
                  <a:pt x="21600" y="21600"/>
                </a:cubicBezTo>
              </a:path>
            </a:pathLst>
          </a:custGeom>
          <a:ln w="381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490" name="Shape 490"/>
          <p:cNvSpPr/>
          <p:nvPr/>
        </p:nvSpPr>
        <p:spPr>
          <a:xfrm>
            <a:off x="11425719" y="6383177"/>
            <a:ext cx="269876" cy="271662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49" fill="hold"/>
                                        <p:tgtEl>
                                          <p:spTgt spid="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49" fill="hold"/>
                                        <p:tgtEl>
                                          <p:spTgt spid="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49"/>
                            </p:stCondLst>
                            <p:childTnLst>
                              <p:par>
                                <p:cTn id="10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3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49"/>
                            </p:stCondLst>
                            <p:childTnLst>
                              <p:par>
                                <p:cTn id="1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3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849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300"/>
                                        <p:tgtEl>
                                          <p:spTgt spid="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87" grpId="3"/>
      <p:bldP build="whole" bldLvl="1" animBg="1" rev="0" advAuto="0" spid="488" grpId="4"/>
      <p:bldP build="whole" bldLvl="1" animBg="1" rev="0" advAuto="0" spid="492" grpId="2"/>
      <p:bldP build="whole" bldLvl="1" animBg="1" rev="0" advAuto="0" spid="490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Shape 494"/>
          <p:cNvSpPr/>
          <p:nvPr>
            <p:ph type="title"/>
          </p:nvPr>
        </p:nvSpPr>
        <p:spPr>
          <a:xfrm>
            <a:off x="952499" y="-97367"/>
            <a:ext cx="11099801" cy="215900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Review</a:t>
            </a:r>
          </a:p>
        </p:txBody>
      </p:sp>
      <p:sp>
        <p:nvSpPr>
          <p:cNvPr id="495" name="Shape 495"/>
          <p:cNvSpPr/>
          <p:nvPr>
            <p:ph type="body" idx="1"/>
          </p:nvPr>
        </p:nvSpPr>
        <p:spPr>
          <a:xfrm>
            <a:off x="564356" y="1872985"/>
            <a:ext cx="12028488" cy="7271015"/>
          </a:xfrm>
          <a:prstGeom prst="rect">
            <a:avLst/>
          </a:prstGeom>
        </p:spPr>
        <p:txBody>
          <a:bodyPr/>
          <a:lstStyle/>
          <a:p>
            <a:pPr/>
            <a:r>
              <a:t>Meta-circular interpreters (reuse all features from host)</a:t>
            </a:r>
          </a:p>
          <a:p>
            <a:pPr/>
            <a:r>
              <a:t>Term-rewriting (non-deterministic but consistent)</a:t>
            </a:r>
          </a:p>
          <a:p>
            <a:pPr/>
            <a:r>
              <a:t>outermost and innermost beta-reductions =&gt;</a:t>
            </a:r>
          </a:p>
          <a:p>
            <a:pPr lvl="2"/>
            <a:r>
              <a:t>Lazy (CBN) and Eager (CBV)  when stop at 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λ</a:t>
            </a:r>
          </a:p>
          <a:p>
            <a:pPr/>
            <a:r>
              <a:t>Using a grammar for evaluation contexts, we force CBV</a:t>
            </a:r>
          </a:p>
          <a:p>
            <a:pPr/>
            <a:r>
              <a:t>Substitution environments and big-step reductions</a:t>
            </a:r>
          </a:p>
          <a:p>
            <a:pPr lvl="2"/>
            <a:r>
              <a:t>Equivalent to a closure-creating interpreter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99"/>
                                        <p:tgtEl>
                                          <p:spTgt spid="49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499"/>
                                        <p:tgtEl>
                                          <p:spTgt spid="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499"/>
                                        <p:tgtEl>
                                          <p:spTgt spid="4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499"/>
                                        <p:tgtEl>
                                          <p:spTgt spid="4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4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499"/>
                                        <p:tgtEl>
                                          <p:spTgt spid="4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4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0" dur="499"/>
                                        <p:tgtEl>
                                          <p:spTgt spid="4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4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5" dur="499"/>
                                        <p:tgtEl>
                                          <p:spTgt spid="4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4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0" dur="499"/>
                                        <p:tgtEl>
                                          <p:spTgt spid="4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95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Shape 497"/>
          <p:cNvSpPr/>
          <p:nvPr/>
        </p:nvSpPr>
        <p:spPr>
          <a:xfrm>
            <a:off x="4526787" y="380999"/>
            <a:ext cx="3951225" cy="116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000"/>
            </a:lvl1pPr>
          </a:lstStyle>
          <a:p>
            <a:pPr/>
            <a:r>
              <a:t>Exercises</a:t>
            </a:r>
          </a:p>
        </p:txBody>
      </p:sp>
      <p:sp>
        <p:nvSpPr>
          <p:cNvPr id="498" name="Shape 498"/>
          <p:cNvSpPr/>
          <p:nvPr/>
        </p:nvSpPr>
        <p:spPr>
          <a:xfrm>
            <a:off x="2384619" y="3267074"/>
            <a:ext cx="8608095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635000" indent="-635000" algn="l">
              <a:buSzPct val="100000"/>
              <a:buAutoNum type="arabicPeriod" startAt="1"/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t>(((λ (z) z) (λ (u) (u u)))</a:t>
            </a:r>
            <a:br/>
            <a:r>
              <a:t> (λ (x) x))</a:t>
            </a:r>
          </a:p>
        </p:txBody>
      </p:sp>
      <p:sp>
        <p:nvSpPr>
          <p:cNvPr id="499" name="Shape 499"/>
          <p:cNvSpPr/>
          <p:nvPr/>
        </p:nvSpPr>
        <p:spPr>
          <a:xfrm>
            <a:off x="2384619" y="5626099"/>
            <a:ext cx="8608095" cy="218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635000" indent="-635000" algn="l">
              <a:buSzPct val="100000"/>
              <a:buAutoNum type="arabicPeriod" startAt="1"/>
              <a:defRPr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marL="635000" indent="-635000" algn="l">
              <a:buSzPct val="100000"/>
              <a:buAutoNum type="arabicPeriod" startAt="2"/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t>(((λ (f) (λ (g) ((f g) f))) </a:t>
            </a:r>
            <a:br/>
            <a:r>
              <a:t>  (λ (z) z))</a:t>
            </a:r>
            <a:br/>
            <a:r>
              <a:t> (λ (u) (u u)))</a:t>
            </a:r>
          </a:p>
        </p:txBody>
      </p:sp>
      <p:sp>
        <p:nvSpPr>
          <p:cNvPr id="500" name="Shape 500"/>
          <p:cNvSpPr/>
          <p:nvPr/>
        </p:nvSpPr>
        <p:spPr>
          <a:xfrm>
            <a:off x="977823" y="1555750"/>
            <a:ext cx="11049154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Try evaluating using context&amp;redex and then big-step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/>
          <p:nvPr/>
        </p:nvSpPr>
        <p:spPr>
          <a:xfrm>
            <a:off x="6971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0</a:t>
            </a:r>
          </a:p>
        </p:txBody>
      </p:sp>
      <p:sp>
        <p:nvSpPr>
          <p:cNvPr id="128" name="Shape 128"/>
          <p:cNvSpPr/>
          <p:nvPr/>
        </p:nvSpPr>
        <p:spPr>
          <a:xfrm>
            <a:off x="29069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1</a:t>
            </a:r>
          </a:p>
        </p:txBody>
      </p:sp>
      <p:sp>
        <p:nvSpPr>
          <p:cNvPr id="129" name="Shape 129"/>
          <p:cNvSpPr/>
          <p:nvPr/>
        </p:nvSpPr>
        <p:spPr>
          <a:xfrm>
            <a:off x="51167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2</a:t>
            </a:r>
          </a:p>
        </p:txBody>
      </p:sp>
      <p:sp>
        <p:nvSpPr>
          <p:cNvPr id="130" name="Shape 130"/>
          <p:cNvSpPr/>
          <p:nvPr/>
        </p:nvSpPr>
        <p:spPr>
          <a:xfrm>
            <a:off x="73265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3</a:t>
            </a:r>
          </a:p>
        </p:txBody>
      </p:sp>
      <p:sp>
        <p:nvSpPr>
          <p:cNvPr id="131" name="Shape 131"/>
          <p:cNvSpPr/>
          <p:nvPr/>
        </p:nvSpPr>
        <p:spPr>
          <a:xfrm>
            <a:off x="95363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4</a:t>
            </a:r>
          </a:p>
        </p:txBody>
      </p:sp>
      <p:sp>
        <p:nvSpPr>
          <p:cNvPr id="132" name="Shape 132"/>
          <p:cNvSpPr/>
          <p:nvPr/>
        </p:nvSpPr>
        <p:spPr>
          <a:xfrm>
            <a:off x="117461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5</a:t>
            </a:r>
          </a:p>
        </p:txBody>
      </p:sp>
      <p:sp>
        <p:nvSpPr>
          <p:cNvPr id="133" name="Shape 133"/>
          <p:cNvSpPr/>
          <p:nvPr/>
        </p:nvSpPr>
        <p:spPr>
          <a:xfrm>
            <a:off x="1586981" y="1972733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4" name="Shape 134"/>
          <p:cNvSpPr/>
          <p:nvPr/>
        </p:nvSpPr>
        <p:spPr>
          <a:xfrm>
            <a:off x="1864183" y="1202266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135" name="Shape 135"/>
          <p:cNvSpPr/>
          <p:nvPr/>
        </p:nvSpPr>
        <p:spPr>
          <a:xfrm>
            <a:off x="3796781" y="1925319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6" name="Shape 136"/>
          <p:cNvSpPr/>
          <p:nvPr/>
        </p:nvSpPr>
        <p:spPr>
          <a:xfrm>
            <a:off x="4073983" y="1154853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137" name="Shape 137"/>
          <p:cNvSpPr/>
          <p:nvPr/>
        </p:nvSpPr>
        <p:spPr>
          <a:xfrm>
            <a:off x="6006581" y="1938019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8" name="Shape 138"/>
          <p:cNvSpPr/>
          <p:nvPr/>
        </p:nvSpPr>
        <p:spPr>
          <a:xfrm>
            <a:off x="6283783" y="1167553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139" name="Shape 139"/>
          <p:cNvSpPr/>
          <p:nvPr/>
        </p:nvSpPr>
        <p:spPr>
          <a:xfrm>
            <a:off x="8216381" y="1928706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0" name="Shape 140"/>
          <p:cNvSpPr/>
          <p:nvPr/>
        </p:nvSpPr>
        <p:spPr>
          <a:xfrm>
            <a:off x="8493583" y="1158240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141" name="Shape 141"/>
          <p:cNvSpPr/>
          <p:nvPr/>
        </p:nvSpPr>
        <p:spPr>
          <a:xfrm>
            <a:off x="10426181" y="1941406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2" name="Shape 142"/>
          <p:cNvSpPr/>
          <p:nvPr/>
        </p:nvSpPr>
        <p:spPr>
          <a:xfrm>
            <a:off x="10703383" y="1170940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99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99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199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98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199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97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199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96"/>
                            </p:stCondLst>
                            <p:childTnLst>
                              <p:par>
                                <p:cTn id="21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199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95"/>
                            </p:stCondLst>
                            <p:childTnLst>
                              <p:par>
                                <p:cTn id="25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7" dur="199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94"/>
                            </p:stCondLst>
                            <p:childTnLst>
                              <p:par>
                                <p:cTn id="29" presetClass="entr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1" dur="199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393"/>
                            </p:stCondLst>
                            <p:childTnLst>
                              <p:par>
                                <p:cTn id="33" presetClass="entr" nodeType="after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5" dur="199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92"/>
                            </p:stCondLst>
                            <p:childTnLst>
                              <p:par>
                                <p:cTn id="37" presetClass="entr" nodeType="afterEffect" presetID="9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9" dur="199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791"/>
                            </p:stCondLst>
                            <p:childTnLst>
                              <p:par>
                                <p:cTn id="41" presetClass="entr" nodeType="afterEffect" presetID="9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3" dur="199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990"/>
                            </p:stCondLst>
                            <p:childTnLst>
                              <p:par>
                                <p:cTn id="45" presetClass="entr" nodeType="afterEffect" presetID="9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7" dur="199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189"/>
                            </p:stCondLst>
                            <p:childTnLst>
                              <p:par>
                                <p:cTn id="49" presetClass="entr" nodeType="afterEffect" presetID="9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1" dur="199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388"/>
                            </p:stCondLst>
                            <p:childTnLst>
                              <p:par>
                                <p:cTn id="53" presetClass="entr" nodeType="afterEffect" presetID="9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5" dur="199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87"/>
                            </p:stCondLst>
                            <p:childTnLst>
                              <p:par>
                                <p:cTn id="57" presetClass="entr" nodeType="afterEffect" presetID="9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9" dur="199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786"/>
                            </p:stCondLst>
                            <p:childTnLst>
                              <p:par>
                                <p:cTn id="61" presetClass="entr" nodeType="afterEffect" presetID="9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3" dur="199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9" grpId="6"/>
      <p:bldP build="whole" bldLvl="1" animBg="1" rev="0" advAuto="0" spid="139" grpId="11"/>
      <p:bldP build="whole" bldLvl="1" animBg="1" rev="0" advAuto="0" spid="138" grpId="7"/>
      <p:bldP build="whole" bldLvl="1" animBg="1" rev="0" advAuto="0" spid="137" grpId="8"/>
      <p:bldP build="whole" bldLvl="1" animBg="1" rev="0" advAuto="0" spid="136" grpId="4"/>
      <p:bldP build="whole" bldLvl="1" animBg="1" rev="0" advAuto="0" spid="128" grpId="3"/>
      <p:bldP build="whole" bldLvl="1" animBg="1" rev="0" advAuto="0" spid="135" grpId="5"/>
      <p:bldP build="whole" bldLvl="1" animBg="1" rev="0" advAuto="0" spid="131" grpId="12"/>
      <p:bldP build="whole" bldLvl="1" animBg="1" rev="0" advAuto="0" spid="142" grpId="13"/>
      <p:bldP build="whole" bldLvl="1" animBg="1" rev="0" advAuto="0" spid="133" grpId="2"/>
      <p:bldP build="whole" bldLvl="1" animBg="1" rev="0" advAuto="0" spid="141" grpId="14"/>
      <p:bldP build="whole" bldLvl="1" animBg="1" rev="0" advAuto="0" spid="132" grpId="15"/>
      <p:bldP build="whole" bldLvl="1" animBg="1" rev="0" advAuto="0" spid="130" grpId="9"/>
      <p:bldP build="whole" bldLvl="1" animBg="1" rev="0" advAuto="0" spid="140" grpId="10"/>
      <p:bldP build="whole" bldLvl="1" animBg="1" rev="0" advAuto="0" spid="13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/>
        </p:nvSpPr>
        <p:spPr>
          <a:xfrm>
            <a:off x="4011845" y="33189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6</a:t>
            </a:r>
          </a:p>
        </p:txBody>
      </p:sp>
      <p:sp>
        <p:nvSpPr>
          <p:cNvPr id="145" name="Shape 145"/>
          <p:cNvSpPr/>
          <p:nvPr/>
        </p:nvSpPr>
        <p:spPr>
          <a:xfrm>
            <a:off x="3288781" y="2344046"/>
            <a:ext cx="695834" cy="113740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6" name="Shape 146"/>
          <p:cNvSpPr/>
          <p:nvPr/>
        </p:nvSpPr>
        <p:spPr>
          <a:xfrm flipH="1">
            <a:off x="4490467" y="2343411"/>
            <a:ext cx="733477" cy="1138927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7" name="Shape 147"/>
          <p:cNvSpPr/>
          <p:nvPr/>
        </p:nvSpPr>
        <p:spPr>
          <a:xfrm>
            <a:off x="3715045" y="2284306"/>
            <a:ext cx="32856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β</a:t>
            </a:r>
          </a:p>
        </p:txBody>
      </p:sp>
      <p:sp>
        <p:nvSpPr>
          <p:cNvPr id="148" name="Shape 148"/>
          <p:cNvSpPr/>
          <p:nvPr/>
        </p:nvSpPr>
        <p:spPr>
          <a:xfrm>
            <a:off x="5064645" y="2308013"/>
            <a:ext cx="335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η</a:t>
            </a:r>
          </a:p>
        </p:txBody>
      </p:sp>
      <p:sp>
        <p:nvSpPr>
          <p:cNvPr id="149" name="Shape 149"/>
          <p:cNvSpPr/>
          <p:nvPr/>
        </p:nvSpPr>
        <p:spPr>
          <a:xfrm>
            <a:off x="6971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0</a:t>
            </a:r>
          </a:p>
        </p:txBody>
      </p:sp>
      <p:sp>
        <p:nvSpPr>
          <p:cNvPr id="150" name="Shape 150"/>
          <p:cNvSpPr/>
          <p:nvPr/>
        </p:nvSpPr>
        <p:spPr>
          <a:xfrm>
            <a:off x="29069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1</a:t>
            </a:r>
          </a:p>
        </p:txBody>
      </p:sp>
      <p:sp>
        <p:nvSpPr>
          <p:cNvPr id="151" name="Shape 151"/>
          <p:cNvSpPr/>
          <p:nvPr/>
        </p:nvSpPr>
        <p:spPr>
          <a:xfrm>
            <a:off x="51167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2</a:t>
            </a:r>
          </a:p>
        </p:txBody>
      </p:sp>
      <p:sp>
        <p:nvSpPr>
          <p:cNvPr id="152" name="Shape 152"/>
          <p:cNvSpPr/>
          <p:nvPr/>
        </p:nvSpPr>
        <p:spPr>
          <a:xfrm>
            <a:off x="73265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3</a:t>
            </a:r>
          </a:p>
        </p:txBody>
      </p:sp>
      <p:sp>
        <p:nvSpPr>
          <p:cNvPr id="153" name="Shape 153"/>
          <p:cNvSpPr/>
          <p:nvPr/>
        </p:nvSpPr>
        <p:spPr>
          <a:xfrm>
            <a:off x="95363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4</a:t>
            </a:r>
          </a:p>
        </p:txBody>
      </p:sp>
      <p:sp>
        <p:nvSpPr>
          <p:cNvPr id="154" name="Shape 154"/>
          <p:cNvSpPr/>
          <p:nvPr/>
        </p:nvSpPr>
        <p:spPr>
          <a:xfrm>
            <a:off x="117461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5</a:t>
            </a:r>
          </a:p>
        </p:txBody>
      </p:sp>
      <p:sp>
        <p:nvSpPr>
          <p:cNvPr id="155" name="Shape 155"/>
          <p:cNvSpPr/>
          <p:nvPr/>
        </p:nvSpPr>
        <p:spPr>
          <a:xfrm>
            <a:off x="1586981" y="1972733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56" name="Shape 156"/>
          <p:cNvSpPr/>
          <p:nvPr/>
        </p:nvSpPr>
        <p:spPr>
          <a:xfrm>
            <a:off x="1864183" y="1202266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157" name="Shape 157"/>
          <p:cNvSpPr/>
          <p:nvPr/>
        </p:nvSpPr>
        <p:spPr>
          <a:xfrm>
            <a:off x="3796781" y="1925319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58" name="Shape 158"/>
          <p:cNvSpPr/>
          <p:nvPr/>
        </p:nvSpPr>
        <p:spPr>
          <a:xfrm>
            <a:off x="4073983" y="1154853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159" name="Shape 159"/>
          <p:cNvSpPr/>
          <p:nvPr/>
        </p:nvSpPr>
        <p:spPr>
          <a:xfrm>
            <a:off x="6006581" y="1938019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60" name="Shape 160"/>
          <p:cNvSpPr/>
          <p:nvPr/>
        </p:nvSpPr>
        <p:spPr>
          <a:xfrm>
            <a:off x="6283783" y="1167553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161" name="Shape 161"/>
          <p:cNvSpPr/>
          <p:nvPr/>
        </p:nvSpPr>
        <p:spPr>
          <a:xfrm>
            <a:off x="8216381" y="1928706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62" name="Shape 162"/>
          <p:cNvSpPr/>
          <p:nvPr/>
        </p:nvSpPr>
        <p:spPr>
          <a:xfrm>
            <a:off x="8493583" y="1158240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163" name="Shape 163"/>
          <p:cNvSpPr/>
          <p:nvPr/>
        </p:nvSpPr>
        <p:spPr>
          <a:xfrm>
            <a:off x="10426181" y="1941406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64" name="Shape 164"/>
          <p:cNvSpPr/>
          <p:nvPr/>
        </p:nvSpPr>
        <p:spPr>
          <a:xfrm>
            <a:off x="10703383" y="1170940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/>
          <p:nvPr/>
        </p:nvSpPr>
        <p:spPr>
          <a:xfrm>
            <a:off x="4011845" y="33189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6</a:t>
            </a:r>
          </a:p>
        </p:txBody>
      </p:sp>
      <p:sp>
        <p:nvSpPr>
          <p:cNvPr id="167" name="Shape 167"/>
          <p:cNvSpPr/>
          <p:nvPr/>
        </p:nvSpPr>
        <p:spPr>
          <a:xfrm>
            <a:off x="3288781" y="2344046"/>
            <a:ext cx="695834" cy="113740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68" name="Shape 168"/>
          <p:cNvSpPr/>
          <p:nvPr/>
        </p:nvSpPr>
        <p:spPr>
          <a:xfrm flipH="1">
            <a:off x="4490467" y="2343411"/>
            <a:ext cx="733477" cy="1138927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69" name="Shape 169"/>
          <p:cNvSpPr/>
          <p:nvPr/>
        </p:nvSpPr>
        <p:spPr>
          <a:xfrm>
            <a:off x="3715045" y="2284306"/>
            <a:ext cx="32856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β</a:t>
            </a:r>
          </a:p>
        </p:txBody>
      </p:sp>
      <p:sp>
        <p:nvSpPr>
          <p:cNvPr id="170" name="Shape 170"/>
          <p:cNvSpPr/>
          <p:nvPr/>
        </p:nvSpPr>
        <p:spPr>
          <a:xfrm>
            <a:off x="5064645" y="2308013"/>
            <a:ext cx="335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η</a:t>
            </a:r>
          </a:p>
        </p:txBody>
      </p:sp>
      <p:sp>
        <p:nvSpPr>
          <p:cNvPr id="171" name="Shape 171"/>
          <p:cNvSpPr/>
          <p:nvPr/>
        </p:nvSpPr>
        <p:spPr>
          <a:xfrm>
            <a:off x="6971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0</a:t>
            </a:r>
          </a:p>
        </p:txBody>
      </p:sp>
      <p:sp>
        <p:nvSpPr>
          <p:cNvPr id="172" name="Shape 172"/>
          <p:cNvSpPr/>
          <p:nvPr/>
        </p:nvSpPr>
        <p:spPr>
          <a:xfrm>
            <a:off x="29069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1</a:t>
            </a:r>
          </a:p>
        </p:txBody>
      </p:sp>
      <p:sp>
        <p:nvSpPr>
          <p:cNvPr id="173" name="Shape 173"/>
          <p:cNvSpPr/>
          <p:nvPr/>
        </p:nvSpPr>
        <p:spPr>
          <a:xfrm>
            <a:off x="51167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2</a:t>
            </a:r>
          </a:p>
        </p:txBody>
      </p:sp>
      <p:sp>
        <p:nvSpPr>
          <p:cNvPr id="174" name="Shape 174"/>
          <p:cNvSpPr/>
          <p:nvPr/>
        </p:nvSpPr>
        <p:spPr>
          <a:xfrm>
            <a:off x="73265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3</a:t>
            </a:r>
          </a:p>
        </p:txBody>
      </p:sp>
      <p:sp>
        <p:nvSpPr>
          <p:cNvPr id="175" name="Shape 175"/>
          <p:cNvSpPr/>
          <p:nvPr/>
        </p:nvSpPr>
        <p:spPr>
          <a:xfrm>
            <a:off x="95363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4</a:t>
            </a:r>
          </a:p>
        </p:txBody>
      </p:sp>
      <p:sp>
        <p:nvSpPr>
          <p:cNvPr id="176" name="Shape 176"/>
          <p:cNvSpPr/>
          <p:nvPr/>
        </p:nvSpPr>
        <p:spPr>
          <a:xfrm>
            <a:off x="117461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5</a:t>
            </a:r>
          </a:p>
        </p:txBody>
      </p:sp>
      <p:sp>
        <p:nvSpPr>
          <p:cNvPr id="177" name="Shape 177"/>
          <p:cNvSpPr/>
          <p:nvPr/>
        </p:nvSpPr>
        <p:spPr>
          <a:xfrm>
            <a:off x="1586981" y="1972733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78" name="Shape 178"/>
          <p:cNvSpPr/>
          <p:nvPr/>
        </p:nvSpPr>
        <p:spPr>
          <a:xfrm>
            <a:off x="1864183" y="1202266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179" name="Shape 179"/>
          <p:cNvSpPr/>
          <p:nvPr/>
        </p:nvSpPr>
        <p:spPr>
          <a:xfrm>
            <a:off x="3796781" y="1925319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80" name="Shape 180"/>
          <p:cNvSpPr/>
          <p:nvPr/>
        </p:nvSpPr>
        <p:spPr>
          <a:xfrm>
            <a:off x="4073983" y="1154853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181" name="Shape 181"/>
          <p:cNvSpPr/>
          <p:nvPr/>
        </p:nvSpPr>
        <p:spPr>
          <a:xfrm>
            <a:off x="6006581" y="1938019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82" name="Shape 182"/>
          <p:cNvSpPr/>
          <p:nvPr/>
        </p:nvSpPr>
        <p:spPr>
          <a:xfrm>
            <a:off x="6283783" y="1167553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183" name="Shape 183"/>
          <p:cNvSpPr/>
          <p:nvPr/>
        </p:nvSpPr>
        <p:spPr>
          <a:xfrm>
            <a:off x="8216381" y="1928706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84" name="Shape 184"/>
          <p:cNvSpPr/>
          <p:nvPr/>
        </p:nvSpPr>
        <p:spPr>
          <a:xfrm>
            <a:off x="8493583" y="1158240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185" name="Shape 185"/>
          <p:cNvSpPr/>
          <p:nvPr/>
        </p:nvSpPr>
        <p:spPr>
          <a:xfrm>
            <a:off x="10426181" y="1941406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86" name="Shape 186"/>
          <p:cNvSpPr/>
          <p:nvPr/>
        </p:nvSpPr>
        <p:spPr>
          <a:xfrm>
            <a:off x="10703383" y="1170940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187" name="Shape 187"/>
          <p:cNvSpPr/>
          <p:nvPr/>
        </p:nvSpPr>
        <p:spPr>
          <a:xfrm>
            <a:off x="4372014" y="4113579"/>
            <a:ext cx="695834" cy="1137405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88" name="Shape 188"/>
          <p:cNvSpPr/>
          <p:nvPr/>
        </p:nvSpPr>
        <p:spPr>
          <a:xfrm>
            <a:off x="4798278" y="4053840"/>
            <a:ext cx="32856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β</a:t>
            </a:r>
          </a:p>
        </p:txBody>
      </p:sp>
      <p:sp>
        <p:nvSpPr>
          <p:cNvPr id="189" name="Shape 189"/>
          <p:cNvSpPr/>
          <p:nvPr/>
        </p:nvSpPr>
        <p:spPr>
          <a:xfrm>
            <a:off x="4697981" y="3870608"/>
            <a:ext cx="1650781" cy="85796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90" name="Shape 190"/>
          <p:cNvSpPr/>
          <p:nvPr/>
        </p:nvSpPr>
        <p:spPr>
          <a:xfrm>
            <a:off x="5707352" y="3637301"/>
            <a:ext cx="328563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β</a:t>
            </a:r>
          </a:p>
        </p:txBody>
      </p:sp>
      <p:sp>
        <p:nvSpPr>
          <p:cNvPr id="191" name="Shape 191"/>
          <p:cNvSpPr/>
          <p:nvPr/>
        </p:nvSpPr>
        <p:spPr>
          <a:xfrm flipH="1">
            <a:off x="2948200" y="3990014"/>
            <a:ext cx="981520" cy="124995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92" name="Shape 192"/>
          <p:cNvSpPr/>
          <p:nvPr/>
        </p:nvSpPr>
        <p:spPr>
          <a:xfrm>
            <a:off x="3023418" y="3925653"/>
            <a:ext cx="32856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β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/>
          <p:nvPr/>
        </p:nvSpPr>
        <p:spPr>
          <a:xfrm>
            <a:off x="6971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0</a:t>
            </a:r>
          </a:p>
        </p:txBody>
      </p:sp>
      <p:sp>
        <p:nvSpPr>
          <p:cNvPr id="195" name="Shape 195"/>
          <p:cNvSpPr/>
          <p:nvPr/>
        </p:nvSpPr>
        <p:spPr>
          <a:xfrm>
            <a:off x="29069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1</a:t>
            </a:r>
          </a:p>
        </p:txBody>
      </p:sp>
      <p:sp>
        <p:nvSpPr>
          <p:cNvPr id="196" name="Shape 196"/>
          <p:cNvSpPr/>
          <p:nvPr/>
        </p:nvSpPr>
        <p:spPr>
          <a:xfrm>
            <a:off x="51167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2</a:t>
            </a:r>
          </a:p>
        </p:txBody>
      </p:sp>
      <p:sp>
        <p:nvSpPr>
          <p:cNvPr id="197" name="Shape 197"/>
          <p:cNvSpPr/>
          <p:nvPr/>
        </p:nvSpPr>
        <p:spPr>
          <a:xfrm>
            <a:off x="73265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3</a:t>
            </a:r>
          </a:p>
        </p:txBody>
      </p:sp>
      <p:sp>
        <p:nvSpPr>
          <p:cNvPr id="198" name="Shape 198"/>
          <p:cNvSpPr/>
          <p:nvPr/>
        </p:nvSpPr>
        <p:spPr>
          <a:xfrm>
            <a:off x="95363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4</a:t>
            </a:r>
          </a:p>
        </p:txBody>
      </p:sp>
      <p:sp>
        <p:nvSpPr>
          <p:cNvPr id="199" name="Shape 199"/>
          <p:cNvSpPr/>
          <p:nvPr/>
        </p:nvSpPr>
        <p:spPr>
          <a:xfrm>
            <a:off x="117461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5</a:t>
            </a:r>
          </a:p>
        </p:txBody>
      </p:sp>
      <p:sp>
        <p:nvSpPr>
          <p:cNvPr id="200" name="Shape 200"/>
          <p:cNvSpPr/>
          <p:nvPr/>
        </p:nvSpPr>
        <p:spPr>
          <a:xfrm>
            <a:off x="1586981" y="1972733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01" name="Shape 201"/>
          <p:cNvSpPr/>
          <p:nvPr/>
        </p:nvSpPr>
        <p:spPr>
          <a:xfrm>
            <a:off x="1864183" y="1202266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202" name="Shape 202"/>
          <p:cNvSpPr/>
          <p:nvPr/>
        </p:nvSpPr>
        <p:spPr>
          <a:xfrm>
            <a:off x="3796781" y="1925319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03" name="Shape 203"/>
          <p:cNvSpPr/>
          <p:nvPr/>
        </p:nvSpPr>
        <p:spPr>
          <a:xfrm>
            <a:off x="4073983" y="1154853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204" name="Shape 204"/>
          <p:cNvSpPr/>
          <p:nvPr/>
        </p:nvSpPr>
        <p:spPr>
          <a:xfrm>
            <a:off x="6006581" y="1938019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05" name="Shape 205"/>
          <p:cNvSpPr/>
          <p:nvPr/>
        </p:nvSpPr>
        <p:spPr>
          <a:xfrm>
            <a:off x="6283783" y="1167553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206" name="Shape 206"/>
          <p:cNvSpPr/>
          <p:nvPr/>
        </p:nvSpPr>
        <p:spPr>
          <a:xfrm>
            <a:off x="8216381" y="1928706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07" name="Shape 207"/>
          <p:cNvSpPr/>
          <p:nvPr/>
        </p:nvSpPr>
        <p:spPr>
          <a:xfrm>
            <a:off x="8493583" y="1158240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208" name="Shape 208"/>
          <p:cNvSpPr/>
          <p:nvPr/>
        </p:nvSpPr>
        <p:spPr>
          <a:xfrm>
            <a:off x="10426181" y="1941406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09" name="Shape 209"/>
          <p:cNvSpPr/>
          <p:nvPr/>
        </p:nvSpPr>
        <p:spPr>
          <a:xfrm>
            <a:off x="10703383" y="1170940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210" name="Shape 210"/>
          <p:cNvSpPr/>
          <p:nvPr/>
        </p:nvSpPr>
        <p:spPr>
          <a:xfrm>
            <a:off x="1945978" y="33189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7</a:t>
            </a:r>
          </a:p>
        </p:txBody>
      </p:sp>
      <p:sp>
        <p:nvSpPr>
          <p:cNvPr id="211" name="Shape 211"/>
          <p:cNvSpPr/>
          <p:nvPr/>
        </p:nvSpPr>
        <p:spPr>
          <a:xfrm>
            <a:off x="1062047" y="2340186"/>
            <a:ext cx="882152" cy="114624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12" name="Shape 212"/>
          <p:cNvSpPr/>
          <p:nvPr/>
        </p:nvSpPr>
        <p:spPr>
          <a:xfrm>
            <a:off x="1623778" y="2308013"/>
            <a:ext cx="32856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β</a:t>
            </a:r>
          </a:p>
        </p:txBody>
      </p:sp>
      <p:sp>
        <p:nvSpPr>
          <p:cNvPr id="213" name="Shape 213"/>
          <p:cNvSpPr/>
          <p:nvPr/>
        </p:nvSpPr>
        <p:spPr>
          <a:xfrm>
            <a:off x="3353942" y="5173133"/>
            <a:ext cx="561511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8</a:t>
            </a:r>
          </a:p>
        </p:txBody>
      </p:sp>
      <p:sp>
        <p:nvSpPr>
          <p:cNvPr id="214" name="Shape 214"/>
          <p:cNvSpPr/>
          <p:nvPr/>
        </p:nvSpPr>
        <p:spPr>
          <a:xfrm>
            <a:off x="2470012" y="4194386"/>
            <a:ext cx="882152" cy="114624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15" name="Shape 215"/>
          <p:cNvSpPr/>
          <p:nvPr/>
        </p:nvSpPr>
        <p:spPr>
          <a:xfrm>
            <a:off x="3031743" y="4162213"/>
            <a:ext cx="328563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β</a:t>
            </a:r>
          </a:p>
        </p:txBody>
      </p:sp>
      <p:sp>
        <p:nvSpPr>
          <p:cNvPr id="216" name="Shape 216"/>
          <p:cNvSpPr/>
          <p:nvPr/>
        </p:nvSpPr>
        <p:spPr>
          <a:xfrm>
            <a:off x="4649342" y="6942666"/>
            <a:ext cx="561511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9</a:t>
            </a:r>
          </a:p>
        </p:txBody>
      </p:sp>
      <p:sp>
        <p:nvSpPr>
          <p:cNvPr id="217" name="Shape 217"/>
          <p:cNvSpPr/>
          <p:nvPr/>
        </p:nvSpPr>
        <p:spPr>
          <a:xfrm>
            <a:off x="3765412" y="5963919"/>
            <a:ext cx="882152" cy="114624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18" name="Shape 218"/>
          <p:cNvSpPr/>
          <p:nvPr/>
        </p:nvSpPr>
        <p:spPr>
          <a:xfrm>
            <a:off x="4327143" y="5931746"/>
            <a:ext cx="32856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β</a:t>
            </a:r>
          </a:p>
        </p:txBody>
      </p:sp>
      <p:sp>
        <p:nvSpPr>
          <p:cNvPr id="219" name="Shape 219"/>
          <p:cNvSpPr/>
          <p:nvPr/>
        </p:nvSpPr>
        <p:spPr>
          <a:xfrm>
            <a:off x="6346541" y="3202093"/>
            <a:ext cx="712149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10</a:t>
            </a:r>
          </a:p>
        </p:txBody>
      </p:sp>
      <p:sp>
        <p:nvSpPr>
          <p:cNvPr id="220" name="Shape 220"/>
          <p:cNvSpPr/>
          <p:nvPr/>
        </p:nvSpPr>
        <p:spPr>
          <a:xfrm>
            <a:off x="5537929" y="2223346"/>
            <a:ext cx="882152" cy="114624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21" name="Shape 221"/>
          <p:cNvSpPr/>
          <p:nvPr/>
        </p:nvSpPr>
        <p:spPr>
          <a:xfrm>
            <a:off x="6099661" y="2191173"/>
            <a:ext cx="328563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β</a:t>
            </a:r>
          </a:p>
        </p:txBody>
      </p:sp>
      <p:sp>
        <p:nvSpPr>
          <p:cNvPr id="222" name="Shape 222"/>
          <p:cNvSpPr/>
          <p:nvPr/>
        </p:nvSpPr>
        <p:spPr>
          <a:xfrm>
            <a:off x="7754505" y="5056293"/>
            <a:ext cx="71215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11</a:t>
            </a:r>
          </a:p>
        </p:txBody>
      </p:sp>
      <p:sp>
        <p:nvSpPr>
          <p:cNvPr id="223" name="Shape 223"/>
          <p:cNvSpPr/>
          <p:nvPr/>
        </p:nvSpPr>
        <p:spPr>
          <a:xfrm>
            <a:off x="6945894" y="4077546"/>
            <a:ext cx="882152" cy="114624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24" name="Shape 224"/>
          <p:cNvSpPr/>
          <p:nvPr/>
        </p:nvSpPr>
        <p:spPr>
          <a:xfrm>
            <a:off x="7507625" y="4045373"/>
            <a:ext cx="32856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β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5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99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99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199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98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199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97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199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96"/>
                            </p:stCondLst>
                            <p:childTnLst>
                              <p:par>
                                <p:cTn id="21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199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495"/>
                            </p:stCondLst>
                            <p:childTnLst>
                              <p:par>
                                <p:cTn id="25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7" dur="199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22" grpId="6"/>
      <p:bldP build="whole" bldLvl="1" animBg="1" rev="0" advAuto="0" spid="219" grpId="3"/>
      <p:bldP build="whole" bldLvl="1" animBg="1" rev="0" advAuto="0" spid="224" grpId="4"/>
      <p:bldP build="whole" bldLvl="1" animBg="1" rev="0" advAuto="0" spid="223" grpId="5"/>
      <p:bldP build="whole" bldLvl="1" animBg="1" rev="0" advAuto="0" spid="221" grpId="1"/>
      <p:bldP build="whole" bldLvl="1" animBg="1" rev="0" advAuto="0" spid="220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/>
          <p:nvPr/>
        </p:nvSpPr>
        <p:spPr>
          <a:xfrm>
            <a:off x="6971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0</a:t>
            </a:r>
          </a:p>
        </p:txBody>
      </p:sp>
      <p:sp>
        <p:nvSpPr>
          <p:cNvPr id="227" name="Shape 227"/>
          <p:cNvSpPr/>
          <p:nvPr/>
        </p:nvSpPr>
        <p:spPr>
          <a:xfrm>
            <a:off x="29069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1</a:t>
            </a:r>
          </a:p>
        </p:txBody>
      </p:sp>
      <p:sp>
        <p:nvSpPr>
          <p:cNvPr id="228" name="Shape 228"/>
          <p:cNvSpPr/>
          <p:nvPr/>
        </p:nvSpPr>
        <p:spPr>
          <a:xfrm>
            <a:off x="51167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2</a:t>
            </a:r>
          </a:p>
        </p:txBody>
      </p:sp>
      <p:sp>
        <p:nvSpPr>
          <p:cNvPr id="229" name="Shape 229"/>
          <p:cNvSpPr/>
          <p:nvPr/>
        </p:nvSpPr>
        <p:spPr>
          <a:xfrm>
            <a:off x="73265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3</a:t>
            </a:r>
          </a:p>
        </p:txBody>
      </p:sp>
      <p:sp>
        <p:nvSpPr>
          <p:cNvPr id="230" name="Shape 230"/>
          <p:cNvSpPr/>
          <p:nvPr/>
        </p:nvSpPr>
        <p:spPr>
          <a:xfrm>
            <a:off x="95363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4</a:t>
            </a:r>
          </a:p>
        </p:txBody>
      </p:sp>
      <p:sp>
        <p:nvSpPr>
          <p:cNvPr id="231" name="Shape 231"/>
          <p:cNvSpPr/>
          <p:nvPr/>
        </p:nvSpPr>
        <p:spPr>
          <a:xfrm>
            <a:off x="11746145" y="15155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5</a:t>
            </a:r>
          </a:p>
        </p:txBody>
      </p:sp>
      <p:sp>
        <p:nvSpPr>
          <p:cNvPr id="232" name="Shape 232"/>
          <p:cNvSpPr/>
          <p:nvPr/>
        </p:nvSpPr>
        <p:spPr>
          <a:xfrm>
            <a:off x="1586981" y="1972733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33" name="Shape 233"/>
          <p:cNvSpPr/>
          <p:nvPr/>
        </p:nvSpPr>
        <p:spPr>
          <a:xfrm>
            <a:off x="1864183" y="1202266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234" name="Shape 234"/>
          <p:cNvSpPr/>
          <p:nvPr/>
        </p:nvSpPr>
        <p:spPr>
          <a:xfrm>
            <a:off x="3796781" y="1925319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35" name="Shape 235"/>
          <p:cNvSpPr/>
          <p:nvPr/>
        </p:nvSpPr>
        <p:spPr>
          <a:xfrm>
            <a:off x="4073983" y="1154853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236" name="Shape 236"/>
          <p:cNvSpPr/>
          <p:nvPr/>
        </p:nvSpPr>
        <p:spPr>
          <a:xfrm>
            <a:off x="6006581" y="1938019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37" name="Shape 237"/>
          <p:cNvSpPr/>
          <p:nvPr/>
        </p:nvSpPr>
        <p:spPr>
          <a:xfrm>
            <a:off x="6283783" y="1167553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238" name="Shape 238"/>
          <p:cNvSpPr/>
          <p:nvPr/>
        </p:nvSpPr>
        <p:spPr>
          <a:xfrm>
            <a:off x="8216381" y="1928706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39" name="Shape 239"/>
          <p:cNvSpPr/>
          <p:nvPr/>
        </p:nvSpPr>
        <p:spPr>
          <a:xfrm>
            <a:off x="8493583" y="1158240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240" name="Shape 240"/>
          <p:cNvSpPr/>
          <p:nvPr/>
        </p:nvSpPr>
        <p:spPr>
          <a:xfrm>
            <a:off x="10426181" y="1941406"/>
            <a:ext cx="99163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41" name="Shape 241"/>
          <p:cNvSpPr/>
          <p:nvPr/>
        </p:nvSpPr>
        <p:spPr>
          <a:xfrm>
            <a:off x="10703383" y="1170940"/>
            <a:ext cx="3610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</a:p>
        </p:txBody>
      </p:sp>
      <p:sp>
        <p:nvSpPr>
          <p:cNvPr id="242" name="Shape 242"/>
          <p:cNvSpPr/>
          <p:nvPr/>
        </p:nvSpPr>
        <p:spPr>
          <a:xfrm>
            <a:off x="1945978" y="3318933"/>
            <a:ext cx="56151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7</a:t>
            </a:r>
          </a:p>
        </p:txBody>
      </p:sp>
      <p:sp>
        <p:nvSpPr>
          <p:cNvPr id="243" name="Shape 243"/>
          <p:cNvSpPr/>
          <p:nvPr/>
        </p:nvSpPr>
        <p:spPr>
          <a:xfrm>
            <a:off x="1062047" y="2340186"/>
            <a:ext cx="882152" cy="114624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44" name="Shape 244"/>
          <p:cNvSpPr/>
          <p:nvPr/>
        </p:nvSpPr>
        <p:spPr>
          <a:xfrm>
            <a:off x="1623778" y="2308013"/>
            <a:ext cx="32856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β</a:t>
            </a:r>
          </a:p>
        </p:txBody>
      </p:sp>
      <p:sp>
        <p:nvSpPr>
          <p:cNvPr id="245" name="Shape 245"/>
          <p:cNvSpPr/>
          <p:nvPr/>
        </p:nvSpPr>
        <p:spPr>
          <a:xfrm>
            <a:off x="3353942" y="5173133"/>
            <a:ext cx="561511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8</a:t>
            </a:r>
          </a:p>
        </p:txBody>
      </p:sp>
      <p:sp>
        <p:nvSpPr>
          <p:cNvPr id="246" name="Shape 246"/>
          <p:cNvSpPr/>
          <p:nvPr/>
        </p:nvSpPr>
        <p:spPr>
          <a:xfrm>
            <a:off x="2470012" y="4194386"/>
            <a:ext cx="882152" cy="114624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47" name="Shape 247"/>
          <p:cNvSpPr/>
          <p:nvPr/>
        </p:nvSpPr>
        <p:spPr>
          <a:xfrm>
            <a:off x="3031743" y="4162213"/>
            <a:ext cx="328563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β</a:t>
            </a:r>
          </a:p>
        </p:txBody>
      </p:sp>
      <p:sp>
        <p:nvSpPr>
          <p:cNvPr id="248" name="Shape 248"/>
          <p:cNvSpPr/>
          <p:nvPr/>
        </p:nvSpPr>
        <p:spPr>
          <a:xfrm>
            <a:off x="4649342" y="6942666"/>
            <a:ext cx="561511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9</a:t>
            </a:r>
          </a:p>
        </p:txBody>
      </p:sp>
      <p:sp>
        <p:nvSpPr>
          <p:cNvPr id="249" name="Shape 249"/>
          <p:cNvSpPr/>
          <p:nvPr/>
        </p:nvSpPr>
        <p:spPr>
          <a:xfrm>
            <a:off x="3765412" y="5963919"/>
            <a:ext cx="882152" cy="114624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50" name="Shape 250"/>
          <p:cNvSpPr/>
          <p:nvPr/>
        </p:nvSpPr>
        <p:spPr>
          <a:xfrm>
            <a:off x="4327143" y="5931746"/>
            <a:ext cx="32856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β</a:t>
            </a:r>
          </a:p>
        </p:txBody>
      </p:sp>
      <p:sp>
        <p:nvSpPr>
          <p:cNvPr id="251" name="Shape 251"/>
          <p:cNvSpPr/>
          <p:nvPr/>
        </p:nvSpPr>
        <p:spPr>
          <a:xfrm>
            <a:off x="6346541" y="3202093"/>
            <a:ext cx="712149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10</a:t>
            </a:r>
          </a:p>
        </p:txBody>
      </p:sp>
      <p:sp>
        <p:nvSpPr>
          <p:cNvPr id="252" name="Shape 252"/>
          <p:cNvSpPr/>
          <p:nvPr/>
        </p:nvSpPr>
        <p:spPr>
          <a:xfrm>
            <a:off x="5537929" y="2223346"/>
            <a:ext cx="882152" cy="114624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53" name="Shape 253"/>
          <p:cNvSpPr/>
          <p:nvPr/>
        </p:nvSpPr>
        <p:spPr>
          <a:xfrm>
            <a:off x="6099661" y="2191173"/>
            <a:ext cx="328563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β</a:t>
            </a:r>
          </a:p>
        </p:txBody>
      </p:sp>
      <p:sp>
        <p:nvSpPr>
          <p:cNvPr id="254" name="Shape 254"/>
          <p:cNvSpPr/>
          <p:nvPr/>
        </p:nvSpPr>
        <p:spPr>
          <a:xfrm>
            <a:off x="7754505" y="5056293"/>
            <a:ext cx="71215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11</a:t>
            </a:r>
          </a:p>
        </p:txBody>
      </p:sp>
      <p:sp>
        <p:nvSpPr>
          <p:cNvPr id="255" name="Shape 255"/>
          <p:cNvSpPr/>
          <p:nvPr/>
        </p:nvSpPr>
        <p:spPr>
          <a:xfrm>
            <a:off x="6945894" y="4077546"/>
            <a:ext cx="882152" cy="114624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56" name="Shape 256"/>
          <p:cNvSpPr/>
          <p:nvPr/>
        </p:nvSpPr>
        <p:spPr>
          <a:xfrm>
            <a:off x="7507625" y="4045373"/>
            <a:ext cx="32856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4200"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>
              <a:defRPr baseline="0">
                <a:latin typeface="Helvetica"/>
                <a:ea typeface="Helvetica"/>
                <a:cs typeface="Helvetica"/>
                <a:sym typeface="Helvetica"/>
              </a:defRPr>
            </a:pP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β</a:t>
            </a:r>
          </a:p>
        </p:txBody>
      </p:sp>
      <p:sp>
        <p:nvSpPr>
          <p:cNvPr id="257" name="Shape 257"/>
          <p:cNvSpPr/>
          <p:nvPr/>
        </p:nvSpPr>
        <p:spPr>
          <a:xfrm>
            <a:off x="5196278" y="7699586"/>
            <a:ext cx="3016467" cy="88946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58" name="Shape 258"/>
          <p:cNvSpPr/>
          <p:nvPr/>
        </p:nvSpPr>
        <p:spPr>
          <a:xfrm>
            <a:off x="8432325" y="8268834"/>
            <a:ext cx="71215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sz="4200"/>
              <a:t>e</a:t>
            </a:r>
            <a:r>
              <a:rPr baseline="-5999" sz="3200"/>
              <a:t>12</a:t>
            </a:r>
          </a:p>
        </p:txBody>
      </p:sp>
      <p:sp>
        <p:nvSpPr>
          <p:cNvPr id="259" name="Shape 259"/>
          <p:cNvSpPr/>
          <p:nvPr/>
        </p:nvSpPr>
        <p:spPr>
          <a:xfrm>
            <a:off x="8174556" y="5845098"/>
            <a:ext cx="510189" cy="242454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60" name="Shape 260"/>
          <p:cNvSpPr/>
          <p:nvPr/>
        </p:nvSpPr>
        <p:spPr>
          <a:xfrm>
            <a:off x="8501628" y="6262423"/>
            <a:ext cx="344944" cy="116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70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*</a:t>
            </a:r>
          </a:p>
        </p:txBody>
      </p:sp>
      <p:sp>
        <p:nvSpPr>
          <p:cNvPr id="261" name="Shape 261"/>
          <p:cNvSpPr/>
          <p:nvPr/>
        </p:nvSpPr>
        <p:spPr>
          <a:xfrm>
            <a:off x="6291828" y="7684634"/>
            <a:ext cx="344944" cy="116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aseline="-5999" sz="70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*</a:t>
            </a:r>
          </a:p>
        </p:txBody>
      </p:sp>
      <p:sp>
        <p:nvSpPr>
          <p:cNvPr id="262" name="Shape 262"/>
          <p:cNvSpPr/>
          <p:nvPr/>
        </p:nvSpPr>
        <p:spPr>
          <a:xfrm>
            <a:off x="5138420" y="297305"/>
            <a:ext cx="729996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000"/>
            </a:lvl1pPr>
          </a:lstStyle>
          <a:p>
            <a:pPr/>
            <a:r>
              <a:t>Confluence (i.e., Church-Rosser Theorem)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6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/>
          <p:nvPr/>
        </p:nvSpPr>
        <p:spPr>
          <a:xfrm>
            <a:off x="6481743" y="3601231"/>
            <a:ext cx="86196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200">
                <a:latin typeface="Skia Regular"/>
                <a:ea typeface="Skia Regular"/>
                <a:cs typeface="Skia Regular"/>
                <a:sym typeface="Skia Regular"/>
              </a:defRPr>
            </a:pPr>
            <a:r>
              <a:t>→</a:t>
            </a:r>
            <a:r>
              <a:rPr baseline="-5999"/>
              <a:t>β</a:t>
            </a:r>
          </a:p>
        </p:txBody>
      </p:sp>
      <p:sp>
        <p:nvSpPr>
          <p:cNvPr id="265" name="Shape 265"/>
          <p:cNvSpPr/>
          <p:nvPr/>
        </p:nvSpPr>
        <p:spPr>
          <a:xfrm>
            <a:off x="1566436" y="3658381"/>
            <a:ext cx="4046861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t>((λ (x) E</a:t>
            </a:r>
            <a:r>
              <a:rPr baseline="-5999"/>
              <a:t>0</a:t>
            </a:r>
            <a:r>
              <a:t>) E</a:t>
            </a:r>
            <a:r>
              <a:rPr baseline="-5999"/>
              <a:t>1</a:t>
            </a:r>
            <a:r>
              <a:t>)</a:t>
            </a:r>
          </a:p>
        </p:txBody>
      </p:sp>
      <p:sp>
        <p:nvSpPr>
          <p:cNvPr id="266" name="Shape 266"/>
          <p:cNvSpPr/>
          <p:nvPr/>
        </p:nvSpPr>
        <p:spPr>
          <a:xfrm>
            <a:off x="8284046" y="3644118"/>
            <a:ext cx="2583508" cy="650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t>E</a:t>
            </a:r>
            <a:r>
              <a:rPr baseline="-5999"/>
              <a:t>0</a:t>
            </a:r>
            <a:r>
              <a:t>[x</a:t>
            </a:r>
            <a:r>
              <a:rPr sz="1800"/>
              <a:t> </a:t>
            </a:r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←</a:t>
            </a:r>
            <a:r>
              <a:rPr sz="1800"/>
              <a:t> </a:t>
            </a:r>
            <a:r>
              <a:t>E</a:t>
            </a:r>
            <a:r>
              <a:rPr baseline="-5999"/>
              <a:t>1</a:t>
            </a:r>
            <a:r>
              <a:t>]</a:t>
            </a:r>
          </a:p>
        </p:txBody>
      </p:sp>
      <p:sp>
        <p:nvSpPr>
          <p:cNvPr id="267" name="Shape 267"/>
          <p:cNvSpPr/>
          <p:nvPr/>
        </p:nvSpPr>
        <p:spPr>
          <a:xfrm rot="16178890">
            <a:off x="2508884" y="2547131"/>
            <a:ext cx="1383031" cy="467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0"/>
            </a:lvl1pPr>
          </a:lstStyle>
          <a:p>
            <a:pPr/>
            <a:r>
              <a:t>{</a:t>
            </a:r>
          </a:p>
        </p:txBody>
      </p:sp>
      <p:sp>
        <p:nvSpPr>
          <p:cNvPr id="268" name="Shape 268"/>
          <p:cNvSpPr/>
          <p:nvPr/>
        </p:nvSpPr>
        <p:spPr>
          <a:xfrm>
            <a:off x="2952529" y="5461781"/>
            <a:ext cx="1274675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redex</a:t>
            </a:r>
          </a:p>
        </p:txBody>
      </p:sp>
      <p:sp>
        <p:nvSpPr>
          <p:cNvPr id="269" name="Shape 269"/>
          <p:cNvSpPr/>
          <p:nvPr/>
        </p:nvSpPr>
        <p:spPr>
          <a:xfrm rot="16178890">
            <a:off x="2508884" y="2648731"/>
            <a:ext cx="1383031" cy="467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0">
                <a:solidFill>
                  <a:srgbClr val="FFFFFF"/>
                </a:solidFill>
              </a:defRPr>
            </a:lvl1pPr>
          </a:lstStyle>
          <a:p>
            <a:pPr/>
            <a:r>
              <a:t>{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4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3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300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3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600"/>
                            </p:stCondLst>
                            <p:childTnLst>
                              <p:par>
                                <p:cTn id="21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3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64" grpId="1"/>
      <p:bldP build="whole" bldLvl="1" animBg="1" rev="0" advAuto="0" spid="266" grpId="2"/>
      <p:bldP build="whole" bldLvl="1" animBg="1" rev="0" advAuto="0" spid="267" grpId="3"/>
      <p:bldP build="whole" bldLvl="1" animBg="1" rev="0" advAuto="0" spid="269" grpId="4"/>
      <p:bldP build="whole" bldLvl="1" animBg="1" rev="0" advAuto="0" spid="268" grpId="5"/>
    </p:bldLst>
  </p:timing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