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Relationship Id="rId60" Type="http://schemas.openxmlformats.org/officeDocument/2006/relationships/slide" Target="slides/slide53.xml"/><Relationship Id="rId61" Type="http://schemas.openxmlformats.org/officeDocument/2006/relationships/slide" Target="slides/slide54.xml"/><Relationship Id="rId62" Type="http://schemas.openxmlformats.org/officeDocument/2006/relationships/slide" Target="slides/slide55.xml"/><Relationship Id="rId63" Type="http://schemas.openxmlformats.org/officeDocument/2006/relationships/slide" Target="slides/slide5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5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First-class continuations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7400"/>
            </a:lvl1pPr>
          </a:lstStyle>
          <a:p>
            <a:pPr/>
            <a:r>
              <a:t>First-class continuations</a:t>
            </a:r>
          </a:p>
        </p:txBody>
      </p:sp>
      <p:sp>
        <p:nvSpPr>
          <p:cNvPr id="120" name="call/cc, stack-passing CEK machines"/>
          <p:cNvSpPr txBox="1"/>
          <p:nvPr/>
        </p:nvSpPr>
        <p:spPr>
          <a:xfrm>
            <a:off x="2634030" y="5619750"/>
            <a:ext cx="7736740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call/cc, stack-passing CEK machines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(case ek [(d0 d1) ebdy] clauses …)"/>
          <p:cNvSpPr txBox="1"/>
          <p:nvPr/>
        </p:nvSpPr>
        <p:spPr>
          <a:xfrm>
            <a:off x="1567656" y="1987549"/>
            <a:ext cx="9869488" cy="67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(case e</a:t>
            </a:r>
            <a:r>
              <a:rPr baseline="-5999"/>
              <a:t>k</a:t>
            </a:r>
            <a:r>
              <a:t> [(d</a:t>
            </a:r>
            <a:r>
              <a:rPr baseline="-5999"/>
              <a:t>0</a:t>
            </a:r>
            <a:r>
              <a:t> d</a:t>
            </a:r>
            <a:r>
              <a:rPr baseline="-5999"/>
              <a:t>1</a:t>
            </a:r>
            <a:r>
              <a:t>) e</a:t>
            </a:r>
            <a:r>
              <a:rPr baseline="-5999"/>
              <a:t>bdy</a:t>
            </a:r>
            <a:r>
              <a:t>] clauses …)</a:t>
            </a:r>
          </a:p>
        </p:txBody>
      </p:sp>
      <p:sp>
        <p:nvSpPr>
          <p:cNvPr id="152" name="Line"/>
          <p:cNvSpPr/>
          <p:nvPr/>
        </p:nvSpPr>
        <p:spPr>
          <a:xfrm>
            <a:off x="6502400" y="3236383"/>
            <a:ext cx="1" cy="6985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3" name="(let ([t ek])…"/>
          <p:cNvSpPr txBox="1"/>
          <p:nvPr/>
        </p:nvSpPr>
        <p:spPr>
          <a:xfrm>
            <a:off x="2284052" y="4510616"/>
            <a:ext cx="8436696" cy="248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([t e</a:t>
            </a:r>
            <a:r>
              <a:rPr baseline="-5999"/>
              <a:t>k</a:t>
            </a:r>
            <a:r>
              <a:t>])</a:t>
            </a:r>
          </a:p>
          <a:p>
            <a:pPr algn="l"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(memv t ‘(d</a:t>
            </a:r>
            <a:r>
              <a:rPr baseline="-5999"/>
              <a:t>0</a:t>
            </a:r>
            <a:r>
              <a:t> d</a:t>
            </a:r>
            <a:r>
              <a:rPr baseline="-5999"/>
              <a:t>1</a:t>
            </a:r>
            <a:r>
              <a:t>))</a:t>
            </a:r>
          </a:p>
          <a:p>
            <a:pPr algn="l"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e</a:t>
            </a:r>
            <a:r>
              <a:rPr baseline="-5999"/>
              <a:t>bdy</a:t>
            </a:r>
          </a:p>
          <a:p>
            <a:pPr algn="l"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(case t clauses …)))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2" grpId="1"/>
      <p:bldP build="whole" bldLvl="1" animBg="1" rev="0" advAuto="0" spid="153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romises"/>
          <p:cNvSpPr txBox="1"/>
          <p:nvPr/>
        </p:nvSpPr>
        <p:spPr>
          <a:xfrm>
            <a:off x="4521949" y="1043516"/>
            <a:ext cx="3960902" cy="123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400"/>
            </a:lvl1pPr>
          </a:lstStyle>
          <a:p>
            <a:pPr/>
            <a:r>
              <a:t>promises</a:t>
            </a:r>
          </a:p>
        </p:txBody>
      </p:sp>
      <p:sp>
        <p:nvSpPr>
          <p:cNvPr id="156" name="(delay e)  |  (force e)  |  promise?"/>
          <p:cNvSpPr txBox="1"/>
          <p:nvPr/>
        </p:nvSpPr>
        <p:spPr>
          <a:xfrm>
            <a:off x="3138093" y="2673350"/>
            <a:ext cx="6728614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(delay e)  |  (force e)  |  promise?</a:t>
            </a:r>
          </a:p>
        </p:txBody>
      </p:sp>
      <p:sp>
        <p:nvSpPr>
          <p:cNvPr id="157" name="Delay wraps its body in a thunk to be executed later by a force form. A promise is returned.…"/>
          <p:cNvSpPr txBox="1"/>
          <p:nvPr>
            <p:ph type="body" idx="1"/>
          </p:nvPr>
        </p:nvSpPr>
        <p:spPr>
          <a:xfrm>
            <a:off x="952500" y="4071739"/>
            <a:ext cx="11099800" cy="4648928"/>
          </a:xfrm>
          <a:prstGeom prst="rect">
            <a:avLst/>
          </a:prstGeom>
        </p:spPr>
        <p:txBody>
          <a:bodyPr/>
          <a:lstStyle/>
          <a:p>
            <a:pPr/>
            <a:r>
              <a:t>Delay wraps its body in a thunk to be executed later by a force form. A promise is returned.</a:t>
            </a:r>
          </a:p>
          <a:p>
            <a:pPr/>
            <a:r>
              <a:t>Prim promise? should desugar correctly.</a:t>
            </a:r>
          </a:p>
          <a:p>
            <a:pPr/>
            <a:r>
              <a:t>Forcing a promise evaluates and </a:t>
            </a:r>
            <a:r>
              <a:rPr i="1" u="sng">
                <a:latin typeface="Helvetica"/>
                <a:ea typeface="Helvetica"/>
                <a:cs typeface="Helvetica"/>
                <a:sym typeface="Helvetica"/>
              </a:rPr>
              <a:t>saves</a:t>
            </a:r>
            <a:r>
              <a:t> the value.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all/cc"/>
          <p:cNvSpPr txBox="1"/>
          <p:nvPr/>
        </p:nvSpPr>
        <p:spPr>
          <a:xfrm>
            <a:off x="5060924" y="4260849"/>
            <a:ext cx="2882952" cy="123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400"/>
            </a:lvl1pPr>
          </a:lstStyle>
          <a:p>
            <a:pPr/>
            <a:r>
              <a:t>call/cc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((((λ (u) (u u)) (λ (a) a)) e1) e0)"/>
          <p:cNvSpPr txBox="1"/>
          <p:nvPr/>
        </p:nvSpPr>
        <p:spPr>
          <a:xfrm>
            <a:off x="1211998" y="1350433"/>
            <a:ext cx="10580804" cy="67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((((λ (u) (u u)) (λ (a) a)) e</a:t>
            </a:r>
            <a:r>
              <a:rPr baseline="-5999"/>
              <a:t>1</a:t>
            </a:r>
            <a:r>
              <a:t>) e</a:t>
            </a:r>
            <a:r>
              <a:rPr baseline="-5999"/>
              <a:t>0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((((λ (u) (u u)) (λ (a) a)) e1) e0)"/>
          <p:cNvSpPr txBox="1"/>
          <p:nvPr/>
        </p:nvSpPr>
        <p:spPr>
          <a:xfrm>
            <a:off x="1211998" y="1350433"/>
            <a:ext cx="10580804" cy="67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((((λ (u) (u u)) (λ (a) a)) e</a:t>
            </a:r>
            <a:r>
              <a:rPr baseline="-5999"/>
              <a:t>1</a:t>
            </a:r>
            <a:r>
              <a:t>) e</a:t>
            </a:r>
            <a:r>
              <a:rPr baseline="-5999"/>
              <a:t>0</a:t>
            </a:r>
            <a:r>
              <a:t>)</a:t>
            </a:r>
          </a:p>
        </p:txBody>
      </p:sp>
      <p:sp>
        <p:nvSpPr>
          <p:cNvPr id="164" name="Rectangle"/>
          <p:cNvSpPr/>
          <p:nvPr/>
        </p:nvSpPr>
        <p:spPr>
          <a:xfrm>
            <a:off x="1883312" y="1350433"/>
            <a:ext cx="7591823" cy="673101"/>
          </a:xfrm>
          <a:prstGeom prst="rect">
            <a:avLst/>
          </a:prstGeom>
          <a:solidFill>
            <a:srgbClr val="53585F">
              <a:alpha val="39951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165" name="ℰ = ((□ e1) e0)"/>
          <p:cNvSpPr txBox="1"/>
          <p:nvPr/>
        </p:nvSpPr>
        <p:spPr>
          <a:xfrm>
            <a:off x="4400684" y="4490427"/>
            <a:ext cx="4203432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= ((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□ e</a:t>
            </a:r>
            <a:r>
              <a:rPr baseline="-5999" sz="3800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 e</a:t>
            </a:r>
            <a:r>
              <a:rPr baseline="-5999" sz="3600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166" name="r = ((λ (u) (u u)) (λ (a) a))"/>
          <p:cNvSpPr txBox="1"/>
          <p:nvPr/>
        </p:nvSpPr>
        <p:spPr>
          <a:xfrm>
            <a:off x="2502644" y="6686388"/>
            <a:ext cx="7999512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r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= ((λ (u) (u u)) (λ (a) a))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99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98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499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6" grpId="3"/>
      <p:bldP build="whole" bldLvl="1" animBg="1" rev="0" advAuto="0" spid="164" grpId="1"/>
      <p:bldP build="whole" bldLvl="1" animBg="1" rev="0" advAuto="0" spid="165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((((λ (u) (u u)) (λ (a) a)) e1) e0)"/>
          <p:cNvSpPr txBox="1"/>
          <p:nvPr/>
        </p:nvSpPr>
        <p:spPr>
          <a:xfrm>
            <a:off x="1211998" y="1350433"/>
            <a:ext cx="10580804" cy="67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((((λ (u) (u u)) (λ (a) a)) e</a:t>
            </a:r>
            <a:r>
              <a:rPr baseline="-5999"/>
              <a:t>1</a:t>
            </a:r>
            <a:r>
              <a:t>) e</a:t>
            </a:r>
            <a:r>
              <a:rPr baseline="-5999"/>
              <a:t>0</a:t>
            </a:r>
            <a:r>
              <a:t>)</a:t>
            </a:r>
          </a:p>
        </p:txBody>
      </p:sp>
      <p:sp>
        <p:nvSpPr>
          <p:cNvPr id="169" name="Rectangle"/>
          <p:cNvSpPr/>
          <p:nvPr/>
        </p:nvSpPr>
        <p:spPr>
          <a:xfrm>
            <a:off x="1883312" y="1350433"/>
            <a:ext cx="7591823" cy="673101"/>
          </a:xfrm>
          <a:prstGeom prst="rect">
            <a:avLst/>
          </a:prstGeom>
          <a:solidFill>
            <a:srgbClr val="53585F">
              <a:alpha val="39951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170" name="ℰ = ((□ e1) e0)"/>
          <p:cNvSpPr txBox="1"/>
          <p:nvPr/>
        </p:nvSpPr>
        <p:spPr>
          <a:xfrm>
            <a:off x="4400684" y="4490427"/>
            <a:ext cx="4203432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= ((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□ e</a:t>
            </a:r>
            <a:r>
              <a:rPr baseline="-5999" sz="3800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 e</a:t>
            </a:r>
            <a:r>
              <a:rPr baseline="-5999" sz="3600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171" name="r = ((λ (u) (u u)) (λ (a) a))"/>
          <p:cNvSpPr txBox="1"/>
          <p:nvPr/>
        </p:nvSpPr>
        <p:spPr>
          <a:xfrm>
            <a:off x="2502644" y="6686388"/>
            <a:ext cx="7999512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r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= ((λ (u) (u u)) (λ (a) a))</a:t>
            </a:r>
          </a:p>
        </p:txBody>
      </p:sp>
      <p:sp>
        <p:nvSpPr>
          <p:cNvPr id="172" name="(λ (z) (((λ (u) (u u)) (λ (a) a)) z))"/>
          <p:cNvSpPr txBox="1"/>
          <p:nvPr/>
        </p:nvSpPr>
        <p:spPr>
          <a:xfrm>
            <a:off x="1369504" y="7727949"/>
            <a:ext cx="10265793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(λ (z) (((λ (u) (u u)) (λ (a) a)) z))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η - expansion &amp; thunking…"/>
          <p:cNvSpPr txBox="1"/>
          <p:nvPr/>
        </p:nvSpPr>
        <p:spPr>
          <a:xfrm>
            <a:off x="925830" y="2635250"/>
            <a:ext cx="11153141" cy="245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7400"/>
            </a:pPr>
            <a:r>
              <a:rPr sz="7000">
                <a:latin typeface="Skia Regular"/>
                <a:ea typeface="Skia Regular"/>
                <a:cs typeface="Skia Regular"/>
                <a:sym typeface="Skia Regular"/>
              </a:rPr>
              <a:t>η</a:t>
            </a:r>
            <a:r>
              <a:rPr sz="3000"/>
              <a:t> </a:t>
            </a:r>
            <a:r>
              <a:t>-</a:t>
            </a:r>
            <a:r>
              <a:rPr sz="3000"/>
              <a:t> </a:t>
            </a:r>
            <a:r>
              <a:t>expansion &amp; </a:t>
            </a:r>
            <a:r>
              <a:rPr sz="6000"/>
              <a:t>thunking</a:t>
            </a:r>
            <a:endParaRPr sz="6000"/>
          </a:p>
          <a:p>
            <a:pPr>
              <a:defRPr sz="4000"/>
            </a:pPr>
            <a:r>
              <a:t>allows us to take hold of a suspended first-class computation (a call site) we may apply later.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all/cc…"/>
          <p:cNvSpPr txBox="1"/>
          <p:nvPr/>
        </p:nvSpPr>
        <p:spPr>
          <a:xfrm>
            <a:off x="925830" y="2635250"/>
            <a:ext cx="11153141" cy="245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7400"/>
            </a:pPr>
            <a:r>
              <a:t>call/cc</a:t>
            </a:r>
          </a:p>
          <a:p>
            <a:pPr>
              <a:defRPr sz="4000"/>
            </a:pPr>
            <a:r>
              <a:t>allows us to take hold of a suspended first-class computation (</a:t>
            </a:r>
            <a:r>
              <a:rPr i="1" u="sng">
                <a:latin typeface="Helvetica"/>
                <a:ea typeface="Helvetica"/>
                <a:cs typeface="Helvetica"/>
                <a:sym typeface="Helvetica"/>
              </a:rPr>
              <a:t>a return point</a:t>
            </a:r>
            <a:r>
              <a:t>) we may apply later.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(((call/cc (λ (k) (k (λ …)))) e1) e0)"/>
          <p:cNvSpPr txBox="1"/>
          <p:nvPr/>
        </p:nvSpPr>
        <p:spPr>
          <a:xfrm>
            <a:off x="907148" y="1350433"/>
            <a:ext cx="11190504" cy="67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(((call/cc (λ (k) (k (λ …)))) e</a:t>
            </a:r>
            <a:r>
              <a:rPr baseline="-5999"/>
              <a:t>1</a:t>
            </a:r>
            <a:r>
              <a:t>) e</a:t>
            </a:r>
            <a:r>
              <a:rPr baseline="-5999"/>
              <a:t>0</a:t>
            </a:r>
            <a:r>
              <a:t>)</a:t>
            </a:r>
          </a:p>
        </p:txBody>
      </p:sp>
      <p:sp>
        <p:nvSpPr>
          <p:cNvPr id="179" name="Rectangle"/>
          <p:cNvSpPr/>
          <p:nvPr/>
        </p:nvSpPr>
        <p:spPr>
          <a:xfrm>
            <a:off x="1629312" y="1350433"/>
            <a:ext cx="8163521" cy="673101"/>
          </a:xfrm>
          <a:prstGeom prst="rect">
            <a:avLst/>
          </a:prstGeom>
          <a:solidFill>
            <a:srgbClr val="53585F">
              <a:alpha val="39951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180" name="ℰ = ((□ e1) e0)"/>
          <p:cNvSpPr txBox="1"/>
          <p:nvPr/>
        </p:nvSpPr>
        <p:spPr>
          <a:xfrm>
            <a:off x="4400684" y="2873294"/>
            <a:ext cx="4203432" cy="91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= ((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□ e</a:t>
            </a:r>
            <a:r>
              <a:rPr baseline="-5999" sz="3800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 e</a:t>
            </a:r>
            <a:r>
              <a:rPr baseline="-5999" sz="3600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</a:t>
            </a:r>
          </a:p>
        </p:txBody>
      </p:sp>
      <p:sp>
        <p:nvSpPr>
          <p:cNvPr id="181" name="r = (call/cc (λ (k) (k (λ …))))"/>
          <p:cNvSpPr txBox="1"/>
          <p:nvPr/>
        </p:nvSpPr>
        <p:spPr>
          <a:xfrm>
            <a:off x="2451844" y="4637455"/>
            <a:ext cx="8548242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r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 = (call/cc (λ (k) (k (λ …))))</a:t>
            </a:r>
          </a:p>
        </p:txBody>
      </p:sp>
      <p:sp>
        <p:nvSpPr>
          <p:cNvPr id="182" name="→  ((λ (k) (k (λ …))) (λ (□) ((□ e1) e0)))"/>
          <p:cNvSpPr txBox="1"/>
          <p:nvPr/>
        </p:nvSpPr>
        <p:spPr>
          <a:xfrm>
            <a:off x="885184" y="5619589"/>
            <a:ext cx="11651076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→  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((λ (k) (k (λ …))) (λ (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□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 ((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□ e</a:t>
            </a:r>
            <a:r>
              <a:rPr baseline="-5999" sz="3800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 e</a:t>
            </a:r>
            <a:r>
              <a:rPr baseline="-5999" sz="3600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)))</a:t>
            </a:r>
          </a:p>
        </p:txBody>
      </p:sp>
      <p:sp>
        <p:nvSpPr>
          <p:cNvPr id="183" name="→  ((λ (□) ((□ e1) e0))) (λ …))"/>
          <p:cNvSpPr txBox="1"/>
          <p:nvPr/>
        </p:nvSpPr>
        <p:spPr>
          <a:xfrm>
            <a:off x="885184" y="6601723"/>
            <a:ext cx="8633065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→  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((λ (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□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 ((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□ e</a:t>
            </a:r>
            <a:r>
              <a:rPr baseline="-5999" sz="3800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 e</a:t>
            </a:r>
            <a:r>
              <a:rPr baseline="-5999" sz="3600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))) (λ …))</a:t>
            </a:r>
          </a:p>
        </p:txBody>
      </p:sp>
      <p:sp>
        <p:nvSpPr>
          <p:cNvPr id="184" name="→ (((λ …) e1) e0)))"/>
          <p:cNvSpPr txBox="1"/>
          <p:nvPr/>
        </p:nvSpPr>
        <p:spPr>
          <a:xfrm>
            <a:off x="885184" y="7422990"/>
            <a:ext cx="5399960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→ 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(((λ …) 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 sz="3800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 e</a:t>
            </a:r>
            <a:r>
              <a:rPr baseline="-5999" sz="3600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 sz="3600">
                <a:latin typeface="Andale Mono"/>
                <a:ea typeface="Andale Mono"/>
                <a:cs typeface="Andale Mono"/>
                <a:sym typeface="Andale Mono"/>
              </a:rPr>
              <a:t>)))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499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7" dur="499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4" grpId="3"/>
      <p:bldP build="whole" bldLvl="1" animBg="1" rev="0" advAuto="0" spid="182" grpId="1"/>
      <p:bldP build="whole" bldLvl="1" animBg="1" rev="0" advAuto="0" spid="183" grpId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Example 1.…"/>
          <p:cNvSpPr txBox="1"/>
          <p:nvPr/>
        </p:nvSpPr>
        <p:spPr>
          <a:xfrm>
            <a:off x="1299466" y="2442633"/>
            <a:ext cx="11686385" cy="222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7400"/>
            </a:pPr>
            <a:r>
              <a:t>Example 1.</a:t>
            </a:r>
          </a:p>
          <a:p>
            <a:pPr algn="l">
              <a:defRPr sz="6500"/>
            </a:pPr>
            <a:r>
              <a:t>Preemptive function return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Assignment 2"/>
          <p:cNvSpPr txBox="1"/>
          <p:nvPr/>
        </p:nvSpPr>
        <p:spPr>
          <a:xfrm>
            <a:off x="3572751" y="4260849"/>
            <a:ext cx="5859298" cy="123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400"/>
            </a:lvl1pPr>
          </a:lstStyle>
          <a:p>
            <a:pPr/>
            <a:r>
              <a:t>Assignment 2</a:t>
            </a:r>
          </a:p>
        </p:txBody>
      </p:sp>
      <p:sp>
        <p:nvSpPr>
          <p:cNvPr id="123" name="But first…"/>
          <p:cNvSpPr txBox="1"/>
          <p:nvPr/>
        </p:nvSpPr>
        <p:spPr>
          <a:xfrm>
            <a:off x="5441695" y="2410883"/>
            <a:ext cx="212140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But first…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(define (fun x)…"/>
          <p:cNvSpPr txBox="1"/>
          <p:nvPr/>
        </p:nvSpPr>
        <p:spPr>
          <a:xfrm>
            <a:off x="3027044" y="1845733"/>
            <a:ext cx="6442712" cy="383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(fun x)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([y (if (p? x)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…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…)])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(g x y)))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(define (fun x)…"/>
          <p:cNvSpPr txBox="1"/>
          <p:nvPr/>
        </p:nvSpPr>
        <p:spPr>
          <a:xfrm>
            <a:off x="2447077" y="1312333"/>
            <a:ext cx="9225534" cy="436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(fun x)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(call/cc (lambda (return)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([y (if (p? x)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…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(return x))])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(g x y)))))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Example 2.…"/>
          <p:cNvSpPr txBox="1"/>
          <p:nvPr/>
        </p:nvSpPr>
        <p:spPr>
          <a:xfrm>
            <a:off x="1045468" y="1985433"/>
            <a:ext cx="10913865" cy="205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7400"/>
            </a:pPr>
            <a:r>
              <a:t>Example 2.</a:t>
            </a:r>
          </a:p>
          <a:p>
            <a:pPr algn="l">
              <a:defRPr sz="5400"/>
            </a:pPr>
            <a:r>
              <a:t>Coroutines / cooperative threading</a:t>
            </a:r>
          </a:p>
        </p:txBody>
      </p:sp>
      <p:sp>
        <p:nvSpPr>
          <p:cNvPr id="193" name="Suggested exercise."/>
          <p:cNvSpPr txBox="1"/>
          <p:nvPr/>
        </p:nvSpPr>
        <p:spPr>
          <a:xfrm>
            <a:off x="1050548" y="6936316"/>
            <a:ext cx="6428461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400">
                <a:solidFill>
                  <a:srgbClr val="53585F"/>
                </a:solidFill>
              </a:defRPr>
            </a:lvl1pPr>
          </a:lstStyle>
          <a:p>
            <a:pPr/>
            <a:r>
              <a:t>Suggested exercise.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(lambda (yield)…"/>
          <p:cNvSpPr txBox="1"/>
          <p:nvPr/>
        </p:nvSpPr>
        <p:spPr>
          <a:xfrm>
            <a:off x="3159468" y="3454400"/>
            <a:ext cx="6685865" cy="223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(lambda (yield)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loop ([n 0]))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(yield n)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(loop (+ n 1)))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(define (coroutine-&gt;gen co)…"/>
          <p:cNvSpPr txBox="1"/>
          <p:nvPr/>
        </p:nvSpPr>
        <p:spPr>
          <a:xfrm>
            <a:off x="1892213" y="863600"/>
            <a:ext cx="9220374" cy="703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(coroutine-&gt;gen co)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(define resume co)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(lambda ()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(call/cc (lambda (return)     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(define yield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(lambda (v) 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(call/cc 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(lambda (r) 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(set! resume r)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(return v)))))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(resume yield)))))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Example 3.…"/>
          <p:cNvSpPr txBox="1"/>
          <p:nvPr/>
        </p:nvSpPr>
        <p:spPr>
          <a:xfrm>
            <a:off x="1299466" y="2442633"/>
            <a:ext cx="7933601" cy="222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7400"/>
            </a:pPr>
            <a:r>
              <a:t>Example 3.</a:t>
            </a:r>
          </a:p>
          <a:p>
            <a:pPr algn="l">
              <a:defRPr sz="6500"/>
            </a:pPr>
            <a:r>
              <a:t>Backtracking search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(let ([a (amb '(1 2 3 4 5 6))]…"/>
          <p:cNvSpPr txBox="1"/>
          <p:nvPr/>
        </p:nvSpPr>
        <p:spPr>
          <a:xfrm>
            <a:off x="356505" y="1456266"/>
            <a:ext cx="12291790" cy="4902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([a (amb '(1 2 3 4 5 6))]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[b (amb '(1 2 3 4 5 6))]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[c (amb '(1 2 3 4 5 6))])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  <a:r>
              <a:rPr>
                <a:solidFill>
                  <a:srgbClr val="A6AAA9"/>
                </a:solidFill>
              </a:rPr>
              <a:t>;(pretty-print `(trying ,a ,b ,c))</a:t>
            </a:r>
            <a:endParaRPr>
              <a:solidFill>
                <a:srgbClr val="A6AAA9"/>
              </a:solidFill>
            </a:endParaRP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(assert (= (+ (* a a) (* b b)) (* c c)))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`(solution ,a ,b ,c))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(define (amb lst)…"/>
          <p:cNvSpPr txBox="1"/>
          <p:nvPr/>
        </p:nvSpPr>
        <p:spPr>
          <a:xfrm>
            <a:off x="356505" y="1066800"/>
            <a:ext cx="12291790" cy="543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(amb lst)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([cc (</a:t>
            </a:r>
            <a:r>
              <a:t>call/cc</a:t>
            </a:r>
            <a:r>
              <a:t> (lambda (u) (u u)))])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(if (null? lst)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(fail)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(let ([head (car lst)])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(set! lst (cdr lst))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(set! ccstack (cons cc ccstack))</a:t>
            </a:r>
          </a:p>
          <a:p>
            <a:pPr algn="l">
              <a:defRPr sz="3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head))))</a:t>
            </a:r>
          </a:p>
        </p:txBody>
      </p:sp>
      <p:sp>
        <p:nvSpPr>
          <p:cNvPr id="204" name="Rectangle"/>
          <p:cNvSpPr/>
          <p:nvPr/>
        </p:nvSpPr>
        <p:spPr>
          <a:xfrm>
            <a:off x="3898900" y="2091663"/>
            <a:ext cx="8124032" cy="746787"/>
          </a:xfrm>
          <a:prstGeom prst="rect">
            <a:avLst/>
          </a:prstGeom>
          <a:solidFill>
            <a:srgbClr val="53585F">
              <a:alpha val="39951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(define ccstack ‘())…"/>
          <p:cNvSpPr txBox="1"/>
          <p:nvPr/>
        </p:nvSpPr>
        <p:spPr>
          <a:xfrm>
            <a:off x="918116" y="677333"/>
            <a:ext cx="11168568" cy="6388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ccstack ‘())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(fail)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(null? ccstack)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(error 'no-solution)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(let ([next-cc (car ccstack)])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(set! ccstack (cdr ccstack))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(next-cc next-cc))))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(assert t)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t (void) (fail)))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dynamic-wind &amp; call/cc"/>
          <p:cNvSpPr txBox="1"/>
          <p:nvPr/>
        </p:nvSpPr>
        <p:spPr>
          <a:xfrm>
            <a:off x="2222664" y="2933700"/>
            <a:ext cx="9270672" cy="1092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6500"/>
            </a:lvl1pPr>
          </a:lstStyle>
          <a:p>
            <a:pPr/>
            <a:r>
              <a:t>dynamic-wind &amp; call/cc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e ::= (letrec* ([x e] ...) e)…"/>
          <p:cNvSpPr txBox="1"/>
          <p:nvPr/>
        </p:nvSpPr>
        <p:spPr>
          <a:xfrm>
            <a:off x="148166" y="135466"/>
            <a:ext cx="6729538" cy="16332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 ::= (letrec* ([x e] ...)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(letrec ([x e] ...)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(let* ([x e] ...)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(let ([x e] ...)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(let x ([x e] ...)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(lambda (x ...)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(lambda x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(lambda (x ...+ . x)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(dynamic-wind e e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(guard (x cond-clause …)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(raise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(delay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(force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(and e ...)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(or e ...)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(cond cond-clause ...)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(case e case-clause ...)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(if e e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(when e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(unless e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(set! x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(begin e ...+)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(call/cc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(apply e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(e e ...)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x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op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(quote dat)</a:t>
            </a:r>
          </a:p>
        </p:txBody>
      </p:sp>
      <p:sp>
        <p:nvSpPr>
          <p:cNvPr id="126" name="| (case e case-clause ...)…"/>
          <p:cNvSpPr txBox="1"/>
          <p:nvPr/>
        </p:nvSpPr>
        <p:spPr>
          <a:xfrm>
            <a:off x="6307666" y="622300"/>
            <a:ext cx="6729538" cy="759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(case e case-clause ...)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(if e e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(when e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(unless e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(set! x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(begin e ...+)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(call/cc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(apply e e)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(e e ...)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x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op</a:t>
            </a:r>
          </a:p>
          <a:p>
            <a:pPr algn="l" defTabSz="457200">
              <a:spcBef>
                <a:spcPts val="1200"/>
              </a:spcBef>
              <a:defRPr sz="2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(quote dat)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(dynamic-wind e0 e1 e2)"/>
          <p:cNvSpPr txBox="1"/>
          <p:nvPr/>
        </p:nvSpPr>
        <p:spPr>
          <a:xfrm>
            <a:off x="2052074" y="3143250"/>
            <a:ext cx="9868564" cy="787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48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(dynamic-wind e0 e1 e2)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(dynamic-wind…"/>
          <p:cNvSpPr txBox="1"/>
          <p:nvPr/>
        </p:nvSpPr>
        <p:spPr>
          <a:xfrm>
            <a:off x="2052074" y="3143250"/>
            <a:ext cx="9868564" cy="299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4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(dynamic-wind </a:t>
            </a:r>
          </a:p>
          <a:p>
            <a:pPr algn="l">
              <a:defRPr sz="4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(lambda () </a:t>
            </a:r>
            <a:r>
              <a:rPr i="1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rPr>
              <a:t>entry code</a:t>
            </a:r>
            <a:r>
              <a:t>) </a:t>
            </a:r>
          </a:p>
          <a:p>
            <a:pPr algn="l">
              <a:defRPr sz="4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(lambda () </a:t>
            </a:r>
            <a:r>
              <a:rPr i="1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rPr>
              <a:t>body</a:t>
            </a:r>
            <a:r>
              <a:t>) </a:t>
            </a:r>
          </a:p>
          <a:p>
            <a:pPr algn="l">
              <a:defRPr sz="48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(lambda () </a:t>
            </a:r>
            <a:r>
              <a:rPr i="1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rPr>
              <a:t>exit code</a:t>
            </a:r>
            <a:r>
              <a:t>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4" name="Table"/>
          <p:cNvGraphicFramePr/>
          <p:nvPr/>
        </p:nvGraphicFramePr>
        <p:xfrm>
          <a:off x="3048000" y="1270000"/>
          <a:ext cx="1436490" cy="72136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{33BA23B1-9221-436E-865A-0063620EA4FD}</a:tableStyleId>
              </a:tblPr>
              <a:tblGrid>
                <a:gridCol w="1436489"/>
              </a:tblGrid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</a:tbl>
          </a:graphicData>
        </a:graphic>
      </p:graphicFrame>
      <p:sp>
        <p:nvSpPr>
          <p:cNvPr id="215" name="Oval"/>
          <p:cNvSpPr/>
          <p:nvPr/>
        </p:nvSpPr>
        <p:spPr>
          <a:xfrm>
            <a:off x="4343400" y="5613400"/>
            <a:ext cx="254794" cy="267759"/>
          </a:xfrm>
          <a:prstGeom prst="ellipse">
            <a:avLst/>
          </a:prstGeom>
          <a:solidFill>
            <a:srgbClr val="53585F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16" name="Oval"/>
          <p:cNvSpPr/>
          <p:nvPr/>
        </p:nvSpPr>
        <p:spPr>
          <a:xfrm>
            <a:off x="2895600" y="5613400"/>
            <a:ext cx="254794" cy="267759"/>
          </a:xfrm>
          <a:prstGeom prst="ellipse">
            <a:avLst/>
          </a:prstGeom>
          <a:solidFill>
            <a:srgbClr val="53585F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17" name="Line"/>
          <p:cNvSpPr/>
          <p:nvPr/>
        </p:nvSpPr>
        <p:spPr>
          <a:xfrm>
            <a:off x="2385946" y="5328046"/>
            <a:ext cx="585855" cy="391188"/>
          </a:xfrm>
          <a:prstGeom prst="line">
            <a:avLst/>
          </a:prstGeom>
          <a:ln w="508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18" name="closes file"/>
          <p:cNvSpPr txBox="1"/>
          <p:nvPr/>
        </p:nvSpPr>
        <p:spPr>
          <a:xfrm>
            <a:off x="5070610" y="4948766"/>
            <a:ext cx="13565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200"/>
            </a:lvl1pPr>
          </a:lstStyle>
          <a:p>
            <a:pPr/>
            <a:r>
              <a:t>closes file</a:t>
            </a:r>
          </a:p>
        </p:txBody>
      </p:sp>
      <p:sp>
        <p:nvSpPr>
          <p:cNvPr id="219" name="Line"/>
          <p:cNvSpPr/>
          <p:nvPr/>
        </p:nvSpPr>
        <p:spPr>
          <a:xfrm flipV="1">
            <a:off x="4494146" y="5321299"/>
            <a:ext cx="540214" cy="404681"/>
          </a:xfrm>
          <a:prstGeom prst="line">
            <a:avLst/>
          </a:prstGeom>
          <a:ln w="508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0" name="call/cc"/>
          <p:cNvSpPr txBox="1"/>
          <p:nvPr/>
        </p:nvSpPr>
        <p:spPr>
          <a:xfrm>
            <a:off x="4546584" y="952500"/>
            <a:ext cx="1714761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call/cc</a:t>
            </a:r>
          </a:p>
        </p:txBody>
      </p:sp>
      <p:sp>
        <p:nvSpPr>
          <p:cNvPr id="221" name="opens source file and…"/>
          <p:cNvSpPr txBox="1"/>
          <p:nvPr/>
        </p:nvSpPr>
        <p:spPr>
          <a:xfrm>
            <a:off x="6786" y="4495799"/>
            <a:ext cx="2966695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200"/>
            </a:pPr>
            <a:r>
              <a:t>opens source file and </a:t>
            </a:r>
          </a:p>
          <a:p>
            <a:pPr>
              <a:defRPr sz="2200"/>
            </a:pPr>
            <a:r>
              <a:t>scans to last position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3" name="Table"/>
          <p:cNvGraphicFramePr/>
          <p:nvPr/>
        </p:nvGraphicFramePr>
        <p:xfrm>
          <a:off x="3048000" y="1270000"/>
          <a:ext cx="1436490" cy="72136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{33BA23B1-9221-436E-865A-0063620EA4FD}</a:tableStyleId>
              </a:tblPr>
              <a:tblGrid>
                <a:gridCol w="1436489"/>
              </a:tblGrid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</a:tbl>
          </a:graphicData>
        </a:graphic>
      </p:graphicFrame>
      <p:sp>
        <p:nvSpPr>
          <p:cNvPr id="224" name="Oval"/>
          <p:cNvSpPr/>
          <p:nvPr/>
        </p:nvSpPr>
        <p:spPr>
          <a:xfrm>
            <a:off x="4343400" y="5613400"/>
            <a:ext cx="254794" cy="267759"/>
          </a:xfrm>
          <a:prstGeom prst="ellipse">
            <a:avLst/>
          </a:prstGeom>
          <a:solidFill>
            <a:srgbClr val="53585F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25" name="Oval"/>
          <p:cNvSpPr/>
          <p:nvPr/>
        </p:nvSpPr>
        <p:spPr>
          <a:xfrm>
            <a:off x="2895600" y="5613400"/>
            <a:ext cx="254794" cy="267759"/>
          </a:xfrm>
          <a:prstGeom prst="ellipse">
            <a:avLst/>
          </a:prstGeom>
          <a:solidFill>
            <a:srgbClr val="53585F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26" name="Line"/>
          <p:cNvSpPr/>
          <p:nvPr/>
        </p:nvSpPr>
        <p:spPr>
          <a:xfrm>
            <a:off x="2385946" y="5328046"/>
            <a:ext cx="585855" cy="391188"/>
          </a:xfrm>
          <a:prstGeom prst="line">
            <a:avLst/>
          </a:prstGeom>
          <a:ln w="508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7" name="closes file"/>
          <p:cNvSpPr txBox="1"/>
          <p:nvPr/>
        </p:nvSpPr>
        <p:spPr>
          <a:xfrm>
            <a:off x="5070610" y="4948766"/>
            <a:ext cx="13565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200"/>
            </a:lvl1pPr>
          </a:lstStyle>
          <a:p>
            <a:pPr/>
            <a:r>
              <a:t>closes file</a:t>
            </a:r>
          </a:p>
        </p:txBody>
      </p:sp>
      <p:sp>
        <p:nvSpPr>
          <p:cNvPr id="228" name="Line"/>
          <p:cNvSpPr/>
          <p:nvPr/>
        </p:nvSpPr>
        <p:spPr>
          <a:xfrm flipV="1">
            <a:off x="4494146" y="5321299"/>
            <a:ext cx="540214" cy="404681"/>
          </a:xfrm>
          <a:prstGeom prst="line">
            <a:avLst/>
          </a:prstGeom>
          <a:ln w="508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29" name="call/cc"/>
          <p:cNvSpPr txBox="1"/>
          <p:nvPr/>
        </p:nvSpPr>
        <p:spPr>
          <a:xfrm>
            <a:off x="4546584" y="952500"/>
            <a:ext cx="1714761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call/cc</a:t>
            </a:r>
          </a:p>
        </p:txBody>
      </p:sp>
      <p:sp>
        <p:nvSpPr>
          <p:cNvPr id="230" name="read-k"/>
          <p:cNvSpPr txBox="1"/>
          <p:nvPr/>
        </p:nvSpPr>
        <p:spPr>
          <a:xfrm>
            <a:off x="3023182" y="1646766"/>
            <a:ext cx="1486125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read-k</a:t>
            </a:r>
          </a:p>
        </p:txBody>
      </p:sp>
      <p:sp>
        <p:nvSpPr>
          <p:cNvPr id="231" name="opens source file and…"/>
          <p:cNvSpPr txBox="1"/>
          <p:nvPr/>
        </p:nvSpPr>
        <p:spPr>
          <a:xfrm>
            <a:off x="6786" y="4495799"/>
            <a:ext cx="2966695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200"/>
            </a:pPr>
            <a:r>
              <a:t>opens source file and </a:t>
            </a:r>
          </a:p>
          <a:p>
            <a:pPr>
              <a:defRPr sz="2200"/>
            </a:pPr>
            <a:r>
              <a:t>scans to last position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path" nodeType="clickEffect" presetSubtype="0" presetID="-1" grpId="1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-0.000178 0.555881" origin="layout" pathEditMode="relative">
                                      <p:cBhvr>
                                        <p:cTn id="6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3" name="Table"/>
          <p:cNvGraphicFramePr/>
          <p:nvPr/>
        </p:nvGraphicFramePr>
        <p:xfrm>
          <a:off x="3048000" y="1270000"/>
          <a:ext cx="1436490" cy="72136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{33BA23B1-9221-436E-865A-0063620EA4FD}</a:tableStyleId>
              </a:tblPr>
              <a:tblGrid>
                <a:gridCol w="1436489"/>
              </a:tblGrid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</a:tbl>
          </a:graphicData>
        </a:graphic>
      </p:graphicFrame>
      <p:sp>
        <p:nvSpPr>
          <p:cNvPr id="234" name="Oval"/>
          <p:cNvSpPr/>
          <p:nvPr/>
        </p:nvSpPr>
        <p:spPr>
          <a:xfrm>
            <a:off x="4343400" y="5613400"/>
            <a:ext cx="254794" cy="267759"/>
          </a:xfrm>
          <a:prstGeom prst="ellipse">
            <a:avLst/>
          </a:prstGeom>
          <a:solidFill>
            <a:srgbClr val="53585F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35" name="Oval"/>
          <p:cNvSpPr/>
          <p:nvPr/>
        </p:nvSpPr>
        <p:spPr>
          <a:xfrm>
            <a:off x="2895600" y="5613400"/>
            <a:ext cx="254794" cy="267759"/>
          </a:xfrm>
          <a:prstGeom prst="ellipse">
            <a:avLst/>
          </a:prstGeom>
          <a:solidFill>
            <a:srgbClr val="53585F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36" name="Line"/>
          <p:cNvSpPr/>
          <p:nvPr/>
        </p:nvSpPr>
        <p:spPr>
          <a:xfrm>
            <a:off x="2385946" y="5328046"/>
            <a:ext cx="585855" cy="391188"/>
          </a:xfrm>
          <a:prstGeom prst="line">
            <a:avLst/>
          </a:prstGeom>
          <a:ln w="508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37" name="opens source file and…"/>
          <p:cNvSpPr txBox="1"/>
          <p:nvPr/>
        </p:nvSpPr>
        <p:spPr>
          <a:xfrm>
            <a:off x="6786" y="4495799"/>
            <a:ext cx="2966695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200"/>
            </a:pPr>
            <a:r>
              <a:t>opens source file and </a:t>
            </a:r>
          </a:p>
          <a:p>
            <a:pPr>
              <a:defRPr sz="2200"/>
            </a:pPr>
            <a:r>
              <a:t>scans to last position</a:t>
            </a:r>
          </a:p>
        </p:txBody>
      </p:sp>
      <p:sp>
        <p:nvSpPr>
          <p:cNvPr id="238" name="closes file"/>
          <p:cNvSpPr txBox="1"/>
          <p:nvPr/>
        </p:nvSpPr>
        <p:spPr>
          <a:xfrm>
            <a:off x="5070610" y="4948766"/>
            <a:ext cx="13565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200"/>
            </a:lvl1pPr>
          </a:lstStyle>
          <a:p>
            <a:pPr/>
            <a:r>
              <a:t>closes file</a:t>
            </a:r>
          </a:p>
        </p:txBody>
      </p:sp>
      <p:sp>
        <p:nvSpPr>
          <p:cNvPr id="239" name="Line"/>
          <p:cNvSpPr/>
          <p:nvPr/>
        </p:nvSpPr>
        <p:spPr>
          <a:xfrm flipV="1">
            <a:off x="4494146" y="5321299"/>
            <a:ext cx="540214" cy="404681"/>
          </a:xfrm>
          <a:prstGeom prst="line">
            <a:avLst/>
          </a:prstGeom>
          <a:ln w="508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40" name="call/cc"/>
          <p:cNvSpPr txBox="1"/>
          <p:nvPr/>
        </p:nvSpPr>
        <p:spPr>
          <a:xfrm>
            <a:off x="4546584" y="952500"/>
            <a:ext cx="1714761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call/cc</a:t>
            </a:r>
          </a:p>
        </p:txBody>
      </p:sp>
      <p:graphicFrame>
        <p:nvGraphicFramePr>
          <p:cNvPr id="241" name="Table"/>
          <p:cNvGraphicFramePr/>
          <p:nvPr/>
        </p:nvGraphicFramePr>
        <p:xfrm>
          <a:off x="9169400" y="1428750"/>
          <a:ext cx="1436490" cy="72136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{33BA23B1-9221-436E-865A-0063620EA4FD}</a:tableStyleId>
              </a:tblPr>
              <a:tblGrid>
                <a:gridCol w="1436489"/>
              </a:tblGrid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  <a:tr h="901700">
                <a:tc>
                  <a:txBody>
                    <a:bodyPr/>
                    <a:lstStyle/>
                    <a:p>
                      <a:pPr defTabSz="914400">
                        <a:defRPr sz="2600"/>
                      </a:pPr>
                    </a:p>
                  </a:txBody>
                  <a:tcPr marL="50800" marR="50800" marT="50800" marB="50800" anchor="ctr" anchorCtr="0" horzOverflow="overflow">
                    <a:solidFill>
                      <a:srgbClr val="A6AAA9"/>
                    </a:solidFill>
                  </a:tcPr>
                </a:tc>
              </a:tr>
            </a:tbl>
          </a:graphicData>
        </a:graphic>
      </p:graphicFrame>
      <p:sp>
        <p:nvSpPr>
          <p:cNvPr id="242" name="Oval"/>
          <p:cNvSpPr/>
          <p:nvPr/>
        </p:nvSpPr>
        <p:spPr>
          <a:xfrm>
            <a:off x="10483502" y="3977216"/>
            <a:ext cx="254795" cy="267759"/>
          </a:xfrm>
          <a:prstGeom prst="ellipse">
            <a:avLst/>
          </a:prstGeom>
          <a:solidFill>
            <a:srgbClr val="53585F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43" name="Oval"/>
          <p:cNvSpPr/>
          <p:nvPr/>
        </p:nvSpPr>
        <p:spPr>
          <a:xfrm>
            <a:off x="9017000" y="3994150"/>
            <a:ext cx="254794" cy="267759"/>
          </a:xfrm>
          <a:prstGeom prst="ellipse">
            <a:avLst/>
          </a:prstGeom>
          <a:solidFill>
            <a:srgbClr val="53585F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44" name="Line"/>
          <p:cNvSpPr/>
          <p:nvPr/>
        </p:nvSpPr>
        <p:spPr>
          <a:xfrm>
            <a:off x="8507346" y="3708796"/>
            <a:ext cx="585855" cy="391188"/>
          </a:xfrm>
          <a:prstGeom prst="line">
            <a:avLst/>
          </a:prstGeom>
          <a:ln w="508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45" name="opens target file and…"/>
          <p:cNvSpPr txBox="1"/>
          <p:nvPr/>
        </p:nvSpPr>
        <p:spPr>
          <a:xfrm>
            <a:off x="6187837" y="2876549"/>
            <a:ext cx="2847392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200"/>
            </a:pPr>
            <a:r>
              <a:t>opens target file and </a:t>
            </a:r>
          </a:p>
          <a:p>
            <a:pPr>
              <a:defRPr sz="2200"/>
            </a:pPr>
            <a:r>
              <a:t>scans to last position</a:t>
            </a:r>
          </a:p>
        </p:txBody>
      </p:sp>
      <p:sp>
        <p:nvSpPr>
          <p:cNvPr id="246" name="closes file"/>
          <p:cNvSpPr txBox="1"/>
          <p:nvPr/>
        </p:nvSpPr>
        <p:spPr>
          <a:xfrm>
            <a:off x="11210713" y="3312583"/>
            <a:ext cx="1356513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200"/>
            </a:lvl1pPr>
          </a:lstStyle>
          <a:p>
            <a:pPr/>
            <a:r>
              <a:t>closes file</a:t>
            </a:r>
          </a:p>
        </p:txBody>
      </p:sp>
      <p:sp>
        <p:nvSpPr>
          <p:cNvPr id="247" name="Line"/>
          <p:cNvSpPr/>
          <p:nvPr/>
        </p:nvSpPr>
        <p:spPr>
          <a:xfrm flipV="1">
            <a:off x="10634249" y="3685116"/>
            <a:ext cx="540214" cy="404681"/>
          </a:xfrm>
          <a:prstGeom prst="line">
            <a:avLst/>
          </a:prstGeom>
          <a:ln w="50800">
            <a:solidFill>
              <a:srgbClr val="53585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48" name="Rectangle"/>
          <p:cNvSpPr/>
          <p:nvPr/>
        </p:nvSpPr>
        <p:spPr>
          <a:xfrm>
            <a:off x="8331200" y="296333"/>
            <a:ext cx="2866893" cy="202327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49" name="(read-k…"/>
          <p:cNvSpPr txBox="1"/>
          <p:nvPr/>
        </p:nvSpPr>
        <p:spPr>
          <a:xfrm>
            <a:off x="8801627" y="1301750"/>
            <a:ext cx="2172035" cy="96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(read-k</a:t>
            </a:r>
          </a:p>
          <a:p>
            <a:pPr algn="l">
              <a:defRPr sz="3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write-k)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Exceptions"/>
          <p:cNvSpPr txBox="1"/>
          <p:nvPr/>
        </p:nvSpPr>
        <p:spPr>
          <a:xfrm>
            <a:off x="1020397" y="918633"/>
            <a:ext cx="11350099" cy="1092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6500"/>
            </a:lvl1pPr>
          </a:lstStyle>
          <a:p>
            <a:pPr/>
            <a:r>
              <a:t>Exceptions</a:t>
            </a:r>
          </a:p>
        </p:txBody>
      </p:sp>
      <p:sp>
        <p:nvSpPr>
          <p:cNvPr id="252" name="Guard obtains the current continuation and then uses dynamic wind to set / unset a current handler…"/>
          <p:cNvSpPr txBox="1"/>
          <p:nvPr>
            <p:ph type="body" idx="1"/>
          </p:nvPr>
        </p:nvSpPr>
        <p:spPr>
          <a:xfrm>
            <a:off x="952500" y="3637888"/>
            <a:ext cx="11099800" cy="5082779"/>
          </a:xfrm>
          <a:prstGeom prst="rect">
            <a:avLst/>
          </a:prstGeom>
        </p:spPr>
        <p:txBody>
          <a:bodyPr/>
          <a:lstStyle/>
          <a:p>
            <a:pPr/>
            <a:r>
              <a:t>Guard obtains the current continuation and then uses dynamic wind to set / unset a current handler</a:t>
            </a:r>
          </a:p>
          <a:p>
            <a:pPr/>
            <a:r>
              <a:t>Raise simply invokes the current handler on a value</a:t>
            </a:r>
          </a:p>
          <a:p>
            <a:pPr/>
            <a:r>
              <a:t>Guard’s continuation should be outside the dynamic-wind so repeated raises don’t infinite loop!</a:t>
            </a:r>
          </a:p>
          <a:p>
            <a:pPr/>
            <a:r>
              <a:t>Wrap exceptions in a cons cell if using this idiom:</a:t>
            </a:r>
          </a:p>
        </p:txBody>
      </p:sp>
      <p:sp>
        <p:nvSpPr>
          <p:cNvPr id="253" name="(guard [x cond-clause …] e)  | (raise e)"/>
          <p:cNvSpPr txBox="1"/>
          <p:nvPr/>
        </p:nvSpPr>
        <p:spPr>
          <a:xfrm>
            <a:off x="1008856" y="2116666"/>
            <a:ext cx="9869488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(guard [x cond-clause …] e)  | (raise 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(raise e)  =&gt;  (%handler (cons e ‘()))…"/>
          <p:cNvSpPr txBox="1"/>
          <p:nvPr/>
        </p:nvSpPr>
        <p:spPr>
          <a:xfrm>
            <a:off x="618078" y="677333"/>
            <a:ext cx="11768644" cy="7429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(raise e)  =&gt;  (%handler (cons e ‘()))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(guard [x clauses…] body)  =&gt;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([cc (call/cc (lambda (k) k))])</a:t>
            </a:r>
          </a:p>
          <a:p>
            <a:pPr algn="l">
              <a:defRPr sz="25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(if (cons? cc)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; </a:t>
            </a:r>
            <a:r>
              <a:rPr>
                <a:solidFill>
                  <a:schemeClr val="accent3">
                    <a:hueOff val="-546623"/>
                    <a:satOff val="7767"/>
                    <a:lumOff val="-14512"/>
                  </a:schemeClr>
                </a:solidFill>
                <a:latin typeface="+mn-lt"/>
                <a:ea typeface="+mn-ea"/>
                <a:cs typeface="+mn-cs"/>
                <a:sym typeface="Helvetica Light"/>
              </a:rPr>
              <a:t>handle the raised exception</a:t>
            </a:r>
            <a:endParaRPr>
              <a:solidFill>
                <a:srgbClr val="53585F"/>
              </a:solidFill>
              <a:latin typeface="+mn-lt"/>
              <a:ea typeface="+mn-ea"/>
              <a:cs typeface="+mn-cs"/>
              <a:sym typeface="Helvetica Light"/>
            </a:endParaRP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(dynamic-wind 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</a:t>
            </a:r>
            <a:r>
              <a:rPr>
                <a:solidFill>
                  <a:schemeClr val="accent3">
                    <a:hueOff val="-546623"/>
                    <a:satOff val="7767"/>
                    <a:lumOff val="-14512"/>
                  </a:schemeClr>
                </a:solidFill>
                <a:latin typeface="+mn-lt"/>
                <a:ea typeface="+mn-ea"/>
                <a:cs typeface="+mn-cs"/>
                <a:sym typeface="Helvetica Light"/>
              </a:rPr>
              <a:t>setup-new-handler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(lambda () body)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</a:t>
            </a:r>
            <a:r>
              <a:rPr>
                <a:solidFill>
                  <a:schemeClr val="accent3">
                    <a:hueOff val="-546623"/>
                    <a:satOff val="7767"/>
                    <a:lumOff val="-14512"/>
                  </a:schemeClr>
                </a:solidFill>
                <a:latin typeface="+mn-lt"/>
                <a:ea typeface="+mn-ea"/>
                <a:cs typeface="+mn-cs"/>
                <a:sym typeface="Helvetica Light"/>
              </a:rPr>
              <a:t>revert-to-old-handler</a:t>
            </a:r>
            <a:r>
              <a:t>)))</a:t>
            </a:r>
          </a:p>
        </p:txBody>
      </p:sp>
      <p:sp>
        <p:nvSpPr>
          <p:cNvPr id="256" name="Rectangle"/>
          <p:cNvSpPr/>
          <p:nvPr/>
        </p:nvSpPr>
        <p:spPr>
          <a:xfrm>
            <a:off x="651933" y="2430330"/>
            <a:ext cx="7663260" cy="668470"/>
          </a:xfrm>
          <a:prstGeom prst="rect">
            <a:avLst/>
          </a:prstGeom>
          <a:solidFill>
            <a:srgbClr val="53585F">
              <a:alpha val="39951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57" name="Rectangle"/>
          <p:cNvSpPr/>
          <p:nvPr/>
        </p:nvSpPr>
        <p:spPr>
          <a:xfrm>
            <a:off x="702733" y="694663"/>
            <a:ext cx="2678973" cy="668471"/>
          </a:xfrm>
          <a:prstGeom prst="rect">
            <a:avLst/>
          </a:prstGeom>
          <a:solidFill>
            <a:srgbClr val="53585F">
              <a:alpha val="39951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tack-passing (CEK) semantics"/>
          <p:cNvSpPr txBox="1"/>
          <p:nvPr/>
        </p:nvSpPr>
        <p:spPr>
          <a:xfrm>
            <a:off x="1882740" y="2736850"/>
            <a:ext cx="9868565" cy="2362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7400"/>
            </a:lvl1pPr>
          </a:lstStyle>
          <a:p>
            <a:pPr/>
            <a:r>
              <a:t>Stack-passing (CEK) semantics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"/>
          <p:cNvSpPr txBox="1"/>
          <p:nvPr/>
        </p:nvSpPr>
        <p:spPr>
          <a:xfrm>
            <a:off x="1073234" y="237066"/>
            <a:ext cx="664465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/>
            </a:lvl1pPr>
          </a:lstStyle>
          <a:p>
            <a:pPr/>
            <a:r>
              <a:t>C</a:t>
            </a:r>
          </a:p>
        </p:txBody>
      </p:sp>
      <p:sp>
        <p:nvSpPr>
          <p:cNvPr id="262" name="Control-expression…"/>
          <p:cNvSpPr txBox="1"/>
          <p:nvPr/>
        </p:nvSpPr>
        <p:spPr>
          <a:xfrm>
            <a:off x="2449745" y="220133"/>
            <a:ext cx="10191219" cy="223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6000"/>
            </a:pPr>
            <a:r>
              <a:t>Control-expression</a:t>
            </a:r>
          </a:p>
          <a:p>
            <a:pPr algn="l">
              <a:defRPr sz="4000"/>
            </a:pPr>
            <a:r>
              <a:t>Term-rewriting / textual reduction</a:t>
            </a:r>
          </a:p>
          <a:p>
            <a:pPr algn="l">
              <a:defRPr sz="4000"/>
            </a:pPr>
            <a:r>
              <a:t>Context and redex for deterministic eval</a:t>
            </a:r>
          </a:p>
        </p:txBody>
      </p:sp>
      <p:sp>
        <p:nvSpPr>
          <p:cNvPr id="263" name="CE"/>
          <p:cNvSpPr txBox="1"/>
          <p:nvPr/>
        </p:nvSpPr>
        <p:spPr>
          <a:xfrm>
            <a:off x="669873" y="2904066"/>
            <a:ext cx="1130047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/>
            </a:lvl1pPr>
          </a:lstStyle>
          <a:p>
            <a:pPr/>
            <a:r>
              <a:t>CE</a:t>
            </a:r>
          </a:p>
        </p:txBody>
      </p:sp>
      <p:sp>
        <p:nvSpPr>
          <p:cNvPr id="264" name="Control &amp; Env machine…"/>
          <p:cNvSpPr txBox="1"/>
          <p:nvPr/>
        </p:nvSpPr>
        <p:spPr>
          <a:xfrm>
            <a:off x="2448508" y="2904066"/>
            <a:ext cx="10191219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6000"/>
            </a:pPr>
            <a:r>
              <a:t>Control &amp; Env machine</a:t>
            </a:r>
          </a:p>
          <a:p>
            <a:pPr algn="l">
              <a:defRPr sz="4000"/>
            </a:pPr>
            <a:r>
              <a:t>Big-step, explicit closure creation</a:t>
            </a:r>
          </a:p>
        </p:txBody>
      </p:sp>
      <p:sp>
        <p:nvSpPr>
          <p:cNvPr id="265" name="CES"/>
          <p:cNvSpPr txBox="1"/>
          <p:nvPr/>
        </p:nvSpPr>
        <p:spPr>
          <a:xfrm>
            <a:off x="324878" y="4978399"/>
            <a:ext cx="1595629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/>
            </a:lvl1pPr>
          </a:lstStyle>
          <a:p>
            <a:pPr/>
            <a:r>
              <a:t>CES</a:t>
            </a:r>
          </a:p>
        </p:txBody>
      </p:sp>
      <p:sp>
        <p:nvSpPr>
          <p:cNvPr id="266" name="Store-passing machine…"/>
          <p:cNvSpPr txBox="1"/>
          <p:nvPr/>
        </p:nvSpPr>
        <p:spPr>
          <a:xfrm>
            <a:off x="2412504" y="4978400"/>
            <a:ext cx="10191219" cy="1625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6000"/>
            </a:pPr>
            <a:r>
              <a:t>Store-passing machine</a:t>
            </a:r>
          </a:p>
          <a:p>
            <a:pPr algn="l">
              <a:defRPr sz="4000"/>
            </a:pPr>
            <a:r>
              <a:t>Passes addr-&gt;value map in evaluation order</a:t>
            </a:r>
          </a:p>
        </p:txBody>
      </p:sp>
      <p:sp>
        <p:nvSpPr>
          <p:cNvPr id="267" name="CEK"/>
          <p:cNvSpPr txBox="1"/>
          <p:nvPr/>
        </p:nvSpPr>
        <p:spPr>
          <a:xfrm>
            <a:off x="339610" y="7052733"/>
            <a:ext cx="1638301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/>
            </a:lvl1pPr>
          </a:lstStyle>
          <a:p>
            <a:pPr/>
            <a:r>
              <a:t>CEK</a:t>
            </a:r>
          </a:p>
        </p:txBody>
      </p:sp>
      <p:sp>
        <p:nvSpPr>
          <p:cNvPr id="268" name="Stack-passing machine…"/>
          <p:cNvSpPr txBox="1"/>
          <p:nvPr/>
        </p:nvSpPr>
        <p:spPr>
          <a:xfrm>
            <a:off x="2423172" y="7052733"/>
            <a:ext cx="10191219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6000"/>
            </a:pPr>
            <a:r>
              <a:t>Stack-passing machine</a:t>
            </a:r>
          </a:p>
          <a:p>
            <a:pPr algn="l">
              <a:defRPr sz="4000"/>
            </a:pPr>
            <a:r>
              <a:t>Passes a list of stack frames, small-step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4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4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4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"/>
                            </p:stCondLst>
                            <p:childTnLst>
                              <p:par>
                                <p:cTn id="27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9" dur="4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63" grpId="1"/>
      <p:bldP build="whole" bldLvl="1" animBg="1" rev="0" advAuto="0" spid="267" grpId="5"/>
      <p:bldP build="whole" bldLvl="1" animBg="1" rev="0" advAuto="0" spid="265" grpId="3"/>
      <p:bldP build="whole" bldLvl="1" animBg="1" rev="0" advAuto="0" spid="268" grpId="6"/>
      <p:bldP build="whole" bldLvl="1" animBg="1" rev="0" advAuto="0" spid="264" grpId="2"/>
      <p:bldP build="whole" bldLvl="1" animBg="1" rev="0" advAuto="0" spid="266" grpId="4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Line"/>
          <p:cNvSpPr/>
          <p:nvPr/>
        </p:nvSpPr>
        <p:spPr>
          <a:xfrm>
            <a:off x="4659226" y="7078133"/>
            <a:ext cx="371174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71" name="(x, env)  ⇓  env(x)"/>
          <p:cNvSpPr txBox="1"/>
          <p:nvPr/>
        </p:nvSpPr>
        <p:spPr>
          <a:xfrm>
            <a:off x="5024067" y="7129631"/>
            <a:ext cx="2956666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, env)  ⇓  env(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)</a:t>
            </a:r>
          </a:p>
        </p:txBody>
      </p:sp>
      <p:sp>
        <p:nvSpPr>
          <p:cNvPr id="272" name="Line"/>
          <p:cNvSpPr/>
          <p:nvPr/>
        </p:nvSpPr>
        <p:spPr>
          <a:xfrm>
            <a:off x="2783859" y="4537370"/>
            <a:ext cx="7462482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73" name="((λ (x) e), env)  ⇓  ((λ (x) e), env)"/>
          <p:cNvSpPr txBox="1"/>
          <p:nvPr/>
        </p:nvSpPr>
        <p:spPr>
          <a:xfrm>
            <a:off x="3269853" y="4622735"/>
            <a:ext cx="6439694" cy="5320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  ⇓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</a:t>
            </a:r>
          </a:p>
        </p:txBody>
      </p:sp>
      <p:sp>
        <p:nvSpPr>
          <p:cNvPr id="274" name="Line"/>
          <p:cNvSpPr/>
          <p:nvPr/>
        </p:nvSpPr>
        <p:spPr>
          <a:xfrm>
            <a:off x="233115" y="1996608"/>
            <a:ext cx="12462371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75" name="((e0 e1), env)  ⇓  v2"/>
          <p:cNvSpPr txBox="1"/>
          <p:nvPr/>
        </p:nvSpPr>
        <p:spPr>
          <a:xfrm>
            <a:off x="4781412" y="2081972"/>
            <a:ext cx="3365776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env)  ⇓  v</a:t>
            </a:r>
            <a:r>
              <a:rPr baseline="-5999"/>
              <a:t>2</a:t>
            </a:r>
          </a:p>
        </p:txBody>
      </p:sp>
      <p:sp>
        <p:nvSpPr>
          <p:cNvPr id="276" name="(e0, env)  ⇓  ((λ (x) e2), env’)"/>
          <p:cNvSpPr txBox="1"/>
          <p:nvPr/>
        </p:nvSpPr>
        <p:spPr>
          <a:xfrm>
            <a:off x="361702" y="1321497"/>
            <a:ext cx="5143995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, env)  ⇓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env’)</a:t>
            </a:r>
          </a:p>
        </p:txBody>
      </p:sp>
      <p:sp>
        <p:nvSpPr>
          <p:cNvPr id="277" name="(e1, env)  ⇓ v1"/>
          <p:cNvSpPr txBox="1"/>
          <p:nvPr/>
        </p:nvSpPr>
        <p:spPr>
          <a:xfrm>
            <a:off x="6120280" y="1321497"/>
            <a:ext cx="2310175" cy="532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env)  ⇓ v</a:t>
            </a:r>
            <a:r>
              <a:rPr baseline="-5999"/>
              <a:t>1</a:t>
            </a:r>
          </a:p>
        </p:txBody>
      </p:sp>
      <p:sp>
        <p:nvSpPr>
          <p:cNvPr id="278" name="(e2, env’[x ↦ v1])  ⇓ v2"/>
          <p:cNvSpPr txBox="1"/>
          <p:nvPr/>
        </p:nvSpPr>
        <p:spPr>
          <a:xfrm>
            <a:off x="9100634" y="1303126"/>
            <a:ext cx="3519774" cy="5687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2</a:t>
            </a:r>
            <a:r>
              <a:t>, env’[x ↦ v</a:t>
            </a:r>
            <a:r>
              <a:rPr baseline="-5999"/>
              <a:t>1</a:t>
            </a:r>
            <a:r>
              <a:t>])  ⇓ v</a:t>
            </a:r>
            <a:r>
              <a:rPr baseline="-5999"/>
              <a:t>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e ::= (let ([x e] ...) e)…"/>
          <p:cNvSpPr txBox="1"/>
          <p:nvPr/>
        </p:nvSpPr>
        <p:spPr>
          <a:xfrm>
            <a:off x="4170565" y="1193800"/>
            <a:ext cx="6455173" cy="787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 ::= (let ([x e] ...)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(lambda (x ...)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(lambda x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(apply e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(e e ...)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(prim op e …)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(apply-prim op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(if e e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(set! x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(call/cc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x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(quote dat)</a:t>
            </a:r>
          </a:p>
        </p:txBody>
      </p:sp>
      <p:sp>
        <p:nvSpPr>
          <p:cNvPr id="129" name="Line"/>
          <p:cNvSpPr/>
          <p:nvPr/>
        </p:nvSpPr>
        <p:spPr>
          <a:xfrm>
            <a:off x="1329266" y="4877050"/>
            <a:ext cx="1354557" cy="1"/>
          </a:xfrm>
          <a:prstGeom prst="line">
            <a:avLst/>
          </a:prstGeom>
          <a:ln w="1778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99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8" grpId="2"/>
      <p:bldP build="whole" bldLvl="1" animBg="1" rev="0" advAuto="0" spid="129" grpId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Oval"/>
          <p:cNvSpPr/>
          <p:nvPr/>
        </p:nvSpPr>
        <p:spPr>
          <a:xfrm>
            <a:off x="4840957" y="5693748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81" name="Oval"/>
          <p:cNvSpPr/>
          <p:nvPr/>
        </p:nvSpPr>
        <p:spPr>
          <a:xfrm>
            <a:off x="7369668" y="5693748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82" name="Line"/>
          <p:cNvSpPr/>
          <p:nvPr/>
        </p:nvSpPr>
        <p:spPr>
          <a:xfrm>
            <a:off x="5883486" y="6091766"/>
            <a:ext cx="127169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83" name="(e0 e1), env"/>
          <p:cNvSpPr txBox="1"/>
          <p:nvPr/>
        </p:nvSpPr>
        <p:spPr>
          <a:xfrm>
            <a:off x="3392509" y="6849533"/>
            <a:ext cx="287827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(e</a:t>
            </a:r>
            <a:r>
              <a:rPr baseline="-5999"/>
              <a:t>0</a:t>
            </a:r>
            <a:r>
              <a:t> e</a:t>
            </a:r>
            <a:r>
              <a:rPr baseline="-5999"/>
              <a:t>1</a:t>
            </a:r>
            <a:r>
              <a:t>), env</a:t>
            </a:r>
          </a:p>
        </p:txBody>
      </p:sp>
      <p:sp>
        <p:nvSpPr>
          <p:cNvPr id="284" name="e’, env’"/>
          <p:cNvSpPr txBox="1"/>
          <p:nvPr/>
        </p:nvSpPr>
        <p:spPr>
          <a:xfrm>
            <a:off x="7600508" y="6849533"/>
            <a:ext cx="206533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e’, env’</a:t>
            </a:r>
          </a:p>
        </p:txBody>
      </p:sp>
      <p:pic>
        <p:nvPicPr>
          <p:cNvPr id="285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32314" y="92395"/>
            <a:ext cx="6679849" cy="5241606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Oval"/>
          <p:cNvSpPr/>
          <p:nvPr/>
        </p:nvSpPr>
        <p:spPr>
          <a:xfrm>
            <a:off x="6175440" y="4872566"/>
            <a:ext cx="687786" cy="671844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87" name="Oval"/>
          <p:cNvSpPr/>
          <p:nvPr/>
        </p:nvSpPr>
        <p:spPr>
          <a:xfrm>
            <a:off x="6934662" y="4543623"/>
            <a:ext cx="349076" cy="429287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88" name="Oval"/>
          <p:cNvSpPr/>
          <p:nvPr/>
        </p:nvSpPr>
        <p:spPr>
          <a:xfrm>
            <a:off x="7273329" y="4007710"/>
            <a:ext cx="541229" cy="55880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89" name="Oval"/>
          <p:cNvSpPr/>
          <p:nvPr/>
        </p:nvSpPr>
        <p:spPr>
          <a:xfrm>
            <a:off x="6313057" y="-62601"/>
            <a:ext cx="6318364" cy="444877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90" name="Oval"/>
          <p:cNvSpPr/>
          <p:nvPr/>
        </p:nvSpPr>
        <p:spPr>
          <a:xfrm>
            <a:off x="7997924" y="690932"/>
            <a:ext cx="6318364" cy="4448771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91" name="Previously…"/>
          <p:cNvSpPr txBox="1"/>
          <p:nvPr/>
        </p:nvSpPr>
        <p:spPr>
          <a:xfrm>
            <a:off x="1149129" y="1217083"/>
            <a:ext cx="264627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Previously…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"/>
                            </p:stCondLst>
                            <p:childTnLst>
                              <p:par>
                                <p:cTn id="10" presetClass="entr" nodeType="afterEffect" presetID="9" grpId="2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00"/>
                            </p:stCondLst>
                            <p:childTnLst>
                              <p:par>
                                <p:cTn id="14" presetClass="entr" nodeType="afterEffect" presetSubtype="16" presetID="23" grpId="3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1" dur="3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3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xit" nodeType="click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29" dur="100" fill="hold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"/>
                            </p:stCondLst>
                            <p:childTnLst>
                              <p:par>
                                <p:cTn id="32" presetClass="exit" nodeType="afterEffect" presetID="9" grpId="7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3" dur="100" fill="hold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"/>
                            </p:stCondLst>
                            <p:childTnLst>
                              <p:par>
                                <p:cTn id="36" presetClass="exit" nodeType="afterEffect" presetID="9" grpId="8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7" dur="100" fill="hold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Class="exit" nodeType="afterEffect" presetID="9" grpId="9" fill="hold">
                                  <p:stCondLst>
                                    <p:cond delay="1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41" dur="100" fill="hold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"/>
                            </p:stCondLst>
                            <p:childTnLst>
                              <p:par>
                                <p:cTn id="44" presetClass="exit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45" dur="100" fill="hold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1" grpId="3"/>
      <p:bldP build="whole" bldLvl="1" animBg="1" rev="0" advAuto="0" spid="280" grpId="1"/>
      <p:bldP build="whole" bldLvl="1" animBg="1" rev="0" advAuto="0" spid="287" grpId="7"/>
      <p:bldP build="whole" bldLvl="1" animBg="1" rev="0" advAuto="0" spid="284" grpId="4"/>
      <p:bldP build="whole" bldLvl="1" animBg="1" rev="0" advAuto="0" spid="286" grpId="6"/>
      <p:bldP build="whole" bldLvl="1" animBg="1" rev="0" advAuto="0" spid="290" grpId="10"/>
      <p:bldP build="whole" bldLvl="1" animBg="1" rev="0" advAuto="0" spid="289" grpId="9"/>
      <p:bldP build="whole" bldLvl="1" animBg="1" rev="0" advAuto="0" spid="282" grpId="2"/>
      <p:bldP build="whole" bldLvl="1" animBg="1" rev="0" advAuto="0" spid="288" grpId="8"/>
      <p:bldP build="whole" bldLvl="1" animBg="1" rev="0" advAuto="0" spid="283" grpId="5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Oval"/>
          <p:cNvSpPr/>
          <p:nvPr/>
        </p:nvSpPr>
        <p:spPr>
          <a:xfrm>
            <a:off x="4840957" y="5693748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94" name="Oval"/>
          <p:cNvSpPr/>
          <p:nvPr/>
        </p:nvSpPr>
        <p:spPr>
          <a:xfrm>
            <a:off x="7369668" y="5693748"/>
            <a:ext cx="828041" cy="796037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95" name="Line"/>
          <p:cNvSpPr/>
          <p:nvPr/>
        </p:nvSpPr>
        <p:spPr>
          <a:xfrm>
            <a:off x="5883486" y="6091766"/>
            <a:ext cx="127169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296" name="(e0 e1), env"/>
          <p:cNvSpPr txBox="1"/>
          <p:nvPr/>
        </p:nvSpPr>
        <p:spPr>
          <a:xfrm>
            <a:off x="3392509" y="6849533"/>
            <a:ext cx="287827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(e</a:t>
            </a:r>
            <a:r>
              <a:rPr baseline="-5999"/>
              <a:t>0</a:t>
            </a:r>
            <a:r>
              <a:t> e</a:t>
            </a:r>
            <a:r>
              <a:rPr baseline="-5999"/>
              <a:t>1</a:t>
            </a:r>
            <a:r>
              <a:t>), env</a:t>
            </a:r>
          </a:p>
        </p:txBody>
      </p:sp>
      <p:sp>
        <p:nvSpPr>
          <p:cNvPr id="297" name="e’, env’"/>
          <p:cNvSpPr txBox="1"/>
          <p:nvPr/>
        </p:nvSpPr>
        <p:spPr>
          <a:xfrm>
            <a:off x="7600508" y="6849533"/>
            <a:ext cx="206533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e’, env’</a:t>
            </a:r>
          </a:p>
        </p:txBody>
      </p:sp>
      <p:pic>
        <p:nvPicPr>
          <p:cNvPr id="298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32314" y="92395"/>
            <a:ext cx="6679849" cy="5241606"/>
          </a:xfrm>
          <a:prstGeom prst="rect">
            <a:avLst/>
          </a:prstGeom>
          <a:ln w="12700">
            <a:miter lim="400000"/>
          </a:ln>
        </p:spPr>
      </p:pic>
      <p:sp>
        <p:nvSpPr>
          <p:cNvPr id="299" name="Oval"/>
          <p:cNvSpPr/>
          <p:nvPr/>
        </p:nvSpPr>
        <p:spPr>
          <a:xfrm>
            <a:off x="7292058" y="1223348"/>
            <a:ext cx="578009" cy="5588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0" name="Oval"/>
          <p:cNvSpPr/>
          <p:nvPr/>
        </p:nvSpPr>
        <p:spPr>
          <a:xfrm>
            <a:off x="8754550" y="1223348"/>
            <a:ext cx="578010" cy="5588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1" name="Line"/>
          <p:cNvSpPr/>
          <p:nvPr/>
        </p:nvSpPr>
        <p:spPr>
          <a:xfrm>
            <a:off x="8023304" y="1502748"/>
            <a:ext cx="57800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2" name="Oval"/>
          <p:cNvSpPr/>
          <p:nvPr/>
        </p:nvSpPr>
        <p:spPr>
          <a:xfrm>
            <a:off x="9501858" y="2671148"/>
            <a:ext cx="578009" cy="5588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3" name="Oval"/>
          <p:cNvSpPr/>
          <p:nvPr/>
        </p:nvSpPr>
        <p:spPr>
          <a:xfrm>
            <a:off x="10964350" y="2671148"/>
            <a:ext cx="578010" cy="5588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4" name="Line"/>
          <p:cNvSpPr/>
          <p:nvPr/>
        </p:nvSpPr>
        <p:spPr>
          <a:xfrm>
            <a:off x="10233104" y="2950548"/>
            <a:ext cx="57800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305" name="e0"/>
          <p:cNvSpPr txBox="1"/>
          <p:nvPr/>
        </p:nvSpPr>
        <p:spPr>
          <a:xfrm>
            <a:off x="8080546" y="1651000"/>
            <a:ext cx="52076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0</a:t>
            </a:r>
          </a:p>
        </p:txBody>
      </p:sp>
      <p:sp>
        <p:nvSpPr>
          <p:cNvPr id="306" name="e1"/>
          <p:cNvSpPr txBox="1"/>
          <p:nvPr/>
        </p:nvSpPr>
        <p:spPr>
          <a:xfrm>
            <a:off x="10207705" y="2112433"/>
            <a:ext cx="52076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</a:t>
            </a:r>
            <a:r>
              <a:rPr baseline="-5999"/>
              <a:t>1</a:t>
            </a:r>
          </a:p>
        </p:txBody>
      </p:sp>
      <p:sp>
        <p:nvSpPr>
          <p:cNvPr id="307" name="Previously…"/>
          <p:cNvSpPr txBox="1"/>
          <p:nvPr/>
        </p:nvSpPr>
        <p:spPr>
          <a:xfrm>
            <a:off x="1149129" y="1217083"/>
            <a:ext cx="2646275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Previously…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"/>
                            </p:stCondLst>
                            <p:childTnLst>
                              <p:par>
                                <p:cTn id="10" presetClass="entr" nodeType="afterEffect" presetID="9" grpId="2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3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00"/>
                            </p:stCondLst>
                            <p:childTnLst>
                              <p:par>
                                <p:cTn id="14" presetClass="entr" nodeType="afterEffect" presetSubtype="16" presetID="23" grpId="3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Class="entr" nodeType="afterEffect" presetSubtype="16" presetID="23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" fill="hold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00"/>
                            </p:stCondLst>
                            <p:childTnLst>
                              <p:par>
                                <p:cTn id="24" presetClass="entr" nodeType="afterEffect" presetID="9" grpId="5" fill="hold">
                                  <p:stCondLst>
                                    <p:cond delay="2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6" dur="3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300"/>
                            </p:stCondLst>
                            <p:childTnLst>
                              <p:par>
                                <p:cTn id="28" presetClass="entr" nodeType="afterEffect" presetSubtype="16" presetID="23" grpId="6" fill="hold">
                                  <p:stCondLst>
                                    <p:cond delay="4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3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" fill="hold"/>
                                        <p:tgtEl>
                                          <p:spTgt spid="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3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300"/>
                            </p:stCondLst>
                            <p:childTnLst>
                              <p:par>
                                <p:cTn id="37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9" dur="3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05" grpId="7"/>
      <p:bldP build="whole" bldLvl="1" animBg="1" rev="0" advAuto="0" spid="304" grpId="5"/>
      <p:bldP build="whole" bldLvl="1" animBg="1" rev="0" advAuto="0" spid="299" grpId="1"/>
      <p:bldP build="whole" bldLvl="1" animBg="1" rev="0" advAuto="0" spid="306" grpId="8"/>
      <p:bldP build="whole" bldLvl="1" animBg="1" rev="0" advAuto="0" spid="302" grpId="4"/>
      <p:bldP build="whole" bldLvl="1" animBg="1" rev="0" advAuto="0" spid="303" grpId="6"/>
      <p:bldP build="whole" bldLvl="1" animBg="1" rev="0" advAuto="0" spid="300" grpId="3"/>
      <p:bldP build="whole" bldLvl="1" animBg="1" rev="0" advAuto="0" spid="301" grpId="2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e ::= (λ (x) e)…"/>
          <p:cNvSpPr txBox="1"/>
          <p:nvPr/>
        </p:nvSpPr>
        <p:spPr>
          <a:xfrm>
            <a:off x="3396753" y="3683000"/>
            <a:ext cx="6211294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 ::= (λ (x)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(e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x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(call/cc (λ (x) e))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e ::= (λ (x) e)…"/>
          <p:cNvSpPr txBox="1"/>
          <p:nvPr/>
        </p:nvSpPr>
        <p:spPr>
          <a:xfrm>
            <a:off x="3396753" y="3683000"/>
            <a:ext cx="6211294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 ::= (λ (x)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(e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x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(call/cc (λ (x) e))</a:t>
            </a:r>
          </a:p>
        </p:txBody>
      </p:sp>
      <p:sp>
        <p:nvSpPr>
          <p:cNvPr id="312" name="Rectangle"/>
          <p:cNvSpPr/>
          <p:nvPr/>
        </p:nvSpPr>
        <p:spPr>
          <a:xfrm>
            <a:off x="3217333" y="4965700"/>
            <a:ext cx="7405688" cy="2239037"/>
          </a:xfrm>
          <a:prstGeom prst="rect">
            <a:avLst/>
          </a:prstGeom>
          <a:solidFill>
            <a:srgbClr val="FFFFFF">
              <a:alpha val="79649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13" name="Rectangle"/>
          <p:cNvSpPr/>
          <p:nvPr/>
        </p:nvSpPr>
        <p:spPr>
          <a:xfrm>
            <a:off x="2226733" y="2027766"/>
            <a:ext cx="7405688" cy="2239038"/>
          </a:xfrm>
          <a:prstGeom prst="rect">
            <a:avLst/>
          </a:prstGeom>
          <a:solidFill>
            <a:srgbClr val="FFFFFF">
              <a:alpha val="79649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18" name="Connection Line"/>
          <p:cNvSpPr/>
          <p:nvPr/>
        </p:nvSpPr>
        <p:spPr>
          <a:xfrm>
            <a:off x="5881158" y="2409512"/>
            <a:ext cx="772121" cy="16795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734" y="10843"/>
                  <a:pt x="8934" y="3643"/>
                  <a:pt x="21600" y="0"/>
                </a:cubicBezTo>
              </a:path>
            </a:pathLst>
          </a:custGeom>
          <a:ln w="508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319" name="Connection Line"/>
          <p:cNvSpPr/>
          <p:nvPr/>
        </p:nvSpPr>
        <p:spPr>
          <a:xfrm>
            <a:off x="4434482" y="1879746"/>
            <a:ext cx="693144" cy="21666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7713" y="12059"/>
                  <a:pt x="10513" y="4859"/>
                  <a:pt x="0" y="0"/>
                </a:cubicBezTo>
              </a:path>
            </a:pathLst>
          </a:custGeom>
          <a:ln w="508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316" name="k  ::=  ()   |   ar(e, env, k)"/>
          <p:cNvSpPr txBox="1"/>
          <p:nvPr/>
        </p:nvSpPr>
        <p:spPr>
          <a:xfrm>
            <a:off x="1779890" y="1054094"/>
            <a:ext cx="4314220" cy="558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/>
            </a:pPr>
            <a:r>
              <a:t>k  ::=  ()   |  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ar</a:t>
            </a: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, env, k) </a:t>
            </a:r>
          </a:p>
        </p:txBody>
      </p:sp>
      <p:sp>
        <p:nvSpPr>
          <p:cNvPr id="317" name="|   fn(v, k)"/>
          <p:cNvSpPr txBox="1"/>
          <p:nvPr/>
        </p:nvSpPr>
        <p:spPr>
          <a:xfrm>
            <a:off x="6296392" y="1714494"/>
            <a:ext cx="1800549" cy="558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/>
            </a:pPr>
            <a:r>
              <a:t>|  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fn</a:t>
            </a:r>
            <a:r>
              <a:t>(v, k)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99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499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99"/>
                            </p:stCondLst>
                            <p:childTnLst>
                              <p:par>
                                <p:cTn id="18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499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998"/>
                            </p:stCondLst>
                            <p:childTnLst>
                              <p:par>
                                <p:cTn id="22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4" dur="499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497"/>
                            </p:stCondLst>
                            <p:childTnLst>
                              <p:par>
                                <p:cTn id="26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8" dur="499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13" grpId="1"/>
      <p:bldP build="whole" bldLvl="1" animBg="1" rev="0" advAuto="0" spid="316" grpId="4"/>
      <p:bldP build="whole" bldLvl="1" animBg="1" rev="0" advAuto="0" spid="318" grpId="5"/>
      <p:bldP build="whole" bldLvl="1" animBg="1" rev="0" advAuto="0" spid="319" grpId="3"/>
      <p:bldP build="whole" bldLvl="1" animBg="1" rev="0" advAuto="0" spid="312" grpId="2"/>
      <p:bldP build="whole" bldLvl="1" animBg="1" rev="0" advAuto="0" spid="317" grpId="6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e ::= (λ (x) e)…"/>
          <p:cNvSpPr txBox="1"/>
          <p:nvPr/>
        </p:nvSpPr>
        <p:spPr>
          <a:xfrm>
            <a:off x="3396753" y="3683000"/>
            <a:ext cx="6211294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 ::= (λ (x)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(e e)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x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| (call/cc (λ (x) e))</a:t>
            </a:r>
          </a:p>
        </p:txBody>
      </p:sp>
      <p:sp>
        <p:nvSpPr>
          <p:cNvPr id="322" name="Rectangle"/>
          <p:cNvSpPr/>
          <p:nvPr/>
        </p:nvSpPr>
        <p:spPr>
          <a:xfrm>
            <a:off x="3217333" y="4965700"/>
            <a:ext cx="7405688" cy="2239037"/>
          </a:xfrm>
          <a:prstGeom prst="rect">
            <a:avLst/>
          </a:prstGeom>
          <a:solidFill>
            <a:srgbClr val="FFFFFF">
              <a:alpha val="79649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23" name="Rectangle"/>
          <p:cNvSpPr/>
          <p:nvPr/>
        </p:nvSpPr>
        <p:spPr>
          <a:xfrm>
            <a:off x="2226733" y="2027766"/>
            <a:ext cx="7405688" cy="2239038"/>
          </a:xfrm>
          <a:prstGeom prst="rect">
            <a:avLst/>
          </a:prstGeom>
          <a:solidFill>
            <a:srgbClr val="FFFFFF">
              <a:alpha val="79649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24" name="ℰ ::= (ℰ e)     | (v ℰ)     | □"/>
          <p:cNvSpPr txBox="1"/>
          <p:nvPr/>
        </p:nvSpPr>
        <p:spPr>
          <a:xfrm>
            <a:off x="7845958" y="6542616"/>
            <a:ext cx="3307284" cy="209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800">
                <a:latin typeface="Helvetica"/>
                <a:ea typeface="Helvetica"/>
                <a:cs typeface="Helvetica"/>
                <a:sym typeface="Helvetica"/>
              </a:defRPr>
            </a:pPr>
            <a:r>
              <a:t>ℰ </a:t>
            </a: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::= (ℰ e)</a:t>
            </a:r>
            <a:br>
              <a:rPr sz="3800">
                <a:latin typeface="Andale Mono"/>
                <a:ea typeface="Andale Mono"/>
                <a:cs typeface="Andale Mono"/>
                <a:sym typeface="Andale Mono"/>
              </a:rPr>
            </a:b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    | (v ℰ)</a:t>
            </a:r>
            <a:br>
              <a:rPr sz="3800">
                <a:latin typeface="Andale Mono"/>
                <a:ea typeface="Andale Mono"/>
                <a:cs typeface="Andale Mono"/>
                <a:sym typeface="Andale Mono"/>
              </a:rPr>
            </a:br>
            <a:r>
              <a:rPr sz="3800">
                <a:latin typeface="Andale Mono"/>
                <a:ea typeface="Andale Mono"/>
                <a:cs typeface="Andale Mono"/>
                <a:sym typeface="Andale Mono"/>
              </a:rPr>
              <a:t>    | □</a:t>
            </a:r>
          </a:p>
        </p:txBody>
      </p:sp>
      <p:sp>
        <p:nvSpPr>
          <p:cNvPr id="325" name="Oval"/>
          <p:cNvSpPr/>
          <p:nvPr/>
        </p:nvSpPr>
        <p:spPr>
          <a:xfrm>
            <a:off x="7338185" y="6167966"/>
            <a:ext cx="4366155" cy="2811662"/>
          </a:xfrm>
          <a:prstGeom prst="ellipse">
            <a:avLst/>
          </a:prstGeom>
          <a:ln w="63500">
            <a:solidFill>
              <a:srgbClr val="53585F"/>
            </a:solidFill>
            <a:miter lim="400000"/>
          </a:ln>
          <a:effectLst>
            <a:outerShdw sx="100000" sy="100000" kx="0" ky="0" algn="b" rotWithShape="0" blurRad="63500" dist="12700" dir="5400000">
              <a:srgbClr val="000000">
                <a:alpha val="59919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30" name="Connection Line"/>
          <p:cNvSpPr/>
          <p:nvPr/>
        </p:nvSpPr>
        <p:spPr>
          <a:xfrm>
            <a:off x="5881158" y="2409512"/>
            <a:ext cx="772121" cy="16795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734" y="10843"/>
                  <a:pt x="8934" y="3643"/>
                  <a:pt x="21600" y="0"/>
                </a:cubicBezTo>
              </a:path>
            </a:pathLst>
          </a:custGeom>
          <a:ln w="508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331" name="Connection Line"/>
          <p:cNvSpPr/>
          <p:nvPr/>
        </p:nvSpPr>
        <p:spPr>
          <a:xfrm>
            <a:off x="4434482" y="1879746"/>
            <a:ext cx="693144" cy="21666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7713" y="12059"/>
                  <a:pt x="10513" y="4859"/>
                  <a:pt x="0" y="0"/>
                </a:cubicBezTo>
              </a:path>
            </a:pathLst>
          </a:custGeom>
          <a:ln w="50800">
            <a:solidFill>
              <a:srgbClr val="000000"/>
            </a:solidFill>
            <a:miter lim="400000"/>
            <a:headEnd type="triangle"/>
          </a:ln>
        </p:spPr>
        <p:txBody>
          <a:bodyPr/>
          <a:lstStyle/>
          <a:p>
            <a:pPr/>
          </a:p>
        </p:txBody>
      </p:sp>
      <p:sp>
        <p:nvSpPr>
          <p:cNvPr id="328" name="k  ::=  ()   |   ar(e, env, k)"/>
          <p:cNvSpPr txBox="1"/>
          <p:nvPr/>
        </p:nvSpPr>
        <p:spPr>
          <a:xfrm>
            <a:off x="1779890" y="1054094"/>
            <a:ext cx="4314220" cy="558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/>
            </a:pPr>
            <a:r>
              <a:t>k  ::=  ()   |  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ar</a:t>
            </a: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t>, env, k) </a:t>
            </a:r>
          </a:p>
        </p:txBody>
      </p:sp>
      <p:sp>
        <p:nvSpPr>
          <p:cNvPr id="329" name="|   fn(v, k)"/>
          <p:cNvSpPr txBox="1"/>
          <p:nvPr/>
        </p:nvSpPr>
        <p:spPr>
          <a:xfrm>
            <a:off x="6296392" y="1714494"/>
            <a:ext cx="1800549" cy="558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/>
            </a:pPr>
            <a:r>
              <a:t>|  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fn</a:t>
            </a:r>
            <a:r>
              <a:t>(v, k)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6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6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25" grpId="1"/>
      <p:bldP build="whole" bldLvl="1" animBg="1" rev="0" advAuto="0" spid="324" grpId="2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(x, env, ar(e1, env1, k1))  →  (e1, env1, fn(env(x), k1))"/>
          <p:cNvSpPr txBox="1"/>
          <p:nvPr/>
        </p:nvSpPr>
        <p:spPr>
          <a:xfrm>
            <a:off x="1921507" y="2495544"/>
            <a:ext cx="8983986" cy="558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 </a:t>
            </a:r>
            <a:r>
              <a:t>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ar</a:t>
            </a: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, k</a:t>
            </a:r>
            <a:r>
              <a:rPr baseline="-5999"/>
              <a:t>1</a:t>
            </a:r>
            <a:r>
              <a:t>))  →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fn</a:t>
            </a:r>
            <a:r>
              <a:t>(env(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), k</a:t>
            </a:r>
            <a:r>
              <a:rPr baseline="-5999"/>
              <a:t>1</a:t>
            </a:r>
            <a:r>
              <a:t>))</a:t>
            </a:r>
          </a:p>
        </p:txBody>
      </p:sp>
      <p:sp>
        <p:nvSpPr>
          <p:cNvPr id="334" name="((λ (x) e), env, ar(e1, env1, k1))  →  (e1, env1, fn(((λ (x) e), env), k1))"/>
          <p:cNvSpPr txBox="1"/>
          <p:nvPr/>
        </p:nvSpPr>
        <p:spPr>
          <a:xfrm>
            <a:off x="313089" y="3617380"/>
            <a:ext cx="12429422" cy="546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9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</a:t>
            </a:r>
            <a:r>
              <a:t> 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ar</a:t>
            </a: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, k</a:t>
            </a:r>
            <a:r>
              <a:rPr baseline="-5999"/>
              <a:t>1</a:t>
            </a:r>
            <a:r>
              <a:t>))  →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fn</a:t>
            </a:r>
            <a:r>
              <a:t>((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env), k</a:t>
            </a:r>
            <a:r>
              <a:rPr baseline="-5999"/>
              <a:t>1</a:t>
            </a:r>
            <a:r>
              <a:t>))</a:t>
            </a:r>
          </a:p>
        </p:txBody>
      </p:sp>
      <p:sp>
        <p:nvSpPr>
          <p:cNvPr id="335" name="((e0 e1), env, k)  →  (e0, env, ar(e1, env, k))"/>
          <p:cNvSpPr txBox="1"/>
          <p:nvPr/>
        </p:nvSpPr>
        <p:spPr>
          <a:xfrm>
            <a:off x="3083649" y="1383629"/>
            <a:ext cx="7660484" cy="558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env, k)  →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, 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ar</a:t>
            </a: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env, k))</a:t>
            </a:r>
          </a:p>
        </p:txBody>
      </p:sp>
      <p:sp>
        <p:nvSpPr>
          <p:cNvPr id="336" name="(x, env, fn(((λ (x1) e1), env1), k1))  →  (e1, env1[x1 ↦ env(x)], k1)"/>
          <p:cNvSpPr txBox="1"/>
          <p:nvPr/>
        </p:nvSpPr>
        <p:spPr>
          <a:xfrm>
            <a:off x="197625" y="4726516"/>
            <a:ext cx="10816747" cy="596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9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</a:t>
            </a:r>
            <a:r>
              <a:t> 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fn</a:t>
            </a:r>
            <a:r>
              <a:t>((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</a:t>
            </a:r>
            <a:r>
              <a:t>x</a:t>
            </a:r>
            <a:r>
              <a:rPr baseline="-5999"/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</a:t>
            </a:r>
            <a:r>
              <a:rPr baseline="-5999"/>
              <a:t>1</a:t>
            </a:r>
            <a:r>
              <a:t>), k</a:t>
            </a:r>
            <a:r>
              <a:rPr baseline="-5999"/>
              <a:t>1</a:t>
            </a:r>
            <a:r>
              <a:t>))  →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[x</a:t>
            </a:r>
            <a:r>
              <a:rPr baseline="-5999"/>
              <a:t>1</a:t>
            </a:r>
            <a:r>
              <a:t> ↦ env(x)], k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337" name="((λ (x) e), env, fn(((λ (x1) e1), env1), k1))…"/>
          <p:cNvSpPr txBox="1"/>
          <p:nvPr/>
        </p:nvSpPr>
        <p:spPr>
          <a:xfrm>
            <a:off x="229564" y="5876526"/>
            <a:ext cx="12628411" cy="1041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29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(x)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e)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</a:t>
            </a:r>
            <a:r>
              <a:t> 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fn</a:t>
            </a:r>
            <a:r>
              <a:t>((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</a:t>
            </a:r>
            <a:r>
              <a:t>x</a:t>
            </a:r>
            <a:r>
              <a:rPr baseline="-5999"/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</a:t>
            </a:r>
            <a:r>
              <a:rPr baseline="-5999"/>
              <a:t>1</a:t>
            </a:r>
            <a:r>
              <a:t>), k</a:t>
            </a:r>
            <a:r>
              <a:rPr baseline="-5999"/>
              <a:t>1</a:t>
            </a:r>
            <a:r>
              <a:t>))   </a:t>
            </a:r>
          </a:p>
          <a:p>
            <a:pPr algn="l">
              <a:defRPr sz="29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                           </a:t>
            </a:r>
            <a:r>
              <a:t>→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[x</a:t>
            </a:r>
            <a:r>
              <a:rPr baseline="-5999"/>
              <a:t>1</a:t>
            </a:r>
            <a:r>
              <a:t> ↦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(x)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e)</a:t>
            </a:r>
            <a:r>
              <a:t>, env)], k</a:t>
            </a:r>
            <a:r>
              <a:rPr baseline="-5999"/>
              <a:t>1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499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7" dur="499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2" dur="499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37" grpId="4"/>
      <p:bldP build="whole" bldLvl="1" animBg="1" rev="0" advAuto="0" spid="336" grpId="3"/>
      <p:bldP build="whole" bldLvl="1" animBg="1" rev="0" advAuto="0" spid="333" grpId="1"/>
      <p:bldP build="whole" bldLvl="1" animBg="1" rev="0" advAuto="0" spid="334" grpId="2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((call/cc (λ (x) e0)), env, k)  →  (e0, env[x ↦ k], k)"/>
          <p:cNvSpPr txBox="1"/>
          <p:nvPr/>
        </p:nvSpPr>
        <p:spPr>
          <a:xfrm>
            <a:off x="923720" y="2978149"/>
            <a:ext cx="10175228" cy="62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1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(call/cc 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))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</a:t>
            </a:r>
            <a:r>
              <a:t> env, k)  →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, env[x ↦ k], k)</a:t>
            </a:r>
          </a:p>
        </p:txBody>
      </p:sp>
      <p:sp>
        <p:nvSpPr>
          <p:cNvPr id="340" name="((λ (x) e0), env, fn(k0, k1))  →  ((λ (x) e0), env, k0)"/>
          <p:cNvSpPr txBox="1"/>
          <p:nvPr/>
        </p:nvSpPr>
        <p:spPr>
          <a:xfrm>
            <a:off x="1956875" y="4565650"/>
            <a:ext cx="10005450" cy="5790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1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</a:t>
            </a:r>
            <a:r>
              <a:t> 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fn</a:t>
            </a:r>
            <a:r>
              <a:t>(k</a:t>
            </a:r>
            <a:r>
              <a:rPr baseline="-5999"/>
              <a:t>0</a:t>
            </a:r>
            <a:r>
              <a:t>, k</a:t>
            </a:r>
            <a:r>
              <a:rPr baseline="-5999"/>
              <a:t>1</a:t>
            </a:r>
            <a:r>
              <a:t>))  →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env, k</a:t>
            </a:r>
            <a:r>
              <a:rPr baseline="-5999"/>
              <a:t>0</a:t>
            </a:r>
            <a:r>
              <a:t>)</a:t>
            </a:r>
          </a:p>
        </p:txBody>
      </p:sp>
      <p:sp>
        <p:nvSpPr>
          <p:cNvPr id="341" name="(x, env, fn(k0, k1))  →  (x, env, k0)"/>
          <p:cNvSpPr txBox="1"/>
          <p:nvPr/>
        </p:nvSpPr>
        <p:spPr>
          <a:xfrm>
            <a:off x="4004448" y="6199716"/>
            <a:ext cx="5910304" cy="5790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1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</a:t>
            </a:r>
            <a:r>
              <a:t> 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fn</a:t>
            </a:r>
            <a:r>
              <a:t>(k</a:t>
            </a:r>
            <a:r>
              <a:rPr baseline="-5999"/>
              <a:t>0</a:t>
            </a:r>
            <a:r>
              <a:t>, k</a:t>
            </a:r>
            <a:r>
              <a:rPr baseline="-5999"/>
              <a:t>1</a:t>
            </a:r>
            <a:r>
              <a:t>))  →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t>, env, k</a:t>
            </a:r>
            <a:r>
              <a:rPr baseline="-5999"/>
              <a:t>0</a:t>
            </a:r>
            <a:r>
              <a:t>)</a:t>
            </a:r>
          </a:p>
        </p:txBody>
      </p:sp>
      <p:sp>
        <p:nvSpPr>
          <p:cNvPr id="342" name="call/cc semantics"/>
          <p:cNvSpPr txBox="1"/>
          <p:nvPr/>
        </p:nvSpPr>
        <p:spPr>
          <a:xfrm>
            <a:off x="3974782" y="1056216"/>
            <a:ext cx="505523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000"/>
            </a:lvl1pPr>
          </a:lstStyle>
          <a:p>
            <a:pPr/>
            <a:r>
              <a:t>call/cc semantics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40" grpId="1"/>
      <p:bldP build="whole" bldLvl="1" animBg="1" rev="0" advAuto="0" spid="341" grpId="2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k  ::=   …   |   let(x, e, env, k)"/>
          <p:cNvSpPr txBox="1"/>
          <p:nvPr/>
        </p:nvSpPr>
        <p:spPr>
          <a:xfrm>
            <a:off x="3993706" y="3639602"/>
            <a:ext cx="5017388" cy="558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/>
            </a:pPr>
            <a:r>
              <a:t>k  ::=   …   |  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let</a:t>
            </a:r>
            <a:r>
              <a:t>(x, e, env, k) </a:t>
            </a:r>
          </a:p>
        </p:txBody>
      </p:sp>
      <p:sp>
        <p:nvSpPr>
          <p:cNvPr id="345" name="e ::= ... | (let ([x e0]) e1)"/>
          <p:cNvSpPr txBox="1"/>
          <p:nvPr/>
        </p:nvSpPr>
        <p:spPr>
          <a:xfrm>
            <a:off x="3028387" y="1244600"/>
            <a:ext cx="702422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 ::= ... | (let ([x e</a:t>
            </a:r>
            <a:r>
              <a:rPr baseline="-5999"/>
              <a:t>0</a:t>
            </a:r>
            <a:r>
              <a:t>]) e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346" name="(x, env, let(x1, e1, env1, k1))  →  (e1, env1[x1 ↦ env(x)], k1)"/>
          <p:cNvSpPr txBox="1"/>
          <p:nvPr/>
        </p:nvSpPr>
        <p:spPr>
          <a:xfrm>
            <a:off x="1504701" y="5789080"/>
            <a:ext cx="9817598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 </a:t>
            </a:r>
            <a:r>
              <a:t>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let</a:t>
            </a:r>
            <a:r>
              <a:t>(x</a:t>
            </a:r>
            <a:r>
              <a:rPr baseline="-5999"/>
              <a:t>1</a:t>
            </a:r>
            <a:r>
              <a:t>,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, k</a:t>
            </a:r>
            <a:r>
              <a:rPr baseline="-5999"/>
              <a:t>1</a:t>
            </a:r>
            <a:r>
              <a:t>))  →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[x</a:t>
            </a:r>
            <a:r>
              <a:rPr baseline="-5999"/>
              <a:t>1</a:t>
            </a:r>
            <a:r>
              <a:t> ↦ env(x)], k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347" name="((λ (x) e), env, let(x1, e1, env1, k1))  →  (e1, env1[x1 ↦ ((λ (x) e), env)], k1)"/>
          <p:cNvSpPr txBox="1"/>
          <p:nvPr/>
        </p:nvSpPr>
        <p:spPr>
          <a:xfrm>
            <a:off x="131303" y="6917266"/>
            <a:ext cx="128183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</a:t>
            </a:r>
            <a:r>
              <a:t> 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let</a:t>
            </a:r>
            <a:r>
              <a:t>(x</a:t>
            </a:r>
            <a:r>
              <a:rPr baseline="-5999"/>
              <a:t>1</a:t>
            </a:r>
            <a:r>
              <a:t>,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, k</a:t>
            </a:r>
            <a:r>
              <a:rPr baseline="-5999"/>
              <a:t>1</a:t>
            </a:r>
            <a:r>
              <a:t>))  →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[x</a:t>
            </a:r>
            <a:r>
              <a:rPr baseline="-5999"/>
              <a:t>1</a:t>
            </a:r>
            <a:r>
              <a:t> ↦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env)], k</a:t>
            </a:r>
            <a:r>
              <a:rPr baseline="-5999"/>
              <a:t>1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2" dur="4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"/>
                            </p:stCondLst>
                            <p:childTnLst>
                              <p:par>
                                <p:cTn id="14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6" dur="4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47" grpId="3"/>
      <p:bldP build="whole" bldLvl="1" animBg="1" rev="0" advAuto="0" spid="344" grpId="1"/>
      <p:bldP build="whole" bldLvl="1" animBg="1" rev="0" advAuto="0" spid="346" grpId="2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k  ::=   …   |   let(x, e, env, k)"/>
          <p:cNvSpPr txBox="1"/>
          <p:nvPr/>
        </p:nvSpPr>
        <p:spPr>
          <a:xfrm>
            <a:off x="3993706" y="3639602"/>
            <a:ext cx="5017388" cy="558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/>
            </a:pPr>
            <a:r>
              <a:t>k  ::=   …   |  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let</a:t>
            </a:r>
            <a:r>
              <a:t>(x, e, env, k) </a:t>
            </a:r>
          </a:p>
        </p:txBody>
      </p:sp>
      <p:sp>
        <p:nvSpPr>
          <p:cNvPr id="350" name="e ::= ...…"/>
          <p:cNvSpPr txBox="1"/>
          <p:nvPr/>
        </p:nvSpPr>
        <p:spPr>
          <a:xfrm>
            <a:off x="3721926" y="855133"/>
            <a:ext cx="5560948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 ::= ...</a:t>
            </a:r>
          </a:p>
          <a:p>
            <a:pPr algn="l" defTabSz="457200">
              <a:lnSpc>
                <a:spcPts val="5200"/>
              </a:lnSpc>
              <a:spcBef>
                <a:spcPts val="1200"/>
              </a:spcBef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    | (let ([x e</a:t>
            </a:r>
            <a:r>
              <a:rPr baseline="-5999"/>
              <a:t>0</a:t>
            </a:r>
            <a:r>
              <a:t>]) e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351" name="(x, env, let(x1, e1, env1, k1))  →  (e1, env1[x1 ↦ env(x)], k1)"/>
          <p:cNvSpPr txBox="1"/>
          <p:nvPr/>
        </p:nvSpPr>
        <p:spPr>
          <a:xfrm>
            <a:off x="1504701" y="5789080"/>
            <a:ext cx="9817598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 </a:t>
            </a:r>
            <a:r>
              <a:t>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let</a:t>
            </a:r>
            <a:r>
              <a:t>(x</a:t>
            </a:r>
            <a:r>
              <a:rPr baseline="-5999"/>
              <a:t>1</a:t>
            </a:r>
            <a:r>
              <a:t>,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, k</a:t>
            </a:r>
            <a:r>
              <a:rPr baseline="-5999"/>
              <a:t>1</a:t>
            </a:r>
            <a:r>
              <a:t>))  →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[x</a:t>
            </a:r>
            <a:r>
              <a:rPr baseline="-5999"/>
              <a:t>1</a:t>
            </a:r>
            <a:r>
              <a:t> ↦ env(x)], k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352" name="((λ (x) e), env, let(x1, e1, env1, k1))  →  (e1, env1[x1 ↦ ((λ (x) e), env)], k1)"/>
          <p:cNvSpPr txBox="1"/>
          <p:nvPr/>
        </p:nvSpPr>
        <p:spPr>
          <a:xfrm>
            <a:off x="131303" y="6917266"/>
            <a:ext cx="128183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8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</a:t>
            </a:r>
            <a:r>
              <a:t> 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let</a:t>
            </a:r>
            <a:r>
              <a:t>(x</a:t>
            </a:r>
            <a:r>
              <a:rPr baseline="-5999"/>
              <a:t>1</a:t>
            </a:r>
            <a:r>
              <a:t>,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, k</a:t>
            </a:r>
            <a:r>
              <a:rPr baseline="-5999"/>
              <a:t>1</a:t>
            </a:r>
            <a:r>
              <a:t>))  →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[x</a:t>
            </a:r>
            <a:r>
              <a:rPr baseline="-5999"/>
              <a:t>1</a:t>
            </a:r>
            <a:r>
              <a:t> ↦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 (x) e)</a:t>
            </a:r>
            <a:r>
              <a:t>, env)], k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353" name="Rectangle"/>
          <p:cNvSpPr/>
          <p:nvPr/>
        </p:nvSpPr>
        <p:spPr>
          <a:xfrm>
            <a:off x="1774361" y="576391"/>
            <a:ext cx="10110194" cy="4275866"/>
          </a:xfrm>
          <a:prstGeom prst="rect">
            <a:avLst/>
          </a:prstGeom>
          <a:solidFill>
            <a:srgbClr val="FFFFFF">
              <a:alpha val="95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354" name="(x, env, fn(((λ (x1) e1), env1), k1))  →  (e1, env1[x1 ↦ env(x)], k1)"/>
          <p:cNvSpPr txBox="1"/>
          <p:nvPr/>
        </p:nvSpPr>
        <p:spPr>
          <a:xfrm>
            <a:off x="218264" y="1618617"/>
            <a:ext cx="10816747" cy="596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9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x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</a:t>
            </a:r>
            <a:r>
              <a:t> 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fn</a:t>
            </a:r>
            <a:r>
              <a:t>((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</a:t>
            </a:r>
            <a:r>
              <a:t>x</a:t>
            </a:r>
            <a:r>
              <a:rPr baseline="-5999"/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</a:t>
            </a:r>
            <a:r>
              <a:rPr baseline="-5999"/>
              <a:t>1</a:t>
            </a:r>
            <a:r>
              <a:t>), k</a:t>
            </a:r>
            <a:r>
              <a:rPr baseline="-5999"/>
              <a:t>1</a:t>
            </a:r>
            <a:r>
              <a:t>))  → 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[x</a:t>
            </a:r>
            <a:r>
              <a:rPr baseline="-5999"/>
              <a:t>1</a:t>
            </a:r>
            <a:r>
              <a:t> ↦ env(x)], k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355" name="((λ (x) e), env, fn(((λ (x1) e1), env1), k1))…"/>
          <p:cNvSpPr txBox="1"/>
          <p:nvPr/>
        </p:nvSpPr>
        <p:spPr>
          <a:xfrm>
            <a:off x="250203" y="2768626"/>
            <a:ext cx="12628411" cy="10414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29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(x)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e)</a:t>
            </a:r>
            <a:r>
              <a:rPr>
                <a:latin typeface="Helvetica"/>
                <a:ea typeface="Helvetica"/>
                <a:cs typeface="Helvetica"/>
                <a:sym typeface="Helvetica"/>
              </a:rPr>
              <a:t>,</a:t>
            </a:r>
            <a:r>
              <a:t> env,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fn</a:t>
            </a:r>
            <a:r>
              <a:t>((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</a:t>
            </a:r>
            <a:r>
              <a:t>x</a:t>
            </a:r>
            <a:r>
              <a:rPr baseline="-5999"/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)</a:t>
            </a:r>
            <a:r>
              <a:t>, env</a:t>
            </a:r>
            <a:r>
              <a:rPr baseline="-5999"/>
              <a:t>1</a:t>
            </a:r>
            <a:r>
              <a:t>), k</a:t>
            </a:r>
            <a:r>
              <a:rPr baseline="-5999"/>
              <a:t>1</a:t>
            </a:r>
            <a:r>
              <a:t>))   </a:t>
            </a:r>
          </a:p>
          <a:p>
            <a:pPr algn="l">
              <a:defRPr sz="2900"/>
            </a:pPr>
            <a:r>
              <a:rPr>
                <a:latin typeface="Andale Mono"/>
                <a:ea typeface="Andale Mono"/>
                <a:cs typeface="Andale Mono"/>
                <a:sym typeface="Andale Mono"/>
              </a:rPr>
              <a:t>                           </a:t>
            </a:r>
            <a:r>
              <a:t>→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1</a:t>
            </a:r>
            <a:r>
              <a:t>, env</a:t>
            </a:r>
            <a:r>
              <a:rPr baseline="-5999"/>
              <a:t>1</a:t>
            </a:r>
            <a:r>
              <a:t>[x</a:t>
            </a:r>
            <a:r>
              <a:rPr baseline="-5999"/>
              <a:t>1</a:t>
            </a:r>
            <a:r>
              <a:t> ↦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(λ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(x)</a:t>
            </a:r>
            <a:r>
              <a:rPr sz="1700">
                <a:latin typeface="Andale Mono"/>
                <a:ea typeface="Andale Mono"/>
                <a:cs typeface="Andale Mono"/>
                <a:sym typeface="Andale Mono"/>
              </a:rPr>
              <a:t>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e)</a:t>
            </a:r>
            <a:r>
              <a:t>, env)], k</a:t>
            </a:r>
            <a:r>
              <a:rPr baseline="-5999"/>
              <a:t>1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8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99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8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54" grpId="2"/>
      <p:bldP build="whole" bldLvl="1" animBg="1" rev="0" advAuto="0" spid="355" grpId="3"/>
      <p:bldP build="whole" bldLvl="1" animBg="1" rev="0" advAuto="0" spid="353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(e0, [], ()) → ……"/>
          <p:cNvSpPr txBox="1"/>
          <p:nvPr/>
        </p:nvSpPr>
        <p:spPr>
          <a:xfrm>
            <a:off x="1365967" y="3580487"/>
            <a:ext cx="5151878" cy="24811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r">
              <a:defRPr sz="3100"/>
            </a:pPr>
            <a:r>
              <a:t>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e</a:t>
            </a:r>
            <a:r>
              <a:rPr baseline="-5999">
                <a:latin typeface="Andale Mono"/>
                <a:ea typeface="Andale Mono"/>
                <a:cs typeface="Andale Mono"/>
                <a:sym typeface="Andale Mono"/>
              </a:rPr>
              <a:t>0</a:t>
            </a:r>
            <a:r>
              <a:t>, [], ()) → …</a:t>
            </a:r>
          </a:p>
          <a:p>
            <a:pPr algn="r">
              <a:defRPr sz="3100"/>
            </a:pPr>
            <a:r>
              <a:t>→ … </a:t>
            </a:r>
          </a:p>
          <a:p>
            <a:pPr algn="r">
              <a:defRPr sz="3100"/>
            </a:pPr>
            <a:r>
              <a:t>→ …</a:t>
            </a:r>
          </a:p>
          <a:p>
            <a:pPr algn="r">
              <a:defRPr sz="3100"/>
            </a:pPr>
            <a:r>
              <a:t>→ …   </a:t>
            </a:r>
          </a:p>
          <a:p>
            <a:pPr algn="r">
              <a:defRPr sz="3100"/>
            </a:pPr>
            <a:r>
              <a:t>    </a:t>
            </a:r>
          </a:p>
        </p:txBody>
      </p:sp>
      <p:sp>
        <p:nvSpPr>
          <p:cNvPr id="358" name="CEK-machine evaluation"/>
          <p:cNvSpPr txBox="1"/>
          <p:nvPr/>
        </p:nvSpPr>
        <p:spPr>
          <a:xfrm>
            <a:off x="2951479" y="1056216"/>
            <a:ext cx="710184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000"/>
            </a:lvl1pPr>
          </a:lstStyle>
          <a:p>
            <a:pPr/>
            <a:r>
              <a:t>CEK-machine evaluation</a:t>
            </a:r>
          </a:p>
        </p:txBody>
      </p:sp>
      <p:sp>
        <p:nvSpPr>
          <p:cNvPr id="359" name="→ (x, env, ()) → env(x)"/>
          <p:cNvSpPr txBox="1"/>
          <p:nvPr/>
        </p:nvSpPr>
        <p:spPr>
          <a:xfrm>
            <a:off x="5497397" y="5594109"/>
            <a:ext cx="4088309" cy="5790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>
              <a:defRPr sz="3100"/>
            </a:lvl1pPr>
          </a:lstStyle>
          <a:p>
            <a:pPr/>
            <a:r>
              <a:t>→ (x, env, ()) → env(x)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utils.rkt"/>
          <p:cNvSpPr txBox="1"/>
          <p:nvPr/>
        </p:nvSpPr>
        <p:spPr>
          <a:xfrm>
            <a:off x="4957076" y="670983"/>
            <a:ext cx="3090648" cy="123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400"/>
            </a:lvl1pPr>
          </a:lstStyle>
          <a:p>
            <a:pPr/>
            <a:r>
              <a:t>utils.rkt</a:t>
            </a:r>
          </a:p>
        </p:txBody>
      </p:sp>
      <p:sp>
        <p:nvSpPr>
          <p:cNvPr id="132" name="prim?…"/>
          <p:cNvSpPr txBox="1"/>
          <p:nvPr/>
        </p:nvSpPr>
        <p:spPr>
          <a:xfrm>
            <a:off x="4616152" y="2857500"/>
            <a:ext cx="3772496" cy="524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prim?</a:t>
            </a:r>
          </a:p>
          <a:p>
            <a:pPr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reserved?</a:t>
            </a:r>
          </a:p>
          <a:p>
            <a:pPr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scheme-exp?</a:t>
            </a:r>
          </a:p>
          <a:p>
            <a:pPr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ir-exp?</a:t>
            </a:r>
          </a:p>
          <a:p>
            <a:pPr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eval-scheme</a:t>
            </a:r>
          </a:p>
          <a:p>
            <a:pPr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eval-ir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Implementing dynamic-wind"/>
          <p:cNvSpPr txBox="1"/>
          <p:nvPr/>
        </p:nvSpPr>
        <p:spPr>
          <a:xfrm>
            <a:off x="2423160" y="2857499"/>
            <a:ext cx="815848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000"/>
            </a:lvl1pPr>
          </a:lstStyle>
          <a:p>
            <a:pPr/>
            <a:r>
              <a:t>Implementing dynamic-wind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; Finds the maximum shared tail of two lists…"/>
          <p:cNvSpPr txBox="1"/>
          <p:nvPr/>
        </p:nvSpPr>
        <p:spPr>
          <a:xfrm>
            <a:off x="299310" y="1515533"/>
            <a:ext cx="12406181" cy="469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200">
                <a:solidFill>
                  <a:schemeClr val="accent3">
                    <a:hueOff val="-546623"/>
                    <a:satOff val="7767"/>
                    <a:lumOff val="-14512"/>
                  </a:schemeClr>
                </a:solidFill>
              </a:defRPr>
            </a:pPr>
            <a:r>
              <a:t>; Finds the maximum shared tail of two lists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(%common-tail st0 st1)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([lx (length x)]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[ly (length y)])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loop 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([x (if (&gt; lx ly) (drop x (- lx ly)) x)]</a:t>
            </a:r>
          </a:p>
          <a:p>
            <a:pPr algn="l" defTabSz="457200">
              <a:lnSpc>
                <a:spcPts val="5200"/>
              </a:lnSpc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[y (if (&gt; ly lx) (drop y (- ly lx)) y)])</a:t>
            </a:r>
          </a:p>
          <a:p>
            <a:pPr algn="l" defTabSz="457200">
              <a:lnSpc>
                <a:spcPts val="5200"/>
              </a:lnSpc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(if (eq? x y)</a:t>
            </a:r>
          </a:p>
          <a:p>
            <a:pPr algn="l" defTabSz="457200">
              <a:lnSpc>
                <a:spcPts val="5200"/>
              </a:lnSpc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x</a:t>
            </a:r>
          </a:p>
          <a:p>
            <a:pPr algn="l" defTabSz="457200">
              <a:lnSpc>
                <a:spcPts val="5200"/>
              </a:lnSpc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(loop (cdr x) (cdr y))))))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; Winds down old stack and up new stack,…"/>
          <p:cNvSpPr txBox="1"/>
          <p:nvPr/>
        </p:nvSpPr>
        <p:spPr>
          <a:xfrm>
            <a:off x="957957" y="935566"/>
            <a:ext cx="11088886" cy="746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3200">
                <a:solidFill>
                  <a:schemeClr val="accent3">
                    <a:hueOff val="-546623"/>
                    <a:satOff val="7767"/>
                    <a:lumOff val="-14512"/>
                  </a:schemeClr>
                </a:solidFill>
              </a:defRPr>
            </a:pPr>
            <a:r>
              <a:t>; Winds down old stack and up new stack, </a:t>
            </a:r>
          </a:p>
          <a:p>
            <a:pPr algn="l">
              <a:defRPr sz="3200">
                <a:solidFill>
                  <a:schemeClr val="accent3">
                    <a:hueOff val="-546623"/>
                    <a:satOff val="7767"/>
                    <a:lumOff val="-14512"/>
                  </a:schemeClr>
                </a:solidFill>
              </a:defRPr>
            </a:pPr>
            <a:r>
              <a:t>; invoking the proper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post</a:t>
            </a:r>
            <a:r>
              <a:t> and then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pre</a:t>
            </a:r>
            <a:r>
              <a:t> thunks as it winds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(%do-wind new-stack)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(unless (eq? new-stack %wind-stack)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(let ([tail (%common-tail new-stack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      %wind-stack)])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(let loop ([st %wind-stack])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(unless (eq? st tail)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(set! %wind-stack (cdr st))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((cdr (car st)))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(loop (cdr st))))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(let loop ([st new-stack])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(unless (eq? st tail)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(loop (cdr st)))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((car (car st)))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(set! %wind-stack st)))))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(define %wind-stack ‘())…"/>
          <p:cNvSpPr txBox="1"/>
          <p:nvPr/>
        </p:nvSpPr>
        <p:spPr>
          <a:xfrm>
            <a:off x="1323776" y="1888066"/>
            <a:ext cx="10357248" cy="467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%wind-stack ‘())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(dynamic-wind pre body post)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(pre)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(set! %wind-stack (cons (cons pre post)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  %wind-stack))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([val (body)])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(set! %wind-stack (cdr %wind-stack))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(post)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v))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(define (desugar-t e)…"/>
          <p:cNvSpPr txBox="1"/>
          <p:nvPr/>
        </p:nvSpPr>
        <p:spPr>
          <a:xfrm>
            <a:off x="934111" y="1168400"/>
            <a:ext cx="11136578" cy="518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(desugar-t e)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(match e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... 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</a:p>
          <a:p>
            <a:pPr algn="l">
              <a:defRPr sz="3200">
                <a:solidFill>
                  <a:srgbClr val="FFFFFF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; desugar call/cc so that each use saves the stack &amp;</a:t>
            </a:r>
          </a:p>
          <a:p>
            <a:pPr algn="l">
              <a:defRPr sz="3200">
                <a:solidFill>
                  <a:srgbClr val="FFFFFF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; wraps resulting continuation with a call to %do-wind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[`(call/cc ,e0)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`(call/cc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,(desugar-t e0))]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...))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(define (desugar-t e)…"/>
          <p:cNvSpPr txBox="1"/>
          <p:nvPr/>
        </p:nvSpPr>
        <p:spPr>
          <a:xfrm>
            <a:off x="934111" y="1168400"/>
            <a:ext cx="11136578" cy="609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(desugar-t e)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(match e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... 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</a:p>
          <a:p>
            <a:pPr algn="l">
              <a:defRPr sz="3200">
                <a:solidFill>
                  <a:srgbClr val="FFFFFF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; desugar call/cc so that each use saves the stack &amp;</a:t>
            </a:r>
          </a:p>
          <a:p>
            <a:pPr algn="l">
              <a:defRPr sz="3200">
                <a:solidFill>
                  <a:srgbClr val="FFFFFF"/>
                </a:solidFill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</a:t>
            </a:r>
            <a:r>
              <a:rPr>
                <a:latin typeface="+mn-lt"/>
                <a:ea typeface="+mn-ea"/>
                <a:cs typeface="+mn-cs"/>
                <a:sym typeface="Helvetica Light"/>
              </a:rPr>
              <a:t>; wraps resulting continuation with a call to %do-wind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[`(call/cc ,e0)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`(call/cc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,(desugar-t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`(lambda (k) 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(,e0 (lambda (x) (k x))))))]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...))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(define (desugar-t e)…"/>
          <p:cNvSpPr txBox="1"/>
          <p:nvPr/>
        </p:nvSpPr>
        <p:spPr>
          <a:xfrm>
            <a:off x="934111" y="1168400"/>
            <a:ext cx="11136578" cy="749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(desugar-t e)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(match e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... 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</a:t>
            </a:r>
            <a:r>
              <a:rPr>
                <a:solidFill>
                  <a:schemeClr val="accent3">
                    <a:hueOff val="-546623"/>
                    <a:satOff val="7767"/>
                    <a:lumOff val="-14512"/>
                  </a:schemeClr>
                </a:solidFill>
                <a:latin typeface="+mn-lt"/>
                <a:ea typeface="+mn-ea"/>
                <a:cs typeface="+mn-cs"/>
                <a:sym typeface="Helvetica Light"/>
              </a:rPr>
              <a:t>; desugar call/cc so that each use saves the stack &amp;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</a:t>
            </a:r>
            <a:r>
              <a:rPr>
                <a:solidFill>
                  <a:schemeClr val="accent3">
                    <a:hueOff val="-546623"/>
                    <a:satOff val="7767"/>
                    <a:lumOff val="-14512"/>
                  </a:schemeClr>
                </a:solidFill>
                <a:latin typeface="+mn-lt"/>
                <a:ea typeface="+mn-ea"/>
                <a:cs typeface="+mn-cs"/>
                <a:sym typeface="Helvetica Light"/>
              </a:rPr>
              <a:t>; wraps resulting continuation with a call to %do-wind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[`(call/cc ,e0)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`(call/cc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,(desugar-t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`(lambda (k) </a:t>
            </a:r>
            <a:r>
              <a:rPr>
                <a:solidFill>
                  <a:schemeClr val="accent3">
                    <a:hueOff val="-546623"/>
                    <a:satOff val="7767"/>
                    <a:lumOff val="-14512"/>
                  </a:schemeClr>
                </a:solidFill>
                <a:latin typeface="+mn-lt"/>
                <a:ea typeface="+mn-ea"/>
                <a:cs typeface="+mn-cs"/>
                <a:sym typeface="Helvetica Light"/>
              </a:rPr>
              <a:t>; save k and k’s stack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(,e0 (let ([k-stack %wind-stack])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(lambda (x) 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(begin (%do-wind k-stack)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                       (k x))))))))]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</a:t>
            </a:r>
          </a:p>
          <a:p>
            <a:pPr algn="l">
              <a:defRPr sz="3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...))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Write your own tests…"/>
          <p:cNvSpPr txBox="1"/>
          <p:nvPr/>
        </p:nvSpPr>
        <p:spPr>
          <a:xfrm>
            <a:off x="2092566" y="218016"/>
            <a:ext cx="8819668" cy="1866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7400"/>
            </a:pPr>
            <a:r>
              <a:t>Write your own tests</a:t>
            </a:r>
          </a:p>
          <a:p>
            <a:pPr>
              <a:defRPr sz="44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./tests/*/mytest.scm</a:t>
            </a:r>
          </a:p>
        </p:txBody>
      </p:sp>
      <p:sp>
        <p:nvSpPr>
          <p:cNvPr id="135" name="(require “utils.rkt”)…"/>
          <p:cNvSpPr txBox="1"/>
          <p:nvPr/>
        </p:nvSpPr>
        <p:spPr>
          <a:xfrm>
            <a:off x="233908" y="2641600"/>
            <a:ext cx="12917984" cy="695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(require “utils.rkt”)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(require “desugar.rkt”)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scm (read (open-input-file “…”)))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(scheme-exp? scm)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scm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(define ir (desugar scm))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(ir-exp? ir)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ir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(eval-ir ir)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tart-0"/>
          <p:cNvSpPr txBox="1"/>
          <p:nvPr/>
        </p:nvSpPr>
        <p:spPr>
          <a:xfrm>
            <a:off x="5105095" y="840316"/>
            <a:ext cx="2794610" cy="123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400"/>
            </a:lvl1pPr>
          </a:lstStyle>
          <a:p>
            <a:pPr/>
            <a:r>
              <a:t>start-0</a:t>
            </a:r>
          </a:p>
        </p:txBody>
      </p:sp>
      <p:sp>
        <p:nvSpPr>
          <p:cNvPr id="138" name="(+ ‘5 ‘6)"/>
          <p:cNvSpPr txBox="1"/>
          <p:nvPr/>
        </p:nvSpPr>
        <p:spPr>
          <a:xfrm>
            <a:off x="5004835" y="4527549"/>
            <a:ext cx="2995130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(+ ‘5 ‘6)</a:t>
            </a:r>
          </a:p>
        </p:txBody>
      </p:sp>
      <p:sp>
        <p:nvSpPr>
          <p:cNvPr id="139" name="Line"/>
          <p:cNvSpPr/>
          <p:nvPr/>
        </p:nvSpPr>
        <p:spPr>
          <a:xfrm>
            <a:off x="6502400" y="5640916"/>
            <a:ext cx="1" cy="6985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0" name="(prim + ‘5 ‘6)"/>
          <p:cNvSpPr txBox="1"/>
          <p:nvPr/>
        </p:nvSpPr>
        <p:spPr>
          <a:xfrm>
            <a:off x="4204605" y="6754283"/>
            <a:ext cx="4595590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>
                <a:latin typeface="Andale Mono"/>
                <a:ea typeface="Andale Mono"/>
                <a:cs typeface="Andale Mono"/>
                <a:sym typeface="Andale Mono"/>
              </a:defRPr>
            </a:lvl1pPr>
          </a:lstStyle>
          <a:p>
            <a:pPr/>
            <a:r>
              <a:t>(prim + ‘5 ‘6)</a:t>
            </a:r>
          </a:p>
        </p:txBody>
      </p:sp>
      <p:sp>
        <p:nvSpPr>
          <p:cNvPr id="141" name="(solved with only prims and quote)"/>
          <p:cNvSpPr txBox="1"/>
          <p:nvPr/>
        </p:nvSpPr>
        <p:spPr>
          <a:xfrm>
            <a:off x="2825257" y="2029883"/>
            <a:ext cx="7354286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(solved with only prims and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quote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9" grpId="1"/>
      <p:bldP build="whole" bldLvl="1" animBg="1" rev="0" advAuto="0" spid="140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tart-1"/>
          <p:cNvSpPr txBox="1"/>
          <p:nvPr/>
        </p:nvSpPr>
        <p:spPr>
          <a:xfrm>
            <a:off x="5105095" y="810683"/>
            <a:ext cx="2794610" cy="123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400"/>
            </a:lvl1pPr>
          </a:lstStyle>
          <a:p>
            <a:pPr/>
            <a:r>
              <a:t>start-1</a:t>
            </a:r>
          </a:p>
        </p:txBody>
      </p:sp>
      <p:sp>
        <p:nvSpPr>
          <p:cNvPr id="144" name="(let ([x ‘1]…"/>
          <p:cNvSpPr txBox="1"/>
          <p:nvPr/>
        </p:nvSpPr>
        <p:spPr>
          <a:xfrm>
            <a:off x="2634629" y="4432300"/>
            <a:ext cx="7735541" cy="238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(let ([x ‘1]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(let ([_ (set! x ‘2)])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…</a:t>
            </a:r>
          </a:p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    (+ x y) …))</a:t>
            </a:r>
          </a:p>
        </p:txBody>
      </p:sp>
      <p:sp>
        <p:nvSpPr>
          <p:cNvPr id="145" name="(solved once you add forms in both langs such as let, …)"/>
          <p:cNvSpPr txBox="1"/>
          <p:nvPr/>
        </p:nvSpPr>
        <p:spPr>
          <a:xfrm>
            <a:off x="426830" y="2051050"/>
            <a:ext cx="12151140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(solved once you add forms in both langs such as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let</a:t>
            </a:r>
            <a:r>
              <a:rPr i="1">
                <a:latin typeface="Helvetica"/>
                <a:ea typeface="Helvetica"/>
                <a:cs typeface="Helvetica"/>
                <a:sym typeface="Helvetica"/>
              </a:rPr>
              <a:t>, …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(unless e0 e1)"/>
          <p:cNvSpPr txBox="1"/>
          <p:nvPr/>
        </p:nvSpPr>
        <p:spPr>
          <a:xfrm>
            <a:off x="4412919" y="1824566"/>
            <a:ext cx="4178962" cy="67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 sz="40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(unless e</a:t>
            </a:r>
            <a:r>
              <a:rPr baseline="-5999"/>
              <a:t>0</a:t>
            </a:r>
            <a:r>
              <a:t> e</a:t>
            </a:r>
            <a:r>
              <a:rPr baseline="-5999"/>
              <a:t>1</a:t>
            </a:r>
            <a:r>
              <a:t>)</a:t>
            </a:r>
          </a:p>
        </p:txBody>
      </p:sp>
      <p:sp>
        <p:nvSpPr>
          <p:cNvPr id="148" name="Line"/>
          <p:cNvSpPr/>
          <p:nvPr/>
        </p:nvSpPr>
        <p:spPr>
          <a:xfrm>
            <a:off x="6502400" y="3236383"/>
            <a:ext cx="1" cy="69850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9" name="(if e0 (void) e1)"/>
          <p:cNvSpPr txBox="1"/>
          <p:nvPr/>
        </p:nvSpPr>
        <p:spPr>
          <a:xfrm>
            <a:off x="3831164" y="4830233"/>
            <a:ext cx="5342472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4200">
                <a:latin typeface="Andale Mono"/>
                <a:ea typeface="Andale Mono"/>
                <a:cs typeface="Andale Mono"/>
                <a:sym typeface="Andale Mono"/>
              </a:defRPr>
            </a:pPr>
            <a:r>
              <a:t>(if e</a:t>
            </a:r>
            <a:r>
              <a:rPr baseline="-5999"/>
              <a:t>0</a:t>
            </a:r>
            <a:r>
              <a:t> (void) e</a:t>
            </a:r>
            <a:r>
              <a:rPr baseline="-5999"/>
              <a:t>1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99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99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9" grpId="2"/>
      <p:bldP build="whole" bldLvl="1" animBg="1" rev="0" advAuto="0" spid="148" grpId="1"/>
    </p:bld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