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1" r:id="rId33"/>
    <p:sldId id="282" r:id="rId34"/>
    <p:sldId id="283" r:id="rId35"/>
    <p:sldId id="284" r:id="rId36"/>
    <p:sldId id="285" r:id="rId37"/>
    <p:sldId id="286" r:id="rId38"/>
    <p:sldId id="287" r:id="rId39"/>
    <p:sldId id="288" r:id="rId40"/>
    <p:sldId id="289" r:id="rId41"/>
    <p:sldId id="290" r:id="rId42"/>
    <p:sldId id="291" r:id="rId43"/>
    <p:sldId id="292" r:id="rId44"/>
    <p:sldId id="293" r:id="rId45"/>
    <p:sldId id="294" r:id="rId46"/>
    <p:sldId id="295" r:id="rId47"/>
    <p:sldId id="296" r:id="rId48"/>
    <p:sldId id="297" r:id="rId49"/>
    <p:sldId id="298" r:id="rId50"/>
    <p:sldId id="299" r:id="rId51"/>
    <p:sldId id="300" r:id="rId52"/>
    <p:sldId id="301" r:id="rId53"/>
    <p:sldId id="302" r:id="rId54"/>
    <p:sldId id="303" r:id="rId55"/>
    <p:sldId id="304" r:id="rId56"/>
    <p:sldId id="305" r:id="rId57"/>
    <p:sldId id="306" r:id="rId58"/>
    <p:sldId id="307" r:id="rId59"/>
    <p:sldId id="308" r:id="rId60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 b="def" i="def"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Relationship Id="rId30" Type="http://schemas.openxmlformats.org/officeDocument/2006/relationships/slide" Target="slides/slide23.xml"/><Relationship Id="rId31" Type="http://schemas.openxmlformats.org/officeDocument/2006/relationships/slide" Target="slides/slide24.xml"/><Relationship Id="rId32" Type="http://schemas.openxmlformats.org/officeDocument/2006/relationships/slide" Target="slides/slide25.xml"/><Relationship Id="rId33" Type="http://schemas.openxmlformats.org/officeDocument/2006/relationships/slide" Target="slides/slide26.xml"/><Relationship Id="rId34" Type="http://schemas.openxmlformats.org/officeDocument/2006/relationships/slide" Target="slides/slide27.xml"/><Relationship Id="rId35" Type="http://schemas.openxmlformats.org/officeDocument/2006/relationships/slide" Target="slides/slide28.xml"/><Relationship Id="rId36" Type="http://schemas.openxmlformats.org/officeDocument/2006/relationships/slide" Target="slides/slide29.xml"/><Relationship Id="rId37" Type="http://schemas.openxmlformats.org/officeDocument/2006/relationships/slide" Target="slides/slide30.xml"/><Relationship Id="rId38" Type="http://schemas.openxmlformats.org/officeDocument/2006/relationships/slide" Target="slides/slide31.xml"/><Relationship Id="rId39" Type="http://schemas.openxmlformats.org/officeDocument/2006/relationships/slide" Target="slides/slide32.xml"/><Relationship Id="rId40" Type="http://schemas.openxmlformats.org/officeDocument/2006/relationships/slide" Target="slides/slide33.xml"/><Relationship Id="rId41" Type="http://schemas.openxmlformats.org/officeDocument/2006/relationships/slide" Target="slides/slide34.xml"/><Relationship Id="rId42" Type="http://schemas.openxmlformats.org/officeDocument/2006/relationships/slide" Target="slides/slide35.xml"/><Relationship Id="rId43" Type="http://schemas.openxmlformats.org/officeDocument/2006/relationships/slide" Target="slides/slide36.xml"/><Relationship Id="rId44" Type="http://schemas.openxmlformats.org/officeDocument/2006/relationships/slide" Target="slides/slide37.xml"/><Relationship Id="rId45" Type="http://schemas.openxmlformats.org/officeDocument/2006/relationships/slide" Target="slides/slide38.xml"/><Relationship Id="rId46" Type="http://schemas.openxmlformats.org/officeDocument/2006/relationships/slide" Target="slides/slide39.xml"/><Relationship Id="rId47" Type="http://schemas.openxmlformats.org/officeDocument/2006/relationships/slide" Target="slides/slide40.xml"/><Relationship Id="rId48" Type="http://schemas.openxmlformats.org/officeDocument/2006/relationships/slide" Target="slides/slide41.xml"/><Relationship Id="rId49" Type="http://schemas.openxmlformats.org/officeDocument/2006/relationships/slide" Target="slides/slide42.xml"/><Relationship Id="rId50" Type="http://schemas.openxmlformats.org/officeDocument/2006/relationships/slide" Target="slides/slide43.xml"/><Relationship Id="rId51" Type="http://schemas.openxmlformats.org/officeDocument/2006/relationships/slide" Target="slides/slide44.xml"/><Relationship Id="rId52" Type="http://schemas.openxmlformats.org/officeDocument/2006/relationships/slide" Target="slides/slide45.xml"/><Relationship Id="rId53" Type="http://schemas.openxmlformats.org/officeDocument/2006/relationships/slide" Target="slides/slide46.xml"/><Relationship Id="rId54" Type="http://schemas.openxmlformats.org/officeDocument/2006/relationships/slide" Target="slides/slide47.xml"/><Relationship Id="rId55" Type="http://schemas.openxmlformats.org/officeDocument/2006/relationships/slide" Target="slides/slide48.xml"/><Relationship Id="rId56" Type="http://schemas.openxmlformats.org/officeDocument/2006/relationships/slide" Target="slides/slide49.xml"/><Relationship Id="rId57" Type="http://schemas.openxmlformats.org/officeDocument/2006/relationships/slide" Target="slides/slide50.xml"/><Relationship Id="rId58" Type="http://schemas.openxmlformats.org/officeDocument/2006/relationships/slide" Target="slides/slide51.xml"/><Relationship Id="rId59" Type="http://schemas.openxmlformats.org/officeDocument/2006/relationships/slide" Target="slides/slide52.xml"/><Relationship Id="rId60" Type="http://schemas.openxmlformats.org/officeDocument/2006/relationships/slide" Target="slides/slide53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7" name="Shape 11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1270000" y="50419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228600" algn="ctr">
              <a:spcBef>
                <a:spcPts val="0"/>
              </a:spcBef>
              <a:buSzTx/>
              <a:buNone/>
              <a:defRPr sz="3700"/>
            </a:lvl2pPr>
            <a:lvl3pPr marL="0" indent="457200" algn="ctr">
              <a:spcBef>
                <a:spcPts val="0"/>
              </a:spcBef>
              <a:buSzTx/>
              <a:buNone/>
              <a:defRPr sz="3700"/>
            </a:lvl3pPr>
            <a:lvl4pPr marL="0" indent="685800" algn="ctr">
              <a:spcBef>
                <a:spcPts val="0"/>
              </a:spcBef>
              <a:buSzTx/>
              <a:buNone/>
              <a:defRPr sz="3700"/>
            </a:lvl4pPr>
            <a:lvl5pPr marL="0" indent="91440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/>
          <p:nvPr>
            <p:ph type="body" sz="quarter" idx="13"/>
          </p:nvPr>
        </p:nvSpPr>
        <p:spPr>
          <a:xfrm>
            <a:off x="1270000" y="6362700"/>
            <a:ext cx="10464800" cy="461366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i="1" sz="2400"/>
            </a:lvl1pPr>
          </a:lstStyle>
          <a:p>
            <a:pPr/>
            <a:r>
              <a:t>–Johnny Appleseed</a:t>
            </a:r>
          </a:p>
        </p:txBody>
      </p:sp>
      <p:sp>
        <p:nvSpPr>
          <p:cNvPr id="94" name="“Type a quote here.”"/>
          <p:cNvSpPr txBox="1"/>
          <p:nvPr>
            <p:ph type="body" sz="quarter" idx="14"/>
          </p:nvPr>
        </p:nvSpPr>
        <p:spPr>
          <a:xfrm>
            <a:off x="1270000" y="4267112"/>
            <a:ext cx="10464800" cy="609776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4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“Type a quote here.” </a:t>
            </a:r>
          </a:p>
        </p:txBody>
      </p:sp>
      <p:sp>
        <p:nvSpPr>
          <p:cNvPr id="9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/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/>
          <p:nvPr>
            <p:ph type="pic" idx="13"/>
          </p:nvPr>
        </p:nvSpPr>
        <p:spPr>
          <a:xfrm>
            <a:off x="1625600" y="673100"/>
            <a:ext cx="9753600" cy="5905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itle Text"/>
          <p:cNvSpPr txBox="1"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22" name="Body Level One…"/>
          <p:cNvSpPr txBox="1"/>
          <p:nvPr>
            <p:ph type="body" sz="quarter" idx="1"/>
          </p:nvPr>
        </p:nvSpPr>
        <p:spPr>
          <a:xfrm>
            <a:off x="1270000" y="81534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228600" algn="ctr">
              <a:spcBef>
                <a:spcPts val="0"/>
              </a:spcBef>
              <a:buSzTx/>
              <a:buNone/>
              <a:defRPr sz="3700"/>
            </a:lvl2pPr>
            <a:lvl3pPr marL="0" indent="457200" algn="ctr">
              <a:spcBef>
                <a:spcPts val="0"/>
              </a:spcBef>
              <a:buSzTx/>
              <a:buNone/>
              <a:defRPr sz="3700"/>
            </a:lvl3pPr>
            <a:lvl4pPr marL="0" indent="685800" algn="ctr">
              <a:spcBef>
                <a:spcPts val="0"/>
              </a:spcBef>
              <a:buSzTx/>
              <a:buNone/>
              <a:defRPr sz="3700"/>
            </a:lvl4pPr>
            <a:lvl5pPr marL="0" indent="91440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/>
          <p:nvPr>
            <p:ph type="pic" sz="half" idx="13"/>
          </p:nvPr>
        </p:nvSpPr>
        <p:spPr>
          <a:xfrm>
            <a:off x="6718300" y="635000"/>
            <a:ext cx="5334000" cy="8216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itle Text"/>
          <p:cNvSpPr txBox="1"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40" name="Body Level One…"/>
          <p:cNvSpPr txBox="1"/>
          <p:nvPr>
            <p:ph type="body" sz="quarter" idx="1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228600" algn="ctr">
              <a:spcBef>
                <a:spcPts val="0"/>
              </a:spcBef>
              <a:buSzTx/>
              <a:buNone/>
              <a:defRPr sz="3700"/>
            </a:lvl2pPr>
            <a:lvl3pPr marL="0" indent="457200" algn="ctr">
              <a:spcBef>
                <a:spcPts val="0"/>
              </a:spcBef>
              <a:buSzTx/>
              <a:buNone/>
              <a:defRPr sz="3700"/>
            </a:lvl3pPr>
            <a:lvl4pPr marL="0" indent="685800" algn="ctr">
              <a:spcBef>
                <a:spcPts val="0"/>
              </a:spcBef>
              <a:buSzTx/>
              <a:buNone/>
              <a:defRPr sz="3700"/>
            </a:lvl4pPr>
            <a:lvl5pPr marL="0" indent="91440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7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/>
          <p:nvPr>
            <p:ph type="pic" sz="half" idx="13"/>
          </p:nvPr>
        </p:nvSpPr>
        <p:spPr>
          <a:xfrm>
            <a:off x="6718300" y="25908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7" name="Body Level One…"/>
          <p:cNvSpPr txBox="1"/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/>
          <p:nvPr>
            <p:ph type="sldNum" sz="quarter" idx="2"/>
          </p:nvPr>
        </p:nvSpPr>
        <p:spPr>
          <a:xfrm>
            <a:off x="6328884" y="9296400"/>
            <a:ext cx="340259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/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Image"/>
          <p:cNvSpPr/>
          <p:nvPr>
            <p:ph type="pic" sz="quarter" idx="14"/>
          </p:nvPr>
        </p:nvSpPr>
        <p:spPr>
          <a:xfrm>
            <a:off x="6718300" y="8890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Image"/>
          <p:cNvSpPr/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2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2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2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2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2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2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2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2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2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2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3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3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3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3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3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3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3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3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3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3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4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4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4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4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4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4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4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4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4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4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5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5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5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5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Continuation-passing Style (CPS)"/>
          <p:cNvSpPr txBox="1"/>
          <p:nvPr>
            <p:ph type="ctrTitle"/>
          </p:nvPr>
        </p:nvSpPr>
        <p:spPr>
          <a:xfrm>
            <a:off x="1270000" y="2171700"/>
            <a:ext cx="10464800" cy="3302000"/>
          </a:xfrm>
          <a:prstGeom prst="rect">
            <a:avLst/>
          </a:prstGeom>
        </p:spPr>
        <p:txBody>
          <a:bodyPr/>
          <a:lstStyle>
            <a:lvl1pPr>
              <a:defRPr sz="60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r>
              <a:t>Continuation-passing Style (CPS)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(define (fib n)…"/>
          <p:cNvSpPr txBox="1"/>
          <p:nvPr/>
        </p:nvSpPr>
        <p:spPr>
          <a:xfrm>
            <a:off x="3015691" y="656353"/>
            <a:ext cx="6973417" cy="2705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(define (fib n)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(if (&lt;= n 1)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n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(+ (fib (- n 1)) 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(fib (- n 2)))))</a:t>
            </a:r>
          </a:p>
        </p:txBody>
      </p:sp>
      <p:sp>
        <p:nvSpPr>
          <p:cNvPr id="157" name="Rectangle"/>
          <p:cNvSpPr/>
          <p:nvPr/>
        </p:nvSpPr>
        <p:spPr>
          <a:xfrm>
            <a:off x="3361266" y="7899400"/>
            <a:ext cx="7228484" cy="615355"/>
          </a:xfrm>
          <a:prstGeom prst="rect">
            <a:avLst/>
          </a:prstGeom>
          <a:solidFill>
            <a:srgbClr val="D6D5D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58" name="fn {+} (fib (- n 2)) [n = 4]"/>
          <p:cNvSpPr txBox="1"/>
          <p:nvPr/>
        </p:nvSpPr>
        <p:spPr>
          <a:xfrm>
            <a:off x="3641228" y="7927677"/>
            <a:ext cx="6942933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fn {+} (fib (- n 2)) [n = 4]</a:t>
            </a:r>
          </a:p>
        </p:txBody>
      </p:sp>
      <p:sp>
        <p:nvSpPr>
          <p:cNvPr id="159" name="(fib 3)"/>
          <p:cNvSpPr txBox="1"/>
          <p:nvPr/>
        </p:nvSpPr>
        <p:spPr>
          <a:xfrm>
            <a:off x="5739469" y="7156449"/>
            <a:ext cx="2034854" cy="622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(fib 3)</a:t>
            </a:r>
          </a:p>
        </p:txBody>
      </p:sp>
      <p:sp>
        <p:nvSpPr>
          <p:cNvPr id="160" name="IR"/>
          <p:cNvSpPr txBox="1"/>
          <p:nvPr/>
        </p:nvSpPr>
        <p:spPr>
          <a:xfrm>
            <a:off x="573100" y="1623308"/>
            <a:ext cx="682600" cy="7711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4400"/>
            </a:lvl1pPr>
          </a:lstStyle>
          <a:p>
            <a:pPr/>
            <a:r>
              <a:t>IR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(define (fib n)…"/>
          <p:cNvSpPr txBox="1"/>
          <p:nvPr/>
        </p:nvSpPr>
        <p:spPr>
          <a:xfrm>
            <a:off x="3015691" y="656353"/>
            <a:ext cx="6973417" cy="2705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(define (fib n)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(if (&lt;= n 1)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n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(+ (fib (- n 1)) 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(fib (- n 2)))))</a:t>
            </a:r>
          </a:p>
        </p:txBody>
      </p:sp>
      <p:sp>
        <p:nvSpPr>
          <p:cNvPr id="163" name="Rectangle"/>
          <p:cNvSpPr/>
          <p:nvPr/>
        </p:nvSpPr>
        <p:spPr>
          <a:xfrm>
            <a:off x="3361266" y="7899400"/>
            <a:ext cx="7228484" cy="615355"/>
          </a:xfrm>
          <a:prstGeom prst="rect">
            <a:avLst/>
          </a:prstGeom>
          <a:solidFill>
            <a:srgbClr val="D6D5D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64" name="fn {+} (fib (- n 2)) [n = 4]"/>
          <p:cNvSpPr txBox="1"/>
          <p:nvPr/>
        </p:nvSpPr>
        <p:spPr>
          <a:xfrm>
            <a:off x="3641228" y="7927677"/>
            <a:ext cx="6942933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fn {+} (fib (- n 2)) [n = 4]</a:t>
            </a:r>
          </a:p>
        </p:txBody>
      </p:sp>
      <p:sp>
        <p:nvSpPr>
          <p:cNvPr id="165" name="(fib 2)"/>
          <p:cNvSpPr txBox="1"/>
          <p:nvPr/>
        </p:nvSpPr>
        <p:spPr>
          <a:xfrm>
            <a:off x="5958081" y="6445249"/>
            <a:ext cx="2034854" cy="622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(fib 2)</a:t>
            </a:r>
          </a:p>
        </p:txBody>
      </p:sp>
      <p:sp>
        <p:nvSpPr>
          <p:cNvPr id="166" name="Rectangle"/>
          <p:cNvSpPr/>
          <p:nvPr/>
        </p:nvSpPr>
        <p:spPr>
          <a:xfrm>
            <a:off x="3361266" y="7251700"/>
            <a:ext cx="7228484" cy="615355"/>
          </a:xfrm>
          <a:prstGeom prst="rect">
            <a:avLst/>
          </a:prstGeom>
          <a:solidFill>
            <a:srgbClr val="D6D5D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67" name="fn {+} (fib (- n 2)) [n = 3]"/>
          <p:cNvSpPr txBox="1"/>
          <p:nvPr/>
        </p:nvSpPr>
        <p:spPr>
          <a:xfrm>
            <a:off x="3641228" y="7279977"/>
            <a:ext cx="6942933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fn {+} (fib (- n 2)) [n = 3]</a:t>
            </a:r>
          </a:p>
        </p:txBody>
      </p:sp>
      <p:sp>
        <p:nvSpPr>
          <p:cNvPr id="168" name="IR"/>
          <p:cNvSpPr txBox="1"/>
          <p:nvPr/>
        </p:nvSpPr>
        <p:spPr>
          <a:xfrm>
            <a:off x="573100" y="1623308"/>
            <a:ext cx="682600" cy="7711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4400"/>
            </a:lvl1pPr>
          </a:lstStyle>
          <a:p>
            <a:pPr/>
            <a:r>
              <a:t>IR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(define (fib n)…"/>
          <p:cNvSpPr txBox="1"/>
          <p:nvPr/>
        </p:nvSpPr>
        <p:spPr>
          <a:xfrm>
            <a:off x="3015691" y="656353"/>
            <a:ext cx="6973417" cy="2705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(define (fib n)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(if (&lt;= n 1)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n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(+ (fib (- n 1)) 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(fib (- n 2)))))</a:t>
            </a:r>
          </a:p>
        </p:txBody>
      </p:sp>
      <p:sp>
        <p:nvSpPr>
          <p:cNvPr id="171" name="Rectangle"/>
          <p:cNvSpPr/>
          <p:nvPr/>
        </p:nvSpPr>
        <p:spPr>
          <a:xfrm>
            <a:off x="3361266" y="7899400"/>
            <a:ext cx="7228484" cy="615355"/>
          </a:xfrm>
          <a:prstGeom prst="rect">
            <a:avLst/>
          </a:prstGeom>
          <a:solidFill>
            <a:srgbClr val="D6D5D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72" name="fn {+} (fib (- n 2)) [n = 4]"/>
          <p:cNvSpPr txBox="1"/>
          <p:nvPr/>
        </p:nvSpPr>
        <p:spPr>
          <a:xfrm>
            <a:off x="3641228" y="7927677"/>
            <a:ext cx="6942933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fn {+} (fib (- n 2)) [n = 4]</a:t>
            </a:r>
          </a:p>
        </p:txBody>
      </p:sp>
      <p:sp>
        <p:nvSpPr>
          <p:cNvPr id="173" name="Rectangle"/>
          <p:cNvSpPr/>
          <p:nvPr/>
        </p:nvSpPr>
        <p:spPr>
          <a:xfrm>
            <a:off x="3361266" y="7251700"/>
            <a:ext cx="7228484" cy="615355"/>
          </a:xfrm>
          <a:prstGeom prst="rect">
            <a:avLst/>
          </a:prstGeom>
          <a:solidFill>
            <a:srgbClr val="D6D5D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74" name="fn {+} (fib (- n 2)) [n = 3]"/>
          <p:cNvSpPr txBox="1"/>
          <p:nvPr/>
        </p:nvSpPr>
        <p:spPr>
          <a:xfrm>
            <a:off x="3641228" y="7279977"/>
            <a:ext cx="6942933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fn {+} (fib (- n 2)) [n = 3]</a:t>
            </a:r>
          </a:p>
        </p:txBody>
      </p:sp>
      <p:sp>
        <p:nvSpPr>
          <p:cNvPr id="175" name="Rectangle"/>
          <p:cNvSpPr/>
          <p:nvPr/>
        </p:nvSpPr>
        <p:spPr>
          <a:xfrm>
            <a:off x="3361266" y="6604000"/>
            <a:ext cx="7228484" cy="615355"/>
          </a:xfrm>
          <a:prstGeom prst="rect">
            <a:avLst/>
          </a:prstGeom>
          <a:solidFill>
            <a:srgbClr val="D6D5D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76" name="fn {+} (fib (- n 2)) [n = 2]"/>
          <p:cNvSpPr txBox="1"/>
          <p:nvPr/>
        </p:nvSpPr>
        <p:spPr>
          <a:xfrm>
            <a:off x="3641228" y="6632277"/>
            <a:ext cx="6942933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fn {+} (fib (- n 2)) [n = 2]</a:t>
            </a:r>
          </a:p>
        </p:txBody>
      </p:sp>
      <p:sp>
        <p:nvSpPr>
          <p:cNvPr id="177" name="(fib 1)"/>
          <p:cNvSpPr txBox="1"/>
          <p:nvPr/>
        </p:nvSpPr>
        <p:spPr>
          <a:xfrm>
            <a:off x="5958081" y="5921077"/>
            <a:ext cx="2034854" cy="622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(fib 1)</a:t>
            </a:r>
          </a:p>
        </p:txBody>
      </p:sp>
      <p:sp>
        <p:nvSpPr>
          <p:cNvPr id="178" name="IR"/>
          <p:cNvSpPr txBox="1"/>
          <p:nvPr/>
        </p:nvSpPr>
        <p:spPr>
          <a:xfrm>
            <a:off x="573100" y="1623308"/>
            <a:ext cx="682600" cy="7711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4400"/>
            </a:lvl1pPr>
          </a:lstStyle>
          <a:p>
            <a:pPr/>
            <a:r>
              <a:t>IR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(define (fib n)…"/>
          <p:cNvSpPr txBox="1"/>
          <p:nvPr/>
        </p:nvSpPr>
        <p:spPr>
          <a:xfrm>
            <a:off x="3015691" y="656353"/>
            <a:ext cx="6973417" cy="2705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(define (fib n)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(if (&lt;= n 1)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n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(+ (fib (- n 1)) 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(fib (- n 2)))))</a:t>
            </a:r>
          </a:p>
        </p:txBody>
      </p:sp>
      <p:sp>
        <p:nvSpPr>
          <p:cNvPr id="181" name="Rectangle"/>
          <p:cNvSpPr/>
          <p:nvPr/>
        </p:nvSpPr>
        <p:spPr>
          <a:xfrm>
            <a:off x="3361266" y="7899400"/>
            <a:ext cx="7228484" cy="615355"/>
          </a:xfrm>
          <a:prstGeom prst="rect">
            <a:avLst/>
          </a:prstGeom>
          <a:solidFill>
            <a:srgbClr val="D6D5D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82" name="fn {+} (fib (- n 2)) [n = 4]"/>
          <p:cNvSpPr txBox="1"/>
          <p:nvPr/>
        </p:nvSpPr>
        <p:spPr>
          <a:xfrm>
            <a:off x="3641228" y="7927677"/>
            <a:ext cx="6942933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fn {+} (fib (- n 2)) [n = 4]</a:t>
            </a:r>
          </a:p>
        </p:txBody>
      </p:sp>
      <p:sp>
        <p:nvSpPr>
          <p:cNvPr id="183" name="Rectangle"/>
          <p:cNvSpPr/>
          <p:nvPr/>
        </p:nvSpPr>
        <p:spPr>
          <a:xfrm>
            <a:off x="3361266" y="7251700"/>
            <a:ext cx="7228484" cy="615355"/>
          </a:xfrm>
          <a:prstGeom prst="rect">
            <a:avLst/>
          </a:prstGeom>
          <a:solidFill>
            <a:srgbClr val="D6D5D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84" name="fn {+} (fib (- n 2)) [n = 3]"/>
          <p:cNvSpPr txBox="1"/>
          <p:nvPr/>
        </p:nvSpPr>
        <p:spPr>
          <a:xfrm>
            <a:off x="3641228" y="7279977"/>
            <a:ext cx="6942933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fn {+} (fib (- n 2)) [n = 3]</a:t>
            </a:r>
          </a:p>
        </p:txBody>
      </p:sp>
      <p:sp>
        <p:nvSpPr>
          <p:cNvPr id="185" name="Rectangle"/>
          <p:cNvSpPr/>
          <p:nvPr/>
        </p:nvSpPr>
        <p:spPr>
          <a:xfrm>
            <a:off x="3361266" y="6604000"/>
            <a:ext cx="7228484" cy="615355"/>
          </a:xfrm>
          <a:prstGeom prst="rect">
            <a:avLst/>
          </a:prstGeom>
          <a:solidFill>
            <a:srgbClr val="D6D5D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86" name="fn {+} (fib (- n 2)) [n = 2]"/>
          <p:cNvSpPr txBox="1"/>
          <p:nvPr/>
        </p:nvSpPr>
        <p:spPr>
          <a:xfrm>
            <a:off x="3641228" y="6632277"/>
            <a:ext cx="6942933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fn {+} (fib (- n 2)) [n = 2]</a:t>
            </a:r>
          </a:p>
        </p:txBody>
      </p:sp>
      <p:sp>
        <p:nvSpPr>
          <p:cNvPr id="187" name="{1}"/>
          <p:cNvSpPr txBox="1"/>
          <p:nvPr/>
        </p:nvSpPr>
        <p:spPr>
          <a:xfrm>
            <a:off x="6781175" y="5921077"/>
            <a:ext cx="937395" cy="622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{1}</a:t>
            </a:r>
          </a:p>
        </p:txBody>
      </p:sp>
      <p:sp>
        <p:nvSpPr>
          <p:cNvPr id="188" name="IR"/>
          <p:cNvSpPr txBox="1"/>
          <p:nvPr/>
        </p:nvSpPr>
        <p:spPr>
          <a:xfrm>
            <a:off x="573100" y="1623308"/>
            <a:ext cx="682600" cy="7711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4400"/>
            </a:lvl1pPr>
          </a:lstStyle>
          <a:p>
            <a:pPr/>
            <a:r>
              <a:t>IR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(define (fib n)…"/>
          <p:cNvSpPr txBox="1"/>
          <p:nvPr/>
        </p:nvSpPr>
        <p:spPr>
          <a:xfrm>
            <a:off x="3015691" y="656353"/>
            <a:ext cx="6973417" cy="2705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(define (fib n)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(if (&lt;= n 1)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n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(+ (fib (- n 1)) 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(fib (- n 2)))))</a:t>
            </a:r>
          </a:p>
        </p:txBody>
      </p:sp>
      <p:sp>
        <p:nvSpPr>
          <p:cNvPr id="191" name="Rectangle"/>
          <p:cNvSpPr/>
          <p:nvPr/>
        </p:nvSpPr>
        <p:spPr>
          <a:xfrm>
            <a:off x="3361266" y="7899400"/>
            <a:ext cx="7228484" cy="615355"/>
          </a:xfrm>
          <a:prstGeom prst="rect">
            <a:avLst/>
          </a:prstGeom>
          <a:solidFill>
            <a:srgbClr val="D6D5D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92" name="fn {+} (fib (- n 2)) [n = 4]"/>
          <p:cNvSpPr txBox="1"/>
          <p:nvPr/>
        </p:nvSpPr>
        <p:spPr>
          <a:xfrm>
            <a:off x="3641228" y="7927677"/>
            <a:ext cx="6942933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fn {+} (fib (- n 2)) [n = 4]</a:t>
            </a:r>
          </a:p>
        </p:txBody>
      </p:sp>
      <p:sp>
        <p:nvSpPr>
          <p:cNvPr id="193" name="Rectangle"/>
          <p:cNvSpPr/>
          <p:nvPr/>
        </p:nvSpPr>
        <p:spPr>
          <a:xfrm>
            <a:off x="3361266" y="7251700"/>
            <a:ext cx="7228484" cy="615355"/>
          </a:xfrm>
          <a:prstGeom prst="rect">
            <a:avLst/>
          </a:prstGeom>
          <a:solidFill>
            <a:srgbClr val="D6D5D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94" name="fn {+} (fib (- n 2)) [n = 3]"/>
          <p:cNvSpPr txBox="1"/>
          <p:nvPr/>
        </p:nvSpPr>
        <p:spPr>
          <a:xfrm>
            <a:off x="3641228" y="7279977"/>
            <a:ext cx="6942933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fn {+} (fib (- n 2)) [n = 3]</a:t>
            </a:r>
          </a:p>
        </p:txBody>
      </p:sp>
      <p:sp>
        <p:nvSpPr>
          <p:cNvPr id="195" name="Rectangle"/>
          <p:cNvSpPr/>
          <p:nvPr/>
        </p:nvSpPr>
        <p:spPr>
          <a:xfrm>
            <a:off x="3361266" y="6604000"/>
            <a:ext cx="7228484" cy="615355"/>
          </a:xfrm>
          <a:prstGeom prst="rect">
            <a:avLst/>
          </a:prstGeom>
          <a:solidFill>
            <a:srgbClr val="D6D5D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96" name="fn {+} {1}"/>
          <p:cNvSpPr txBox="1"/>
          <p:nvPr/>
        </p:nvSpPr>
        <p:spPr>
          <a:xfrm>
            <a:off x="3641228" y="6632277"/>
            <a:ext cx="2553098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fn {+} {1}</a:t>
            </a:r>
          </a:p>
        </p:txBody>
      </p:sp>
      <p:sp>
        <p:nvSpPr>
          <p:cNvPr id="197" name="(fib 0)"/>
          <p:cNvSpPr txBox="1"/>
          <p:nvPr/>
        </p:nvSpPr>
        <p:spPr>
          <a:xfrm>
            <a:off x="5958081" y="5921077"/>
            <a:ext cx="2034854" cy="622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(fib 0)</a:t>
            </a:r>
          </a:p>
        </p:txBody>
      </p:sp>
      <p:sp>
        <p:nvSpPr>
          <p:cNvPr id="198" name="IR"/>
          <p:cNvSpPr txBox="1"/>
          <p:nvPr/>
        </p:nvSpPr>
        <p:spPr>
          <a:xfrm>
            <a:off x="573100" y="1623308"/>
            <a:ext cx="682600" cy="7711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4400"/>
            </a:lvl1pPr>
          </a:lstStyle>
          <a:p>
            <a:pPr/>
            <a:r>
              <a:t>IR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(define (fib n)…"/>
          <p:cNvSpPr txBox="1"/>
          <p:nvPr/>
        </p:nvSpPr>
        <p:spPr>
          <a:xfrm>
            <a:off x="3015691" y="656353"/>
            <a:ext cx="6973417" cy="2705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(define (fib n)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(if (&lt;= n 1)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n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(+ (fib (- n 1)) 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(fib (- n 2)))))</a:t>
            </a:r>
          </a:p>
        </p:txBody>
      </p:sp>
      <p:sp>
        <p:nvSpPr>
          <p:cNvPr id="201" name="Rectangle"/>
          <p:cNvSpPr/>
          <p:nvPr/>
        </p:nvSpPr>
        <p:spPr>
          <a:xfrm>
            <a:off x="3361266" y="7899400"/>
            <a:ext cx="7228484" cy="615355"/>
          </a:xfrm>
          <a:prstGeom prst="rect">
            <a:avLst/>
          </a:prstGeom>
          <a:solidFill>
            <a:srgbClr val="D6D5D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02" name="fn {+} (fib (- n 2)) [n = 4]"/>
          <p:cNvSpPr txBox="1"/>
          <p:nvPr/>
        </p:nvSpPr>
        <p:spPr>
          <a:xfrm>
            <a:off x="3641228" y="7927677"/>
            <a:ext cx="6942933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fn {+} (fib (- n 2)) [n = 4]</a:t>
            </a:r>
          </a:p>
        </p:txBody>
      </p:sp>
      <p:sp>
        <p:nvSpPr>
          <p:cNvPr id="203" name="Rectangle"/>
          <p:cNvSpPr/>
          <p:nvPr/>
        </p:nvSpPr>
        <p:spPr>
          <a:xfrm>
            <a:off x="3361266" y="7251700"/>
            <a:ext cx="7228484" cy="615355"/>
          </a:xfrm>
          <a:prstGeom prst="rect">
            <a:avLst/>
          </a:prstGeom>
          <a:solidFill>
            <a:srgbClr val="D6D5D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04" name="fn {+} (fib (- n 2)) [n = 3]"/>
          <p:cNvSpPr txBox="1"/>
          <p:nvPr/>
        </p:nvSpPr>
        <p:spPr>
          <a:xfrm>
            <a:off x="3641228" y="7279977"/>
            <a:ext cx="6942933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fn {+} (fib (- n 2)) [n = 3]</a:t>
            </a:r>
          </a:p>
        </p:txBody>
      </p:sp>
      <p:sp>
        <p:nvSpPr>
          <p:cNvPr id="205" name="Rectangle"/>
          <p:cNvSpPr/>
          <p:nvPr/>
        </p:nvSpPr>
        <p:spPr>
          <a:xfrm>
            <a:off x="3361266" y="6604000"/>
            <a:ext cx="7228484" cy="615355"/>
          </a:xfrm>
          <a:prstGeom prst="rect">
            <a:avLst/>
          </a:prstGeom>
          <a:solidFill>
            <a:srgbClr val="D6D5D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06" name="fn {+} {1}"/>
          <p:cNvSpPr txBox="1"/>
          <p:nvPr/>
        </p:nvSpPr>
        <p:spPr>
          <a:xfrm>
            <a:off x="3641228" y="6632277"/>
            <a:ext cx="2553098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fn {+} {1}</a:t>
            </a:r>
          </a:p>
        </p:txBody>
      </p:sp>
      <p:sp>
        <p:nvSpPr>
          <p:cNvPr id="207" name="0"/>
          <p:cNvSpPr txBox="1"/>
          <p:nvPr/>
        </p:nvSpPr>
        <p:spPr>
          <a:xfrm>
            <a:off x="6781175" y="5949354"/>
            <a:ext cx="388665" cy="622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0</a:t>
            </a:r>
          </a:p>
        </p:txBody>
      </p:sp>
      <p:sp>
        <p:nvSpPr>
          <p:cNvPr id="208" name="IR"/>
          <p:cNvSpPr txBox="1"/>
          <p:nvPr/>
        </p:nvSpPr>
        <p:spPr>
          <a:xfrm>
            <a:off x="573100" y="1623308"/>
            <a:ext cx="682600" cy="7711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4400"/>
            </a:lvl1pPr>
          </a:lstStyle>
          <a:p>
            <a:pPr/>
            <a:r>
              <a:t>IR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(define (fib n)…"/>
          <p:cNvSpPr txBox="1"/>
          <p:nvPr/>
        </p:nvSpPr>
        <p:spPr>
          <a:xfrm>
            <a:off x="3015691" y="656353"/>
            <a:ext cx="6973417" cy="2705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(define (fib n)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(if (&lt;= n 1)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n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(+ (fib (- n 1)) 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(fib (- n 2)))))</a:t>
            </a:r>
          </a:p>
        </p:txBody>
      </p:sp>
      <p:sp>
        <p:nvSpPr>
          <p:cNvPr id="211" name="Rectangle"/>
          <p:cNvSpPr/>
          <p:nvPr/>
        </p:nvSpPr>
        <p:spPr>
          <a:xfrm>
            <a:off x="3361266" y="7899400"/>
            <a:ext cx="7228484" cy="615355"/>
          </a:xfrm>
          <a:prstGeom prst="rect">
            <a:avLst/>
          </a:prstGeom>
          <a:solidFill>
            <a:srgbClr val="D6D5D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12" name="fn {+} (fib (- n 2)) [n = 4]"/>
          <p:cNvSpPr txBox="1"/>
          <p:nvPr/>
        </p:nvSpPr>
        <p:spPr>
          <a:xfrm>
            <a:off x="3641228" y="7927677"/>
            <a:ext cx="6942933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fn {+} (fib (- n 2)) [n = 4]</a:t>
            </a:r>
          </a:p>
        </p:txBody>
      </p:sp>
      <p:sp>
        <p:nvSpPr>
          <p:cNvPr id="213" name="Rectangle"/>
          <p:cNvSpPr/>
          <p:nvPr/>
        </p:nvSpPr>
        <p:spPr>
          <a:xfrm>
            <a:off x="3361266" y="7251700"/>
            <a:ext cx="7228484" cy="615355"/>
          </a:xfrm>
          <a:prstGeom prst="rect">
            <a:avLst/>
          </a:prstGeom>
          <a:solidFill>
            <a:srgbClr val="D6D5D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14" name="fn {+} (fib (- n 2)) [n = 3]"/>
          <p:cNvSpPr txBox="1"/>
          <p:nvPr/>
        </p:nvSpPr>
        <p:spPr>
          <a:xfrm>
            <a:off x="3641228" y="7279977"/>
            <a:ext cx="6942933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fn {+} (fib (- n 2)) [n = 3]</a:t>
            </a:r>
          </a:p>
        </p:txBody>
      </p:sp>
      <p:sp>
        <p:nvSpPr>
          <p:cNvPr id="215" name="1"/>
          <p:cNvSpPr txBox="1"/>
          <p:nvPr/>
        </p:nvSpPr>
        <p:spPr>
          <a:xfrm>
            <a:off x="6781175" y="6660554"/>
            <a:ext cx="388665" cy="622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1</a:t>
            </a:r>
          </a:p>
        </p:txBody>
      </p:sp>
      <p:sp>
        <p:nvSpPr>
          <p:cNvPr id="216" name="IR"/>
          <p:cNvSpPr txBox="1"/>
          <p:nvPr/>
        </p:nvSpPr>
        <p:spPr>
          <a:xfrm>
            <a:off x="573100" y="1623308"/>
            <a:ext cx="682600" cy="7711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4400"/>
            </a:lvl1pPr>
          </a:lstStyle>
          <a:p>
            <a:pPr/>
            <a:r>
              <a:t>IR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(define (fib n)…"/>
          <p:cNvSpPr txBox="1"/>
          <p:nvPr/>
        </p:nvSpPr>
        <p:spPr>
          <a:xfrm>
            <a:off x="3015691" y="656353"/>
            <a:ext cx="6973417" cy="2705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(define (fib n)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(if (&lt;= n 1)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n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(+ (fib (- n 1)) 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(fib (- n 2)))))</a:t>
            </a:r>
          </a:p>
        </p:txBody>
      </p:sp>
      <p:sp>
        <p:nvSpPr>
          <p:cNvPr id="219" name="Rectangle"/>
          <p:cNvSpPr/>
          <p:nvPr/>
        </p:nvSpPr>
        <p:spPr>
          <a:xfrm>
            <a:off x="3361266" y="7899400"/>
            <a:ext cx="7228484" cy="615355"/>
          </a:xfrm>
          <a:prstGeom prst="rect">
            <a:avLst/>
          </a:prstGeom>
          <a:solidFill>
            <a:srgbClr val="D6D5D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20" name="fn {+} (fib (- n 2)) [n = 4]"/>
          <p:cNvSpPr txBox="1"/>
          <p:nvPr/>
        </p:nvSpPr>
        <p:spPr>
          <a:xfrm>
            <a:off x="3641228" y="7927677"/>
            <a:ext cx="6942933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fn {+} (fib (- n 2)) [n = 4]</a:t>
            </a:r>
          </a:p>
        </p:txBody>
      </p:sp>
      <p:sp>
        <p:nvSpPr>
          <p:cNvPr id="221" name="Rectangle"/>
          <p:cNvSpPr/>
          <p:nvPr/>
        </p:nvSpPr>
        <p:spPr>
          <a:xfrm>
            <a:off x="3361266" y="7251700"/>
            <a:ext cx="7228484" cy="615355"/>
          </a:xfrm>
          <a:prstGeom prst="rect">
            <a:avLst/>
          </a:prstGeom>
          <a:solidFill>
            <a:srgbClr val="D6D5D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22" name="fn {+} {1}"/>
          <p:cNvSpPr txBox="1"/>
          <p:nvPr/>
        </p:nvSpPr>
        <p:spPr>
          <a:xfrm>
            <a:off x="3641228" y="7279977"/>
            <a:ext cx="2553098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fn {+} {1}</a:t>
            </a:r>
          </a:p>
        </p:txBody>
      </p:sp>
      <p:sp>
        <p:nvSpPr>
          <p:cNvPr id="223" name="(fib 1)"/>
          <p:cNvSpPr txBox="1"/>
          <p:nvPr/>
        </p:nvSpPr>
        <p:spPr>
          <a:xfrm>
            <a:off x="5958081" y="6597054"/>
            <a:ext cx="2034854" cy="622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(fib 1)</a:t>
            </a:r>
          </a:p>
        </p:txBody>
      </p:sp>
      <p:sp>
        <p:nvSpPr>
          <p:cNvPr id="224" name="IR"/>
          <p:cNvSpPr txBox="1"/>
          <p:nvPr/>
        </p:nvSpPr>
        <p:spPr>
          <a:xfrm>
            <a:off x="573100" y="1623308"/>
            <a:ext cx="682600" cy="7711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4400"/>
            </a:lvl1pPr>
          </a:lstStyle>
          <a:p>
            <a:pPr/>
            <a:r>
              <a:t>IR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(define (fib n)…"/>
          <p:cNvSpPr txBox="1"/>
          <p:nvPr/>
        </p:nvSpPr>
        <p:spPr>
          <a:xfrm>
            <a:off x="3015691" y="656353"/>
            <a:ext cx="6973417" cy="2705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(define (fib n)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(if (&lt;= n 1)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n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(+ (fib (- n 1)) 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(fib (- n 2)))))</a:t>
            </a:r>
          </a:p>
        </p:txBody>
      </p:sp>
      <p:sp>
        <p:nvSpPr>
          <p:cNvPr id="227" name="Rectangle"/>
          <p:cNvSpPr/>
          <p:nvPr/>
        </p:nvSpPr>
        <p:spPr>
          <a:xfrm>
            <a:off x="3361266" y="7899400"/>
            <a:ext cx="7228484" cy="615355"/>
          </a:xfrm>
          <a:prstGeom prst="rect">
            <a:avLst/>
          </a:prstGeom>
          <a:solidFill>
            <a:srgbClr val="D6D5D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28" name="fn {+} (fib (- n 2)) [n = 4]"/>
          <p:cNvSpPr txBox="1"/>
          <p:nvPr/>
        </p:nvSpPr>
        <p:spPr>
          <a:xfrm>
            <a:off x="3641228" y="7927677"/>
            <a:ext cx="6942933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fn {+} (fib (- n 2)) [n = 4]</a:t>
            </a:r>
          </a:p>
        </p:txBody>
      </p:sp>
      <p:sp>
        <p:nvSpPr>
          <p:cNvPr id="229" name="Rectangle"/>
          <p:cNvSpPr/>
          <p:nvPr/>
        </p:nvSpPr>
        <p:spPr>
          <a:xfrm>
            <a:off x="3361266" y="7251700"/>
            <a:ext cx="7228484" cy="615355"/>
          </a:xfrm>
          <a:prstGeom prst="rect">
            <a:avLst/>
          </a:prstGeom>
          <a:solidFill>
            <a:srgbClr val="D6D5D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30" name="fn {+} {1}"/>
          <p:cNvSpPr txBox="1"/>
          <p:nvPr/>
        </p:nvSpPr>
        <p:spPr>
          <a:xfrm>
            <a:off x="3641228" y="7279977"/>
            <a:ext cx="2553098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fn {+} {1}</a:t>
            </a:r>
          </a:p>
        </p:txBody>
      </p:sp>
      <p:sp>
        <p:nvSpPr>
          <p:cNvPr id="231" name="1"/>
          <p:cNvSpPr txBox="1"/>
          <p:nvPr/>
        </p:nvSpPr>
        <p:spPr>
          <a:xfrm>
            <a:off x="6918362" y="6597054"/>
            <a:ext cx="388665" cy="622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1</a:t>
            </a:r>
          </a:p>
        </p:txBody>
      </p:sp>
      <p:sp>
        <p:nvSpPr>
          <p:cNvPr id="232" name="IR"/>
          <p:cNvSpPr txBox="1"/>
          <p:nvPr/>
        </p:nvSpPr>
        <p:spPr>
          <a:xfrm>
            <a:off x="573100" y="1623308"/>
            <a:ext cx="682600" cy="7711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4400"/>
            </a:lvl1pPr>
          </a:lstStyle>
          <a:p>
            <a:pPr/>
            <a:r>
              <a:t>IR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(define (fib n)…"/>
          <p:cNvSpPr txBox="1"/>
          <p:nvPr/>
        </p:nvSpPr>
        <p:spPr>
          <a:xfrm>
            <a:off x="3015691" y="656353"/>
            <a:ext cx="6973417" cy="2705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(define (fib n)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(if (&lt;= n 1)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n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(+ (fib (- n 1)) 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(fib (- n 2)))))</a:t>
            </a:r>
          </a:p>
        </p:txBody>
      </p:sp>
      <p:sp>
        <p:nvSpPr>
          <p:cNvPr id="235" name="Rectangle"/>
          <p:cNvSpPr/>
          <p:nvPr/>
        </p:nvSpPr>
        <p:spPr>
          <a:xfrm>
            <a:off x="3361266" y="7899400"/>
            <a:ext cx="7228484" cy="615355"/>
          </a:xfrm>
          <a:prstGeom prst="rect">
            <a:avLst/>
          </a:prstGeom>
          <a:solidFill>
            <a:srgbClr val="D6D5D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36" name="fn {+} (fib (- n 2)) [n = 4]"/>
          <p:cNvSpPr txBox="1"/>
          <p:nvPr/>
        </p:nvSpPr>
        <p:spPr>
          <a:xfrm>
            <a:off x="3641228" y="7927677"/>
            <a:ext cx="6942933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fn {+} (fib (- n 2)) [n = 4]</a:t>
            </a:r>
          </a:p>
        </p:txBody>
      </p:sp>
      <p:sp>
        <p:nvSpPr>
          <p:cNvPr id="237" name="2"/>
          <p:cNvSpPr txBox="1"/>
          <p:nvPr/>
        </p:nvSpPr>
        <p:spPr>
          <a:xfrm>
            <a:off x="6918362" y="7257454"/>
            <a:ext cx="388665" cy="622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2</a:t>
            </a:r>
          </a:p>
        </p:txBody>
      </p:sp>
      <p:sp>
        <p:nvSpPr>
          <p:cNvPr id="238" name="IR"/>
          <p:cNvSpPr txBox="1"/>
          <p:nvPr/>
        </p:nvSpPr>
        <p:spPr>
          <a:xfrm>
            <a:off x="573100" y="1623308"/>
            <a:ext cx="682600" cy="7711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4400"/>
            </a:lvl1pPr>
          </a:lstStyle>
          <a:p>
            <a:pPr/>
            <a:r>
              <a:t>IR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e ::= (let ([x e] ...) e)…"/>
          <p:cNvSpPr txBox="1"/>
          <p:nvPr/>
        </p:nvSpPr>
        <p:spPr>
          <a:xfrm>
            <a:off x="3337499" y="2580216"/>
            <a:ext cx="6653325" cy="5270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b="0" sz="33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e ::= (let ([x e] ...) e)</a:t>
            </a:r>
          </a:p>
          <a:p>
            <a:pPr algn="l">
              <a:defRPr b="0" sz="33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| (lambda (x ...) e)</a:t>
            </a:r>
          </a:p>
          <a:p>
            <a:pPr algn="l">
              <a:defRPr b="0" sz="33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| (lambda x e)</a:t>
            </a:r>
          </a:p>
          <a:p>
            <a:pPr algn="l">
              <a:defRPr b="0" sz="33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| (apply e e)</a:t>
            </a:r>
          </a:p>
          <a:p>
            <a:pPr algn="l">
              <a:defRPr b="0" sz="33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| (e e ...)</a:t>
            </a:r>
          </a:p>
          <a:p>
            <a:pPr algn="l">
              <a:defRPr b="0" sz="33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| (prim op e ...)</a:t>
            </a:r>
          </a:p>
          <a:p>
            <a:pPr algn="l">
              <a:defRPr b="0" sz="33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| (apply-prim op e)</a:t>
            </a:r>
          </a:p>
          <a:p>
            <a:pPr algn="l">
              <a:defRPr b="0" sz="33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| (if e e e)</a:t>
            </a:r>
          </a:p>
          <a:p>
            <a:pPr algn="l">
              <a:defRPr b="0" sz="33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| (call/cc e)</a:t>
            </a:r>
          </a:p>
          <a:p>
            <a:pPr algn="l">
              <a:defRPr b="0" sz="33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| x</a:t>
            </a:r>
          </a:p>
          <a:p>
            <a:pPr algn="l">
              <a:defRPr b="0" sz="33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| (quote dat)</a:t>
            </a:r>
          </a:p>
        </p:txBody>
      </p:sp>
      <p:sp>
        <p:nvSpPr>
          <p:cNvPr id="122" name="Assignment-converted/alphatized IR (.alpha)"/>
          <p:cNvSpPr txBox="1"/>
          <p:nvPr/>
        </p:nvSpPr>
        <p:spPr>
          <a:xfrm>
            <a:off x="2109622" y="751697"/>
            <a:ext cx="8785556" cy="6471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36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r>
              <a:t>Assignment-converted/alphatized IR (.alpha)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(define (fib n)…"/>
          <p:cNvSpPr txBox="1"/>
          <p:nvPr/>
        </p:nvSpPr>
        <p:spPr>
          <a:xfrm>
            <a:off x="3015691" y="656353"/>
            <a:ext cx="6973417" cy="2705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(define (fib n)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(if (&lt;= n 1)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n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(+ (fib (- n 1)) 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(fib (- n 2)))))</a:t>
            </a:r>
          </a:p>
        </p:txBody>
      </p:sp>
      <p:sp>
        <p:nvSpPr>
          <p:cNvPr id="241" name="Rectangle"/>
          <p:cNvSpPr/>
          <p:nvPr/>
        </p:nvSpPr>
        <p:spPr>
          <a:xfrm>
            <a:off x="3361266" y="7899400"/>
            <a:ext cx="7228484" cy="615355"/>
          </a:xfrm>
          <a:prstGeom prst="rect">
            <a:avLst/>
          </a:prstGeom>
          <a:solidFill>
            <a:srgbClr val="D6D5D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42" name="fn {+} {2}"/>
          <p:cNvSpPr txBox="1"/>
          <p:nvPr/>
        </p:nvSpPr>
        <p:spPr>
          <a:xfrm>
            <a:off x="3641228" y="7927677"/>
            <a:ext cx="2553098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fn {+} {2}</a:t>
            </a:r>
          </a:p>
        </p:txBody>
      </p:sp>
      <p:sp>
        <p:nvSpPr>
          <p:cNvPr id="243" name="(fib 2)"/>
          <p:cNvSpPr txBox="1"/>
          <p:nvPr/>
        </p:nvSpPr>
        <p:spPr>
          <a:xfrm>
            <a:off x="5958081" y="7257454"/>
            <a:ext cx="2034854" cy="622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(fib 2)</a:t>
            </a:r>
          </a:p>
        </p:txBody>
      </p:sp>
      <p:sp>
        <p:nvSpPr>
          <p:cNvPr id="244" name="IR"/>
          <p:cNvSpPr txBox="1"/>
          <p:nvPr/>
        </p:nvSpPr>
        <p:spPr>
          <a:xfrm>
            <a:off x="573100" y="1623308"/>
            <a:ext cx="682600" cy="7711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4400"/>
            </a:lvl1pPr>
          </a:lstStyle>
          <a:p>
            <a:pPr/>
            <a:r>
              <a:t>IR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(define (fib n)…"/>
          <p:cNvSpPr txBox="1"/>
          <p:nvPr/>
        </p:nvSpPr>
        <p:spPr>
          <a:xfrm>
            <a:off x="3015691" y="656353"/>
            <a:ext cx="6973417" cy="2705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(define (fib n)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(if (&lt;= n 1)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n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(+ (fib (- n 1)) 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(fib (- n 2)))))</a:t>
            </a:r>
          </a:p>
        </p:txBody>
      </p:sp>
      <p:sp>
        <p:nvSpPr>
          <p:cNvPr id="247" name="Rectangle"/>
          <p:cNvSpPr/>
          <p:nvPr/>
        </p:nvSpPr>
        <p:spPr>
          <a:xfrm>
            <a:off x="3361266" y="7899400"/>
            <a:ext cx="7228484" cy="615355"/>
          </a:xfrm>
          <a:prstGeom prst="rect">
            <a:avLst/>
          </a:prstGeom>
          <a:solidFill>
            <a:srgbClr val="D6D5D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48" name="fn {+} {2}"/>
          <p:cNvSpPr txBox="1"/>
          <p:nvPr/>
        </p:nvSpPr>
        <p:spPr>
          <a:xfrm>
            <a:off x="3641228" y="7927677"/>
            <a:ext cx="2553098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fn {+} {2}</a:t>
            </a:r>
          </a:p>
        </p:txBody>
      </p:sp>
      <p:sp>
        <p:nvSpPr>
          <p:cNvPr id="249" name="(fib 1)"/>
          <p:cNvSpPr txBox="1"/>
          <p:nvPr/>
        </p:nvSpPr>
        <p:spPr>
          <a:xfrm>
            <a:off x="5958081" y="6532198"/>
            <a:ext cx="2034854" cy="622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(fib 1)</a:t>
            </a:r>
          </a:p>
        </p:txBody>
      </p:sp>
      <p:sp>
        <p:nvSpPr>
          <p:cNvPr id="250" name="IR"/>
          <p:cNvSpPr txBox="1"/>
          <p:nvPr/>
        </p:nvSpPr>
        <p:spPr>
          <a:xfrm>
            <a:off x="573100" y="1623308"/>
            <a:ext cx="682600" cy="7711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4400"/>
            </a:lvl1pPr>
          </a:lstStyle>
          <a:p>
            <a:pPr/>
            <a:r>
              <a:t>IR</a:t>
            </a:r>
          </a:p>
        </p:txBody>
      </p:sp>
      <p:sp>
        <p:nvSpPr>
          <p:cNvPr id="251" name="Rectangle"/>
          <p:cNvSpPr/>
          <p:nvPr/>
        </p:nvSpPr>
        <p:spPr>
          <a:xfrm>
            <a:off x="3361266" y="7219271"/>
            <a:ext cx="7228484" cy="615356"/>
          </a:xfrm>
          <a:prstGeom prst="rect">
            <a:avLst/>
          </a:prstGeom>
          <a:solidFill>
            <a:srgbClr val="D6D5D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52" name="fn {+} (fib (- n 2)) [n = 2]"/>
          <p:cNvSpPr txBox="1"/>
          <p:nvPr/>
        </p:nvSpPr>
        <p:spPr>
          <a:xfrm>
            <a:off x="3641228" y="7247549"/>
            <a:ext cx="6942933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fn {+} (fib (- n 2)) [n = 2]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(define (fib n)…"/>
          <p:cNvSpPr txBox="1"/>
          <p:nvPr/>
        </p:nvSpPr>
        <p:spPr>
          <a:xfrm>
            <a:off x="3015691" y="656353"/>
            <a:ext cx="6973417" cy="2705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(define (fib n)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(if (&lt;= n 1)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n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(+ (fib (- n 1)) 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(fib (- n 2)))))</a:t>
            </a:r>
          </a:p>
        </p:txBody>
      </p:sp>
      <p:sp>
        <p:nvSpPr>
          <p:cNvPr id="255" name="Rectangle"/>
          <p:cNvSpPr/>
          <p:nvPr/>
        </p:nvSpPr>
        <p:spPr>
          <a:xfrm>
            <a:off x="3361266" y="7899400"/>
            <a:ext cx="7228484" cy="615355"/>
          </a:xfrm>
          <a:prstGeom prst="rect">
            <a:avLst/>
          </a:prstGeom>
          <a:solidFill>
            <a:srgbClr val="D6D5D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56" name="fn {+} {2}"/>
          <p:cNvSpPr txBox="1"/>
          <p:nvPr/>
        </p:nvSpPr>
        <p:spPr>
          <a:xfrm>
            <a:off x="3641228" y="7927677"/>
            <a:ext cx="2553098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fn {+} {2}</a:t>
            </a:r>
          </a:p>
        </p:txBody>
      </p:sp>
      <p:sp>
        <p:nvSpPr>
          <p:cNvPr id="257" name="1"/>
          <p:cNvSpPr txBox="1"/>
          <p:nvPr/>
        </p:nvSpPr>
        <p:spPr>
          <a:xfrm>
            <a:off x="6918362" y="6532198"/>
            <a:ext cx="388665" cy="622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1</a:t>
            </a:r>
          </a:p>
        </p:txBody>
      </p:sp>
      <p:sp>
        <p:nvSpPr>
          <p:cNvPr id="258" name="IR"/>
          <p:cNvSpPr txBox="1"/>
          <p:nvPr/>
        </p:nvSpPr>
        <p:spPr>
          <a:xfrm>
            <a:off x="573100" y="1623308"/>
            <a:ext cx="682600" cy="7711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4400"/>
            </a:lvl1pPr>
          </a:lstStyle>
          <a:p>
            <a:pPr/>
            <a:r>
              <a:t>IR</a:t>
            </a:r>
          </a:p>
        </p:txBody>
      </p:sp>
      <p:sp>
        <p:nvSpPr>
          <p:cNvPr id="259" name="Rectangle"/>
          <p:cNvSpPr/>
          <p:nvPr/>
        </p:nvSpPr>
        <p:spPr>
          <a:xfrm>
            <a:off x="3361266" y="7219271"/>
            <a:ext cx="7228484" cy="615356"/>
          </a:xfrm>
          <a:prstGeom prst="rect">
            <a:avLst/>
          </a:prstGeom>
          <a:solidFill>
            <a:srgbClr val="D6D5D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60" name="fn {+} (fib (- n 2)) [n = 2]"/>
          <p:cNvSpPr txBox="1"/>
          <p:nvPr/>
        </p:nvSpPr>
        <p:spPr>
          <a:xfrm>
            <a:off x="3641228" y="7247549"/>
            <a:ext cx="6942933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fn {+} (fib (- n 2)) [n = 2]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(define (fib n)…"/>
          <p:cNvSpPr txBox="1"/>
          <p:nvPr/>
        </p:nvSpPr>
        <p:spPr>
          <a:xfrm>
            <a:off x="3015691" y="656353"/>
            <a:ext cx="6973417" cy="2705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(define (fib n)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(if (&lt;= n 1)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n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(+ (fib (- n 1)) 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(fib (- n 2)))))</a:t>
            </a:r>
          </a:p>
        </p:txBody>
      </p:sp>
      <p:sp>
        <p:nvSpPr>
          <p:cNvPr id="263" name="Rectangle"/>
          <p:cNvSpPr/>
          <p:nvPr/>
        </p:nvSpPr>
        <p:spPr>
          <a:xfrm>
            <a:off x="3361266" y="7899400"/>
            <a:ext cx="7228484" cy="615355"/>
          </a:xfrm>
          <a:prstGeom prst="rect">
            <a:avLst/>
          </a:prstGeom>
          <a:solidFill>
            <a:srgbClr val="D6D5D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64" name="fn {+} {2}"/>
          <p:cNvSpPr txBox="1"/>
          <p:nvPr/>
        </p:nvSpPr>
        <p:spPr>
          <a:xfrm>
            <a:off x="3641228" y="7927677"/>
            <a:ext cx="2553098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fn {+} {2}</a:t>
            </a:r>
          </a:p>
        </p:txBody>
      </p:sp>
      <p:sp>
        <p:nvSpPr>
          <p:cNvPr id="265" name="IR"/>
          <p:cNvSpPr txBox="1"/>
          <p:nvPr/>
        </p:nvSpPr>
        <p:spPr>
          <a:xfrm>
            <a:off x="573100" y="1623308"/>
            <a:ext cx="682600" cy="7711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4400"/>
            </a:lvl1pPr>
          </a:lstStyle>
          <a:p>
            <a:pPr/>
            <a:r>
              <a:t>IR</a:t>
            </a:r>
          </a:p>
        </p:txBody>
      </p:sp>
      <p:sp>
        <p:nvSpPr>
          <p:cNvPr id="266" name="Rectangle"/>
          <p:cNvSpPr/>
          <p:nvPr/>
        </p:nvSpPr>
        <p:spPr>
          <a:xfrm>
            <a:off x="3361266" y="7219271"/>
            <a:ext cx="7228484" cy="615356"/>
          </a:xfrm>
          <a:prstGeom prst="rect">
            <a:avLst/>
          </a:prstGeom>
          <a:solidFill>
            <a:srgbClr val="D6D5D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67" name="fn {+} {1}"/>
          <p:cNvSpPr txBox="1"/>
          <p:nvPr/>
        </p:nvSpPr>
        <p:spPr>
          <a:xfrm>
            <a:off x="3641228" y="7247549"/>
            <a:ext cx="2553098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fn {+} {1}</a:t>
            </a:r>
          </a:p>
        </p:txBody>
      </p:sp>
      <p:sp>
        <p:nvSpPr>
          <p:cNvPr id="268" name="(fib 0)"/>
          <p:cNvSpPr txBox="1"/>
          <p:nvPr/>
        </p:nvSpPr>
        <p:spPr>
          <a:xfrm>
            <a:off x="5788748" y="6532198"/>
            <a:ext cx="2034853" cy="622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(fib 0)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(define (fib n)…"/>
          <p:cNvSpPr txBox="1"/>
          <p:nvPr/>
        </p:nvSpPr>
        <p:spPr>
          <a:xfrm>
            <a:off x="3015691" y="656353"/>
            <a:ext cx="6973417" cy="2705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(define (fib n)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(if (&lt;= n 1)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n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(+ (fib (- n 1)) 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(fib (- n 2)))))</a:t>
            </a:r>
          </a:p>
        </p:txBody>
      </p:sp>
      <p:sp>
        <p:nvSpPr>
          <p:cNvPr id="271" name="Rectangle"/>
          <p:cNvSpPr/>
          <p:nvPr/>
        </p:nvSpPr>
        <p:spPr>
          <a:xfrm>
            <a:off x="3361266" y="7899400"/>
            <a:ext cx="7228484" cy="615355"/>
          </a:xfrm>
          <a:prstGeom prst="rect">
            <a:avLst/>
          </a:prstGeom>
          <a:solidFill>
            <a:srgbClr val="D6D5D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72" name="fn {+} {2}"/>
          <p:cNvSpPr txBox="1"/>
          <p:nvPr/>
        </p:nvSpPr>
        <p:spPr>
          <a:xfrm>
            <a:off x="3641228" y="7927677"/>
            <a:ext cx="2553098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fn {+} {2}</a:t>
            </a:r>
          </a:p>
        </p:txBody>
      </p:sp>
      <p:sp>
        <p:nvSpPr>
          <p:cNvPr id="273" name="IR"/>
          <p:cNvSpPr txBox="1"/>
          <p:nvPr/>
        </p:nvSpPr>
        <p:spPr>
          <a:xfrm>
            <a:off x="573100" y="1623308"/>
            <a:ext cx="682600" cy="7711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4400"/>
            </a:lvl1pPr>
          </a:lstStyle>
          <a:p>
            <a:pPr/>
            <a:r>
              <a:t>IR</a:t>
            </a:r>
          </a:p>
        </p:txBody>
      </p:sp>
      <p:sp>
        <p:nvSpPr>
          <p:cNvPr id="274" name="Rectangle"/>
          <p:cNvSpPr/>
          <p:nvPr/>
        </p:nvSpPr>
        <p:spPr>
          <a:xfrm>
            <a:off x="3361266" y="7219271"/>
            <a:ext cx="7228484" cy="615356"/>
          </a:xfrm>
          <a:prstGeom prst="rect">
            <a:avLst/>
          </a:prstGeom>
          <a:solidFill>
            <a:srgbClr val="D6D5D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75" name="fn {+} {1}"/>
          <p:cNvSpPr txBox="1"/>
          <p:nvPr/>
        </p:nvSpPr>
        <p:spPr>
          <a:xfrm>
            <a:off x="3641228" y="7247549"/>
            <a:ext cx="2553098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fn {+} {1}</a:t>
            </a:r>
          </a:p>
        </p:txBody>
      </p:sp>
      <p:sp>
        <p:nvSpPr>
          <p:cNvPr id="276" name="0"/>
          <p:cNvSpPr txBox="1"/>
          <p:nvPr/>
        </p:nvSpPr>
        <p:spPr>
          <a:xfrm>
            <a:off x="6781175" y="6532198"/>
            <a:ext cx="388665" cy="622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0</a:t>
            </a:r>
          </a:p>
        </p:txBody>
      </p:sp>
      <p:sp>
        <p:nvSpPr>
          <p:cNvPr id="277" name="3"/>
          <p:cNvSpPr txBox="1"/>
          <p:nvPr/>
        </p:nvSpPr>
        <p:spPr>
          <a:xfrm>
            <a:off x="6781175" y="8894398"/>
            <a:ext cx="388665" cy="622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3</a:t>
            </a:r>
          </a:p>
        </p:txBody>
      </p:sp>
      <p:sp>
        <p:nvSpPr>
          <p:cNvPr id="278" name="Line"/>
          <p:cNvSpPr/>
          <p:nvPr/>
        </p:nvSpPr>
        <p:spPr>
          <a:xfrm>
            <a:off x="6975507" y="8407400"/>
            <a:ext cx="1" cy="45720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(define (fib n)…"/>
          <p:cNvSpPr txBox="1"/>
          <p:nvPr/>
        </p:nvSpPr>
        <p:spPr>
          <a:xfrm>
            <a:off x="1644091" y="233020"/>
            <a:ext cx="10448703" cy="5308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(define (fib n)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(let ([c (&lt;= n 1)])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(if c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n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</a:t>
            </a:r>
            <a:r>
              <a:rPr baseline="-5999"/>
              <a:t>0</a:t>
            </a:r>
            <a:r>
              <a:t>(let ([n-1 (- n 1)])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</a:t>
            </a:r>
            <a:r>
              <a:rPr baseline="-5999"/>
              <a:t>1</a:t>
            </a:r>
            <a:r>
              <a:t>(let ([v0 (fib n-1)])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</a:t>
            </a:r>
            <a:r>
              <a:rPr baseline="-5999"/>
              <a:t>2</a:t>
            </a:r>
            <a:r>
              <a:t>(let ([n-2 (- n 2)])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</a:t>
            </a:r>
            <a:r>
              <a:rPr baseline="-5999"/>
              <a:t>3</a:t>
            </a:r>
            <a:r>
              <a:t>(let ([v1 (fib n-2)])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</a:t>
            </a:r>
            <a:r>
              <a:rPr baseline="-5999"/>
              <a:t>4</a:t>
            </a:r>
            <a:r>
              <a:t>(let ([s (+ v0 v1)])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 </a:t>
            </a:r>
            <a:r>
              <a:rPr baseline="-5999"/>
              <a:t>5</a:t>
            </a:r>
            <a:r>
              <a:t>s)))))))</a:t>
            </a:r>
          </a:p>
        </p:txBody>
      </p:sp>
      <p:sp>
        <p:nvSpPr>
          <p:cNvPr id="281" name="ANF"/>
          <p:cNvSpPr txBox="1"/>
          <p:nvPr/>
        </p:nvSpPr>
        <p:spPr>
          <a:xfrm>
            <a:off x="310074" y="2215975"/>
            <a:ext cx="1242518" cy="7711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4400"/>
            </a:lvl1pPr>
          </a:lstStyle>
          <a:p>
            <a:pPr/>
            <a:r>
              <a:t>ANF</a:t>
            </a:r>
          </a:p>
        </p:txBody>
      </p:sp>
      <p:sp>
        <p:nvSpPr>
          <p:cNvPr id="282" name="(fib 4)"/>
          <p:cNvSpPr txBox="1"/>
          <p:nvPr/>
        </p:nvSpPr>
        <p:spPr>
          <a:xfrm>
            <a:off x="5484973" y="8818198"/>
            <a:ext cx="2034854" cy="622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(fib 4)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(define (fib n)…"/>
          <p:cNvSpPr txBox="1"/>
          <p:nvPr/>
        </p:nvSpPr>
        <p:spPr>
          <a:xfrm>
            <a:off x="1644091" y="233020"/>
            <a:ext cx="10448703" cy="5308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(define (fib n)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(let ([c (&lt;= n 1)])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(if c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n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</a:t>
            </a:r>
            <a:r>
              <a:rPr baseline="-5999"/>
              <a:t>0</a:t>
            </a:r>
            <a:r>
              <a:t>(let ([n-1 (- n 1)])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</a:t>
            </a:r>
            <a:r>
              <a:rPr baseline="-5999"/>
              <a:t>1</a:t>
            </a:r>
            <a:r>
              <a:t>(let ([v0 (fib n-1)])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</a:t>
            </a:r>
            <a:r>
              <a:rPr baseline="-5999"/>
              <a:t>2</a:t>
            </a:r>
            <a:r>
              <a:t>(let ([n-2 (- n 2)])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</a:t>
            </a:r>
            <a:r>
              <a:rPr baseline="-5999"/>
              <a:t>3</a:t>
            </a:r>
            <a:r>
              <a:t>(let ([v1 (fib n-2)])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</a:t>
            </a:r>
            <a:r>
              <a:rPr baseline="-5999"/>
              <a:t>4</a:t>
            </a:r>
            <a:r>
              <a:t>(let ([s (+ v0 v1)])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 </a:t>
            </a:r>
            <a:r>
              <a:rPr baseline="-5999"/>
              <a:t>5</a:t>
            </a:r>
            <a:r>
              <a:t>s)))))))</a:t>
            </a:r>
          </a:p>
        </p:txBody>
      </p:sp>
      <p:sp>
        <p:nvSpPr>
          <p:cNvPr id="285" name="ANF"/>
          <p:cNvSpPr txBox="1"/>
          <p:nvPr/>
        </p:nvSpPr>
        <p:spPr>
          <a:xfrm>
            <a:off x="310074" y="2215975"/>
            <a:ext cx="1242518" cy="7711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4400"/>
            </a:lvl1pPr>
          </a:lstStyle>
          <a:p>
            <a:pPr/>
            <a:r>
              <a:t>ANF</a:t>
            </a:r>
          </a:p>
        </p:txBody>
      </p:sp>
      <p:sp>
        <p:nvSpPr>
          <p:cNvPr id="286" name="(fib 3)"/>
          <p:cNvSpPr txBox="1"/>
          <p:nvPr/>
        </p:nvSpPr>
        <p:spPr>
          <a:xfrm>
            <a:off x="5532995" y="7988465"/>
            <a:ext cx="2034854" cy="622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(fib 3)</a:t>
            </a:r>
          </a:p>
        </p:txBody>
      </p:sp>
      <p:sp>
        <p:nvSpPr>
          <p:cNvPr id="287" name="Rectangle"/>
          <p:cNvSpPr/>
          <p:nvPr/>
        </p:nvSpPr>
        <p:spPr>
          <a:xfrm>
            <a:off x="3327400" y="8709404"/>
            <a:ext cx="7228483" cy="615356"/>
          </a:xfrm>
          <a:prstGeom prst="rect">
            <a:avLst/>
          </a:prstGeom>
          <a:solidFill>
            <a:srgbClr val="D6D5D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88" name="letk v0 e2 [n=4,n-1=3,…]"/>
          <p:cNvSpPr txBox="1"/>
          <p:nvPr/>
        </p:nvSpPr>
        <p:spPr>
          <a:xfrm>
            <a:off x="3556562" y="8737682"/>
            <a:ext cx="5886120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letk v0 e</a:t>
            </a:r>
            <a:r>
              <a:rPr baseline="-5999"/>
              <a:t>2</a:t>
            </a:r>
            <a:r>
              <a:t> [n=4,n-1=3,…]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(define (fib n)…"/>
          <p:cNvSpPr txBox="1"/>
          <p:nvPr/>
        </p:nvSpPr>
        <p:spPr>
          <a:xfrm>
            <a:off x="1644091" y="233020"/>
            <a:ext cx="10448703" cy="5308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(define (fib n)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(let ([c (&lt;= n 1)])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(if c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n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</a:t>
            </a:r>
            <a:r>
              <a:rPr baseline="-5999"/>
              <a:t>0</a:t>
            </a:r>
            <a:r>
              <a:t>(let ([n-1 (- n 1)])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</a:t>
            </a:r>
            <a:r>
              <a:rPr baseline="-5999"/>
              <a:t>1</a:t>
            </a:r>
            <a:r>
              <a:t>(let ([v0 (fib n-1)])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</a:t>
            </a:r>
            <a:r>
              <a:rPr baseline="-5999"/>
              <a:t>2</a:t>
            </a:r>
            <a:r>
              <a:t>(let ([n-2 (- n 2)])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</a:t>
            </a:r>
            <a:r>
              <a:rPr baseline="-5999"/>
              <a:t>3</a:t>
            </a:r>
            <a:r>
              <a:t>(let ([v1 (fib n-2)])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</a:t>
            </a:r>
            <a:r>
              <a:rPr baseline="-5999"/>
              <a:t>4</a:t>
            </a:r>
            <a:r>
              <a:t>(let ([s (+ v0 v1)])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 </a:t>
            </a:r>
            <a:r>
              <a:rPr baseline="-5999"/>
              <a:t>5</a:t>
            </a:r>
            <a:r>
              <a:t>s)))))))</a:t>
            </a:r>
          </a:p>
        </p:txBody>
      </p:sp>
      <p:sp>
        <p:nvSpPr>
          <p:cNvPr id="291" name="ANF"/>
          <p:cNvSpPr txBox="1"/>
          <p:nvPr/>
        </p:nvSpPr>
        <p:spPr>
          <a:xfrm>
            <a:off x="310074" y="2215975"/>
            <a:ext cx="1242518" cy="7711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4400"/>
            </a:lvl1pPr>
          </a:lstStyle>
          <a:p>
            <a:pPr/>
            <a:r>
              <a:t>ANF</a:t>
            </a:r>
          </a:p>
        </p:txBody>
      </p:sp>
      <p:sp>
        <p:nvSpPr>
          <p:cNvPr id="292" name="(fib 2)"/>
          <p:cNvSpPr txBox="1"/>
          <p:nvPr/>
        </p:nvSpPr>
        <p:spPr>
          <a:xfrm>
            <a:off x="5532995" y="7412732"/>
            <a:ext cx="2034854" cy="622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(fib 2)</a:t>
            </a:r>
          </a:p>
        </p:txBody>
      </p:sp>
      <p:sp>
        <p:nvSpPr>
          <p:cNvPr id="293" name="Rectangle"/>
          <p:cNvSpPr/>
          <p:nvPr/>
        </p:nvSpPr>
        <p:spPr>
          <a:xfrm>
            <a:off x="3327400" y="8709404"/>
            <a:ext cx="7228483" cy="615356"/>
          </a:xfrm>
          <a:prstGeom prst="rect">
            <a:avLst/>
          </a:prstGeom>
          <a:solidFill>
            <a:srgbClr val="D6D5D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94" name="letk v0 e2 [n=4,n-1=3,…]"/>
          <p:cNvSpPr txBox="1"/>
          <p:nvPr/>
        </p:nvSpPr>
        <p:spPr>
          <a:xfrm>
            <a:off x="3556562" y="8737682"/>
            <a:ext cx="5886120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letk v0 e</a:t>
            </a:r>
            <a:r>
              <a:rPr baseline="-5999"/>
              <a:t>2</a:t>
            </a:r>
            <a:r>
              <a:t> [n=4,n-1=3,…]</a:t>
            </a:r>
          </a:p>
        </p:txBody>
      </p:sp>
      <p:sp>
        <p:nvSpPr>
          <p:cNvPr id="295" name="Rectangle"/>
          <p:cNvSpPr/>
          <p:nvPr/>
        </p:nvSpPr>
        <p:spPr>
          <a:xfrm>
            <a:off x="3327400" y="8064541"/>
            <a:ext cx="7228483" cy="615355"/>
          </a:xfrm>
          <a:prstGeom prst="rect">
            <a:avLst/>
          </a:prstGeom>
          <a:solidFill>
            <a:srgbClr val="D6D5D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96" name="letk v0 e2 [n=3,n-1=2,…]"/>
          <p:cNvSpPr txBox="1"/>
          <p:nvPr/>
        </p:nvSpPr>
        <p:spPr>
          <a:xfrm>
            <a:off x="3556562" y="8092818"/>
            <a:ext cx="5886120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letk v0 e</a:t>
            </a:r>
            <a:r>
              <a:rPr baseline="-5999"/>
              <a:t>2</a:t>
            </a:r>
            <a:r>
              <a:t> [n=3,n-1=2,…]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(define (fib n)…"/>
          <p:cNvSpPr txBox="1"/>
          <p:nvPr/>
        </p:nvSpPr>
        <p:spPr>
          <a:xfrm>
            <a:off x="1644091" y="233020"/>
            <a:ext cx="10448703" cy="5308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(define (fib n)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(let ([c (&lt;= n 1)])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(if c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n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</a:t>
            </a:r>
            <a:r>
              <a:rPr baseline="-5999"/>
              <a:t>0</a:t>
            </a:r>
            <a:r>
              <a:t>(let ([n-1 (- n 1)])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</a:t>
            </a:r>
            <a:r>
              <a:rPr baseline="-5999"/>
              <a:t>1</a:t>
            </a:r>
            <a:r>
              <a:t>(let ([v0 (fib n-1)])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</a:t>
            </a:r>
            <a:r>
              <a:rPr baseline="-5999"/>
              <a:t>2</a:t>
            </a:r>
            <a:r>
              <a:t>(let ([n-2 (- n 2)])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</a:t>
            </a:r>
            <a:r>
              <a:rPr baseline="-5999"/>
              <a:t>3</a:t>
            </a:r>
            <a:r>
              <a:t>(let ([v1 (fib n-2)])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</a:t>
            </a:r>
            <a:r>
              <a:rPr baseline="-5999"/>
              <a:t>4</a:t>
            </a:r>
            <a:r>
              <a:t>(let ([s (+ v0 v1)])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 </a:t>
            </a:r>
            <a:r>
              <a:rPr baseline="-5999"/>
              <a:t>5</a:t>
            </a:r>
            <a:r>
              <a:t>s)))))))</a:t>
            </a:r>
          </a:p>
        </p:txBody>
      </p:sp>
      <p:sp>
        <p:nvSpPr>
          <p:cNvPr id="299" name="ANF"/>
          <p:cNvSpPr txBox="1"/>
          <p:nvPr/>
        </p:nvSpPr>
        <p:spPr>
          <a:xfrm>
            <a:off x="310074" y="2215975"/>
            <a:ext cx="1242518" cy="7711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4400"/>
            </a:lvl1pPr>
          </a:lstStyle>
          <a:p>
            <a:pPr/>
            <a:r>
              <a:t>ANF</a:t>
            </a:r>
          </a:p>
        </p:txBody>
      </p:sp>
      <p:sp>
        <p:nvSpPr>
          <p:cNvPr id="300" name="(fib 1) -&gt; 1"/>
          <p:cNvSpPr txBox="1"/>
          <p:nvPr/>
        </p:nvSpPr>
        <p:spPr>
          <a:xfrm>
            <a:off x="5165104" y="6739590"/>
            <a:ext cx="3406677" cy="622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(fib 1) -&gt; 1</a:t>
            </a:r>
          </a:p>
        </p:txBody>
      </p:sp>
      <p:sp>
        <p:nvSpPr>
          <p:cNvPr id="301" name="Rectangle"/>
          <p:cNvSpPr/>
          <p:nvPr/>
        </p:nvSpPr>
        <p:spPr>
          <a:xfrm>
            <a:off x="3327400" y="8709404"/>
            <a:ext cx="7228483" cy="615356"/>
          </a:xfrm>
          <a:prstGeom prst="rect">
            <a:avLst/>
          </a:prstGeom>
          <a:solidFill>
            <a:srgbClr val="D6D5D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02" name="letk v0 e2 [n=4,n-1=3,…]"/>
          <p:cNvSpPr txBox="1"/>
          <p:nvPr/>
        </p:nvSpPr>
        <p:spPr>
          <a:xfrm>
            <a:off x="3556562" y="8737682"/>
            <a:ext cx="5886120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letk v0 e</a:t>
            </a:r>
            <a:r>
              <a:rPr baseline="-5999"/>
              <a:t>2</a:t>
            </a:r>
            <a:r>
              <a:t> [n=4,n-1=3,…]</a:t>
            </a:r>
          </a:p>
        </p:txBody>
      </p:sp>
      <p:sp>
        <p:nvSpPr>
          <p:cNvPr id="303" name="Rectangle"/>
          <p:cNvSpPr/>
          <p:nvPr/>
        </p:nvSpPr>
        <p:spPr>
          <a:xfrm>
            <a:off x="3327400" y="8064541"/>
            <a:ext cx="7228483" cy="615355"/>
          </a:xfrm>
          <a:prstGeom prst="rect">
            <a:avLst/>
          </a:prstGeom>
          <a:solidFill>
            <a:srgbClr val="D6D5D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04" name="letk v0 e2 [n=3,n-1=2,…]"/>
          <p:cNvSpPr txBox="1"/>
          <p:nvPr/>
        </p:nvSpPr>
        <p:spPr>
          <a:xfrm>
            <a:off x="3556562" y="8092818"/>
            <a:ext cx="5886120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letk v0 e</a:t>
            </a:r>
            <a:r>
              <a:rPr baseline="-5999"/>
              <a:t>2</a:t>
            </a:r>
            <a:r>
              <a:t> [n=3,n-1=2,…]</a:t>
            </a:r>
          </a:p>
        </p:txBody>
      </p:sp>
      <p:sp>
        <p:nvSpPr>
          <p:cNvPr id="305" name="Rectangle"/>
          <p:cNvSpPr/>
          <p:nvPr/>
        </p:nvSpPr>
        <p:spPr>
          <a:xfrm>
            <a:off x="3327400" y="7419677"/>
            <a:ext cx="7228483" cy="615356"/>
          </a:xfrm>
          <a:prstGeom prst="rect">
            <a:avLst/>
          </a:prstGeom>
          <a:solidFill>
            <a:srgbClr val="D6D5D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06" name="letk v0 e2 [n=2,n-1=1,…]"/>
          <p:cNvSpPr txBox="1"/>
          <p:nvPr/>
        </p:nvSpPr>
        <p:spPr>
          <a:xfrm>
            <a:off x="3556562" y="7447954"/>
            <a:ext cx="5886120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letk v0 e</a:t>
            </a:r>
            <a:r>
              <a:rPr baseline="-5999"/>
              <a:t>2</a:t>
            </a:r>
            <a:r>
              <a:t> [n=2,n-1=1,…]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(define (fib n)…"/>
          <p:cNvSpPr txBox="1"/>
          <p:nvPr/>
        </p:nvSpPr>
        <p:spPr>
          <a:xfrm>
            <a:off x="1644091" y="233020"/>
            <a:ext cx="10448703" cy="5308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(define (fib n)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(let ([c (&lt;= n 1)])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(if c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n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</a:t>
            </a:r>
            <a:r>
              <a:rPr baseline="-5999"/>
              <a:t>0</a:t>
            </a:r>
            <a:r>
              <a:t>(let ([n-1 (- n 1)])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</a:t>
            </a:r>
            <a:r>
              <a:rPr baseline="-5999"/>
              <a:t>1</a:t>
            </a:r>
            <a:r>
              <a:t>(let ([v0 (fib n-1)])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</a:t>
            </a:r>
            <a:r>
              <a:rPr baseline="-5999"/>
              <a:t>2</a:t>
            </a:r>
            <a:r>
              <a:t>(let ([n-2 (- n 2)])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</a:t>
            </a:r>
            <a:r>
              <a:rPr baseline="-5999"/>
              <a:t>3</a:t>
            </a:r>
            <a:r>
              <a:t>(let ([v1 (fib n-2)])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</a:t>
            </a:r>
            <a:r>
              <a:rPr baseline="-5999"/>
              <a:t>4</a:t>
            </a:r>
            <a:r>
              <a:t>(let ([s (+ v0 v1)])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 </a:t>
            </a:r>
            <a:r>
              <a:rPr baseline="-5999"/>
              <a:t>5</a:t>
            </a:r>
            <a:r>
              <a:t>s)))))))</a:t>
            </a:r>
          </a:p>
        </p:txBody>
      </p:sp>
      <p:sp>
        <p:nvSpPr>
          <p:cNvPr id="309" name="ANF"/>
          <p:cNvSpPr txBox="1"/>
          <p:nvPr/>
        </p:nvSpPr>
        <p:spPr>
          <a:xfrm>
            <a:off x="310074" y="2215975"/>
            <a:ext cx="1242518" cy="7711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4400"/>
            </a:lvl1pPr>
          </a:lstStyle>
          <a:p>
            <a:pPr/>
            <a:r>
              <a:t>ANF</a:t>
            </a:r>
          </a:p>
        </p:txBody>
      </p:sp>
      <p:sp>
        <p:nvSpPr>
          <p:cNvPr id="310" name="(fib 0) -&gt; 0"/>
          <p:cNvSpPr txBox="1"/>
          <p:nvPr/>
        </p:nvSpPr>
        <p:spPr>
          <a:xfrm>
            <a:off x="5165104" y="6739590"/>
            <a:ext cx="3406677" cy="622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(fib 0) -&gt; 0</a:t>
            </a:r>
          </a:p>
        </p:txBody>
      </p:sp>
      <p:sp>
        <p:nvSpPr>
          <p:cNvPr id="311" name="Rectangle"/>
          <p:cNvSpPr/>
          <p:nvPr/>
        </p:nvSpPr>
        <p:spPr>
          <a:xfrm>
            <a:off x="3327400" y="8709404"/>
            <a:ext cx="7228483" cy="615356"/>
          </a:xfrm>
          <a:prstGeom prst="rect">
            <a:avLst/>
          </a:prstGeom>
          <a:solidFill>
            <a:srgbClr val="D6D5D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12" name="letk v0 e2 [n=4,n-1=3,…]"/>
          <p:cNvSpPr txBox="1"/>
          <p:nvPr/>
        </p:nvSpPr>
        <p:spPr>
          <a:xfrm>
            <a:off x="3556562" y="8737682"/>
            <a:ext cx="5886120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letk v0 e</a:t>
            </a:r>
            <a:r>
              <a:rPr baseline="-5999"/>
              <a:t>2</a:t>
            </a:r>
            <a:r>
              <a:t> [n=4,n-1=3,…]</a:t>
            </a:r>
          </a:p>
        </p:txBody>
      </p:sp>
      <p:sp>
        <p:nvSpPr>
          <p:cNvPr id="313" name="Rectangle"/>
          <p:cNvSpPr/>
          <p:nvPr/>
        </p:nvSpPr>
        <p:spPr>
          <a:xfrm>
            <a:off x="3327400" y="8064541"/>
            <a:ext cx="7228483" cy="615355"/>
          </a:xfrm>
          <a:prstGeom prst="rect">
            <a:avLst/>
          </a:prstGeom>
          <a:solidFill>
            <a:srgbClr val="D6D5D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14" name="letk v0 e2 [n=3,n-1=2,…]"/>
          <p:cNvSpPr txBox="1"/>
          <p:nvPr/>
        </p:nvSpPr>
        <p:spPr>
          <a:xfrm>
            <a:off x="3556562" y="8092818"/>
            <a:ext cx="5886120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letk v0 e</a:t>
            </a:r>
            <a:r>
              <a:rPr baseline="-5999"/>
              <a:t>2</a:t>
            </a:r>
            <a:r>
              <a:t> [n=3,n-1=2,…]</a:t>
            </a:r>
          </a:p>
        </p:txBody>
      </p:sp>
      <p:sp>
        <p:nvSpPr>
          <p:cNvPr id="315" name="Rectangle"/>
          <p:cNvSpPr/>
          <p:nvPr/>
        </p:nvSpPr>
        <p:spPr>
          <a:xfrm>
            <a:off x="3327400" y="7419677"/>
            <a:ext cx="7228483" cy="615356"/>
          </a:xfrm>
          <a:prstGeom prst="rect">
            <a:avLst/>
          </a:prstGeom>
          <a:solidFill>
            <a:srgbClr val="D6D5D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16" name="letk v1 e4 [v0=1,n=2,n-1=1,…]"/>
          <p:cNvSpPr txBox="1"/>
          <p:nvPr/>
        </p:nvSpPr>
        <p:spPr>
          <a:xfrm>
            <a:off x="3556562" y="7447954"/>
            <a:ext cx="7105519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letk v1 e</a:t>
            </a:r>
            <a:r>
              <a:rPr baseline="-5999"/>
              <a:t>4</a:t>
            </a:r>
            <a:r>
              <a:t> [v0=1,n=2,n-1=1,…]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e ::= (let ([x e]) e)…"/>
          <p:cNvSpPr txBox="1"/>
          <p:nvPr/>
        </p:nvSpPr>
        <p:spPr>
          <a:xfrm>
            <a:off x="3175738" y="2311400"/>
            <a:ext cx="6653325" cy="5740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b="0" sz="33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e ::= (let ([x e]) e)</a:t>
            </a:r>
          </a:p>
          <a:p>
            <a:pPr algn="l">
              <a:defRPr b="0" sz="33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| (apply ae ae)</a:t>
            </a:r>
          </a:p>
          <a:p>
            <a:pPr algn="l">
              <a:defRPr b="0" sz="33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| (ae ae ...)</a:t>
            </a:r>
          </a:p>
          <a:p>
            <a:pPr algn="l">
              <a:defRPr b="0" sz="33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| (prim op ae ...)</a:t>
            </a:r>
          </a:p>
          <a:p>
            <a:pPr algn="l">
              <a:defRPr b="0" sz="33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| (apply-prim op ae)</a:t>
            </a:r>
          </a:p>
          <a:p>
            <a:pPr algn="l">
              <a:defRPr b="0" sz="33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| (if ae e e)</a:t>
            </a:r>
          </a:p>
          <a:p>
            <a:pPr algn="l">
              <a:defRPr b="0" sz="33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| (call/cc ae)</a:t>
            </a:r>
          </a:p>
          <a:p>
            <a:pPr algn="l">
              <a:defRPr b="0" sz="33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| ae</a:t>
            </a:r>
          </a:p>
          <a:p>
            <a:pPr algn="l">
              <a:defRPr b="0" sz="33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ae ::= (lambda (x ...) e)</a:t>
            </a:r>
          </a:p>
          <a:p>
            <a:pPr algn="l">
              <a:defRPr b="0" sz="33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| (lambda x e)</a:t>
            </a:r>
          </a:p>
          <a:p>
            <a:pPr algn="l">
              <a:defRPr b="0" sz="33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| x</a:t>
            </a:r>
          </a:p>
          <a:p>
            <a:pPr algn="l">
              <a:defRPr b="0" sz="33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| (quote dat)</a:t>
            </a:r>
          </a:p>
        </p:txBody>
      </p:sp>
      <p:sp>
        <p:nvSpPr>
          <p:cNvPr id="125" name="Administrative normal form (ANF) (.anf)"/>
          <p:cNvSpPr txBox="1"/>
          <p:nvPr/>
        </p:nvSpPr>
        <p:spPr>
          <a:xfrm>
            <a:off x="2681122" y="751697"/>
            <a:ext cx="7642556" cy="6471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36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r>
              <a:t>Administrative normal form (ANF) (.anf)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(define (fib n)…"/>
          <p:cNvSpPr txBox="1"/>
          <p:nvPr/>
        </p:nvSpPr>
        <p:spPr>
          <a:xfrm>
            <a:off x="1644091" y="233020"/>
            <a:ext cx="10448703" cy="5308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(define (fib n)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(let ([c (&lt;= n 1)])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(if c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n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</a:t>
            </a:r>
            <a:r>
              <a:rPr baseline="-5999"/>
              <a:t>0</a:t>
            </a:r>
            <a:r>
              <a:t>(let ([n-1 (- n 1)])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</a:t>
            </a:r>
            <a:r>
              <a:rPr baseline="-5999"/>
              <a:t>1</a:t>
            </a:r>
            <a:r>
              <a:t>(let ([v0 (fib n-1)])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</a:t>
            </a:r>
            <a:r>
              <a:rPr baseline="-5999"/>
              <a:t>2</a:t>
            </a:r>
            <a:r>
              <a:t>(let ([n-2 (- n 2)])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</a:t>
            </a:r>
            <a:r>
              <a:rPr baseline="-5999"/>
              <a:t>3</a:t>
            </a:r>
            <a:r>
              <a:t>(let ([v1 (fib n-2)])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</a:t>
            </a:r>
            <a:r>
              <a:rPr baseline="-5999"/>
              <a:t>4</a:t>
            </a:r>
            <a:r>
              <a:t>(let ([s (+ v0 v1)])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 </a:t>
            </a:r>
            <a:r>
              <a:rPr baseline="-5999"/>
              <a:t>5</a:t>
            </a:r>
            <a:r>
              <a:t>s)))))))</a:t>
            </a:r>
          </a:p>
        </p:txBody>
      </p:sp>
      <p:sp>
        <p:nvSpPr>
          <p:cNvPr id="319" name="ANF"/>
          <p:cNvSpPr txBox="1"/>
          <p:nvPr/>
        </p:nvSpPr>
        <p:spPr>
          <a:xfrm>
            <a:off x="310074" y="2215975"/>
            <a:ext cx="1242518" cy="7711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4400"/>
            </a:lvl1pPr>
          </a:lstStyle>
          <a:p>
            <a:pPr/>
            <a:r>
              <a:t>ANF</a:t>
            </a:r>
          </a:p>
        </p:txBody>
      </p:sp>
      <p:sp>
        <p:nvSpPr>
          <p:cNvPr id="320" name="s [s=1,v0=1,v1=0,…]"/>
          <p:cNvSpPr txBox="1"/>
          <p:nvPr/>
        </p:nvSpPr>
        <p:spPr>
          <a:xfrm>
            <a:off x="5968375" y="7384454"/>
            <a:ext cx="5327229" cy="622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s [s=1,v0=1,v1=0,…]</a:t>
            </a:r>
          </a:p>
        </p:txBody>
      </p:sp>
      <p:sp>
        <p:nvSpPr>
          <p:cNvPr id="321" name="Rectangle"/>
          <p:cNvSpPr/>
          <p:nvPr/>
        </p:nvSpPr>
        <p:spPr>
          <a:xfrm>
            <a:off x="3327400" y="8709404"/>
            <a:ext cx="7228483" cy="615356"/>
          </a:xfrm>
          <a:prstGeom prst="rect">
            <a:avLst/>
          </a:prstGeom>
          <a:solidFill>
            <a:srgbClr val="D6D5D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22" name="letk v0 e2 [n=4,n-1=3,…]"/>
          <p:cNvSpPr txBox="1"/>
          <p:nvPr/>
        </p:nvSpPr>
        <p:spPr>
          <a:xfrm>
            <a:off x="3556562" y="8737682"/>
            <a:ext cx="5886120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letk v0 e</a:t>
            </a:r>
            <a:r>
              <a:rPr baseline="-5999"/>
              <a:t>2</a:t>
            </a:r>
            <a:r>
              <a:t> [n=4,n-1=3,…]</a:t>
            </a:r>
          </a:p>
        </p:txBody>
      </p:sp>
      <p:sp>
        <p:nvSpPr>
          <p:cNvPr id="323" name="Rectangle"/>
          <p:cNvSpPr/>
          <p:nvPr/>
        </p:nvSpPr>
        <p:spPr>
          <a:xfrm>
            <a:off x="3327400" y="8064541"/>
            <a:ext cx="7228483" cy="615355"/>
          </a:xfrm>
          <a:prstGeom prst="rect">
            <a:avLst/>
          </a:prstGeom>
          <a:solidFill>
            <a:srgbClr val="D6D5D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24" name="letk v0 e2 [n=3,n-1=2,…]"/>
          <p:cNvSpPr txBox="1"/>
          <p:nvPr/>
        </p:nvSpPr>
        <p:spPr>
          <a:xfrm>
            <a:off x="3556562" y="8092818"/>
            <a:ext cx="5886120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letk v0 e</a:t>
            </a:r>
            <a:r>
              <a:rPr baseline="-5999"/>
              <a:t>2</a:t>
            </a:r>
            <a:r>
              <a:t> [n=3,n-1=2,…]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(define (fib n)…"/>
          <p:cNvSpPr txBox="1"/>
          <p:nvPr/>
        </p:nvSpPr>
        <p:spPr>
          <a:xfrm>
            <a:off x="1644091" y="233020"/>
            <a:ext cx="10448703" cy="5308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(define (fib n)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(let ([c (&lt;= n 1)])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(if c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n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</a:t>
            </a:r>
            <a:r>
              <a:rPr baseline="-5999"/>
              <a:t>0</a:t>
            </a:r>
            <a:r>
              <a:t>(let ([n-1 (- n 1)])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</a:t>
            </a:r>
            <a:r>
              <a:rPr baseline="-5999"/>
              <a:t>1</a:t>
            </a:r>
            <a:r>
              <a:t>(let ([v0 (fib n-1)])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</a:t>
            </a:r>
            <a:r>
              <a:rPr baseline="-5999"/>
              <a:t>2</a:t>
            </a:r>
            <a:r>
              <a:t>(let ([n-2 (- n 2)])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</a:t>
            </a:r>
            <a:r>
              <a:rPr baseline="-5999"/>
              <a:t>3</a:t>
            </a:r>
            <a:r>
              <a:t>(let ([v1 (fib n-2)])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</a:t>
            </a:r>
            <a:r>
              <a:rPr baseline="-5999"/>
              <a:t>4</a:t>
            </a:r>
            <a:r>
              <a:t>(let ([s (+ v0 v1)])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 </a:t>
            </a:r>
            <a:r>
              <a:rPr baseline="-5999"/>
              <a:t>5</a:t>
            </a:r>
            <a:r>
              <a:t>s)))))))</a:t>
            </a:r>
          </a:p>
        </p:txBody>
      </p:sp>
      <p:sp>
        <p:nvSpPr>
          <p:cNvPr id="327" name="ANF"/>
          <p:cNvSpPr txBox="1"/>
          <p:nvPr/>
        </p:nvSpPr>
        <p:spPr>
          <a:xfrm>
            <a:off x="310074" y="2215975"/>
            <a:ext cx="1242518" cy="7711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4400"/>
            </a:lvl1pPr>
          </a:lstStyle>
          <a:p>
            <a:pPr/>
            <a:r>
              <a:t>ANF</a:t>
            </a:r>
          </a:p>
        </p:txBody>
      </p:sp>
      <p:sp>
        <p:nvSpPr>
          <p:cNvPr id="328" name="Rectangle"/>
          <p:cNvSpPr/>
          <p:nvPr/>
        </p:nvSpPr>
        <p:spPr>
          <a:xfrm>
            <a:off x="3327400" y="8709404"/>
            <a:ext cx="7228483" cy="615356"/>
          </a:xfrm>
          <a:prstGeom prst="rect">
            <a:avLst/>
          </a:prstGeom>
          <a:solidFill>
            <a:srgbClr val="D6D5D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29" name="letk v0 e2 [n=4,n-1=3,…]"/>
          <p:cNvSpPr txBox="1"/>
          <p:nvPr/>
        </p:nvSpPr>
        <p:spPr>
          <a:xfrm>
            <a:off x="3556562" y="8737682"/>
            <a:ext cx="5886120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letk v0 e</a:t>
            </a:r>
            <a:r>
              <a:rPr baseline="-5999"/>
              <a:t>2</a:t>
            </a:r>
            <a:r>
              <a:t> [n=4,n-1=3,…]</a:t>
            </a:r>
          </a:p>
        </p:txBody>
      </p:sp>
      <p:sp>
        <p:nvSpPr>
          <p:cNvPr id="330" name="Rectangle"/>
          <p:cNvSpPr/>
          <p:nvPr/>
        </p:nvSpPr>
        <p:spPr>
          <a:xfrm>
            <a:off x="3327400" y="8064541"/>
            <a:ext cx="7228483" cy="615355"/>
          </a:xfrm>
          <a:prstGeom prst="rect">
            <a:avLst/>
          </a:prstGeom>
          <a:solidFill>
            <a:srgbClr val="D6D5D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31" name="letk v1 e4 [v0=1,n=3,n-1=2,…]"/>
          <p:cNvSpPr txBox="1"/>
          <p:nvPr/>
        </p:nvSpPr>
        <p:spPr>
          <a:xfrm>
            <a:off x="3556562" y="8092818"/>
            <a:ext cx="7105519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letk v1 e</a:t>
            </a:r>
            <a:r>
              <a:rPr baseline="-5999"/>
              <a:t>4</a:t>
            </a:r>
            <a:r>
              <a:t> [v0=1,n=3,n-1=2,…]</a:t>
            </a:r>
          </a:p>
        </p:txBody>
      </p:sp>
      <p:sp>
        <p:nvSpPr>
          <p:cNvPr id="332" name="(fib 1) -&gt; 1"/>
          <p:cNvSpPr txBox="1"/>
          <p:nvPr/>
        </p:nvSpPr>
        <p:spPr>
          <a:xfrm>
            <a:off x="5165104" y="7384454"/>
            <a:ext cx="3406677" cy="622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(fib 1) -&gt; 1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(define (fib n)…"/>
          <p:cNvSpPr txBox="1"/>
          <p:nvPr/>
        </p:nvSpPr>
        <p:spPr>
          <a:xfrm>
            <a:off x="1644091" y="233020"/>
            <a:ext cx="10448703" cy="5308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(define (fib n)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(let ([c (&lt;= n 1)])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(if c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n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</a:t>
            </a:r>
            <a:r>
              <a:rPr baseline="-5999"/>
              <a:t>0</a:t>
            </a:r>
            <a:r>
              <a:t>(let ([n-1 (- n 1)])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</a:t>
            </a:r>
            <a:r>
              <a:rPr baseline="-5999"/>
              <a:t>1</a:t>
            </a:r>
            <a:r>
              <a:t>(let ([v0 (fib n-1)])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</a:t>
            </a:r>
            <a:r>
              <a:rPr baseline="-5999"/>
              <a:t>2</a:t>
            </a:r>
            <a:r>
              <a:t>(let ([n-2 (- n 2)])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</a:t>
            </a:r>
            <a:r>
              <a:rPr baseline="-5999"/>
              <a:t>3</a:t>
            </a:r>
            <a:r>
              <a:t>(let ([v1 (fib n-2)])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</a:t>
            </a:r>
            <a:r>
              <a:rPr baseline="-5999"/>
              <a:t>4</a:t>
            </a:r>
            <a:r>
              <a:t>(let ([s (+ v0 v1)])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 </a:t>
            </a:r>
            <a:r>
              <a:rPr baseline="-5999"/>
              <a:t>5</a:t>
            </a:r>
            <a:r>
              <a:t>s)))))))</a:t>
            </a:r>
          </a:p>
        </p:txBody>
      </p:sp>
      <p:sp>
        <p:nvSpPr>
          <p:cNvPr id="335" name="ANF"/>
          <p:cNvSpPr txBox="1"/>
          <p:nvPr/>
        </p:nvSpPr>
        <p:spPr>
          <a:xfrm>
            <a:off x="310074" y="2215975"/>
            <a:ext cx="1242518" cy="7711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4400"/>
            </a:lvl1pPr>
          </a:lstStyle>
          <a:p>
            <a:pPr/>
            <a:r>
              <a:t>ANF</a:t>
            </a:r>
          </a:p>
        </p:txBody>
      </p:sp>
      <p:sp>
        <p:nvSpPr>
          <p:cNvPr id="336" name="Rectangle"/>
          <p:cNvSpPr/>
          <p:nvPr/>
        </p:nvSpPr>
        <p:spPr>
          <a:xfrm>
            <a:off x="3327400" y="8709404"/>
            <a:ext cx="7228483" cy="615356"/>
          </a:xfrm>
          <a:prstGeom prst="rect">
            <a:avLst/>
          </a:prstGeom>
          <a:solidFill>
            <a:srgbClr val="D6D5D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37" name="letk v0 e2 [n=4,n-1=3,…]"/>
          <p:cNvSpPr txBox="1"/>
          <p:nvPr/>
        </p:nvSpPr>
        <p:spPr>
          <a:xfrm>
            <a:off x="3556562" y="8737682"/>
            <a:ext cx="5886120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letk v0 e</a:t>
            </a:r>
            <a:r>
              <a:rPr baseline="-5999"/>
              <a:t>2</a:t>
            </a:r>
            <a:r>
              <a:t> [n=4,n-1=3,…]</a:t>
            </a:r>
          </a:p>
        </p:txBody>
      </p:sp>
      <p:sp>
        <p:nvSpPr>
          <p:cNvPr id="338" name="s [s=2,v0=1,v1=1,…]"/>
          <p:cNvSpPr txBox="1"/>
          <p:nvPr/>
        </p:nvSpPr>
        <p:spPr>
          <a:xfrm>
            <a:off x="5849842" y="8044854"/>
            <a:ext cx="5327229" cy="622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s [s=2,v0=1,v1=1,…]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(define (fib n)…"/>
          <p:cNvSpPr txBox="1"/>
          <p:nvPr/>
        </p:nvSpPr>
        <p:spPr>
          <a:xfrm>
            <a:off x="1644091" y="233020"/>
            <a:ext cx="10448703" cy="5308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(define (fib n)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(let ([c (&lt;= n 1)])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(if c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n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</a:t>
            </a:r>
            <a:r>
              <a:rPr baseline="-5999"/>
              <a:t>0</a:t>
            </a:r>
            <a:r>
              <a:t>(let ([n-1 (- n 1)])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</a:t>
            </a:r>
            <a:r>
              <a:rPr baseline="-5999"/>
              <a:t>1</a:t>
            </a:r>
            <a:r>
              <a:t>(let ([v0 (fib n-1)])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</a:t>
            </a:r>
            <a:r>
              <a:rPr baseline="-5999"/>
              <a:t>2</a:t>
            </a:r>
            <a:r>
              <a:t>(let ([n-2 (- n 2)])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</a:t>
            </a:r>
            <a:r>
              <a:rPr baseline="-5999"/>
              <a:t>3</a:t>
            </a:r>
            <a:r>
              <a:t>(let ([v1 (fib n-2)])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</a:t>
            </a:r>
            <a:r>
              <a:rPr baseline="-5999"/>
              <a:t>4</a:t>
            </a:r>
            <a:r>
              <a:t>(let ([s (+ v0 v1)])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 </a:t>
            </a:r>
            <a:r>
              <a:rPr baseline="-5999"/>
              <a:t>5</a:t>
            </a:r>
            <a:r>
              <a:t>s)))))))</a:t>
            </a:r>
          </a:p>
        </p:txBody>
      </p:sp>
      <p:sp>
        <p:nvSpPr>
          <p:cNvPr id="341" name="ANF"/>
          <p:cNvSpPr txBox="1"/>
          <p:nvPr/>
        </p:nvSpPr>
        <p:spPr>
          <a:xfrm>
            <a:off x="310074" y="2215975"/>
            <a:ext cx="1242518" cy="7711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4400"/>
            </a:lvl1pPr>
          </a:lstStyle>
          <a:p>
            <a:pPr/>
            <a:r>
              <a:t>ANF</a:t>
            </a:r>
          </a:p>
        </p:txBody>
      </p:sp>
      <p:sp>
        <p:nvSpPr>
          <p:cNvPr id="342" name="Rectangle"/>
          <p:cNvSpPr/>
          <p:nvPr/>
        </p:nvSpPr>
        <p:spPr>
          <a:xfrm>
            <a:off x="3327400" y="8709404"/>
            <a:ext cx="7228483" cy="615356"/>
          </a:xfrm>
          <a:prstGeom prst="rect">
            <a:avLst/>
          </a:prstGeom>
          <a:solidFill>
            <a:srgbClr val="D6D5D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43" name="letk v1 e4 [v0=2,n=4,n-1=3,…]"/>
          <p:cNvSpPr txBox="1"/>
          <p:nvPr/>
        </p:nvSpPr>
        <p:spPr>
          <a:xfrm>
            <a:off x="3556562" y="8737682"/>
            <a:ext cx="7105519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letk v1 e</a:t>
            </a:r>
            <a:r>
              <a:rPr baseline="-5999"/>
              <a:t>4</a:t>
            </a:r>
            <a:r>
              <a:t> [v0=2,n=4,n-1=3,…]</a:t>
            </a:r>
          </a:p>
        </p:txBody>
      </p:sp>
      <p:sp>
        <p:nvSpPr>
          <p:cNvPr id="344" name="(fib 2)"/>
          <p:cNvSpPr txBox="1"/>
          <p:nvPr/>
        </p:nvSpPr>
        <p:spPr>
          <a:xfrm>
            <a:off x="5849842" y="8044854"/>
            <a:ext cx="2034853" cy="622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(fib 2)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(define (fib n)…"/>
          <p:cNvSpPr txBox="1"/>
          <p:nvPr/>
        </p:nvSpPr>
        <p:spPr>
          <a:xfrm>
            <a:off x="1644091" y="233020"/>
            <a:ext cx="10448703" cy="5308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(define (fib n)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(let ([c (&lt;= n 1)])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(if c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n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</a:t>
            </a:r>
            <a:r>
              <a:rPr baseline="-5999"/>
              <a:t>0</a:t>
            </a:r>
            <a:r>
              <a:t>(let ([n-1 (- n 1)])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</a:t>
            </a:r>
            <a:r>
              <a:rPr baseline="-5999"/>
              <a:t>1</a:t>
            </a:r>
            <a:r>
              <a:t>(let ([v0 (fib n-1)])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</a:t>
            </a:r>
            <a:r>
              <a:rPr baseline="-5999"/>
              <a:t>2</a:t>
            </a:r>
            <a:r>
              <a:t>(let ([n-2 (- n 2)])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</a:t>
            </a:r>
            <a:r>
              <a:rPr baseline="-5999"/>
              <a:t>3</a:t>
            </a:r>
            <a:r>
              <a:t>(let ([v1 (fib n-2)])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</a:t>
            </a:r>
            <a:r>
              <a:rPr baseline="-5999"/>
              <a:t>4</a:t>
            </a:r>
            <a:r>
              <a:t>(let ([s (+ v0 v1)])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 </a:t>
            </a:r>
            <a:r>
              <a:rPr baseline="-5999"/>
              <a:t>5</a:t>
            </a:r>
            <a:r>
              <a:t>s)))))))</a:t>
            </a:r>
          </a:p>
        </p:txBody>
      </p:sp>
      <p:sp>
        <p:nvSpPr>
          <p:cNvPr id="347" name="ANF"/>
          <p:cNvSpPr txBox="1"/>
          <p:nvPr/>
        </p:nvSpPr>
        <p:spPr>
          <a:xfrm>
            <a:off x="310074" y="2215975"/>
            <a:ext cx="1242518" cy="7711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4400"/>
            </a:lvl1pPr>
          </a:lstStyle>
          <a:p>
            <a:pPr/>
            <a:r>
              <a:t>ANF</a:t>
            </a:r>
          </a:p>
        </p:txBody>
      </p:sp>
      <p:sp>
        <p:nvSpPr>
          <p:cNvPr id="348" name="Rectangle"/>
          <p:cNvSpPr/>
          <p:nvPr/>
        </p:nvSpPr>
        <p:spPr>
          <a:xfrm>
            <a:off x="3327400" y="8709404"/>
            <a:ext cx="7228483" cy="615356"/>
          </a:xfrm>
          <a:prstGeom prst="rect">
            <a:avLst/>
          </a:prstGeom>
          <a:solidFill>
            <a:srgbClr val="D6D5D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49" name="letk v1 e4 [v0=2,n=4,n-1=3,…]"/>
          <p:cNvSpPr txBox="1"/>
          <p:nvPr/>
        </p:nvSpPr>
        <p:spPr>
          <a:xfrm>
            <a:off x="3556562" y="8737682"/>
            <a:ext cx="7105519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letk v1 e</a:t>
            </a:r>
            <a:r>
              <a:rPr baseline="-5999"/>
              <a:t>4</a:t>
            </a:r>
            <a:r>
              <a:t> [v0=2,n=4,n-1=3,…]</a:t>
            </a:r>
          </a:p>
        </p:txBody>
      </p:sp>
      <p:sp>
        <p:nvSpPr>
          <p:cNvPr id="350" name="(fib 1) -&gt; 1"/>
          <p:cNvSpPr txBox="1"/>
          <p:nvPr/>
        </p:nvSpPr>
        <p:spPr>
          <a:xfrm>
            <a:off x="5238303" y="7308254"/>
            <a:ext cx="3406677" cy="622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(fib 1) -&gt; 1</a:t>
            </a:r>
          </a:p>
        </p:txBody>
      </p:sp>
      <p:sp>
        <p:nvSpPr>
          <p:cNvPr id="351" name="Rectangle"/>
          <p:cNvSpPr/>
          <p:nvPr/>
        </p:nvSpPr>
        <p:spPr>
          <a:xfrm>
            <a:off x="3327400" y="8026441"/>
            <a:ext cx="7228483" cy="615355"/>
          </a:xfrm>
          <a:prstGeom prst="rect">
            <a:avLst/>
          </a:prstGeom>
          <a:solidFill>
            <a:srgbClr val="D6D5D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52" name="letk v0 e2 [n=2,n-1=3,…]"/>
          <p:cNvSpPr txBox="1"/>
          <p:nvPr/>
        </p:nvSpPr>
        <p:spPr>
          <a:xfrm>
            <a:off x="3556562" y="8054718"/>
            <a:ext cx="5886120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letk v0 e</a:t>
            </a:r>
            <a:r>
              <a:rPr baseline="-5999"/>
              <a:t>2</a:t>
            </a:r>
            <a:r>
              <a:t> [n=2,n-1=3,…]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(define (fib n)…"/>
          <p:cNvSpPr txBox="1"/>
          <p:nvPr/>
        </p:nvSpPr>
        <p:spPr>
          <a:xfrm>
            <a:off x="1644091" y="233020"/>
            <a:ext cx="10448703" cy="5308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(define (fib n)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(let ([c (&lt;= n 1)])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(if c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n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</a:t>
            </a:r>
            <a:r>
              <a:rPr baseline="-5999"/>
              <a:t>0</a:t>
            </a:r>
            <a:r>
              <a:t>(let ([n-1 (- n 1)])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</a:t>
            </a:r>
            <a:r>
              <a:rPr baseline="-5999"/>
              <a:t>1</a:t>
            </a:r>
            <a:r>
              <a:t>(let ([v0 (fib n-1)])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</a:t>
            </a:r>
            <a:r>
              <a:rPr baseline="-5999"/>
              <a:t>2</a:t>
            </a:r>
            <a:r>
              <a:t>(let ([n-2 (- n 2)])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</a:t>
            </a:r>
            <a:r>
              <a:rPr baseline="-5999"/>
              <a:t>3</a:t>
            </a:r>
            <a:r>
              <a:t>(let ([v1 (fib n-2)])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</a:t>
            </a:r>
            <a:r>
              <a:rPr baseline="-5999"/>
              <a:t>4</a:t>
            </a:r>
            <a:r>
              <a:t>(let ([s (+ v0 v1)])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 </a:t>
            </a:r>
            <a:r>
              <a:rPr baseline="-5999"/>
              <a:t>5</a:t>
            </a:r>
            <a:r>
              <a:t>s)))))))</a:t>
            </a:r>
          </a:p>
        </p:txBody>
      </p:sp>
      <p:sp>
        <p:nvSpPr>
          <p:cNvPr id="355" name="ANF"/>
          <p:cNvSpPr txBox="1"/>
          <p:nvPr/>
        </p:nvSpPr>
        <p:spPr>
          <a:xfrm>
            <a:off x="310074" y="2215975"/>
            <a:ext cx="1242518" cy="7711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4400"/>
            </a:lvl1pPr>
          </a:lstStyle>
          <a:p>
            <a:pPr/>
            <a:r>
              <a:t>ANF</a:t>
            </a:r>
          </a:p>
        </p:txBody>
      </p:sp>
      <p:sp>
        <p:nvSpPr>
          <p:cNvPr id="356" name="Rectangle"/>
          <p:cNvSpPr/>
          <p:nvPr/>
        </p:nvSpPr>
        <p:spPr>
          <a:xfrm>
            <a:off x="3327400" y="8709404"/>
            <a:ext cx="7228483" cy="615356"/>
          </a:xfrm>
          <a:prstGeom prst="rect">
            <a:avLst/>
          </a:prstGeom>
          <a:solidFill>
            <a:srgbClr val="D6D5D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57" name="letk v1 e4 [v0=2,n=4,n-1=3,…]"/>
          <p:cNvSpPr txBox="1"/>
          <p:nvPr/>
        </p:nvSpPr>
        <p:spPr>
          <a:xfrm>
            <a:off x="3556562" y="8737682"/>
            <a:ext cx="7105519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letk v1 e</a:t>
            </a:r>
            <a:r>
              <a:rPr baseline="-5999"/>
              <a:t>4</a:t>
            </a:r>
            <a:r>
              <a:t> [v0=2,n=4,n-1=3,…]</a:t>
            </a:r>
          </a:p>
        </p:txBody>
      </p:sp>
      <p:sp>
        <p:nvSpPr>
          <p:cNvPr id="358" name="(fib 0) -&gt; 0"/>
          <p:cNvSpPr txBox="1"/>
          <p:nvPr/>
        </p:nvSpPr>
        <p:spPr>
          <a:xfrm>
            <a:off x="5238303" y="7308254"/>
            <a:ext cx="3406677" cy="622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(fib 0) -&gt; 0</a:t>
            </a:r>
          </a:p>
        </p:txBody>
      </p:sp>
      <p:sp>
        <p:nvSpPr>
          <p:cNvPr id="359" name="Rectangle"/>
          <p:cNvSpPr/>
          <p:nvPr/>
        </p:nvSpPr>
        <p:spPr>
          <a:xfrm>
            <a:off x="3327400" y="8026441"/>
            <a:ext cx="7228483" cy="615355"/>
          </a:xfrm>
          <a:prstGeom prst="rect">
            <a:avLst/>
          </a:prstGeom>
          <a:solidFill>
            <a:srgbClr val="D6D5D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60" name="letk v1 e4 [v0=1,n=2,n-1=3,…]"/>
          <p:cNvSpPr txBox="1"/>
          <p:nvPr/>
        </p:nvSpPr>
        <p:spPr>
          <a:xfrm>
            <a:off x="3556562" y="8054718"/>
            <a:ext cx="7105519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letk v1 e</a:t>
            </a:r>
            <a:r>
              <a:rPr baseline="-5999"/>
              <a:t>4</a:t>
            </a:r>
            <a:r>
              <a:t> [v0=1,n=2,n-1=3,…]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(define (fib n k)…"/>
          <p:cNvSpPr txBox="1"/>
          <p:nvPr/>
        </p:nvSpPr>
        <p:spPr>
          <a:xfrm>
            <a:off x="2169024" y="148353"/>
            <a:ext cx="10585310" cy="5892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(define (fib n k)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(let ([c (&lt;= n 1)])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(if c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(k n)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(let ([n-1 (- n 1)])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(fib n-1 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(lambda (v0) 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(let ([n-2 (- n 2)]) 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(fib n-2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 (lambda (v1) 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   (let ([s (+ v0 v1)])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     (k s)))))))))))</a:t>
            </a:r>
          </a:p>
        </p:txBody>
      </p:sp>
      <p:sp>
        <p:nvSpPr>
          <p:cNvPr id="363" name="CPS"/>
          <p:cNvSpPr txBox="1"/>
          <p:nvPr/>
        </p:nvSpPr>
        <p:spPr>
          <a:xfrm>
            <a:off x="299457" y="2215975"/>
            <a:ext cx="1263753" cy="7711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4400"/>
            </a:lvl1pPr>
          </a:lstStyle>
          <a:p>
            <a:pPr/>
            <a:r>
              <a:t>CPS</a:t>
            </a:r>
          </a:p>
        </p:txBody>
      </p:sp>
      <p:sp>
        <p:nvSpPr>
          <p:cNvPr id="364" name="(fib 4 print)"/>
          <p:cNvSpPr txBox="1"/>
          <p:nvPr/>
        </p:nvSpPr>
        <p:spPr>
          <a:xfrm>
            <a:off x="825733" y="7780866"/>
            <a:ext cx="3284737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(fib 4 print)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(define (fib n k)…"/>
          <p:cNvSpPr txBox="1"/>
          <p:nvPr/>
        </p:nvSpPr>
        <p:spPr>
          <a:xfrm>
            <a:off x="2169024" y="148353"/>
            <a:ext cx="10585310" cy="5892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(define (fib n k)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(let ([c (&lt;= n 1)])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(if c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(k n)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(let ([n-1 (- n 1)])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(fib n-1 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(lambda (v0) 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(let ([n-2 (- n 2)]) 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(fib n-2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 (lambda (v1) 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   (let ([s (+ v0 v1)])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     (k s)))))))))))</a:t>
            </a:r>
          </a:p>
        </p:txBody>
      </p:sp>
      <p:sp>
        <p:nvSpPr>
          <p:cNvPr id="367" name="CPS"/>
          <p:cNvSpPr txBox="1"/>
          <p:nvPr/>
        </p:nvSpPr>
        <p:spPr>
          <a:xfrm>
            <a:off x="299457" y="2215975"/>
            <a:ext cx="1263753" cy="7711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4400"/>
            </a:lvl1pPr>
          </a:lstStyle>
          <a:p>
            <a:pPr/>
            <a:r>
              <a:t>CPS</a:t>
            </a:r>
          </a:p>
        </p:txBody>
      </p:sp>
      <p:sp>
        <p:nvSpPr>
          <p:cNvPr id="368" name="(fib 3 k)"/>
          <p:cNvSpPr txBox="1"/>
          <p:nvPr/>
        </p:nvSpPr>
        <p:spPr>
          <a:xfrm>
            <a:off x="825733" y="7780866"/>
            <a:ext cx="2309218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(fib 3 k)</a:t>
            </a:r>
          </a:p>
        </p:txBody>
      </p:sp>
      <p:sp>
        <p:nvSpPr>
          <p:cNvPr id="369" name="Rectangle"/>
          <p:cNvSpPr/>
          <p:nvPr/>
        </p:nvSpPr>
        <p:spPr>
          <a:xfrm>
            <a:off x="3811468" y="7380427"/>
            <a:ext cx="3392885" cy="1145052"/>
          </a:xfrm>
          <a:prstGeom prst="rect">
            <a:avLst/>
          </a:prstGeom>
          <a:solidFill>
            <a:srgbClr val="D6D5D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74" name="Connection Line"/>
          <p:cNvSpPr/>
          <p:nvPr/>
        </p:nvSpPr>
        <p:spPr>
          <a:xfrm>
            <a:off x="6975380" y="8344665"/>
            <a:ext cx="1283759" cy="26499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6200" fill="norm" stroke="1" extrusionOk="0">
                <a:moveTo>
                  <a:pt x="0" y="0"/>
                </a:moveTo>
                <a:cubicBezTo>
                  <a:pt x="6818" y="21538"/>
                  <a:pt x="14018" y="21600"/>
                  <a:pt x="21600" y="186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tailEnd type="triangle"/>
          </a:ln>
        </p:spPr>
        <p:txBody>
          <a:bodyPr/>
          <a:lstStyle/>
          <a:p>
            <a:pPr/>
          </a:p>
        </p:txBody>
      </p:sp>
      <p:sp>
        <p:nvSpPr>
          <p:cNvPr id="371" name="print"/>
          <p:cNvSpPr txBox="1"/>
          <p:nvPr/>
        </p:nvSpPr>
        <p:spPr>
          <a:xfrm>
            <a:off x="8214284" y="7747000"/>
            <a:ext cx="1333700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print</a:t>
            </a:r>
          </a:p>
        </p:txBody>
      </p:sp>
      <p:sp>
        <p:nvSpPr>
          <p:cNvPr id="372" name="(lambda (v0) …)…"/>
          <p:cNvSpPr txBox="1"/>
          <p:nvPr/>
        </p:nvSpPr>
        <p:spPr>
          <a:xfrm>
            <a:off x="3964232" y="7528297"/>
            <a:ext cx="3284737" cy="939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2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(lambda (v0) …)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n=4     k = </a:t>
            </a:r>
          </a:p>
        </p:txBody>
      </p:sp>
      <p:sp>
        <p:nvSpPr>
          <p:cNvPr id="375" name="Connection Line"/>
          <p:cNvSpPr/>
          <p:nvPr/>
        </p:nvSpPr>
        <p:spPr>
          <a:xfrm>
            <a:off x="2656826" y="7099073"/>
            <a:ext cx="1093061" cy="66735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6416" fill="norm" stroke="1" extrusionOk="0">
                <a:moveTo>
                  <a:pt x="0" y="16416"/>
                </a:moveTo>
                <a:cubicBezTo>
                  <a:pt x="3781" y="-2960"/>
                  <a:pt x="10981" y="-5184"/>
                  <a:pt x="21600" y="9745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tailEnd type="triangle"/>
          </a:ln>
        </p:spPr>
        <p:txBody>
          <a:bodyPr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(define (fib n k)…"/>
          <p:cNvSpPr txBox="1"/>
          <p:nvPr/>
        </p:nvSpPr>
        <p:spPr>
          <a:xfrm>
            <a:off x="2169024" y="148353"/>
            <a:ext cx="10585310" cy="5892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(define (fib n k)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(let ([c (&lt;= n 1)])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(if c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(k n)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(let ([n-1 (- n 1)])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(fib n-1 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(lambda (v0) 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(let ([n-2 (- n 2)]) 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(fib n-2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 (lambda (v1) 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   (let ([s (+ v0 v1)])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     (k s)))))))))))</a:t>
            </a:r>
          </a:p>
        </p:txBody>
      </p:sp>
      <p:sp>
        <p:nvSpPr>
          <p:cNvPr id="378" name="CPS"/>
          <p:cNvSpPr txBox="1"/>
          <p:nvPr/>
        </p:nvSpPr>
        <p:spPr>
          <a:xfrm>
            <a:off x="299457" y="2215975"/>
            <a:ext cx="1263753" cy="7711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4400"/>
            </a:lvl1pPr>
          </a:lstStyle>
          <a:p>
            <a:pPr/>
            <a:r>
              <a:t>CPS</a:t>
            </a:r>
          </a:p>
        </p:txBody>
      </p:sp>
      <p:sp>
        <p:nvSpPr>
          <p:cNvPr id="379" name="(fib 2 k)"/>
          <p:cNvSpPr txBox="1"/>
          <p:nvPr/>
        </p:nvSpPr>
        <p:spPr>
          <a:xfrm>
            <a:off x="825733" y="7780866"/>
            <a:ext cx="2309218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(fib 2 k)</a:t>
            </a:r>
          </a:p>
        </p:txBody>
      </p:sp>
      <p:sp>
        <p:nvSpPr>
          <p:cNvPr id="380" name="Rectangle"/>
          <p:cNvSpPr/>
          <p:nvPr/>
        </p:nvSpPr>
        <p:spPr>
          <a:xfrm>
            <a:off x="7425266" y="7177227"/>
            <a:ext cx="3392885" cy="1145052"/>
          </a:xfrm>
          <a:prstGeom prst="rect">
            <a:avLst/>
          </a:prstGeom>
          <a:solidFill>
            <a:srgbClr val="D6D5D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81" name="(lambda (v0) …)…"/>
          <p:cNvSpPr txBox="1"/>
          <p:nvPr/>
        </p:nvSpPr>
        <p:spPr>
          <a:xfrm>
            <a:off x="7578030" y="7325097"/>
            <a:ext cx="3284737" cy="939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2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(lambda (v0) …)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n=4     k = </a:t>
            </a:r>
          </a:p>
        </p:txBody>
      </p:sp>
      <p:sp>
        <p:nvSpPr>
          <p:cNvPr id="388" name="Connection Line"/>
          <p:cNvSpPr/>
          <p:nvPr/>
        </p:nvSpPr>
        <p:spPr>
          <a:xfrm>
            <a:off x="10601362" y="6840773"/>
            <a:ext cx="551695" cy="12168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8372" h="21600" fill="norm" stroke="1" extrusionOk="0">
                <a:moveTo>
                  <a:pt x="0" y="21600"/>
                </a:moveTo>
                <a:cubicBezTo>
                  <a:pt x="16073" y="17129"/>
                  <a:pt x="21600" y="9929"/>
                  <a:pt x="16580" y="0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tailEnd type="triangle"/>
          </a:ln>
        </p:spPr>
        <p:txBody>
          <a:bodyPr/>
          <a:lstStyle/>
          <a:p>
            <a:pPr/>
          </a:p>
        </p:txBody>
      </p:sp>
      <p:sp>
        <p:nvSpPr>
          <p:cNvPr id="383" name="print"/>
          <p:cNvSpPr txBox="1"/>
          <p:nvPr/>
        </p:nvSpPr>
        <p:spPr>
          <a:xfrm>
            <a:off x="10974417" y="6155266"/>
            <a:ext cx="1333700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print</a:t>
            </a:r>
          </a:p>
        </p:txBody>
      </p:sp>
      <p:sp>
        <p:nvSpPr>
          <p:cNvPr id="384" name="Rectangle"/>
          <p:cNvSpPr/>
          <p:nvPr/>
        </p:nvSpPr>
        <p:spPr>
          <a:xfrm>
            <a:off x="3437466" y="7555746"/>
            <a:ext cx="3392885" cy="1145052"/>
          </a:xfrm>
          <a:prstGeom prst="rect">
            <a:avLst/>
          </a:prstGeom>
          <a:solidFill>
            <a:srgbClr val="D6D5D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85" name="(lambda (v0) …)…"/>
          <p:cNvSpPr txBox="1"/>
          <p:nvPr/>
        </p:nvSpPr>
        <p:spPr>
          <a:xfrm>
            <a:off x="3590230" y="7703615"/>
            <a:ext cx="3284737" cy="939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2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(lambda (v0) …)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n=3    k = </a:t>
            </a:r>
          </a:p>
        </p:txBody>
      </p:sp>
      <p:sp>
        <p:nvSpPr>
          <p:cNvPr id="389" name="Connection Line"/>
          <p:cNvSpPr/>
          <p:nvPr/>
        </p:nvSpPr>
        <p:spPr>
          <a:xfrm>
            <a:off x="2681552" y="7195246"/>
            <a:ext cx="694333" cy="5908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6243" fill="norm" stroke="1" extrusionOk="0">
                <a:moveTo>
                  <a:pt x="0" y="16243"/>
                </a:moveTo>
                <a:cubicBezTo>
                  <a:pt x="3531" y="-4298"/>
                  <a:pt x="10731" y="-5357"/>
                  <a:pt x="21600" y="13066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tailEnd type="triangle"/>
          </a:ln>
        </p:spPr>
        <p:txBody>
          <a:bodyPr/>
          <a:lstStyle/>
          <a:p>
            <a:pPr/>
          </a:p>
        </p:txBody>
      </p:sp>
      <p:sp>
        <p:nvSpPr>
          <p:cNvPr id="390" name="Connection Line"/>
          <p:cNvSpPr/>
          <p:nvPr/>
        </p:nvSpPr>
        <p:spPr>
          <a:xfrm>
            <a:off x="6357805" y="8400297"/>
            <a:ext cx="1204252" cy="36421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6289" fill="norm" stroke="1" extrusionOk="0">
                <a:moveTo>
                  <a:pt x="0" y="4467"/>
                </a:moveTo>
                <a:cubicBezTo>
                  <a:pt x="2475" y="21600"/>
                  <a:pt x="9675" y="20111"/>
                  <a:pt x="21600" y="0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tailEnd type="triangle"/>
          </a:ln>
        </p:spPr>
        <p:txBody>
          <a:bodyPr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(define (fib n k)…"/>
          <p:cNvSpPr txBox="1"/>
          <p:nvPr/>
        </p:nvSpPr>
        <p:spPr>
          <a:xfrm>
            <a:off x="2169024" y="148353"/>
            <a:ext cx="10585310" cy="5892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(define (fib n k)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(let ([c (&lt;= n 1)])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(if c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(k n)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(let ([n-1 (- n 1)])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(fib n-1 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(lambda (v0) 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(let ([n-2 (- n 2)]) 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(fib n-2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 (lambda (v1) 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   (let ([s (+ v0 v1)])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     (k s)))))))))))</a:t>
            </a:r>
          </a:p>
        </p:txBody>
      </p:sp>
      <p:sp>
        <p:nvSpPr>
          <p:cNvPr id="393" name="CPS"/>
          <p:cNvSpPr txBox="1"/>
          <p:nvPr/>
        </p:nvSpPr>
        <p:spPr>
          <a:xfrm>
            <a:off x="299457" y="2215975"/>
            <a:ext cx="1263753" cy="7711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4400"/>
            </a:lvl1pPr>
          </a:lstStyle>
          <a:p>
            <a:pPr/>
            <a:r>
              <a:t>CPS</a:t>
            </a:r>
          </a:p>
        </p:txBody>
      </p:sp>
      <p:sp>
        <p:nvSpPr>
          <p:cNvPr id="394" name="(fib 1 k)"/>
          <p:cNvSpPr txBox="1"/>
          <p:nvPr/>
        </p:nvSpPr>
        <p:spPr>
          <a:xfrm>
            <a:off x="825733" y="7780866"/>
            <a:ext cx="2309218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(fib 1 k)</a:t>
            </a:r>
          </a:p>
        </p:txBody>
      </p:sp>
      <p:sp>
        <p:nvSpPr>
          <p:cNvPr id="395" name="Rectangle"/>
          <p:cNvSpPr/>
          <p:nvPr/>
        </p:nvSpPr>
        <p:spPr>
          <a:xfrm>
            <a:off x="7425266" y="7139127"/>
            <a:ext cx="3392885" cy="1145052"/>
          </a:xfrm>
          <a:prstGeom prst="rect">
            <a:avLst/>
          </a:prstGeom>
          <a:solidFill>
            <a:srgbClr val="D6D5D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96" name="(lambda (v0) …)…"/>
          <p:cNvSpPr txBox="1"/>
          <p:nvPr/>
        </p:nvSpPr>
        <p:spPr>
          <a:xfrm>
            <a:off x="7578030" y="7286997"/>
            <a:ext cx="3284737" cy="939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2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(lambda (v0) …)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n=3    k = </a:t>
            </a:r>
          </a:p>
        </p:txBody>
      </p:sp>
      <p:sp>
        <p:nvSpPr>
          <p:cNvPr id="406" name="Connection Line"/>
          <p:cNvSpPr/>
          <p:nvPr/>
        </p:nvSpPr>
        <p:spPr>
          <a:xfrm>
            <a:off x="10303226" y="7936075"/>
            <a:ext cx="834719" cy="38491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417" h="18568" fill="norm" stroke="1" extrusionOk="0">
                <a:moveTo>
                  <a:pt x="0" y="1516"/>
                </a:moveTo>
                <a:cubicBezTo>
                  <a:pt x="15352" y="-3032"/>
                  <a:pt x="21600" y="2652"/>
                  <a:pt x="18745" y="18568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tailEnd type="triangle"/>
          </a:ln>
        </p:spPr>
        <p:txBody>
          <a:bodyPr/>
          <a:lstStyle/>
          <a:p>
            <a:pPr/>
          </a:p>
        </p:txBody>
      </p:sp>
      <p:sp>
        <p:nvSpPr>
          <p:cNvPr id="398" name="print"/>
          <p:cNvSpPr txBox="1"/>
          <p:nvPr/>
        </p:nvSpPr>
        <p:spPr>
          <a:xfrm>
            <a:off x="11610446" y="7470353"/>
            <a:ext cx="1333699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print</a:t>
            </a:r>
          </a:p>
        </p:txBody>
      </p:sp>
      <p:sp>
        <p:nvSpPr>
          <p:cNvPr id="399" name="Rectangle"/>
          <p:cNvSpPr/>
          <p:nvPr/>
        </p:nvSpPr>
        <p:spPr>
          <a:xfrm>
            <a:off x="3437466" y="7555746"/>
            <a:ext cx="3392885" cy="1145052"/>
          </a:xfrm>
          <a:prstGeom prst="rect">
            <a:avLst/>
          </a:prstGeom>
          <a:solidFill>
            <a:srgbClr val="D6D5D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00" name="(lambda (v0) …)…"/>
          <p:cNvSpPr txBox="1"/>
          <p:nvPr/>
        </p:nvSpPr>
        <p:spPr>
          <a:xfrm>
            <a:off x="3590230" y="7703615"/>
            <a:ext cx="3284737" cy="939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2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(lambda (v0) …)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n=2    k = </a:t>
            </a:r>
          </a:p>
        </p:txBody>
      </p:sp>
      <p:sp>
        <p:nvSpPr>
          <p:cNvPr id="407" name="Connection Line"/>
          <p:cNvSpPr/>
          <p:nvPr/>
        </p:nvSpPr>
        <p:spPr>
          <a:xfrm>
            <a:off x="2681552" y="7195246"/>
            <a:ext cx="694333" cy="5908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6243" fill="norm" stroke="1" extrusionOk="0">
                <a:moveTo>
                  <a:pt x="0" y="16243"/>
                </a:moveTo>
                <a:cubicBezTo>
                  <a:pt x="3531" y="-4298"/>
                  <a:pt x="10731" y="-5357"/>
                  <a:pt x="21600" y="13066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tailEnd type="triangle"/>
          </a:ln>
        </p:spPr>
        <p:txBody>
          <a:bodyPr/>
          <a:lstStyle/>
          <a:p>
            <a:pPr/>
          </a:p>
        </p:txBody>
      </p:sp>
      <p:sp>
        <p:nvSpPr>
          <p:cNvPr id="408" name="Connection Line"/>
          <p:cNvSpPr/>
          <p:nvPr/>
        </p:nvSpPr>
        <p:spPr>
          <a:xfrm>
            <a:off x="6268905" y="8336797"/>
            <a:ext cx="1204252" cy="36421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6289" fill="norm" stroke="1" extrusionOk="0">
                <a:moveTo>
                  <a:pt x="0" y="4467"/>
                </a:moveTo>
                <a:cubicBezTo>
                  <a:pt x="2475" y="21600"/>
                  <a:pt x="9675" y="20111"/>
                  <a:pt x="21600" y="0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tailEnd type="triangle"/>
          </a:ln>
        </p:spPr>
        <p:txBody>
          <a:bodyPr/>
          <a:lstStyle/>
          <a:p>
            <a:pPr/>
          </a:p>
        </p:txBody>
      </p:sp>
      <p:sp>
        <p:nvSpPr>
          <p:cNvPr id="403" name="Rectangle"/>
          <p:cNvSpPr/>
          <p:nvPr/>
        </p:nvSpPr>
        <p:spPr>
          <a:xfrm>
            <a:off x="8195733" y="8387960"/>
            <a:ext cx="3392885" cy="1145052"/>
          </a:xfrm>
          <a:prstGeom prst="rect">
            <a:avLst/>
          </a:prstGeom>
          <a:solidFill>
            <a:srgbClr val="D6D5D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04" name="(lambda (v0) …)…"/>
          <p:cNvSpPr txBox="1"/>
          <p:nvPr/>
        </p:nvSpPr>
        <p:spPr>
          <a:xfrm>
            <a:off x="8348497" y="8535830"/>
            <a:ext cx="3284737" cy="939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2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(lambda (v0) …)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n=4     k = </a:t>
            </a:r>
          </a:p>
        </p:txBody>
      </p:sp>
      <p:sp>
        <p:nvSpPr>
          <p:cNvPr id="409" name="Connection Line"/>
          <p:cNvSpPr/>
          <p:nvPr/>
        </p:nvSpPr>
        <p:spPr>
          <a:xfrm>
            <a:off x="11371829" y="8051506"/>
            <a:ext cx="551695" cy="12168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8372" h="21600" fill="norm" stroke="1" extrusionOk="0">
                <a:moveTo>
                  <a:pt x="0" y="21600"/>
                </a:moveTo>
                <a:cubicBezTo>
                  <a:pt x="16073" y="17129"/>
                  <a:pt x="21600" y="9929"/>
                  <a:pt x="16580" y="0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tailEnd type="triangle"/>
          </a:ln>
        </p:spPr>
        <p:txBody>
          <a:bodyPr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e ::= (let ([x (apply-prim op ae)]) e)…"/>
          <p:cNvSpPr txBox="1"/>
          <p:nvPr/>
        </p:nvSpPr>
        <p:spPr>
          <a:xfrm>
            <a:off x="1745766" y="2711449"/>
            <a:ext cx="9922837" cy="4330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b="0" sz="33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e ::= (let ([x (apply-prim op ae)]) e)</a:t>
            </a:r>
          </a:p>
          <a:p>
            <a:pPr algn="l">
              <a:defRPr b="0" sz="33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| (let ([x (prim op ae ...)]) e)</a:t>
            </a:r>
          </a:p>
          <a:p>
            <a:pPr algn="l">
              <a:defRPr b="0" sz="33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| (apply ae ae)</a:t>
            </a:r>
          </a:p>
          <a:p>
            <a:pPr algn="l">
              <a:defRPr b="0" sz="33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| (ae ae ...)</a:t>
            </a:r>
          </a:p>
          <a:p>
            <a:pPr algn="l">
              <a:defRPr b="0" sz="33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| (if ae e e)</a:t>
            </a:r>
          </a:p>
          <a:p>
            <a:pPr algn="l">
              <a:defRPr b="0" sz="33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ae ::= (lambda (x ...) e)</a:t>
            </a:r>
          </a:p>
          <a:p>
            <a:pPr algn="l">
              <a:defRPr b="0" sz="33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| (lambda x e)</a:t>
            </a:r>
          </a:p>
          <a:p>
            <a:pPr algn="l">
              <a:defRPr b="0" sz="33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| x</a:t>
            </a:r>
          </a:p>
          <a:p>
            <a:pPr algn="l">
              <a:defRPr b="0" sz="33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| (quote dat)</a:t>
            </a:r>
          </a:p>
        </p:txBody>
      </p:sp>
      <p:sp>
        <p:nvSpPr>
          <p:cNvPr id="128" name="Continuation-passing style (CPS) (.cps)"/>
          <p:cNvSpPr txBox="1"/>
          <p:nvPr/>
        </p:nvSpPr>
        <p:spPr>
          <a:xfrm>
            <a:off x="2626258" y="751697"/>
            <a:ext cx="7752284" cy="6471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36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r>
              <a:t>Continuation-passing style (CPS) (.cps)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(define (fib n k)…"/>
          <p:cNvSpPr txBox="1"/>
          <p:nvPr/>
        </p:nvSpPr>
        <p:spPr>
          <a:xfrm>
            <a:off x="2169024" y="148353"/>
            <a:ext cx="10585310" cy="5892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(define (fib n k)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(let ([c (&lt;= n 1)])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(if c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(k n)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(let ([n-1 (- n 1)])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(fib n-1 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(lambda (v0) 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(let ([n-2 (- n 2)]) 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(fib n-2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 (lambda (v1) 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   (let ([s (+ v0 v1)])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     (k s)))))))))))</a:t>
            </a:r>
          </a:p>
        </p:txBody>
      </p:sp>
      <p:sp>
        <p:nvSpPr>
          <p:cNvPr id="412" name="CPS"/>
          <p:cNvSpPr txBox="1"/>
          <p:nvPr/>
        </p:nvSpPr>
        <p:spPr>
          <a:xfrm>
            <a:off x="299457" y="2215975"/>
            <a:ext cx="1263753" cy="7711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4400"/>
            </a:lvl1pPr>
          </a:lstStyle>
          <a:p>
            <a:pPr/>
            <a:r>
              <a:t>CPS</a:t>
            </a:r>
          </a:p>
        </p:txBody>
      </p:sp>
      <p:sp>
        <p:nvSpPr>
          <p:cNvPr id="413" name="(k 1)"/>
          <p:cNvSpPr txBox="1"/>
          <p:nvPr/>
        </p:nvSpPr>
        <p:spPr>
          <a:xfrm>
            <a:off x="1508852" y="7842827"/>
            <a:ext cx="1333699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(k 1)</a:t>
            </a:r>
          </a:p>
        </p:txBody>
      </p:sp>
      <p:sp>
        <p:nvSpPr>
          <p:cNvPr id="414" name="Rectangle"/>
          <p:cNvSpPr/>
          <p:nvPr/>
        </p:nvSpPr>
        <p:spPr>
          <a:xfrm>
            <a:off x="7425266" y="7139127"/>
            <a:ext cx="3392885" cy="1145052"/>
          </a:xfrm>
          <a:prstGeom prst="rect">
            <a:avLst/>
          </a:prstGeom>
          <a:solidFill>
            <a:srgbClr val="D6D5D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15" name="(lambda (v0) …)…"/>
          <p:cNvSpPr txBox="1"/>
          <p:nvPr/>
        </p:nvSpPr>
        <p:spPr>
          <a:xfrm>
            <a:off x="7578030" y="7286997"/>
            <a:ext cx="3284737" cy="939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2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(lambda (v0) …)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n=3    k = </a:t>
            </a:r>
          </a:p>
        </p:txBody>
      </p:sp>
      <p:sp>
        <p:nvSpPr>
          <p:cNvPr id="425" name="Connection Line"/>
          <p:cNvSpPr/>
          <p:nvPr/>
        </p:nvSpPr>
        <p:spPr>
          <a:xfrm>
            <a:off x="10303226" y="7936075"/>
            <a:ext cx="834719" cy="38491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417" h="18568" fill="norm" stroke="1" extrusionOk="0">
                <a:moveTo>
                  <a:pt x="0" y="1516"/>
                </a:moveTo>
                <a:cubicBezTo>
                  <a:pt x="15352" y="-3032"/>
                  <a:pt x="21600" y="2652"/>
                  <a:pt x="18745" y="18568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tailEnd type="triangle"/>
          </a:ln>
        </p:spPr>
        <p:txBody>
          <a:bodyPr/>
          <a:lstStyle/>
          <a:p>
            <a:pPr/>
          </a:p>
        </p:txBody>
      </p:sp>
      <p:sp>
        <p:nvSpPr>
          <p:cNvPr id="417" name="print"/>
          <p:cNvSpPr txBox="1"/>
          <p:nvPr/>
        </p:nvSpPr>
        <p:spPr>
          <a:xfrm>
            <a:off x="11610446" y="7470353"/>
            <a:ext cx="1333699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print</a:t>
            </a:r>
          </a:p>
        </p:txBody>
      </p:sp>
      <p:sp>
        <p:nvSpPr>
          <p:cNvPr id="418" name="Rectangle"/>
          <p:cNvSpPr/>
          <p:nvPr/>
        </p:nvSpPr>
        <p:spPr>
          <a:xfrm>
            <a:off x="3437466" y="7555746"/>
            <a:ext cx="3392885" cy="1145052"/>
          </a:xfrm>
          <a:prstGeom prst="rect">
            <a:avLst/>
          </a:prstGeom>
          <a:solidFill>
            <a:srgbClr val="D6D5D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19" name="(lambda (v0) …)…"/>
          <p:cNvSpPr txBox="1"/>
          <p:nvPr/>
        </p:nvSpPr>
        <p:spPr>
          <a:xfrm>
            <a:off x="3590230" y="7703615"/>
            <a:ext cx="3284737" cy="939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2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(lambda (v0) …)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n=2    k = </a:t>
            </a:r>
          </a:p>
        </p:txBody>
      </p:sp>
      <p:sp>
        <p:nvSpPr>
          <p:cNvPr id="426" name="Connection Line"/>
          <p:cNvSpPr/>
          <p:nvPr/>
        </p:nvSpPr>
        <p:spPr>
          <a:xfrm>
            <a:off x="1905462" y="7166536"/>
            <a:ext cx="1457326" cy="68458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6443" fill="norm" stroke="1" extrusionOk="0">
                <a:moveTo>
                  <a:pt x="0" y="16443"/>
                </a:moveTo>
                <a:cubicBezTo>
                  <a:pt x="5106" y="-2816"/>
                  <a:pt x="12306" y="-5157"/>
                  <a:pt x="21600" y="9421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tailEnd type="triangle"/>
          </a:ln>
        </p:spPr>
        <p:txBody>
          <a:bodyPr/>
          <a:lstStyle/>
          <a:p>
            <a:pPr/>
          </a:p>
        </p:txBody>
      </p:sp>
      <p:sp>
        <p:nvSpPr>
          <p:cNvPr id="427" name="Connection Line"/>
          <p:cNvSpPr/>
          <p:nvPr/>
        </p:nvSpPr>
        <p:spPr>
          <a:xfrm>
            <a:off x="6268905" y="8336797"/>
            <a:ext cx="1204252" cy="36421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6289" fill="norm" stroke="1" extrusionOk="0">
                <a:moveTo>
                  <a:pt x="0" y="4467"/>
                </a:moveTo>
                <a:cubicBezTo>
                  <a:pt x="2475" y="21600"/>
                  <a:pt x="9675" y="20111"/>
                  <a:pt x="21600" y="0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tailEnd type="triangle"/>
          </a:ln>
        </p:spPr>
        <p:txBody>
          <a:bodyPr/>
          <a:lstStyle/>
          <a:p>
            <a:pPr/>
          </a:p>
        </p:txBody>
      </p:sp>
      <p:sp>
        <p:nvSpPr>
          <p:cNvPr id="422" name="Rectangle"/>
          <p:cNvSpPr/>
          <p:nvPr/>
        </p:nvSpPr>
        <p:spPr>
          <a:xfrm>
            <a:off x="8195733" y="8387960"/>
            <a:ext cx="3392885" cy="1145052"/>
          </a:xfrm>
          <a:prstGeom prst="rect">
            <a:avLst/>
          </a:prstGeom>
          <a:solidFill>
            <a:srgbClr val="D6D5D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23" name="(lambda (v0) …)…"/>
          <p:cNvSpPr txBox="1"/>
          <p:nvPr/>
        </p:nvSpPr>
        <p:spPr>
          <a:xfrm>
            <a:off x="8348497" y="8535830"/>
            <a:ext cx="3284737" cy="939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2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(lambda (v0) …)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n=4     k = </a:t>
            </a:r>
          </a:p>
        </p:txBody>
      </p:sp>
      <p:sp>
        <p:nvSpPr>
          <p:cNvPr id="428" name="Connection Line"/>
          <p:cNvSpPr/>
          <p:nvPr/>
        </p:nvSpPr>
        <p:spPr>
          <a:xfrm>
            <a:off x="11371829" y="8051506"/>
            <a:ext cx="551695" cy="12168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8372" h="21600" fill="norm" stroke="1" extrusionOk="0">
                <a:moveTo>
                  <a:pt x="0" y="21600"/>
                </a:moveTo>
                <a:cubicBezTo>
                  <a:pt x="16073" y="17129"/>
                  <a:pt x="21600" y="9929"/>
                  <a:pt x="16580" y="0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tailEnd type="triangle"/>
          </a:ln>
        </p:spPr>
        <p:txBody>
          <a:bodyPr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" name="(define (fib n k)…"/>
          <p:cNvSpPr txBox="1"/>
          <p:nvPr/>
        </p:nvSpPr>
        <p:spPr>
          <a:xfrm>
            <a:off x="2169024" y="148353"/>
            <a:ext cx="10585310" cy="5892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(define (fib n k)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(let ([c (&lt;= n 1)])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(if c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(k n)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(let ([n-1 (- n 1)])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(fib n-1 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(lambda (v0) 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(let ([n-2 (- n 2)]) 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(fib n-2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 (lambda (v1) 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   (let ([s (+ v0 v1)])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     (k s)))))))))))</a:t>
            </a:r>
          </a:p>
        </p:txBody>
      </p:sp>
      <p:sp>
        <p:nvSpPr>
          <p:cNvPr id="431" name="CPS"/>
          <p:cNvSpPr txBox="1"/>
          <p:nvPr/>
        </p:nvSpPr>
        <p:spPr>
          <a:xfrm>
            <a:off x="299457" y="2215975"/>
            <a:ext cx="1263753" cy="7711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4400"/>
            </a:lvl1pPr>
          </a:lstStyle>
          <a:p>
            <a:pPr/>
            <a:r>
              <a:t>CPS</a:t>
            </a:r>
          </a:p>
        </p:txBody>
      </p:sp>
      <p:sp>
        <p:nvSpPr>
          <p:cNvPr id="432" name="(fib 0 k)"/>
          <p:cNvSpPr txBox="1"/>
          <p:nvPr/>
        </p:nvSpPr>
        <p:spPr>
          <a:xfrm>
            <a:off x="825733" y="7780866"/>
            <a:ext cx="2309218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(fib 0 k)</a:t>
            </a:r>
          </a:p>
        </p:txBody>
      </p:sp>
      <p:sp>
        <p:nvSpPr>
          <p:cNvPr id="433" name="Rectangle"/>
          <p:cNvSpPr/>
          <p:nvPr/>
        </p:nvSpPr>
        <p:spPr>
          <a:xfrm>
            <a:off x="7425266" y="7139127"/>
            <a:ext cx="3392885" cy="1145052"/>
          </a:xfrm>
          <a:prstGeom prst="rect">
            <a:avLst/>
          </a:prstGeom>
          <a:solidFill>
            <a:srgbClr val="D6D5D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34" name="(lambda (v0) …)…"/>
          <p:cNvSpPr txBox="1"/>
          <p:nvPr/>
        </p:nvSpPr>
        <p:spPr>
          <a:xfrm>
            <a:off x="7578030" y="7286997"/>
            <a:ext cx="3284737" cy="939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2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(lambda (v0) …)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n=3    k = </a:t>
            </a:r>
          </a:p>
        </p:txBody>
      </p:sp>
      <p:sp>
        <p:nvSpPr>
          <p:cNvPr id="444" name="Connection Line"/>
          <p:cNvSpPr/>
          <p:nvPr/>
        </p:nvSpPr>
        <p:spPr>
          <a:xfrm>
            <a:off x="10303226" y="7936075"/>
            <a:ext cx="834719" cy="38491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417" h="18568" fill="norm" stroke="1" extrusionOk="0">
                <a:moveTo>
                  <a:pt x="0" y="1516"/>
                </a:moveTo>
                <a:cubicBezTo>
                  <a:pt x="15352" y="-3032"/>
                  <a:pt x="21600" y="2652"/>
                  <a:pt x="18745" y="18568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tailEnd type="triangle"/>
          </a:ln>
        </p:spPr>
        <p:txBody>
          <a:bodyPr/>
          <a:lstStyle/>
          <a:p>
            <a:pPr/>
          </a:p>
        </p:txBody>
      </p:sp>
      <p:sp>
        <p:nvSpPr>
          <p:cNvPr id="436" name="print"/>
          <p:cNvSpPr txBox="1"/>
          <p:nvPr/>
        </p:nvSpPr>
        <p:spPr>
          <a:xfrm>
            <a:off x="11610446" y="7470353"/>
            <a:ext cx="1333699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print</a:t>
            </a:r>
          </a:p>
        </p:txBody>
      </p:sp>
      <p:sp>
        <p:nvSpPr>
          <p:cNvPr id="437" name="Rectangle"/>
          <p:cNvSpPr/>
          <p:nvPr/>
        </p:nvSpPr>
        <p:spPr>
          <a:xfrm>
            <a:off x="3437466" y="7555746"/>
            <a:ext cx="3392885" cy="1145052"/>
          </a:xfrm>
          <a:prstGeom prst="rect">
            <a:avLst/>
          </a:prstGeom>
          <a:solidFill>
            <a:srgbClr val="D6D5D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38" name="(lambda (v1) …)…"/>
          <p:cNvSpPr txBox="1"/>
          <p:nvPr/>
        </p:nvSpPr>
        <p:spPr>
          <a:xfrm>
            <a:off x="3590230" y="7703615"/>
            <a:ext cx="3284737" cy="939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2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(lambda (v1) …)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n=2 v0=1  k  </a:t>
            </a:r>
          </a:p>
        </p:txBody>
      </p:sp>
      <p:sp>
        <p:nvSpPr>
          <p:cNvPr id="445" name="Connection Line"/>
          <p:cNvSpPr/>
          <p:nvPr/>
        </p:nvSpPr>
        <p:spPr>
          <a:xfrm>
            <a:off x="2681552" y="7195246"/>
            <a:ext cx="694333" cy="5908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6243" fill="norm" stroke="1" extrusionOk="0">
                <a:moveTo>
                  <a:pt x="0" y="16243"/>
                </a:moveTo>
                <a:cubicBezTo>
                  <a:pt x="3531" y="-4298"/>
                  <a:pt x="10731" y="-5357"/>
                  <a:pt x="21600" y="13066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tailEnd type="triangle"/>
          </a:ln>
        </p:spPr>
        <p:txBody>
          <a:bodyPr/>
          <a:lstStyle/>
          <a:p>
            <a:pPr/>
          </a:p>
        </p:txBody>
      </p:sp>
      <p:sp>
        <p:nvSpPr>
          <p:cNvPr id="446" name="Connection Line"/>
          <p:cNvSpPr/>
          <p:nvPr/>
        </p:nvSpPr>
        <p:spPr>
          <a:xfrm>
            <a:off x="6262820" y="8323105"/>
            <a:ext cx="1204781" cy="5053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6733" fill="norm" stroke="1" extrusionOk="0">
                <a:moveTo>
                  <a:pt x="0" y="9817"/>
                </a:moveTo>
                <a:cubicBezTo>
                  <a:pt x="3576" y="21600"/>
                  <a:pt x="10776" y="18328"/>
                  <a:pt x="21600" y="0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tailEnd type="triangle"/>
          </a:ln>
        </p:spPr>
        <p:txBody>
          <a:bodyPr/>
          <a:lstStyle/>
          <a:p>
            <a:pPr/>
          </a:p>
        </p:txBody>
      </p:sp>
      <p:sp>
        <p:nvSpPr>
          <p:cNvPr id="441" name="Rectangle"/>
          <p:cNvSpPr/>
          <p:nvPr/>
        </p:nvSpPr>
        <p:spPr>
          <a:xfrm>
            <a:off x="8195733" y="8387960"/>
            <a:ext cx="3392885" cy="1145052"/>
          </a:xfrm>
          <a:prstGeom prst="rect">
            <a:avLst/>
          </a:prstGeom>
          <a:solidFill>
            <a:srgbClr val="D6D5D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42" name="(lambda (v0) …)…"/>
          <p:cNvSpPr txBox="1"/>
          <p:nvPr/>
        </p:nvSpPr>
        <p:spPr>
          <a:xfrm>
            <a:off x="8348497" y="8535830"/>
            <a:ext cx="3284737" cy="939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2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(lambda (v0) …)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n=4     k = </a:t>
            </a:r>
          </a:p>
        </p:txBody>
      </p:sp>
      <p:sp>
        <p:nvSpPr>
          <p:cNvPr id="447" name="Connection Line"/>
          <p:cNvSpPr/>
          <p:nvPr/>
        </p:nvSpPr>
        <p:spPr>
          <a:xfrm>
            <a:off x="11371829" y="8051506"/>
            <a:ext cx="551695" cy="12168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8372" h="21600" fill="norm" stroke="1" extrusionOk="0">
                <a:moveTo>
                  <a:pt x="0" y="21600"/>
                </a:moveTo>
                <a:cubicBezTo>
                  <a:pt x="16073" y="17129"/>
                  <a:pt x="21600" y="9929"/>
                  <a:pt x="16580" y="0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tailEnd type="triangle"/>
          </a:ln>
        </p:spPr>
        <p:txBody>
          <a:bodyPr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(define (fib n k)…"/>
          <p:cNvSpPr txBox="1"/>
          <p:nvPr/>
        </p:nvSpPr>
        <p:spPr>
          <a:xfrm>
            <a:off x="2169024" y="148353"/>
            <a:ext cx="10585310" cy="5892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(define (fib n k)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(let ([c (&lt;= n 1)])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(if c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(k n)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(let ([n-1 (- n 1)])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(fib n-1 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(lambda (v0) 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(let ([n-2 (- n 2)]) 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(fib n-2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 (lambda (v1) 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   (let ([s (+ v0 v1)])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     (k s)))))))))))</a:t>
            </a:r>
          </a:p>
        </p:txBody>
      </p:sp>
      <p:sp>
        <p:nvSpPr>
          <p:cNvPr id="450" name="CPS"/>
          <p:cNvSpPr txBox="1"/>
          <p:nvPr/>
        </p:nvSpPr>
        <p:spPr>
          <a:xfrm>
            <a:off x="299457" y="2215975"/>
            <a:ext cx="1263753" cy="7711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4400"/>
            </a:lvl1pPr>
          </a:lstStyle>
          <a:p>
            <a:pPr/>
            <a:r>
              <a:t>CPS</a:t>
            </a:r>
          </a:p>
        </p:txBody>
      </p:sp>
      <p:sp>
        <p:nvSpPr>
          <p:cNvPr id="451" name="(k 0)"/>
          <p:cNvSpPr txBox="1"/>
          <p:nvPr/>
        </p:nvSpPr>
        <p:spPr>
          <a:xfrm>
            <a:off x="1706232" y="7707360"/>
            <a:ext cx="1333699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(k 0)</a:t>
            </a:r>
          </a:p>
        </p:txBody>
      </p:sp>
      <p:sp>
        <p:nvSpPr>
          <p:cNvPr id="452" name="Rectangle"/>
          <p:cNvSpPr/>
          <p:nvPr/>
        </p:nvSpPr>
        <p:spPr>
          <a:xfrm>
            <a:off x="7425266" y="7139127"/>
            <a:ext cx="3392885" cy="1145052"/>
          </a:xfrm>
          <a:prstGeom prst="rect">
            <a:avLst/>
          </a:prstGeom>
          <a:solidFill>
            <a:srgbClr val="D6D5D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53" name="(lambda (v0) …)…"/>
          <p:cNvSpPr txBox="1"/>
          <p:nvPr/>
        </p:nvSpPr>
        <p:spPr>
          <a:xfrm>
            <a:off x="7578030" y="7286997"/>
            <a:ext cx="3284737" cy="939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2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(lambda (v0) …)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n=3    k = </a:t>
            </a:r>
          </a:p>
        </p:txBody>
      </p:sp>
      <p:sp>
        <p:nvSpPr>
          <p:cNvPr id="463" name="Connection Line"/>
          <p:cNvSpPr/>
          <p:nvPr/>
        </p:nvSpPr>
        <p:spPr>
          <a:xfrm>
            <a:off x="10303226" y="7936075"/>
            <a:ext cx="834719" cy="38491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417" h="18568" fill="norm" stroke="1" extrusionOk="0">
                <a:moveTo>
                  <a:pt x="0" y="1516"/>
                </a:moveTo>
                <a:cubicBezTo>
                  <a:pt x="15352" y="-3032"/>
                  <a:pt x="21600" y="2652"/>
                  <a:pt x="18745" y="18568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tailEnd type="triangle"/>
          </a:ln>
        </p:spPr>
        <p:txBody>
          <a:bodyPr/>
          <a:lstStyle/>
          <a:p>
            <a:pPr/>
          </a:p>
        </p:txBody>
      </p:sp>
      <p:sp>
        <p:nvSpPr>
          <p:cNvPr id="455" name="print"/>
          <p:cNvSpPr txBox="1"/>
          <p:nvPr/>
        </p:nvSpPr>
        <p:spPr>
          <a:xfrm>
            <a:off x="11610446" y="7470353"/>
            <a:ext cx="1333699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print</a:t>
            </a:r>
          </a:p>
        </p:txBody>
      </p:sp>
      <p:sp>
        <p:nvSpPr>
          <p:cNvPr id="456" name="Rectangle"/>
          <p:cNvSpPr/>
          <p:nvPr/>
        </p:nvSpPr>
        <p:spPr>
          <a:xfrm>
            <a:off x="3437466" y="7555746"/>
            <a:ext cx="3392885" cy="1145052"/>
          </a:xfrm>
          <a:prstGeom prst="rect">
            <a:avLst/>
          </a:prstGeom>
          <a:solidFill>
            <a:srgbClr val="D6D5D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57" name="(lambda (v1) …)…"/>
          <p:cNvSpPr txBox="1"/>
          <p:nvPr/>
        </p:nvSpPr>
        <p:spPr>
          <a:xfrm>
            <a:off x="3590230" y="7703615"/>
            <a:ext cx="3284737" cy="939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2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(lambda (v1) …)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n=2 v0=1  k  </a:t>
            </a:r>
          </a:p>
        </p:txBody>
      </p:sp>
      <p:sp>
        <p:nvSpPr>
          <p:cNvPr id="464" name="Connection Line"/>
          <p:cNvSpPr/>
          <p:nvPr/>
        </p:nvSpPr>
        <p:spPr>
          <a:xfrm>
            <a:off x="2103503" y="7036172"/>
            <a:ext cx="1277542" cy="67610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6428" fill="norm" stroke="1" extrusionOk="0">
                <a:moveTo>
                  <a:pt x="0" y="16428"/>
                </a:moveTo>
                <a:cubicBezTo>
                  <a:pt x="4591" y="-2896"/>
                  <a:pt x="11791" y="-5172"/>
                  <a:pt x="21600" y="9601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tailEnd type="triangle"/>
          </a:ln>
        </p:spPr>
        <p:txBody>
          <a:bodyPr/>
          <a:lstStyle/>
          <a:p>
            <a:pPr/>
          </a:p>
        </p:txBody>
      </p:sp>
      <p:sp>
        <p:nvSpPr>
          <p:cNvPr id="465" name="Connection Line"/>
          <p:cNvSpPr/>
          <p:nvPr/>
        </p:nvSpPr>
        <p:spPr>
          <a:xfrm>
            <a:off x="6262820" y="8323105"/>
            <a:ext cx="1204781" cy="5053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6733" fill="norm" stroke="1" extrusionOk="0">
                <a:moveTo>
                  <a:pt x="0" y="9817"/>
                </a:moveTo>
                <a:cubicBezTo>
                  <a:pt x="3576" y="21600"/>
                  <a:pt x="10776" y="18328"/>
                  <a:pt x="21600" y="0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tailEnd type="triangle"/>
          </a:ln>
        </p:spPr>
        <p:txBody>
          <a:bodyPr/>
          <a:lstStyle/>
          <a:p>
            <a:pPr/>
          </a:p>
        </p:txBody>
      </p:sp>
      <p:sp>
        <p:nvSpPr>
          <p:cNvPr id="460" name="Rectangle"/>
          <p:cNvSpPr/>
          <p:nvPr/>
        </p:nvSpPr>
        <p:spPr>
          <a:xfrm>
            <a:off x="8195733" y="8387960"/>
            <a:ext cx="3392885" cy="1145052"/>
          </a:xfrm>
          <a:prstGeom prst="rect">
            <a:avLst/>
          </a:prstGeom>
          <a:solidFill>
            <a:srgbClr val="D6D5D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61" name="(lambda (v0) …)…"/>
          <p:cNvSpPr txBox="1"/>
          <p:nvPr/>
        </p:nvSpPr>
        <p:spPr>
          <a:xfrm>
            <a:off x="8348497" y="8535830"/>
            <a:ext cx="3284737" cy="939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2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(lambda (v0) …)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n=4     k = </a:t>
            </a:r>
          </a:p>
        </p:txBody>
      </p:sp>
      <p:sp>
        <p:nvSpPr>
          <p:cNvPr id="466" name="Connection Line"/>
          <p:cNvSpPr/>
          <p:nvPr/>
        </p:nvSpPr>
        <p:spPr>
          <a:xfrm>
            <a:off x="11371829" y="8051506"/>
            <a:ext cx="551695" cy="12168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8372" h="21600" fill="norm" stroke="1" extrusionOk="0">
                <a:moveTo>
                  <a:pt x="0" y="21600"/>
                </a:moveTo>
                <a:cubicBezTo>
                  <a:pt x="16073" y="17129"/>
                  <a:pt x="21600" y="9929"/>
                  <a:pt x="16580" y="0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tailEnd type="triangle"/>
          </a:ln>
        </p:spPr>
        <p:txBody>
          <a:bodyPr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(define (fib n k)…"/>
          <p:cNvSpPr txBox="1"/>
          <p:nvPr/>
        </p:nvSpPr>
        <p:spPr>
          <a:xfrm>
            <a:off x="2169024" y="148353"/>
            <a:ext cx="10585310" cy="5892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(define (fib n k)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(let ([c (&lt;= n 1)])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(if c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(k n)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(let ([n-1 (- n 1)])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(fib n-1 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(lambda (v0) 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(let ([n-2 (- n 2)]) 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(fib n-2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 (lambda (v1) 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   (let ([s (+ v0 v1)])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     (k s)))))))))))</a:t>
            </a:r>
          </a:p>
        </p:txBody>
      </p:sp>
      <p:sp>
        <p:nvSpPr>
          <p:cNvPr id="469" name="CPS"/>
          <p:cNvSpPr txBox="1"/>
          <p:nvPr/>
        </p:nvSpPr>
        <p:spPr>
          <a:xfrm>
            <a:off x="299457" y="2215975"/>
            <a:ext cx="1263753" cy="7711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4400"/>
            </a:lvl1pPr>
          </a:lstStyle>
          <a:p>
            <a:pPr/>
            <a:r>
              <a:t>CPS</a:t>
            </a:r>
          </a:p>
        </p:txBody>
      </p:sp>
      <p:sp>
        <p:nvSpPr>
          <p:cNvPr id="470" name="(k 1)"/>
          <p:cNvSpPr txBox="1"/>
          <p:nvPr/>
        </p:nvSpPr>
        <p:spPr>
          <a:xfrm>
            <a:off x="5299271" y="7842827"/>
            <a:ext cx="1333700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(k 1)</a:t>
            </a:r>
          </a:p>
        </p:txBody>
      </p:sp>
      <p:sp>
        <p:nvSpPr>
          <p:cNvPr id="471" name="Rectangle"/>
          <p:cNvSpPr/>
          <p:nvPr/>
        </p:nvSpPr>
        <p:spPr>
          <a:xfrm>
            <a:off x="7425266" y="7139127"/>
            <a:ext cx="3392885" cy="1145052"/>
          </a:xfrm>
          <a:prstGeom prst="rect">
            <a:avLst/>
          </a:prstGeom>
          <a:solidFill>
            <a:srgbClr val="D6D5D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72" name="(lambda (v0) …)…"/>
          <p:cNvSpPr txBox="1"/>
          <p:nvPr/>
        </p:nvSpPr>
        <p:spPr>
          <a:xfrm>
            <a:off x="7578030" y="7286997"/>
            <a:ext cx="3284737" cy="939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2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(lambda (v0) …)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n=3    k = </a:t>
            </a:r>
          </a:p>
        </p:txBody>
      </p:sp>
      <p:sp>
        <p:nvSpPr>
          <p:cNvPr id="479" name="Connection Line"/>
          <p:cNvSpPr/>
          <p:nvPr/>
        </p:nvSpPr>
        <p:spPr>
          <a:xfrm>
            <a:off x="10303226" y="7936075"/>
            <a:ext cx="834719" cy="38491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417" h="18568" fill="norm" stroke="1" extrusionOk="0">
                <a:moveTo>
                  <a:pt x="0" y="1516"/>
                </a:moveTo>
                <a:cubicBezTo>
                  <a:pt x="15352" y="-3032"/>
                  <a:pt x="21600" y="2652"/>
                  <a:pt x="18745" y="18568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tailEnd type="triangle"/>
          </a:ln>
        </p:spPr>
        <p:txBody>
          <a:bodyPr/>
          <a:lstStyle/>
          <a:p>
            <a:pPr/>
          </a:p>
        </p:txBody>
      </p:sp>
      <p:sp>
        <p:nvSpPr>
          <p:cNvPr id="474" name="print"/>
          <p:cNvSpPr txBox="1"/>
          <p:nvPr/>
        </p:nvSpPr>
        <p:spPr>
          <a:xfrm>
            <a:off x="11610446" y="7470353"/>
            <a:ext cx="1333699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print</a:t>
            </a:r>
          </a:p>
        </p:txBody>
      </p:sp>
      <p:sp>
        <p:nvSpPr>
          <p:cNvPr id="480" name="Connection Line"/>
          <p:cNvSpPr/>
          <p:nvPr/>
        </p:nvSpPr>
        <p:spPr>
          <a:xfrm>
            <a:off x="5664994" y="8323105"/>
            <a:ext cx="1802607" cy="35811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6275" fill="norm" stroke="1" extrusionOk="0">
                <a:moveTo>
                  <a:pt x="0" y="4115"/>
                </a:moveTo>
                <a:cubicBezTo>
                  <a:pt x="2128" y="21600"/>
                  <a:pt x="9328" y="20228"/>
                  <a:pt x="21600" y="0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tailEnd type="triangle"/>
          </a:ln>
        </p:spPr>
        <p:txBody>
          <a:bodyPr/>
          <a:lstStyle/>
          <a:p>
            <a:pPr/>
          </a:p>
        </p:txBody>
      </p:sp>
      <p:sp>
        <p:nvSpPr>
          <p:cNvPr id="476" name="Rectangle"/>
          <p:cNvSpPr/>
          <p:nvPr/>
        </p:nvSpPr>
        <p:spPr>
          <a:xfrm>
            <a:off x="8195733" y="8387960"/>
            <a:ext cx="3392885" cy="1145052"/>
          </a:xfrm>
          <a:prstGeom prst="rect">
            <a:avLst/>
          </a:prstGeom>
          <a:solidFill>
            <a:srgbClr val="D6D5D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77" name="(lambda (v0) …)…"/>
          <p:cNvSpPr txBox="1"/>
          <p:nvPr/>
        </p:nvSpPr>
        <p:spPr>
          <a:xfrm>
            <a:off x="8348497" y="8535830"/>
            <a:ext cx="3284737" cy="939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2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(lambda (v0) …)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n=4     k = </a:t>
            </a:r>
          </a:p>
        </p:txBody>
      </p:sp>
      <p:sp>
        <p:nvSpPr>
          <p:cNvPr id="481" name="Connection Line"/>
          <p:cNvSpPr/>
          <p:nvPr/>
        </p:nvSpPr>
        <p:spPr>
          <a:xfrm>
            <a:off x="11371829" y="8051506"/>
            <a:ext cx="551695" cy="12168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8372" h="21600" fill="norm" stroke="1" extrusionOk="0">
                <a:moveTo>
                  <a:pt x="0" y="21600"/>
                </a:moveTo>
                <a:cubicBezTo>
                  <a:pt x="16073" y="17129"/>
                  <a:pt x="21600" y="9929"/>
                  <a:pt x="16580" y="0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tailEnd type="triangle"/>
          </a:ln>
        </p:spPr>
        <p:txBody>
          <a:bodyPr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" name="(define (fib n k)…"/>
          <p:cNvSpPr txBox="1"/>
          <p:nvPr/>
        </p:nvSpPr>
        <p:spPr>
          <a:xfrm>
            <a:off x="2169024" y="148353"/>
            <a:ext cx="10585310" cy="5892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(define (fib n k)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(let ([c (&lt;= n 1)])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(if c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(k n)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(let ([n-1 (- n 1)])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(fib n-1 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(lambda (v0) 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(let ([n-2 (- n 2)]) 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(fib n-2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 (lambda (v1) 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   (let ([s (+ v0 v1)])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     (k s)))))))))))</a:t>
            </a:r>
          </a:p>
        </p:txBody>
      </p:sp>
      <p:sp>
        <p:nvSpPr>
          <p:cNvPr id="484" name="CPS"/>
          <p:cNvSpPr txBox="1"/>
          <p:nvPr/>
        </p:nvSpPr>
        <p:spPr>
          <a:xfrm>
            <a:off x="299457" y="2215975"/>
            <a:ext cx="1263753" cy="7711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4400"/>
            </a:lvl1pPr>
          </a:lstStyle>
          <a:p>
            <a:pPr/>
            <a:r>
              <a:t>CPS</a:t>
            </a:r>
          </a:p>
        </p:txBody>
      </p:sp>
      <p:sp>
        <p:nvSpPr>
          <p:cNvPr id="485" name="(fib 1 k)"/>
          <p:cNvSpPr txBox="1"/>
          <p:nvPr/>
        </p:nvSpPr>
        <p:spPr>
          <a:xfrm>
            <a:off x="4323753" y="8046027"/>
            <a:ext cx="2309218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(fib 1 k)</a:t>
            </a:r>
          </a:p>
        </p:txBody>
      </p:sp>
      <p:sp>
        <p:nvSpPr>
          <p:cNvPr id="486" name="Rectangle"/>
          <p:cNvSpPr/>
          <p:nvPr/>
        </p:nvSpPr>
        <p:spPr>
          <a:xfrm>
            <a:off x="7222066" y="6999427"/>
            <a:ext cx="3392885" cy="1145052"/>
          </a:xfrm>
          <a:prstGeom prst="rect">
            <a:avLst/>
          </a:prstGeom>
          <a:solidFill>
            <a:srgbClr val="D6D5D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87" name="(lambda (v1) …)…"/>
          <p:cNvSpPr txBox="1"/>
          <p:nvPr/>
        </p:nvSpPr>
        <p:spPr>
          <a:xfrm>
            <a:off x="7374830" y="7147297"/>
            <a:ext cx="3284737" cy="939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2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(lambda (v1) …)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n=3 v0=1  k</a:t>
            </a:r>
          </a:p>
        </p:txBody>
      </p:sp>
      <p:sp>
        <p:nvSpPr>
          <p:cNvPr id="494" name="Connection Line"/>
          <p:cNvSpPr/>
          <p:nvPr/>
        </p:nvSpPr>
        <p:spPr>
          <a:xfrm>
            <a:off x="10214326" y="7843209"/>
            <a:ext cx="886209" cy="42360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378" h="19734" fill="norm" stroke="1" extrusionOk="0">
                <a:moveTo>
                  <a:pt x="0" y="465"/>
                </a:moveTo>
                <a:cubicBezTo>
                  <a:pt x="15374" y="-1866"/>
                  <a:pt x="21600" y="4557"/>
                  <a:pt x="18679" y="19734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tailEnd type="triangle"/>
          </a:ln>
        </p:spPr>
        <p:txBody>
          <a:bodyPr/>
          <a:lstStyle/>
          <a:p>
            <a:pPr/>
          </a:p>
        </p:txBody>
      </p:sp>
      <p:sp>
        <p:nvSpPr>
          <p:cNvPr id="489" name="print"/>
          <p:cNvSpPr txBox="1"/>
          <p:nvPr/>
        </p:nvSpPr>
        <p:spPr>
          <a:xfrm>
            <a:off x="11610446" y="7470353"/>
            <a:ext cx="1333699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print</a:t>
            </a:r>
          </a:p>
        </p:txBody>
      </p:sp>
      <p:sp>
        <p:nvSpPr>
          <p:cNvPr id="495" name="Connection Line"/>
          <p:cNvSpPr/>
          <p:nvPr/>
        </p:nvSpPr>
        <p:spPr>
          <a:xfrm>
            <a:off x="6140053" y="7589391"/>
            <a:ext cx="1047090" cy="47430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36" fill="norm" stroke="1" extrusionOk="0">
                <a:moveTo>
                  <a:pt x="0" y="19136"/>
                </a:moveTo>
                <a:cubicBezTo>
                  <a:pt x="662" y="3615"/>
                  <a:pt x="7862" y="-2464"/>
                  <a:pt x="21600" y="899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tailEnd type="triangle"/>
          </a:ln>
        </p:spPr>
        <p:txBody>
          <a:bodyPr/>
          <a:lstStyle/>
          <a:p>
            <a:pPr/>
          </a:p>
        </p:txBody>
      </p:sp>
      <p:sp>
        <p:nvSpPr>
          <p:cNvPr id="491" name="Rectangle"/>
          <p:cNvSpPr/>
          <p:nvPr/>
        </p:nvSpPr>
        <p:spPr>
          <a:xfrm>
            <a:off x="8195733" y="8387960"/>
            <a:ext cx="3392885" cy="1145052"/>
          </a:xfrm>
          <a:prstGeom prst="rect">
            <a:avLst/>
          </a:prstGeom>
          <a:solidFill>
            <a:srgbClr val="D6D5D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92" name="(lambda (v0) …)…"/>
          <p:cNvSpPr txBox="1"/>
          <p:nvPr/>
        </p:nvSpPr>
        <p:spPr>
          <a:xfrm>
            <a:off x="8348497" y="8535830"/>
            <a:ext cx="3284737" cy="939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2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(lambda (v0) …)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n=4     k = </a:t>
            </a:r>
          </a:p>
        </p:txBody>
      </p:sp>
      <p:sp>
        <p:nvSpPr>
          <p:cNvPr id="496" name="Connection Line"/>
          <p:cNvSpPr/>
          <p:nvPr/>
        </p:nvSpPr>
        <p:spPr>
          <a:xfrm>
            <a:off x="11371829" y="8051506"/>
            <a:ext cx="551695" cy="12168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8372" h="21600" fill="norm" stroke="1" extrusionOk="0">
                <a:moveTo>
                  <a:pt x="0" y="21600"/>
                </a:moveTo>
                <a:cubicBezTo>
                  <a:pt x="16073" y="17129"/>
                  <a:pt x="21600" y="9929"/>
                  <a:pt x="16580" y="0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tailEnd type="triangle"/>
          </a:ln>
        </p:spPr>
        <p:txBody>
          <a:bodyPr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8" name="(define (fib n k)…"/>
          <p:cNvSpPr txBox="1"/>
          <p:nvPr/>
        </p:nvSpPr>
        <p:spPr>
          <a:xfrm>
            <a:off x="2169024" y="148353"/>
            <a:ext cx="10585310" cy="5892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(define (fib n k)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(let ([c (&lt;= n 1)])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(if c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(k n)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(let ([n-1 (- n 1)])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(fib n-1 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(lambda (v0) 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(let ([n-2 (- n 2)]) 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(fib n-2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 (lambda (v1) 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   (let ([s (+ v0 v1)])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     (k s)))))))))))</a:t>
            </a:r>
          </a:p>
        </p:txBody>
      </p:sp>
      <p:sp>
        <p:nvSpPr>
          <p:cNvPr id="499" name="CPS"/>
          <p:cNvSpPr txBox="1"/>
          <p:nvPr/>
        </p:nvSpPr>
        <p:spPr>
          <a:xfrm>
            <a:off x="299457" y="2215975"/>
            <a:ext cx="1263753" cy="7711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4400"/>
            </a:lvl1pPr>
          </a:lstStyle>
          <a:p>
            <a:pPr/>
            <a:r>
              <a:t>CPS</a:t>
            </a:r>
          </a:p>
        </p:txBody>
      </p:sp>
      <p:sp>
        <p:nvSpPr>
          <p:cNvPr id="500" name="(k 1)"/>
          <p:cNvSpPr txBox="1"/>
          <p:nvPr/>
        </p:nvSpPr>
        <p:spPr>
          <a:xfrm>
            <a:off x="5258544" y="7935960"/>
            <a:ext cx="1333700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(k 1)</a:t>
            </a:r>
          </a:p>
        </p:txBody>
      </p:sp>
      <p:sp>
        <p:nvSpPr>
          <p:cNvPr id="501" name="Rectangle"/>
          <p:cNvSpPr/>
          <p:nvPr/>
        </p:nvSpPr>
        <p:spPr>
          <a:xfrm>
            <a:off x="7222066" y="6999427"/>
            <a:ext cx="3392885" cy="1145052"/>
          </a:xfrm>
          <a:prstGeom prst="rect">
            <a:avLst/>
          </a:prstGeom>
          <a:solidFill>
            <a:srgbClr val="D6D5D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02" name="(lambda (v1) …)…"/>
          <p:cNvSpPr txBox="1"/>
          <p:nvPr/>
        </p:nvSpPr>
        <p:spPr>
          <a:xfrm>
            <a:off x="7374830" y="7147297"/>
            <a:ext cx="3284737" cy="939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2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(lambda (v1) …)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n=3 v0=1  k</a:t>
            </a:r>
          </a:p>
        </p:txBody>
      </p:sp>
      <p:sp>
        <p:nvSpPr>
          <p:cNvPr id="509" name="Connection Line"/>
          <p:cNvSpPr/>
          <p:nvPr/>
        </p:nvSpPr>
        <p:spPr>
          <a:xfrm>
            <a:off x="10214326" y="7843209"/>
            <a:ext cx="886209" cy="42360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378" h="19734" fill="norm" stroke="1" extrusionOk="0">
                <a:moveTo>
                  <a:pt x="0" y="465"/>
                </a:moveTo>
                <a:cubicBezTo>
                  <a:pt x="15374" y="-1866"/>
                  <a:pt x="21600" y="4557"/>
                  <a:pt x="18679" y="19734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tailEnd type="triangle"/>
          </a:ln>
        </p:spPr>
        <p:txBody>
          <a:bodyPr/>
          <a:lstStyle/>
          <a:p>
            <a:pPr/>
          </a:p>
        </p:txBody>
      </p:sp>
      <p:sp>
        <p:nvSpPr>
          <p:cNvPr id="504" name="print"/>
          <p:cNvSpPr txBox="1"/>
          <p:nvPr/>
        </p:nvSpPr>
        <p:spPr>
          <a:xfrm>
            <a:off x="11610446" y="7470353"/>
            <a:ext cx="1333699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print</a:t>
            </a:r>
          </a:p>
        </p:txBody>
      </p:sp>
      <p:sp>
        <p:nvSpPr>
          <p:cNvPr id="510" name="Connection Line"/>
          <p:cNvSpPr/>
          <p:nvPr/>
        </p:nvSpPr>
        <p:spPr>
          <a:xfrm>
            <a:off x="5700779" y="7520257"/>
            <a:ext cx="1473664" cy="4565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8499" fill="norm" stroke="1" extrusionOk="0">
                <a:moveTo>
                  <a:pt x="0" y="18499"/>
                </a:moveTo>
                <a:cubicBezTo>
                  <a:pt x="2087" y="2529"/>
                  <a:pt x="9287" y="-3101"/>
                  <a:pt x="21600" y="1608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tailEnd type="triangle"/>
          </a:ln>
        </p:spPr>
        <p:txBody>
          <a:bodyPr/>
          <a:lstStyle/>
          <a:p>
            <a:pPr/>
          </a:p>
        </p:txBody>
      </p:sp>
      <p:sp>
        <p:nvSpPr>
          <p:cNvPr id="506" name="Rectangle"/>
          <p:cNvSpPr/>
          <p:nvPr/>
        </p:nvSpPr>
        <p:spPr>
          <a:xfrm>
            <a:off x="8195733" y="8387960"/>
            <a:ext cx="3392885" cy="1145052"/>
          </a:xfrm>
          <a:prstGeom prst="rect">
            <a:avLst/>
          </a:prstGeom>
          <a:solidFill>
            <a:srgbClr val="D6D5D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07" name="(lambda (v0) …)…"/>
          <p:cNvSpPr txBox="1"/>
          <p:nvPr/>
        </p:nvSpPr>
        <p:spPr>
          <a:xfrm>
            <a:off x="8348497" y="8535830"/>
            <a:ext cx="3284737" cy="939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2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(lambda (v0) …)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n=4     k = </a:t>
            </a:r>
          </a:p>
        </p:txBody>
      </p:sp>
      <p:sp>
        <p:nvSpPr>
          <p:cNvPr id="511" name="Connection Line"/>
          <p:cNvSpPr/>
          <p:nvPr/>
        </p:nvSpPr>
        <p:spPr>
          <a:xfrm>
            <a:off x="11371829" y="8051506"/>
            <a:ext cx="551695" cy="12168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8372" h="21600" fill="norm" stroke="1" extrusionOk="0">
                <a:moveTo>
                  <a:pt x="0" y="21600"/>
                </a:moveTo>
                <a:cubicBezTo>
                  <a:pt x="16073" y="17129"/>
                  <a:pt x="21600" y="9929"/>
                  <a:pt x="16580" y="0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tailEnd type="triangle"/>
          </a:ln>
        </p:spPr>
        <p:txBody>
          <a:bodyPr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(define (fib n k)…"/>
          <p:cNvSpPr txBox="1"/>
          <p:nvPr/>
        </p:nvSpPr>
        <p:spPr>
          <a:xfrm>
            <a:off x="2169024" y="148353"/>
            <a:ext cx="10585310" cy="5892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(define (fib n k)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(let ([c (&lt;= n 1)])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(if c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(k n)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(let ([n-1 (- n 1)])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(fib n-1 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(lambda (v0) 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(let ([n-2 (- n 2)]) 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(fib n-2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 (lambda (v1) 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   (let ([s (+ v0 v1)])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     (k s)))))))))))</a:t>
            </a:r>
          </a:p>
        </p:txBody>
      </p:sp>
      <p:sp>
        <p:nvSpPr>
          <p:cNvPr id="514" name="CPS"/>
          <p:cNvSpPr txBox="1"/>
          <p:nvPr/>
        </p:nvSpPr>
        <p:spPr>
          <a:xfrm>
            <a:off x="299457" y="2215975"/>
            <a:ext cx="1263753" cy="7711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4400"/>
            </a:lvl1pPr>
          </a:lstStyle>
          <a:p>
            <a:pPr/>
            <a:r>
              <a:t>CPS</a:t>
            </a:r>
          </a:p>
        </p:txBody>
      </p:sp>
      <p:sp>
        <p:nvSpPr>
          <p:cNvPr id="515" name="(k 2)"/>
          <p:cNvSpPr txBox="1"/>
          <p:nvPr/>
        </p:nvSpPr>
        <p:spPr>
          <a:xfrm>
            <a:off x="5986678" y="8223827"/>
            <a:ext cx="1333699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(k 2)</a:t>
            </a:r>
          </a:p>
        </p:txBody>
      </p:sp>
      <p:sp>
        <p:nvSpPr>
          <p:cNvPr id="516" name="print"/>
          <p:cNvSpPr txBox="1"/>
          <p:nvPr/>
        </p:nvSpPr>
        <p:spPr>
          <a:xfrm>
            <a:off x="11610446" y="7470353"/>
            <a:ext cx="1333699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print</a:t>
            </a:r>
          </a:p>
        </p:txBody>
      </p:sp>
      <p:sp>
        <p:nvSpPr>
          <p:cNvPr id="521" name="Connection Line"/>
          <p:cNvSpPr/>
          <p:nvPr/>
        </p:nvSpPr>
        <p:spPr>
          <a:xfrm>
            <a:off x="6433079" y="7475238"/>
            <a:ext cx="2135718" cy="8180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6204" fill="norm" stroke="1" extrusionOk="0">
                <a:moveTo>
                  <a:pt x="0" y="15265"/>
                </a:moveTo>
                <a:cubicBezTo>
                  <a:pt x="5191" y="-5396"/>
                  <a:pt x="12391" y="-5083"/>
                  <a:pt x="21600" y="16204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tailEnd type="triangle"/>
          </a:ln>
        </p:spPr>
        <p:txBody>
          <a:bodyPr/>
          <a:lstStyle/>
          <a:p>
            <a:pPr/>
          </a:p>
        </p:txBody>
      </p:sp>
      <p:sp>
        <p:nvSpPr>
          <p:cNvPr id="518" name="Rectangle"/>
          <p:cNvSpPr/>
          <p:nvPr/>
        </p:nvSpPr>
        <p:spPr>
          <a:xfrm>
            <a:off x="8195733" y="8387960"/>
            <a:ext cx="3392885" cy="1145052"/>
          </a:xfrm>
          <a:prstGeom prst="rect">
            <a:avLst/>
          </a:prstGeom>
          <a:solidFill>
            <a:srgbClr val="D6D5D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19" name="(lambda (v0) …)…"/>
          <p:cNvSpPr txBox="1"/>
          <p:nvPr/>
        </p:nvSpPr>
        <p:spPr>
          <a:xfrm>
            <a:off x="8348497" y="8535830"/>
            <a:ext cx="3284737" cy="939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2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(lambda (v0) …)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n=4     k = </a:t>
            </a:r>
          </a:p>
        </p:txBody>
      </p:sp>
      <p:sp>
        <p:nvSpPr>
          <p:cNvPr id="522" name="Connection Line"/>
          <p:cNvSpPr/>
          <p:nvPr/>
        </p:nvSpPr>
        <p:spPr>
          <a:xfrm>
            <a:off x="11371829" y="8051506"/>
            <a:ext cx="551695" cy="12168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8372" h="21600" fill="norm" stroke="1" extrusionOk="0">
                <a:moveTo>
                  <a:pt x="0" y="21600"/>
                </a:moveTo>
                <a:cubicBezTo>
                  <a:pt x="16073" y="17129"/>
                  <a:pt x="21600" y="9929"/>
                  <a:pt x="16580" y="0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tailEnd type="triangle"/>
          </a:ln>
        </p:spPr>
        <p:txBody>
          <a:bodyPr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" name="(define (fib n k)…"/>
          <p:cNvSpPr txBox="1"/>
          <p:nvPr/>
        </p:nvSpPr>
        <p:spPr>
          <a:xfrm>
            <a:off x="2169024" y="148353"/>
            <a:ext cx="10585310" cy="5892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(define (fib n k)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(let ([c (&lt;= n 1)])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(if c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(k n)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(let ([n-1 (- n 1)])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(fib n-1 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(lambda (v0) 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(let ([n-2 (- n 2)]) 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(fib n-2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 (lambda (v1) 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   (let ([s (+ v0 v1)])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     (k s)))))))))))</a:t>
            </a:r>
          </a:p>
        </p:txBody>
      </p:sp>
      <p:sp>
        <p:nvSpPr>
          <p:cNvPr id="525" name="CPS"/>
          <p:cNvSpPr txBox="1"/>
          <p:nvPr/>
        </p:nvSpPr>
        <p:spPr>
          <a:xfrm>
            <a:off x="299457" y="2215975"/>
            <a:ext cx="1263753" cy="7711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4400"/>
            </a:lvl1pPr>
          </a:lstStyle>
          <a:p>
            <a:pPr/>
            <a:r>
              <a:t>CPS</a:t>
            </a:r>
          </a:p>
        </p:txBody>
      </p:sp>
      <p:sp>
        <p:nvSpPr>
          <p:cNvPr id="526" name="(fib 2 k)"/>
          <p:cNvSpPr txBox="1"/>
          <p:nvPr/>
        </p:nvSpPr>
        <p:spPr>
          <a:xfrm>
            <a:off x="4547344" y="8173027"/>
            <a:ext cx="2309219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(fib 2 k)</a:t>
            </a:r>
          </a:p>
        </p:txBody>
      </p:sp>
      <p:sp>
        <p:nvSpPr>
          <p:cNvPr id="527" name="print"/>
          <p:cNvSpPr txBox="1"/>
          <p:nvPr/>
        </p:nvSpPr>
        <p:spPr>
          <a:xfrm>
            <a:off x="11610446" y="7470353"/>
            <a:ext cx="1333699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print</a:t>
            </a:r>
          </a:p>
        </p:txBody>
      </p:sp>
      <p:sp>
        <p:nvSpPr>
          <p:cNvPr id="532" name="Connection Line"/>
          <p:cNvSpPr/>
          <p:nvPr/>
        </p:nvSpPr>
        <p:spPr>
          <a:xfrm>
            <a:off x="6433079" y="7475238"/>
            <a:ext cx="2135718" cy="8180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6204" fill="norm" stroke="1" extrusionOk="0">
                <a:moveTo>
                  <a:pt x="0" y="15265"/>
                </a:moveTo>
                <a:cubicBezTo>
                  <a:pt x="5191" y="-5396"/>
                  <a:pt x="12391" y="-5083"/>
                  <a:pt x="21600" y="16204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tailEnd type="triangle"/>
          </a:ln>
        </p:spPr>
        <p:txBody>
          <a:bodyPr/>
          <a:lstStyle/>
          <a:p>
            <a:pPr/>
          </a:p>
        </p:txBody>
      </p:sp>
      <p:sp>
        <p:nvSpPr>
          <p:cNvPr id="529" name="Rectangle"/>
          <p:cNvSpPr/>
          <p:nvPr/>
        </p:nvSpPr>
        <p:spPr>
          <a:xfrm>
            <a:off x="8195733" y="8387960"/>
            <a:ext cx="3392885" cy="1145052"/>
          </a:xfrm>
          <a:prstGeom prst="rect">
            <a:avLst/>
          </a:prstGeom>
          <a:solidFill>
            <a:srgbClr val="D6D5D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30" name="(lambda (v1) …)…"/>
          <p:cNvSpPr txBox="1"/>
          <p:nvPr/>
        </p:nvSpPr>
        <p:spPr>
          <a:xfrm>
            <a:off x="8348497" y="8535830"/>
            <a:ext cx="3284737" cy="939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2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(lambda (v1) …)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n=4 v0=2  k </a:t>
            </a:r>
          </a:p>
        </p:txBody>
      </p:sp>
      <p:sp>
        <p:nvSpPr>
          <p:cNvPr id="533" name="Connection Line"/>
          <p:cNvSpPr/>
          <p:nvPr/>
        </p:nvSpPr>
        <p:spPr>
          <a:xfrm>
            <a:off x="11371829" y="8051506"/>
            <a:ext cx="551695" cy="12168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8372" h="21600" fill="norm" stroke="1" extrusionOk="0">
                <a:moveTo>
                  <a:pt x="0" y="21600"/>
                </a:moveTo>
                <a:cubicBezTo>
                  <a:pt x="16073" y="17129"/>
                  <a:pt x="21600" y="9929"/>
                  <a:pt x="16580" y="0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tailEnd type="triangle"/>
          </a:ln>
        </p:spPr>
        <p:txBody>
          <a:bodyPr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" name="(define (fib n k)…"/>
          <p:cNvSpPr txBox="1"/>
          <p:nvPr/>
        </p:nvSpPr>
        <p:spPr>
          <a:xfrm>
            <a:off x="2169024" y="148353"/>
            <a:ext cx="10585310" cy="5892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(define (fib n k)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(let ([c (&lt;= n 1)])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(if c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(k n)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(let ([n-1 (- n 1)])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(fib n-1 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(lambda (v0) 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(let ([n-2 (- n 2)]) 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(fib n-2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 (lambda (v1) 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   (let ([s (+ v0 v1)])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     (k s)))))))))))</a:t>
            </a:r>
          </a:p>
        </p:txBody>
      </p:sp>
      <p:sp>
        <p:nvSpPr>
          <p:cNvPr id="536" name="CPS"/>
          <p:cNvSpPr txBox="1"/>
          <p:nvPr/>
        </p:nvSpPr>
        <p:spPr>
          <a:xfrm>
            <a:off x="299457" y="2215975"/>
            <a:ext cx="1263753" cy="7711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4400"/>
            </a:lvl1pPr>
          </a:lstStyle>
          <a:p>
            <a:pPr/>
            <a:r>
              <a:t>CPS</a:t>
            </a:r>
          </a:p>
        </p:txBody>
      </p:sp>
      <p:sp>
        <p:nvSpPr>
          <p:cNvPr id="537" name="(fib 1 k)"/>
          <p:cNvSpPr txBox="1"/>
          <p:nvPr/>
        </p:nvSpPr>
        <p:spPr>
          <a:xfrm>
            <a:off x="618811" y="7207827"/>
            <a:ext cx="2309218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(fib 1 k)</a:t>
            </a:r>
          </a:p>
        </p:txBody>
      </p:sp>
      <p:sp>
        <p:nvSpPr>
          <p:cNvPr id="538" name="print"/>
          <p:cNvSpPr txBox="1"/>
          <p:nvPr/>
        </p:nvSpPr>
        <p:spPr>
          <a:xfrm>
            <a:off x="11610446" y="7470353"/>
            <a:ext cx="1333699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print</a:t>
            </a:r>
          </a:p>
        </p:txBody>
      </p:sp>
      <p:sp>
        <p:nvSpPr>
          <p:cNvPr id="546" name="Connection Line"/>
          <p:cNvSpPr/>
          <p:nvPr/>
        </p:nvSpPr>
        <p:spPr>
          <a:xfrm>
            <a:off x="2504546" y="7855181"/>
            <a:ext cx="984185" cy="91770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cubicBezTo>
                  <a:pt x="1559" y="12845"/>
                  <a:pt x="8759" y="20045"/>
                  <a:pt x="21600" y="21600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tailEnd type="triangle"/>
          </a:ln>
        </p:spPr>
        <p:txBody>
          <a:bodyPr/>
          <a:lstStyle/>
          <a:p>
            <a:pPr/>
          </a:p>
        </p:txBody>
      </p:sp>
      <p:sp>
        <p:nvSpPr>
          <p:cNvPr id="540" name="Rectangle"/>
          <p:cNvSpPr/>
          <p:nvPr/>
        </p:nvSpPr>
        <p:spPr>
          <a:xfrm>
            <a:off x="8195733" y="8387960"/>
            <a:ext cx="3392885" cy="1145052"/>
          </a:xfrm>
          <a:prstGeom prst="rect">
            <a:avLst/>
          </a:prstGeom>
          <a:solidFill>
            <a:srgbClr val="D6D5D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41" name="(lambda (v1) …)…"/>
          <p:cNvSpPr txBox="1"/>
          <p:nvPr/>
        </p:nvSpPr>
        <p:spPr>
          <a:xfrm>
            <a:off x="8348497" y="8535830"/>
            <a:ext cx="3284737" cy="939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2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(lambda (v1) …)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n=4 v0=2  k </a:t>
            </a:r>
          </a:p>
        </p:txBody>
      </p:sp>
      <p:sp>
        <p:nvSpPr>
          <p:cNvPr id="547" name="Connection Line"/>
          <p:cNvSpPr/>
          <p:nvPr/>
        </p:nvSpPr>
        <p:spPr>
          <a:xfrm>
            <a:off x="11371829" y="8051506"/>
            <a:ext cx="551695" cy="12168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8372" h="21600" fill="norm" stroke="1" extrusionOk="0">
                <a:moveTo>
                  <a:pt x="0" y="21600"/>
                </a:moveTo>
                <a:cubicBezTo>
                  <a:pt x="16073" y="17129"/>
                  <a:pt x="21600" y="9929"/>
                  <a:pt x="16580" y="0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tailEnd type="triangle"/>
          </a:ln>
        </p:spPr>
        <p:txBody>
          <a:bodyPr/>
          <a:lstStyle/>
          <a:p>
            <a:pPr/>
          </a:p>
        </p:txBody>
      </p:sp>
      <p:sp>
        <p:nvSpPr>
          <p:cNvPr id="543" name="Rectangle"/>
          <p:cNvSpPr/>
          <p:nvPr/>
        </p:nvSpPr>
        <p:spPr>
          <a:xfrm>
            <a:off x="3623733" y="8387960"/>
            <a:ext cx="3392885" cy="1145052"/>
          </a:xfrm>
          <a:prstGeom prst="rect">
            <a:avLst/>
          </a:prstGeom>
          <a:solidFill>
            <a:srgbClr val="D6D5D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44" name="(lambda (v0) …)…"/>
          <p:cNvSpPr txBox="1"/>
          <p:nvPr/>
        </p:nvSpPr>
        <p:spPr>
          <a:xfrm>
            <a:off x="3776497" y="8535830"/>
            <a:ext cx="3284737" cy="939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2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(lambda (v0) …)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n=2     k = </a:t>
            </a:r>
          </a:p>
        </p:txBody>
      </p:sp>
      <p:sp>
        <p:nvSpPr>
          <p:cNvPr id="548" name="Connection Line"/>
          <p:cNvSpPr/>
          <p:nvPr/>
        </p:nvSpPr>
        <p:spPr>
          <a:xfrm>
            <a:off x="6799829" y="9132396"/>
            <a:ext cx="1287992" cy="3361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6414" fill="norm" stroke="1" extrusionOk="0">
                <a:moveTo>
                  <a:pt x="0" y="6640"/>
                </a:moveTo>
                <a:cubicBezTo>
                  <a:pt x="7451" y="21600"/>
                  <a:pt x="14651" y="19387"/>
                  <a:pt x="21600" y="0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tailEnd type="triangle"/>
          </a:ln>
        </p:spPr>
        <p:txBody>
          <a:bodyPr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" name="(define (fib n k)…"/>
          <p:cNvSpPr txBox="1"/>
          <p:nvPr/>
        </p:nvSpPr>
        <p:spPr>
          <a:xfrm>
            <a:off x="2169024" y="148353"/>
            <a:ext cx="10585310" cy="5892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(define (fib n k)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(let ([c (&lt;= n 1)])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(if c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(k n)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(let ([n-1 (- n 1)])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(fib n-1 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(lambda (v0) 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(let ([n-2 (- n 2)]) 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(fib n-2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 (lambda (v1) 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   (let ([s (+ v0 v1)])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     (k s)))))))))))</a:t>
            </a:r>
          </a:p>
        </p:txBody>
      </p:sp>
      <p:sp>
        <p:nvSpPr>
          <p:cNvPr id="551" name="CPS"/>
          <p:cNvSpPr txBox="1"/>
          <p:nvPr/>
        </p:nvSpPr>
        <p:spPr>
          <a:xfrm>
            <a:off x="299457" y="2215975"/>
            <a:ext cx="1263753" cy="7711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4400"/>
            </a:lvl1pPr>
          </a:lstStyle>
          <a:p>
            <a:pPr/>
            <a:r>
              <a:t>CPS</a:t>
            </a:r>
          </a:p>
        </p:txBody>
      </p:sp>
      <p:sp>
        <p:nvSpPr>
          <p:cNvPr id="552" name="(k 1)"/>
          <p:cNvSpPr txBox="1"/>
          <p:nvPr/>
        </p:nvSpPr>
        <p:spPr>
          <a:xfrm>
            <a:off x="2092011" y="7275560"/>
            <a:ext cx="1333700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(k 1)</a:t>
            </a:r>
          </a:p>
        </p:txBody>
      </p:sp>
      <p:sp>
        <p:nvSpPr>
          <p:cNvPr id="553" name="print"/>
          <p:cNvSpPr txBox="1"/>
          <p:nvPr/>
        </p:nvSpPr>
        <p:spPr>
          <a:xfrm>
            <a:off x="11610446" y="7470353"/>
            <a:ext cx="1333699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print</a:t>
            </a:r>
          </a:p>
        </p:txBody>
      </p:sp>
      <p:sp>
        <p:nvSpPr>
          <p:cNvPr id="561" name="Connection Line"/>
          <p:cNvSpPr/>
          <p:nvPr/>
        </p:nvSpPr>
        <p:spPr>
          <a:xfrm>
            <a:off x="2504546" y="7855181"/>
            <a:ext cx="984185" cy="91770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cubicBezTo>
                  <a:pt x="1559" y="12845"/>
                  <a:pt x="8759" y="20045"/>
                  <a:pt x="21600" y="21600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tailEnd type="triangle"/>
          </a:ln>
        </p:spPr>
        <p:txBody>
          <a:bodyPr/>
          <a:lstStyle/>
          <a:p>
            <a:pPr/>
          </a:p>
        </p:txBody>
      </p:sp>
      <p:sp>
        <p:nvSpPr>
          <p:cNvPr id="555" name="Rectangle"/>
          <p:cNvSpPr/>
          <p:nvPr/>
        </p:nvSpPr>
        <p:spPr>
          <a:xfrm>
            <a:off x="8195733" y="8387960"/>
            <a:ext cx="3392885" cy="1145052"/>
          </a:xfrm>
          <a:prstGeom prst="rect">
            <a:avLst/>
          </a:prstGeom>
          <a:solidFill>
            <a:srgbClr val="D6D5D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56" name="(lambda (v1) …)…"/>
          <p:cNvSpPr txBox="1"/>
          <p:nvPr/>
        </p:nvSpPr>
        <p:spPr>
          <a:xfrm>
            <a:off x="8348497" y="8535830"/>
            <a:ext cx="3284737" cy="939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2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(lambda (v1) …)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n=4 v0=2  k </a:t>
            </a:r>
          </a:p>
        </p:txBody>
      </p:sp>
      <p:sp>
        <p:nvSpPr>
          <p:cNvPr id="562" name="Connection Line"/>
          <p:cNvSpPr/>
          <p:nvPr/>
        </p:nvSpPr>
        <p:spPr>
          <a:xfrm>
            <a:off x="11371829" y="8051506"/>
            <a:ext cx="551695" cy="12168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8372" h="21600" fill="norm" stroke="1" extrusionOk="0">
                <a:moveTo>
                  <a:pt x="0" y="21600"/>
                </a:moveTo>
                <a:cubicBezTo>
                  <a:pt x="16073" y="17129"/>
                  <a:pt x="21600" y="9929"/>
                  <a:pt x="16580" y="0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tailEnd type="triangle"/>
          </a:ln>
        </p:spPr>
        <p:txBody>
          <a:bodyPr/>
          <a:lstStyle/>
          <a:p>
            <a:pPr/>
          </a:p>
        </p:txBody>
      </p:sp>
      <p:sp>
        <p:nvSpPr>
          <p:cNvPr id="558" name="Rectangle"/>
          <p:cNvSpPr/>
          <p:nvPr/>
        </p:nvSpPr>
        <p:spPr>
          <a:xfrm>
            <a:off x="3623733" y="8387960"/>
            <a:ext cx="3392885" cy="1145052"/>
          </a:xfrm>
          <a:prstGeom prst="rect">
            <a:avLst/>
          </a:prstGeom>
          <a:solidFill>
            <a:srgbClr val="D6D5D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59" name="(lambda (v0) …)…"/>
          <p:cNvSpPr txBox="1"/>
          <p:nvPr/>
        </p:nvSpPr>
        <p:spPr>
          <a:xfrm>
            <a:off x="3776497" y="8535830"/>
            <a:ext cx="3284737" cy="939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2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(lambda (v0) …)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n=2     k = </a:t>
            </a:r>
          </a:p>
        </p:txBody>
      </p:sp>
      <p:sp>
        <p:nvSpPr>
          <p:cNvPr id="563" name="Connection Line"/>
          <p:cNvSpPr/>
          <p:nvPr/>
        </p:nvSpPr>
        <p:spPr>
          <a:xfrm>
            <a:off x="6799829" y="9132396"/>
            <a:ext cx="1287992" cy="3361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6414" fill="norm" stroke="1" extrusionOk="0">
                <a:moveTo>
                  <a:pt x="0" y="6640"/>
                </a:moveTo>
                <a:cubicBezTo>
                  <a:pt x="7451" y="21600"/>
                  <a:pt x="14651" y="19387"/>
                  <a:pt x="21600" y="0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tailEnd type="triangle"/>
          </a:ln>
        </p:spPr>
        <p:txBody>
          <a:bodyPr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e ::= (let ([x (apply-prim op ae)]) e)…"/>
          <p:cNvSpPr txBox="1"/>
          <p:nvPr/>
        </p:nvSpPr>
        <p:spPr>
          <a:xfrm>
            <a:off x="2135438" y="262466"/>
            <a:ext cx="8733924" cy="3759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b="0" sz="29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e ::= (let ([x (apply-prim op ae)]) e)</a:t>
            </a:r>
          </a:p>
          <a:p>
            <a:pPr algn="l">
              <a:defRPr b="0" sz="29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| (let ([x (prim op ae ...)]) e)</a:t>
            </a:r>
          </a:p>
          <a:p>
            <a:pPr algn="l">
              <a:defRPr b="0" sz="29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| (apply ae ae)</a:t>
            </a:r>
          </a:p>
          <a:p>
            <a:pPr algn="l">
              <a:defRPr b="0" sz="29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| (ae ae ...)</a:t>
            </a:r>
          </a:p>
          <a:p>
            <a:pPr algn="l">
              <a:defRPr b="0" sz="29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| (if ae e e)</a:t>
            </a:r>
          </a:p>
          <a:p>
            <a:pPr algn="l">
              <a:defRPr b="0" sz="29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ae ::= (lambda (x ...) e)</a:t>
            </a:r>
          </a:p>
          <a:p>
            <a:pPr algn="l">
              <a:defRPr b="0" sz="29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| (lambda x e)</a:t>
            </a:r>
          </a:p>
          <a:p>
            <a:pPr algn="l">
              <a:defRPr b="0" sz="29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| x</a:t>
            </a:r>
          </a:p>
          <a:p>
            <a:pPr algn="l">
              <a:defRPr b="0" sz="29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| (quote dat)</a:t>
            </a:r>
          </a:p>
        </p:txBody>
      </p:sp>
      <p:sp>
        <p:nvSpPr>
          <p:cNvPr id="131" name="Programs in CPS require no stack and never return.…"/>
          <p:cNvSpPr txBox="1"/>
          <p:nvPr>
            <p:ph type="body" idx="4294967295"/>
          </p:nvPr>
        </p:nvSpPr>
        <p:spPr>
          <a:xfrm>
            <a:off x="535351" y="4256897"/>
            <a:ext cx="11934098" cy="5286442"/>
          </a:xfrm>
          <a:prstGeom prst="rect">
            <a:avLst/>
          </a:prstGeom>
        </p:spPr>
        <p:txBody>
          <a:bodyPr/>
          <a:lstStyle/>
          <a:p>
            <a:pPr/>
            <a:r>
              <a:t>Programs in CPS require no stack and never return.</a:t>
            </a:r>
          </a:p>
          <a:p>
            <a:pPr/>
            <a:r>
              <a:t>Instead, at each application, a continuation (a callback function) is passed forward explicitly.</a:t>
            </a:r>
          </a:p>
          <a:p>
            <a:pPr/>
            <a:r>
              <a:t>Points that would otherwise have extended the stack now create a closure (where the environment saves local variables and the stack tail).</a:t>
            </a:r>
          </a:p>
          <a:p>
            <a:pPr/>
            <a:r>
              <a:t>Return points become invocations of the current continuation.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" name="(define (fib n k)…"/>
          <p:cNvSpPr txBox="1"/>
          <p:nvPr/>
        </p:nvSpPr>
        <p:spPr>
          <a:xfrm>
            <a:off x="2169024" y="148353"/>
            <a:ext cx="10585310" cy="5892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(define (fib n k)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(let ([c (&lt;= n 1)])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(if c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(k n)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(let ([n-1 (- n 1)])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(fib n-1 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(lambda (v0) 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(let ([n-2 (- n 2)]) 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(fib n-2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 (lambda (v1) 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   (let ([s (+ v0 v1)])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     (k s)))))))))))</a:t>
            </a:r>
          </a:p>
        </p:txBody>
      </p:sp>
      <p:sp>
        <p:nvSpPr>
          <p:cNvPr id="566" name="CPS"/>
          <p:cNvSpPr txBox="1"/>
          <p:nvPr/>
        </p:nvSpPr>
        <p:spPr>
          <a:xfrm>
            <a:off x="299457" y="2215975"/>
            <a:ext cx="1263753" cy="7711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4400"/>
            </a:lvl1pPr>
          </a:lstStyle>
          <a:p>
            <a:pPr/>
            <a:r>
              <a:t>CPS</a:t>
            </a:r>
          </a:p>
        </p:txBody>
      </p:sp>
      <p:sp>
        <p:nvSpPr>
          <p:cNvPr id="567" name="(fib 0 k)"/>
          <p:cNvSpPr txBox="1"/>
          <p:nvPr/>
        </p:nvSpPr>
        <p:spPr>
          <a:xfrm>
            <a:off x="601878" y="7275560"/>
            <a:ext cx="2309218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(fib 0 k)</a:t>
            </a:r>
          </a:p>
        </p:txBody>
      </p:sp>
      <p:sp>
        <p:nvSpPr>
          <p:cNvPr id="568" name="print"/>
          <p:cNvSpPr txBox="1"/>
          <p:nvPr/>
        </p:nvSpPr>
        <p:spPr>
          <a:xfrm>
            <a:off x="11610446" y="7470353"/>
            <a:ext cx="1333699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print</a:t>
            </a:r>
          </a:p>
        </p:txBody>
      </p:sp>
      <p:sp>
        <p:nvSpPr>
          <p:cNvPr id="576" name="Connection Line"/>
          <p:cNvSpPr/>
          <p:nvPr/>
        </p:nvSpPr>
        <p:spPr>
          <a:xfrm>
            <a:off x="2504546" y="7855181"/>
            <a:ext cx="984185" cy="91770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cubicBezTo>
                  <a:pt x="1559" y="12845"/>
                  <a:pt x="8759" y="20045"/>
                  <a:pt x="21600" y="21600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tailEnd type="triangle"/>
          </a:ln>
        </p:spPr>
        <p:txBody>
          <a:bodyPr/>
          <a:lstStyle/>
          <a:p>
            <a:pPr/>
          </a:p>
        </p:txBody>
      </p:sp>
      <p:sp>
        <p:nvSpPr>
          <p:cNvPr id="570" name="Rectangle"/>
          <p:cNvSpPr/>
          <p:nvPr/>
        </p:nvSpPr>
        <p:spPr>
          <a:xfrm>
            <a:off x="8195733" y="8387960"/>
            <a:ext cx="3392885" cy="1145052"/>
          </a:xfrm>
          <a:prstGeom prst="rect">
            <a:avLst/>
          </a:prstGeom>
          <a:solidFill>
            <a:srgbClr val="D6D5D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71" name="(lambda (v1) …)…"/>
          <p:cNvSpPr txBox="1"/>
          <p:nvPr/>
        </p:nvSpPr>
        <p:spPr>
          <a:xfrm>
            <a:off x="8348497" y="8535830"/>
            <a:ext cx="3284737" cy="939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2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(lambda (v1) …)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n=4 v0=2  k </a:t>
            </a:r>
          </a:p>
        </p:txBody>
      </p:sp>
      <p:sp>
        <p:nvSpPr>
          <p:cNvPr id="577" name="Connection Line"/>
          <p:cNvSpPr/>
          <p:nvPr/>
        </p:nvSpPr>
        <p:spPr>
          <a:xfrm>
            <a:off x="11371829" y="8051506"/>
            <a:ext cx="551695" cy="12168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8372" h="21600" fill="norm" stroke="1" extrusionOk="0">
                <a:moveTo>
                  <a:pt x="0" y="21600"/>
                </a:moveTo>
                <a:cubicBezTo>
                  <a:pt x="16073" y="17129"/>
                  <a:pt x="21600" y="9929"/>
                  <a:pt x="16580" y="0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tailEnd type="triangle"/>
          </a:ln>
        </p:spPr>
        <p:txBody>
          <a:bodyPr/>
          <a:lstStyle/>
          <a:p>
            <a:pPr/>
          </a:p>
        </p:txBody>
      </p:sp>
      <p:sp>
        <p:nvSpPr>
          <p:cNvPr id="573" name="Rectangle"/>
          <p:cNvSpPr/>
          <p:nvPr/>
        </p:nvSpPr>
        <p:spPr>
          <a:xfrm>
            <a:off x="3623733" y="8387960"/>
            <a:ext cx="3392885" cy="1145052"/>
          </a:xfrm>
          <a:prstGeom prst="rect">
            <a:avLst/>
          </a:prstGeom>
          <a:solidFill>
            <a:srgbClr val="D6D5D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74" name="(lambda (v1) …)…"/>
          <p:cNvSpPr txBox="1"/>
          <p:nvPr/>
        </p:nvSpPr>
        <p:spPr>
          <a:xfrm>
            <a:off x="3776497" y="8535830"/>
            <a:ext cx="3284737" cy="939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2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(lambda (v1) …)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n=2 v0=1  k </a:t>
            </a:r>
          </a:p>
        </p:txBody>
      </p:sp>
      <p:sp>
        <p:nvSpPr>
          <p:cNvPr id="578" name="Connection Line"/>
          <p:cNvSpPr/>
          <p:nvPr/>
        </p:nvSpPr>
        <p:spPr>
          <a:xfrm>
            <a:off x="6799829" y="9132396"/>
            <a:ext cx="1287992" cy="3361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6414" fill="norm" stroke="1" extrusionOk="0">
                <a:moveTo>
                  <a:pt x="0" y="6640"/>
                </a:moveTo>
                <a:cubicBezTo>
                  <a:pt x="7451" y="21600"/>
                  <a:pt x="14651" y="19387"/>
                  <a:pt x="21600" y="0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tailEnd type="triangle"/>
          </a:ln>
        </p:spPr>
        <p:txBody>
          <a:bodyPr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" name="(define (fib n k)…"/>
          <p:cNvSpPr txBox="1"/>
          <p:nvPr/>
        </p:nvSpPr>
        <p:spPr>
          <a:xfrm>
            <a:off x="2169024" y="148353"/>
            <a:ext cx="10585310" cy="5892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(define (fib n k)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(let ([c (&lt;= n 1)])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(if c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(k n)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(let ([n-1 (- n 1)])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(fib n-1 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(lambda (v0) 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(let ([n-2 (- n 2)]) 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(fib n-2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 (lambda (v1) 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   (let ([s (+ v0 v1)])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     (k s)))))))))))</a:t>
            </a:r>
          </a:p>
        </p:txBody>
      </p:sp>
      <p:sp>
        <p:nvSpPr>
          <p:cNvPr id="581" name="CPS"/>
          <p:cNvSpPr txBox="1"/>
          <p:nvPr/>
        </p:nvSpPr>
        <p:spPr>
          <a:xfrm>
            <a:off x="299457" y="2215975"/>
            <a:ext cx="1263753" cy="7711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4400"/>
            </a:lvl1pPr>
          </a:lstStyle>
          <a:p>
            <a:pPr/>
            <a:r>
              <a:t>CPS</a:t>
            </a:r>
          </a:p>
        </p:txBody>
      </p:sp>
      <p:sp>
        <p:nvSpPr>
          <p:cNvPr id="582" name="(k 0)"/>
          <p:cNvSpPr txBox="1"/>
          <p:nvPr/>
        </p:nvSpPr>
        <p:spPr>
          <a:xfrm>
            <a:off x="2075078" y="7275560"/>
            <a:ext cx="1333699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(k 0)</a:t>
            </a:r>
          </a:p>
        </p:txBody>
      </p:sp>
      <p:sp>
        <p:nvSpPr>
          <p:cNvPr id="583" name="print"/>
          <p:cNvSpPr txBox="1"/>
          <p:nvPr/>
        </p:nvSpPr>
        <p:spPr>
          <a:xfrm>
            <a:off x="11610446" y="7470353"/>
            <a:ext cx="1333699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print</a:t>
            </a:r>
          </a:p>
        </p:txBody>
      </p:sp>
      <p:sp>
        <p:nvSpPr>
          <p:cNvPr id="591" name="Connection Line"/>
          <p:cNvSpPr/>
          <p:nvPr/>
        </p:nvSpPr>
        <p:spPr>
          <a:xfrm>
            <a:off x="2504546" y="7855181"/>
            <a:ext cx="984185" cy="91770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cubicBezTo>
                  <a:pt x="1559" y="12845"/>
                  <a:pt x="8759" y="20045"/>
                  <a:pt x="21600" y="21600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tailEnd type="triangle"/>
          </a:ln>
        </p:spPr>
        <p:txBody>
          <a:bodyPr/>
          <a:lstStyle/>
          <a:p>
            <a:pPr/>
          </a:p>
        </p:txBody>
      </p:sp>
      <p:sp>
        <p:nvSpPr>
          <p:cNvPr id="585" name="Rectangle"/>
          <p:cNvSpPr/>
          <p:nvPr/>
        </p:nvSpPr>
        <p:spPr>
          <a:xfrm>
            <a:off x="8195733" y="8387960"/>
            <a:ext cx="3392885" cy="1145052"/>
          </a:xfrm>
          <a:prstGeom prst="rect">
            <a:avLst/>
          </a:prstGeom>
          <a:solidFill>
            <a:srgbClr val="D6D5D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86" name="(lambda (v1) …)…"/>
          <p:cNvSpPr txBox="1"/>
          <p:nvPr/>
        </p:nvSpPr>
        <p:spPr>
          <a:xfrm>
            <a:off x="8348497" y="8535830"/>
            <a:ext cx="3284737" cy="939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2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(lambda (v1) …)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n=4 v0=2  k </a:t>
            </a:r>
          </a:p>
        </p:txBody>
      </p:sp>
      <p:sp>
        <p:nvSpPr>
          <p:cNvPr id="592" name="Connection Line"/>
          <p:cNvSpPr/>
          <p:nvPr/>
        </p:nvSpPr>
        <p:spPr>
          <a:xfrm>
            <a:off x="11371829" y="8051506"/>
            <a:ext cx="551695" cy="12168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8372" h="21600" fill="norm" stroke="1" extrusionOk="0">
                <a:moveTo>
                  <a:pt x="0" y="21600"/>
                </a:moveTo>
                <a:cubicBezTo>
                  <a:pt x="16073" y="17129"/>
                  <a:pt x="21600" y="9929"/>
                  <a:pt x="16580" y="0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tailEnd type="triangle"/>
          </a:ln>
        </p:spPr>
        <p:txBody>
          <a:bodyPr/>
          <a:lstStyle/>
          <a:p>
            <a:pPr/>
          </a:p>
        </p:txBody>
      </p:sp>
      <p:sp>
        <p:nvSpPr>
          <p:cNvPr id="588" name="Rectangle"/>
          <p:cNvSpPr/>
          <p:nvPr/>
        </p:nvSpPr>
        <p:spPr>
          <a:xfrm>
            <a:off x="3623733" y="8387960"/>
            <a:ext cx="3392885" cy="1145052"/>
          </a:xfrm>
          <a:prstGeom prst="rect">
            <a:avLst/>
          </a:prstGeom>
          <a:solidFill>
            <a:srgbClr val="D6D5D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89" name="(lambda (v1) …)…"/>
          <p:cNvSpPr txBox="1"/>
          <p:nvPr/>
        </p:nvSpPr>
        <p:spPr>
          <a:xfrm>
            <a:off x="3776497" y="8535830"/>
            <a:ext cx="3284737" cy="939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2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(lambda (v1) …)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n=2 v0=1  k </a:t>
            </a:r>
          </a:p>
        </p:txBody>
      </p:sp>
      <p:sp>
        <p:nvSpPr>
          <p:cNvPr id="593" name="Connection Line"/>
          <p:cNvSpPr/>
          <p:nvPr/>
        </p:nvSpPr>
        <p:spPr>
          <a:xfrm>
            <a:off x="6799829" y="9132396"/>
            <a:ext cx="1287992" cy="3361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6414" fill="norm" stroke="1" extrusionOk="0">
                <a:moveTo>
                  <a:pt x="0" y="6640"/>
                </a:moveTo>
                <a:cubicBezTo>
                  <a:pt x="7451" y="21600"/>
                  <a:pt x="14651" y="19387"/>
                  <a:pt x="21600" y="0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tailEnd type="triangle"/>
          </a:ln>
        </p:spPr>
        <p:txBody>
          <a:bodyPr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5" name="(define (fib n k)…"/>
          <p:cNvSpPr txBox="1"/>
          <p:nvPr/>
        </p:nvSpPr>
        <p:spPr>
          <a:xfrm>
            <a:off x="2169024" y="148353"/>
            <a:ext cx="10585310" cy="5892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(define (fib n k)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(let ([c (&lt;= n 1)])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(if c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(k n)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(let ([n-1 (- n 1)])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(fib n-1 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(lambda (v0) 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(let ([n-2 (- n 2)]) 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(fib n-2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 (lambda (v1) 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   (let ([s (+ v0 v1)])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     (k s)))))))))))</a:t>
            </a:r>
          </a:p>
        </p:txBody>
      </p:sp>
      <p:sp>
        <p:nvSpPr>
          <p:cNvPr id="596" name="CPS"/>
          <p:cNvSpPr txBox="1"/>
          <p:nvPr/>
        </p:nvSpPr>
        <p:spPr>
          <a:xfrm>
            <a:off x="299457" y="2215975"/>
            <a:ext cx="1263753" cy="7711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4400"/>
            </a:lvl1pPr>
          </a:lstStyle>
          <a:p>
            <a:pPr/>
            <a:r>
              <a:t>CPS</a:t>
            </a:r>
          </a:p>
        </p:txBody>
      </p:sp>
      <p:sp>
        <p:nvSpPr>
          <p:cNvPr id="597" name="(k 1)"/>
          <p:cNvSpPr txBox="1"/>
          <p:nvPr/>
        </p:nvSpPr>
        <p:spPr>
          <a:xfrm>
            <a:off x="4902944" y="7986760"/>
            <a:ext cx="1333700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(k 1)</a:t>
            </a:r>
          </a:p>
        </p:txBody>
      </p:sp>
      <p:sp>
        <p:nvSpPr>
          <p:cNvPr id="598" name="print"/>
          <p:cNvSpPr txBox="1"/>
          <p:nvPr/>
        </p:nvSpPr>
        <p:spPr>
          <a:xfrm>
            <a:off x="11610446" y="7470353"/>
            <a:ext cx="1333699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print</a:t>
            </a:r>
          </a:p>
        </p:txBody>
      </p:sp>
      <p:sp>
        <p:nvSpPr>
          <p:cNvPr id="599" name="Rectangle"/>
          <p:cNvSpPr/>
          <p:nvPr/>
        </p:nvSpPr>
        <p:spPr>
          <a:xfrm>
            <a:off x="8195733" y="8387960"/>
            <a:ext cx="3392885" cy="1145052"/>
          </a:xfrm>
          <a:prstGeom prst="rect">
            <a:avLst/>
          </a:prstGeom>
          <a:solidFill>
            <a:srgbClr val="D6D5D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00" name="(lambda (v1) …)…"/>
          <p:cNvSpPr txBox="1"/>
          <p:nvPr/>
        </p:nvSpPr>
        <p:spPr>
          <a:xfrm>
            <a:off x="8348497" y="8535830"/>
            <a:ext cx="3284737" cy="939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2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(lambda (v1) …)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n=4 v0=2  k </a:t>
            </a:r>
          </a:p>
        </p:txBody>
      </p:sp>
      <p:sp>
        <p:nvSpPr>
          <p:cNvPr id="603" name="Connection Line"/>
          <p:cNvSpPr/>
          <p:nvPr/>
        </p:nvSpPr>
        <p:spPr>
          <a:xfrm>
            <a:off x="11371829" y="8051506"/>
            <a:ext cx="551695" cy="12168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8372" h="21600" fill="norm" stroke="1" extrusionOk="0">
                <a:moveTo>
                  <a:pt x="0" y="21600"/>
                </a:moveTo>
                <a:cubicBezTo>
                  <a:pt x="16073" y="17129"/>
                  <a:pt x="21600" y="9929"/>
                  <a:pt x="16580" y="0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tailEnd type="triangle"/>
          </a:ln>
        </p:spPr>
        <p:txBody>
          <a:bodyPr/>
          <a:lstStyle/>
          <a:p>
            <a:pPr/>
          </a:p>
        </p:txBody>
      </p:sp>
      <p:sp>
        <p:nvSpPr>
          <p:cNvPr id="604" name="Connection Line"/>
          <p:cNvSpPr/>
          <p:nvPr/>
        </p:nvSpPr>
        <p:spPr>
          <a:xfrm>
            <a:off x="5423069" y="8571876"/>
            <a:ext cx="2664752" cy="6775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7712" fill="norm" stroke="1" extrusionOk="0">
                <a:moveTo>
                  <a:pt x="0" y="0"/>
                </a:moveTo>
                <a:cubicBezTo>
                  <a:pt x="4105" y="16716"/>
                  <a:pt x="11305" y="21600"/>
                  <a:pt x="21600" y="14652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tailEnd type="triangle"/>
          </a:ln>
        </p:spPr>
        <p:txBody>
          <a:bodyPr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6" name="(define (fib n k)…"/>
          <p:cNvSpPr txBox="1"/>
          <p:nvPr/>
        </p:nvSpPr>
        <p:spPr>
          <a:xfrm>
            <a:off x="2169024" y="148353"/>
            <a:ext cx="10585310" cy="5892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(define (fib n k)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(let ([c (&lt;= n 1)])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(if c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(k n)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(let ([n-1 (- n 1)])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(fib n-1 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(lambda (v0) 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(let ([n-2 (- n 2)]) 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(fib n-2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 (lambda (v1) 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   (let ([s (+ v0 v1)])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     (k s)))))))))))</a:t>
            </a:r>
          </a:p>
        </p:txBody>
      </p:sp>
      <p:sp>
        <p:nvSpPr>
          <p:cNvPr id="607" name="CPS"/>
          <p:cNvSpPr txBox="1"/>
          <p:nvPr/>
        </p:nvSpPr>
        <p:spPr>
          <a:xfrm>
            <a:off x="299457" y="2215975"/>
            <a:ext cx="1263753" cy="7711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4400"/>
            </a:lvl1pPr>
          </a:lstStyle>
          <a:p>
            <a:pPr/>
            <a:r>
              <a:t>CPS</a:t>
            </a:r>
          </a:p>
        </p:txBody>
      </p:sp>
      <p:sp>
        <p:nvSpPr>
          <p:cNvPr id="608" name="(k 3)"/>
          <p:cNvSpPr txBox="1"/>
          <p:nvPr/>
        </p:nvSpPr>
        <p:spPr>
          <a:xfrm>
            <a:off x="4902944" y="7986760"/>
            <a:ext cx="1333700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(k 3)</a:t>
            </a:r>
          </a:p>
        </p:txBody>
      </p:sp>
      <p:sp>
        <p:nvSpPr>
          <p:cNvPr id="609" name="print"/>
          <p:cNvSpPr txBox="1"/>
          <p:nvPr/>
        </p:nvSpPr>
        <p:spPr>
          <a:xfrm>
            <a:off x="8189913" y="8808086"/>
            <a:ext cx="1333699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print</a:t>
            </a:r>
          </a:p>
        </p:txBody>
      </p:sp>
      <p:sp>
        <p:nvSpPr>
          <p:cNvPr id="611" name="Connection Line"/>
          <p:cNvSpPr/>
          <p:nvPr/>
        </p:nvSpPr>
        <p:spPr>
          <a:xfrm>
            <a:off x="5423069" y="8571876"/>
            <a:ext cx="2664752" cy="6775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7712" fill="norm" stroke="1" extrusionOk="0">
                <a:moveTo>
                  <a:pt x="0" y="0"/>
                </a:moveTo>
                <a:cubicBezTo>
                  <a:pt x="4105" y="16716"/>
                  <a:pt x="11305" y="21600"/>
                  <a:pt x="21600" y="14652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tailEnd type="triangle"/>
          </a:ln>
        </p:spPr>
        <p:txBody>
          <a:bodyPr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(let ([x ((lambda (y z) z) a b)])…"/>
          <p:cNvSpPr txBox="1"/>
          <p:nvPr/>
        </p:nvSpPr>
        <p:spPr>
          <a:xfrm>
            <a:off x="2577470" y="1396999"/>
            <a:ext cx="7849860" cy="914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b="0" sz="29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(let ([x ((lambda (y z) z) a b)]) </a:t>
            </a:r>
          </a:p>
          <a:p>
            <a:pPr algn="l">
              <a:defRPr b="0" sz="29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e)</a:t>
            </a:r>
          </a:p>
        </p:txBody>
      </p:sp>
      <p:sp>
        <p:nvSpPr>
          <p:cNvPr id="134" name="Line"/>
          <p:cNvSpPr/>
          <p:nvPr/>
        </p:nvSpPr>
        <p:spPr>
          <a:xfrm>
            <a:off x="6502400" y="3005666"/>
            <a:ext cx="1" cy="1426290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35" name="((lambda (k y z) (k 0 z)) (lambda (k v) ecps) a b)"/>
          <p:cNvSpPr txBox="1"/>
          <p:nvPr/>
        </p:nvSpPr>
        <p:spPr>
          <a:xfrm>
            <a:off x="1030358" y="5486399"/>
            <a:ext cx="10944084" cy="508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b="0" sz="29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((lambda (k y z) (k 0 z)) (lambda (k v) e</a:t>
            </a:r>
            <a:r>
              <a:rPr baseline="-5999"/>
              <a:t>cps</a:t>
            </a:r>
            <a:r>
              <a:t>) a b)</a:t>
            </a:r>
          </a:p>
        </p:txBody>
      </p:sp>
      <p:sp>
        <p:nvSpPr>
          <p:cNvPr id="136" name="All functions take an extra continuation parameter."/>
          <p:cNvSpPr txBox="1"/>
          <p:nvPr/>
        </p:nvSpPr>
        <p:spPr>
          <a:xfrm>
            <a:off x="1286696" y="7372537"/>
            <a:ext cx="7451141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All functions take an extra continuation parameter.</a:t>
            </a:r>
          </a:p>
        </p:txBody>
      </p:sp>
      <p:sp>
        <p:nvSpPr>
          <p:cNvPr id="143" name="Connection Line"/>
          <p:cNvSpPr/>
          <p:nvPr/>
        </p:nvSpPr>
        <p:spPr>
          <a:xfrm>
            <a:off x="2373510" y="6004628"/>
            <a:ext cx="891449" cy="125174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cubicBezTo>
                  <a:pt x="10758" y="4628"/>
                  <a:pt x="3558" y="11828"/>
                  <a:pt x="0" y="21600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headEnd type="triangle"/>
          </a:ln>
        </p:spPr>
        <p:txBody>
          <a:bodyPr/>
          <a:lstStyle/>
          <a:p>
            <a:pPr/>
          </a:p>
        </p:txBody>
      </p:sp>
      <p:sp>
        <p:nvSpPr>
          <p:cNvPr id="138" name="As call/cc lets us pass continuations as values, so must they (despite not using it)."/>
          <p:cNvSpPr txBox="1"/>
          <p:nvPr/>
        </p:nvSpPr>
        <p:spPr>
          <a:xfrm>
            <a:off x="448614" y="8755421"/>
            <a:ext cx="1210757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As call/cc lets us pass continuations as values, so must they (despite not using it). </a:t>
            </a:r>
          </a:p>
        </p:txBody>
      </p:sp>
      <p:sp>
        <p:nvSpPr>
          <p:cNvPr id="144" name="Connection Line"/>
          <p:cNvSpPr/>
          <p:nvPr/>
        </p:nvSpPr>
        <p:spPr>
          <a:xfrm>
            <a:off x="9187193" y="6036899"/>
            <a:ext cx="1520038" cy="265674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85" h="21600" fill="norm" stroke="1" extrusionOk="0">
                <a:moveTo>
                  <a:pt x="0" y="0"/>
                </a:moveTo>
                <a:cubicBezTo>
                  <a:pt x="15203" y="8658"/>
                  <a:pt x="21600" y="15858"/>
                  <a:pt x="19191" y="21600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headEnd type="triangle"/>
          </a:ln>
        </p:spPr>
        <p:txBody>
          <a:bodyPr/>
          <a:lstStyle/>
          <a:p>
            <a:pPr/>
          </a:p>
        </p:txBody>
      </p:sp>
      <p:sp>
        <p:nvSpPr>
          <p:cNvPr id="145" name="Connection Line"/>
          <p:cNvSpPr/>
          <p:nvPr/>
        </p:nvSpPr>
        <p:spPr>
          <a:xfrm>
            <a:off x="5767585" y="6032562"/>
            <a:ext cx="4906633" cy="269570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cubicBezTo>
                  <a:pt x="11240" y="4437"/>
                  <a:pt x="18440" y="11637"/>
                  <a:pt x="21600" y="21600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headEnd type="triangle"/>
          </a:ln>
        </p:spPr>
        <p:txBody>
          <a:bodyPr/>
          <a:lstStyle/>
          <a:p>
            <a:pPr/>
          </a:p>
        </p:txBody>
      </p:sp>
      <p:sp>
        <p:nvSpPr>
          <p:cNvPr id="141" name="ecps has a free var for e’s cont."/>
          <p:cNvSpPr txBox="1"/>
          <p:nvPr/>
        </p:nvSpPr>
        <p:spPr>
          <a:xfrm>
            <a:off x="8287196" y="3927484"/>
            <a:ext cx="448421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e</a:t>
            </a:r>
            <a:r>
              <a:rPr baseline="-5999"/>
              <a:t>cps</a:t>
            </a:r>
            <a:r>
              <a:t> has a free var for e’s cont.</a:t>
            </a:r>
          </a:p>
        </p:txBody>
      </p:sp>
      <p:sp>
        <p:nvSpPr>
          <p:cNvPr id="146" name="Connection Line"/>
          <p:cNvSpPr/>
          <p:nvPr/>
        </p:nvSpPr>
        <p:spPr>
          <a:xfrm>
            <a:off x="10102428" y="4430780"/>
            <a:ext cx="343454" cy="1048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8138" h="21600" fill="norm" stroke="1" extrusionOk="0">
                <a:moveTo>
                  <a:pt x="15964" y="21600"/>
                </a:moveTo>
                <a:cubicBezTo>
                  <a:pt x="21600" y="13688"/>
                  <a:pt x="16279" y="6488"/>
                  <a:pt x="0" y="0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headEnd type="triangle"/>
          </a:ln>
        </p:spPr>
        <p:txBody>
          <a:bodyPr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4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400"/>
                            </p:stCondLst>
                            <p:childTnLst>
                              <p:par>
                                <p:cTn id="9" presetClass="entr" nodeType="after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1" dur="4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800"/>
                            </p:stCondLst>
                            <p:childTnLst>
                              <p:par>
                                <p:cTn id="13" presetClass="entr" nodeType="afterEffect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5" dur="4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200"/>
                            </p:stCondLst>
                            <p:childTnLst>
                              <p:par>
                                <p:cTn id="17" presetClass="entr" nodeType="afterEffect" presetID="9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9" dur="4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600"/>
                            </p:stCondLst>
                            <p:childTnLst>
                              <p:par>
                                <p:cTn id="21" presetClass="entr" nodeType="afterEffect" presetID="9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3" dur="4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Class="entr" nodeType="afterEffect" presetID="9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7" dur="4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400"/>
                            </p:stCondLst>
                            <p:childTnLst>
                              <p:par>
                                <p:cTn id="29" presetClass="entr" nodeType="afterEffect" presetID="9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31" dur="4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38" grpId="7"/>
      <p:bldP build="whole" bldLvl="1" animBg="1" rev="0" advAuto="0" spid="146" grpId="2"/>
      <p:bldP build="whole" bldLvl="1" animBg="1" rev="0" advAuto="0" spid="141" grpId="1"/>
      <p:bldP build="whole" bldLvl="1" animBg="1" rev="0" advAuto="0" spid="145" grpId="4"/>
      <p:bldP build="whole" bldLvl="1" animBg="1" rev="0" advAuto="0" spid="144" grpId="5"/>
      <p:bldP build="whole" bldLvl="1" animBg="1" rev="0" advAuto="0" spid="143" grpId="3"/>
      <p:bldP build="whole" bldLvl="1" animBg="1" rev="0" advAuto="0" spid="136" grpId="6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call/cc =…"/>
          <p:cNvSpPr txBox="1"/>
          <p:nvPr/>
        </p:nvSpPr>
        <p:spPr>
          <a:xfrm>
            <a:off x="4128392" y="4025899"/>
            <a:ext cx="4748016" cy="1701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b="0" sz="3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call/cc =</a:t>
            </a:r>
          </a:p>
          <a:p>
            <a:pPr algn="l">
              <a:defRPr b="0" sz="3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(lambda (k f)</a:t>
            </a:r>
          </a:p>
          <a:p>
            <a:pPr algn="l">
              <a:defRPr b="0" sz="3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(f k k))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Visualizing CPS (example)"/>
          <p:cNvSpPr txBox="1"/>
          <p:nvPr>
            <p:ph type="title"/>
          </p:nvPr>
        </p:nvSpPr>
        <p:spPr>
          <a:xfrm>
            <a:off x="952500" y="3797300"/>
            <a:ext cx="11099800" cy="2159000"/>
          </a:xfrm>
          <a:prstGeom prst="rect">
            <a:avLst/>
          </a:prstGeom>
        </p:spPr>
        <p:txBody>
          <a:bodyPr/>
          <a:lstStyle/>
          <a:p>
            <a: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Visualizing CPS </a:t>
            </a:r>
            <a:r>
              <a:rPr sz="6000"/>
              <a:t>(example)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(define (fib n)…"/>
          <p:cNvSpPr txBox="1"/>
          <p:nvPr/>
        </p:nvSpPr>
        <p:spPr>
          <a:xfrm>
            <a:off x="3015691" y="656353"/>
            <a:ext cx="6973417" cy="2705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(define (fib n)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(if (&lt;= n 1)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n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(+ (fib (- n 1)) </a:t>
            </a:r>
          </a:p>
          <a:p>
            <a: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(fib (- n 2)))))</a:t>
            </a:r>
          </a:p>
        </p:txBody>
      </p:sp>
      <p:sp>
        <p:nvSpPr>
          <p:cNvPr id="153" name="(fib 4)"/>
          <p:cNvSpPr txBox="1"/>
          <p:nvPr/>
        </p:nvSpPr>
        <p:spPr>
          <a:xfrm>
            <a:off x="5807203" y="7986183"/>
            <a:ext cx="2034853" cy="622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b="0" sz="36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(fib 4)</a:t>
            </a:r>
          </a:p>
        </p:txBody>
      </p:sp>
      <p:sp>
        <p:nvSpPr>
          <p:cNvPr id="154" name="IR"/>
          <p:cNvSpPr txBox="1"/>
          <p:nvPr/>
        </p:nvSpPr>
        <p:spPr>
          <a:xfrm>
            <a:off x="573100" y="1623308"/>
            <a:ext cx="682600" cy="7711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4400"/>
            </a:lvl1pPr>
          </a:lstStyle>
          <a:p>
            <a:pPr/>
            <a:r>
              <a:t>IR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