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inuation-passing Style (CPS)"/>
          <p:cNvSpPr txBox="1"/>
          <p:nvPr>
            <p:ph type="ctrTitle"/>
          </p:nvPr>
        </p:nvSpPr>
        <p:spPr>
          <a:xfrm>
            <a:off x="1270000" y="21717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Continuation-passing Style (CPS)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157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159" name="(fib 3)"/>
          <p:cNvSpPr txBox="1"/>
          <p:nvPr/>
        </p:nvSpPr>
        <p:spPr>
          <a:xfrm>
            <a:off x="5739469" y="7156449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3)</a:t>
            </a:r>
          </a:p>
        </p:txBody>
      </p:sp>
      <p:sp>
        <p:nvSpPr>
          <p:cNvPr id="160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163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165" name="(fib 2)"/>
          <p:cNvSpPr txBox="1"/>
          <p:nvPr/>
        </p:nvSpPr>
        <p:spPr>
          <a:xfrm>
            <a:off x="5958081" y="6445249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2)</a:t>
            </a:r>
          </a:p>
        </p:txBody>
      </p:sp>
      <p:sp>
        <p:nvSpPr>
          <p:cNvPr id="166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fn {+} (fib (- n 2)) [n = 3]"/>
          <p:cNvSpPr txBox="1"/>
          <p:nvPr/>
        </p:nvSpPr>
        <p:spPr>
          <a:xfrm>
            <a:off x="3641228" y="72799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3]</a:t>
            </a:r>
          </a:p>
        </p:txBody>
      </p:sp>
      <p:sp>
        <p:nvSpPr>
          <p:cNvPr id="16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17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2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173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fn {+} (fib (- n 2)) [n = 3]"/>
          <p:cNvSpPr txBox="1"/>
          <p:nvPr/>
        </p:nvSpPr>
        <p:spPr>
          <a:xfrm>
            <a:off x="3641228" y="72799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3]</a:t>
            </a:r>
          </a:p>
        </p:txBody>
      </p:sp>
      <p:sp>
        <p:nvSpPr>
          <p:cNvPr id="175" name="Rectangle"/>
          <p:cNvSpPr/>
          <p:nvPr/>
        </p:nvSpPr>
        <p:spPr>
          <a:xfrm>
            <a:off x="3361266" y="66040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fn {+} (fib (- n 2)) [n = 2]"/>
          <p:cNvSpPr txBox="1"/>
          <p:nvPr/>
        </p:nvSpPr>
        <p:spPr>
          <a:xfrm>
            <a:off x="3641228" y="66322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2]</a:t>
            </a:r>
          </a:p>
        </p:txBody>
      </p:sp>
      <p:sp>
        <p:nvSpPr>
          <p:cNvPr id="177" name="(fib 1)"/>
          <p:cNvSpPr txBox="1"/>
          <p:nvPr/>
        </p:nvSpPr>
        <p:spPr>
          <a:xfrm>
            <a:off x="5958081" y="5921077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1)</a:t>
            </a:r>
          </a:p>
        </p:txBody>
      </p:sp>
      <p:sp>
        <p:nvSpPr>
          <p:cNvPr id="17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18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2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183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4" name="fn {+} (fib (- n 2)) [n = 3]"/>
          <p:cNvSpPr txBox="1"/>
          <p:nvPr/>
        </p:nvSpPr>
        <p:spPr>
          <a:xfrm>
            <a:off x="3641228" y="72799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3]</a:t>
            </a:r>
          </a:p>
        </p:txBody>
      </p:sp>
      <p:sp>
        <p:nvSpPr>
          <p:cNvPr id="185" name="Rectangle"/>
          <p:cNvSpPr/>
          <p:nvPr/>
        </p:nvSpPr>
        <p:spPr>
          <a:xfrm>
            <a:off x="3361266" y="66040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fn {+} (fib (- n 2)) [n = 2]"/>
          <p:cNvSpPr txBox="1"/>
          <p:nvPr/>
        </p:nvSpPr>
        <p:spPr>
          <a:xfrm>
            <a:off x="3641228" y="66322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2]</a:t>
            </a:r>
          </a:p>
        </p:txBody>
      </p:sp>
      <p:sp>
        <p:nvSpPr>
          <p:cNvPr id="187" name="{1}"/>
          <p:cNvSpPr txBox="1"/>
          <p:nvPr/>
        </p:nvSpPr>
        <p:spPr>
          <a:xfrm>
            <a:off x="6781175" y="5921077"/>
            <a:ext cx="93739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{1}</a:t>
            </a:r>
          </a:p>
        </p:txBody>
      </p:sp>
      <p:sp>
        <p:nvSpPr>
          <p:cNvPr id="18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19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2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193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4" name="fn {+} (fib (- n 2)) [n = 3]"/>
          <p:cNvSpPr txBox="1"/>
          <p:nvPr/>
        </p:nvSpPr>
        <p:spPr>
          <a:xfrm>
            <a:off x="3641228" y="72799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3]</a:t>
            </a:r>
          </a:p>
        </p:txBody>
      </p:sp>
      <p:sp>
        <p:nvSpPr>
          <p:cNvPr id="195" name="Rectangle"/>
          <p:cNvSpPr/>
          <p:nvPr/>
        </p:nvSpPr>
        <p:spPr>
          <a:xfrm>
            <a:off x="3361266" y="66040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6" name="fn {+} {1}"/>
          <p:cNvSpPr txBox="1"/>
          <p:nvPr/>
        </p:nvSpPr>
        <p:spPr>
          <a:xfrm>
            <a:off x="3641228" y="66322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{1}</a:t>
            </a:r>
          </a:p>
        </p:txBody>
      </p:sp>
      <p:sp>
        <p:nvSpPr>
          <p:cNvPr id="197" name="(fib 0)"/>
          <p:cNvSpPr txBox="1"/>
          <p:nvPr/>
        </p:nvSpPr>
        <p:spPr>
          <a:xfrm>
            <a:off x="5958081" y="5921077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0)</a:t>
            </a:r>
          </a:p>
        </p:txBody>
      </p:sp>
      <p:sp>
        <p:nvSpPr>
          <p:cNvPr id="19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0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2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203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4" name="fn {+} (fib (- n 2)) [n = 3]"/>
          <p:cNvSpPr txBox="1"/>
          <p:nvPr/>
        </p:nvSpPr>
        <p:spPr>
          <a:xfrm>
            <a:off x="3641228" y="72799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3]</a:t>
            </a:r>
          </a:p>
        </p:txBody>
      </p:sp>
      <p:sp>
        <p:nvSpPr>
          <p:cNvPr id="205" name="Rectangle"/>
          <p:cNvSpPr/>
          <p:nvPr/>
        </p:nvSpPr>
        <p:spPr>
          <a:xfrm>
            <a:off x="3361266" y="66040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6" name="fn {+} {1}"/>
          <p:cNvSpPr txBox="1"/>
          <p:nvPr/>
        </p:nvSpPr>
        <p:spPr>
          <a:xfrm>
            <a:off x="3641228" y="66322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{1}</a:t>
            </a:r>
          </a:p>
        </p:txBody>
      </p:sp>
      <p:sp>
        <p:nvSpPr>
          <p:cNvPr id="207" name="0"/>
          <p:cNvSpPr txBox="1"/>
          <p:nvPr/>
        </p:nvSpPr>
        <p:spPr>
          <a:xfrm>
            <a:off x="6781175" y="5949354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0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1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213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4" name="fn {+} (fib (- n 2)) [n = 3]"/>
          <p:cNvSpPr txBox="1"/>
          <p:nvPr/>
        </p:nvSpPr>
        <p:spPr>
          <a:xfrm>
            <a:off x="3641228" y="72799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3]</a:t>
            </a:r>
          </a:p>
        </p:txBody>
      </p:sp>
      <p:sp>
        <p:nvSpPr>
          <p:cNvPr id="215" name="1"/>
          <p:cNvSpPr txBox="1"/>
          <p:nvPr/>
        </p:nvSpPr>
        <p:spPr>
          <a:xfrm>
            <a:off x="6781175" y="6660554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16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19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221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fn {+} {1}"/>
          <p:cNvSpPr txBox="1"/>
          <p:nvPr/>
        </p:nvSpPr>
        <p:spPr>
          <a:xfrm>
            <a:off x="3641228" y="72799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{1}</a:t>
            </a:r>
          </a:p>
        </p:txBody>
      </p:sp>
      <p:sp>
        <p:nvSpPr>
          <p:cNvPr id="223" name="(fib 1)"/>
          <p:cNvSpPr txBox="1"/>
          <p:nvPr/>
        </p:nvSpPr>
        <p:spPr>
          <a:xfrm>
            <a:off x="5958081" y="6597054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1)</a:t>
            </a:r>
          </a:p>
        </p:txBody>
      </p:sp>
      <p:sp>
        <p:nvSpPr>
          <p:cNvPr id="224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27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229" name="Rectangle"/>
          <p:cNvSpPr/>
          <p:nvPr/>
        </p:nvSpPr>
        <p:spPr>
          <a:xfrm>
            <a:off x="3361266" y="72517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0" name="fn {+} {1}"/>
          <p:cNvSpPr txBox="1"/>
          <p:nvPr/>
        </p:nvSpPr>
        <p:spPr>
          <a:xfrm>
            <a:off x="3641228" y="72799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{1}</a:t>
            </a:r>
          </a:p>
        </p:txBody>
      </p:sp>
      <p:sp>
        <p:nvSpPr>
          <p:cNvPr id="231" name="1"/>
          <p:cNvSpPr txBox="1"/>
          <p:nvPr/>
        </p:nvSpPr>
        <p:spPr>
          <a:xfrm>
            <a:off x="6918362" y="6597054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32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35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6" name="fn {+} (fib (- n 2)) [n = 4]"/>
          <p:cNvSpPr txBox="1"/>
          <p:nvPr/>
        </p:nvSpPr>
        <p:spPr>
          <a:xfrm>
            <a:off x="3641228" y="7927677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4]</a:t>
            </a:r>
          </a:p>
        </p:txBody>
      </p:sp>
      <p:sp>
        <p:nvSpPr>
          <p:cNvPr id="237" name="2"/>
          <p:cNvSpPr txBox="1"/>
          <p:nvPr/>
        </p:nvSpPr>
        <p:spPr>
          <a:xfrm>
            <a:off x="6918362" y="7257454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3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e ::= (let ([x e] ...) e)…"/>
          <p:cNvSpPr txBox="1"/>
          <p:nvPr/>
        </p:nvSpPr>
        <p:spPr>
          <a:xfrm>
            <a:off x="3337499" y="2580216"/>
            <a:ext cx="6653325" cy="527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(let ([x e] ...)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(lambda (x ...)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(lambda x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 e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(e e ...)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(prim op e ...)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(apply-prim op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(if e e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(call/cc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x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(quote dat)</a:t>
            </a:r>
          </a:p>
        </p:txBody>
      </p:sp>
      <p:sp>
        <p:nvSpPr>
          <p:cNvPr id="122" name="Assignment-converted/alphatized IR (.alpha)"/>
          <p:cNvSpPr txBox="1"/>
          <p:nvPr/>
        </p:nvSpPr>
        <p:spPr>
          <a:xfrm>
            <a:off x="2109622" y="751697"/>
            <a:ext cx="878555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Assignment-converted/alphatized IR (.alpha)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4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2" name="fn {+} {2}"/>
          <p:cNvSpPr txBox="1"/>
          <p:nvPr/>
        </p:nvSpPr>
        <p:spPr>
          <a:xfrm>
            <a:off x="3641228" y="79276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{2}</a:t>
            </a:r>
          </a:p>
        </p:txBody>
      </p:sp>
      <p:sp>
        <p:nvSpPr>
          <p:cNvPr id="243" name="(fib 2)"/>
          <p:cNvSpPr txBox="1"/>
          <p:nvPr/>
        </p:nvSpPr>
        <p:spPr>
          <a:xfrm>
            <a:off x="5958081" y="7257454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2)</a:t>
            </a:r>
          </a:p>
        </p:txBody>
      </p:sp>
      <p:sp>
        <p:nvSpPr>
          <p:cNvPr id="244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47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8" name="fn {+} {2}"/>
          <p:cNvSpPr txBox="1"/>
          <p:nvPr/>
        </p:nvSpPr>
        <p:spPr>
          <a:xfrm>
            <a:off x="3641228" y="79276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{2}</a:t>
            </a:r>
          </a:p>
        </p:txBody>
      </p:sp>
      <p:sp>
        <p:nvSpPr>
          <p:cNvPr id="249" name="(fib 1)"/>
          <p:cNvSpPr txBox="1"/>
          <p:nvPr/>
        </p:nvSpPr>
        <p:spPr>
          <a:xfrm>
            <a:off x="5958081" y="6532198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1)</a:t>
            </a:r>
          </a:p>
        </p:txBody>
      </p:sp>
      <p:sp>
        <p:nvSpPr>
          <p:cNvPr id="250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  <p:sp>
        <p:nvSpPr>
          <p:cNvPr id="251" name="Rectangle"/>
          <p:cNvSpPr/>
          <p:nvPr/>
        </p:nvSpPr>
        <p:spPr>
          <a:xfrm>
            <a:off x="3361266" y="7219271"/>
            <a:ext cx="7228484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2" name="fn {+} (fib (- n 2)) [n = 2]"/>
          <p:cNvSpPr txBox="1"/>
          <p:nvPr/>
        </p:nvSpPr>
        <p:spPr>
          <a:xfrm>
            <a:off x="3641228" y="7247549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2]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55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fn {+} {2}"/>
          <p:cNvSpPr txBox="1"/>
          <p:nvPr/>
        </p:nvSpPr>
        <p:spPr>
          <a:xfrm>
            <a:off x="3641228" y="79276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{2}</a:t>
            </a:r>
          </a:p>
        </p:txBody>
      </p:sp>
      <p:sp>
        <p:nvSpPr>
          <p:cNvPr id="257" name="1"/>
          <p:cNvSpPr txBox="1"/>
          <p:nvPr/>
        </p:nvSpPr>
        <p:spPr>
          <a:xfrm>
            <a:off x="6918362" y="6532198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58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  <p:sp>
        <p:nvSpPr>
          <p:cNvPr id="259" name="Rectangle"/>
          <p:cNvSpPr/>
          <p:nvPr/>
        </p:nvSpPr>
        <p:spPr>
          <a:xfrm>
            <a:off x="3361266" y="7219271"/>
            <a:ext cx="7228484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fn {+} (fib (- n 2)) [n = 2]"/>
          <p:cNvSpPr txBox="1"/>
          <p:nvPr/>
        </p:nvSpPr>
        <p:spPr>
          <a:xfrm>
            <a:off x="3641228" y="7247549"/>
            <a:ext cx="694293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(fib (- n 2)) [n = 2]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63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4" name="fn {+} {2}"/>
          <p:cNvSpPr txBox="1"/>
          <p:nvPr/>
        </p:nvSpPr>
        <p:spPr>
          <a:xfrm>
            <a:off x="3641228" y="79276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{2}</a:t>
            </a:r>
          </a:p>
        </p:txBody>
      </p:sp>
      <p:sp>
        <p:nvSpPr>
          <p:cNvPr id="265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  <p:sp>
        <p:nvSpPr>
          <p:cNvPr id="266" name="Rectangle"/>
          <p:cNvSpPr/>
          <p:nvPr/>
        </p:nvSpPr>
        <p:spPr>
          <a:xfrm>
            <a:off x="3361266" y="7219271"/>
            <a:ext cx="7228484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7" name="fn {+} {1}"/>
          <p:cNvSpPr txBox="1"/>
          <p:nvPr/>
        </p:nvSpPr>
        <p:spPr>
          <a:xfrm>
            <a:off x="3641228" y="7247549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{1}</a:t>
            </a:r>
          </a:p>
        </p:txBody>
      </p:sp>
      <p:sp>
        <p:nvSpPr>
          <p:cNvPr id="268" name="(fib 0)"/>
          <p:cNvSpPr txBox="1"/>
          <p:nvPr/>
        </p:nvSpPr>
        <p:spPr>
          <a:xfrm>
            <a:off x="5788748" y="6532198"/>
            <a:ext cx="203485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271" name="Rectangle"/>
          <p:cNvSpPr/>
          <p:nvPr/>
        </p:nvSpPr>
        <p:spPr>
          <a:xfrm>
            <a:off x="3361266" y="7899400"/>
            <a:ext cx="7228484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2" name="fn {+} {2}"/>
          <p:cNvSpPr txBox="1"/>
          <p:nvPr/>
        </p:nvSpPr>
        <p:spPr>
          <a:xfrm>
            <a:off x="3641228" y="7927677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{2}</a:t>
            </a:r>
          </a:p>
        </p:txBody>
      </p:sp>
      <p:sp>
        <p:nvSpPr>
          <p:cNvPr id="273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  <p:sp>
        <p:nvSpPr>
          <p:cNvPr id="274" name="Rectangle"/>
          <p:cNvSpPr/>
          <p:nvPr/>
        </p:nvSpPr>
        <p:spPr>
          <a:xfrm>
            <a:off x="3361266" y="7219271"/>
            <a:ext cx="7228484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75" name="fn {+} {1}"/>
          <p:cNvSpPr txBox="1"/>
          <p:nvPr/>
        </p:nvSpPr>
        <p:spPr>
          <a:xfrm>
            <a:off x="3641228" y="7247549"/>
            <a:ext cx="25530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fn {+} {1}</a:t>
            </a:r>
          </a:p>
        </p:txBody>
      </p:sp>
      <p:sp>
        <p:nvSpPr>
          <p:cNvPr id="276" name="0"/>
          <p:cNvSpPr txBox="1"/>
          <p:nvPr/>
        </p:nvSpPr>
        <p:spPr>
          <a:xfrm>
            <a:off x="6781175" y="6532198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77" name="3"/>
          <p:cNvSpPr txBox="1"/>
          <p:nvPr/>
        </p:nvSpPr>
        <p:spPr>
          <a:xfrm>
            <a:off x="6781175" y="8894398"/>
            <a:ext cx="3886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78" name="Line"/>
          <p:cNvSpPr/>
          <p:nvPr/>
        </p:nvSpPr>
        <p:spPr>
          <a:xfrm>
            <a:off x="6975507" y="8407400"/>
            <a:ext cx="1" cy="4572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281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282" name="(fib 4)"/>
          <p:cNvSpPr txBox="1"/>
          <p:nvPr/>
        </p:nvSpPr>
        <p:spPr>
          <a:xfrm>
            <a:off x="5484973" y="8818198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285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286" name="(fib 3)"/>
          <p:cNvSpPr txBox="1"/>
          <p:nvPr/>
        </p:nvSpPr>
        <p:spPr>
          <a:xfrm>
            <a:off x="5532995" y="7988465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3)</a:t>
            </a:r>
          </a:p>
        </p:txBody>
      </p:sp>
      <p:sp>
        <p:nvSpPr>
          <p:cNvPr id="287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88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291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292" name="(fib 2)"/>
          <p:cNvSpPr txBox="1"/>
          <p:nvPr/>
        </p:nvSpPr>
        <p:spPr>
          <a:xfrm>
            <a:off x="5532995" y="7412732"/>
            <a:ext cx="203485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2)</a:t>
            </a:r>
          </a:p>
        </p:txBody>
      </p:sp>
      <p:sp>
        <p:nvSpPr>
          <p:cNvPr id="293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  <p:sp>
        <p:nvSpPr>
          <p:cNvPr id="295" name="Rectangle"/>
          <p:cNvSpPr/>
          <p:nvPr/>
        </p:nvSpPr>
        <p:spPr>
          <a:xfrm>
            <a:off x="3327400" y="80645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letk v0 e2 [n=3,n-1=2,…]"/>
          <p:cNvSpPr txBox="1"/>
          <p:nvPr/>
        </p:nvSpPr>
        <p:spPr>
          <a:xfrm>
            <a:off x="3556562" y="8092818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[n=3,n-1=2,…]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299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00" name="(fib 1) -&gt; 1"/>
          <p:cNvSpPr txBox="1"/>
          <p:nvPr/>
        </p:nvSpPr>
        <p:spPr>
          <a:xfrm>
            <a:off x="5165104" y="6739590"/>
            <a:ext cx="34066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1) -&gt; 1</a:t>
            </a:r>
          </a:p>
        </p:txBody>
      </p:sp>
      <p:sp>
        <p:nvSpPr>
          <p:cNvPr id="301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2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  <p:sp>
        <p:nvSpPr>
          <p:cNvPr id="303" name="Rectangle"/>
          <p:cNvSpPr/>
          <p:nvPr/>
        </p:nvSpPr>
        <p:spPr>
          <a:xfrm>
            <a:off x="3327400" y="80645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4" name="letk v0 e2 [n=3,n-1=2,…]"/>
          <p:cNvSpPr txBox="1"/>
          <p:nvPr/>
        </p:nvSpPr>
        <p:spPr>
          <a:xfrm>
            <a:off x="3556562" y="8092818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[n=3,n-1=2,…]</a:t>
            </a:r>
          </a:p>
        </p:txBody>
      </p:sp>
      <p:sp>
        <p:nvSpPr>
          <p:cNvPr id="305" name="Rectangle"/>
          <p:cNvSpPr/>
          <p:nvPr/>
        </p:nvSpPr>
        <p:spPr>
          <a:xfrm>
            <a:off x="3327400" y="7419677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6" name="letk v0 e2 [n=2,n-1=1,…]"/>
          <p:cNvSpPr txBox="1"/>
          <p:nvPr/>
        </p:nvSpPr>
        <p:spPr>
          <a:xfrm>
            <a:off x="3556562" y="7447954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[n=2,n-1=1,…]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09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10" name="(fib 0) -&gt; 0"/>
          <p:cNvSpPr txBox="1"/>
          <p:nvPr/>
        </p:nvSpPr>
        <p:spPr>
          <a:xfrm>
            <a:off x="5165104" y="6739590"/>
            <a:ext cx="34066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0) -&gt; 0</a:t>
            </a:r>
          </a:p>
        </p:txBody>
      </p:sp>
      <p:sp>
        <p:nvSpPr>
          <p:cNvPr id="311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2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  <p:sp>
        <p:nvSpPr>
          <p:cNvPr id="313" name="Rectangle"/>
          <p:cNvSpPr/>
          <p:nvPr/>
        </p:nvSpPr>
        <p:spPr>
          <a:xfrm>
            <a:off x="3327400" y="80645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4" name="letk v0 e2 [n=3,n-1=2,…]"/>
          <p:cNvSpPr txBox="1"/>
          <p:nvPr/>
        </p:nvSpPr>
        <p:spPr>
          <a:xfrm>
            <a:off x="3556562" y="8092818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[n=3,n-1=2,…]</a:t>
            </a:r>
          </a:p>
        </p:txBody>
      </p:sp>
      <p:sp>
        <p:nvSpPr>
          <p:cNvPr id="315" name="Rectangle"/>
          <p:cNvSpPr/>
          <p:nvPr/>
        </p:nvSpPr>
        <p:spPr>
          <a:xfrm>
            <a:off x="3327400" y="7419677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6" name="letk v1 e4 [v0=1,n=2,n-1=1,…]"/>
          <p:cNvSpPr txBox="1"/>
          <p:nvPr/>
        </p:nvSpPr>
        <p:spPr>
          <a:xfrm>
            <a:off x="3556562" y="7447954"/>
            <a:ext cx="71055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v1 e</a:t>
            </a:r>
            <a:r>
              <a:rPr baseline="-5999"/>
              <a:t>4</a:t>
            </a:r>
            <a:r>
              <a:t> [v0=1,n=2,n-1=1,…]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e ::= (let ([x e]) e)…"/>
          <p:cNvSpPr txBox="1"/>
          <p:nvPr/>
        </p:nvSpPr>
        <p:spPr>
          <a:xfrm>
            <a:off x="3175738" y="2311400"/>
            <a:ext cx="6653325" cy="574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(let ([x e])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 ae ae)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(ae ae ...)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(prim op ae ...)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(apply-prim op ae)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(if ae e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(call/cc ae)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ae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ae ::= (lambda (x ...)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(lambda x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x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(quote dat)</a:t>
            </a:r>
          </a:p>
        </p:txBody>
      </p:sp>
      <p:sp>
        <p:nvSpPr>
          <p:cNvPr id="125" name="Administrative normal form (ANF) (.anf)"/>
          <p:cNvSpPr txBox="1"/>
          <p:nvPr/>
        </p:nvSpPr>
        <p:spPr>
          <a:xfrm>
            <a:off x="2681122" y="751697"/>
            <a:ext cx="764255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Administrative normal form (ANF) (.anf)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19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20" name="s [s=1,v0=1,v1=0,…]"/>
          <p:cNvSpPr txBox="1"/>
          <p:nvPr/>
        </p:nvSpPr>
        <p:spPr>
          <a:xfrm>
            <a:off x="5968375" y="7384454"/>
            <a:ext cx="532722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 [s=1,v0=1,v1=0,…]</a:t>
            </a:r>
          </a:p>
        </p:txBody>
      </p:sp>
      <p:sp>
        <p:nvSpPr>
          <p:cNvPr id="321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2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  <p:sp>
        <p:nvSpPr>
          <p:cNvPr id="323" name="Rectangle"/>
          <p:cNvSpPr/>
          <p:nvPr/>
        </p:nvSpPr>
        <p:spPr>
          <a:xfrm>
            <a:off x="3327400" y="80645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4" name="letk v0 e2 [n=3,n-1=2,…]"/>
          <p:cNvSpPr txBox="1"/>
          <p:nvPr/>
        </p:nvSpPr>
        <p:spPr>
          <a:xfrm>
            <a:off x="3556562" y="8092818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[n=3,n-1=2,…]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27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28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  <p:sp>
        <p:nvSpPr>
          <p:cNvPr id="330" name="Rectangle"/>
          <p:cNvSpPr/>
          <p:nvPr/>
        </p:nvSpPr>
        <p:spPr>
          <a:xfrm>
            <a:off x="3327400" y="80645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etk v1 e4 [v0=1,n=3,n-1=2,…]"/>
          <p:cNvSpPr txBox="1"/>
          <p:nvPr/>
        </p:nvSpPr>
        <p:spPr>
          <a:xfrm>
            <a:off x="3556562" y="8092818"/>
            <a:ext cx="71055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v1 e</a:t>
            </a:r>
            <a:r>
              <a:rPr baseline="-5999"/>
              <a:t>4</a:t>
            </a:r>
            <a:r>
              <a:t> [v0=1,n=3,n-1=2,…]</a:t>
            </a:r>
          </a:p>
        </p:txBody>
      </p:sp>
      <p:sp>
        <p:nvSpPr>
          <p:cNvPr id="332" name="(fib 1) -&gt; 1"/>
          <p:cNvSpPr txBox="1"/>
          <p:nvPr/>
        </p:nvSpPr>
        <p:spPr>
          <a:xfrm>
            <a:off x="5165104" y="7384454"/>
            <a:ext cx="34066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1) -&gt;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35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36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7" name="letk v0 e2 [n=4,n-1=3,…]"/>
          <p:cNvSpPr txBox="1"/>
          <p:nvPr/>
        </p:nvSpPr>
        <p:spPr>
          <a:xfrm>
            <a:off x="3556562" y="8737682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[n=4,n-1=3,…]</a:t>
            </a:r>
          </a:p>
        </p:txBody>
      </p:sp>
      <p:sp>
        <p:nvSpPr>
          <p:cNvPr id="338" name="s [s=2,v0=1,v1=1,…]"/>
          <p:cNvSpPr txBox="1"/>
          <p:nvPr/>
        </p:nvSpPr>
        <p:spPr>
          <a:xfrm>
            <a:off x="5849842" y="8044854"/>
            <a:ext cx="532722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s [s=2,v0=1,v1=1,…]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41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42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3" name="letk v1 e4 [v0=2,n=4,n-1=3,…]"/>
          <p:cNvSpPr txBox="1"/>
          <p:nvPr/>
        </p:nvSpPr>
        <p:spPr>
          <a:xfrm>
            <a:off x="3556562" y="8737682"/>
            <a:ext cx="71055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v1 e</a:t>
            </a:r>
            <a:r>
              <a:rPr baseline="-5999"/>
              <a:t>4</a:t>
            </a:r>
            <a:r>
              <a:t> [v0=2,n=4,n-1=3,…]</a:t>
            </a:r>
          </a:p>
        </p:txBody>
      </p:sp>
      <p:sp>
        <p:nvSpPr>
          <p:cNvPr id="344" name="(fib 2)"/>
          <p:cNvSpPr txBox="1"/>
          <p:nvPr/>
        </p:nvSpPr>
        <p:spPr>
          <a:xfrm>
            <a:off x="5849842" y="8044854"/>
            <a:ext cx="203485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47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48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49" name="letk v1 e4 [v0=2,n=4,n-1=3,…]"/>
          <p:cNvSpPr txBox="1"/>
          <p:nvPr/>
        </p:nvSpPr>
        <p:spPr>
          <a:xfrm>
            <a:off x="3556562" y="8737682"/>
            <a:ext cx="71055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v1 e</a:t>
            </a:r>
            <a:r>
              <a:rPr baseline="-5999"/>
              <a:t>4</a:t>
            </a:r>
            <a:r>
              <a:t> [v0=2,n=4,n-1=3,…]</a:t>
            </a:r>
          </a:p>
        </p:txBody>
      </p:sp>
      <p:sp>
        <p:nvSpPr>
          <p:cNvPr id="350" name="(fib 1) -&gt; 1"/>
          <p:cNvSpPr txBox="1"/>
          <p:nvPr/>
        </p:nvSpPr>
        <p:spPr>
          <a:xfrm>
            <a:off x="5238303" y="7308254"/>
            <a:ext cx="34066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1) -&gt; 1</a:t>
            </a:r>
          </a:p>
        </p:txBody>
      </p:sp>
      <p:sp>
        <p:nvSpPr>
          <p:cNvPr id="351" name="Rectangle"/>
          <p:cNvSpPr/>
          <p:nvPr/>
        </p:nvSpPr>
        <p:spPr>
          <a:xfrm>
            <a:off x="3327400" y="80264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2" name="letk v0 e2 [n=2,n-1=3,…]"/>
          <p:cNvSpPr txBox="1"/>
          <p:nvPr/>
        </p:nvSpPr>
        <p:spPr>
          <a:xfrm>
            <a:off x="3556562" y="8054718"/>
            <a:ext cx="588612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v0 e</a:t>
            </a:r>
            <a:r>
              <a:rPr baseline="-5999"/>
              <a:t>2</a:t>
            </a:r>
            <a:r>
              <a:t> [n=2,n-1=3,…]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(define (fib n)…"/>
          <p:cNvSpPr txBox="1"/>
          <p:nvPr/>
        </p:nvSpPr>
        <p:spPr>
          <a:xfrm>
            <a:off x="1644091" y="233020"/>
            <a:ext cx="10448703" cy="530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  <a:r>
              <a:rPr baseline="-5999"/>
              <a:t>0</a:t>
            </a:r>
            <a:r>
              <a:t>(let ([n-1 (- n 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</a:t>
            </a:r>
            <a:r>
              <a:rPr baseline="-5999"/>
              <a:t>1</a:t>
            </a:r>
            <a:r>
              <a:t>(let ([v0 (fib n-1)])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</a:t>
            </a:r>
            <a:r>
              <a:rPr baseline="-5999"/>
              <a:t>2</a:t>
            </a:r>
            <a:r>
              <a:t>(let ([n-2 (- n 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</a:t>
            </a:r>
            <a:r>
              <a:rPr baseline="-5999"/>
              <a:t>3</a:t>
            </a:r>
            <a:r>
              <a:t>(let ([v1 (fib n-2)])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</a:t>
            </a:r>
            <a:r>
              <a:rPr baseline="-5999"/>
              <a:t>4</a:t>
            </a:r>
            <a:r>
              <a:t>(let ([s (+ v0 v1)])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</a:t>
            </a:r>
            <a:r>
              <a:rPr baseline="-5999"/>
              <a:t>5</a:t>
            </a:r>
            <a:r>
              <a:t>s)))))))</a:t>
            </a:r>
          </a:p>
        </p:txBody>
      </p:sp>
      <p:sp>
        <p:nvSpPr>
          <p:cNvPr id="355" name="ANF"/>
          <p:cNvSpPr txBox="1"/>
          <p:nvPr/>
        </p:nvSpPr>
        <p:spPr>
          <a:xfrm>
            <a:off x="310074" y="2215975"/>
            <a:ext cx="124251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ANF</a:t>
            </a:r>
          </a:p>
        </p:txBody>
      </p:sp>
      <p:sp>
        <p:nvSpPr>
          <p:cNvPr id="356" name="Rectangle"/>
          <p:cNvSpPr/>
          <p:nvPr/>
        </p:nvSpPr>
        <p:spPr>
          <a:xfrm>
            <a:off x="3327400" y="8709404"/>
            <a:ext cx="7228483" cy="615356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7" name="letk v1 e4 [v0=2,n=4,n-1=3,…]"/>
          <p:cNvSpPr txBox="1"/>
          <p:nvPr/>
        </p:nvSpPr>
        <p:spPr>
          <a:xfrm>
            <a:off x="3556562" y="8737682"/>
            <a:ext cx="71055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v1 e</a:t>
            </a:r>
            <a:r>
              <a:rPr baseline="-5999"/>
              <a:t>4</a:t>
            </a:r>
            <a:r>
              <a:t> [v0=2,n=4,n-1=3,…]</a:t>
            </a:r>
          </a:p>
        </p:txBody>
      </p:sp>
      <p:sp>
        <p:nvSpPr>
          <p:cNvPr id="358" name="(fib 0) -&gt; 0"/>
          <p:cNvSpPr txBox="1"/>
          <p:nvPr/>
        </p:nvSpPr>
        <p:spPr>
          <a:xfrm>
            <a:off x="5238303" y="7308254"/>
            <a:ext cx="34066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0) -&gt; 0</a:t>
            </a:r>
          </a:p>
        </p:txBody>
      </p:sp>
      <p:sp>
        <p:nvSpPr>
          <p:cNvPr id="359" name="Rectangle"/>
          <p:cNvSpPr/>
          <p:nvPr/>
        </p:nvSpPr>
        <p:spPr>
          <a:xfrm>
            <a:off x="3327400" y="8026441"/>
            <a:ext cx="7228483" cy="61535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0" name="letk v1 e4 [v0=1,n=2,n-1=3,…]"/>
          <p:cNvSpPr txBox="1"/>
          <p:nvPr/>
        </p:nvSpPr>
        <p:spPr>
          <a:xfrm>
            <a:off x="3556562" y="8054718"/>
            <a:ext cx="71055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letk v1 e</a:t>
            </a:r>
            <a:r>
              <a:rPr baseline="-5999"/>
              <a:t>4</a:t>
            </a:r>
            <a:r>
              <a:t> [v0=1,n=2,n-1=3,…]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363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364" name="(fib 4 print)"/>
          <p:cNvSpPr txBox="1"/>
          <p:nvPr/>
        </p:nvSpPr>
        <p:spPr>
          <a:xfrm>
            <a:off x="825733" y="7780866"/>
            <a:ext cx="32847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4 print)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367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368" name="(fib 3 k)"/>
          <p:cNvSpPr txBox="1"/>
          <p:nvPr/>
        </p:nvSpPr>
        <p:spPr>
          <a:xfrm>
            <a:off x="825733" y="7780866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3 k)</a:t>
            </a:r>
          </a:p>
        </p:txBody>
      </p:sp>
      <p:sp>
        <p:nvSpPr>
          <p:cNvPr id="369" name="Rectangle"/>
          <p:cNvSpPr/>
          <p:nvPr/>
        </p:nvSpPr>
        <p:spPr>
          <a:xfrm>
            <a:off x="3811468" y="73804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Connection Line"/>
          <p:cNvSpPr/>
          <p:nvPr/>
        </p:nvSpPr>
        <p:spPr>
          <a:xfrm>
            <a:off x="6975380" y="8344665"/>
            <a:ext cx="1283759" cy="264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0" y="0"/>
                </a:moveTo>
                <a:cubicBezTo>
                  <a:pt x="6818" y="21538"/>
                  <a:pt x="14018" y="21600"/>
                  <a:pt x="21600" y="186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71" name="print"/>
          <p:cNvSpPr txBox="1"/>
          <p:nvPr/>
        </p:nvSpPr>
        <p:spPr>
          <a:xfrm>
            <a:off x="8214284" y="7747000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372" name="(lambda (v0) …)…"/>
          <p:cNvSpPr txBox="1"/>
          <p:nvPr/>
        </p:nvSpPr>
        <p:spPr>
          <a:xfrm>
            <a:off x="3964232" y="75282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375" name="Connection Line"/>
          <p:cNvSpPr/>
          <p:nvPr/>
        </p:nvSpPr>
        <p:spPr>
          <a:xfrm>
            <a:off x="2656826" y="7099073"/>
            <a:ext cx="1093061" cy="667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16" fill="norm" stroke="1" extrusionOk="0">
                <a:moveTo>
                  <a:pt x="0" y="16416"/>
                </a:moveTo>
                <a:cubicBezTo>
                  <a:pt x="3781" y="-2960"/>
                  <a:pt x="10981" y="-5184"/>
                  <a:pt x="21600" y="9745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378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379" name="(fib 2 k)"/>
          <p:cNvSpPr txBox="1"/>
          <p:nvPr/>
        </p:nvSpPr>
        <p:spPr>
          <a:xfrm>
            <a:off x="825733" y="7780866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2 k)</a:t>
            </a:r>
          </a:p>
        </p:txBody>
      </p:sp>
      <p:sp>
        <p:nvSpPr>
          <p:cNvPr id="380" name="Rectangle"/>
          <p:cNvSpPr/>
          <p:nvPr/>
        </p:nvSpPr>
        <p:spPr>
          <a:xfrm>
            <a:off x="7425266" y="71772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1" name="(lambda (v0) …)…"/>
          <p:cNvSpPr txBox="1"/>
          <p:nvPr/>
        </p:nvSpPr>
        <p:spPr>
          <a:xfrm>
            <a:off x="7578030" y="73250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388" name="Connection Line"/>
          <p:cNvSpPr/>
          <p:nvPr/>
        </p:nvSpPr>
        <p:spPr>
          <a:xfrm>
            <a:off x="10601362" y="6840773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83" name="print"/>
          <p:cNvSpPr txBox="1"/>
          <p:nvPr/>
        </p:nvSpPr>
        <p:spPr>
          <a:xfrm>
            <a:off x="10974417" y="6155266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384" name="Rectangle"/>
          <p:cNvSpPr/>
          <p:nvPr/>
        </p:nvSpPr>
        <p:spPr>
          <a:xfrm>
            <a:off x="3437466" y="7555746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85" name="(lambda (v0) …)…"/>
          <p:cNvSpPr txBox="1"/>
          <p:nvPr/>
        </p:nvSpPr>
        <p:spPr>
          <a:xfrm>
            <a:off x="3590230" y="7703615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   k = </a:t>
            </a:r>
          </a:p>
        </p:txBody>
      </p:sp>
      <p:sp>
        <p:nvSpPr>
          <p:cNvPr id="389" name="Connection Line"/>
          <p:cNvSpPr/>
          <p:nvPr/>
        </p:nvSpPr>
        <p:spPr>
          <a:xfrm>
            <a:off x="2681552" y="7195246"/>
            <a:ext cx="694333" cy="590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43" fill="norm" stroke="1" extrusionOk="0">
                <a:moveTo>
                  <a:pt x="0" y="16243"/>
                </a:moveTo>
                <a:cubicBezTo>
                  <a:pt x="3531" y="-4298"/>
                  <a:pt x="10731" y="-5357"/>
                  <a:pt x="21600" y="13066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90" name="Connection Line"/>
          <p:cNvSpPr/>
          <p:nvPr/>
        </p:nvSpPr>
        <p:spPr>
          <a:xfrm>
            <a:off x="6357805" y="8400297"/>
            <a:ext cx="1204252" cy="364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89" fill="norm" stroke="1" extrusionOk="0">
                <a:moveTo>
                  <a:pt x="0" y="4467"/>
                </a:moveTo>
                <a:cubicBezTo>
                  <a:pt x="2475" y="21600"/>
                  <a:pt x="9675" y="20111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393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394" name="(fib 1 k)"/>
          <p:cNvSpPr txBox="1"/>
          <p:nvPr/>
        </p:nvSpPr>
        <p:spPr>
          <a:xfrm>
            <a:off x="825733" y="7780866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 k)</a:t>
            </a:r>
          </a:p>
        </p:txBody>
      </p:sp>
      <p:sp>
        <p:nvSpPr>
          <p:cNvPr id="395" name="Rectangle"/>
          <p:cNvSpPr/>
          <p:nvPr/>
        </p:nvSpPr>
        <p:spPr>
          <a:xfrm>
            <a:off x="7425266" y="71391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96" name="(lambda (v0) …)…"/>
          <p:cNvSpPr txBox="1"/>
          <p:nvPr/>
        </p:nvSpPr>
        <p:spPr>
          <a:xfrm>
            <a:off x="7578030" y="72869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   k = </a:t>
            </a:r>
          </a:p>
        </p:txBody>
      </p:sp>
      <p:sp>
        <p:nvSpPr>
          <p:cNvPr id="406" name="Connection Line"/>
          <p:cNvSpPr/>
          <p:nvPr/>
        </p:nvSpPr>
        <p:spPr>
          <a:xfrm>
            <a:off x="10303226" y="7936075"/>
            <a:ext cx="834719" cy="38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18568" fill="norm" stroke="1" extrusionOk="0">
                <a:moveTo>
                  <a:pt x="0" y="1516"/>
                </a:moveTo>
                <a:cubicBezTo>
                  <a:pt x="15352" y="-3032"/>
                  <a:pt x="21600" y="2652"/>
                  <a:pt x="18745" y="1856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98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399" name="Rectangle"/>
          <p:cNvSpPr/>
          <p:nvPr/>
        </p:nvSpPr>
        <p:spPr>
          <a:xfrm>
            <a:off x="3437466" y="7555746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0" name="(lambda (v0) …)…"/>
          <p:cNvSpPr txBox="1"/>
          <p:nvPr/>
        </p:nvSpPr>
        <p:spPr>
          <a:xfrm>
            <a:off x="3590230" y="7703615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   k = </a:t>
            </a:r>
          </a:p>
        </p:txBody>
      </p:sp>
      <p:sp>
        <p:nvSpPr>
          <p:cNvPr id="407" name="Connection Line"/>
          <p:cNvSpPr/>
          <p:nvPr/>
        </p:nvSpPr>
        <p:spPr>
          <a:xfrm>
            <a:off x="2681552" y="7195246"/>
            <a:ext cx="694333" cy="590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43" fill="norm" stroke="1" extrusionOk="0">
                <a:moveTo>
                  <a:pt x="0" y="16243"/>
                </a:moveTo>
                <a:cubicBezTo>
                  <a:pt x="3531" y="-4298"/>
                  <a:pt x="10731" y="-5357"/>
                  <a:pt x="21600" y="13066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08" name="Connection Line"/>
          <p:cNvSpPr/>
          <p:nvPr/>
        </p:nvSpPr>
        <p:spPr>
          <a:xfrm>
            <a:off x="6268905" y="8336797"/>
            <a:ext cx="1204252" cy="364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89" fill="norm" stroke="1" extrusionOk="0">
                <a:moveTo>
                  <a:pt x="0" y="4467"/>
                </a:moveTo>
                <a:cubicBezTo>
                  <a:pt x="2475" y="21600"/>
                  <a:pt x="9675" y="20111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03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409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e ::= (let ([x (apply-prim op ae)]) e)…"/>
          <p:cNvSpPr txBox="1"/>
          <p:nvPr/>
        </p:nvSpPr>
        <p:spPr>
          <a:xfrm>
            <a:off x="1745766" y="2711449"/>
            <a:ext cx="9922837" cy="433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(let ([x (apply-prim op ae)])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(let ([x (prim op ae ...)])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 ae ae)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(ae ae ...)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(if ae e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ae ::= (lambda (x ...)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(lambda x e)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x</a:t>
            </a:r>
          </a:p>
          <a:p>
            <a:pPr algn="l">
              <a:defRPr b="0" sz="33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(quote dat)</a:t>
            </a:r>
          </a:p>
        </p:txBody>
      </p:sp>
      <p:sp>
        <p:nvSpPr>
          <p:cNvPr id="128" name="Continuation-passing style (CPS) (.cps)"/>
          <p:cNvSpPr txBox="1"/>
          <p:nvPr/>
        </p:nvSpPr>
        <p:spPr>
          <a:xfrm>
            <a:off x="2626258" y="751697"/>
            <a:ext cx="775228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Continuation-passing style (CPS) (.cps)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412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413" name="(k 1)"/>
          <p:cNvSpPr txBox="1"/>
          <p:nvPr/>
        </p:nvSpPr>
        <p:spPr>
          <a:xfrm>
            <a:off x="1508852" y="7842827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1)</a:t>
            </a:r>
          </a:p>
        </p:txBody>
      </p:sp>
      <p:sp>
        <p:nvSpPr>
          <p:cNvPr id="414" name="Rectangle"/>
          <p:cNvSpPr/>
          <p:nvPr/>
        </p:nvSpPr>
        <p:spPr>
          <a:xfrm>
            <a:off x="7425266" y="71391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(lambda (v0) …)…"/>
          <p:cNvSpPr txBox="1"/>
          <p:nvPr/>
        </p:nvSpPr>
        <p:spPr>
          <a:xfrm>
            <a:off x="7578030" y="72869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   k = </a:t>
            </a:r>
          </a:p>
        </p:txBody>
      </p:sp>
      <p:sp>
        <p:nvSpPr>
          <p:cNvPr id="425" name="Connection Line"/>
          <p:cNvSpPr/>
          <p:nvPr/>
        </p:nvSpPr>
        <p:spPr>
          <a:xfrm>
            <a:off x="10303226" y="7936075"/>
            <a:ext cx="834719" cy="38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18568" fill="norm" stroke="1" extrusionOk="0">
                <a:moveTo>
                  <a:pt x="0" y="1516"/>
                </a:moveTo>
                <a:cubicBezTo>
                  <a:pt x="15352" y="-3032"/>
                  <a:pt x="21600" y="2652"/>
                  <a:pt x="18745" y="1856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17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418" name="Rectangle"/>
          <p:cNvSpPr/>
          <p:nvPr/>
        </p:nvSpPr>
        <p:spPr>
          <a:xfrm>
            <a:off x="3437466" y="7555746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9" name="(lambda (v0) …)…"/>
          <p:cNvSpPr txBox="1"/>
          <p:nvPr/>
        </p:nvSpPr>
        <p:spPr>
          <a:xfrm>
            <a:off x="3590230" y="7703615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   k = </a:t>
            </a:r>
          </a:p>
        </p:txBody>
      </p:sp>
      <p:sp>
        <p:nvSpPr>
          <p:cNvPr id="426" name="Connection Line"/>
          <p:cNvSpPr/>
          <p:nvPr/>
        </p:nvSpPr>
        <p:spPr>
          <a:xfrm>
            <a:off x="1905462" y="7166536"/>
            <a:ext cx="1457326" cy="684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43" fill="norm" stroke="1" extrusionOk="0">
                <a:moveTo>
                  <a:pt x="0" y="16443"/>
                </a:moveTo>
                <a:cubicBezTo>
                  <a:pt x="5106" y="-2816"/>
                  <a:pt x="12306" y="-5157"/>
                  <a:pt x="21600" y="942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27" name="Connection Line"/>
          <p:cNvSpPr/>
          <p:nvPr/>
        </p:nvSpPr>
        <p:spPr>
          <a:xfrm>
            <a:off x="6268905" y="8336797"/>
            <a:ext cx="1204252" cy="364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89" fill="norm" stroke="1" extrusionOk="0">
                <a:moveTo>
                  <a:pt x="0" y="4467"/>
                </a:moveTo>
                <a:cubicBezTo>
                  <a:pt x="2475" y="21600"/>
                  <a:pt x="9675" y="20111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22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23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428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431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432" name="(fib 0 k)"/>
          <p:cNvSpPr txBox="1"/>
          <p:nvPr/>
        </p:nvSpPr>
        <p:spPr>
          <a:xfrm>
            <a:off x="825733" y="7780866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0 k)</a:t>
            </a:r>
          </a:p>
        </p:txBody>
      </p:sp>
      <p:sp>
        <p:nvSpPr>
          <p:cNvPr id="433" name="Rectangle"/>
          <p:cNvSpPr/>
          <p:nvPr/>
        </p:nvSpPr>
        <p:spPr>
          <a:xfrm>
            <a:off x="7425266" y="71391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4" name="(lambda (v0) …)…"/>
          <p:cNvSpPr txBox="1"/>
          <p:nvPr/>
        </p:nvSpPr>
        <p:spPr>
          <a:xfrm>
            <a:off x="7578030" y="72869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   k = </a:t>
            </a:r>
          </a:p>
        </p:txBody>
      </p:sp>
      <p:sp>
        <p:nvSpPr>
          <p:cNvPr id="444" name="Connection Line"/>
          <p:cNvSpPr/>
          <p:nvPr/>
        </p:nvSpPr>
        <p:spPr>
          <a:xfrm>
            <a:off x="10303226" y="7936075"/>
            <a:ext cx="834719" cy="38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18568" fill="norm" stroke="1" extrusionOk="0">
                <a:moveTo>
                  <a:pt x="0" y="1516"/>
                </a:moveTo>
                <a:cubicBezTo>
                  <a:pt x="15352" y="-3032"/>
                  <a:pt x="21600" y="2652"/>
                  <a:pt x="18745" y="1856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36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437" name="Rectangle"/>
          <p:cNvSpPr/>
          <p:nvPr/>
        </p:nvSpPr>
        <p:spPr>
          <a:xfrm>
            <a:off x="3437466" y="7555746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38" name="(lambda (v1) …)…"/>
          <p:cNvSpPr txBox="1"/>
          <p:nvPr/>
        </p:nvSpPr>
        <p:spPr>
          <a:xfrm>
            <a:off x="3590230" y="7703615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v0=1  k  </a:t>
            </a:r>
          </a:p>
        </p:txBody>
      </p:sp>
      <p:sp>
        <p:nvSpPr>
          <p:cNvPr id="445" name="Connection Line"/>
          <p:cNvSpPr/>
          <p:nvPr/>
        </p:nvSpPr>
        <p:spPr>
          <a:xfrm>
            <a:off x="2681552" y="7195246"/>
            <a:ext cx="694333" cy="590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43" fill="norm" stroke="1" extrusionOk="0">
                <a:moveTo>
                  <a:pt x="0" y="16243"/>
                </a:moveTo>
                <a:cubicBezTo>
                  <a:pt x="3531" y="-4298"/>
                  <a:pt x="10731" y="-5357"/>
                  <a:pt x="21600" y="13066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46" name="Connection Line"/>
          <p:cNvSpPr/>
          <p:nvPr/>
        </p:nvSpPr>
        <p:spPr>
          <a:xfrm>
            <a:off x="6262820" y="8323105"/>
            <a:ext cx="1204781" cy="50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733" fill="norm" stroke="1" extrusionOk="0">
                <a:moveTo>
                  <a:pt x="0" y="9817"/>
                </a:moveTo>
                <a:cubicBezTo>
                  <a:pt x="3576" y="21600"/>
                  <a:pt x="10776" y="18328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41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2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447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450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451" name="(k 0)"/>
          <p:cNvSpPr txBox="1"/>
          <p:nvPr/>
        </p:nvSpPr>
        <p:spPr>
          <a:xfrm>
            <a:off x="1706232" y="7707360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0)</a:t>
            </a:r>
          </a:p>
        </p:txBody>
      </p:sp>
      <p:sp>
        <p:nvSpPr>
          <p:cNvPr id="452" name="Rectangle"/>
          <p:cNvSpPr/>
          <p:nvPr/>
        </p:nvSpPr>
        <p:spPr>
          <a:xfrm>
            <a:off x="7425266" y="71391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(lambda (v0) …)…"/>
          <p:cNvSpPr txBox="1"/>
          <p:nvPr/>
        </p:nvSpPr>
        <p:spPr>
          <a:xfrm>
            <a:off x="7578030" y="72869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   k = </a:t>
            </a:r>
          </a:p>
        </p:txBody>
      </p:sp>
      <p:sp>
        <p:nvSpPr>
          <p:cNvPr id="463" name="Connection Line"/>
          <p:cNvSpPr/>
          <p:nvPr/>
        </p:nvSpPr>
        <p:spPr>
          <a:xfrm>
            <a:off x="10303226" y="7936075"/>
            <a:ext cx="834719" cy="38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18568" fill="norm" stroke="1" extrusionOk="0">
                <a:moveTo>
                  <a:pt x="0" y="1516"/>
                </a:moveTo>
                <a:cubicBezTo>
                  <a:pt x="15352" y="-3032"/>
                  <a:pt x="21600" y="2652"/>
                  <a:pt x="18745" y="1856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55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456" name="Rectangle"/>
          <p:cNvSpPr/>
          <p:nvPr/>
        </p:nvSpPr>
        <p:spPr>
          <a:xfrm>
            <a:off x="3437466" y="7555746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7" name="(lambda (v1) …)…"/>
          <p:cNvSpPr txBox="1"/>
          <p:nvPr/>
        </p:nvSpPr>
        <p:spPr>
          <a:xfrm>
            <a:off x="3590230" y="7703615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v0=1  k  </a:t>
            </a:r>
          </a:p>
        </p:txBody>
      </p:sp>
      <p:sp>
        <p:nvSpPr>
          <p:cNvPr id="464" name="Connection Line"/>
          <p:cNvSpPr/>
          <p:nvPr/>
        </p:nvSpPr>
        <p:spPr>
          <a:xfrm>
            <a:off x="2103503" y="7036172"/>
            <a:ext cx="1277542" cy="676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28" fill="norm" stroke="1" extrusionOk="0">
                <a:moveTo>
                  <a:pt x="0" y="16428"/>
                </a:moveTo>
                <a:cubicBezTo>
                  <a:pt x="4591" y="-2896"/>
                  <a:pt x="11791" y="-5172"/>
                  <a:pt x="21600" y="9601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65" name="Connection Line"/>
          <p:cNvSpPr/>
          <p:nvPr/>
        </p:nvSpPr>
        <p:spPr>
          <a:xfrm>
            <a:off x="6262820" y="8323105"/>
            <a:ext cx="1204781" cy="50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733" fill="norm" stroke="1" extrusionOk="0">
                <a:moveTo>
                  <a:pt x="0" y="9817"/>
                </a:moveTo>
                <a:cubicBezTo>
                  <a:pt x="3576" y="21600"/>
                  <a:pt x="10776" y="18328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60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61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466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469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470" name="(k 1)"/>
          <p:cNvSpPr txBox="1"/>
          <p:nvPr/>
        </p:nvSpPr>
        <p:spPr>
          <a:xfrm>
            <a:off x="5299271" y="7842827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1)</a:t>
            </a:r>
          </a:p>
        </p:txBody>
      </p:sp>
      <p:sp>
        <p:nvSpPr>
          <p:cNvPr id="471" name="Rectangle"/>
          <p:cNvSpPr/>
          <p:nvPr/>
        </p:nvSpPr>
        <p:spPr>
          <a:xfrm>
            <a:off x="7425266" y="71391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2" name="(lambda (v0) …)…"/>
          <p:cNvSpPr txBox="1"/>
          <p:nvPr/>
        </p:nvSpPr>
        <p:spPr>
          <a:xfrm>
            <a:off x="7578030" y="72869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   k = </a:t>
            </a:r>
          </a:p>
        </p:txBody>
      </p:sp>
      <p:sp>
        <p:nvSpPr>
          <p:cNvPr id="479" name="Connection Line"/>
          <p:cNvSpPr/>
          <p:nvPr/>
        </p:nvSpPr>
        <p:spPr>
          <a:xfrm>
            <a:off x="10303226" y="7936075"/>
            <a:ext cx="834719" cy="384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18568" fill="norm" stroke="1" extrusionOk="0">
                <a:moveTo>
                  <a:pt x="0" y="1516"/>
                </a:moveTo>
                <a:cubicBezTo>
                  <a:pt x="15352" y="-3032"/>
                  <a:pt x="21600" y="2652"/>
                  <a:pt x="18745" y="1856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74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480" name="Connection Line"/>
          <p:cNvSpPr/>
          <p:nvPr/>
        </p:nvSpPr>
        <p:spPr>
          <a:xfrm>
            <a:off x="5664994" y="8323105"/>
            <a:ext cx="1802607" cy="358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75" fill="norm" stroke="1" extrusionOk="0">
                <a:moveTo>
                  <a:pt x="0" y="4115"/>
                </a:moveTo>
                <a:cubicBezTo>
                  <a:pt x="2128" y="21600"/>
                  <a:pt x="9328" y="20228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76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77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481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484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485" name="(fib 1 k)"/>
          <p:cNvSpPr txBox="1"/>
          <p:nvPr/>
        </p:nvSpPr>
        <p:spPr>
          <a:xfrm>
            <a:off x="4323753" y="8046027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 k)</a:t>
            </a:r>
          </a:p>
        </p:txBody>
      </p:sp>
      <p:sp>
        <p:nvSpPr>
          <p:cNvPr id="486" name="Rectangle"/>
          <p:cNvSpPr/>
          <p:nvPr/>
        </p:nvSpPr>
        <p:spPr>
          <a:xfrm>
            <a:off x="7222066" y="69994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7" name="(lambda (v1) …)…"/>
          <p:cNvSpPr txBox="1"/>
          <p:nvPr/>
        </p:nvSpPr>
        <p:spPr>
          <a:xfrm>
            <a:off x="7374830" y="71472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v0=1  k</a:t>
            </a:r>
          </a:p>
        </p:txBody>
      </p:sp>
      <p:sp>
        <p:nvSpPr>
          <p:cNvPr id="494" name="Connection Line"/>
          <p:cNvSpPr/>
          <p:nvPr/>
        </p:nvSpPr>
        <p:spPr>
          <a:xfrm>
            <a:off x="10214326" y="7843209"/>
            <a:ext cx="886209" cy="423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78" h="19734" fill="norm" stroke="1" extrusionOk="0">
                <a:moveTo>
                  <a:pt x="0" y="465"/>
                </a:moveTo>
                <a:cubicBezTo>
                  <a:pt x="15374" y="-1866"/>
                  <a:pt x="21600" y="4557"/>
                  <a:pt x="18679" y="1973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89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495" name="Connection Line"/>
          <p:cNvSpPr/>
          <p:nvPr/>
        </p:nvSpPr>
        <p:spPr>
          <a:xfrm>
            <a:off x="6140053" y="7589391"/>
            <a:ext cx="1047090" cy="474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36" fill="norm" stroke="1" extrusionOk="0">
                <a:moveTo>
                  <a:pt x="0" y="19136"/>
                </a:moveTo>
                <a:cubicBezTo>
                  <a:pt x="662" y="3615"/>
                  <a:pt x="7862" y="-2464"/>
                  <a:pt x="21600" y="899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91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496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499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00" name="(k 1)"/>
          <p:cNvSpPr txBox="1"/>
          <p:nvPr/>
        </p:nvSpPr>
        <p:spPr>
          <a:xfrm>
            <a:off x="5258544" y="7935960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1)</a:t>
            </a:r>
          </a:p>
        </p:txBody>
      </p:sp>
      <p:sp>
        <p:nvSpPr>
          <p:cNvPr id="501" name="Rectangle"/>
          <p:cNvSpPr/>
          <p:nvPr/>
        </p:nvSpPr>
        <p:spPr>
          <a:xfrm>
            <a:off x="7222066" y="6999427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2" name="(lambda (v1) …)…"/>
          <p:cNvSpPr txBox="1"/>
          <p:nvPr/>
        </p:nvSpPr>
        <p:spPr>
          <a:xfrm>
            <a:off x="7374830" y="7147297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n=3 v0=1  k</a:t>
            </a:r>
          </a:p>
        </p:txBody>
      </p:sp>
      <p:sp>
        <p:nvSpPr>
          <p:cNvPr id="509" name="Connection Line"/>
          <p:cNvSpPr/>
          <p:nvPr/>
        </p:nvSpPr>
        <p:spPr>
          <a:xfrm>
            <a:off x="10214326" y="7843209"/>
            <a:ext cx="886209" cy="423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78" h="19734" fill="norm" stroke="1" extrusionOk="0">
                <a:moveTo>
                  <a:pt x="0" y="465"/>
                </a:moveTo>
                <a:cubicBezTo>
                  <a:pt x="15374" y="-1866"/>
                  <a:pt x="21600" y="4557"/>
                  <a:pt x="18679" y="1973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04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10" name="Connection Line"/>
          <p:cNvSpPr/>
          <p:nvPr/>
        </p:nvSpPr>
        <p:spPr>
          <a:xfrm>
            <a:off x="5700779" y="7520257"/>
            <a:ext cx="1473664" cy="456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99" fill="norm" stroke="1" extrusionOk="0">
                <a:moveTo>
                  <a:pt x="0" y="18499"/>
                </a:moveTo>
                <a:cubicBezTo>
                  <a:pt x="2087" y="2529"/>
                  <a:pt x="9287" y="-3101"/>
                  <a:pt x="21600" y="160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06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7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511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14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15" name="(k 2)"/>
          <p:cNvSpPr txBox="1"/>
          <p:nvPr/>
        </p:nvSpPr>
        <p:spPr>
          <a:xfrm>
            <a:off x="5986678" y="8223827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2)</a:t>
            </a:r>
          </a:p>
        </p:txBody>
      </p:sp>
      <p:sp>
        <p:nvSpPr>
          <p:cNvPr id="516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21" name="Connection Line"/>
          <p:cNvSpPr/>
          <p:nvPr/>
        </p:nvSpPr>
        <p:spPr>
          <a:xfrm>
            <a:off x="6433079" y="7475238"/>
            <a:ext cx="2135718" cy="81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4" fill="norm" stroke="1" extrusionOk="0">
                <a:moveTo>
                  <a:pt x="0" y="15265"/>
                </a:moveTo>
                <a:cubicBezTo>
                  <a:pt x="5191" y="-5396"/>
                  <a:pt x="12391" y="-5083"/>
                  <a:pt x="21600" y="1620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18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19" name="(lambda (v0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    k = </a:t>
            </a:r>
          </a:p>
        </p:txBody>
      </p:sp>
      <p:sp>
        <p:nvSpPr>
          <p:cNvPr id="522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25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26" name="(fib 2 k)"/>
          <p:cNvSpPr txBox="1"/>
          <p:nvPr/>
        </p:nvSpPr>
        <p:spPr>
          <a:xfrm>
            <a:off x="4547344" y="8173027"/>
            <a:ext cx="230921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2 k)</a:t>
            </a:r>
          </a:p>
        </p:txBody>
      </p:sp>
      <p:sp>
        <p:nvSpPr>
          <p:cNvPr id="527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32" name="Connection Line"/>
          <p:cNvSpPr/>
          <p:nvPr/>
        </p:nvSpPr>
        <p:spPr>
          <a:xfrm>
            <a:off x="6433079" y="7475238"/>
            <a:ext cx="2135718" cy="81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4" fill="norm" stroke="1" extrusionOk="0">
                <a:moveTo>
                  <a:pt x="0" y="15265"/>
                </a:moveTo>
                <a:cubicBezTo>
                  <a:pt x="5191" y="-5396"/>
                  <a:pt x="12391" y="-5083"/>
                  <a:pt x="21600" y="16204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29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(lambda (v1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v0=2  k </a:t>
            </a:r>
          </a:p>
        </p:txBody>
      </p:sp>
      <p:sp>
        <p:nvSpPr>
          <p:cNvPr id="533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36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37" name="(fib 1 k)"/>
          <p:cNvSpPr txBox="1"/>
          <p:nvPr/>
        </p:nvSpPr>
        <p:spPr>
          <a:xfrm>
            <a:off x="618811" y="7207827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1 k)</a:t>
            </a:r>
          </a:p>
        </p:txBody>
      </p:sp>
      <p:sp>
        <p:nvSpPr>
          <p:cNvPr id="538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46" name="Connection Line"/>
          <p:cNvSpPr/>
          <p:nvPr/>
        </p:nvSpPr>
        <p:spPr>
          <a:xfrm>
            <a:off x="2504546" y="7855181"/>
            <a:ext cx="984185" cy="91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559" y="12845"/>
                  <a:pt x="8759" y="20045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40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(lambda (v1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v0=2  k </a:t>
            </a:r>
          </a:p>
        </p:txBody>
      </p:sp>
      <p:sp>
        <p:nvSpPr>
          <p:cNvPr id="547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43" name="Rectangle"/>
          <p:cNvSpPr/>
          <p:nvPr/>
        </p:nvSpPr>
        <p:spPr>
          <a:xfrm>
            <a:off x="3623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4" name="(lambda (v0) …)…"/>
          <p:cNvSpPr txBox="1"/>
          <p:nvPr/>
        </p:nvSpPr>
        <p:spPr>
          <a:xfrm>
            <a:off x="3776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    k = </a:t>
            </a:r>
          </a:p>
        </p:txBody>
      </p:sp>
      <p:sp>
        <p:nvSpPr>
          <p:cNvPr id="548" name="Connection Line"/>
          <p:cNvSpPr/>
          <p:nvPr/>
        </p:nvSpPr>
        <p:spPr>
          <a:xfrm>
            <a:off x="6799829" y="9132396"/>
            <a:ext cx="1287992" cy="336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14" fill="norm" stroke="1" extrusionOk="0">
                <a:moveTo>
                  <a:pt x="0" y="6640"/>
                </a:moveTo>
                <a:cubicBezTo>
                  <a:pt x="7451" y="21600"/>
                  <a:pt x="14651" y="19387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51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52" name="(k 1)"/>
          <p:cNvSpPr txBox="1"/>
          <p:nvPr/>
        </p:nvSpPr>
        <p:spPr>
          <a:xfrm>
            <a:off x="2092011" y="7275560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1)</a:t>
            </a:r>
          </a:p>
        </p:txBody>
      </p:sp>
      <p:sp>
        <p:nvSpPr>
          <p:cNvPr id="553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61" name="Connection Line"/>
          <p:cNvSpPr/>
          <p:nvPr/>
        </p:nvSpPr>
        <p:spPr>
          <a:xfrm>
            <a:off x="2504546" y="7855181"/>
            <a:ext cx="984185" cy="91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559" y="12845"/>
                  <a:pt x="8759" y="20045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55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6" name="(lambda (v1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v0=2  k </a:t>
            </a:r>
          </a:p>
        </p:txBody>
      </p:sp>
      <p:sp>
        <p:nvSpPr>
          <p:cNvPr id="562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58" name="Rectangle"/>
          <p:cNvSpPr/>
          <p:nvPr/>
        </p:nvSpPr>
        <p:spPr>
          <a:xfrm>
            <a:off x="3623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59" name="(lambda (v0) …)…"/>
          <p:cNvSpPr txBox="1"/>
          <p:nvPr/>
        </p:nvSpPr>
        <p:spPr>
          <a:xfrm>
            <a:off x="3776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(v0)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    k = </a:t>
            </a:r>
          </a:p>
        </p:txBody>
      </p:sp>
      <p:sp>
        <p:nvSpPr>
          <p:cNvPr id="563" name="Connection Line"/>
          <p:cNvSpPr/>
          <p:nvPr/>
        </p:nvSpPr>
        <p:spPr>
          <a:xfrm>
            <a:off x="6799829" y="9132396"/>
            <a:ext cx="1287992" cy="336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14" fill="norm" stroke="1" extrusionOk="0">
                <a:moveTo>
                  <a:pt x="0" y="6640"/>
                </a:moveTo>
                <a:cubicBezTo>
                  <a:pt x="7451" y="21600"/>
                  <a:pt x="14651" y="19387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 ::= (let ([x (apply-prim op ae)]) e)…"/>
          <p:cNvSpPr txBox="1"/>
          <p:nvPr/>
        </p:nvSpPr>
        <p:spPr>
          <a:xfrm>
            <a:off x="2135438" y="262466"/>
            <a:ext cx="8733924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(let ([x (apply-prim op ae)]) e)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(let ([x (prim op ae ...)]) e)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 ae ae)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(ae ae ...)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(if ae e e)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ae ::= (lambda (x ...) e)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(lambda x e)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x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(quote dat)</a:t>
            </a:r>
          </a:p>
        </p:txBody>
      </p:sp>
      <p:sp>
        <p:nvSpPr>
          <p:cNvPr id="131" name="Programs in CPS require no stack and never return.…"/>
          <p:cNvSpPr txBox="1"/>
          <p:nvPr>
            <p:ph type="body" idx="4294967295"/>
          </p:nvPr>
        </p:nvSpPr>
        <p:spPr>
          <a:xfrm>
            <a:off x="535351" y="4256897"/>
            <a:ext cx="11934098" cy="5286442"/>
          </a:xfrm>
          <a:prstGeom prst="rect">
            <a:avLst/>
          </a:prstGeom>
        </p:spPr>
        <p:txBody>
          <a:bodyPr/>
          <a:lstStyle/>
          <a:p>
            <a:pPr/>
            <a:r>
              <a:t>Programs in CPS require no stack and never return.</a:t>
            </a:r>
          </a:p>
          <a:p>
            <a:pPr/>
            <a:r>
              <a:t>Instead, at each application, a continuation (a callback function) is passed forward explicitly.</a:t>
            </a:r>
          </a:p>
          <a:p>
            <a:pPr/>
            <a:r>
              <a:t>Points that would otherwise have extended the stack now create a closure (where the environment saves local variables and the stack tail).</a:t>
            </a:r>
          </a:p>
          <a:p>
            <a:pPr/>
            <a:r>
              <a:t>Return points become invocations of the current continuation.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66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67" name="(fib 0 k)"/>
          <p:cNvSpPr txBox="1"/>
          <p:nvPr/>
        </p:nvSpPr>
        <p:spPr>
          <a:xfrm>
            <a:off x="601878" y="7275560"/>
            <a:ext cx="23092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0 k)</a:t>
            </a:r>
          </a:p>
        </p:txBody>
      </p:sp>
      <p:sp>
        <p:nvSpPr>
          <p:cNvPr id="568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76" name="Connection Line"/>
          <p:cNvSpPr/>
          <p:nvPr/>
        </p:nvSpPr>
        <p:spPr>
          <a:xfrm>
            <a:off x="2504546" y="7855181"/>
            <a:ext cx="984185" cy="91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559" y="12845"/>
                  <a:pt x="8759" y="20045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70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1" name="(lambda (v1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v0=2  k </a:t>
            </a:r>
          </a:p>
        </p:txBody>
      </p:sp>
      <p:sp>
        <p:nvSpPr>
          <p:cNvPr id="577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73" name="Rectangle"/>
          <p:cNvSpPr/>
          <p:nvPr/>
        </p:nvSpPr>
        <p:spPr>
          <a:xfrm>
            <a:off x="3623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(lambda (v1) …)…"/>
          <p:cNvSpPr txBox="1"/>
          <p:nvPr/>
        </p:nvSpPr>
        <p:spPr>
          <a:xfrm>
            <a:off x="3776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v0=1  k </a:t>
            </a:r>
          </a:p>
        </p:txBody>
      </p:sp>
      <p:sp>
        <p:nvSpPr>
          <p:cNvPr id="578" name="Connection Line"/>
          <p:cNvSpPr/>
          <p:nvPr/>
        </p:nvSpPr>
        <p:spPr>
          <a:xfrm>
            <a:off x="6799829" y="9132396"/>
            <a:ext cx="1287992" cy="336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14" fill="norm" stroke="1" extrusionOk="0">
                <a:moveTo>
                  <a:pt x="0" y="6640"/>
                </a:moveTo>
                <a:cubicBezTo>
                  <a:pt x="7451" y="21600"/>
                  <a:pt x="14651" y="19387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81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82" name="(k 0)"/>
          <p:cNvSpPr txBox="1"/>
          <p:nvPr/>
        </p:nvSpPr>
        <p:spPr>
          <a:xfrm>
            <a:off x="2075078" y="7275560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0)</a:t>
            </a:r>
          </a:p>
        </p:txBody>
      </p:sp>
      <p:sp>
        <p:nvSpPr>
          <p:cNvPr id="583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91" name="Connection Line"/>
          <p:cNvSpPr/>
          <p:nvPr/>
        </p:nvSpPr>
        <p:spPr>
          <a:xfrm>
            <a:off x="2504546" y="7855181"/>
            <a:ext cx="984185" cy="9177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559" y="12845"/>
                  <a:pt x="8759" y="20045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85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6" name="(lambda (v1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v0=2  k </a:t>
            </a:r>
          </a:p>
        </p:txBody>
      </p:sp>
      <p:sp>
        <p:nvSpPr>
          <p:cNvPr id="592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588" name="Rectangle"/>
          <p:cNvSpPr/>
          <p:nvPr/>
        </p:nvSpPr>
        <p:spPr>
          <a:xfrm>
            <a:off x="3623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9" name="(lambda (v1) …)…"/>
          <p:cNvSpPr txBox="1"/>
          <p:nvPr/>
        </p:nvSpPr>
        <p:spPr>
          <a:xfrm>
            <a:off x="3776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n=2 v0=1  k </a:t>
            </a:r>
          </a:p>
        </p:txBody>
      </p:sp>
      <p:sp>
        <p:nvSpPr>
          <p:cNvPr id="593" name="Connection Line"/>
          <p:cNvSpPr/>
          <p:nvPr/>
        </p:nvSpPr>
        <p:spPr>
          <a:xfrm>
            <a:off x="6799829" y="9132396"/>
            <a:ext cx="1287992" cy="336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414" fill="norm" stroke="1" extrusionOk="0">
                <a:moveTo>
                  <a:pt x="0" y="6640"/>
                </a:moveTo>
                <a:cubicBezTo>
                  <a:pt x="7451" y="21600"/>
                  <a:pt x="14651" y="19387"/>
                  <a:pt x="2160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596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597" name="(k 1)"/>
          <p:cNvSpPr txBox="1"/>
          <p:nvPr/>
        </p:nvSpPr>
        <p:spPr>
          <a:xfrm>
            <a:off x="4902944" y="7986760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1)</a:t>
            </a:r>
          </a:p>
        </p:txBody>
      </p:sp>
      <p:sp>
        <p:nvSpPr>
          <p:cNvPr id="598" name="print"/>
          <p:cNvSpPr txBox="1"/>
          <p:nvPr/>
        </p:nvSpPr>
        <p:spPr>
          <a:xfrm>
            <a:off x="11610446" y="7470353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599" name="Rectangle"/>
          <p:cNvSpPr/>
          <p:nvPr/>
        </p:nvSpPr>
        <p:spPr>
          <a:xfrm>
            <a:off x="8195733" y="8387960"/>
            <a:ext cx="3392885" cy="1145052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0" name="(lambda (v1) …)…"/>
          <p:cNvSpPr txBox="1"/>
          <p:nvPr/>
        </p:nvSpPr>
        <p:spPr>
          <a:xfrm>
            <a:off x="8348497" y="8535830"/>
            <a:ext cx="328473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(v1) …)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n=4 v0=2  k </a:t>
            </a:r>
          </a:p>
        </p:txBody>
      </p:sp>
      <p:sp>
        <p:nvSpPr>
          <p:cNvPr id="603" name="Connection Line"/>
          <p:cNvSpPr/>
          <p:nvPr/>
        </p:nvSpPr>
        <p:spPr>
          <a:xfrm>
            <a:off x="11371829" y="8051506"/>
            <a:ext cx="551695" cy="1216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72" h="21600" fill="norm" stroke="1" extrusionOk="0">
                <a:moveTo>
                  <a:pt x="0" y="21600"/>
                </a:moveTo>
                <a:cubicBezTo>
                  <a:pt x="16073" y="17129"/>
                  <a:pt x="21600" y="9929"/>
                  <a:pt x="1658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604" name="Connection Line"/>
          <p:cNvSpPr/>
          <p:nvPr/>
        </p:nvSpPr>
        <p:spPr>
          <a:xfrm>
            <a:off x="5423069" y="8571876"/>
            <a:ext cx="2664752" cy="677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712" fill="norm" stroke="1" extrusionOk="0">
                <a:moveTo>
                  <a:pt x="0" y="0"/>
                </a:moveTo>
                <a:cubicBezTo>
                  <a:pt x="4105" y="16716"/>
                  <a:pt x="11305" y="21600"/>
                  <a:pt x="21600" y="14652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(define (fib n k)…"/>
          <p:cNvSpPr txBox="1"/>
          <p:nvPr/>
        </p:nvSpPr>
        <p:spPr>
          <a:xfrm>
            <a:off x="2169024" y="148353"/>
            <a:ext cx="10585310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 k)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 (&lt;=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c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(k n)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([n-1 (- n 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(fib n-1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(v0)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(let ([n-2 (- n 2)])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(fib n-2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(v1) 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(let ([s (+ v0 v1)])</a:t>
            </a:r>
          </a:p>
          <a:p>
            <a:pPr algn="l">
              <a:defRPr b="0"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(k s)))))))))))</a:t>
            </a:r>
          </a:p>
        </p:txBody>
      </p:sp>
      <p:sp>
        <p:nvSpPr>
          <p:cNvPr id="607" name="CPS"/>
          <p:cNvSpPr txBox="1"/>
          <p:nvPr/>
        </p:nvSpPr>
        <p:spPr>
          <a:xfrm>
            <a:off x="299457" y="2215975"/>
            <a:ext cx="1263753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CPS</a:t>
            </a:r>
          </a:p>
        </p:txBody>
      </p:sp>
      <p:sp>
        <p:nvSpPr>
          <p:cNvPr id="608" name="(k 3)"/>
          <p:cNvSpPr txBox="1"/>
          <p:nvPr/>
        </p:nvSpPr>
        <p:spPr>
          <a:xfrm>
            <a:off x="4902944" y="7986760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(k 3)</a:t>
            </a:r>
          </a:p>
        </p:txBody>
      </p:sp>
      <p:sp>
        <p:nvSpPr>
          <p:cNvPr id="609" name="print"/>
          <p:cNvSpPr txBox="1"/>
          <p:nvPr/>
        </p:nvSpPr>
        <p:spPr>
          <a:xfrm>
            <a:off x="8189913" y="8808086"/>
            <a:ext cx="133369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611" name="Connection Line"/>
          <p:cNvSpPr/>
          <p:nvPr/>
        </p:nvSpPr>
        <p:spPr>
          <a:xfrm>
            <a:off x="5423069" y="8571876"/>
            <a:ext cx="2664752" cy="6775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712" fill="norm" stroke="1" extrusionOk="0">
                <a:moveTo>
                  <a:pt x="0" y="0"/>
                </a:moveTo>
                <a:cubicBezTo>
                  <a:pt x="4105" y="16716"/>
                  <a:pt x="11305" y="21600"/>
                  <a:pt x="21600" y="14652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(let ([x ((lambda (y z) z) a b)])…"/>
          <p:cNvSpPr txBox="1"/>
          <p:nvPr/>
        </p:nvSpPr>
        <p:spPr>
          <a:xfrm>
            <a:off x="2577470" y="1396999"/>
            <a:ext cx="7849860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 ((lambda (y z) z) a b)]) </a:t>
            </a:r>
          </a:p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e)</a:t>
            </a:r>
          </a:p>
        </p:txBody>
      </p:sp>
      <p:sp>
        <p:nvSpPr>
          <p:cNvPr id="134" name="Line"/>
          <p:cNvSpPr/>
          <p:nvPr/>
        </p:nvSpPr>
        <p:spPr>
          <a:xfrm>
            <a:off x="6502400" y="3005666"/>
            <a:ext cx="1" cy="142629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((lambda (k y z) (k 0 z)) (lambda (k v) ecps) a b)"/>
          <p:cNvSpPr txBox="1"/>
          <p:nvPr/>
        </p:nvSpPr>
        <p:spPr>
          <a:xfrm>
            <a:off x="1030358" y="5486399"/>
            <a:ext cx="1094408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9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((lambda (k y z) (k 0 z)) (lambda (k v) e</a:t>
            </a:r>
            <a:r>
              <a:rPr baseline="-5999"/>
              <a:t>cps</a:t>
            </a:r>
            <a:r>
              <a:t>) a b)</a:t>
            </a:r>
          </a:p>
        </p:txBody>
      </p:sp>
      <p:sp>
        <p:nvSpPr>
          <p:cNvPr id="136" name="All functions take an extra continuation parameter."/>
          <p:cNvSpPr txBox="1"/>
          <p:nvPr/>
        </p:nvSpPr>
        <p:spPr>
          <a:xfrm>
            <a:off x="1286696" y="7372537"/>
            <a:ext cx="745114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All functions take an extra continuation parameter.</a:t>
            </a:r>
          </a:p>
        </p:txBody>
      </p:sp>
      <p:sp>
        <p:nvSpPr>
          <p:cNvPr id="143" name="Connection Line"/>
          <p:cNvSpPr/>
          <p:nvPr/>
        </p:nvSpPr>
        <p:spPr>
          <a:xfrm>
            <a:off x="2373510" y="6004628"/>
            <a:ext cx="891449" cy="125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0758" y="4628"/>
                  <a:pt x="3558" y="11828"/>
                  <a:pt x="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38" name="As call/cc lets us pass continuations as values, so must they (despite not using it)."/>
          <p:cNvSpPr txBox="1"/>
          <p:nvPr/>
        </p:nvSpPr>
        <p:spPr>
          <a:xfrm>
            <a:off x="448614" y="8755421"/>
            <a:ext cx="1210757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As call/cc lets us pass continuations as values, so must they (despite not using it). </a:t>
            </a:r>
          </a:p>
        </p:txBody>
      </p:sp>
      <p:sp>
        <p:nvSpPr>
          <p:cNvPr id="144" name="Connection Line"/>
          <p:cNvSpPr/>
          <p:nvPr/>
        </p:nvSpPr>
        <p:spPr>
          <a:xfrm>
            <a:off x="9187193" y="6036899"/>
            <a:ext cx="1520038" cy="2656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85" h="21600" fill="norm" stroke="1" extrusionOk="0">
                <a:moveTo>
                  <a:pt x="0" y="0"/>
                </a:moveTo>
                <a:cubicBezTo>
                  <a:pt x="15203" y="8658"/>
                  <a:pt x="21600" y="15858"/>
                  <a:pt x="19191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45" name="Connection Line"/>
          <p:cNvSpPr/>
          <p:nvPr/>
        </p:nvSpPr>
        <p:spPr>
          <a:xfrm>
            <a:off x="5767585" y="6032562"/>
            <a:ext cx="4906633" cy="2695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240" y="4437"/>
                  <a:pt x="18440" y="11637"/>
                  <a:pt x="2160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41" name="ecps has a free var for e’s cont."/>
          <p:cNvSpPr txBox="1"/>
          <p:nvPr/>
        </p:nvSpPr>
        <p:spPr>
          <a:xfrm>
            <a:off x="8287196" y="3927484"/>
            <a:ext cx="448421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</a:t>
            </a:r>
            <a:r>
              <a:rPr baseline="-5999"/>
              <a:t>cps</a:t>
            </a:r>
            <a:r>
              <a:t> has a free var for e’s cont.</a:t>
            </a:r>
          </a:p>
        </p:txBody>
      </p:sp>
      <p:sp>
        <p:nvSpPr>
          <p:cNvPr id="146" name="Connection Line"/>
          <p:cNvSpPr/>
          <p:nvPr/>
        </p:nvSpPr>
        <p:spPr>
          <a:xfrm>
            <a:off x="10102428" y="4430780"/>
            <a:ext cx="343454" cy="1048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138" h="21600" fill="norm" stroke="1" extrusionOk="0">
                <a:moveTo>
                  <a:pt x="15964" y="21600"/>
                </a:moveTo>
                <a:cubicBezTo>
                  <a:pt x="21600" y="13688"/>
                  <a:pt x="16279" y="6488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4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4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4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7"/>
      <p:bldP build="whole" bldLvl="1" animBg="1" rev="0" advAuto="0" spid="146" grpId="2"/>
      <p:bldP build="whole" bldLvl="1" animBg="1" rev="0" advAuto="0" spid="141" grpId="1"/>
      <p:bldP build="whole" bldLvl="1" animBg="1" rev="0" advAuto="0" spid="145" grpId="4"/>
      <p:bldP build="whole" bldLvl="1" animBg="1" rev="0" advAuto="0" spid="144" grpId="5"/>
      <p:bldP build="whole" bldLvl="1" animBg="1" rev="0" advAuto="0" spid="143" grpId="3"/>
      <p:bldP build="whole" bldLvl="1" animBg="1" rev="0" advAuto="0" spid="136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all/cc =…"/>
          <p:cNvSpPr txBox="1"/>
          <p:nvPr/>
        </p:nvSpPr>
        <p:spPr>
          <a:xfrm>
            <a:off x="4128392" y="4025899"/>
            <a:ext cx="4748016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call/cc =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(lambda (k f)</a:t>
            </a:r>
          </a:p>
          <a:p>
            <a:pPr algn="l">
              <a:defRPr b="0"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(f k k))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Visualizing CPS (example)"/>
          <p:cNvSpPr txBox="1"/>
          <p:nvPr>
            <p:ph type="title"/>
          </p:nvPr>
        </p:nvSpPr>
        <p:spPr>
          <a:xfrm>
            <a:off x="952500" y="3797300"/>
            <a:ext cx="11099800" cy="21590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Visualizing CPS </a:t>
            </a:r>
            <a:r>
              <a:rPr sz="6000"/>
              <a:t>(example)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(define (fib n)…"/>
          <p:cNvSpPr txBox="1"/>
          <p:nvPr/>
        </p:nvSpPr>
        <p:spPr>
          <a:xfrm>
            <a:off x="3015691" y="656353"/>
            <a:ext cx="6973417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(fib n)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(&lt;= n 1)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n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(+ (fib (- n 1)) </a:t>
            </a:r>
          </a:p>
          <a:p>
            <a: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(fib (- n 2)))))</a:t>
            </a:r>
          </a:p>
        </p:txBody>
      </p:sp>
      <p:sp>
        <p:nvSpPr>
          <p:cNvPr id="153" name="(fib 4)"/>
          <p:cNvSpPr txBox="1"/>
          <p:nvPr/>
        </p:nvSpPr>
        <p:spPr>
          <a:xfrm>
            <a:off x="5807203" y="7986183"/>
            <a:ext cx="203485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6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(fib 4)</a:t>
            </a:r>
          </a:p>
        </p:txBody>
      </p:sp>
      <p:sp>
        <p:nvSpPr>
          <p:cNvPr id="154" name="IR"/>
          <p:cNvSpPr txBox="1"/>
          <p:nvPr/>
        </p:nvSpPr>
        <p:spPr>
          <a:xfrm>
            <a:off x="573100" y="1623308"/>
            <a:ext cx="682600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/>
            </a:lvl1pPr>
          </a:lstStyle>
          <a:p>
            <a:pPr/>
            <a:r>
              <a:t>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