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287866" y="1333500"/>
            <a:ext cx="10464801" cy="3302000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Compiling to          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5401733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λ-calculus and church encodings</a:t>
            </a:r>
          </a:p>
        </p:txBody>
      </p:sp>
      <p:sp>
        <p:nvSpPr>
          <p:cNvPr id="121" name="Shape 121"/>
          <p:cNvSpPr/>
          <p:nvPr/>
        </p:nvSpPr>
        <p:spPr>
          <a:xfrm>
            <a:off x="9120716" y="2095499"/>
            <a:ext cx="133350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/>
            </a:lvl1pPr>
          </a:lstStyle>
          <a:p>
            <a:pPr>
              <a:defRPr sz="8000"/>
            </a:pPr>
            <a:r>
              <a:rPr sz="20000"/>
              <a:t>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819779" y="4368799"/>
            <a:ext cx="536524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Desugaring Let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244329" y="1898650"/>
            <a:ext cx="651614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(let ([x e] …) ebody)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244329" y="5416550"/>
            <a:ext cx="651614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((λ (x …) ebody) e …)</a:t>
            </a:r>
          </a:p>
        </p:txBody>
      </p:sp>
      <p:sp>
        <p:nvSpPr>
          <p:cNvPr id="157" name="Shape 157"/>
          <p:cNvSpPr/>
          <p:nvPr/>
        </p:nvSpPr>
        <p:spPr>
          <a:xfrm>
            <a:off x="3244329" y="1898650"/>
            <a:ext cx="651614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53585F"/>
                </a:solidFill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(let ([x e] …) ebody)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978019" y="4368799"/>
            <a:ext cx="304876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Currying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4167" y="1550392"/>
            <a:ext cx="3787769" cy="538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1187" y="1550392"/>
            <a:ext cx="3749636" cy="538225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92736" y="7555507"/>
            <a:ext cx="29265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Gottlob Frege</a:t>
            </a:r>
          </a:p>
        </p:txBody>
      </p:sp>
      <p:sp>
        <p:nvSpPr>
          <p:cNvPr id="164" name="Shape 164"/>
          <p:cNvSpPr/>
          <p:nvPr/>
        </p:nvSpPr>
        <p:spPr>
          <a:xfrm>
            <a:off x="7172490" y="7555507"/>
            <a:ext cx="39511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Moses Schönfinkel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1030469" y="1938655"/>
            <a:ext cx="40773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(λ (x y z) e)</a:t>
            </a:r>
          </a:p>
        </p:txBody>
      </p:sp>
      <p:sp>
        <p:nvSpPr>
          <p:cNvPr id="167" name="Shape 167"/>
          <p:cNvSpPr/>
          <p:nvPr/>
        </p:nvSpPr>
        <p:spPr>
          <a:xfrm>
            <a:off x="5262157" y="2275205"/>
            <a:ext cx="16488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8" name="Shape 168"/>
          <p:cNvSpPr/>
          <p:nvPr/>
        </p:nvSpPr>
        <p:spPr>
          <a:xfrm>
            <a:off x="979619" y="4453254"/>
            <a:ext cx="285794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(λ (x) e)</a:t>
            </a:r>
          </a:p>
        </p:txBody>
      </p:sp>
      <p:sp>
        <p:nvSpPr>
          <p:cNvPr id="169" name="Shape 169"/>
          <p:cNvSpPr/>
          <p:nvPr/>
        </p:nvSpPr>
        <p:spPr>
          <a:xfrm>
            <a:off x="5202890" y="4789804"/>
            <a:ext cx="16488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0" name="Shape 170"/>
          <p:cNvSpPr/>
          <p:nvPr/>
        </p:nvSpPr>
        <p:spPr>
          <a:xfrm>
            <a:off x="962736" y="6967855"/>
            <a:ext cx="255309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(λ () e)</a:t>
            </a:r>
          </a:p>
        </p:txBody>
      </p:sp>
      <p:sp>
        <p:nvSpPr>
          <p:cNvPr id="171" name="Shape 171"/>
          <p:cNvSpPr/>
          <p:nvPr/>
        </p:nvSpPr>
        <p:spPr>
          <a:xfrm>
            <a:off x="5194424" y="7304405"/>
            <a:ext cx="16488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2" name="Shape 172"/>
          <p:cNvSpPr/>
          <p:nvPr/>
        </p:nvSpPr>
        <p:spPr>
          <a:xfrm>
            <a:off x="7253420" y="4453254"/>
            <a:ext cx="285794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(λ (x) e)</a:t>
            </a:r>
          </a:p>
        </p:txBody>
      </p:sp>
      <p:sp>
        <p:nvSpPr>
          <p:cNvPr id="173" name="Shape 173"/>
          <p:cNvSpPr/>
          <p:nvPr/>
        </p:nvSpPr>
        <p:spPr>
          <a:xfrm>
            <a:off x="7253420" y="6967855"/>
            <a:ext cx="285794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(λ (_) e)</a:t>
            </a:r>
          </a:p>
        </p:txBody>
      </p:sp>
      <p:sp>
        <p:nvSpPr>
          <p:cNvPr id="174" name="Shape 174"/>
          <p:cNvSpPr/>
          <p:nvPr/>
        </p:nvSpPr>
        <p:spPr>
          <a:xfrm>
            <a:off x="7270353" y="1367155"/>
            <a:ext cx="4687045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(λ (x)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(λ (y)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(λ (z) e)))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84097" y="2531321"/>
            <a:ext cx="34676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(f a b c d)</a:t>
            </a:r>
          </a:p>
        </p:txBody>
      </p:sp>
      <p:sp>
        <p:nvSpPr>
          <p:cNvPr id="177" name="Shape 177"/>
          <p:cNvSpPr/>
          <p:nvPr/>
        </p:nvSpPr>
        <p:spPr>
          <a:xfrm>
            <a:off x="4594051" y="2867871"/>
            <a:ext cx="16488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" name="Shape 178"/>
          <p:cNvSpPr/>
          <p:nvPr/>
        </p:nvSpPr>
        <p:spPr>
          <a:xfrm>
            <a:off x="6685193" y="2531321"/>
            <a:ext cx="529674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((((f a) b) c) d)</a:t>
            </a:r>
          </a:p>
        </p:txBody>
      </p:sp>
      <p:sp>
        <p:nvSpPr>
          <p:cNvPr id="179" name="Shape 179"/>
          <p:cNvSpPr/>
          <p:nvPr/>
        </p:nvSpPr>
        <p:spPr>
          <a:xfrm>
            <a:off x="658697" y="4402454"/>
            <a:ext cx="163854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(f a)</a:t>
            </a:r>
          </a:p>
        </p:txBody>
      </p:sp>
      <p:sp>
        <p:nvSpPr>
          <p:cNvPr id="180" name="Shape 180"/>
          <p:cNvSpPr/>
          <p:nvPr/>
        </p:nvSpPr>
        <p:spPr>
          <a:xfrm>
            <a:off x="4568651" y="4739004"/>
            <a:ext cx="16488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1" name="Shape 181"/>
          <p:cNvSpPr/>
          <p:nvPr/>
        </p:nvSpPr>
        <p:spPr>
          <a:xfrm>
            <a:off x="6659794" y="4402454"/>
            <a:ext cx="163854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(f a)</a:t>
            </a:r>
          </a:p>
        </p:txBody>
      </p:sp>
      <p:sp>
        <p:nvSpPr>
          <p:cNvPr id="182" name="Shape 182"/>
          <p:cNvSpPr/>
          <p:nvPr/>
        </p:nvSpPr>
        <p:spPr>
          <a:xfrm>
            <a:off x="650230" y="6549178"/>
            <a:ext cx="102885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(f)</a:t>
            </a:r>
          </a:p>
        </p:txBody>
      </p:sp>
      <p:sp>
        <p:nvSpPr>
          <p:cNvPr id="183" name="Shape 183"/>
          <p:cNvSpPr/>
          <p:nvPr/>
        </p:nvSpPr>
        <p:spPr>
          <a:xfrm>
            <a:off x="4560184" y="6885728"/>
            <a:ext cx="164883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4" name="Shape 184"/>
          <p:cNvSpPr/>
          <p:nvPr/>
        </p:nvSpPr>
        <p:spPr>
          <a:xfrm>
            <a:off x="6651327" y="6549178"/>
            <a:ext cx="163854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(f 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636166" y="1911350"/>
            <a:ext cx="11732469" cy="59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(letrec ([x (lambda (x) e)]))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(lambda (x)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(if e 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((+ e) e) | ((* e)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((cons e) e) | (car e) | (cdr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d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d ::= ℕ | #t | #f | ‘()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x ::= &lt;vars&gt;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273681" y="4368799"/>
            <a:ext cx="845743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Conditionals &amp; Booleans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2330144" y="2490493"/>
            <a:ext cx="387411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(if #t e</a:t>
            </a:r>
            <a:r>
              <a:rPr baseline="-5999"/>
              <a:t>T</a:t>
            </a:r>
            <a:r>
              <a:t> e</a:t>
            </a:r>
            <a:r>
              <a:rPr baseline="-5999"/>
              <a:t>F</a:t>
            </a:r>
            <a:r>
              <a:t>)</a:t>
            </a:r>
          </a:p>
        </p:txBody>
      </p:sp>
      <p:sp>
        <p:nvSpPr>
          <p:cNvPr id="191" name="Shape 191"/>
          <p:cNvSpPr/>
          <p:nvPr/>
        </p:nvSpPr>
        <p:spPr>
          <a:xfrm>
            <a:off x="4013200" y="3513666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2" name="Shape 192"/>
          <p:cNvSpPr/>
          <p:nvPr/>
        </p:nvSpPr>
        <p:spPr>
          <a:xfrm>
            <a:off x="3702008" y="4908549"/>
            <a:ext cx="62238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</a:t>
            </a:r>
            <a:r>
              <a:rPr baseline="-5999"/>
              <a:t>T</a:t>
            </a:r>
          </a:p>
        </p:txBody>
      </p:sp>
      <p:sp>
        <p:nvSpPr>
          <p:cNvPr id="193" name="Shape 193"/>
          <p:cNvSpPr/>
          <p:nvPr/>
        </p:nvSpPr>
        <p:spPr>
          <a:xfrm>
            <a:off x="8595477" y="2490493"/>
            <a:ext cx="387411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(if #f e</a:t>
            </a:r>
            <a:r>
              <a:rPr baseline="-5999"/>
              <a:t>T</a:t>
            </a:r>
            <a:r>
              <a:t> e</a:t>
            </a:r>
            <a:r>
              <a:rPr baseline="-5999"/>
              <a:t>F</a:t>
            </a:r>
            <a:r>
              <a:t>)</a:t>
            </a:r>
          </a:p>
        </p:txBody>
      </p:sp>
      <p:sp>
        <p:nvSpPr>
          <p:cNvPr id="194" name="Shape 194"/>
          <p:cNvSpPr/>
          <p:nvPr/>
        </p:nvSpPr>
        <p:spPr>
          <a:xfrm>
            <a:off x="10278533" y="3631377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5" name="Shape 195"/>
          <p:cNvSpPr/>
          <p:nvPr/>
        </p:nvSpPr>
        <p:spPr>
          <a:xfrm>
            <a:off x="9967341" y="5026260"/>
            <a:ext cx="62238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</a:t>
            </a:r>
            <a:r>
              <a:rPr baseline="-5999"/>
              <a:t>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3625098" y="3968750"/>
            <a:ext cx="7429682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(lambda (x)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330144" y="2490494"/>
            <a:ext cx="387411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(if #t e</a:t>
            </a:r>
            <a:r>
              <a:rPr baseline="-5999"/>
              <a:t>T</a:t>
            </a:r>
            <a:r>
              <a:t> e</a:t>
            </a:r>
            <a:r>
              <a:rPr baseline="-5999"/>
              <a:t>F</a:t>
            </a:r>
            <a:r>
              <a:t>)</a:t>
            </a:r>
          </a:p>
        </p:txBody>
      </p:sp>
      <p:sp>
        <p:nvSpPr>
          <p:cNvPr id="198" name="Shape 198"/>
          <p:cNvSpPr/>
          <p:nvPr/>
        </p:nvSpPr>
        <p:spPr>
          <a:xfrm>
            <a:off x="8595477" y="2490494"/>
            <a:ext cx="387411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(if #f e</a:t>
            </a:r>
            <a:r>
              <a:rPr baseline="-5999"/>
              <a:t>T</a:t>
            </a:r>
            <a:r>
              <a:t> e</a:t>
            </a:r>
            <a:r>
              <a:rPr baseline="-5999"/>
              <a:t>F</a:t>
            </a:r>
            <a:r>
              <a:t>)</a:t>
            </a:r>
          </a:p>
        </p:txBody>
      </p:sp>
      <p:sp>
        <p:nvSpPr>
          <p:cNvPr id="199" name="Shape 199"/>
          <p:cNvSpPr/>
          <p:nvPr/>
        </p:nvSpPr>
        <p:spPr>
          <a:xfrm>
            <a:off x="2142066" y="2328333"/>
            <a:ext cx="2028297" cy="12125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8576733" y="2328333"/>
            <a:ext cx="2028296" cy="12125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577544" y="2490494"/>
            <a:ext cx="377249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((λ (t f) t)</a:t>
            </a:r>
          </a:p>
        </p:txBody>
      </p:sp>
      <p:sp>
        <p:nvSpPr>
          <p:cNvPr id="202" name="Shape 202"/>
          <p:cNvSpPr/>
          <p:nvPr/>
        </p:nvSpPr>
        <p:spPr>
          <a:xfrm>
            <a:off x="6902143" y="2490494"/>
            <a:ext cx="377249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((λ (t f) f)</a:t>
            </a:r>
          </a:p>
        </p:txBody>
      </p:sp>
      <p:sp>
        <p:nvSpPr>
          <p:cNvPr id="203" name="Shape 203"/>
          <p:cNvSpPr/>
          <p:nvPr/>
        </p:nvSpPr>
        <p:spPr>
          <a:xfrm>
            <a:off x="4013200" y="3513666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4" name="Shape 204"/>
          <p:cNvSpPr/>
          <p:nvPr/>
        </p:nvSpPr>
        <p:spPr>
          <a:xfrm>
            <a:off x="10278533" y="3631377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5" name="Shape 205"/>
          <p:cNvSpPr/>
          <p:nvPr/>
        </p:nvSpPr>
        <p:spPr>
          <a:xfrm>
            <a:off x="585861" y="5026260"/>
            <a:ext cx="570321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((λ (t f) t) v</a:t>
            </a:r>
            <a:r>
              <a:rPr baseline="-5999"/>
              <a:t>T</a:t>
            </a:r>
            <a:r>
              <a:t> v</a:t>
            </a:r>
            <a:r>
              <a:rPr baseline="-5999"/>
              <a:t>F</a:t>
            </a:r>
            <a:r>
              <a:t>)</a:t>
            </a:r>
          </a:p>
        </p:txBody>
      </p:sp>
      <p:sp>
        <p:nvSpPr>
          <p:cNvPr id="206" name="Shape 206"/>
          <p:cNvSpPr/>
          <p:nvPr/>
        </p:nvSpPr>
        <p:spPr>
          <a:xfrm>
            <a:off x="6790076" y="5026260"/>
            <a:ext cx="570321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((λ (t f) f) v</a:t>
            </a:r>
            <a:r>
              <a:rPr baseline="-5999"/>
              <a:t>T</a:t>
            </a:r>
            <a:r>
              <a:t> v</a:t>
            </a:r>
            <a:r>
              <a:rPr baseline="-5999"/>
              <a:t>F</a:t>
            </a:r>
            <a:r>
              <a:t>)</a:t>
            </a:r>
          </a:p>
        </p:txBody>
      </p:sp>
      <p:sp>
        <p:nvSpPr>
          <p:cNvPr id="207" name="Shape 207"/>
          <p:cNvSpPr/>
          <p:nvPr/>
        </p:nvSpPr>
        <p:spPr>
          <a:xfrm>
            <a:off x="3976026" y="6049432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8" name="Shape 208"/>
          <p:cNvSpPr/>
          <p:nvPr/>
        </p:nvSpPr>
        <p:spPr>
          <a:xfrm>
            <a:off x="10241359" y="6167142"/>
            <a:ext cx="1" cy="11625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9" name="Shape 209"/>
          <p:cNvSpPr/>
          <p:nvPr/>
        </p:nvSpPr>
        <p:spPr>
          <a:xfrm>
            <a:off x="3664834" y="7562025"/>
            <a:ext cx="622384" cy="673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v</a:t>
            </a:r>
            <a:r>
              <a:rPr baseline="-5999"/>
              <a:t>T</a:t>
            </a:r>
          </a:p>
        </p:txBody>
      </p:sp>
      <p:sp>
        <p:nvSpPr>
          <p:cNvPr id="210" name="Shape 210"/>
          <p:cNvSpPr/>
          <p:nvPr/>
        </p:nvSpPr>
        <p:spPr>
          <a:xfrm>
            <a:off x="9967341" y="7562025"/>
            <a:ext cx="622384" cy="673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v</a:t>
            </a:r>
            <a:r>
              <a:rPr baseline="-5999"/>
              <a:t>F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2"/>
      <p:bldP build="whole" bldLvl="1" animBg="1" rev="0" advAuto="0" spid="206" grpId="8"/>
      <p:bldP build="whole" bldLvl="1" animBg="1" rev="0" advAuto="0" spid="204" grpId="6"/>
      <p:bldP build="whole" bldLvl="1" animBg="1" rev="0" advAuto="0" spid="202" grpId="4"/>
      <p:bldP build="whole" bldLvl="1" animBg="1" rev="0" advAuto="0" spid="199" grpId="1"/>
      <p:bldP build="whole" bldLvl="1" animBg="1" rev="0" advAuto="0" spid="208" grpId="10"/>
      <p:bldP build="whole" bldLvl="1" animBg="1" rev="0" advAuto="0" spid="205" grpId="7"/>
      <p:bldP build="whole" bldLvl="1" animBg="1" rev="0" advAuto="0" spid="200" grpId="3"/>
      <p:bldP build="whole" bldLvl="1" animBg="1" rev="0" advAuto="0" spid="203" grpId="5"/>
      <p:bldP build="whole" bldLvl="1" animBg="1" rev="0" advAuto="0" spid="207" grpId="9"/>
      <p:bldP build="whole" bldLvl="1" animBg="1" rev="0" advAuto="0" spid="210" grpId="12"/>
      <p:bldP build="whole" bldLvl="1" animBg="1" rev="0" advAuto="0" spid="209" grpId="1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3707267" y="2810110"/>
            <a:ext cx="559026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((λ (t f) t) e</a:t>
            </a:r>
            <a:r>
              <a:rPr baseline="-5999"/>
              <a:t>T</a:t>
            </a:r>
            <a:r>
              <a:t>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Ω</a:t>
            </a:r>
            <a:r>
              <a:t>)</a:t>
            </a:r>
          </a:p>
        </p:txBody>
      </p:sp>
      <p:sp>
        <p:nvSpPr>
          <p:cNvPr id="213" name="Shape 213"/>
          <p:cNvSpPr/>
          <p:nvPr/>
        </p:nvSpPr>
        <p:spPr>
          <a:xfrm>
            <a:off x="6553200" y="3818466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4" name="Shape 214"/>
          <p:cNvSpPr/>
          <p:nvPr/>
        </p:nvSpPr>
        <p:spPr>
          <a:xfrm>
            <a:off x="6389454" y="5245099"/>
            <a:ext cx="202082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.........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  <p:bldP build="p" bldLvl="1" animBg="1" rev="0" advAuto="0" spid="21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819385" y="3635374"/>
            <a:ext cx="336603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((λ () e</a:t>
            </a:r>
            <a:r>
              <a:rPr baseline="-5999"/>
              <a:t>T</a:t>
            </a:r>
            <a:r>
              <a:t>))</a:t>
            </a:r>
          </a:p>
        </p:txBody>
      </p:sp>
      <p:sp>
        <p:nvSpPr>
          <p:cNvPr id="217" name="Shape 217"/>
          <p:cNvSpPr/>
          <p:nvPr/>
        </p:nvSpPr>
        <p:spPr>
          <a:xfrm>
            <a:off x="6502400" y="4658546"/>
            <a:ext cx="1" cy="11625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8" name="Shape 218"/>
          <p:cNvSpPr/>
          <p:nvPr/>
        </p:nvSpPr>
        <p:spPr>
          <a:xfrm>
            <a:off x="6191208" y="5980641"/>
            <a:ext cx="62238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</a:t>
            </a:r>
            <a:r>
              <a:rPr baseline="-5999"/>
              <a:t>T</a:t>
            </a:r>
          </a:p>
        </p:txBody>
      </p:sp>
      <p:sp>
        <p:nvSpPr>
          <p:cNvPr id="219" name="Shape 219"/>
          <p:cNvSpPr/>
          <p:nvPr/>
        </p:nvSpPr>
        <p:spPr>
          <a:xfrm>
            <a:off x="1268470" y="1080559"/>
            <a:ext cx="1046786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((λ (t f) (t)) (λ () e</a:t>
            </a:r>
            <a:r>
              <a:rPr baseline="-5999"/>
              <a:t>T</a:t>
            </a:r>
            <a:r>
              <a:t>) (λ ()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Ω</a:t>
            </a:r>
            <a:r>
              <a:t>))</a:t>
            </a:r>
          </a:p>
        </p:txBody>
      </p:sp>
      <p:sp>
        <p:nvSpPr>
          <p:cNvPr id="220" name="Shape 220"/>
          <p:cNvSpPr/>
          <p:nvPr/>
        </p:nvSpPr>
        <p:spPr>
          <a:xfrm>
            <a:off x="6502400" y="2122781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1" name="Shape 221"/>
          <p:cNvSpPr/>
          <p:nvPr/>
        </p:nvSpPr>
        <p:spPr>
          <a:xfrm>
            <a:off x="6502400" y="6988996"/>
            <a:ext cx="1" cy="116252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2" name="Shape 222"/>
          <p:cNvSpPr/>
          <p:nvPr/>
        </p:nvSpPr>
        <p:spPr>
          <a:xfrm>
            <a:off x="6191208" y="8325907"/>
            <a:ext cx="62238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v</a:t>
            </a:r>
            <a:r>
              <a:rPr baseline="-5999"/>
              <a:t>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3"/>
      <p:bldP build="whole" bldLvl="1" animBg="1" rev="0" advAuto="0" spid="220" grpId="1"/>
      <p:bldP build="whole" bldLvl="1" animBg="1" rev="0" advAuto="0" spid="218" grpId="4"/>
      <p:bldP build="whole" bldLvl="1" animBg="1" rev="0" advAuto="0" spid="221" grpId="5"/>
      <p:bldP build="whole" bldLvl="1" animBg="1" rev="0" advAuto="0" spid="222" grpId="6"/>
      <p:bldP build="whole" bldLvl="1" animBg="1" rev="0" advAuto="0" spid="21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2111755" y="3103033"/>
            <a:ext cx="878128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Turn all values into verbs!</a:t>
            </a:r>
          </a:p>
        </p:txBody>
      </p:sp>
      <p:sp>
        <p:nvSpPr>
          <p:cNvPr id="225" name="Shape 225"/>
          <p:cNvSpPr/>
          <p:nvPr/>
        </p:nvSpPr>
        <p:spPr>
          <a:xfrm>
            <a:off x="676147" y="5939366"/>
            <a:ext cx="1165250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(Focus on the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behaviors</a:t>
            </a:r>
            <a:r>
              <a:t> that are implicit in values.)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531027" y="1911350"/>
            <a:ext cx="11942747" cy="535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(letrec ([x (lambda (x) e)]))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(lambda (x)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((+ e) e) | ((* e)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((cons e) e) | (car e) | (cdr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d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d ::= ℕ | ‘()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x ::= &lt;vars&gt;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3545078" y="4368799"/>
            <a:ext cx="591464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Natural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3142712" y="1068094"/>
            <a:ext cx="671937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(λ (f) (λ (x) (f</a:t>
            </a:r>
            <a:r>
              <a:rPr baseline="31999"/>
              <a:t>N</a:t>
            </a:r>
            <a:r>
              <a:t> x)))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746" y="3473449"/>
            <a:ext cx="65161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0:  (λ (f) (λ (x) x))</a:t>
            </a:r>
          </a:p>
        </p:txBody>
      </p:sp>
      <p:sp>
        <p:nvSpPr>
          <p:cNvPr id="233" name="Shape 233"/>
          <p:cNvSpPr/>
          <p:nvPr/>
        </p:nvSpPr>
        <p:spPr>
          <a:xfrm>
            <a:off x="1838746" y="4768850"/>
            <a:ext cx="773554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1:  (λ (f) (λ (x) (f x)))</a:t>
            </a:r>
          </a:p>
        </p:txBody>
      </p:sp>
      <p:sp>
        <p:nvSpPr>
          <p:cNvPr id="234" name="Shape 234"/>
          <p:cNvSpPr/>
          <p:nvPr/>
        </p:nvSpPr>
        <p:spPr>
          <a:xfrm>
            <a:off x="1838746" y="6064250"/>
            <a:ext cx="895494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2:  (λ (f) (λ (x) (f (f x))))</a:t>
            </a:r>
          </a:p>
        </p:txBody>
      </p:sp>
      <p:sp>
        <p:nvSpPr>
          <p:cNvPr id="235" name="Shape 235"/>
          <p:cNvSpPr/>
          <p:nvPr/>
        </p:nvSpPr>
        <p:spPr>
          <a:xfrm>
            <a:off x="1838746" y="7359650"/>
            <a:ext cx="1017433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3:  (λ (f) (λ (x) (f (f (f x)))))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35" grpId="4"/>
      <p:bldP build="whole" bldLvl="1" animBg="1" rev="0" advAuto="0" spid="234" grpId="3"/>
      <p:bldP build="whole" bldLvl="1" animBg="1" rev="0" advAuto="0" spid="23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1313780" y="3968750"/>
            <a:ext cx="8345240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church+ = (λ (n) (λ (m)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(λ (f) (λ (x)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…))))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313780" y="3968750"/>
            <a:ext cx="10784037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church+ = (λ (n) (λ (m)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(λ (f) (λ (x)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((n f) ((m f) x))))))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313780" y="3968750"/>
            <a:ext cx="8345240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church* = (λ (n) (λ (m)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(λ (f) (λ (x)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…))))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0409" y="1550382"/>
            <a:ext cx="4583982" cy="583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4937404" y="7555517"/>
            <a:ext cx="31299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Alonzo Church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313780" y="3968750"/>
            <a:ext cx="9564639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church* = (λ (n) (λ (m)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(λ (f) (λ (x)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((n (m f)) x)))))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4496858" y="4292599"/>
            <a:ext cx="401108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f</a:t>
            </a:r>
            <a:r>
              <a:rPr baseline="31999"/>
              <a:t>N   </a:t>
            </a:r>
            <a:r>
              <a:t> =  f</a:t>
            </a:r>
            <a:r>
              <a:rPr baseline="31999"/>
              <a:t>N*M</a:t>
            </a:r>
          </a:p>
        </p:txBody>
      </p:sp>
      <p:sp>
        <p:nvSpPr>
          <p:cNvPr id="246" name="Shape 246"/>
          <p:cNvSpPr/>
          <p:nvPr/>
        </p:nvSpPr>
        <p:spPr>
          <a:xfrm>
            <a:off x="5149917" y="4229099"/>
            <a:ext cx="45283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aseline="31999" sz="4800"/>
            </a:lvl1pPr>
          </a:lstStyle>
          <a:p>
            <a:pPr>
              <a:defRPr baseline="0"/>
            </a:pPr>
            <a:r>
              <a:rPr baseline="31999"/>
              <a:t>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531027" y="1911350"/>
            <a:ext cx="11942747" cy="467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(letrec ([x (lambda (x) e)]))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(lambda (x)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((cons e) e) | (car e) | (cdr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d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d ::= ‘()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x ::= &lt;vars&gt;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5531358" y="4292599"/>
            <a:ext cx="194208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/>
            <a:r>
              <a:t>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757044" y="2683933"/>
            <a:ext cx="949071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We need to be able to case-split.</a:t>
            </a:r>
          </a:p>
        </p:txBody>
      </p:sp>
      <p:sp>
        <p:nvSpPr>
          <p:cNvPr id="253" name="Shape 253"/>
          <p:cNvSpPr/>
          <p:nvPr/>
        </p:nvSpPr>
        <p:spPr>
          <a:xfrm>
            <a:off x="3457194" y="1168399"/>
            <a:ext cx="609041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The fundamental problem:</a:t>
            </a:r>
          </a:p>
        </p:txBody>
      </p:sp>
      <p:sp>
        <p:nvSpPr>
          <p:cNvPr id="254" name="Shape 254"/>
          <p:cNvSpPr/>
          <p:nvPr/>
        </p:nvSpPr>
        <p:spPr>
          <a:xfrm>
            <a:off x="1083346" y="6739462"/>
            <a:ext cx="10838109" cy="863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We take two callbacks as with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#t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#f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!</a:t>
            </a:r>
          </a:p>
        </p:txBody>
      </p:sp>
      <p:sp>
        <p:nvSpPr>
          <p:cNvPr id="255" name="Shape 255"/>
          <p:cNvSpPr/>
          <p:nvPr/>
        </p:nvSpPr>
        <p:spPr>
          <a:xfrm>
            <a:off x="5005069" y="5223933"/>
            <a:ext cx="299466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The solution: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  <p:bldP build="whole" bldLvl="1" animBg="1" rev="0" advAuto="0" spid="254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1506686" y="2357966"/>
            <a:ext cx="999142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‘() = (λ (when-cons) (λ (when-null)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(when-null)))</a:t>
            </a:r>
          </a:p>
        </p:txBody>
      </p:sp>
      <p:sp>
        <p:nvSpPr>
          <p:cNvPr id="258" name="Shape 258"/>
          <p:cNvSpPr/>
          <p:nvPr/>
        </p:nvSpPr>
        <p:spPr>
          <a:xfrm>
            <a:off x="546410" y="5600700"/>
            <a:ext cx="1191198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(cons a b) = (λ (when-cons) (λ (when-null)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(when-cons a b)))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531027" y="2855383"/>
            <a:ext cx="11942747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(letrec ([x (lambda (x) e)]))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(lambda (x)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x ::= &lt;vars&gt;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179824" y="4368799"/>
            <a:ext cx="464515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Y combinator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00996" y="3619499"/>
            <a:ext cx="1203392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(letrec ([fact (λ (n)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(if (= n 0)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1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(* n (fact (- n 1)))))])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(fact 5))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00996" y="3619499"/>
            <a:ext cx="1203392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(letrec ([fact (λ (fact) (λ (n)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(if (= n 0)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1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(* n (fact (- n 1)))))])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(fact 5))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657367" y="2286287"/>
            <a:ext cx="8435529" cy="135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Ω</a:t>
            </a:r>
            <a:r>
              <a:t> = (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U U</a:t>
            </a:r>
            <a:r>
              <a:t>) = ((λ (u) (u u))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Ω</a:t>
            </a:r>
            <a:r>
              <a:t>            (λ (u) (u u)))</a:t>
            </a:r>
          </a:p>
        </p:txBody>
      </p:sp>
      <p:sp>
        <p:nvSpPr>
          <p:cNvPr id="129" name="Shape 129"/>
          <p:cNvSpPr/>
          <p:nvPr/>
        </p:nvSpPr>
        <p:spPr>
          <a:xfrm>
            <a:off x="6643844" y="4311488"/>
            <a:ext cx="1" cy="11625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0" name="Shape 130"/>
          <p:cNvSpPr/>
          <p:nvPr/>
        </p:nvSpPr>
        <p:spPr>
          <a:xfrm>
            <a:off x="1982820" y="6142692"/>
            <a:ext cx="9322049" cy="13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(u u)[u ←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t>] = ((λ (u) (u u))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                                </a:t>
            </a:r>
            <a:r>
              <a:t>(λ (u) (u u)))</a:t>
            </a:r>
          </a:p>
        </p:txBody>
      </p:sp>
      <p:sp>
        <p:nvSpPr>
          <p:cNvPr id="131" name="Shape 131"/>
          <p:cNvSpPr/>
          <p:nvPr/>
        </p:nvSpPr>
        <p:spPr>
          <a:xfrm>
            <a:off x="7664425" y="4483099"/>
            <a:ext cx="48012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β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0" grpId="3"/>
      <p:bldP build="whole" bldLvl="1" animBg="1" rev="0" advAuto="0" spid="131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00996" y="3619499"/>
            <a:ext cx="1203392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(letrec ([mk (λ (fact) (λ (n)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(if (= n 0)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1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(* n (fact (- n 1)))))])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((mk mk) 5))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100996" y="3619499"/>
            <a:ext cx="12811287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(letrec ([mk (λ (mk) (λ (n)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(if (= n 0)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1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(* n ((mk mk) (- n 1)))))])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((mk mk) 5))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6212458" y="4368799"/>
            <a:ext cx="57988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4373372" y="4368799"/>
            <a:ext cx="42580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(Y f) = f (Y f)</a:t>
            </a:r>
          </a:p>
        </p:txBody>
      </p:sp>
      <p:sp>
        <p:nvSpPr>
          <p:cNvPr id="275" name="Shape 275"/>
          <p:cNvSpPr/>
          <p:nvPr/>
        </p:nvSpPr>
        <p:spPr>
          <a:xfrm>
            <a:off x="3048508" y="7581899"/>
            <a:ext cx="690778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(It’s a fixed-point combinator!)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8819" y="262598"/>
            <a:ext cx="9147162" cy="910322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6866466" y="6460066"/>
            <a:ext cx="482403" cy="496095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5808133" y="6989233"/>
            <a:ext cx="482403" cy="49609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  <p:bldP build="whole" bldLvl="1" animBg="1" rev="0" advAuto="0" spid="279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703882" y="4233540"/>
            <a:ext cx="12003436" cy="128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Y  =  (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t> (λ (y) (λ (f) 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(f (λ (x) (((y y) f) x)))))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96756" y="3619499"/>
            <a:ext cx="12811287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(letrec ([fact (Y (λ (fact) (λ (n)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(if (= n 0)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1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(* n (fact (- n 1)))))])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(fact 5))</a:t>
            </a:r>
          </a:p>
        </p:txBody>
      </p:sp>
      <p:sp>
        <p:nvSpPr>
          <p:cNvPr id="284" name="Shape 284"/>
          <p:cNvSpPr/>
          <p:nvPr/>
        </p:nvSpPr>
        <p:spPr>
          <a:xfrm>
            <a:off x="4419599" y="2834137"/>
            <a:ext cx="1" cy="721864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3625098" y="3968750"/>
            <a:ext cx="7429682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(lambda (x)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683592" y="1428749"/>
            <a:ext cx="8070875" cy="79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(church-&gt;nat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(church-&gt;list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(church-&gt;bool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)</a:t>
            </a:r>
          </a:p>
        </p:txBody>
      </p:sp>
      <p:sp>
        <p:nvSpPr>
          <p:cNvPr id="289" name="Shape 289"/>
          <p:cNvSpPr/>
          <p:nvPr/>
        </p:nvSpPr>
        <p:spPr>
          <a:xfrm>
            <a:off x="4123055" y="152399"/>
            <a:ext cx="47586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De-churching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683592" y="1428749"/>
            <a:ext cx="8070875" cy="79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(church-&gt;nat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((cv add1) 0))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(church-&gt;list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(church-&gt;bool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)</a:t>
            </a:r>
          </a:p>
        </p:txBody>
      </p:sp>
      <p:sp>
        <p:nvSpPr>
          <p:cNvPr id="292" name="Shape 292"/>
          <p:cNvSpPr/>
          <p:nvPr/>
        </p:nvSpPr>
        <p:spPr>
          <a:xfrm>
            <a:off x="4123055" y="152399"/>
            <a:ext cx="47586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De-churching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3633" y="1584586"/>
            <a:ext cx="4757534" cy="658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683592" y="1428749"/>
            <a:ext cx="11637616" cy="79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(church-&gt;nat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((cv add1) 0))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(church-&gt;list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((cv (λ (car)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(λ (cdr)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(cons car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(church-&gt;list cdr)))))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(λ (na) ‘())))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(church-&gt;bool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)</a:t>
            </a:r>
          </a:p>
        </p:txBody>
      </p:sp>
      <p:sp>
        <p:nvSpPr>
          <p:cNvPr id="295" name="Shape 295"/>
          <p:cNvSpPr/>
          <p:nvPr/>
        </p:nvSpPr>
        <p:spPr>
          <a:xfrm>
            <a:off x="4123055" y="152399"/>
            <a:ext cx="47586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De-churching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683592" y="1428749"/>
            <a:ext cx="11637616" cy="79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(church-&gt;nat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((cv add1) 0))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(church-&gt;list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((cv (λ (car)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(λ (cdr)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(cons car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(church-&gt;list cdr)))))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(λ (na) ‘())))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(church-&gt;bool cv)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((cv (λ () #t)) </a:t>
            </a:r>
          </a:p>
          <a:p>
            <a:pPr algn="l">
              <a:defRPr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(λ () #f)))</a:t>
            </a:r>
          </a:p>
        </p:txBody>
      </p:sp>
      <p:sp>
        <p:nvSpPr>
          <p:cNvPr id="298" name="Shape 298"/>
          <p:cNvSpPr/>
          <p:nvPr/>
        </p:nvSpPr>
        <p:spPr>
          <a:xfrm>
            <a:off x="4123055" y="152399"/>
            <a:ext cx="47586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De-churching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134856" y="2302933"/>
            <a:ext cx="12811287" cy="396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(letrec ([map (λ (f lst) 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(if (null? lst)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'()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(cons (f (car lst)) 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(map f (cdr lst)))))])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(map (λ (x) (+ 1 x))</a:t>
            </a:r>
          </a:p>
          <a:p>
            <a:pPr algn="l">
              <a:defRPr sz="3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'(0 5 3)))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348257" y="2887133"/>
            <a:ext cx="12308286" cy="151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(define lst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(((((((((λ (Y-comb)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(λ (church:null?)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(λ (church:cons)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(λ (church:car)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(λ (church:cdr)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(λ (church:+)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(λ (church:*)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(λ (church:not)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((λ (map)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((map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(λ (x)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((church:+ (λ (f) (λ (x) (f x))))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x)))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((church:cons (λ (f) (λ (x) x)))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((church:cons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(λ (f)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(λ (x) (f (f (f (f (f x))))))))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((church:cons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(λ (f) (λ (x) (f (f (f x))))))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(λ (when-cons)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(λ (when-null)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  (when-null (λ (x) x)))))))))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(Y-comb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(λ (map)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(λ (f)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(λ (lst)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(((church:null? lst)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 (λ (unused)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   (λ (when-cons)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     (λ (when-null)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       (when-null (λ (x) x))))))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(λ (unused)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  ((church:cons (f (church:car lst)))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                       ((map f) (church:cdr lst))))))))))))))))))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((λ (y) (λ (mk) (mk (λ (x) (((y y) mk) x)))))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(λ (y) (λ (mk) (mk (λ (x) (((y y) mk) x)))))))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(λ (pair)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((pair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(λ (a)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   (λ (b) (λ (ft) (λ (ff) (ff (λ (x) x)))))))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(λ (unused) (λ (ft) (λ (ff) (ft (λ (x) x))))))))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(λ (a)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(λ (b)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   (λ (when-cons) (λ (when-null) ((when-cons a) b))))))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(λ (pair)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((pair (λ (a) (λ (b) a))) (λ (unused) (λ (x) x)))))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(λ (pair)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((pair (λ (a) (λ (b) b))) (λ (unused) (λ (x) x)))))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(λ (n0) (λ (n1) (λ (f) (λ (x) ((n1 f) ((n0 f) x)))))))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(λ (n0) (λ (n1) (λ (f) (λ (x) ((n0 (n1 f)) x))))))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(λ (bool)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((bool (λ (unused) (λ (ft) (λ (ff) (ff (λ (x) x))))))</a:t>
            </a:r>
          </a:p>
          <a:p>
            <a:pPr algn="l">
              <a:defRPr sz="2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(λ (unused) (λ (ft) (λ (ff) (ft (λ (x) x)))))))))</a:t>
            </a:r>
          </a:p>
        </p:txBody>
      </p:sp>
      <p:sp>
        <p:nvSpPr>
          <p:cNvPr id="303" name="Shape 303"/>
          <p:cNvSpPr/>
          <p:nvPr/>
        </p:nvSpPr>
        <p:spPr>
          <a:xfrm>
            <a:off x="1862751" y="8305799"/>
            <a:ext cx="962560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&gt; (map church-&gt;nat (church-&gt;list lst))</a:t>
            </a:r>
          </a:p>
          <a:p>
            <a:pPr algn="l">
              <a:defRPr sz="32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'(1 6 4)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3479 -1.084025" origin="layout" pathEditMode="relative">
                                      <p:cBhvr>
                                        <p:cTn id="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xfrm>
            <a:off x="151638" y="3983566"/>
            <a:ext cx="12701523" cy="2159001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Now we can write a church encoder!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083" y="1497343"/>
            <a:ext cx="5760821" cy="648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5941" y="1497343"/>
            <a:ext cx="4327968" cy="6485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3487547" y="4368799"/>
            <a:ext cx="602970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Church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798554" y="1911350"/>
            <a:ext cx="11407693" cy="650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(letrec ([x (lambda (x …) e)]))</a:t>
            </a:r>
            <a:br/>
            <a:r>
              <a:t>    | (let ([x e] …)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(lambda (x …)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 …)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(if e 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(+ e e) | (* 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(cons e e) | (car e) | (cdr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d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d ::= ℕ | #t | #f | ‘()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x ::= &lt;vars&gt;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798554" y="1911350"/>
            <a:ext cx="11407693" cy="650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e ::= (letrec ([x (lambda (x …) e)]))</a:t>
            </a:r>
            <a:br/>
            <a:r>
              <a:t>    | (let ([x e] …)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(lambda (x …)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(e e …)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x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(if e 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(+ e e) | (* e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(cons e e) | (car e) | (cdr e)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| d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d ::= ℕ | #t | #f | ‘()</a:t>
            </a:r>
          </a:p>
          <a:p>
            <a: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x ::= &lt;vars&gt;</a:t>
            </a:r>
          </a:p>
        </p:txBody>
      </p:sp>
      <p:sp>
        <p:nvSpPr>
          <p:cNvPr id="143" name="Shape 143"/>
          <p:cNvSpPr/>
          <p:nvPr/>
        </p:nvSpPr>
        <p:spPr>
          <a:xfrm>
            <a:off x="59266" y="4897040"/>
            <a:ext cx="12617319" cy="3394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193741" y="-173137"/>
            <a:ext cx="12617318" cy="33942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5891808" y="3179663"/>
            <a:ext cx="12617318" cy="33942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4020674" y="3729996"/>
            <a:ext cx="12617319" cy="3394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32742" y="2068777"/>
            <a:ext cx="2643717" cy="16161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806325" y="3054350"/>
            <a:ext cx="163855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e ::=</a:t>
            </a:r>
          </a:p>
        </p:txBody>
      </p:sp>
      <p:sp>
        <p:nvSpPr>
          <p:cNvPr id="149" name="Shape 149"/>
          <p:cNvSpPr/>
          <p:nvPr/>
        </p:nvSpPr>
        <p:spPr>
          <a:xfrm>
            <a:off x="3869866" y="3630083"/>
            <a:ext cx="41915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)</a:t>
            </a:r>
          </a:p>
        </p:txBody>
      </p:sp>
      <p:sp>
        <p:nvSpPr>
          <p:cNvPr id="150" name="Shape 150"/>
          <p:cNvSpPr/>
          <p:nvPr/>
        </p:nvSpPr>
        <p:spPr>
          <a:xfrm>
            <a:off x="5675908" y="3054350"/>
            <a:ext cx="133369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) 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9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9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9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99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99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99"/>
                            </p:stCondLst>
                            <p:childTnLst>
                              <p:par>
                                <p:cTn id="33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7"/>
      <p:bldP build="whole" bldLvl="1" animBg="1" rev="0" advAuto="0" spid="150" grpId="8"/>
      <p:bldP build="whole" bldLvl="1" animBg="1" rev="0" advAuto="0" spid="147" grpId="5"/>
      <p:bldP build="whole" bldLvl="1" animBg="1" rev="0" advAuto="0" spid="145" grpId="3"/>
      <p:bldP build="whole" bldLvl="1" animBg="1" rev="0" advAuto="0" spid="144" grpId="2"/>
      <p:bldP build="whole" bldLvl="1" animBg="1" rev="0" advAuto="0" spid="143" grpId="1"/>
      <p:bldP build="whole" bldLvl="1" animBg="1" rev="0" advAuto="0" spid="146" grpId="4"/>
      <p:bldP build="whole" bldLvl="1" animBg="1" rev="0" advAuto="0" spid="148" grpId="6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