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losure conversion"/>
          <p:cNvSpPr txBox="1"/>
          <p:nvPr>
            <p:ph type="ctrTitle"/>
          </p:nvPr>
        </p:nvSpPr>
        <p:spPr>
          <a:xfrm>
            <a:off x="1270000" y="9017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Closure conversion</a:t>
            </a:r>
          </a:p>
        </p:txBody>
      </p:sp>
      <p:sp>
        <p:nvSpPr>
          <p:cNvPr id="120" name="Compiling"/>
          <p:cNvSpPr txBox="1"/>
          <p:nvPr>
            <p:ph type="subTitle" sz="quarter" idx="1"/>
          </p:nvPr>
        </p:nvSpPr>
        <p:spPr>
          <a:xfrm>
            <a:off x="364066" y="4523316"/>
            <a:ext cx="10464801" cy="1130301"/>
          </a:xfrm>
          <a:prstGeom prst="rect">
            <a:avLst/>
          </a:prstGeom>
        </p:spPr>
        <p:txBody>
          <a:bodyPr/>
          <a:lstStyle/>
          <a:p>
            <a:pPr/>
            <a:r>
              <a:t>Compiling</a:t>
            </a:r>
          </a:p>
        </p:txBody>
      </p:sp>
      <p:sp>
        <p:nvSpPr>
          <p:cNvPr id="121" name="λ"/>
          <p:cNvSpPr txBox="1"/>
          <p:nvPr/>
        </p:nvSpPr>
        <p:spPr>
          <a:xfrm>
            <a:off x="6805231" y="4491100"/>
            <a:ext cx="410338" cy="771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500"/>
            </a:lvl1pPr>
          </a:lstStyle>
          <a:p>
            <a:pPr>
              <a:defRPr sz="3700"/>
            </a:pPr>
            <a:r>
              <a:rPr sz="4500"/>
              <a:t>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(proc (main)…"/>
          <p:cNvSpPr txBox="1"/>
          <p:nvPr/>
        </p:nvSpPr>
        <p:spPr>
          <a:xfrm>
            <a:off x="748737" y="596900"/>
            <a:ext cx="4504136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(proc (main)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lam0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x))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…)</a:t>
            </a:r>
          </a:p>
        </p:txBody>
      </p:sp>
      <p:sp>
        <p:nvSpPr>
          <p:cNvPr id="179" name="……"/>
          <p:cNvSpPr txBox="1"/>
          <p:nvPr/>
        </p:nvSpPr>
        <p:spPr>
          <a:xfrm>
            <a:off x="7395071" y="1145943"/>
            <a:ext cx="2553097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80" name="(λ (d)…"/>
          <p:cNvSpPr txBox="1"/>
          <p:nvPr/>
        </p:nvSpPr>
        <p:spPr>
          <a:xfrm>
            <a:off x="8678217" y="2648776"/>
            <a:ext cx="1821459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81" name="(f a c)"/>
          <p:cNvSpPr txBox="1"/>
          <p:nvPr/>
        </p:nvSpPr>
        <p:spPr>
          <a:xfrm>
            <a:off x="9618017" y="3787543"/>
            <a:ext cx="18214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 a c)</a:t>
            </a:r>
          </a:p>
        </p:txBody>
      </p:sp>
      <p:sp>
        <p:nvSpPr>
          <p:cNvPr id="182" name="…) …) …)"/>
          <p:cNvSpPr txBox="1"/>
          <p:nvPr/>
        </p:nvSpPr>
        <p:spPr>
          <a:xfrm>
            <a:off x="8131869" y="4469109"/>
            <a:ext cx="206533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</a:t>
            </a:r>
          </a:p>
        </p:txBody>
      </p:sp>
      <p:sp>
        <p:nvSpPr>
          <p:cNvPr id="183" name="(proc (lam0 env0 a)"/>
          <p:cNvSpPr txBox="1"/>
          <p:nvPr/>
        </p:nvSpPr>
        <p:spPr>
          <a:xfrm>
            <a:off x="6912471" y="324676"/>
            <a:ext cx="47480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(proc (lam0 env0 a)</a:t>
            </a:r>
          </a:p>
        </p:txBody>
      </p:sp>
      <p:pic>
        <p:nvPicPr>
          <p:cNvPr id="184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04145" y="163810"/>
            <a:ext cx="6186025" cy="9425980"/>
          </a:xfrm>
          <a:prstGeom prst="rect">
            <a:avLst/>
          </a:prstGeom>
        </p:spPr>
      </p:pic>
      <p:sp>
        <p:nvSpPr>
          <p:cNvPr id="186" name="env mapping:…"/>
          <p:cNvSpPr txBox="1"/>
          <p:nvPr/>
        </p:nvSpPr>
        <p:spPr>
          <a:xfrm>
            <a:off x="567418" y="5674783"/>
            <a:ext cx="5830231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/>
            </a:pPr>
            <a:r>
              <a:t>env mapping: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-&gt; (vector-ref env0 ‘0)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……"/>
          <p:cNvSpPr txBox="1"/>
          <p:nvPr/>
        </p:nvSpPr>
        <p:spPr>
          <a:xfrm>
            <a:off x="7395071" y="1145943"/>
            <a:ext cx="499189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lam1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env0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a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y))</a:t>
            </a:r>
          </a:p>
        </p:txBody>
      </p:sp>
      <p:sp>
        <p:nvSpPr>
          <p:cNvPr id="189" name="…)"/>
          <p:cNvSpPr txBox="1"/>
          <p:nvPr/>
        </p:nvSpPr>
        <p:spPr>
          <a:xfrm>
            <a:off x="8131869" y="4469109"/>
            <a:ext cx="6020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</a:t>
            </a:r>
          </a:p>
        </p:txBody>
      </p:sp>
      <p:sp>
        <p:nvSpPr>
          <p:cNvPr id="190" name="(proc (lam0 env0 a)"/>
          <p:cNvSpPr txBox="1"/>
          <p:nvPr/>
        </p:nvSpPr>
        <p:spPr>
          <a:xfrm>
            <a:off x="6912471" y="324676"/>
            <a:ext cx="47480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(proc (lam0 env0 a)</a:t>
            </a:r>
          </a:p>
        </p:txBody>
      </p:sp>
      <p:pic>
        <p:nvPicPr>
          <p:cNvPr id="191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04145" y="163810"/>
            <a:ext cx="6186025" cy="9425980"/>
          </a:xfrm>
          <a:prstGeom prst="rect">
            <a:avLst/>
          </a:prstGeom>
        </p:spPr>
      </p:pic>
      <p:sp>
        <p:nvSpPr>
          <p:cNvPr id="193" name="……"/>
          <p:cNvSpPr txBox="1"/>
          <p:nvPr/>
        </p:nvSpPr>
        <p:spPr>
          <a:xfrm>
            <a:off x="7769315" y="6111643"/>
            <a:ext cx="2065339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(λ (d)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94" name="(f a c)"/>
          <p:cNvSpPr txBox="1"/>
          <p:nvPr/>
        </p:nvSpPr>
        <p:spPr>
          <a:xfrm>
            <a:off x="8886428" y="7707610"/>
            <a:ext cx="182145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 a c)</a:t>
            </a:r>
          </a:p>
        </p:txBody>
      </p:sp>
      <p:sp>
        <p:nvSpPr>
          <p:cNvPr id="195" name="…) …)"/>
          <p:cNvSpPr txBox="1"/>
          <p:nvPr/>
        </p:nvSpPr>
        <p:spPr>
          <a:xfrm>
            <a:off x="7769315" y="852041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</a:t>
            </a:r>
          </a:p>
        </p:txBody>
      </p:sp>
      <p:sp>
        <p:nvSpPr>
          <p:cNvPr id="196" name="(proc (lam1 env1 b c)"/>
          <p:cNvSpPr txBox="1"/>
          <p:nvPr/>
        </p:nvSpPr>
        <p:spPr>
          <a:xfrm>
            <a:off x="6901036" y="5430077"/>
            <a:ext cx="523577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(proc (lam1 env1 b c)</a:t>
            </a:r>
          </a:p>
        </p:txBody>
      </p:sp>
      <p:sp>
        <p:nvSpPr>
          <p:cNvPr id="197" name="bound vars: env0,a,y"/>
          <p:cNvSpPr txBox="1"/>
          <p:nvPr/>
        </p:nvSpPr>
        <p:spPr>
          <a:xfrm>
            <a:off x="584351" y="5912994"/>
            <a:ext cx="4181012" cy="5607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/>
            </a:pPr>
            <a:r>
              <a:t>bound vars: 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env0,a,y</a:t>
            </a:r>
          </a:p>
        </p:txBody>
      </p:sp>
      <p:sp>
        <p:nvSpPr>
          <p:cNvPr id="201" name="Connection Line"/>
          <p:cNvSpPr/>
          <p:nvPr/>
        </p:nvSpPr>
        <p:spPr>
          <a:xfrm>
            <a:off x="4090317" y="1687181"/>
            <a:ext cx="3151453" cy="4102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7973" y="1323"/>
                  <a:pt x="10773" y="8523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99" name="(proc (main)…"/>
          <p:cNvSpPr txBox="1"/>
          <p:nvPr/>
        </p:nvSpPr>
        <p:spPr>
          <a:xfrm>
            <a:off x="748737" y="596900"/>
            <a:ext cx="4504136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(proc (main)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lam0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x))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…)</a:t>
            </a:r>
          </a:p>
        </p:txBody>
      </p:sp>
      <p:sp>
        <p:nvSpPr>
          <p:cNvPr id="200" name="env mapping:…"/>
          <p:cNvSpPr txBox="1"/>
          <p:nvPr/>
        </p:nvSpPr>
        <p:spPr>
          <a:xfrm>
            <a:off x="605518" y="6424767"/>
            <a:ext cx="6058868" cy="285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/>
            </a:pPr>
            <a:r>
              <a:t>env mapping: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   -&gt; (vector-ref env0 ‘0)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env0 -&gt; (vector-ref env1 ‘0) 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    -&gt; (vector-ref env1 ‘1) 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   -&gt; (vector-ref env1 ‘2)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1" grpId="3"/>
      <p:bldP build="whole" bldLvl="1" animBg="1" rev="0" advAuto="0" spid="197" grpId="1"/>
      <p:bldP build="whole" bldLvl="1" animBg="1" rev="0" advAuto="0" spid="200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As the AST is traversed, free variables are computed.…"/>
          <p:cNvSpPr txBox="1"/>
          <p:nvPr>
            <p:ph type="body" idx="1"/>
          </p:nvPr>
        </p:nvSpPr>
        <p:spPr>
          <a:xfrm>
            <a:off x="713614" y="1684238"/>
            <a:ext cx="11577572" cy="733339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100"/>
              </a:spcBef>
            </a:pPr>
            <a:r>
              <a:t>As the AST is traversed, free variables are computed.</a:t>
            </a:r>
          </a:p>
          <a:p>
            <a:pPr>
              <a:spcBef>
                <a:spcPts val="2100"/>
              </a:spcBef>
            </a:pPr>
            <a:r>
              <a:t>At each lambda: 1) the algorithm converts any lambdas under the lambda’s body first (and also computes a set of free variables); then 2) it emits code to allocate the lambda’s closure/environment and replaces free vars with env access.</a:t>
            </a:r>
          </a:p>
          <a:p>
            <a:pPr>
              <a:spcBef>
                <a:spcPts val="2100"/>
              </a:spcBef>
            </a:pPr>
            <a:r>
              <a:t>Converting the body of a lambda yields a set of free variables that can be </a:t>
            </a:r>
            <a:r>
              <a:rPr i="1"/>
              <a:t>canonically ordered</a:t>
            </a:r>
            <a:r>
              <a:t>.</a:t>
            </a:r>
          </a:p>
          <a:p>
            <a:pPr>
              <a:spcBef>
                <a:spcPts val="2100"/>
              </a:spcBef>
            </a:pPr>
            <a:r>
              <a:t>Closures are </a:t>
            </a:r>
            <a:r>
              <a:rPr i="1"/>
              <a:t>flat</a:t>
            </a:r>
            <a:r>
              <a:t> heap-allocated vectors containing a function pointer and then each free var </a:t>
            </a:r>
            <a:r>
              <a:rPr i="1"/>
              <a:t>in order</a:t>
            </a:r>
            <a:r>
              <a:t>.</a:t>
            </a:r>
          </a:p>
          <a:p>
            <a:pPr>
              <a:spcBef>
                <a:spcPts val="2100"/>
              </a:spcBef>
            </a:pPr>
            <a:r>
              <a:t>Accesses of free variables are turned into a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vector-ref</a:t>
            </a:r>
            <a:r>
              <a:t> with the predetermined index.</a:t>
            </a:r>
          </a:p>
        </p:txBody>
      </p:sp>
      <p:sp>
        <p:nvSpPr>
          <p:cNvPr id="204" name="Bottom-up closure conversion"/>
          <p:cNvSpPr txBox="1"/>
          <p:nvPr>
            <p:ph type="title"/>
          </p:nvPr>
        </p:nvSpPr>
        <p:spPr>
          <a:xfrm>
            <a:off x="952500" y="101600"/>
            <a:ext cx="11099800" cy="190989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Bottom-up closure conversion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……"/>
          <p:cNvSpPr txBox="1"/>
          <p:nvPr/>
        </p:nvSpPr>
        <p:spPr>
          <a:xfrm>
            <a:off x="748737" y="596900"/>
            <a:ext cx="2309218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(a)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…</a:t>
            </a:r>
          </a:p>
        </p:txBody>
      </p:sp>
      <p:sp>
        <p:nvSpPr>
          <p:cNvPr id="207" name="(λ (b c)…"/>
          <p:cNvSpPr txBox="1"/>
          <p:nvPr/>
        </p:nvSpPr>
        <p:spPr>
          <a:xfrm>
            <a:off x="3585071" y="2882900"/>
            <a:ext cx="230921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208" name="(λ (d)…"/>
          <p:cNvSpPr txBox="1"/>
          <p:nvPr/>
        </p:nvSpPr>
        <p:spPr>
          <a:xfrm>
            <a:off x="6031937" y="5232400"/>
            <a:ext cx="1821459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209" name="(f a c)"/>
          <p:cNvSpPr txBox="1"/>
          <p:nvPr/>
        </p:nvSpPr>
        <p:spPr>
          <a:xfrm>
            <a:off x="7632137" y="7493000"/>
            <a:ext cx="1821459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 a c)</a:t>
            </a:r>
          </a:p>
        </p:txBody>
      </p:sp>
      <p:sp>
        <p:nvSpPr>
          <p:cNvPr id="210" name="…) …) …) …"/>
          <p:cNvSpPr txBox="1"/>
          <p:nvPr/>
        </p:nvSpPr>
        <p:spPr>
          <a:xfrm>
            <a:off x="926537" y="8661400"/>
            <a:ext cx="2553098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 …</a:t>
            </a:r>
          </a:p>
        </p:txBody>
      </p:sp>
      <p:sp>
        <p:nvSpPr>
          <p:cNvPr id="211" name="free vars: a,c,f"/>
          <p:cNvSpPr txBox="1"/>
          <p:nvPr/>
        </p:nvSpPr>
        <p:spPr>
          <a:xfrm>
            <a:off x="886110" y="6526827"/>
            <a:ext cx="3050473" cy="560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free vars: 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a,c,f</a:t>
            </a:r>
          </a:p>
        </p:txBody>
      </p:sp>
      <p:sp>
        <p:nvSpPr>
          <p:cNvPr id="213" name="Connection Line"/>
          <p:cNvSpPr/>
          <p:nvPr/>
        </p:nvSpPr>
        <p:spPr>
          <a:xfrm>
            <a:off x="3934552" y="5630664"/>
            <a:ext cx="1910359" cy="7384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1768" y="159"/>
                  <a:pt x="4568" y="7359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3" grpId="2"/>
      <p:bldP build="whole" bldLvl="1" animBg="1" rev="0" advAuto="0" spid="2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……"/>
          <p:cNvSpPr txBox="1"/>
          <p:nvPr/>
        </p:nvSpPr>
        <p:spPr>
          <a:xfrm>
            <a:off x="748737" y="596900"/>
            <a:ext cx="2309218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(a)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…</a:t>
            </a:r>
          </a:p>
        </p:txBody>
      </p:sp>
      <p:sp>
        <p:nvSpPr>
          <p:cNvPr id="216" name="(λ (b c)…"/>
          <p:cNvSpPr txBox="1"/>
          <p:nvPr/>
        </p:nvSpPr>
        <p:spPr>
          <a:xfrm>
            <a:off x="3585071" y="2882900"/>
            <a:ext cx="230921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217" name="(prim vector…"/>
          <p:cNvSpPr txBox="1"/>
          <p:nvPr/>
        </p:nvSpPr>
        <p:spPr>
          <a:xfrm>
            <a:off x="6031937" y="5232400"/>
            <a:ext cx="4016376" cy="238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lam14   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a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c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f)</a:t>
            </a:r>
          </a:p>
        </p:txBody>
      </p:sp>
      <p:sp>
        <p:nvSpPr>
          <p:cNvPr id="218" name="…) …) …) …"/>
          <p:cNvSpPr txBox="1"/>
          <p:nvPr/>
        </p:nvSpPr>
        <p:spPr>
          <a:xfrm>
            <a:off x="926537" y="8661400"/>
            <a:ext cx="2553098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 …</a:t>
            </a:r>
          </a:p>
        </p:txBody>
      </p:sp>
      <p:sp>
        <p:nvSpPr>
          <p:cNvPr id="219" name="(proc (lam14 env d)…"/>
          <p:cNvSpPr txBox="1"/>
          <p:nvPr/>
        </p:nvSpPr>
        <p:spPr>
          <a:xfrm>
            <a:off x="6338325" y="207433"/>
            <a:ext cx="5723534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(proc (lam14 env 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(clo-app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‘3)   </a:t>
            </a:r>
            <a:r>
              <a:rPr>
                <a:solidFill>
                  <a:srgbClr val="5E5E5E"/>
                </a:solidFill>
              </a:rPr>
              <a:t>;f</a:t>
            </a:r>
            <a:r>
              <a:t>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‘1)   </a:t>
            </a:r>
            <a:r>
              <a:rPr>
                <a:solidFill>
                  <a:srgbClr val="5E5E5E"/>
                </a:solidFill>
              </a:rPr>
              <a:t>;a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‘2))  </a:t>
            </a:r>
            <a:r>
              <a:rPr>
                <a:solidFill>
                  <a:srgbClr val="5E5E5E"/>
                </a:solidFill>
              </a:rPr>
              <a:t>;c</a:t>
            </a:r>
            <a:r>
              <a:t>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…)</a:t>
            </a:r>
          </a:p>
        </p:txBody>
      </p:sp>
      <p:pic>
        <p:nvPicPr>
          <p:cNvPr id="220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93366" y="156633"/>
            <a:ext cx="5895976" cy="4744112"/>
          </a:xfrm>
          <a:prstGeom prst="rect">
            <a:avLst/>
          </a:prstGeom>
        </p:spPr>
      </p:pic>
      <p:sp>
        <p:nvSpPr>
          <p:cNvPr id="222" name="adds first-order proc"/>
          <p:cNvSpPr txBox="1"/>
          <p:nvPr/>
        </p:nvSpPr>
        <p:spPr>
          <a:xfrm>
            <a:off x="258462" y="5085525"/>
            <a:ext cx="3889249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adds first-order proc</a:t>
            </a:r>
          </a:p>
        </p:txBody>
      </p:sp>
      <p:sp>
        <p:nvSpPr>
          <p:cNvPr id="226" name="Connection Line"/>
          <p:cNvSpPr/>
          <p:nvPr/>
        </p:nvSpPr>
        <p:spPr>
          <a:xfrm>
            <a:off x="4321637" y="4489185"/>
            <a:ext cx="1624080" cy="8502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5700" y="11285"/>
                  <a:pt x="8500" y="18485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24" name="allocates flat closure"/>
          <p:cNvSpPr txBox="1"/>
          <p:nvPr/>
        </p:nvSpPr>
        <p:spPr>
          <a:xfrm>
            <a:off x="255604" y="6832599"/>
            <a:ext cx="3894964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allocates flat closure</a:t>
            </a:r>
          </a:p>
        </p:txBody>
      </p:sp>
      <p:sp>
        <p:nvSpPr>
          <p:cNvPr id="227" name="Connection Line"/>
          <p:cNvSpPr/>
          <p:nvPr/>
        </p:nvSpPr>
        <p:spPr>
          <a:xfrm>
            <a:off x="4347037" y="5811969"/>
            <a:ext cx="1624080" cy="1161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4" grpId="3"/>
      <p:bldP build="whole" bldLvl="1" animBg="1" rev="0" advAuto="0" spid="222" grpId="1"/>
      <p:bldP build="whole" bldLvl="1" animBg="1" rev="0" advAuto="0" spid="227" grpId="4"/>
      <p:bldP build="whole" bldLvl="1" animBg="1" rev="0" advAuto="0" spid="226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……"/>
          <p:cNvSpPr txBox="1"/>
          <p:nvPr/>
        </p:nvSpPr>
        <p:spPr>
          <a:xfrm>
            <a:off x="748737" y="596900"/>
            <a:ext cx="2309218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(a)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…</a:t>
            </a:r>
          </a:p>
        </p:txBody>
      </p:sp>
      <p:sp>
        <p:nvSpPr>
          <p:cNvPr id="230" name="(λ (b c)…"/>
          <p:cNvSpPr txBox="1"/>
          <p:nvPr/>
        </p:nvSpPr>
        <p:spPr>
          <a:xfrm>
            <a:off x="3585071" y="2882900"/>
            <a:ext cx="230921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231" name="(prim vector…"/>
          <p:cNvSpPr txBox="1"/>
          <p:nvPr/>
        </p:nvSpPr>
        <p:spPr>
          <a:xfrm>
            <a:off x="6031937" y="5232400"/>
            <a:ext cx="4016376" cy="238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(prim vector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lam14   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a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c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f)</a:t>
            </a:r>
          </a:p>
        </p:txBody>
      </p:sp>
      <p:sp>
        <p:nvSpPr>
          <p:cNvPr id="232" name="…) …) …) …"/>
          <p:cNvSpPr txBox="1"/>
          <p:nvPr/>
        </p:nvSpPr>
        <p:spPr>
          <a:xfrm>
            <a:off x="926537" y="8661400"/>
            <a:ext cx="2553098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 …</a:t>
            </a:r>
          </a:p>
        </p:txBody>
      </p:sp>
      <p:sp>
        <p:nvSpPr>
          <p:cNvPr id="233" name="free vars: a f x y"/>
          <p:cNvSpPr txBox="1"/>
          <p:nvPr/>
        </p:nvSpPr>
        <p:spPr>
          <a:xfrm>
            <a:off x="531174" y="5867399"/>
            <a:ext cx="2972944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free vars: a f x y</a:t>
            </a:r>
          </a:p>
        </p:txBody>
      </p:sp>
      <p:sp>
        <p:nvSpPr>
          <p:cNvPr id="238" name="Connection Line"/>
          <p:cNvSpPr/>
          <p:nvPr/>
        </p:nvSpPr>
        <p:spPr>
          <a:xfrm>
            <a:off x="2211122" y="3392421"/>
            <a:ext cx="1337602" cy="2337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1391" y="6098"/>
                  <a:pt x="4191" y="13298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39" name="Connection Line"/>
          <p:cNvSpPr/>
          <p:nvPr/>
        </p:nvSpPr>
        <p:spPr>
          <a:xfrm>
            <a:off x="2658599" y="6960384"/>
            <a:ext cx="4499571" cy="3514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87" fill="norm" stroke="1" extrusionOk="0">
                <a:moveTo>
                  <a:pt x="21600" y="4407"/>
                </a:moveTo>
                <a:cubicBezTo>
                  <a:pt x="7461" y="21600"/>
                  <a:pt x="261" y="20131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36" name="{"/>
          <p:cNvSpPr txBox="1"/>
          <p:nvPr/>
        </p:nvSpPr>
        <p:spPr>
          <a:xfrm rot="16188369">
            <a:off x="2413095" y="6282228"/>
            <a:ext cx="304610" cy="771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500"/>
            </a:lvl1pPr>
          </a:lstStyle>
          <a:p>
            <a:pPr/>
            <a:r>
              <a:t>{</a:t>
            </a:r>
          </a:p>
        </p:txBody>
      </p:sp>
      <p:sp>
        <p:nvSpPr>
          <p:cNvPr id="237" name="references at closure allocation…"/>
          <p:cNvSpPr txBox="1"/>
          <p:nvPr/>
        </p:nvSpPr>
        <p:spPr>
          <a:xfrm>
            <a:off x="2288224" y="7412801"/>
            <a:ext cx="4775912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references at closure allocation</a:t>
            </a:r>
          </a:p>
          <a:p>
            <a:pPr/>
            <a:r>
              <a:t>can remain free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99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9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99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4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9" grpId="5"/>
      <p:bldP build="whole" bldLvl="1" animBg="1" rev="0" advAuto="0" spid="237" grpId="4"/>
      <p:bldP build="whole" bldLvl="1" animBg="1" rev="0" advAuto="0" spid="236" grpId="3"/>
      <p:bldP build="whole" bldLvl="1" animBg="1" rev="0" advAuto="0" spid="233" grpId="1"/>
      <p:bldP build="whole" bldLvl="1" animBg="1" rev="0" advAuto="0" spid="238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(clo-app…"/>
          <p:cNvSpPr txBox="1"/>
          <p:nvPr/>
        </p:nvSpPr>
        <p:spPr>
          <a:xfrm>
            <a:off x="3640633" y="414866"/>
            <a:ext cx="572353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(clo-app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‘3)   </a:t>
            </a:r>
            <a:r>
              <a:rPr>
                <a:solidFill>
                  <a:srgbClr val="5E5E5E"/>
                </a:solidFill>
              </a:rPr>
              <a:t>;f</a:t>
            </a:r>
            <a:r>
              <a:t>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‘1)   </a:t>
            </a:r>
            <a:r>
              <a:rPr>
                <a:solidFill>
                  <a:srgbClr val="5E5E5E"/>
                </a:solidFill>
              </a:rPr>
              <a:t>;a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(prim vector-ref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env ‘2))  </a:t>
            </a:r>
            <a:r>
              <a:rPr>
                <a:solidFill>
                  <a:srgbClr val="5E5E5E"/>
                </a:solidFill>
              </a:rPr>
              <a:t>;c</a:t>
            </a:r>
            <a:r>
              <a:t> </a:t>
            </a:r>
          </a:p>
        </p:txBody>
      </p:sp>
      <p:sp>
        <p:nvSpPr>
          <p:cNvPr id="242" name="Line"/>
          <p:cNvSpPr/>
          <p:nvPr/>
        </p:nvSpPr>
        <p:spPr>
          <a:xfrm>
            <a:off x="6502400" y="4004733"/>
            <a:ext cx="1" cy="70182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3" name="(let ([f-clo (prim vector-ref env ‘3)])…"/>
          <p:cNvSpPr txBox="1"/>
          <p:nvPr/>
        </p:nvSpPr>
        <p:spPr>
          <a:xfrm>
            <a:off x="1079896" y="4994424"/>
            <a:ext cx="10845007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([f-clo (prim vector-ref env ‘3)])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([f-ptr (prim vector-ref f-clo ‘0)])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([a (prim vector-ref env ‘1)])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(let ([c (prim vector-ref env ‘2)])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(C-style-call f-ptr f-clo a c)))))</a:t>
            </a:r>
          </a:p>
        </p:txBody>
      </p:sp>
      <p:sp>
        <p:nvSpPr>
          <p:cNvPr id="244" name="application: 1) function pointer is accessed from closure…"/>
          <p:cNvSpPr txBox="1"/>
          <p:nvPr/>
        </p:nvSpPr>
        <p:spPr>
          <a:xfrm>
            <a:off x="776283" y="8026900"/>
            <a:ext cx="11110528" cy="1030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/>
            </a:pPr>
            <a:r>
              <a:t>application: </a:t>
            </a:r>
            <a:r>
              <a:rPr b="0"/>
              <a:t>1) function pointer is accessed from closure</a:t>
            </a:r>
            <a:endParaRPr b="0"/>
          </a:p>
          <a:p>
            <a:pPr algn="l">
              <a:defRPr sz="3000"/>
            </a:pPr>
            <a:r>
              <a:t>                     </a:t>
            </a:r>
            <a:r>
              <a:rPr b="0"/>
              <a:t>2) closure (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f-clo</a:t>
            </a:r>
            <a:r>
              <a:rPr b="0"/>
              <a:t>) is passed to invoked function ptr</a:t>
            </a:r>
          </a:p>
        </p:txBody>
      </p:sp>
      <p:sp>
        <p:nvSpPr>
          <p:cNvPr id="246" name="Connection Line"/>
          <p:cNvSpPr/>
          <p:nvPr/>
        </p:nvSpPr>
        <p:spPr>
          <a:xfrm>
            <a:off x="1657446" y="7235278"/>
            <a:ext cx="811875" cy="812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9898" y="4709"/>
                  <a:pt x="2698" y="11909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6" grpId="2"/>
      <p:bldP build="whole" bldLvl="1" animBg="1" rev="0" advAuto="0" spid="24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Let’s live code bottom-up closure conversion."/>
          <p:cNvSpPr txBox="1"/>
          <p:nvPr/>
        </p:nvSpPr>
        <p:spPr>
          <a:xfrm>
            <a:off x="1751584" y="3894579"/>
            <a:ext cx="9501633" cy="609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400"/>
            </a:lvl1pPr>
          </a:lstStyle>
          <a:p>
            <a:pPr/>
            <a:r>
              <a:t>Let’s live code bottom-up closure conversion.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λ"/>
          <p:cNvSpPr txBox="1"/>
          <p:nvPr/>
        </p:nvSpPr>
        <p:spPr>
          <a:xfrm>
            <a:off x="6805231" y="4491100"/>
            <a:ext cx="410338" cy="771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500"/>
            </a:lvl1pPr>
          </a:lstStyle>
          <a:p>
            <a:pPr>
              <a:defRPr sz="3700"/>
            </a:pPr>
            <a:r>
              <a:rPr sz="4500"/>
              <a:t>λ</a:t>
            </a:r>
          </a:p>
        </p:txBody>
      </p:sp>
      <p:sp>
        <p:nvSpPr>
          <p:cNvPr id="124" name="Function calls"/>
          <p:cNvSpPr txBox="1"/>
          <p:nvPr/>
        </p:nvSpPr>
        <p:spPr>
          <a:xfrm>
            <a:off x="824179" y="5753844"/>
            <a:ext cx="2314042" cy="523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Function calls</a:t>
            </a:r>
          </a:p>
        </p:txBody>
      </p:sp>
      <p:sp>
        <p:nvSpPr>
          <p:cNvPr id="125" name="Call/cc, call/ec, return"/>
          <p:cNvSpPr txBox="1"/>
          <p:nvPr/>
        </p:nvSpPr>
        <p:spPr>
          <a:xfrm>
            <a:off x="558232" y="3730311"/>
            <a:ext cx="3591002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Call/cc, call/ec, return</a:t>
            </a:r>
          </a:p>
        </p:txBody>
      </p:sp>
      <p:sp>
        <p:nvSpPr>
          <p:cNvPr id="126" name="raise, guard"/>
          <p:cNvSpPr txBox="1"/>
          <p:nvPr/>
        </p:nvSpPr>
        <p:spPr>
          <a:xfrm>
            <a:off x="2758355" y="1706778"/>
            <a:ext cx="1984757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raise, guard</a:t>
            </a:r>
          </a:p>
        </p:txBody>
      </p:sp>
      <p:sp>
        <p:nvSpPr>
          <p:cNvPr id="127" name="try, finally, dynamic-wind"/>
          <p:cNvSpPr txBox="1"/>
          <p:nvPr/>
        </p:nvSpPr>
        <p:spPr>
          <a:xfrm>
            <a:off x="4881939" y="614578"/>
            <a:ext cx="4019856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try, finally, dynamic-wind</a:t>
            </a:r>
          </a:p>
        </p:txBody>
      </p:sp>
      <p:sp>
        <p:nvSpPr>
          <p:cNvPr id="128" name="let loop, for, while"/>
          <p:cNvSpPr txBox="1"/>
          <p:nvPr/>
        </p:nvSpPr>
        <p:spPr>
          <a:xfrm>
            <a:off x="9057276" y="2079311"/>
            <a:ext cx="2899716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let loop, for, while</a:t>
            </a:r>
          </a:p>
        </p:txBody>
      </p:sp>
      <p:sp>
        <p:nvSpPr>
          <p:cNvPr id="129" name="continue, break"/>
          <p:cNvSpPr txBox="1"/>
          <p:nvPr/>
        </p:nvSpPr>
        <p:spPr>
          <a:xfrm>
            <a:off x="9631825" y="3621382"/>
            <a:ext cx="2571497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continue, break</a:t>
            </a:r>
          </a:p>
        </p:txBody>
      </p:sp>
      <p:sp>
        <p:nvSpPr>
          <p:cNvPr id="130" name="Line"/>
          <p:cNvSpPr/>
          <p:nvPr/>
        </p:nvSpPr>
        <p:spPr>
          <a:xfrm flipV="1">
            <a:off x="3304712" y="4961209"/>
            <a:ext cx="3206155" cy="942778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1" name="Line"/>
          <p:cNvSpPr/>
          <p:nvPr/>
        </p:nvSpPr>
        <p:spPr>
          <a:xfrm>
            <a:off x="4429983" y="4030075"/>
            <a:ext cx="2309484" cy="5840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2" name="Line"/>
          <p:cNvSpPr/>
          <p:nvPr/>
        </p:nvSpPr>
        <p:spPr>
          <a:xfrm>
            <a:off x="6918346" y="1490368"/>
            <a:ext cx="153464" cy="2900109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3" name="Line"/>
          <p:cNvSpPr/>
          <p:nvPr/>
        </p:nvSpPr>
        <p:spPr>
          <a:xfrm>
            <a:off x="5039583" y="2165184"/>
            <a:ext cx="1830456" cy="2238935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4" name="Line"/>
          <p:cNvSpPr/>
          <p:nvPr/>
        </p:nvSpPr>
        <p:spPr>
          <a:xfrm flipH="1">
            <a:off x="7292102" y="2495983"/>
            <a:ext cx="1604022" cy="1940928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5" name="Line"/>
          <p:cNvSpPr/>
          <p:nvPr/>
        </p:nvSpPr>
        <p:spPr>
          <a:xfrm flipH="1">
            <a:off x="7509985" y="3980837"/>
            <a:ext cx="1751382" cy="706833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6" name="threads, coroutines"/>
          <p:cNvSpPr txBox="1"/>
          <p:nvPr/>
        </p:nvSpPr>
        <p:spPr>
          <a:xfrm>
            <a:off x="9332232" y="5163453"/>
            <a:ext cx="3170683" cy="523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threads, coroutines</a:t>
            </a:r>
          </a:p>
        </p:txBody>
      </p:sp>
      <p:sp>
        <p:nvSpPr>
          <p:cNvPr id="137" name="Line"/>
          <p:cNvSpPr/>
          <p:nvPr/>
        </p:nvSpPr>
        <p:spPr>
          <a:xfrm flipH="1" flipV="1">
            <a:off x="7509985" y="4984002"/>
            <a:ext cx="1522951" cy="466954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8" name="Line"/>
          <p:cNvSpPr/>
          <p:nvPr/>
        </p:nvSpPr>
        <p:spPr>
          <a:xfrm>
            <a:off x="7010399" y="5565380"/>
            <a:ext cx="1" cy="1332173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9" name="closure objects…"/>
          <p:cNvSpPr txBox="1"/>
          <p:nvPr/>
        </p:nvSpPr>
        <p:spPr>
          <a:xfrm>
            <a:off x="4862376" y="7200434"/>
            <a:ext cx="4321226" cy="87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2800"/>
            </a:pPr>
            <a:r>
              <a:t>closure objects</a:t>
            </a:r>
          </a:p>
          <a:p>
            <a:pPr>
              <a:defRPr b="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(code ptr, environment)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6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9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3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7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3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5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45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4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8" dur="49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1" grpId="9"/>
      <p:bldP build="whole" bldLvl="1" animBg="1" rev="0" advAuto="0" spid="129" grpId="4"/>
      <p:bldP build="whole" bldLvl="1" animBg="1" rev="0" advAuto="0" spid="130" grpId="8"/>
      <p:bldP build="whole" bldLvl="1" animBg="1" rev="0" advAuto="0" spid="134" grpId="12"/>
      <p:bldP build="whole" bldLvl="1" animBg="1" rev="0" advAuto="0" spid="128" grpId="3"/>
      <p:bldP build="whole" bldLvl="1" animBg="1" rev="0" advAuto="0" spid="125" grpId="5"/>
      <p:bldP build="whole" bldLvl="1" animBg="1" rev="0" advAuto="0" spid="127" grpId="1"/>
      <p:bldP build="whole" bldLvl="1" animBg="1" rev="0" advAuto="0" spid="137" grpId="14"/>
      <p:bldP build="whole" bldLvl="1" animBg="1" rev="0" advAuto="0" spid="139" grpId="16"/>
      <p:bldP build="whole" bldLvl="1" animBg="1" rev="0" advAuto="0" spid="124" grpId="7"/>
      <p:bldP build="whole" bldLvl="1" animBg="1" rev="0" advAuto="0" spid="136" grpId="6"/>
      <p:bldP build="whole" bldLvl="1" animBg="1" rev="0" advAuto="0" spid="138" grpId="15"/>
      <p:bldP build="whole" bldLvl="1" animBg="1" rev="0" advAuto="0" spid="126" grpId="2"/>
      <p:bldP build="whole" bldLvl="1" animBg="1" rev="0" advAuto="0" spid="132" grpId="11"/>
      <p:bldP build="whole" bldLvl="1" animBg="1" rev="0" advAuto="0" spid="133" grpId="10"/>
      <p:bldP build="whole" bldLvl="1" animBg="1" rev="0" advAuto="0" spid="135" grpId="1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In strict CPS, lambdas no longer return.…"/>
          <p:cNvSpPr txBox="1"/>
          <p:nvPr>
            <p:ph type="body" idx="1"/>
          </p:nvPr>
        </p:nvSpPr>
        <p:spPr>
          <a:xfrm>
            <a:off x="952500" y="1777073"/>
            <a:ext cx="11099800" cy="7333392"/>
          </a:xfrm>
          <a:prstGeom prst="rect">
            <a:avLst/>
          </a:prstGeom>
        </p:spPr>
        <p:txBody>
          <a:bodyPr/>
          <a:lstStyle/>
          <a:p>
            <a:pPr marL="426719" indent="-426719" defTabSz="560831">
              <a:spcBef>
                <a:spcPts val="4000"/>
              </a:spcBef>
              <a:defRPr sz="3072"/>
            </a:pPr>
            <a:r>
              <a:t>In strict CPS, lambdas no longer return.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Function calls are just first-class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goto</a:t>
            </a:r>
            <a:r>
              <a:t>’s that take arguments and carry values for free variables in an environment.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Closure conversion:</a:t>
            </a:r>
          </a:p>
          <a:p>
            <a:pPr lvl="2" marL="1280159" indent="-426719" defTabSz="560831">
              <a:spcBef>
                <a:spcPts val="4000"/>
              </a:spcBef>
              <a:defRPr sz="3072"/>
            </a:pPr>
            <a:r>
              <a:t>Hoists all functions to the top-level.</a:t>
            </a:r>
          </a:p>
          <a:p>
            <a:pPr lvl="2" marL="1280159" indent="-426719" defTabSz="560831">
              <a:spcBef>
                <a:spcPts val="4000"/>
              </a:spcBef>
              <a:defRPr sz="3072"/>
            </a:pPr>
            <a:r>
              <a:t>Allocates closures that save the current environment.</a:t>
            </a:r>
          </a:p>
          <a:p>
            <a:pPr lvl="2" marL="1280159" indent="-426719" defTabSz="560831">
              <a:spcBef>
                <a:spcPts val="4000"/>
              </a:spcBef>
              <a:defRPr sz="3072"/>
            </a:pPr>
            <a:r>
              <a:t>Function calls explicitly pass the closure’s env.</a:t>
            </a:r>
          </a:p>
          <a:p>
            <a:pPr lvl="2" marL="1280159" indent="-426719" defTabSz="560831">
              <a:spcBef>
                <a:spcPts val="4000"/>
              </a:spcBef>
              <a:defRPr sz="3072"/>
            </a:pPr>
            <a:r>
              <a:t>Replaces references to free variables with env access. </a:t>
            </a:r>
          </a:p>
        </p:txBody>
      </p:sp>
      <p:sp>
        <p:nvSpPr>
          <p:cNvPr id="142" name="Closure conversion"/>
          <p:cNvSpPr txBox="1"/>
          <p:nvPr>
            <p:ph type="title"/>
          </p:nvPr>
        </p:nvSpPr>
        <p:spPr>
          <a:xfrm>
            <a:off x="952500" y="135466"/>
            <a:ext cx="11099800" cy="1315642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Closure conversion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(λ (a b) …)"/>
          <p:cNvSpPr txBox="1"/>
          <p:nvPr/>
        </p:nvSpPr>
        <p:spPr>
          <a:xfrm>
            <a:off x="439105" y="1888066"/>
            <a:ext cx="262931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(a b) …)</a:t>
            </a:r>
          </a:p>
        </p:txBody>
      </p:sp>
      <p:sp>
        <p:nvSpPr>
          <p:cNvPr id="145" name="FV((λ (a b) …))…"/>
          <p:cNvSpPr txBox="1"/>
          <p:nvPr/>
        </p:nvSpPr>
        <p:spPr>
          <a:xfrm>
            <a:off x="318218" y="4286101"/>
            <a:ext cx="3596898" cy="1181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latin typeface="Apple Chancery"/>
                <a:ea typeface="Apple Chancery"/>
                <a:cs typeface="Apple Chancery"/>
                <a:sym typeface="Apple Chancery"/>
              </a:rPr>
              <a:t>FV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t>(λ (a b) …)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endParaRPr b="1">
              <a:latin typeface="Helvetica Neue"/>
              <a:ea typeface="Helvetica Neue"/>
              <a:cs typeface="Helvetica Neue"/>
              <a:sym typeface="Helvetica Neue"/>
            </a:endParaRPr>
          </a:p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  = </a:t>
            </a:r>
            <a:r>
              <a:t>{x,y,z}</a:t>
            </a:r>
          </a:p>
        </p:txBody>
      </p:sp>
      <p:sp>
        <p:nvSpPr>
          <p:cNvPr id="146" name="Line"/>
          <p:cNvSpPr/>
          <p:nvPr/>
        </p:nvSpPr>
        <p:spPr>
          <a:xfrm>
            <a:off x="3513669" y="2154766"/>
            <a:ext cx="177069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class Lambda43 : public Lam…"/>
          <p:cNvSpPr txBox="1"/>
          <p:nvPr/>
        </p:nvSpPr>
        <p:spPr>
          <a:xfrm>
            <a:off x="5724221" y="3312583"/>
            <a:ext cx="7102542" cy="561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class Lambda43 : public Lam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private: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const u64 x,y,z;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public: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Lambda43(u64 x, u64 y, u64 z)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: x(x), y(y), z(z)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{}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u64 apply(u64 a, u64 b)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{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…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} 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};</a:t>
            </a:r>
          </a:p>
        </p:txBody>
      </p:sp>
      <p:sp>
        <p:nvSpPr>
          <p:cNvPr id="148" name="new Lambda43(x,y,z);"/>
          <p:cNvSpPr txBox="1"/>
          <p:nvPr/>
        </p:nvSpPr>
        <p:spPr>
          <a:xfrm>
            <a:off x="5729614" y="1888066"/>
            <a:ext cx="4687046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new Lambda43(x,y,z);</a:t>
            </a:r>
          </a:p>
        </p:txBody>
      </p:sp>
      <p:sp>
        <p:nvSpPr>
          <p:cNvPr id="149" name="Closure conversion"/>
          <p:cNvSpPr txBox="1"/>
          <p:nvPr>
            <p:ph type="ctrTitle"/>
          </p:nvPr>
        </p:nvSpPr>
        <p:spPr>
          <a:xfrm>
            <a:off x="952500" y="135466"/>
            <a:ext cx="11099800" cy="1315642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Closure conversion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4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499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99"/>
                            </p:stCondLst>
                            <p:childTnLst>
                              <p:par>
                                <p:cTn id="19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4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6" grpId="3"/>
      <p:bldP build="whole" bldLvl="1" animBg="1" rev="0" advAuto="0" spid="148" grpId="4"/>
      <p:bldP build="whole" bldLvl="1" animBg="1" rev="0" advAuto="0" spid="145" grpId="1"/>
      <p:bldP build="whole" bldLvl="1" animBg="1" rev="0" advAuto="0" spid="14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lass Lambda43 : public Lam…"/>
          <p:cNvSpPr txBox="1"/>
          <p:nvPr/>
        </p:nvSpPr>
        <p:spPr>
          <a:xfrm>
            <a:off x="5724221" y="3312583"/>
            <a:ext cx="7102542" cy="561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class Lambda43 : public Lam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private: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const u64 x,y,z;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public: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Lambda43(u64 x, u64 y, u64 z)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: x(x), y(y), z(z)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{}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u64 apply(u64 a, u64 b)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{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…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}  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};</a:t>
            </a:r>
          </a:p>
        </p:txBody>
      </p:sp>
      <p:sp>
        <p:nvSpPr>
          <p:cNvPr id="152" name="Closure conversion"/>
          <p:cNvSpPr txBox="1"/>
          <p:nvPr>
            <p:ph type="ctrTitle"/>
          </p:nvPr>
        </p:nvSpPr>
        <p:spPr>
          <a:xfrm>
            <a:off x="952500" y="135466"/>
            <a:ext cx="11099800" cy="1315642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Closure conversion</a:t>
            </a:r>
          </a:p>
        </p:txBody>
      </p:sp>
      <p:graphicFrame>
        <p:nvGraphicFramePr>
          <p:cNvPr id="153" name="Table"/>
          <p:cNvGraphicFramePr/>
          <p:nvPr/>
        </p:nvGraphicFramePr>
        <p:xfrm>
          <a:off x="783166" y="1862964"/>
          <a:ext cx="1531410" cy="285902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18708"/>
              </a:tblGrid>
              <a:tr h="7131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vtable*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</a:tr>
              <a:tr h="7131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x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</a:tcPr>
                </a:tc>
              </a:tr>
              <a:tr h="7131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</a:tcPr>
                </a:tc>
              </a:tr>
              <a:tr h="7131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z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</a:tcPr>
                </a:tc>
              </a:tr>
            </a:tbl>
          </a:graphicData>
        </a:graphic>
      </p:graphicFrame>
      <p:graphicFrame>
        <p:nvGraphicFramePr>
          <p:cNvPr id="154" name="Table"/>
          <p:cNvGraphicFramePr/>
          <p:nvPr/>
        </p:nvGraphicFramePr>
        <p:xfrm>
          <a:off x="3070602" y="1876722"/>
          <a:ext cx="2663184" cy="60500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2650483"/>
              </a:tblGrid>
              <a:tr h="59865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Lambda43::apply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  <p:sp>
        <p:nvSpPr>
          <p:cNvPr id="155" name="Line"/>
          <p:cNvSpPr/>
          <p:nvPr/>
        </p:nvSpPr>
        <p:spPr>
          <a:xfrm>
            <a:off x="2445493" y="2172874"/>
            <a:ext cx="481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op-down closure conversion:…"/>
          <p:cNvSpPr txBox="1"/>
          <p:nvPr>
            <p:ph type="body" idx="1"/>
          </p:nvPr>
        </p:nvSpPr>
        <p:spPr>
          <a:xfrm>
            <a:off x="776221" y="2073704"/>
            <a:ext cx="11452358" cy="733339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100"/>
              </a:spcBef>
            </a:pPr>
            <a:r>
              <a:t>Top-down closure conversion:</a:t>
            </a:r>
          </a:p>
          <a:p>
            <a:pPr lvl="2">
              <a:spcBef>
                <a:spcPts val="2100"/>
              </a:spcBef>
            </a:pPr>
            <a:r>
              <a:t>Traverses the AST and turns lambdas into closures on the way down (computing </a:t>
            </a:r>
            <a:r>
              <a:rPr i="1"/>
              <a:t>environments</a:t>
            </a:r>
            <a:r>
              <a:t> as it goes).</a:t>
            </a:r>
          </a:p>
          <a:p>
            <a:pPr lvl="2">
              <a:spcBef>
                <a:spcPts val="2100"/>
              </a:spcBef>
            </a:pPr>
            <a:r>
              <a:t>Produces </a:t>
            </a:r>
            <a:r>
              <a:rPr b="1" i="1"/>
              <a:t>linked environments/closures</a:t>
            </a:r>
            <a:r>
              <a:t>.</a:t>
            </a:r>
          </a:p>
          <a:p>
            <a:pPr lvl="2">
              <a:spcBef>
                <a:spcPts val="2100"/>
              </a:spcBef>
            </a:pPr>
            <a:r>
              <a:t>Pros: compact, shared environments; Cons: slower.</a:t>
            </a:r>
          </a:p>
          <a:p>
            <a:pPr>
              <a:spcBef>
                <a:spcPts val="2100"/>
              </a:spcBef>
            </a:pPr>
            <a:r>
              <a:t>Bottom-up closure conversion:</a:t>
            </a:r>
          </a:p>
          <a:p>
            <a:pPr lvl="2">
              <a:spcBef>
                <a:spcPts val="2100"/>
              </a:spcBef>
            </a:pPr>
            <a:r>
              <a:t>Traverses the AST and turns lambdas into closures on the way back up (computing </a:t>
            </a:r>
            <a:r>
              <a:rPr b="1" i="1"/>
              <a:t>free vars</a:t>
            </a:r>
            <a:r>
              <a:t> as it goes).</a:t>
            </a:r>
          </a:p>
          <a:p>
            <a:pPr lvl="2">
              <a:spcBef>
                <a:spcPts val="2100"/>
              </a:spcBef>
            </a:pPr>
            <a:r>
              <a:t>Produces </a:t>
            </a:r>
            <a:r>
              <a:rPr b="1" i="1"/>
              <a:t>flat environments/closures</a:t>
            </a:r>
            <a:r>
              <a:t>.</a:t>
            </a:r>
          </a:p>
          <a:p>
            <a:pPr lvl="2">
              <a:spcBef>
                <a:spcPts val="2100"/>
              </a:spcBef>
            </a:pPr>
            <a:r>
              <a:t>Pros: fast, computes free vars; Cons: more copying. </a:t>
            </a:r>
          </a:p>
        </p:txBody>
      </p:sp>
      <p:sp>
        <p:nvSpPr>
          <p:cNvPr id="158" name="Closure conversion:…"/>
          <p:cNvSpPr txBox="1"/>
          <p:nvPr>
            <p:ph type="title"/>
          </p:nvPr>
        </p:nvSpPr>
        <p:spPr>
          <a:xfrm>
            <a:off x="952500" y="101600"/>
            <a:ext cx="11099800" cy="1909895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Closure conversion: </a:t>
            </a:r>
          </a:p>
          <a:p>
            <a:pPr>
              <a:defRPr sz="3600"/>
            </a:pPr>
            <a:r>
              <a:t>two principal strategies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……"/>
          <p:cNvSpPr txBox="1"/>
          <p:nvPr/>
        </p:nvSpPr>
        <p:spPr>
          <a:xfrm>
            <a:off x="748737" y="596900"/>
            <a:ext cx="2309218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(a)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…</a:t>
            </a:r>
          </a:p>
        </p:txBody>
      </p:sp>
      <p:sp>
        <p:nvSpPr>
          <p:cNvPr id="161" name="(λ (b c)…"/>
          <p:cNvSpPr txBox="1"/>
          <p:nvPr/>
        </p:nvSpPr>
        <p:spPr>
          <a:xfrm>
            <a:off x="3585071" y="2882900"/>
            <a:ext cx="230921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62" name="(λ (d)…"/>
          <p:cNvSpPr txBox="1"/>
          <p:nvPr/>
        </p:nvSpPr>
        <p:spPr>
          <a:xfrm>
            <a:off x="6031937" y="5232400"/>
            <a:ext cx="1821459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63" name="(f a c)"/>
          <p:cNvSpPr txBox="1"/>
          <p:nvPr/>
        </p:nvSpPr>
        <p:spPr>
          <a:xfrm>
            <a:off x="7632137" y="7493000"/>
            <a:ext cx="1821459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 a c)</a:t>
            </a:r>
          </a:p>
        </p:txBody>
      </p:sp>
      <p:sp>
        <p:nvSpPr>
          <p:cNvPr id="164" name="…) …) …) …"/>
          <p:cNvSpPr txBox="1"/>
          <p:nvPr/>
        </p:nvSpPr>
        <p:spPr>
          <a:xfrm>
            <a:off x="926537" y="8661400"/>
            <a:ext cx="2553098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 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As the AST is traversed, a set of locally bound variables are computed.…"/>
          <p:cNvSpPr txBox="1"/>
          <p:nvPr>
            <p:ph type="body" idx="1"/>
          </p:nvPr>
        </p:nvSpPr>
        <p:spPr>
          <a:xfrm>
            <a:off x="776221" y="1959404"/>
            <a:ext cx="11452358" cy="733339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</a:pPr>
            <a:r>
              <a:t>As the AST is traversed, a set of locally bound variables are computed.</a:t>
            </a:r>
          </a:p>
          <a:p>
            <a:pPr>
              <a:spcBef>
                <a:spcPts val="3600"/>
              </a:spcBef>
            </a:pPr>
            <a:r>
              <a:t>A map from non-locally bound variables to their access expressions is maintained so that variables can be looked up in an environment.</a:t>
            </a:r>
          </a:p>
          <a:p>
            <a:pPr>
              <a:spcBef>
                <a:spcPts val="3600"/>
              </a:spcBef>
            </a:pPr>
            <a:r>
              <a:t>At each lambda: the algorithm lifts the lambda to a first-order C-like procedure, allocates a new closure and its environment, then converts it’s body using an updated map for non-locally bound variables (with paths into this newly defined environment).</a:t>
            </a:r>
          </a:p>
          <a:p>
            <a:pPr>
              <a:spcBef>
                <a:spcPts val="3600"/>
              </a:spcBef>
            </a:pPr>
            <a:r>
              <a:t>Previously allocated environment is linked-to/shared.</a:t>
            </a:r>
          </a:p>
        </p:txBody>
      </p:sp>
      <p:sp>
        <p:nvSpPr>
          <p:cNvPr id="167" name="Top-down closure conversion"/>
          <p:cNvSpPr txBox="1"/>
          <p:nvPr>
            <p:ph type="title"/>
          </p:nvPr>
        </p:nvSpPr>
        <p:spPr>
          <a:xfrm>
            <a:off x="952500" y="84666"/>
            <a:ext cx="11099800" cy="1909896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Top-down closure conversion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……"/>
          <p:cNvSpPr txBox="1"/>
          <p:nvPr/>
        </p:nvSpPr>
        <p:spPr>
          <a:xfrm>
            <a:off x="748737" y="596900"/>
            <a:ext cx="2309218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(a)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…</a:t>
            </a:r>
          </a:p>
        </p:txBody>
      </p:sp>
      <p:sp>
        <p:nvSpPr>
          <p:cNvPr id="170" name="(λ (b c)…"/>
          <p:cNvSpPr txBox="1"/>
          <p:nvPr/>
        </p:nvSpPr>
        <p:spPr>
          <a:xfrm>
            <a:off x="3585071" y="2882900"/>
            <a:ext cx="230921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(b c)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71" name="(λ (d)…"/>
          <p:cNvSpPr txBox="1"/>
          <p:nvPr/>
        </p:nvSpPr>
        <p:spPr>
          <a:xfrm>
            <a:off x="6031937" y="5232400"/>
            <a:ext cx="1821459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(d)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…</a:t>
            </a:r>
          </a:p>
        </p:txBody>
      </p:sp>
      <p:sp>
        <p:nvSpPr>
          <p:cNvPr id="172" name="(f a c)"/>
          <p:cNvSpPr txBox="1"/>
          <p:nvPr/>
        </p:nvSpPr>
        <p:spPr>
          <a:xfrm>
            <a:off x="7632137" y="7493000"/>
            <a:ext cx="1821459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 a c)</a:t>
            </a:r>
          </a:p>
        </p:txBody>
      </p:sp>
      <p:sp>
        <p:nvSpPr>
          <p:cNvPr id="173" name="…) …) …) …"/>
          <p:cNvSpPr txBox="1"/>
          <p:nvPr/>
        </p:nvSpPr>
        <p:spPr>
          <a:xfrm>
            <a:off x="926537" y="8661400"/>
            <a:ext cx="2553098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…) …) …) …</a:t>
            </a:r>
          </a:p>
        </p:txBody>
      </p:sp>
      <p:sp>
        <p:nvSpPr>
          <p:cNvPr id="174" name="bound vars: x"/>
          <p:cNvSpPr txBox="1"/>
          <p:nvPr/>
        </p:nvSpPr>
        <p:spPr>
          <a:xfrm>
            <a:off x="7875463" y="1053127"/>
            <a:ext cx="2580551" cy="560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/>
            </a:pPr>
            <a:r>
              <a:t>bound vars: 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x</a:t>
            </a:r>
          </a:p>
        </p:txBody>
      </p:sp>
      <p:sp>
        <p:nvSpPr>
          <p:cNvPr id="176" name="Connection Line"/>
          <p:cNvSpPr/>
          <p:nvPr/>
        </p:nvSpPr>
        <p:spPr>
          <a:xfrm>
            <a:off x="3163151" y="803701"/>
            <a:ext cx="4364634" cy="46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63" fill="norm" stroke="1" extrusionOk="0">
                <a:moveTo>
                  <a:pt x="0" y="12466"/>
                </a:moveTo>
                <a:cubicBezTo>
                  <a:pt x="8644" y="-5337"/>
                  <a:pt x="15844" y="-4071"/>
                  <a:pt x="21600" y="16263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  <p:bldP build="whole" bldLvl="1" animBg="1" rev="0" advAuto="0" spid="176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