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esugaring letrec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Desugaring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letrec</a:t>
            </a:r>
          </a:p>
        </p:txBody>
      </p:sp>
      <p:sp>
        <p:nvSpPr>
          <p:cNvPr id="120" name="And more store-passing interpreters"/>
          <p:cNvSpPr txBox="1"/>
          <p:nvPr/>
        </p:nvSpPr>
        <p:spPr>
          <a:xfrm>
            <a:off x="2761132" y="5619750"/>
            <a:ext cx="748253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And more store-passing interpreters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Let’s code this up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Let’s code this up.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tore-passing recap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Store-passing recap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(let loop ([x ivx] [y ivy] …)…"/>
          <p:cNvSpPr txBox="1"/>
          <p:nvPr/>
        </p:nvSpPr>
        <p:spPr>
          <a:xfrm>
            <a:off x="2781825" y="1625030"/>
            <a:ext cx="7769167" cy="106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loop ([x iv</a:t>
            </a:r>
            <a:r>
              <a:rPr baseline="-5999"/>
              <a:t>x</a:t>
            </a:r>
            <a:r>
              <a:t>] [y iv</a:t>
            </a:r>
            <a:r>
              <a:rPr baseline="-5999"/>
              <a:t>y</a:t>
            </a:r>
            <a:r>
              <a:t>] …)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body)</a:t>
            </a:r>
          </a:p>
        </p:txBody>
      </p:sp>
      <p:sp>
        <p:nvSpPr>
          <p:cNvPr id="125" name="(letrec ([loop (lambda (x y …)…"/>
          <p:cNvSpPr txBox="1"/>
          <p:nvPr/>
        </p:nvSpPr>
        <p:spPr>
          <a:xfrm>
            <a:off x="2617816" y="5896463"/>
            <a:ext cx="8097185" cy="154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(letrec ([loop (lambda (x y …)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body)])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(loop iv</a:t>
            </a:r>
            <a:r>
              <a:rPr baseline="-5999"/>
              <a:t>x</a:t>
            </a:r>
            <a:r>
              <a:t> iv</a:t>
            </a:r>
            <a:r>
              <a:rPr baseline="-5999"/>
              <a:t>y </a:t>
            </a:r>
            <a:r>
              <a:t>…))</a:t>
            </a:r>
          </a:p>
        </p:txBody>
      </p:sp>
      <p:sp>
        <p:nvSpPr>
          <p:cNvPr id="126" name="Line"/>
          <p:cNvSpPr/>
          <p:nvPr/>
        </p:nvSpPr>
        <p:spPr>
          <a:xfrm>
            <a:off x="6502399" y="3326523"/>
            <a:ext cx="1" cy="193524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6" grpId="1"/>
      <p:bldP build="whole" bldLvl="1" animBg="1" rev="0" advAuto="0" spid="125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(define (sum from to)…"/>
          <p:cNvSpPr txBox="1"/>
          <p:nvPr/>
        </p:nvSpPr>
        <p:spPr>
          <a:xfrm>
            <a:off x="2408002" y="2895600"/>
            <a:ext cx="8188796" cy="396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(sum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(define total 0)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loop ()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(set! total (+ total from))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(set! from (+ from 1))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(&lt;=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(loop)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total)))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(define (sum from to)…"/>
          <p:cNvSpPr txBox="1"/>
          <p:nvPr/>
        </p:nvSpPr>
        <p:spPr>
          <a:xfrm>
            <a:off x="1925369" y="3378200"/>
            <a:ext cx="9154062" cy="299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(sum from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loop ([i from]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[total 0])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(&lt;= i to)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(loop (+ i 1) (+ total i))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total)))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(x, env, st)"/>
          <p:cNvSpPr txBox="1"/>
          <p:nvPr/>
        </p:nvSpPr>
        <p:spPr>
          <a:xfrm>
            <a:off x="5312564" y="1257299"/>
            <a:ext cx="237967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env, st)</a:t>
            </a:r>
          </a:p>
        </p:txBody>
      </p:sp>
      <p:sp>
        <p:nvSpPr>
          <p:cNvPr id="133" name="env maps variables to addresses"/>
          <p:cNvSpPr txBox="1"/>
          <p:nvPr/>
        </p:nvSpPr>
        <p:spPr>
          <a:xfrm>
            <a:off x="2842606" y="3094562"/>
            <a:ext cx="7319588" cy="685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env</a:t>
            </a:r>
            <a:r>
              <a:t> maps variables to addresses</a:t>
            </a:r>
          </a:p>
        </p:txBody>
      </p:sp>
      <p:sp>
        <p:nvSpPr>
          <p:cNvPr id="134" name="st maps addresses to values"/>
          <p:cNvSpPr txBox="1"/>
          <p:nvPr/>
        </p:nvSpPr>
        <p:spPr>
          <a:xfrm>
            <a:off x="3325202" y="5151962"/>
            <a:ext cx="6354396" cy="685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st</a:t>
            </a:r>
            <a:r>
              <a:t> maps addresses to values</a:t>
            </a:r>
          </a:p>
        </p:txBody>
      </p:sp>
      <p:sp>
        <p:nvSpPr>
          <p:cNvPr id="135" name="The current size of the store is the next address: | st |"/>
          <p:cNvSpPr txBox="1"/>
          <p:nvPr/>
        </p:nvSpPr>
        <p:spPr>
          <a:xfrm>
            <a:off x="842416" y="7209366"/>
            <a:ext cx="11319968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800"/>
            </a:pPr>
            <a:r>
              <a:t>The current size of the store is the next address: |</a:t>
            </a:r>
            <a:r>
              <a:rPr sz="1800"/>
              <a:t> </a:t>
            </a:r>
            <a:r>
              <a:t>st</a:t>
            </a:r>
            <a:r>
              <a:rPr sz="1800"/>
              <a:t> </a:t>
            </a:r>
            <a:r>
              <a:t>|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Line"/>
          <p:cNvSpPr/>
          <p:nvPr/>
        </p:nvSpPr>
        <p:spPr>
          <a:xfrm>
            <a:off x="4405226" y="7078133"/>
            <a:ext cx="428479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8" name="(x, env, st)  ⇓  (st(env(x)), st)"/>
          <p:cNvSpPr txBox="1"/>
          <p:nvPr/>
        </p:nvSpPr>
        <p:spPr>
          <a:xfrm>
            <a:off x="4300073" y="7136426"/>
            <a:ext cx="4404654" cy="518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env, st)  ⇓  (st(env(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)), st)</a:t>
            </a:r>
          </a:p>
        </p:txBody>
      </p:sp>
      <p:sp>
        <p:nvSpPr>
          <p:cNvPr id="139" name="Line"/>
          <p:cNvSpPr/>
          <p:nvPr/>
        </p:nvSpPr>
        <p:spPr>
          <a:xfrm>
            <a:off x="2580659" y="4537370"/>
            <a:ext cx="784348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0" name="((λ (x) e), env, st)  ⇓  (((λ (x) e), env), st)"/>
          <p:cNvSpPr txBox="1"/>
          <p:nvPr/>
        </p:nvSpPr>
        <p:spPr>
          <a:xfrm>
            <a:off x="2848764" y="4629529"/>
            <a:ext cx="7281872" cy="5184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env, st)  ⇓  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env), st)</a:t>
            </a:r>
          </a:p>
        </p:txBody>
      </p:sp>
      <p:sp>
        <p:nvSpPr>
          <p:cNvPr id="141" name="Line"/>
          <p:cNvSpPr/>
          <p:nvPr/>
        </p:nvSpPr>
        <p:spPr>
          <a:xfrm>
            <a:off x="233115" y="1996608"/>
            <a:ext cx="1246237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2" name="((e0 e1), env, st0)  ⇓  (v2, st3)"/>
          <p:cNvSpPr txBox="1"/>
          <p:nvPr/>
        </p:nvSpPr>
        <p:spPr>
          <a:xfrm>
            <a:off x="4095383" y="2081972"/>
            <a:ext cx="4737834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env, st</a:t>
            </a:r>
            <a:r>
              <a:rPr baseline="-5999"/>
              <a:t>0</a:t>
            </a:r>
            <a:r>
              <a:t>)  ⇓  (v</a:t>
            </a:r>
            <a:r>
              <a:rPr baseline="-5999"/>
              <a:t>2</a:t>
            </a:r>
            <a:r>
              <a:t>, st</a:t>
            </a:r>
            <a:r>
              <a:rPr baseline="-5999"/>
              <a:t>3</a:t>
            </a:r>
            <a:r>
              <a:t>)</a:t>
            </a:r>
          </a:p>
        </p:txBody>
      </p:sp>
      <p:sp>
        <p:nvSpPr>
          <p:cNvPr id="143" name="(e0, env, st0)  ⇓  (((λ (x) e2), env’), st1)"/>
          <p:cNvSpPr txBox="1"/>
          <p:nvPr/>
        </p:nvSpPr>
        <p:spPr>
          <a:xfrm>
            <a:off x="120209" y="1360486"/>
            <a:ext cx="6041848" cy="504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5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env, st</a:t>
            </a:r>
            <a:r>
              <a:rPr baseline="-5999"/>
              <a:t>0</a:t>
            </a:r>
            <a:r>
              <a:t>)  ⇓  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env’), st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144" name="(e1, env, st1)  ⇓  (v1, st2)"/>
          <p:cNvSpPr txBox="1"/>
          <p:nvPr/>
        </p:nvSpPr>
        <p:spPr>
          <a:xfrm>
            <a:off x="6443365" y="1360486"/>
            <a:ext cx="3506206" cy="504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5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env, st</a:t>
            </a:r>
            <a:r>
              <a:rPr baseline="-5999"/>
              <a:t>1</a:t>
            </a:r>
            <a:r>
              <a:t>)  ⇓  (v</a:t>
            </a:r>
            <a:r>
              <a:rPr baseline="-5999"/>
              <a:t>1</a:t>
            </a:r>
            <a:r>
              <a:t>, st</a:t>
            </a:r>
            <a:r>
              <a:rPr baseline="-5999"/>
              <a:t>2</a:t>
            </a:r>
            <a:r>
              <a:t>)</a:t>
            </a:r>
          </a:p>
        </p:txBody>
      </p:sp>
      <p:sp>
        <p:nvSpPr>
          <p:cNvPr id="145" name="(e2, env’[x ↦ |st2|], st2[|st2| ↦ v1])  ⇓ (v2, st3)"/>
          <p:cNvSpPr txBox="1"/>
          <p:nvPr/>
        </p:nvSpPr>
        <p:spPr>
          <a:xfrm>
            <a:off x="6273912" y="289427"/>
            <a:ext cx="6430018" cy="555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t>, env’[x ↦ |st</a:t>
            </a:r>
            <a:r>
              <a:rPr baseline="-5999"/>
              <a:t>2</a:t>
            </a:r>
            <a:r>
              <a:t>|], st</a:t>
            </a:r>
            <a:r>
              <a:rPr baseline="-5999"/>
              <a:t>2</a:t>
            </a:r>
            <a:r>
              <a:t>[|st</a:t>
            </a:r>
            <a:r>
              <a:rPr baseline="-5999"/>
              <a:t>2</a:t>
            </a:r>
            <a:r>
              <a:t>| ↦ v</a:t>
            </a:r>
            <a:r>
              <a:rPr baseline="-5999"/>
              <a:t>1</a:t>
            </a:r>
            <a:r>
              <a:t>])  ⇓ (v</a:t>
            </a:r>
            <a:r>
              <a:rPr baseline="-5999"/>
              <a:t>2</a:t>
            </a:r>
            <a:r>
              <a:t>, st</a:t>
            </a:r>
            <a:r>
              <a:rPr baseline="-5999"/>
              <a:t>3</a:t>
            </a:r>
            <a:r>
              <a:t>)</a:t>
            </a:r>
          </a:p>
        </p:txBody>
      </p:sp>
      <p:sp>
        <p:nvSpPr>
          <p:cNvPr id="148" name="Connection Line"/>
          <p:cNvSpPr/>
          <p:nvPr/>
        </p:nvSpPr>
        <p:spPr>
          <a:xfrm>
            <a:off x="11230305" y="965795"/>
            <a:ext cx="440749" cy="708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780" h="21600" fill="norm" stroke="1" extrusionOk="0">
                <a:moveTo>
                  <a:pt x="19340" y="21600"/>
                </a:moveTo>
                <a:cubicBezTo>
                  <a:pt x="21600" y="10440"/>
                  <a:pt x="15153" y="3240"/>
                  <a:pt x="0" y="0"/>
                </a:cubicBezTo>
              </a:path>
            </a:pathLst>
          </a:custGeom>
          <a:ln w="508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147" name="Circle"/>
          <p:cNvSpPr/>
          <p:nvPr/>
        </p:nvSpPr>
        <p:spPr>
          <a:xfrm>
            <a:off x="11523133" y="1513218"/>
            <a:ext cx="305330" cy="301296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3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3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3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"/>
                            </p:stCondLst>
                            <p:childTnLst>
                              <p:par>
                                <p:cTn id="37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3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"/>
                            </p:stCondLst>
                            <p:childTnLst>
                              <p:par>
                                <p:cTn id="41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3" dur="3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3" grpId="5"/>
      <p:bldP build="whole" bldLvl="1" animBg="1" rev="0" advAuto="0" spid="144" grpId="6"/>
      <p:bldP build="whole" bldLvl="1" animBg="1" rev="0" advAuto="0" spid="139" grpId="1"/>
      <p:bldP build="whole" bldLvl="1" animBg="1" rev="0" advAuto="0" spid="148" grpId="7"/>
      <p:bldP build="whole" bldLvl="1" animBg="1" rev="0" advAuto="0" spid="142" grpId="4"/>
      <p:bldP build="whole" bldLvl="1" animBg="1" rev="0" advAuto="0" spid="141" grpId="3"/>
      <p:bldP build="whole" bldLvl="1" animBg="1" rev="0" advAuto="0" spid="140" grpId="2"/>
      <p:bldP build="whole" bldLvl="1" animBg="1" rev="0" advAuto="0" spid="147" grpId="8"/>
      <p:bldP build="whole" bldLvl="1" animBg="1" rev="0" advAuto="0" spid="145" grpId="9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(letrec* ([x0 e0] …) body)"/>
          <p:cNvSpPr txBox="1"/>
          <p:nvPr/>
        </p:nvSpPr>
        <p:spPr>
          <a:xfrm>
            <a:off x="3435610" y="1536700"/>
            <a:ext cx="712874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(letrec* ([x</a:t>
            </a:r>
            <a:r>
              <a:rPr baseline="-5999"/>
              <a:t>0</a:t>
            </a:r>
            <a:r>
              <a:t> e</a:t>
            </a:r>
            <a:r>
              <a:rPr baseline="-5999"/>
              <a:t>0</a:t>
            </a:r>
            <a:r>
              <a:t>] …) body)</a:t>
            </a:r>
          </a:p>
        </p:txBody>
      </p:sp>
      <p:sp>
        <p:nvSpPr>
          <p:cNvPr id="151" name="(let ([x0 ‘undefined] …)…"/>
          <p:cNvSpPr txBox="1"/>
          <p:nvPr/>
        </p:nvSpPr>
        <p:spPr>
          <a:xfrm>
            <a:off x="3196725" y="5485829"/>
            <a:ext cx="6611350" cy="203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</a:t>
            </a:r>
            <a:r>
              <a:rPr baseline="-5999"/>
              <a:t>0</a:t>
            </a:r>
            <a:r>
              <a:t> ‘undefined] …)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(set! x</a:t>
            </a:r>
            <a:r>
              <a:rPr baseline="-5999"/>
              <a:t>0</a:t>
            </a:r>
            <a:r>
              <a:t> e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...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body)</a:t>
            </a:r>
          </a:p>
        </p:txBody>
      </p:sp>
      <p:sp>
        <p:nvSpPr>
          <p:cNvPr id="152" name="Line"/>
          <p:cNvSpPr/>
          <p:nvPr/>
        </p:nvSpPr>
        <p:spPr>
          <a:xfrm>
            <a:off x="6502399" y="3004789"/>
            <a:ext cx="1" cy="193524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2" grpId="1"/>
      <p:bldP build="whole" bldLvl="1" animBg="1" rev="0" advAuto="0" spid="151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(letrec ([x0 e0] …) body)"/>
          <p:cNvSpPr txBox="1"/>
          <p:nvPr/>
        </p:nvSpPr>
        <p:spPr>
          <a:xfrm>
            <a:off x="3435610" y="1536699"/>
            <a:ext cx="712874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(letrec ([x</a:t>
            </a:r>
            <a:r>
              <a:rPr baseline="-5999"/>
              <a:t>0</a:t>
            </a:r>
            <a:r>
              <a:t> e</a:t>
            </a:r>
            <a:r>
              <a:rPr baseline="-5999"/>
              <a:t>0</a:t>
            </a:r>
            <a:r>
              <a:t>] …) body)</a:t>
            </a:r>
          </a:p>
        </p:txBody>
      </p:sp>
      <p:sp>
        <p:nvSpPr>
          <p:cNvPr id="155" name="(let ([x0 ‘undefined] …)…"/>
          <p:cNvSpPr txBox="1"/>
          <p:nvPr/>
        </p:nvSpPr>
        <p:spPr>
          <a:xfrm>
            <a:off x="3196725" y="5430796"/>
            <a:ext cx="6611350" cy="251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</a:t>
            </a:r>
            <a:r>
              <a:rPr baseline="-5999"/>
              <a:t>0</a:t>
            </a:r>
            <a:r>
              <a:t> ‘undefined] …)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([t</a:t>
            </a:r>
            <a:r>
              <a:rPr baseline="-5999"/>
              <a:t>0</a:t>
            </a:r>
            <a:r>
              <a:t> e</a:t>
            </a:r>
            <a:r>
              <a:rPr baseline="-5999"/>
              <a:t>0</a:t>
            </a:r>
            <a:r>
              <a:t>]) 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(set! x</a:t>
            </a:r>
            <a:r>
              <a:rPr baseline="-5999"/>
              <a:t>0</a:t>
            </a:r>
            <a:r>
              <a:t> t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</a:t>
            </a:r>
          </a:p>
          <a:p>
            <a:pPr algn="l">
              <a:defRPr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body))</a:t>
            </a:r>
          </a:p>
        </p:txBody>
      </p:sp>
      <p:sp>
        <p:nvSpPr>
          <p:cNvPr id="156" name="Line"/>
          <p:cNvSpPr/>
          <p:nvPr/>
        </p:nvSpPr>
        <p:spPr>
          <a:xfrm>
            <a:off x="6502399" y="3004789"/>
            <a:ext cx="1" cy="193524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6" grpId="1"/>
      <p:bldP build="whole" bldLvl="1" animBg="1" rev="0" advAuto="0" spid="155" grpId="2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