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</p:spPr>
        <p:txBody>
          <a:bodyPr/>
          <a:lstStyle>
            <a:lvl1pPr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>
              <a:buSzPct val="75000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2286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4572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6858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9144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tif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low Analysi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Flow Analysis</a:t>
            </a:r>
          </a:p>
        </p:txBody>
      </p:sp>
      <p:sp>
        <p:nvSpPr>
          <p:cNvPr id="138" name="Data-flow analysis, Control-flow analysis, Abstract interpretation, AAM"/>
          <p:cNvSpPr txBox="1"/>
          <p:nvPr/>
        </p:nvSpPr>
        <p:spPr>
          <a:xfrm>
            <a:off x="738631" y="5500392"/>
            <a:ext cx="11527537" cy="547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Data-flow analysis, Control-flow analysis, Abstract interpretation, AAM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 := 1;1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1;</a:t>
            </a:r>
            <a:r>
              <a:rPr baseline="31999"/>
              <a:t>1</a:t>
            </a:r>
          </a:p>
        </p:txBody>
      </p:sp>
      <p:sp>
        <p:nvSpPr>
          <p:cNvPr id="196" name="fact(n)0 entry"/>
          <p:cNvSpPr txBox="1"/>
          <p:nvPr/>
        </p:nvSpPr>
        <p:spPr>
          <a:xfrm>
            <a:off x="7402892" y="1889123"/>
            <a:ext cx="2712225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rPr b="0" baseline="31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 entry</a:t>
            </a:r>
          </a:p>
        </p:txBody>
      </p:sp>
      <p:sp>
        <p:nvSpPr>
          <p:cNvPr id="197" name="n &gt; 12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&gt; 1</a:t>
            </a:r>
            <a:r>
              <a:rPr baseline="31999"/>
              <a:t>2</a:t>
            </a:r>
          </a:p>
        </p:txBody>
      </p:sp>
      <p:sp>
        <p:nvSpPr>
          <p:cNvPr id="198" name="s := s*n;3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s*n;</a:t>
            </a:r>
            <a:r>
              <a:rPr baseline="31999"/>
              <a:t>3</a:t>
            </a:r>
          </a:p>
        </p:txBody>
      </p:sp>
      <p:sp>
        <p:nvSpPr>
          <p:cNvPr id="199" name="return s;5"/>
          <p:cNvSpPr/>
          <p:nvPr/>
        </p:nvSpPr>
        <p:spPr>
          <a:xfrm>
            <a:off x="10021231" y="6193389"/>
            <a:ext cx="2641003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s;</a:t>
            </a:r>
            <a:r>
              <a:rPr baseline="31999"/>
              <a:t>5</a:t>
            </a:r>
          </a:p>
        </p:txBody>
      </p:sp>
      <p:sp>
        <p:nvSpPr>
          <p:cNvPr id="200" name="n := n-1;4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:= n-1;</a:t>
            </a:r>
            <a:r>
              <a:rPr baseline="31999"/>
              <a:t>4</a:t>
            </a:r>
          </a:p>
        </p:txBody>
      </p:sp>
      <p:sp>
        <p:nvSpPr>
          <p:cNvPr id="201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2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3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4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5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1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07" name="Reaching definit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Reaching definitions</a:t>
            </a:r>
            <a:r>
              <a:t> analysis</a:t>
            </a:r>
          </a:p>
        </p:txBody>
      </p:sp>
      <p:sp>
        <p:nvSpPr>
          <p:cNvPr id="208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209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aphicFrame>
        <p:nvGraphicFramePr>
          <p:cNvPr id="210" name="Table"/>
          <p:cNvGraphicFramePr/>
          <p:nvPr/>
        </p:nvGraphicFramePr>
        <p:xfrm>
          <a:off x="508000" y="1978665"/>
          <a:ext cx="4878722" cy="711616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844852"/>
                <a:gridCol w="1505392"/>
                <a:gridCol w="1528477"/>
              </a:tblGrid>
              <a:tr h="11860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Stmt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GEN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KILL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s := 1;</a:t>
                      </a:r>
                      <a:r>
                        <a:rPr baseline="31999"/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(s,1)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(s,*)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n &gt; 1</a:t>
                      </a:r>
                      <a:r>
                        <a:rPr baseline="31999"/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s := s*n;</a:t>
                      </a:r>
                      <a:r>
                        <a:rPr baseline="31999"/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(s,3)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(s,1)
(s,3)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n := n-1;</a:t>
                      </a:r>
                      <a:r>
                        <a:rPr baseline="31999"/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(n,4)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(n,0)
(n,4)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return s;</a:t>
                      </a:r>
                      <a:r>
                        <a:rPr baseline="31999"/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 := 1;1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1;</a:t>
            </a:r>
            <a:r>
              <a:rPr baseline="31999"/>
              <a:t>1</a:t>
            </a:r>
          </a:p>
        </p:txBody>
      </p:sp>
      <p:sp>
        <p:nvSpPr>
          <p:cNvPr id="214" name="fact(n)0 entry"/>
          <p:cNvSpPr txBox="1"/>
          <p:nvPr/>
        </p:nvSpPr>
        <p:spPr>
          <a:xfrm>
            <a:off x="7402892" y="1889123"/>
            <a:ext cx="2712225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rPr b="0" baseline="31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 entry</a:t>
            </a:r>
          </a:p>
        </p:txBody>
      </p:sp>
      <p:sp>
        <p:nvSpPr>
          <p:cNvPr id="215" name="n &gt; 12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&gt; 1</a:t>
            </a:r>
            <a:r>
              <a:rPr baseline="31999"/>
              <a:t>2</a:t>
            </a:r>
          </a:p>
        </p:txBody>
      </p:sp>
      <p:sp>
        <p:nvSpPr>
          <p:cNvPr id="216" name="s := s*n;3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s*n;</a:t>
            </a:r>
            <a:r>
              <a:rPr baseline="31999"/>
              <a:t>3</a:t>
            </a:r>
          </a:p>
        </p:txBody>
      </p:sp>
      <p:sp>
        <p:nvSpPr>
          <p:cNvPr id="217" name="return s;5"/>
          <p:cNvSpPr/>
          <p:nvPr/>
        </p:nvSpPr>
        <p:spPr>
          <a:xfrm>
            <a:off x="10021231" y="6193389"/>
            <a:ext cx="2641003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s;</a:t>
            </a:r>
            <a:r>
              <a:rPr baseline="31999"/>
              <a:t>5</a:t>
            </a:r>
          </a:p>
        </p:txBody>
      </p:sp>
      <p:sp>
        <p:nvSpPr>
          <p:cNvPr id="218" name="n := n-1;4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:= n-1;</a:t>
            </a:r>
            <a:r>
              <a:rPr baseline="31999"/>
              <a:t>4</a:t>
            </a:r>
          </a:p>
        </p:txBody>
      </p:sp>
      <p:sp>
        <p:nvSpPr>
          <p:cNvPr id="219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6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25" name="Reaching definit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Reaching definitions</a:t>
            </a:r>
            <a:r>
              <a:t> analysis</a:t>
            </a:r>
          </a:p>
        </p:txBody>
      </p:sp>
      <p:sp>
        <p:nvSpPr>
          <p:cNvPr id="226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227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8" name="(n,0)"/>
          <p:cNvSpPr txBox="1"/>
          <p:nvPr/>
        </p:nvSpPr>
        <p:spPr>
          <a:xfrm>
            <a:off x="684197" y="2463553"/>
            <a:ext cx="118127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(n,0)</a:t>
            </a:r>
          </a:p>
        </p:txBody>
      </p:sp>
      <p:sp>
        <p:nvSpPr>
          <p:cNvPr id="229" name="(n,0) (s,1)"/>
          <p:cNvSpPr txBox="1"/>
          <p:nvPr/>
        </p:nvSpPr>
        <p:spPr>
          <a:xfrm>
            <a:off x="687480" y="3881428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(n,0) (s,1)</a:t>
            </a:r>
          </a:p>
        </p:txBody>
      </p:sp>
      <p:sp>
        <p:nvSpPr>
          <p:cNvPr id="230" name="(n,0) (s,1)"/>
          <p:cNvSpPr txBox="1"/>
          <p:nvPr/>
        </p:nvSpPr>
        <p:spPr>
          <a:xfrm>
            <a:off x="687480" y="5280341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(n,0) (s,1)</a:t>
            </a:r>
          </a:p>
        </p:txBody>
      </p:sp>
      <p:sp>
        <p:nvSpPr>
          <p:cNvPr id="231" name="(n,0) (s,3)"/>
          <p:cNvSpPr txBox="1"/>
          <p:nvPr/>
        </p:nvSpPr>
        <p:spPr>
          <a:xfrm>
            <a:off x="687480" y="6712846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(n,0) (s,3)</a:t>
            </a:r>
          </a:p>
        </p:txBody>
      </p:sp>
      <p:sp>
        <p:nvSpPr>
          <p:cNvPr id="232" name="(n,4) (s,3)"/>
          <p:cNvSpPr txBox="1"/>
          <p:nvPr/>
        </p:nvSpPr>
        <p:spPr>
          <a:xfrm>
            <a:off x="687480" y="8148803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(n,4) (s,3)</a:t>
            </a:r>
          </a:p>
        </p:txBody>
      </p:sp>
      <p:sp>
        <p:nvSpPr>
          <p:cNvPr id="233" name="(n,4) (s,3)"/>
          <p:cNvSpPr txBox="1"/>
          <p:nvPr/>
        </p:nvSpPr>
        <p:spPr>
          <a:xfrm>
            <a:off x="3265259" y="3881428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(n,4) (s,3)</a:t>
            </a:r>
          </a:p>
        </p:txBody>
      </p:sp>
      <p:sp>
        <p:nvSpPr>
          <p:cNvPr id="234" name="(n,4) (s,3)"/>
          <p:cNvSpPr txBox="1"/>
          <p:nvPr/>
        </p:nvSpPr>
        <p:spPr>
          <a:xfrm>
            <a:off x="3239859" y="5280341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(n,4) (s,3)</a:t>
            </a:r>
          </a:p>
        </p:txBody>
      </p:sp>
      <p:sp>
        <p:nvSpPr>
          <p:cNvPr id="235" name="(n,4)"/>
          <p:cNvSpPr txBox="1"/>
          <p:nvPr/>
        </p:nvSpPr>
        <p:spPr>
          <a:xfrm>
            <a:off x="3259353" y="6679253"/>
            <a:ext cx="118127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(n,4)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3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" dur="3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3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2" dur="3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5" grpId="8"/>
      <p:bldP build="whole" bldLvl="1" animBg="1" rev="0" advAuto="0" spid="232" grpId="5"/>
      <p:bldP build="whole" bldLvl="1" animBg="1" rev="0" advAuto="0" spid="228" grpId="1"/>
      <p:bldP build="whole" bldLvl="1" animBg="1" rev="0" advAuto="0" spid="229" grpId="2"/>
      <p:bldP build="whole" bldLvl="1" animBg="1" rev="0" advAuto="0" spid="231" grpId="4"/>
      <p:bldP build="whole" bldLvl="1" animBg="1" rev="0" advAuto="0" spid="230" grpId="3"/>
      <p:bldP build="whole" bldLvl="1" animBg="1" rev="0" advAuto="0" spid="233" grpId="6"/>
      <p:bldP build="whole" bldLvl="1" animBg="1" rev="0" advAuto="0" spid="234" grpId="7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 := 1;1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1;</a:t>
            </a:r>
            <a:r>
              <a:rPr baseline="31999"/>
              <a:t>1</a:t>
            </a:r>
          </a:p>
        </p:txBody>
      </p:sp>
      <p:sp>
        <p:nvSpPr>
          <p:cNvPr id="239" name="fact(n)0 entry"/>
          <p:cNvSpPr txBox="1"/>
          <p:nvPr/>
        </p:nvSpPr>
        <p:spPr>
          <a:xfrm>
            <a:off x="7402892" y="1889123"/>
            <a:ext cx="2712225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rPr b="0" baseline="31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 entry</a:t>
            </a:r>
          </a:p>
        </p:txBody>
      </p:sp>
      <p:sp>
        <p:nvSpPr>
          <p:cNvPr id="240" name="n &gt; 12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&gt; 1</a:t>
            </a:r>
            <a:r>
              <a:rPr baseline="31999"/>
              <a:t>2</a:t>
            </a:r>
          </a:p>
        </p:txBody>
      </p:sp>
      <p:sp>
        <p:nvSpPr>
          <p:cNvPr id="241" name="s := s*n;3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s*n;</a:t>
            </a:r>
            <a:r>
              <a:rPr baseline="31999"/>
              <a:t>3</a:t>
            </a:r>
          </a:p>
        </p:txBody>
      </p:sp>
      <p:sp>
        <p:nvSpPr>
          <p:cNvPr id="242" name="return s;5"/>
          <p:cNvSpPr/>
          <p:nvPr/>
        </p:nvSpPr>
        <p:spPr>
          <a:xfrm>
            <a:off x="10021231" y="6193389"/>
            <a:ext cx="2641003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s;</a:t>
            </a:r>
            <a:r>
              <a:rPr baseline="31999"/>
              <a:t>5</a:t>
            </a:r>
          </a:p>
        </p:txBody>
      </p:sp>
      <p:sp>
        <p:nvSpPr>
          <p:cNvPr id="243" name="n := n-1;4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:= n-1;</a:t>
            </a:r>
            <a:r>
              <a:rPr baseline="31999"/>
              <a:t>4</a:t>
            </a:r>
          </a:p>
        </p:txBody>
      </p:sp>
      <p:sp>
        <p:nvSpPr>
          <p:cNvPr id="244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5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6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7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8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250" name="Reaching definit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Reaching definitions</a:t>
            </a:r>
            <a:r>
              <a:t> analysis</a:t>
            </a:r>
          </a:p>
        </p:txBody>
      </p:sp>
      <p:sp>
        <p:nvSpPr>
          <p:cNvPr id="251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252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3" name="RDexit(0) = {(n,0)}…"/>
          <p:cNvSpPr txBox="1"/>
          <p:nvPr/>
        </p:nvSpPr>
        <p:spPr>
          <a:xfrm>
            <a:off x="253666" y="5363387"/>
            <a:ext cx="5875959" cy="3873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(0) = {(n,0)}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(1) = RD</a:t>
            </a:r>
            <a:r>
              <a:rPr baseline="-5999"/>
              <a:t>entry</a:t>
            </a:r>
            <a:r>
              <a:t>(1)\all(s)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∪ {(s,1)}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(2) = RD</a:t>
            </a:r>
            <a:r>
              <a:rPr baseline="-5999"/>
              <a:t>entry</a:t>
            </a:r>
            <a:r>
              <a:t>(2)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(3) = RD</a:t>
            </a:r>
            <a:r>
              <a:rPr baseline="-5999"/>
              <a:t>entry</a:t>
            </a:r>
            <a:r>
              <a:t>(3)\all(s)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∪ {(s,3)}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(4) = RD</a:t>
            </a:r>
            <a:r>
              <a:rPr baseline="-5999"/>
              <a:t>entry</a:t>
            </a:r>
            <a:r>
              <a:t>(4)\all(n)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∪ {(n,4)}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exit</a:t>
            </a:r>
            <a:r>
              <a:t>(5) = RD</a:t>
            </a:r>
            <a:r>
              <a:rPr baseline="-5999"/>
              <a:t>entry</a:t>
            </a:r>
            <a:r>
              <a:t>(5)</a:t>
            </a:r>
          </a:p>
        </p:txBody>
      </p:sp>
      <p:sp>
        <p:nvSpPr>
          <p:cNvPr id="254" name="all(x) = {(x,ℓ) | ∀ℓ}"/>
          <p:cNvSpPr txBox="1"/>
          <p:nvPr/>
        </p:nvSpPr>
        <p:spPr>
          <a:xfrm>
            <a:off x="863068" y="1728061"/>
            <a:ext cx="4606355" cy="506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all(x) = {(x,ℓ) | ∀ℓ}</a:t>
            </a:r>
          </a:p>
        </p:txBody>
      </p:sp>
      <p:sp>
        <p:nvSpPr>
          <p:cNvPr id="255" name="RDentry(1) = RDexit(0)…"/>
          <p:cNvSpPr txBox="1"/>
          <p:nvPr/>
        </p:nvSpPr>
        <p:spPr>
          <a:xfrm>
            <a:off x="279066" y="2706904"/>
            <a:ext cx="6445011" cy="214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entry</a:t>
            </a:r>
            <a:r>
              <a:t>(1) = RD</a:t>
            </a:r>
            <a:r>
              <a:rPr baseline="-5999"/>
              <a:t>exit</a:t>
            </a:r>
            <a:r>
              <a:t>(0)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entry</a:t>
            </a:r>
            <a:r>
              <a:t>(2) = RD</a:t>
            </a:r>
            <a:r>
              <a:rPr baseline="-5999"/>
              <a:t>exit</a:t>
            </a:r>
            <a:r>
              <a:t>(1)</a:t>
            </a:r>
            <a:r>
              <a:rPr sz="1400"/>
              <a:t> </a:t>
            </a:r>
            <a:r>
              <a:t>∪</a:t>
            </a:r>
            <a:r>
              <a:rPr sz="1400"/>
              <a:t> </a:t>
            </a:r>
            <a:r>
              <a:t>RD</a:t>
            </a:r>
            <a:r>
              <a:rPr baseline="-5999"/>
              <a:t>exit</a:t>
            </a:r>
            <a:r>
              <a:t>(4)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entry</a:t>
            </a:r>
            <a:r>
              <a:t>(3) = RD</a:t>
            </a:r>
            <a:r>
              <a:rPr baseline="-5999"/>
              <a:t>exit</a:t>
            </a:r>
            <a:r>
              <a:t>(2)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entry</a:t>
            </a:r>
            <a:r>
              <a:t>(4) = RD</a:t>
            </a:r>
            <a:r>
              <a:rPr baseline="-5999"/>
              <a:t>exit</a:t>
            </a:r>
            <a:r>
              <a:t>(3)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entry</a:t>
            </a:r>
            <a:r>
              <a:t>(5) = RD</a:t>
            </a:r>
            <a:r>
              <a:rPr baseline="-5999"/>
              <a:t>exit</a:t>
            </a:r>
            <a:r>
              <a:t>(2)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Lattice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i="1" sz="60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i="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Lattices</a:t>
            </a:r>
          </a:p>
        </p:txBody>
      </p:sp>
      <p:sp>
        <p:nvSpPr>
          <p:cNvPr id="259" name="Facts range over lattices: partial orders with joins (least upper bounds) and meets (greatest lower bounds)."/>
          <p:cNvSpPr txBox="1"/>
          <p:nvPr>
            <p:ph type="body" sz="quarter" idx="4294967295"/>
          </p:nvPr>
        </p:nvSpPr>
        <p:spPr>
          <a:xfrm>
            <a:off x="672140" y="1774636"/>
            <a:ext cx="11660520" cy="1229787"/>
          </a:xfrm>
          <a:prstGeom prst="rect">
            <a:avLst/>
          </a:prstGeom>
        </p:spPr>
        <p:txBody>
          <a:bodyPr/>
          <a:lstStyle/>
          <a:p>
            <a:pPr/>
            <a:r>
              <a:t>Facts range over </a:t>
            </a:r>
            <a:r>
              <a:rPr b="1" i="1"/>
              <a:t>lattices</a:t>
            </a:r>
            <a:r>
              <a:t>: partial orders with </a:t>
            </a:r>
            <a:r>
              <a:rPr b="1" i="1"/>
              <a:t>joins</a:t>
            </a:r>
            <a:r>
              <a:t> (least upper bounds) and </a:t>
            </a:r>
            <a:r>
              <a:rPr b="1" i="1"/>
              <a:t>meets</a:t>
            </a:r>
            <a:r>
              <a:t> (greatest lower bounds).  </a:t>
            </a:r>
          </a:p>
        </p:txBody>
      </p:sp>
      <p:sp>
        <p:nvSpPr>
          <p:cNvPr id="260" name="{(s,1),(s,3),(n,4)}"/>
          <p:cNvSpPr txBox="1"/>
          <p:nvPr/>
        </p:nvSpPr>
        <p:spPr>
          <a:xfrm>
            <a:off x="4418000" y="3686987"/>
            <a:ext cx="416880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{(s,1),(s,3),(n,4)}</a:t>
            </a:r>
          </a:p>
        </p:txBody>
      </p:sp>
      <p:sp>
        <p:nvSpPr>
          <p:cNvPr id="261" name="∅"/>
          <p:cNvSpPr txBox="1"/>
          <p:nvPr/>
        </p:nvSpPr>
        <p:spPr>
          <a:xfrm>
            <a:off x="6290388" y="8656920"/>
            <a:ext cx="424024" cy="510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262" name="{(s,1),(n,4)}"/>
          <p:cNvSpPr txBox="1"/>
          <p:nvPr/>
        </p:nvSpPr>
        <p:spPr>
          <a:xfrm>
            <a:off x="5058184" y="5221835"/>
            <a:ext cx="288843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{(s,1),(n,4)}</a:t>
            </a:r>
          </a:p>
        </p:txBody>
      </p:sp>
      <p:sp>
        <p:nvSpPr>
          <p:cNvPr id="263" name="{(s,3)}"/>
          <p:cNvSpPr txBox="1"/>
          <p:nvPr/>
        </p:nvSpPr>
        <p:spPr>
          <a:xfrm>
            <a:off x="5698368" y="6756682"/>
            <a:ext cx="160806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{(s,3)}</a:t>
            </a:r>
          </a:p>
        </p:txBody>
      </p:sp>
      <p:sp>
        <p:nvSpPr>
          <p:cNvPr id="264" name="{(s,1)}"/>
          <p:cNvSpPr txBox="1"/>
          <p:nvPr/>
        </p:nvSpPr>
        <p:spPr>
          <a:xfrm>
            <a:off x="2201635" y="6756682"/>
            <a:ext cx="160806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{(s,1)}</a:t>
            </a:r>
          </a:p>
        </p:txBody>
      </p:sp>
      <p:sp>
        <p:nvSpPr>
          <p:cNvPr id="265" name="{(n,4)}"/>
          <p:cNvSpPr txBox="1"/>
          <p:nvPr/>
        </p:nvSpPr>
        <p:spPr>
          <a:xfrm>
            <a:off x="9195101" y="6756682"/>
            <a:ext cx="160806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{(n,4)}</a:t>
            </a:r>
          </a:p>
        </p:txBody>
      </p:sp>
      <p:sp>
        <p:nvSpPr>
          <p:cNvPr id="266" name="{(s,1),(s,3)}"/>
          <p:cNvSpPr txBox="1"/>
          <p:nvPr/>
        </p:nvSpPr>
        <p:spPr>
          <a:xfrm>
            <a:off x="968784" y="5221835"/>
            <a:ext cx="288843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{(s,1),(s,3)}</a:t>
            </a:r>
          </a:p>
        </p:txBody>
      </p:sp>
      <p:sp>
        <p:nvSpPr>
          <p:cNvPr id="267" name="{(s,3),(n,4)}"/>
          <p:cNvSpPr txBox="1"/>
          <p:nvPr/>
        </p:nvSpPr>
        <p:spPr>
          <a:xfrm>
            <a:off x="9147584" y="5221835"/>
            <a:ext cx="288843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{(s,3),(n,4)}</a:t>
            </a:r>
          </a:p>
        </p:txBody>
      </p:sp>
      <p:sp>
        <p:nvSpPr>
          <p:cNvPr id="268" name="Line"/>
          <p:cNvSpPr/>
          <p:nvPr/>
        </p:nvSpPr>
        <p:spPr>
          <a:xfrm flipV="1">
            <a:off x="6832600" y="7589675"/>
            <a:ext cx="2883672" cy="120719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9" name="Line"/>
          <p:cNvSpPr/>
          <p:nvPr/>
        </p:nvSpPr>
        <p:spPr>
          <a:xfrm flipH="1" flipV="1">
            <a:off x="3230102" y="7581792"/>
            <a:ext cx="2882832" cy="121507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0" name="Line"/>
          <p:cNvSpPr/>
          <p:nvPr/>
        </p:nvSpPr>
        <p:spPr>
          <a:xfrm flipV="1">
            <a:off x="6510866" y="7348355"/>
            <a:ext cx="1" cy="121219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1" name="Line"/>
          <p:cNvSpPr/>
          <p:nvPr/>
        </p:nvSpPr>
        <p:spPr>
          <a:xfrm flipV="1">
            <a:off x="7459133" y="5798975"/>
            <a:ext cx="2883672" cy="120719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2" name="Line"/>
          <p:cNvSpPr/>
          <p:nvPr/>
        </p:nvSpPr>
        <p:spPr>
          <a:xfrm flipH="1" flipV="1">
            <a:off x="2612006" y="5769475"/>
            <a:ext cx="2882833" cy="121507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3" name="Line"/>
          <p:cNvSpPr/>
          <p:nvPr/>
        </p:nvSpPr>
        <p:spPr>
          <a:xfrm flipV="1">
            <a:off x="3145700" y="5844194"/>
            <a:ext cx="2882760" cy="79292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4" name="Line"/>
          <p:cNvSpPr/>
          <p:nvPr/>
        </p:nvSpPr>
        <p:spPr>
          <a:xfrm flipH="1" flipV="1">
            <a:off x="7032501" y="5840183"/>
            <a:ext cx="2881632" cy="8978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5" name="Line"/>
          <p:cNvSpPr/>
          <p:nvPr/>
        </p:nvSpPr>
        <p:spPr>
          <a:xfrm flipV="1">
            <a:off x="2552693" y="4309346"/>
            <a:ext cx="2882760" cy="7929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6" name="Line"/>
          <p:cNvSpPr/>
          <p:nvPr/>
        </p:nvSpPr>
        <p:spPr>
          <a:xfrm flipH="1" flipV="1">
            <a:off x="7697134" y="4292135"/>
            <a:ext cx="2881632" cy="8978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7" name="Line"/>
          <p:cNvSpPr/>
          <p:nvPr/>
        </p:nvSpPr>
        <p:spPr>
          <a:xfrm flipV="1">
            <a:off x="6587066" y="4296104"/>
            <a:ext cx="1" cy="856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8" name="Line"/>
          <p:cNvSpPr/>
          <p:nvPr/>
        </p:nvSpPr>
        <p:spPr>
          <a:xfrm flipV="1">
            <a:off x="2468033" y="5792822"/>
            <a:ext cx="1" cy="856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9" name="Line"/>
          <p:cNvSpPr/>
          <p:nvPr/>
        </p:nvSpPr>
        <p:spPr>
          <a:xfrm flipV="1">
            <a:off x="10551562" y="5789824"/>
            <a:ext cx="1" cy="8560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0" name="⊤"/>
          <p:cNvSpPr txBox="1"/>
          <p:nvPr/>
        </p:nvSpPr>
        <p:spPr>
          <a:xfrm>
            <a:off x="9317529" y="3697603"/>
            <a:ext cx="419300" cy="474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⊤</a:t>
            </a:r>
          </a:p>
        </p:txBody>
      </p:sp>
      <p:sp>
        <p:nvSpPr>
          <p:cNvPr id="281" name="⟂"/>
          <p:cNvSpPr txBox="1"/>
          <p:nvPr/>
        </p:nvSpPr>
        <p:spPr>
          <a:xfrm>
            <a:off x="9317529" y="8674910"/>
            <a:ext cx="394495" cy="474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Lattice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i="1" sz="60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i="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Lattices</a:t>
            </a:r>
          </a:p>
        </p:txBody>
      </p:sp>
      <p:sp>
        <p:nvSpPr>
          <p:cNvPr id="284" name="Facts range over lattices: partial orders with joins (least upper bounds) and meets (greatest lower bounds).…"/>
          <p:cNvSpPr txBox="1"/>
          <p:nvPr>
            <p:ph type="body" idx="4294967295"/>
          </p:nvPr>
        </p:nvSpPr>
        <p:spPr>
          <a:xfrm>
            <a:off x="672140" y="1774636"/>
            <a:ext cx="11764634" cy="7462378"/>
          </a:xfrm>
          <a:prstGeom prst="rect">
            <a:avLst/>
          </a:prstGeom>
        </p:spPr>
        <p:txBody>
          <a:bodyPr/>
          <a:lstStyle/>
          <a:p>
            <a:pPr/>
            <a:r>
              <a:t>Facts range over </a:t>
            </a:r>
            <a:r>
              <a:rPr b="1" i="1"/>
              <a:t>lattices</a:t>
            </a:r>
            <a:r>
              <a:t>: partial orders with </a:t>
            </a:r>
            <a:r>
              <a:rPr b="1" i="1"/>
              <a:t>joins</a:t>
            </a:r>
            <a:r>
              <a:t> (least upper bounds) and </a:t>
            </a:r>
            <a:r>
              <a:rPr b="1" i="1"/>
              <a:t>meets</a:t>
            </a:r>
            <a:r>
              <a:t> (greatest lower bounds). </a:t>
            </a:r>
          </a:p>
          <a:p>
            <a:pPr/>
            <a:r>
              <a:t>A partial order is a set X and an ordering (X,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⊑</a:t>
            </a:r>
            <a:r>
              <a:t>) that is:</a:t>
            </a:r>
          </a:p>
          <a:p>
            <a:pPr lvl="2">
              <a:spcBef>
                <a:spcPts val="0"/>
              </a:spcBef>
            </a:pPr>
            <a:r>
              <a:t>Reflexive; ∀x. x </a:t>
            </a:r>
            <a:r>
              <a:rPr sz="3600"/>
              <a:t>⊑ x</a:t>
            </a:r>
          </a:p>
          <a:p>
            <a:pPr lvl="2">
              <a:spcBef>
                <a:spcPts val="0"/>
              </a:spcBef>
            </a:pPr>
            <a:r>
              <a:t>Transitive; ∀x,y,z. x </a:t>
            </a:r>
            <a:r>
              <a:rPr sz="3600"/>
              <a:t>⊑ y ∧ y ⊑ z ⇒ x ⊑ z</a:t>
            </a:r>
          </a:p>
          <a:p>
            <a:pPr lvl="2">
              <a:spcBef>
                <a:spcPts val="0"/>
              </a:spcBef>
            </a:pPr>
            <a:r>
              <a:t>Anti-symmetric; ∀x,y. x </a:t>
            </a:r>
            <a:r>
              <a:rPr sz="3600"/>
              <a:t>⊑ y ∧ y ⊑ x ⇒ x = y</a:t>
            </a:r>
          </a:p>
          <a:p>
            <a:pPr/>
            <a:r>
              <a:t>Lattices must also have unique joins and meets for any 2 points. </a:t>
            </a:r>
            <a:r>
              <a:rPr i="1"/>
              <a:t>Complete lattices</a:t>
            </a:r>
            <a:r>
              <a:t> have unique joins/meets for any set.</a:t>
            </a:r>
          </a:p>
          <a:p>
            <a:pPr/>
            <a:r>
              <a:t>Cartesian product of lattices is a lattice. Map with a lattice co-domain is a lattice.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Reaching definit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Reaching definitions</a:t>
            </a:r>
            <a:r>
              <a:t> analysis</a:t>
            </a:r>
          </a:p>
        </p:txBody>
      </p:sp>
      <p:sp>
        <p:nvSpPr>
          <p:cNvPr id="287" name="The 11 sets RDexit(0), RDentry(1), RDexit(1),…RDexit(5), are defined in terms of one another. Written as a vector of sets:…"/>
          <p:cNvSpPr txBox="1"/>
          <p:nvPr>
            <p:ph type="body" idx="4294967295"/>
          </p:nvPr>
        </p:nvSpPr>
        <p:spPr>
          <a:xfrm>
            <a:off x="401207" y="1368236"/>
            <a:ext cx="11660519" cy="7309248"/>
          </a:xfrm>
          <a:prstGeom prst="rect">
            <a:avLst/>
          </a:prstGeom>
        </p:spPr>
        <p:txBody>
          <a:bodyPr/>
          <a:lstStyle/>
          <a:p>
            <a:pPr/>
            <a:r>
              <a:t>The 11 sets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RD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exit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(0)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RD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entry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(1)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RD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exit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(1)</a:t>
            </a:r>
            <a:r>
              <a:t>,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…RD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exit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(5)</a:t>
            </a:r>
            <a:r>
              <a:t>, are defined in terms of one another. Written as a vector of sets:</a:t>
            </a:r>
          </a:p>
          <a:p>
            <a:pPr/>
            <a:r>
              <a:t>Our set of equations can be turned into a </a:t>
            </a:r>
            <a:r>
              <a:rPr b="1" i="1"/>
              <a:t>monotonic</a:t>
            </a:r>
            <a:r>
              <a:t> F: </a:t>
            </a:r>
          </a:p>
          <a:p>
            <a:pPr/>
          </a:p>
          <a:p>
            <a:pPr/>
            <a:r>
              <a:t>So that a satisfying vector of reachable defs is a </a:t>
            </a:r>
            <a:r>
              <a:rPr b="1" i="1"/>
              <a:t>fixed point:</a:t>
            </a:r>
            <a:endParaRPr b="1" i="1"/>
          </a:p>
          <a:p>
            <a:pPr/>
            <a:endParaRPr b="1" i="1"/>
          </a:p>
          <a:p>
            <a:pPr/>
            <a:r>
              <a:t>For example, the join point would end up encoded as:</a:t>
            </a:r>
          </a:p>
        </p:txBody>
      </p:sp>
      <p:sp>
        <p:nvSpPr>
          <p:cNvPr id="288" name="RD = F(RD) = Fn(⟂)  for some n"/>
          <p:cNvSpPr txBox="1"/>
          <p:nvPr/>
        </p:nvSpPr>
        <p:spPr>
          <a:xfrm>
            <a:off x="3493192" y="6700580"/>
            <a:ext cx="6018416" cy="571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 = F(RD) = F</a:t>
            </a:r>
            <a:r>
              <a:rPr baseline="31999"/>
              <a:t>n</a:t>
            </a:r>
            <a:r>
              <a:t>(⟂)</a:t>
            </a:r>
            <a:r>
              <a:rPr i="1" sz="2600">
                <a:latin typeface="Times"/>
                <a:ea typeface="Times"/>
                <a:cs typeface="Times"/>
                <a:sym typeface="Times"/>
              </a:rPr>
              <a:t>  for some n</a:t>
            </a:r>
          </a:p>
        </p:txBody>
      </p:sp>
      <p:sp>
        <p:nvSpPr>
          <p:cNvPr id="289" name="Line"/>
          <p:cNvSpPr/>
          <p:nvPr/>
        </p:nvSpPr>
        <p:spPr>
          <a:xfrm>
            <a:off x="3588640" y="6751380"/>
            <a:ext cx="388516" cy="1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Line"/>
          <p:cNvSpPr/>
          <p:nvPr/>
        </p:nvSpPr>
        <p:spPr>
          <a:xfrm>
            <a:off x="5273507" y="6738680"/>
            <a:ext cx="388516" cy="1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1" name="RD"/>
          <p:cNvSpPr txBox="1"/>
          <p:nvPr/>
        </p:nvSpPr>
        <p:spPr>
          <a:xfrm>
            <a:off x="6201370" y="2965096"/>
            <a:ext cx="6020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RD</a:t>
            </a:r>
          </a:p>
        </p:txBody>
      </p:sp>
      <p:sp>
        <p:nvSpPr>
          <p:cNvPr id="292" name="Line"/>
          <p:cNvSpPr/>
          <p:nvPr/>
        </p:nvSpPr>
        <p:spPr>
          <a:xfrm>
            <a:off x="6305285" y="3015896"/>
            <a:ext cx="388516" cy="1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F(…,RDexit(1),…,RDexit(4),…) = (…,RDexit(1) ∪ RDexit(4),…)"/>
          <p:cNvSpPr txBox="1"/>
          <p:nvPr/>
        </p:nvSpPr>
        <p:spPr>
          <a:xfrm>
            <a:off x="554922" y="8597058"/>
            <a:ext cx="11139695" cy="541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F(…,RD</a:t>
            </a:r>
            <a:r>
              <a:rPr baseline="-5999"/>
              <a:t>exit</a:t>
            </a:r>
            <a:r>
              <a:t>(1),…,RD</a:t>
            </a:r>
            <a:r>
              <a:rPr baseline="-5999"/>
              <a:t>exit</a:t>
            </a:r>
            <a:r>
              <a:t>(4),…) = (…,RD</a:t>
            </a:r>
            <a:r>
              <a:rPr baseline="-5999"/>
              <a:t>exit</a:t>
            </a:r>
            <a:r>
              <a:t>(1)</a:t>
            </a:r>
            <a:r>
              <a:rPr sz="1400"/>
              <a:t> </a:t>
            </a:r>
            <a:r>
              <a:t>∪</a:t>
            </a:r>
            <a:r>
              <a:rPr sz="1400"/>
              <a:t> </a:t>
            </a:r>
            <a:r>
              <a:t>RD</a:t>
            </a:r>
            <a:r>
              <a:rPr baseline="-5999"/>
              <a:t>exit</a:t>
            </a:r>
            <a:r>
              <a:t>(4),…)</a:t>
            </a:r>
          </a:p>
        </p:txBody>
      </p:sp>
      <p:sp>
        <p:nvSpPr>
          <p:cNvPr id="294" name="RD0 ⊑ RD1 ⇒ F(RD0) ⊑ F(RD1)"/>
          <p:cNvSpPr txBox="1"/>
          <p:nvPr/>
        </p:nvSpPr>
        <p:spPr>
          <a:xfrm>
            <a:off x="3230433" y="4804103"/>
            <a:ext cx="6543934" cy="571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RD</a:t>
            </a:r>
            <a:r>
              <a:rPr baseline="-5999"/>
              <a:t>0</a:t>
            </a:r>
            <a:r>
              <a:t> ⊑ RD</a:t>
            </a:r>
            <a:r>
              <a:rPr baseline="-5999"/>
              <a:t>1</a:t>
            </a:r>
            <a:r>
              <a:t> ⇒ F(RD</a:t>
            </a:r>
            <a:r>
              <a:rPr baseline="-5999"/>
              <a:t>0</a:t>
            </a:r>
            <a:r>
              <a:t>) ⊑ F(RD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295" name="Line"/>
          <p:cNvSpPr/>
          <p:nvPr/>
        </p:nvSpPr>
        <p:spPr>
          <a:xfrm>
            <a:off x="4754033" y="4838700"/>
            <a:ext cx="388516" cy="0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Line"/>
          <p:cNvSpPr/>
          <p:nvPr/>
        </p:nvSpPr>
        <p:spPr>
          <a:xfrm>
            <a:off x="6752166" y="4838700"/>
            <a:ext cx="388517" cy="0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Line"/>
          <p:cNvSpPr/>
          <p:nvPr/>
        </p:nvSpPr>
        <p:spPr>
          <a:xfrm>
            <a:off x="8843433" y="4838700"/>
            <a:ext cx="388516" cy="0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Line"/>
          <p:cNvSpPr/>
          <p:nvPr/>
        </p:nvSpPr>
        <p:spPr>
          <a:xfrm>
            <a:off x="3340100" y="4838700"/>
            <a:ext cx="388516" cy="0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Very busy expressions analysi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Very busy expressions</a:t>
            </a:r>
            <a:r>
              <a:t> analysis</a:t>
            </a:r>
          </a:p>
        </p:txBody>
      </p:sp>
      <p:sp>
        <p:nvSpPr>
          <p:cNvPr id="301" name="Computes a set of expressions that are computed down all paths forward before any subexpressions change value.…"/>
          <p:cNvSpPr txBox="1"/>
          <p:nvPr>
            <p:ph type="body" idx="4294967295"/>
          </p:nvPr>
        </p:nvSpPr>
        <p:spPr>
          <a:xfrm>
            <a:off x="562371" y="1480972"/>
            <a:ext cx="11880058" cy="7575484"/>
          </a:xfrm>
          <a:prstGeom prst="rect">
            <a:avLst/>
          </a:prstGeom>
        </p:spPr>
        <p:txBody>
          <a:bodyPr/>
          <a:lstStyle/>
          <a:p>
            <a:pPr/>
            <a:r>
              <a:t>Computes a set of expressions that are computed down all paths forward before any subexpressions change value.</a:t>
            </a:r>
          </a:p>
          <a:p>
            <a:pPr/>
            <a:r>
              <a:t>Assignments represent GEN for the right hand side and KILL for expressions containing the right hand side (assigned var).</a:t>
            </a:r>
          </a:p>
          <a:p>
            <a:pPr/>
            <a:r>
              <a:t>Is a </a:t>
            </a:r>
            <a:r>
              <a:rPr b="1" i="1"/>
              <a:t>backward must</a:t>
            </a:r>
            <a:r>
              <a:t> data-flow analysis:</a:t>
            </a:r>
          </a:p>
          <a:p>
            <a:pPr lvl="2"/>
            <a:r>
              <a:t>Propagates a set of computed expressions </a:t>
            </a:r>
            <a:r>
              <a:rPr i="1"/>
              <a:t>backward</a:t>
            </a:r>
            <a:r>
              <a:t>.</a:t>
            </a:r>
          </a:p>
          <a:p>
            <a:pPr lvl="2"/>
            <a:r>
              <a:t>Computes the </a:t>
            </a:r>
            <a:r>
              <a:rPr b="1" i="1"/>
              <a:t>meet</a:t>
            </a:r>
            <a:r>
              <a:t> (GLB, intersection) of entry(s’) in s’∈succ(s) at each fork point to obtain exit(s).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 := 1;1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1;</a:t>
            </a:r>
            <a:r>
              <a:rPr baseline="31999"/>
              <a:t>1</a:t>
            </a:r>
          </a:p>
        </p:txBody>
      </p:sp>
      <p:sp>
        <p:nvSpPr>
          <p:cNvPr id="304" name="fact(n)0 entry"/>
          <p:cNvSpPr txBox="1"/>
          <p:nvPr/>
        </p:nvSpPr>
        <p:spPr>
          <a:xfrm>
            <a:off x="7402892" y="1889123"/>
            <a:ext cx="2712225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rPr b="0" baseline="31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 entry</a:t>
            </a:r>
          </a:p>
        </p:txBody>
      </p:sp>
      <p:sp>
        <p:nvSpPr>
          <p:cNvPr id="305" name="n &gt; 12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&gt; 1</a:t>
            </a:r>
            <a:r>
              <a:rPr baseline="31999"/>
              <a:t>2</a:t>
            </a:r>
          </a:p>
        </p:txBody>
      </p:sp>
      <p:sp>
        <p:nvSpPr>
          <p:cNvPr id="306" name="s := s*n;3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s*n;</a:t>
            </a:r>
            <a:r>
              <a:rPr baseline="31999"/>
              <a:t>3</a:t>
            </a:r>
          </a:p>
        </p:txBody>
      </p:sp>
      <p:sp>
        <p:nvSpPr>
          <p:cNvPr id="307" name="return s;5"/>
          <p:cNvSpPr/>
          <p:nvPr/>
        </p:nvSpPr>
        <p:spPr>
          <a:xfrm>
            <a:off x="10021231" y="6193389"/>
            <a:ext cx="2641003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s;</a:t>
            </a:r>
            <a:r>
              <a:rPr baseline="31999"/>
              <a:t>5</a:t>
            </a:r>
          </a:p>
        </p:txBody>
      </p:sp>
      <p:sp>
        <p:nvSpPr>
          <p:cNvPr id="308" name="n := n-1;4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:= n-1;</a:t>
            </a:r>
            <a:r>
              <a:rPr baseline="31999"/>
              <a:t>4</a:t>
            </a:r>
          </a:p>
        </p:txBody>
      </p:sp>
      <p:sp>
        <p:nvSpPr>
          <p:cNvPr id="309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0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1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2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3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9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15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316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aphicFrame>
        <p:nvGraphicFramePr>
          <p:cNvPr id="317" name="Table"/>
          <p:cNvGraphicFramePr/>
          <p:nvPr/>
        </p:nvGraphicFramePr>
        <p:xfrm>
          <a:off x="508000" y="1978665"/>
          <a:ext cx="4878722" cy="711616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844852"/>
                <a:gridCol w="1505392"/>
                <a:gridCol w="1528477"/>
              </a:tblGrid>
              <a:tr h="11860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Stmt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GEN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ym typeface="Helvetica Neue"/>
                        </a:rPr>
                        <a:t>KILL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s := 1;</a:t>
                      </a:r>
                      <a:r>
                        <a:rPr baseline="31999"/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s
s*n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n &gt; 1</a:t>
                      </a:r>
                      <a:r>
                        <a:rPr baseline="31999"/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s := s*n;</a:t>
                      </a:r>
                      <a:r>
                        <a:rPr baseline="31999"/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s*n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s
s*n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n := n-1;</a:t>
                      </a:r>
                      <a:r>
                        <a:rPr baseline="31999"/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n-1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300">
                          <a:latin typeface="Andale Mono"/>
                          <a:ea typeface="Andale Mono"/>
                          <a:cs typeface="Andale Mono"/>
                          <a:sym typeface="Andale Mono"/>
                        </a:rPr>
                        <a:t>n-1
s*n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1186027"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  <a:r>
                        <a:t>return s;</a:t>
                      </a:r>
                      <a:r>
                        <a:rPr baseline="31999"/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300">
                          <a:latin typeface="Andale Mono"/>
                          <a:ea typeface="Andale Mono"/>
                          <a:cs typeface="Andale Mono"/>
                          <a:sym typeface="Andale Mono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  <p:sp>
        <p:nvSpPr>
          <p:cNvPr id="318" name="Very busy express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Very busy expressions</a:t>
            </a:r>
            <a:r>
              <a:t> 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 := 1;1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1;</a:t>
            </a:r>
            <a:r>
              <a:rPr baseline="31999"/>
              <a:t>1</a:t>
            </a:r>
          </a:p>
        </p:txBody>
      </p:sp>
      <p:sp>
        <p:nvSpPr>
          <p:cNvPr id="322" name="fact(n)0 entry"/>
          <p:cNvSpPr txBox="1"/>
          <p:nvPr/>
        </p:nvSpPr>
        <p:spPr>
          <a:xfrm>
            <a:off x="7402892" y="1889123"/>
            <a:ext cx="2712225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rPr b="0" baseline="31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 entry</a:t>
            </a:r>
          </a:p>
        </p:txBody>
      </p:sp>
      <p:sp>
        <p:nvSpPr>
          <p:cNvPr id="323" name="n &gt; 12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&gt; 1</a:t>
            </a:r>
            <a:r>
              <a:rPr baseline="31999"/>
              <a:t>2</a:t>
            </a:r>
          </a:p>
        </p:txBody>
      </p:sp>
      <p:sp>
        <p:nvSpPr>
          <p:cNvPr id="324" name="s := s*n;3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 := s*n;</a:t>
            </a:r>
            <a:r>
              <a:rPr baseline="31999"/>
              <a:t>3</a:t>
            </a:r>
          </a:p>
        </p:txBody>
      </p:sp>
      <p:sp>
        <p:nvSpPr>
          <p:cNvPr id="325" name="return s;5"/>
          <p:cNvSpPr/>
          <p:nvPr/>
        </p:nvSpPr>
        <p:spPr>
          <a:xfrm>
            <a:off x="10021231" y="6193389"/>
            <a:ext cx="2641003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s;</a:t>
            </a:r>
            <a:r>
              <a:rPr baseline="31999"/>
              <a:t>5</a:t>
            </a:r>
          </a:p>
        </p:txBody>
      </p:sp>
      <p:sp>
        <p:nvSpPr>
          <p:cNvPr id="326" name="n := n-1;4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 := n-1;</a:t>
            </a:r>
            <a:r>
              <a:rPr baseline="31999"/>
              <a:t>4</a:t>
            </a:r>
          </a:p>
        </p:txBody>
      </p:sp>
      <p:sp>
        <p:nvSpPr>
          <p:cNvPr id="327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4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33" name="Very busy expressions analysis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Very busy expressions</a:t>
            </a:r>
            <a:r>
              <a:t> analysis</a:t>
            </a:r>
          </a:p>
        </p:txBody>
      </p:sp>
      <p:sp>
        <p:nvSpPr>
          <p:cNvPr id="334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335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n-1"/>
          <p:cNvSpPr txBox="1"/>
          <p:nvPr/>
        </p:nvSpPr>
        <p:spPr>
          <a:xfrm>
            <a:off x="1364979" y="6713070"/>
            <a:ext cx="75448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n-1</a:t>
            </a:r>
          </a:p>
        </p:txBody>
      </p:sp>
      <p:sp>
        <p:nvSpPr>
          <p:cNvPr id="337" name="∅"/>
          <p:cNvSpPr txBox="1"/>
          <p:nvPr/>
        </p:nvSpPr>
        <p:spPr>
          <a:xfrm>
            <a:off x="1403852" y="7930936"/>
            <a:ext cx="405805" cy="474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338" name="s*n, n-1"/>
          <p:cNvSpPr txBox="1"/>
          <p:nvPr/>
        </p:nvSpPr>
        <p:spPr>
          <a:xfrm>
            <a:off x="1329305" y="5289099"/>
            <a:ext cx="182145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s*n, n-1</a:t>
            </a:r>
          </a:p>
        </p:txBody>
      </p:sp>
      <p:sp>
        <p:nvSpPr>
          <p:cNvPr id="339" name="∅"/>
          <p:cNvSpPr txBox="1"/>
          <p:nvPr/>
        </p:nvSpPr>
        <p:spPr>
          <a:xfrm>
            <a:off x="1422071" y="3933554"/>
            <a:ext cx="369367" cy="427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340" name="∅"/>
          <p:cNvSpPr txBox="1"/>
          <p:nvPr/>
        </p:nvSpPr>
        <p:spPr>
          <a:xfrm>
            <a:off x="11459005" y="5686965"/>
            <a:ext cx="369367" cy="42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341" name="∅"/>
          <p:cNvSpPr txBox="1"/>
          <p:nvPr/>
        </p:nvSpPr>
        <p:spPr>
          <a:xfrm>
            <a:off x="9623371" y="7073682"/>
            <a:ext cx="369368" cy="42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342" name="∅"/>
          <p:cNvSpPr txBox="1"/>
          <p:nvPr/>
        </p:nvSpPr>
        <p:spPr>
          <a:xfrm>
            <a:off x="10078938" y="4647300"/>
            <a:ext cx="369367" cy="42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∅</a:t>
            </a:r>
          </a:p>
        </p:txBody>
      </p:sp>
      <p:sp>
        <p:nvSpPr>
          <p:cNvPr id="343" name="1"/>
          <p:cNvSpPr txBox="1"/>
          <p:nvPr/>
        </p:nvSpPr>
        <p:spPr>
          <a:xfrm>
            <a:off x="1442907" y="2438153"/>
            <a:ext cx="32769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1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3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" dur="3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3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0" grpId="2"/>
      <p:bldP build="whole" bldLvl="1" animBg="1" rev="0" advAuto="0" spid="342" grpId="5"/>
      <p:bldP build="whole" bldLvl="1" animBg="1" rev="0" advAuto="0" spid="339" grpId="6"/>
      <p:bldP build="whole" bldLvl="1" animBg="1" rev="0" advAuto="0" spid="336" grpId="3"/>
      <p:bldP build="whole" bldLvl="1" animBg="1" rev="0" advAuto="0" spid="341" grpId="1"/>
      <p:bldP build="whole" bldLvl="1" animBg="1" rev="0" advAuto="0" spid="338" grpId="4"/>
      <p:bldP build="whole" bldLvl="1" animBg="1" rev="0" advAuto="0" spid="343" grpId="7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May/Must &amp; Forward/Backward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May/Must &amp; Forward/Backward</a:t>
            </a:r>
          </a:p>
        </p:txBody>
      </p:sp>
      <p:graphicFrame>
        <p:nvGraphicFramePr>
          <p:cNvPr id="347" name="Table"/>
          <p:cNvGraphicFramePr/>
          <p:nvPr/>
        </p:nvGraphicFramePr>
        <p:xfrm>
          <a:off x="481475" y="1964266"/>
          <a:ext cx="12202452" cy="745159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84596"/>
                <a:gridCol w="5027669"/>
                <a:gridCol w="5090185"/>
              </a:tblGrid>
              <a:tr h="1733574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May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Must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285123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Forward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Forward, computes exit(s) from entry(s)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Join (</a:t>
                      </a:r>
                      <a:r>
                        <a:rPr sz="3600"/>
                        <a:t>∪</a:t>
                      </a:r>
                      <a:r>
                        <a:t>) at CFG join points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e.g., Reaching Defs (use-def)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(which assignments reach uses)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Forward, computes exit(s) from entry(s)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Meet (</a:t>
                      </a:r>
                      <a:r>
                        <a:rPr sz="3600"/>
                        <a:t>∩</a:t>
                      </a:r>
                      <a:r>
                        <a:t>) at CFG join points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e.g., Available Expressions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286678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Backward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Backward, computes entry(s) from exit(s)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Join (</a:t>
                      </a:r>
                      <a:r>
                        <a:rPr sz="3600"/>
                        <a:t>∪</a:t>
                      </a:r>
                      <a:r>
                        <a:t>) at CFG fork points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e.g., Live Variables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Backward, computes entry(s) from exit(s)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Meet (</a:t>
                      </a:r>
                      <a:r>
                        <a:rPr sz="3600"/>
                        <a:t>∩</a:t>
                      </a:r>
                      <a:r>
                        <a:t>) at CFG fork points</a:t>
                      </a:r>
                    </a:p>
                    <a:p>
                      <a:pPr defTabSz="914400">
                        <a:defRPr sz="2200">
                          <a:sym typeface="Helvetica Neue"/>
                        </a:defRPr>
                      </a:pPr>
                      <a:r>
                        <a:t>e.g., Very Busy Expressions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T w="12700">
                      <a:solidFill>
                        <a:srgbClr val="B8B8B8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54233" y="600349"/>
            <a:ext cx="5656228" cy="8552902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Helpful Reading:…"/>
          <p:cNvSpPr txBox="1"/>
          <p:nvPr/>
        </p:nvSpPr>
        <p:spPr>
          <a:xfrm>
            <a:off x="819128" y="3305572"/>
            <a:ext cx="3886506" cy="124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200"/>
            </a:pPr>
            <a:r>
              <a:t>Helpful Reading:</a:t>
            </a:r>
          </a:p>
          <a:p>
            <a:pPr algn="l">
              <a:defRPr b="0" sz="1200"/>
            </a:pPr>
            <a:r>
              <a:t> </a:t>
            </a:r>
          </a:p>
          <a:p>
            <a:pPr algn="l">
              <a:defRPr b="0" sz="3200"/>
            </a:pPr>
            <a:r>
              <a:t>Sections 1.1-1.5, 2.1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exit(s) = ⟂…"/>
          <p:cNvSpPr txBox="1"/>
          <p:nvPr/>
        </p:nvSpPr>
        <p:spPr>
          <a:xfrm>
            <a:off x="1605762" y="1183576"/>
            <a:ext cx="9793276" cy="5454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exit(s) = ⟂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 = all statements s  </a:t>
            </a:r>
            <a:r>
              <a:rPr>
                <a:solidFill>
                  <a:srgbClr val="5E5E5E"/>
                </a:solidFill>
              </a:rPr>
              <a:t>//worklist</a:t>
            </a:r>
            <a:endParaRPr>
              <a:solidFill>
                <a:srgbClr val="5E5E5E"/>
              </a:solidFill>
            </a:endParaR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</a:t>
            </a:r>
            <a:r>
              <a:t> W not empty: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remove s from W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entry(s) = </a:t>
            </a:r>
            <a:r>
              <a:rPr sz="5500"/>
              <a:t>∪</a:t>
            </a:r>
            <a:r>
              <a:rPr baseline="-5999"/>
              <a:t>s’∈pred(s)</a:t>
            </a:r>
            <a:r>
              <a:t>exit(s’)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update = (entry(s) \ kill(s)) </a:t>
            </a:r>
            <a:r>
              <a:rPr sz="4000"/>
              <a:t>∪</a:t>
            </a:r>
            <a:r>
              <a:t> gen(s)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if update != exit(s):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exit(s) = update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W = W </a:t>
            </a:r>
            <a:r>
              <a:rPr sz="4000"/>
              <a:t>∪</a:t>
            </a:r>
            <a:r>
              <a:t> succ(s)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350" name="Forward may analysis"/>
          <p:cNvSpPr txBox="1"/>
          <p:nvPr/>
        </p:nvSpPr>
        <p:spPr>
          <a:xfrm>
            <a:off x="939800" y="7988300"/>
            <a:ext cx="11099800" cy="12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0"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Forward may </a:t>
            </a:r>
            <a:r>
              <a:t>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exit(s) = ⊤ // except ⟂ at function entry…"/>
          <p:cNvSpPr txBox="1"/>
          <p:nvPr/>
        </p:nvSpPr>
        <p:spPr>
          <a:xfrm>
            <a:off x="1605762" y="1323276"/>
            <a:ext cx="9808407" cy="53337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exit(s) = ⊤ </a:t>
            </a:r>
            <a:r>
              <a:rPr>
                <a:solidFill>
                  <a:srgbClr val="5E5E5E"/>
                </a:solidFill>
              </a:rPr>
              <a:t>// except ⟂ at function entry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 = all statements s  </a:t>
            </a:r>
            <a:r>
              <a:rPr>
                <a:solidFill>
                  <a:srgbClr val="5E5E5E"/>
                </a:solidFill>
              </a:rPr>
              <a:t>//worklist</a:t>
            </a:r>
            <a:endParaRPr>
              <a:solidFill>
                <a:srgbClr val="5E5E5E"/>
              </a:solidFill>
            </a:endParaR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</a:t>
            </a:r>
            <a:r>
              <a:t> W not empty: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remove s from W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entry(s) = </a:t>
            </a:r>
            <a:r>
              <a:rPr sz="5500"/>
              <a:t>∩</a:t>
            </a:r>
            <a:r>
              <a:rPr baseline="-5999"/>
              <a:t>s’∈pred(s)</a:t>
            </a:r>
            <a:r>
              <a:t>exit(s’)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update = (entry(s) \ kill(s)) </a:t>
            </a:r>
            <a:r>
              <a:rPr sz="4000"/>
              <a:t>∪</a:t>
            </a:r>
            <a:r>
              <a:t> gen(s)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if update != exit(s):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exit(s) = update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W = W </a:t>
            </a:r>
            <a:r>
              <a:rPr sz="4000"/>
              <a:t>∪</a:t>
            </a:r>
            <a:r>
              <a:t> succ(s)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353" name="Forward must analysis"/>
          <p:cNvSpPr txBox="1"/>
          <p:nvPr/>
        </p:nvSpPr>
        <p:spPr>
          <a:xfrm>
            <a:off x="939800" y="7988300"/>
            <a:ext cx="11099800" cy="12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0"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Forward must </a:t>
            </a:r>
            <a:r>
              <a:t>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entry(s) = ⟂…"/>
          <p:cNvSpPr txBox="1"/>
          <p:nvPr/>
        </p:nvSpPr>
        <p:spPr>
          <a:xfrm>
            <a:off x="1605762" y="1272476"/>
            <a:ext cx="9564639" cy="5454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entry(s) = ⟂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 = all statements s  </a:t>
            </a:r>
            <a:r>
              <a:rPr>
                <a:solidFill>
                  <a:srgbClr val="5E5E5E"/>
                </a:solidFill>
              </a:rPr>
              <a:t>//worklist</a:t>
            </a:r>
            <a:endParaRPr>
              <a:solidFill>
                <a:srgbClr val="5E5E5E"/>
              </a:solidFill>
            </a:endParaR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</a:t>
            </a:r>
            <a:r>
              <a:t> W not empty: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remove s from W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exit(s) = </a:t>
            </a:r>
            <a:r>
              <a:rPr sz="5500"/>
              <a:t>∪</a:t>
            </a:r>
            <a:r>
              <a:rPr baseline="-5999"/>
              <a:t>s’∈succ(s)</a:t>
            </a:r>
            <a:r>
              <a:t>entry(s’)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update = (exit(s) \ kill(s)) </a:t>
            </a:r>
            <a:r>
              <a:rPr sz="4000"/>
              <a:t>∪</a:t>
            </a:r>
            <a:r>
              <a:t> gen(s)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if update != entry(s):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entry(s) = update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W = W </a:t>
            </a:r>
            <a:r>
              <a:rPr sz="4000"/>
              <a:t>∪</a:t>
            </a:r>
            <a:r>
              <a:t> succ(s)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356" name="Backward may analysis"/>
          <p:cNvSpPr txBox="1"/>
          <p:nvPr/>
        </p:nvSpPr>
        <p:spPr>
          <a:xfrm>
            <a:off x="939800" y="7988300"/>
            <a:ext cx="11099800" cy="12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0"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Backward may </a:t>
            </a:r>
            <a:r>
              <a:t>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entry(s) = ⊤ // except ⟂ at function exit…"/>
          <p:cNvSpPr txBox="1"/>
          <p:nvPr/>
        </p:nvSpPr>
        <p:spPr>
          <a:xfrm>
            <a:off x="1605762" y="1183576"/>
            <a:ext cx="9808407" cy="53337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entry(s) = ⊤ </a:t>
            </a:r>
            <a:r>
              <a:rPr>
                <a:solidFill>
                  <a:srgbClr val="5E5E5E"/>
                </a:solidFill>
              </a:rPr>
              <a:t>// except ⟂ at function exit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 = all statements s  </a:t>
            </a:r>
            <a:r>
              <a:rPr>
                <a:solidFill>
                  <a:srgbClr val="5E5E5E"/>
                </a:solidFill>
              </a:rPr>
              <a:t>//worklist</a:t>
            </a:r>
            <a:endParaRPr>
              <a:solidFill>
                <a:srgbClr val="5E5E5E"/>
              </a:solidFill>
            </a:endParaR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</a:t>
            </a:r>
            <a:r>
              <a:t> W not empty: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remove s from W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exit(s) = </a:t>
            </a:r>
            <a:r>
              <a:rPr sz="5500"/>
              <a:t>∩</a:t>
            </a:r>
            <a:r>
              <a:rPr baseline="-5999"/>
              <a:t>s’∈succ(s)</a:t>
            </a:r>
            <a:r>
              <a:t>entry(s’)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update = (exit(s) \ kill(s)) </a:t>
            </a:r>
            <a:r>
              <a:rPr sz="4000"/>
              <a:t>∪</a:t>
            </a:r>
            <a:r>
              <a:t> gen(s)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if update != entry(s):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entry(s) = update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W = W </a:t>
            </a:r>
            <a:r>
              <a:rPr sz="4000"/>
              <a:t>∪</a:t>
            </a:r>
            <a:r>
              <a:t> succ(s)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359" name="Backward must analysis"/>
          <p:cNvSpPr txBox="1"/>
          <p:nvPr/>
        </p:nvSpPr>
        <p:spPr>
          <a:xfrm>
            <a:off x="939800" y="7988300"/>
            <a:ext cx="11099800" cy="12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0"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Back</a:t>
            </a: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ward must </a:t>
            </a:r>
            <a:r>
              <a:t>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A general methodology for justifying or calculating sound analyses, given a precise semantics for the target language.…"/>
          <p:cNvSpPr txBox="1"/>
          <p:nvPr>
            <p:ph type="body" idx="4294967295"/>
          </p:nvPr>
        </p:nvSpPr>
        <p:spPr>
          <a:xfrm>
            <a:off x="507503" y="1584623"/>
            <a:ext cx="11989794" cy="6848607"/>
          </a:xfrm>
          <a:prstGeom prst="rect">
            <a:avLst/>
          </a:prstGeom>
        </p:spPr>
        <p:txBody>
          <a:bodyPr/>
          <a:lstStyle/>
          <a:p>
            <a:pPr/>
            <a:r>
              <a:t>A general methodology for </a:t>
            </a:r>
            <a:r>
              <a:rPr b="1" i="1"/>
              <a:t>justifying</a:t>
            </a:r>
            <a:r>
              <a:t> or </a:t>
            </a:r>
            <a:r>
              <a:rPr b="1" i="1"/>
              <a:t>calculating</a:t>
            </a:r>
            <a:r>
              <a:t> sound analyses, given a precise semantics for the target language.</a:t>
            </a:r>
          </a:p>
          <a:p>
            <a:pPr/>
            <a:r>
              <a:t>Abstract interpretation establishes </a:t>
            </a:r>
            <a:r>
              <a:rPr b="1" i="1"/>
              <a:t>abstract</a:t>
            </a:r>
            <a:r>
              <a:t> semantic domains and a </a:t>
            </a:r>
            <a:r>
              <a:rPr b="1" i="1"/>
              <a:t>Galois connection</a:t>
            </a:r>
            <a:r>
              <a:t> between concrete and abstract.</a:t>
            </a:r>
          </a:p>
          <a:p>
            <a:pPr/>
            <a:r>
              <a:t>A function alpha 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t>: X → X) defines a notion of abstraction.</a:t>
            </a:r>
          </a:p>
          <a:p>
            <a:pPr/>
            <a:r>
              <a:t>A function gamma 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  <a:r>
              <a:t>: X → X) defines a corresponding notion of concretization 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t> implies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  <a:r>
              <a:t> and vice versa; more on this…).</a:t>
            </a:r>
          </a:p>
          <a:p>
            <a:pPr/>
            <a:r>
              <a:t>A concrete interpreter (F: X → X) and Galois connection can be used to justify or calculate an abstract interpretation:</a:t>
            </a:r>
          </a:p>
        </p:txBody>
      </p:sp>
      <p:sp>
        <p:nvSpPr>
          <p:cNvPr id="362" name="Abstract interpretation"/>
          <p:cNvSpPr txBox="1"/>
          <p:nvPr>
            <p:ph type="title" idx="4294967295"/>
          </p:nvPr>
        </p:nvSpPr>
        <p:spPr>
          <a:xfrm>
            <a:off x="952500" y="186266"/>
            <a:ext cx="11099801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Abstract interpretation</a:t>
            </a:r>
          </a:p>
        </p:txBody>
      </p:sp>
      <p:sp>
        <p:nvSpPr>
          <p:cNvPr id="363" name="^"/>
          <p:cNvSpPr txBox="1"/>
          <p:nvPr/>
        </p:nvSpPr>
        <p:spPr>
          <a:xfrm>
            <a:off x="5486933" y="4527550"/>
            <a:ext cx="35453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64" name="^"/>
          <p:cNvSpPr txBox="1"/>
          <p:nvPr/>
        </p:nvSpPr>
        <p:spPr>
          <a:xfrm>
            <a:off x="4978933" y="5580889"/>
            <a:ext cx="35453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65" name="α∘ F ∘ γ ⊑ F"/>
          <p:cNvSpPr txBox="1"/>
          <p:nvPr/>
        </p:nvSpPr>
        <p:spPr>
          <a:xfrm>
            <a:off x="5128479" y="8582750"/>
            <a:ext cx="2747842" cy="675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200"/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rPr sz="4800"/>
              <a:t>∘</a:t>
            </a:r>
            <a:r>
              <a:t> F </a:t>
            </a:r>
            <a:r>
              <a:rPr sz="4800"/>
              <a:t>∘</a:t>
            </a:r>
            <a:r>
              <a:t>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 ⊑ </a:t>
            </a:r>
            <a:r>
              <a:t>F</a:t>
            </a:r>
          </a:p>
        </p:txBody>
      </p:sp>
      <p:sp>
        <p:nvSpPr>
          <p:cNvPr id="366" name="^"/>
          <p:cNvSpPr txBox="1"/>
          <p:nvPr/>
        </p:nvSpPr>
        <p:spPr>
          <a:xfrm>
            <a:off x="7510466" y="8451089"/>
            <a:ext cx="35453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Abstraction/Concretization (Galois)"/>
          <p:cNvSpPr txBox="1"/>
          <p:nvPr>
            <p:ph type="title" idx="4294967295"/>
          </p:nvPr>
        </p:nvSpPr>
        <p:spPr>
          <a:xfrm>
            <a:off x="952500" y="1862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Abstraction/Concretization </a:t>
            </a:r>
            <a:r>
              <a:rPr sz="4500"/>
              <a:t>(</a:t>
            </a:r>
            <a:r>
              <a:rPr i="1" sz="4500">
                <a:latin typeface="Helvetica Neue"/>
                <a:ea typeface="Helvetica Neue"/>
                <a:cs typeface="Helvetica Neue"/>
                <a:sym typeface="Helvetica Neue"/>
              </a:rPr>
              <a:t>Galois</a:t>
            </a:r>
            <a:r>
              <a:rPr sz="4500"/>
              <a:t>)</a:t>
            </a:r>
          </a:p>
        </p:txBody>
      </p:sp>
      <p:sp>
        <p:nvSpPr>
          <p:cNvPr id="369" name="α( x ) ⊑ x…"/>
          <p:cNvSpPr txBox="1"/>
          <p:nvPr/>
        </p:nvSpPr>
        <p:spPr>
          <a:xfrm>
            <a:off x="5081879" y="3437546"/>
            <a:ext cx="2841042" cy="2878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 b="0" sz="3200"/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rPr sz="3600"/>
              <a:t>( x )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⊑ x </a:t>
            </a:r>
            <a:r>
              <a:rPr sz="3600"/>
              <a:t> </a:t>
            </a:r>
            <a:endParaRPr sz="3600"/>
          </a:p>
          <a:p>
            <a:pPr>
              <a:defRPr b="0" sz="3200"/>
            </a:pPr>
            <a:endParaRPr sz="3600"/>
          </a:p>
          <a:p>
            <a:pPr>
              <a:defRPr b="0" sz="3200"/>
            </a:pPr>
            <a:r>
              <a:rPr sz="3600"/>
              <a:t>if and only if </a:t>
            </a:r>
            <a:endParaRPr sz="3600"/>
          </a:p>
          <a:p>
            <a:pPr>
              <a:defRPr b="0" sz="3200"/>
            </a:pPr>
            <a:endParaRPr sz="3600"/>
          </a:p>
          <a:p>
            <a:pPr>
              <a:defRPr b="0" sz="3200"/>
            </a:pPr>
            <a:r>
              <a:rPr sz="3600"/>
              <a:t>x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⊑ γ</a:t>
            </a:r>
            <a:r>
              <a:rPr sz="3600"/>
              <a:t>( x )</a:t>
            </a:r>
          </a:p>
        </p:txBody>
      </p:sp>
      <p:sp>
        <p:nvSpPr>
          <p:cNvPr id="370" name="^"/>
          <p:cNvSpPr txBox="1"/>
          <p:nvPr/>
        </p:nvSpPr>
        <p:spPr>
          <a:xfrm>
            <a:off x="7247999" y="3359150"/>
            <a:ext cx="35453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71" name="^"/>
          <p:cNvSpPr txBox="1"/>
          <p:nvPr/>
        </p:nvSpPr>
        <p:spPr>
          <a:xfrm>
            <a:off x="6993999" y="5577416"/>
            <a:ext cx="354535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Abstraction/Concretization (Galois conn.)"/>
          <p:cNvSpPr txBox="1"/>
          <p:nvPr>
            <p:ph type="title" idx="4294967295"/>
          </p:nvPr>
        </p:nvSpPr>
        <p:spPr>
          <a:xfrm>
            <a:off x="952500" y="186266"/>
            <a:ext cx="11099800" cy="1229787"/>
          </a:xfrm>
          <a:prstGeom prst="rect">
            <a:avLst/>
          </a:prstGeom>
        </p:spPr>
        <p:txBody>
          <a:bodyPr/>
          <a:lstStyle/>
          <a:p>
            <a:pPr defTabSz="519937">
              <a:defRPr sz="534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Abstraction/Concretization </a:t>
            </a:r>
            <a:r>
              <a:rPr sz="4005"/>
              <a:t>(</a:t>
            </a:r>
            <a:r>
              <a:rPr i="1" sz="4005">
                <a:latin typeface="Helvetica Neue"/>
                <a:ea typeface="Helvetica Neue"/>
                <a:cs typeface="Helvetica Neue"/>
                <a:sym typeface="Helvetica Neue"/>
              </a:rPr>
              <a:t>Galois conn.</a:t>
            </a:r>
            <a:r>
              <a:rPr sz="4005"/>
              <a:t>)</a:t>
            </a:r>
          </a:p>
        </p:txBody>
      </p:sp>
      <p:sp>
        <p:nvSpPr>
          <p:cNvPr id="374" name="X"/>
          <p:cNvSpPr txBox="1"/>
          <p:nvPr/>
        </p:nvSpPr>
        <p:spPr>
          <a:xfrm>
            <a:off x="9796333" y="8434206"/>
            <a:ext cx="38866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X</a:t>
            </a:r>
          </a:p>
        </p:txBody>
      </p:sp>
      <p:sp>
        <p:nvSpPr>
          <p:cNvPr id="375" name="^"/>
          <p:cNvSpPr txBox="1"/>
          <p:nvPr/>
        </p:nvSpPr>
        <p:spPr>
          <a:xfrm>
            <a:off x="9813399" y="8208395"/>
            <a:ext cx="35453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76" name="X"/>
          <p:cNvSpPr txBox="1"/>
          <p:nvPr/>
        </p:nvSpPr>
        <p:spPr>
          <a:xfrm>
            <a:off x="2675867" y="8434206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X</a:t>
            </a:r>
          </a:p>
        </p:txBody>
      </p:sp>
      <p:grpSp>
        <p:nvGrpSpPr>
          <p:cNvPr id="379" name="Oval"/>
          <p:cNvGrpSpPr/>
          <p:nvPr/>
        </p:nvGrpSpPr>
        <p:grpSpPr>
          <a:xfrm>
            <a:off x="612245" y="1689100"/>
            <a:ext cx="5466160" cy="6375401"/>
            <a:chOff x="0" y="0"/>
            <a:chExt cx="5466159" cy="6375400"/>
          </a:xfrm>
        </p:grpSpPr>
        <p:sp>
          <p:nvSpPr>
            <p:cNvPr id="378" name="Oval"/>
            <p:cNvSpPr/>
            <p:nvPr/>
          </p:nvSpPr>
          <p:spPr>
            <a:xfrm>
              <a:off x="12700" y="12700"/>
              <a:ext cx="5440760" cy="63500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pic>
          <p:nvPicPr>
            <p:cNvPr id="377" name="Oval" descr="Oval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5466161" cy="6375401"/>
            </a:xfrm>
            <a:prstGeom prst="rect">
              <a:avLst/>
            </a:prstGeom>
            <a:effectLst/>
          </p:spPr>
        </p:pic>
      </p:grpSp>
      <p:grpSp>
        <p:nvGrpSpPr>
          <p:cNvPr id="382" name="Oval"/>
          <p:cNvGrpSpPr/>
          <p:nvPr/>
        </p:nvGrpSpPr>
        <p:grpSpPr>
          <a:xfrm>
            <a:off x="6782461" y="1624523"/>
            <a:ext cx="5466160" cy="6375401"/>
            <a:chOff x="0" y="0"/>
            <a:chExt cx="5466159" cy="6375400"/>
          </a:xfrm>
        </p:grpSpPr>
        <p:sp>
          <p:nvSpPr>
            <p:cNvPr id="381" name="Oval"/>
            <p:cNvSpPr/>
            <p:nvPr/>
          </p:nvSpPr>
          <p:spPr>
            <a:xfrm>
              <a:off x="12700" y="12700"/>
              <a:ext cx="5440760" cy="63500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pic>
          <p:nvPicPr>
            <p:cNvPr id="380" name="Oval" descr="Oval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5466161" cy="6375401"/>
            </a:xfrm>
            <a:prstGeom prst="rect">
              <a:avLst/>
            </a:prstGeom>
            <a:effectLst/>
          </p:spPr>
        </p:pic>
      </p:grpSp>
      <p:sp>
        <p:nvSpPr>
          <p:cNvPr id="383" name="x"/>
          <p:cNvSpPr txBox="1"/>
          <p:nvPr/>
        </p:nvSpPr>
        <p:spPr>
          <a:xfrm>
            <a:off x="9499946" y="3646711"/>
            <a:ext cx="337974" cy="597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x</a:t>
            </a:r>
          </a:p>
        </p:txBody>
      </p:sp>
      <p:sp>
        <p:nvSpPr>
          <p:cNvPr id="384" name="^"/>
          <p:cNvSpPr txBox="1"/>
          <p:nvPr/>
        </p:nvSpPr>
        <p:spPr>
          <a:xfrm>
            <a:off x="9510145" y="3551728"/>
            <a:ext cx="317576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2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85" name="x"/>
          <p:cNvSpPr txBox="1"/>
          <p:nvPr/>
        </p:nvSpPr>
        <p:spPr>
          <a:xfrm>
            <a:off x="3176339" y="3384245"/>
            <a:ext cx="337973" cy="59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x</a:t>
            </a:r>
          </a:p>
        </p:txBody>
      </p:sp>
      <p:sp>
        <p:nvSpPr>
          <p:cNvPr id="386" name="^"/>
          <p:cNvSpPr txBox="1"/>
          <p:nvPr/>
        </p:nvSpPr>
        <p:spPr>
          <a:xfrm>
            <a:off x="3186538" y="3289262"/>
            <a:ext cx="317575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2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^</a:t>
            </a:r>
          </a:p>
        </p:txBody>
      </p:sp>
      <p:sp>
        <p:nvSpPr>
          <p:cNvPr id="387" name="γ(   )"/>
          <p:cNvSpPr txBox="1"/>
          <p:nvPr/>
        </p:nvSpPr>
        <p:spPr>
          <a:xfrm>
            <a:off x="2714925" y="3313658"/>
            <a:ext cx="1006800" cy="637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200"/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  <a:r>
              <a:rPr sz="3600"/>
              <a:t>(   )</a:t>
            </a:r>
          </a:p>
        </p:txBody>
      </p:sp>
      <p:sp>
        <p:nvSpPr>
          <p:cNvPr id="388" name="x"/>
          <p:cNvSpPr txBox="1"/>
          <p:nvPr/>
        </p:nvSpPr>
        <p:spPr>
          <a:xfrm>
            <a:off x="3176338" y="5297711"/>
            <a:ext cx="337974" cy="597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x</a:t>
            </a:r>
          </a:p>
        </p:txBody>
      </p:sp>
      <p:sp>
        <p:nvSpPr>
          <p:cNvPr id="389" name="α( x )"/>
          <p:cNvSpPr txBox="1"/>
          <p:nvPr/>
        </p:nvSpPr>
        <p:spPr>
          <a:xfrm>
            <a:off x="9110669" y="5277925"/>
            <a:ext cx="1116528" cy="63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200"/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rPr sz="3600"/>
              <a:t>( x )</a:t>
            </a:r>
          </a:p>
        </p:txBody>
      </p:sp>
      <p:sp>
        <p:nvSpPr>
          <p:cNvPr id="396" name="Connection Line"/>
          <p:cNvSpPr/>
          <p:nvPr/>
        </p:nvSpPr>
        <p:spPr>
          <a:xfrm>
            <a:off x="3705820" y="5987700"/>
            <a:ext cx="5319595" cy="497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3" fill="norm" stroke="1" extrusionOk="0">
                <a:moveTo>
                  <a:pt x="0" y="920"/>
                </a:moveTo>
                <a:cubicBezTo>
                  <a:pt x="7213" y="21600"/>
                  <a:pt x="14413" y="21293"/>
                  <a:pt x="21600" y="0"/>
                </a:cubicBezTo>
              </a:path>
            </a:pathLst>
          </a:custGeom>
          <a:ln w="50800">
            <a:solidFill>
              <a:srgbClr val="000000"/>
            </a:solidFill>
            <a:prstDash val="sysDot"/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397" name="Connection Line"/>
          <p:cNvSpPr/>
          <p:nvPr/>
        </p:nvSpPr>
        <p:spPr>
          <a:xfrm>
            <a:off x="3846730" y="2481020"/>
            <a:ext cx="5319595" cy="719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2" fill="norm" stroke="1" extrusionOk="0">
                <a:moveTo>
                  <a:pt x="0" y="16202"/>
                </a:moveTo>
                <a:cubicBezTo>
                  <a:pt x="7947" y="-5186"/>
                  <a:pt x="15147" y="-5398"/>
                  <a:pt x="21600" y="15566"/>
                </a:cubicBezTo>
              </a:path>
            </a:pathLst>
          </a:custGeom>
          <a:ln w="50800">
            <a:solidFill>
              <a:srgbClr val="000000"/>
            </a:solidFill>
            <a:prstDash val="sysDot"/>
            <a:miter lim="400000"/>
            <a:headEnd type="arrow"/>
          </a:ln>
        </p:spPr>
        <p:txBody>
          <a:bodyPr/>
          <a:lstStyle/>
          <a:p>
            <a:pPr/>
          </a:p>
        </p:txBody>
      </p:sp>
      <p:sp>
        <p:nvSpPr>
          <p:cNvPr id="392" name="γ"/>
          <p:cNvSpPr txBox="1"/>
          <p:nvPr/>
        </p:nvSpPr>
        <p:spPr>
          <a:xfrm>
            <a:off x="6236100" y="1788583"/>
            <a:ext cx="38866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</a:p>
        </p:txBody>
      </p:sp>
      <p:sp>
        <p:nvSpPr>
          <p:cNvPr id="393" name="α"/>
          <p:cNvSpPr txBox="1"/>
          <p:nvPr/>
        </p:nvSpPr>
        <p:spPr>
          <a:xfrm>
            <a:off x="6317962" y="6868583"/>
            <a:ext cx="38866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</a:p>
        </p:txBody>
      </p:sp>
      <p:sp>
        <p:nvSpPr>
          <p:cNvPr id="394" name="⊑"/>
          <p:cNvSpPr txBox="1"/>
          <p:nvPr/>
        </p:nvSpPr>
        <p:spPr>
          <a:xfrm rot="16230837">
            <a:off x="3114455" y="4335495"/>
            <a:ext cx="461740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  <p:sp>
        <p:nvSpPr>
          <p:cNvPr id="395" name="⊑"/>
          <p:cNvSpPr txBox="1"/>
          <p:nvPr/>
        </p:nvSpPr>
        <p:spPr>
          <a:xfrm rot="16230837">
            <a:off x="9438063" y="4459491"/>
            <a:ext cx="461740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imple Types"/>
          <p:cNvSpPr txBox="1"/>
          <p:nvPr/>
        </p:nvSpPr>
        <p:spPr>
          <a:xfrm>
            <a:off x="8403555" y="8458945"/>
            <a:ext cx="2530756" cy="572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/>
            </a:lvl1pPr>
          </a:lstStyle>
          <a:p>
            <a:pPr/>
            <a:r>
              <a:t>Simple Types</a:t>
            </a:r>
          </a:p>
        </p:txBody>
      </p:sp>
      <p:sp>
        <p:nvSpPr>
          <p:cNvPr id="400" name="Values"/>
          <p:cNvSpPr txBox="1"/>
          <p:nvPr/>
        </p:nvSpPr>
        <p:spPr>
          <a:xfrm>
            <a:off x="2222143" y="8458945"/>
            <a:ext cx="1296113" cy="572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/>
            </a:lvl1pPr>
          </a:lstStyle>
          <a:p>
            <a:pPr/>
            <a:r>
              <a:t>Values</a:t>
            </a:r>
          </a:p>
        </p:txBody>
      </p:sp>
      <p:grpSp>
        <p:nvGrpSpPr>
          <p:cNvPr id="403" name="Oval"/>
          <p:cNvGrpSpPr/>
          <p:nvPr/>
        </p:nvGrpSpPr>
        <p:grpSpPr>
          <a:xfrm>
            <a:off x="612245" y="1689100"/>
            <a:ext cx="5466160" cy="6375401"/>
            <a:chOff x="0" y="0"/>
            <a:chExt cx="5466159" cy="6375400"/>
          </a:xfrm>
        </p:grpSpPr>
        <p:sp>
          <p:nvSpPr>
            <p:cNvPr id="402" name="Oval"/>
            <p:cNvSpPr/>
            <p:nvPr/>
          </p:nvSpPr>
          <p:spPr>
            <a:xfrm>
              <a:off x="12700" y="12700"/>
              <a:ext cx="5440760" cy="63500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pic>
          <p:nvPicPr>
            <p:cNvPr id="401" name="Oval" descr="Oval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5466161" cy="6375401"/>
            </a:xfrm>
            <a:prstGeom prst="rect">
              <a:avLst/>
            </a:prstGeom>
            <a:effectLst/>
          </p:spPr>
        </p:pic>
      </p:grpSp>
      <p:grpSp>
        <p:nvGrpSpPr>
          <p:cNvPr id="406" name="Oval"/>
          <p:cNvGrpSpPr/>
          <p:nvPr/>
        </p:nvGrpSpPr>
        <p:grpSpPr>
          <a:xfrm>
            <a:off x="6782461" y="1624523"/>
            <a:ext cx="5466160" cy="6375401"/>
            <a:chOff x="0" y="0"/>
            <a:chExt cx="5466159" cy="6375400"/>
          </a:xfrm>
        </p:grpSpPr>
        <p:sp>
          <p:nvSpPr>
            <p:cNvPr id="405" name="Oval"/>
            <p:cNvSpPr/>
            <p:nvPr/>
          </p:nvSpPr>
          <p:spPr>
            <a:xfrm>
              <a:off x="12700" y="12700"/>
              <a:ext cx="5440760" cy="63500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pic>
          <p:nvPicPr>
            <p:cNvPr id="404" name="Oval" descr="Oval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5466161" cy="6375401"/>
            </a:xfrm>
            <a:prstGeom prst="rect">
              <a:avLst/>
            </a:prstGeom>
            <a:effectLst/>
          </p:spPr>
        </p:pic>
      </p:grpSp>
      <p:sp>
        <p:nvSpPr>
          <p:cNvPr id="407" name="{1,2,3,…}"/>
          <p:cNvSpPr txBox="1"/>
          <p:nvPr/>
        </p:nvSpPr>
        <p:spPr>
          <a:xfrm>
            <a:off x="1913178" y="3637373"/>
            <a:ext cx="1914043" cy="597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{1,2,3,…}</a:t>
            </a:r>
          </a:p>
        </p:txBody>
      </p:sp>
      <p:sp>
        <p:nvSpPr>
          <p:cNvPr id="408" name="{1}          {2}          {3} …"/>
          <p:cNvSpPr txBox="1"/>
          <p:nvPr/>
        </p:nvSpPr>
        <p:spPr>
          <a:xfrm>
            <a:off x="1223561" y="5292399"/>
            <a:ext cx="4649928" cy="59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{1}          {2}          {3} …</a:t>
            </a:r>
          </a:p>
        </p:txBody>
      </p:sp>
      <p:sp>
        <p:nvSpPr>
          <p:cNvPr id="409" name="α( 2 ) = Pos-Int"/>
          <p:cNvSpPr txBox="1"/>
          <p:nvPr/>
        </p:nvSpPr>
        <p:spPr>
          <a:xfrm>
            <a:off x="8096828" y="5272613"/>
            <a:ext cx="3144210" cy="63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200"/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  <a:r>
              <a:rPr sz="3600"/>
              <a:t>( 2 ) = Pos-Int</a:t>
            </a:r>
          </a:p>
        </p:txBody>
      </p:sp>
      <p:sp>
        <p:nvSpPr>
          <p:cNvPr id="424" name="Connection Line"/>
          <p:cNvSpPr/>
          <p:nvPr/>
        </p:nvSpPr>
        <p:spPr>
          <a:xfrm>
            <a:off x="3705820" y="5987700"/>
            <a:ext cx="5319595" cy="497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3" fill="norm" stroke="1" extrusionOk="0">
                <a:moveTo>
                  <a:pt x="0" y="920"/>
                </a:moveTo>
                <a:cubicBezTo>
                  <a:pt x="7213" y="21600"/>
                  <a:pt x="14413" y="21293"/>
                  <a:pt x="21600" y="0"/>
                </a:cubicBezTo>
              </a:path>
            </a:pathLst>
          </a:custGeom>
          <a:ln w="50800">
            <a:solidFill>
              <a:srgbClr val="000000"/>
            </a:solidFill>
            <a:prstDash val="sysDot"/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425" name="Connection Line"/>
          <p:cNvSpPr/>
          <p:nvPr/>
        </p:nvSpPr>
        <p:spPr>
          <a:xfrm>
            <a:off x="3877944" y="3480577"/>
            <a:ext cx="5319595" cy="71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2" fill="norm" stroke="1" extrusionOk="0">
                <a:moveTo>
                  <a:pt x="0" y="16202"/>
                </a:moveTo>
                <a:cubicBezTo>
                  <a:pt x="7947" y="-5186"/>
                  <a:pt x="15147" y="-5398"/>
                  <a:pt x="21600" y="15566"/>
                </a:cubicBezTo>
              </a:path>
            </a:pathLst>
          </a:custGeom>
          <a:ln w="50800">
            <a:solidFill>
              <a:srgbClr val="000000"/>
            </a:solidFill>
            <a:prstDash val="sysDot"/>
            <a:miter lim="400000"/>
            <a:headEnd type="arrow"/>
          </a:ln>
        </p:spPr>
        <p:txBody>
          <a:bodyPr/>
          <a:lstStyle/>
          <a:p>
            <a:pPr/>
          </a:p>
        </p:txBody>
      </p:sp>
      <p:sp>
        <p:nvSpPr>
          <p:cNvPr id="412" name="γ"/>
          <p:cNvSpPr txBox="1"/>
          <p:nvPr/>
        </p:nvSpPr>
        <p:spPr>
          <a:xfrm>
            <a:off x="6267314" y="2788140"/>
            <a:ext cx="38866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</a:p>
        </p:txBody>
      </p:sp>
      <p:sp>
        <p:nvSpPr>
          <p:cNvPr id="413" name="α"/>
          <p:cNvSpPr txBox="1"/>
          <p:nvPr/>
        </p:nvSpPr>
        <p:spPr>
          <a:xfrm>
            <a:off x="6317962" y="6868583"/>
            <a:ext cx="38866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α</a:t>
            </a:r>
          </a:p>
        </p:txBody>
      </p:sp>
      <p:sp>
        <p:nvSpPr>
          <p:cNvPr id="414" name="⊑"/>
          <p:cNvSpPr txBox="1"/>
          <p:nvPr/>
        </p:nvSpPr>
        <p:spPr>
          <a:xfrm rot="16230837">
            <a:off x="2639329" y="4462059"/>
            <a:ext cx="461741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  <p:sp>
        <p:nvSpPr>
          <p:cNvPr id="415" name="⊑"/>
          <p:cNvSpPr txBox="1"/>
          <p:nvPr/>
        </p:nvSpPr>
        <p:spPr>
          <a:xfrm rot="16230837">
            <a:off x="9438063" y="4510642"/>
            <a:ext cx="461740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  <p:sp>
        <p:nvSpPr>
          <p:cNvPr id="416" name="⊑"/>
          <p:cNvSpPr txBox="1"/>
          <p:nvPr/>
        </p:nvSpPr>
        <p:spPr>
          <a:xfrm rot="16230837">
            <a:off x="9481753" y="3052644"/>
            <a:ext cx="461741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  <p:sp>
        <p:nvSpPr>
          <p:cNvPr id="417" name="⊑"/>
          <p:cNvSpPr txBox="1"/>
          <p:nvPr/>
        </p:nvSpPr>
        <p:spPr>
          <a:xfrm rot="16230837">
            <a:off x="2639329" y="3052644"/>
            <a:ext cx="461741" cy="603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⊑</a:t>
            </a:r>
          </a:p>
        </p:txBody>
      </p:sp>
      <p:sp>
        <p:nvSpPr>
          <p:cNvPr id="418" name="{…,-1,0,1,…}"/>
          <p:cNvSpPr txBox="1"/>
          <p:nvPr/>
        </p:nvSpPr>
        <p:spPr>
          <a:xfrm>
            <a:off x="1722606" y="2478406"/>
            <a:ext cx="2633854" cy="597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400"/>
            </a:lvl1pPr>
          </a:lstStyle>
          <a:p>
            <a:pPr/>
            <a:r>
              <a:t>{…,-1,0,1,…}</a:t>
            </a:r>
          </a:p>
        </p:txBody>
      </p:sp>
      <p:sp>
        <p:nvSpPr>
          <p:cNvPr id="419" name="Pos-Int"/>
          <p:cNvSpPr txBox="1"/>
          <p:nvPr/>
        </p:nvSpPr>
        <p:spPr>
          <a:xfrm>
            <a:off x="9299255" y="3765775"/>
            <a:ext cx="1596086" cy="634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/>
            </a:pPr>
            <a:r>
              <a:t>Pos-</a:t>
            </a:r>
            <a:r>
              <a:t>Int</a:t>
            </a:r>
          </a:p>
        </p:txBody>
      </p:sp>
      <p:sp>
        <p:nvSpPr>
          <p:cNvPr id="420" name="Int"/>
          <p:cNvSpPr txBox="1"/>
          <p:nvPr/>
        </p:nvSpPr>
        <p:spPr>
          <a:xfrm>
            <a:off x="9353465" y="2307777"/>
            <a:ext cx="630937" cy="634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/>
            </a:lvl1pPr>
          </a:lstStyle>
          <a:p>
            <a:pPr>
              <a:defRPr sz="3200"/>
            </a:pPr>
            <a:r>
              <a:rPr sz="3600"/>
              <a:t>Int</a:t>
            </a:r>
          </a:p>
        </p:txBody>
      </p:sp>
      <p:sp>
        <p:nvSpPr>
          <p:cNvPr id="426" name="Connection Line"/>
          <p:cNvSpPr/>
          <p:nvPr/>
        </p:nvSpPr>
        <p:spPr>
          <a:xfrm>
            <a:off x="3846731" y="1998401"/>
            <a:ext cx="5319594" cy="440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4" fill="norm" stroke="1" extrusionOk="0">
                <a:moveTo>
                  <a:pt x="0" y="16204"/>
                </a:moveTo>
                <a:cubicBezTo>
                  <a:pt x="7704" y="-5050"/>
                  <a:pt x="14904" y="-5396"/>
                  <a:pt x="21600" y="15165"/>
                </a:cubicBezTo>
              </a:path>
            </a:pathLst>
          </a:custGeom>
          <a:ln w="50800">
            <a:solidFill>
              <a:srgbClr val="000000"/>
            </a:solidFill>
            <a:prstDash val="sysDot"/>
            <a:miter lim="400000"/>
            <a:headEnd type="arrow"/>
          </a:ln>
        </p:spPr>
        <p:txBody>
          <a:bodyPr/>
          <a:lstStyle/>
          <a:p>
            <a:pPr/>
          </a:p>
        </p:txBody>
      </p:sp>
      <p:sp>
        <p:nvSpPr>
          <p:cNvPr id="422" name="γ"/>
          <p:cNvSpPr txBox="1"/>
          <p:nvPr/>
        </p:nvSpPr>
        <p:spPr>
          <a:xfrm>
            <a:off x="6349176" y="1323407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γ</a:t>
            </a:r>
          </a:p>
        </p:txBody>
      </p:sp>
      <p:sp>
        <p:nvSpPr>
          <p:cNvPr id="423" name="Abstraction/Concretization (Galois conn.)"/>
          <p:cNvSpPr txBox="1"/>
          <p:nvPr>
            <p:ph type="title" idx="4294967295"/>
          </p:nvPr>
        </p:nvSpPr>
        <p:spPr>
          <a:xfrm>
            <a:off x="952500" y="186266"/>
            <a:ext cx="11099800" cy="1229787"/>
          </a:xfrm>
          <a:prstGeom prst="rect">
            <a:avLst/>
          </a:prstGeom>
        </p:spPr>
        <p:txBody>
          <a:bodyPr/>
          <a:lstStyle/>
          <a:p>
            <a:pPr defTabSz="519937">
              <a:defRPr sz="534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Abstraction/Concretization </a:t>
            </a:r>
            <a:r>
              <a:rPr sz="4005"/>
              <a:t>(</a:t>
            </a:r>
            <a:r>
              <a:rPr i="1" sz="4005">
                <a:latin typeface="Helvetica Neue"/>
                <a:ea typeface="Helvetica Neue"/>
                <a:cs typeface="Helvetica Neue"/>
                <a:sym typeface="Helvetica Neue"/>
              </a:rPr>
              <a:t>Galois conn.</a:t>
            </a:r>
            <a:r>
              <a:rPr sz="4005"/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Constant Propagation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i="1" sz="60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i="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Constant Propagation </a:t>
            </a:r>
          </a:p>
        </p:txBody>
      </p:sp>
      <p:sp>
        <p:nvSpPr>
          <p:cNvPr id="429" name="Forward must style of DFA. Or as an abstract interpretation:…"/>
          <p:cNvSpPr txBox="1"/>
          <p:nvPr>
            <p:ph type="body" idx="4294967295"/>
          </p:nvPr>
        </p:nvSpPr>
        <p:spPr>
          <a:xfrm>
            <a:off x="562371" y="1480972"/>
            <a:ext cx="11880058" cy="7575484"/>
          </a:xfrm>
          <a:prstGeom prst="rect">
            <a:avLst/>
          </a:prstGeom>
        </p:spPr>
        <p:txBody>
          <a:bodyPr/>
          <a:lstStyle/>
          <a:p>
            <a:pPr/>
            <a:r>
              <a:t>Forward must style of DFA. Or as an abstract interpretation: </a:t>
            </a:r>
          </a:p>
          <a:p>
            <a:pPr/>
            <a:r>
              <a:t>Uses a flat lattice of constants with top and bottom (C,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⊑</a:t>
            </a:r>
            <a:r>
              <a:t>):</a:t>
            </a:r>
            <a:br/>
            <a:br/>
            <a:br/>
            <a:br/>
            <a:br/>
            <a:br/>
            <a:br/>
          </a:p>
          <a:p>
            <a:pPr/>
            <a:r>
              <a:t>Facts become sets of pairs (Var x C) or a map (Env: Var → C).</a:t>
            </a:r>
          </a:p>
        </p:txBody>
      </p:sp>
      <p:sp>
        <p:nvSpPr>
          <p:cNvPr id="430" name="Line"/>
          <p:cNvSpPr/>
          <p:nvPr/>
        </p:nvSpPr>
        <p:spPr>
          <a:xfrm flipV="1">
            <a:off x="7357533" y="5994171"/>
            <a:ext cx="3147131" cy="87229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1" name="Line"/>
          <p:cNvSpPr/>
          <p:nvPr/>
        </p:nvSpPr>
        <p:spPr>
          <a:xfrm flipH="1" flipV="1">
            <a:off x="3655087" y="5991577"/>
            <a:ext cx="2881180" cy="87867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2" name="Line"/>
          <p:cNvSpPr/>
          <p:nvPr/>
        </p:nvSpPr>
        <p:spPr>
          <a:xfrm flipV="1">
            <a:off x="3657622" y="4346804"/>
            <a:ext cx="2882760" cy="7929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3" name="Line"/>
          <p:cNvSpPr/>
          <p:nvPr/>
        </p:nvSpPr>
        <p:spPr>
          <a:xfrm flipH="1" flipV="1">
            <a:off x="7353447" y="4342935"/>
            <a:ext cx="2881632" cy="8978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4" name="⊤"/>
          <p:cNvSpPr txBox="1"/>
          <p:nvPr/>
        </p:nvSpPr>
        <p:spPr>
          <a:xfrm>
            <a:off x="6737265" y="4087070"/>
            <a:ext cx="419299" cy="474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⊤</a:t>
            </a:r>
          </a:p>
        </p:txBody>
      </p:sp>
      <p:sp>
        <p:nvSpPr>
          <p:cNvPr id="435" name="⟂"/>
          <p:cNvSpPr txBox="1"/>
          <p:nvPr/>
        </p:nvSpPr>
        <p:spPr>
          <a:xfrm>
            <a:off x="6749667" y="6699644"/>
            <a:ext cx="394495" cy="474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⟂</a:t>
            </a:r>
          </a:p>
        </p:txBody>
      </p:sp>
      <p:sp>
        <p:nvSpPr>
          <p:cNvPr id="436" name="0"/>
          <p:cNvSpPr txBox="1"/>
          <p:nvPr/>
        </p:nvSpPr>
        <p:spPr>
          <a:xfrm>
            <a:off x="2935732" y="5187703"/>
            <a:ext cx="3581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437" name="1"/>
          <p:cNvSpPr txBox="1"/>
          <p:nvPr/>
        </p:nvSpPr>
        <p:spPr>
          <a:xfrm>
            <a:off x="4129532" y="5187703"/>
            <a:ext cx="3581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438" name="2 …"/>
          <p:cNvSpPr txBox="1"/>
          <p:nvPr/>
        </p:nvSpPr>
        <p:spPr>
          <a:xfrm>
            <a:off x="5144589" y="5187703"/>
            <a:ext cx="8459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2 …</a:t>
            </a:r>
          </a:p>
        </p:txBody>
      </p:sp>
      <p:sp>
        <p:nvSpPr>
          <p:cNvPr id="439" name="“a” …"/>
          <p:cNvSpPr txBox="1"/>
          <p:nvPr/>
        </p:nvSpPr>
        <p:spPr>
          <a:xfrm>
            <a:off x="6848019" y="518770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“a” …</a:t>
            </a:r>
          </a:p>
        </p:txBody>
      </p:sp>
      <p:sp>
        <p:nvSpPr>
          <p:cNvPr id="440" name="#f"/>
          <p:cNvSpPr txBox="1"/>
          <p:nvPr/>
        </p:nvSpPr>
        <p:spPr>
          <a:xfrm>
            <a:off x="9039208" y="5187703"/>
            <a:ext cx="6020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#f</a:t>
            </a:r>
          </a:p>
        </p:txBody>
      </p:sp>
      <p:sp>
        <p:nvSpPr>
          <p:cNvPr id="441" name="void"/>
          <p:cNvSpPr txBox="1"/>
          <p:nvPr/>
        </p:nvSpPr>
        <p:spPr>
          <a:xfrm>
            <a:off x="10300273" y="5187703"/>
            <a:ext cx="10898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void</a:t>
            </a:r>
          </a:p>
        </p:txBody>
      </p:sp>
      <p:sp>
        <p:nvSpPr>
          <p:cNvPr id="442" name="Line"/>
          <p:cNvSpPr/>
          <p:nvPr/>
        </p:nvSpPr>
        <p:spPr>
          <a:xfrm flipH="1" flipV="1">
            <a:off x="5850751" y="5782237"/>
            <a:ext cx="901416" cy="90141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3" name="Line"/>
          <p:cNvSpPr/>
          <p:nvPr/>
        </p:nvSpPr>
        <p:spPr>
          <a:xfrm flipV="1">
            <a:off x="7145866" y="5798610"/>
            <a:ext cx="1082077" cy="86758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Line"/>
          <p:cNvSpPr/>
          <p:nvPr/>
        </p:nvSpPr>
        <p:spPr>
          <a:xfrm flipV="1">
            <a:off x="5979600" y="4487438"/>
            <a:ext cx="787144" cy="65424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5" name="Line"/>
          <p:cNvSpPr/>
          <p:nvPr/>
        </p:nvSpPr>
        <p:spPr>
          <a:xfrm flipH="1" flipV="1">
            <a:off x="7147740" y="4502792"/>
            <a:ext cx="838461" cy="6230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…"/>
          <p:cNvSpPr txBox="1"/>
          <p:nvPr/>
        </p:nvSpPr>
        <p:spPr>
          <a:xfrm>
            <a:off x="5654443" y="5958035"/>
            <a:ext cx="3581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447" name="…"/>
          <p:cNvSpPr txBox="1"/>
          <p:nvPr/>
        </p:nvSpPr>
        <p:spPr>
          <a:xfrm>
            <a:off x="8050510" y="5958035"/>
            <a:ext cx="35818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448" name="…"/>
          <p:cNvSpPr txBox="1"/>
          <p:nvPr/>
        </p:nvSpPr>
        <p:spPr>
          <a:xfrm>
            <a:off x="5654443" y="4406573"/>
            <a:ext cx="3581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449" name="…"/>
          <p:cNvSpPr txBox="1"/>
          <p:nvPr/>
        </p:nvSpPr>
        <p:spPr>
          <a:xfrm>
            <a:off x="7881205" y="4406573"/>
            <a:ext cx="3581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200"/>
              </a:lnSpc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Intraprocedural analysis: considers functions independently.…"/>
          <p:cNvSpPr txBox="1"/>
          <p:nvPr>
            <p:ph type="body" idx="4294967295"/>
          </p:nvPr>
        </p:nvSpPr>
        <p:spPr>
          <a:xfrm>
            <a:off x="507503" y="1737023"/>
            <a:ext cx="11989794" cy="7319433"/>
          </a:xfrm>
          <a:prstGeom prst="rect">
            <a:avLst/>
          </a:prstGeom>
        </p:spPr>
        <p:txBody>
          <a:bodyPr/>
          <a:lstStyle/>
          <a:p>
            <a:pPr/>
            <a:r>
              <a:t>Intraprocedural analysis: considers functions independently.</a:t>
            </a:r>
          </a:p>
          <a:p>
            <a:pPr/>
            <a:r>
              <a:t>Interprocedural analysis: considers multiple functions together.</a:t>
            </a:r>
          </a:p>
          <a:p>
            <a:pPr/>
            <a:r>
              <a:t>Whole-program analysis: considers an entire program at once.</a:t>
            </a:r>
          </a:p>
          <a:p>
            <a:pPr/>
            <a:r>
              <a:t>DFA is great for simple, local-variable-focused analyses.</a:t>
            </a:r>
          </a:p>
          <a:p>
            <a:pPr/>
            <a:r>
              <a:t>Analysis of heap-allocated data is </a:t>
            </a:r>
            <a:r>
              <a:rPr i="1"/>
              <a:t>much</a:t>
            </a:r>
            <a:r>
              <a:t> harder.</a:t>
            </a:r>
          </a:p>
          <a:p>
            <a:pPr/>
            <a:r>
              <a:t>The simple case is called </a:t>
            </a:r>
            <a:r>
              <a:rPr i="1"/>
              <a:t>pointer analysis</a:t>
            </a:r>
            <a:r>
              <a:t> (aliases, nullable).</a:t>
            </a:r>
          </a:p>
          <a:p>
            <a:pPr/>
            <a:r>
              <a:t>The general case is called </a:t>
            </a:r>
            <a:r>
              <a:rPr i="1"/>
              <a:t>shape analysis</a:t>
            </a:r>
            <a:r>
              <a:t> (full data-structures).</a:t>
            </a:r>
          </a:p>
        </p:txBody>
      </p:sp>
      <p:sp>
        <p:nvSpPr>
          <p:cNvPr id="452" name="Flow analysi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Flow 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Data-flow analysis (DFA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7000"/>
            </a:pPr>
            <a:r>
              <a:t>Data-flow analysis </a:t>
            </a:r>
            <a:r>
              <a:rPr sz="6000">
                <a:latin typeface="Helvetica Neue Light"/>
                <a:ea typeface="Helvetica Neue Light"/>
                <a:cs typeface="Helvetica Neue Light"/>
                <a:sym typeface="Helvetica Neue Light"/>
              </a:rPr>
              <a:t>(DFA)</a:t>
            </a:r>
          </a:p>
        </p:txBody>
      </p:sp>
      <p:sp>
        <p:nvSpPr>
          <p:cNvPr id="144" name="A framework for statically proving facts about program data.…"/>
          <p:cNvSpPr txBox="1"/>
          <p:nvPr>
            <p:ph type="body" idx="1"/>
          </p:nvPr>
        </p:nvSpPr>
        <p:spPr>
          <a:xfrm>
            <a:off x="802018" y="2336105"/>
            <a:ext cx="11503092" cy="6808590"/>
          </a:xfrm>
          <a:prstGeom prst="rect">
            <a:avLst/>
          </a:prstGeom>
        </p:spPr>
        <p:txBody>
          <a:bodyPr/>
          <a:lstStyle/>
          <a:p>
            <a:pPr/>
            <a:r>
              <a:t>A framework for statically proving facts about program data.</a:t>
            </a:r>
          </a:p>
          <a:p>
            <a:pPr lvl="2"/>
            <a:r>
              <a:t>Focuses on simple, finite facts about programs.</a:t>
            </a:r>
          </a:p>
          <a:p>
            <a:pPr/>
            <a:r>
              <a:t>Necessarily over- or under-approximate (</a:t>
            </a:r>
            <a:r>
              <a:rPr i="1"/>
              <a:t>may</a:t>
            </a:r>
            <a:r>
              <a:t> or </a:t>
            </a:r>
            <a:r>
              <a:rPr i="1"/>
              <a:t>must</a:t>
            </a:r>
            <a:r>
              <a:t>).</a:t>
            </a:r>
          </a:p>
          <a:p>
            <a:pPr lvl="2"/>
            <a:r>
              <a:t>Conservatively considers all possible behaviors.</a:t>
            </a:r>
          </a:p>
          <a:p>
            <a:pPr/>
            <a:r>
              <a:t>Requires control-flow information; i.e., a control-flow graph.</a:t>
            </a:r>
          </a:p>
          <a:p>
            <a:pPr lvl="2"/>
            <a:r>
              <a:t>If imprecise, DFA may consider infeasible code paths!</a:t>
            </a:r>
          </a:p>
          <a:p>
            <a:pPr/>
            <a:r>
              <a:t>Examples: reaching defs, available expressions, liveness,…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What about Scheme or ANF/CPS IRs?"/>
          <p:cNvSpPr txBox="1"/>
          <p:nvPr/>
        </p:nvSpPr>
        <p:spPr>
          <a:xfrm>
            <a:off x="1934819" y="3663219"/>
            <a:ext cx="9135162" cy="733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What about Scheme or ANF/CPS IRs?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(lambda (k f x y)…"/>
          <p:cNvSpPr txBox="1"/>
          <p:nvPr/>
        </p:nvSpPr>
        <p:spPr>
          <a:xfrm>
            <a:off x="3350119" y="3623733"/>
            <a:ext cx="704962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(k f x y) </a:t>
            </a:r>
          </a:p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([a (prim + x y)])</a:t>
            </a:r>
          </a:p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(f k a)))</a:t>
            </a:r>
          </a:p>
        </p:txBody>
      </p:sp>
      <p:sp>
        <p:nvSpPr>
          <p:cNvPr id="457" name="What value can f be?"/>
          <p:cNvSpPr txBox="1"/>
          <p:nvPr/>
        </p:nvSpPr>
        <p:spPr>
          <a:xfrm>
            <a:off x="6032327" y="6163733"/>
            <a:ext cx="32769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What value can </a:t>
            </a:r>
            <a:r>
              <a:rPr b="0" sz="3200">
                <a:latin typeface="Andale Mono"/>
                <a:ea typeface="Andale Mono"/>
                <a:cs typeface="Andale Mono"/>
                <a:sym typeface="Andale Mono"/>
              </a:rPr>
              <a:t>f</a:t>
            </a:r>
            <a:r>
              <a:t> be?</a:t>
            </a:r>
          </a:p>
        </p:txBody>
      </p:sp>
      <p:sp>
        <p:nvSpPr>
          <p:cNvPr id="462" name="Connection Line"/>
          <p:cNvSpPr/>
          <p:nvPr/>
        </p:nvSpPr>
        <p:spPr>
          <a:xfrm>
            <a:off x="4803754" y="5286441"/>
            <a:ext cx="1145138" cy="117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41" h="21600" fill="norm" stroke="1" extrusionOk="0">
                <a:moveTo>
                  <a:pt x="984" y="0"/>
                </a:moveTo>
                <a:cubicBezTo>
                  <a:pt x="-2559" y="12658"/>
                  <a:pt x="3460" y="19858"/>
                  <a:pt x="19041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59" name="Depends on call sites for the lambda that binds it."/>
          <p:cNvSpPr txBox="1"/>
          <p:nvPr/>
        </p:nvSpPr>
        <p:spPr>
          <a:xfrm>
            <a:off x="1703890" y="1719005"/>
            <a:ext cx="731489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Depends on call sites for the lambda that binds it.</a:t>
            </a:r>
          </a:p>
        </p:txBody>
      </p:sp>
      <p:sp>
        <p:nvSpPr>
          <p:cNvPr id="463" name="Connection Line"/>
          <p:cNvSpPr/>
          <p:nvPr/>
        </p:nvSpPr>
        <p:spPr>
          <a:xfrm>
            <a:off x="4204248" y="2267100"/>
            <a:ext cx="3070623" cy="13386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4333" y="12238"/>
                  <a:pt x="21533" y="5038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61" name="Data-flow depends upon control-flow."/>
          <p:cNvSpPr txBox="1"/>
          <p:nvPr/>
        </p:nvSpPr>
        <p:spPr>
          <a:xfrm>
            <a:off x="1804509" y="8125152"/>
            <a:ext cx="8769249" cy="733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Data-flow depends upon control-flow.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59" grpId="3"/>
      <p:bldP build="whole" bldLvl="1" animBg="1" rev="0" advAuto="0" spid="461" grpId="5"/>
      <p:bldP build="whole" bldLvl="1" animBg="1" rev="0" advAuto="0" spid="457" grpId="1"/>
      <p:bldP build="whole" bldLvl="1" animBg="1" rev="0" advAuto="0" spid="462" grpId="2"/>
      <p:bldP build="whole" bldLvl="1" animBg="1" rev="0" advAuto="0" spid="463" grpId="4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(lambda (k f x y)…"/>
          <p:cNvSpPr txBox="1"/>
          <p:nvPr/>
        </p:nvSpPr>
        <p:spPr>
          <a:xfrm>
            <a:off x="3350119" y="3623733"/>
            <a:ext cx="704962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(k f x y) </a:t>
            </a:r>
          </a:p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([a (prim + x y)])</a:t>
            </a:r>
          </a:p>
          <a:p>
            <a:pPr algn="l">
              <a:defRPr b="0" sz="3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(f k a)))</a:t>
            </a:r>
          </a:p>
        </p:txBody>
      </p:sp>
      <p:sp>
        <p:nvSpPr>
          <p:cNvPr id="466" name="Where does control propagate…"/>
          <p:cNvSpPr txBox="1"/>
          <p:nvPr/>
        </p:nvSpPr>
        <p:spPr>
          <a:xfrm>
            <a:off x="5990725" y="6209063"/>
            <a:ext cx="4697883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Where does control propagate </a:t>
            </a:r>
          </a:p>
          <a:p>
            <a:pPr/>
            <a:r>
              <a:t>from this call-site?</a:t>
            </a:r>
          </a:p>
        </p:txBody>
      </p:sp>
      <p:sp>
        <p:nvSpPr>
          <p:cNvPr id="471" name="Connection Line"/>
          <p:cNvSpPr/>
          <p:nvPr/>
        </p:nvSpPr>
        <p:spPr>
          <a:xfrm>
            <a:off x="4573012" y="5274138"/>
            <a:ext cx="1375880" cy="1182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90" h="21600" fill="norm" stroke="1" extrusionOk="0">
                <a:moveTo>
                  <a:pt x="212" y="0"/>
                </a:moveTo>
                <a:cubicBezTo>
                  <a:pt x="-1310" y="13428"/>
                  <a:pt x="5383" y="20628"/>
                  <a:pt x="2029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68" name="Depends on the possible values of parameter f."/>
          <p:cNvSpPr txBox="1"/>
          <p:nvPr/>
        </p:nvSpPr>
        <p:spPr>
          <a:xfrm>
            <a:off x="1206869" y="1591733"/>
            <a:ext cx="71027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Depends on the possible values of parameter </a:t>
            </a:r>
            <a:r>
              <a:rPr b="0" sz="3200">
                <a:latin typeface="Andale Mono"/>
                <a:ea typeface="Andale Mono"/>
                <a:cs typeface="Andale Mono"/>
                <a:sym typeface="Andale Mono"/>
              </a:rPr>
              <a:t>f</a:t>
            </a:r>
            <a:r>
              <a:t>.</a:t>
            </a:r>
          </a:p>
        </p:txBody>
      </p:sp>
      <p:sp>
        <p:nvSpPr>
          <p:cNvPr id="472" name="Connection Line"/>
          <p:cNvSpPr/>
          <p:nvPr/>
        </p:nvSpPr>
        <p:spPr>
          <a:xfrm>
            <a:off x="4702747" y="2199348"/>
            <a:ext cx="1481095" cy="13897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0" h="21600" fill="norm" stroke="1" extrusionOk="0">
                <a:moveTo>
                  <a:pt x="20930" y="21600"/>
                </a:moveTo>
                <a:cubicBezTo>
                  <a:pt x="6290" y="12784"/>
                  <a:pt x="-670" y="5584"/>
                  <a:pt x="51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70" name="Control-flow depends upon data-flow."/>
          <p:cNvSpPr txBox="1"/>
          <p:nvPr/>
        </p:nvSpPr>
        <p:spPr>
          <a:xfrm>
            <a:off x="1784773" y="8125153"/>
            <a:ext cx="8808721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Control-flow depends upon data-flow.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68" grpId="3"/>
      <p:bldP build="whole" bldLvl="1" animBg="1" rev="0" advAuto="0" spid="470" grpId="5"/>
      <p:bldP build="whole" bldLvl="1" animBg="1" rev="0" advAuto="0" spid="466" grpId="1"/>
      <p:bldP build="whole" bldLvl="1" animBg="1" rev="0" advAuto="0" spid="472" grpId="4"/>
      <p:bldP build="whole" bldLvl="1" animBg="1" rev="0" advAuto="0" spid="471" grpId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The higher-order control-flow problem:…"/>
          <p:cNvSpPr txBox="1"/>
          <p:nvPr/>
        </p:nvSpPr>
        <p:spPr>
          <a:xfrm>
            <a:off x="978357" y="2908949"/>
            <a:ext cx="11048086" cy="1903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The </a:t>
            </a: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higher-order control-flow problem</a:t>
            </a:r>
            <a:r>
              <a:t>:</a:t>
            </a:r>
          </a:p>
          <a:p>
            <a:pPr>
              <a:defRPr b="0" sz="3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Data-flow and control-flow properties are thoroughly entangled and mutually dependent.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he solution?…"/>
          <p:cNvSpPr txBox="1"/>
          <p:nvPr/>
        </p:nvSpPr>
        <p:spPr>
          <a:xfrm>
            <a:off x="1868512" y="2227382"/>
            <a:ext cx="9267776" cy="3199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The solution? </a:t>
            </a:r>
          </a:p>
          <a:p>
            <a: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  <a:p>
            <a:pPr>
              <a:defRPr b="0" sz="42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Control-flow analysis</a:t>
            </a:r>
            <a:r>
              <a:t>:</a:t>
            </a:r>
          </a:p>
          <a:p>
            <a:pPr>
              <a:defRPr b="0" sz="3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Simultaneously model control-flow behavior</a:t>
            </a:r>
          </a:p>
          <a:p>
            <a:pPr>
              <a:defRPr b="0" sz="3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and data-flow behavior in a single analysis.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Use abstract interpretation to produce a single uniform analysis of all interdependent program properties.…"/>
          <p:cNvSpPr txBox="1"/>
          <p:nvPr>
            <p:ph type="body" idx="4294967295"/>
          </p:nvPr>
        </p:nvSpPr>
        <p:spPr>
          <a:xfrm>
            <a:off x="507503" y="1855556"/>
            <a:ext cx="11989794" cy="7319433"/>
          </a:xfrm>
          <a:prstGeom prst="rect">
            <a:avLst/>
          </a:prstGeom>
        </p:spPr>
        <p:txBody>
          <a:bodyPr/>
          <a:lstStyle/>
          <a:p>
            <a:pPr/>
            <a:r>
              <a:t>Use abstract interpretation to produce a single uniform analysis of all interdependent program properties.</a:t>
            </a:r>
          </a:p>
          <a:p>
            <a:pPr/>
            <a:r>
              <a:t>CFAs are whole-program interprocedural analyses. </a:t>
            </a:r>
            <a:r>
              <a:rPr sz="2600">
                <a:solidFill>
                  <a:srgbClr val="5E5E5E"/>
                </a:solidFill>
              </a:rPr>
              <a:t>(Shivers 1991)</a:t>
            </a:r>
          </a:p>
          <a:p>
            <a:pPr/>
            <a:r>
              <a:rPr b="1" i="1"/>
              <a:t>k</a:t>
            </a:r>
            <a:r>
              <a:t>-CFA tracks k latest call-sites; bindings have context. </a:t>
            </a:r>
            <a:r>
              <a:rPr sz="2400"/>
              <a:t>(</a:t>
            </a:r>
            <a:r>
              <a:rPr sz="2400">
                <a:latin typeface="Andale Mono"/>
                <a:ea typeface="Andale Mono"/>
                <a:cs typeface="Andale Mono"/>
                <a:sym typeface="Andale Mono"/>
              </a:rPr>
              <a:t>EXPTIME</a:t>
            </a:r>
            <a:r>
              <a:rPr sz="2400"/>
              <a:t>)</a:t>
            </a:r>
          </a:p>
          <a:p>
            <a:pPr/>
            <a:r>
              <a:t>0-CFA produces a single model of each function.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O(n</a:t>
            </a:r>
            <a:r>
              <a:rPr baseline="31999">
                <a:latin typeface="Andale Mono"/>
                <a:ea typeface="Andale Mono"/>
                <a:cs typeface="Andale Mono"/>
                <a:sym typeface="Andale Mono"/>
              </a:rPr>
              <a:t>3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)</a:t>
            </a:r>
          </a:p>
          <a:p>
            <a:pPr/>
            <a:r>
              <a:rPr b="1" i="1"/>
              <a:t>Abstracting abstract machines (AAM):</a:t>
            </a:r>
            <a:r>
              <a:t> a unified methodology for deriving CFAs from concrete (precise) abstract machines! </a:t>
            </a:r>
            <a:r>
              <a:rPr sz="2600">
                <a:solidFill>
                  <a:srgbClr val="5E5E5E"/>
                </a:solidFill>
              </a:rPr>
              <a:t>(Van Horn and Might 2010)</a:t>
            </a:r>
          </a:p>
        </p:txBody>
      </p:sp>
      <p:sp>
        <p:nvSpPr>
          <p:cNvPr id="479" name="Control-flow analysi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Control-flow 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CPS lambda calculu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CPS lambda calculus</a:t>
            </a:r>
          </a:p>
        </p:txBody>
      </p:sp>
      <p:sp>
        <p:nvSpPr>
          <p:cNvPr id="482" name="e∈Exp  ::= (ae ae …)…"/>
          <p:cNvSpPr txBox="1"/>
          <p:nvPr/>
        </p:nvSpPr>
        <p:spPr>
          <a:xfrm>
            <a:off x="1810295" y="3354916"/>
            <a:ext cx="9384210" cy="27172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e∈Exp  ::= (ae ae …)</a:t>
            </a:r>
          </a:p>
          <a:p>
            <a:pPr algn="l">
              <a:defRPr b="0"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ae∈AExp ::= x | lam</a:t>
            </a:r>
          </a:p>
          <a:p>
            <a:pPr algn="l">
              <a:defRPr b="0"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lam∈Lam ::= (lambda (x …) e)</a:t>
            </a:r>
          </a:p>
          <a:p>
            <a:pPr algn="l">
              <a:defRPr b="0"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x∈Var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 is a set of variables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CPS lambda calculus (semantics)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CPS lambda calculus (semantics)</a:t>
            </a:r>
          </a:p>
        </p:txBody>
      </p:sp>
      <p:sp>
        <p:nvSpPr>
          <p:cNvPr id="485" name="State: Exp x Env…"/>
          <p:cNvSpPr txBox="1"/>
          <p:nvPr/>
        </p:nvSpPr>
        <p:spPr>
          <a:xfrm>
            <a:off x="519013" y="2599733"/>
            <a:ext cx="5230615" cy="1743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State: Exp x Env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Env: Var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Clo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Clo: Lam x Env</a:t>
            </a:r>
          </a:p>
        </p:txBody>
      </p:sp>
      <p:sp>
        <p:nvSpPr>
          <p:cNvPr id="486" name="((ae0 … aej), env) → (e0, env’), where"/>
          <p:cNvSpPr txBox="1"/>
          <p:nvPr/>
        </p:nvSpPr>
        <p:spPr>
          <a:xfrm>
            <a:off x="827711" y="5392675"/>
            <a:ext cx="10673628" cy="67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((ae</a:t>
            </a:r>
            <a:r>
              <a:rPr baseline="-5999"/>
              <a:t>0</a:t>
            </a:r>
            <a:r>
              <a:t> … ae</a:t>
            </a:r>
            <a:r>
              <a:rPr baseline="-5999"/>
              <a:t>j</a:t>
            </a:r>
            <a:r>
              <a:t>), env)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(e</a:t>
            </a:r>
            <a:r>
              <a:rPr baseline="-5999"/>
              <a:t>0</a:t>
            </a:r>
            <a:r>
              <a:t>, env’), </a:t>
            </a:r>
            <a:r>
              <a:rPr i="1" sz="3200">
                <a:latin typeface="Helvetica Neue"/>
                <a:ea typeface="Helvetica Neue"/>
                <a:cs typeface="Helvetica Neue"/>
                <a:sym typeface="Helvetica Neue"/>
              </a:rPr>
              <a:t>where</a:t>
            </a:r>
          </a:p>
        </p:txBody>
      </p:sp>
      <p:sp>
        <p:nvSpPr>
          <p:cNvPr id="487" name="A(lam,env) = (lam,env)"/>
          <p:cNvSpPr txBox="1"/>
          <p:nvPr/>
        </p:nvSpPr>
        <p:spPr>
          <a:xfrm>
            <a:off x="6386413" y="2800350"/>
            <a:ext cx="615032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A(lam,env) = (lam,env)</a:t>
            </a:r>
          </a:p>
        </p:txBody>
      </p:sp>
      <p:sp>
        <p:nvSpPr>
          <p:cNvPr id="488" name="A(x,env) = env(x)"/>
          <p:cNvSpPr txBox="1"/>
          <p:nvPr/>
        </p:nvSpPr>
        <p:spPr>
          <a:xfrm>
            <a:off x="6932624" y="3520016"/>
            <a:ext cx="477850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A(x,env) = env(x)</a:t>
            </a:r>
          </a:p>
        </p:txBody>
      </p:sp>
      <p:sp>
        <p:nvSpPr>
          <p:cNvPr id="489" name="((lambda (x1 … xj) e0),envc) = A(ae0)"/>
          <p:cNvSpPr txBox="1"/>
          <p:nvPr/>
        </p:nvSpPr>
        <p:spPr>
          <a:xfrm>
            <a:off x="1135785" y="6330187"/>
            <a:ext cx="10347087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((lambda (x</a:t>
            </a:r>
            <a:r>
              <a:rPr baseline="-5999"/>
              <a:t>1</a:t>
            </a:r>
            <a:r>
              <a:t> … x</a:t>
            </a:r>
            <a:r>
              <a:rPr baseline="-5999"/>
              <a:t>j</a:t>
            </a:r>
            <a:r>
              <a:t>) e</a:t>
            </a:r>
            <a:r>
              <a:rPr baseline="-5999"/>
              <a:t>0</a:t>
            </a:r>
            <a:r>
              <a:t>),env</a:t>
            </a:r>
            <a:r>
              <a:rPr baseline="-5999"/>
              <a:t>c</a:t>
            </a:r>
            <a:r>
              <a:t>) = A(ae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490" name="cloi = A(aei)"/>
          <p:cNvSpPr txBox="1"/>
          <p:nvPr/>
        </p:nvSpPr>
        <p:spPr>
          <a:xfrm>
            <a:off x="4659339" y="7121143"/>
            <a:ext cx="3686122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clo</a:t>
            </a:r>
            <a:r>
              <a:rPr baseline="-5999"/>
              <a:t>i</a:t>
            </a:r>
            <a:r>
              <a:t> = A(ae</a:t>
            </a:r>
            <a:r>
              <a:rPr baseline="-5999"/>
              <a:t>i</a:t>
            </a:r>
            <a:r>
              <a:t>)</a:t>
            </a:r>
          </a:p>
        </p:txBody>
      </p:sp>
      <p:sp>
        <p:nvSpPr>
          <p:cNvPr id="491" name="env’ = envc[xi→cloi]"/>
          <p:cNvSpPr txBox="1"/>
          <p:nvPr/>
        </p:nvSpPr>
        <p:spPr>
          <a:xfrm>
            <a:off x="3500910" y="7912100"/>
            <a:ext cx="5616837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env’ = env</a:t>
            </a:r>
            <a:r>
              <a:rPr baseline="-5999"/>
              <a:t>c</a:t>
            </a:r>
            <a:r>
              <a:t>[x</a:t>
            </a:r>
            <a:r>
              <a:rPr baseline="-5999"/>
              <a:t>i</a:t>
            </a:r>
            <a:r>
              <a:t>→clo</a:t>
            </a:r>
            <a:r>
              <a:rPr baseline="-5999"/>
              <a:t>i</a:t>
            </a:r>
            <a:r>
              <a:t>]</a:t>
            </a:r>
          </a:p>
        </p:txBody>
      </p:sp>
      <p:sp>
        <p:nvSpPr>
          <p:cNvPr id="492" name="DOMAINS"/>
          <p:cNvSpPr txBox="1"/>
          <p:nvPr/>
        </p:nvSpPr>
        <p:spPr>
          <a:xfrm>
            <a:off x="2192206" y="2157070"/>
            <a:ext cx="157612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DOMAINS</a:t>
            </a:r>
          </a:p>
        </p:txBody>
      </p:sp>
      <p:sp>
        <p:nvSpPr>
          <p:cNvPr id="493" name="ATOMIC EVAL"/>
          <p:cNvSpPr txBox="1"/>
          <p:nvPr/>
        </p:nvSpPr>
        <p:spPr>
          <a:xfrm>
            <a:off x="8241663" y="2157070"/>
            <a:ext cx="216042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ATOMIC EVAL</a:t>
            </a:r>
          </a:p>
        </p:txBody>
      </p:sp>
      <p:sp>
        <p:nvSpPr>
          <p:cNvPr id="494" name="SMALL-STEP TRANSITION"/>
          <p:cNvSpPr txBox="1"/>
          <p:nvPr/>
        </p:nvSpPr>
        <p:spPr>
          <a:xfrm>
            <a:off x="4695518" y="4681534"/>
            <a:ext cx="402031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SMALL-STEP TRANSITION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Oval"/>
          <p:cNvSpPr/>
          <p:nvPr/>
        </p:nvSpPr>
        <p:spPr>
          <a:xfrm>
            <a:off x="514386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7" name="e"/>
          <p:cNvSpPr txBox="1"/>
          <p:nvPr/>
        </p:nvSpPr>
        <p:spPr>
          <a:xfrm>
            <a:off x="744154" y="2369362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498" name="Line"/>
          <p:cNvSpPr/>
          <p:nvPr/>
        </p:nvSpPr>
        <p:spPr>
          <a:xfrm flipH="1">
            <a:off x="928406" y="3340476"/>
            <a:ext cx="1" cy="77149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9" name="Line"/>
          <p:cNvSpPr/>
          <p:nvPr/>
        </p:nvSpPr>
        <p:spPr>
          <a:xfrm>
            <a:off x="1532249" y="4833400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0" name="Oval"/>
          <p:cNvSpPr/>
          <p:nvPr/>
        </p:nvSpPr>
        <p:spPr>
          <a:xfrm>
            <a:off x="2323205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1" name="Line"/>
          <p:cNvSpPr/>
          <p:nvPr/>
        </p:nvSpPr>
        <p:spPr>
          <a:xfrm>
            <a:off x="3341067" y="4833400"/>
            <a:ext cx="6011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2" name="Oval"/>
          <p:cNvSpPr/>
          <p:nvPr/>
        </p:nvSpPr>
        <p:spPr>
          <a:xfrm>
            <a:off x="4132023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3" name="Line"/>
          <p:cNvSpPr/>
          <p:nvPr/>
        </p:nvSpPr>
        <p:spPr>
          <a:xfrm>
            <a:off x="5149886" y="4833400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4" name="Oval"/>
          <p:cNvSpPr/>
          <p:nvPr/>
        </p:nvSpPr>
        <p:spPr>
          <a:xfrm>
            <a:off x="5940842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5" name="Line"/>
          <p:cNvSpPr/>
          <p:nvPr/>
        </p:nvSpPr>
        <p:spPr>
          <a:xfrm>
            <a:off x="6958704" y="4833400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6" name="Oval"/>
          <p:cNvSpPr/>
          <p:nvPr/>
        </p:nvSpPr>
        <p:spPr>
          <a:xfrm>
            <a:off x="7749661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7" name="Line"/>
          <p:cNvSpPr/>
          <p:nvPr/>
        </p:nvSpPr>
        <p:spPr>
          <a:xfrm>
            <a:off x="8767522" y="4833400"/>
            <a:ext cx="6011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8" name="Oval"/>
          <p:cNvSpPr/>
          <p:nvPr/>
        </p:nvSpPr>
        <p:spPr>
          <a:xfrm>
            <a:off x="9558479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9" name="Line"/>
          <p:cNvSpPr/>
          <p:nvPr/>
        </p:nvSpPr>
        <p:spPr>
          <a:xfrm>
            <a:off x="10576341" y="4833400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10" name="Oval"/>
          <p:cNvSpPr/>
          <p:nvPr/>
        </p:nvSpPr>
        <p:spPr>
          <a:xfrm>
            <a:off x="11367297" y="4435382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11" name="Line"/>
          <p:cNvSpPr/>
          <p:nvPr/>
        </p:nvSpPr>
        <p:spPr>
          <a:xfrm>
            <a:off x="12385159" y="4833400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12" name="Tarski. (1955)"/>
          <p:cNvSpPr txBox="1"/>
          <p:nvPr/>
        </p:nvSpPr>
        <p:spPr>
          <a:xfrm>
            <a:off x="10505355" y="9048750"/>
            <a:ext cx="2187957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Tarski. (1955) </a:t>
            </a:r>
          </a:p>
        </p:txBody>
      </p:sp>
      <p:sp>
        <p:nvSpPr>
          <p:cNvPr id="513" name="Collecting semantics (generates a trace)"/>
          <p:cNvSpPr txBox="1"/>
          <p:nvPr>
            <p:ph type="title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 anchor="ctr"/>
          <a:lstStyle/>
          <a:p>
            <a:pPr>
              <a:defRPr sz="5000"/>
            </a:pPr>
            <a:r>
              <a:t>Collecting semantics </a:t>
            </a:r>
            <a:r>
              <a:rPr sz="4000"/>
              <a:t>(generates a trace)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2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5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5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5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5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50"/>
                            </p:stCondLst>
                            <p:childTnLst>
                              <p:par>
                                <p:cTn id="30" presetClass="entr" nodeType="afterEffect" presetID="9" grpId="7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5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50"/>
                            </p:stCondLst>
                            <p:childTnLst>
                              <p:par>
                                <p:cTn id="34" presetClass="entr" nodeType="afterEffect" presetID="9" grpId="8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6" dur="35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Class="entr" nodeType="afterEffect" presetID="9" grpId="9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0" dur="35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350"/>
                            </p:stCondLst>
                            <p:childTnLst>
                              <p:par>
                                <p:cTn id="42" presetClass="entr" nodeType="afterEffect" presetID="9" grpId="10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4" dur="35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850"/>
                            </p:stCondLst>
                            <p:childTnLst>
                              <p:par>
                                <p:cTn id="46" presetClass="entr" nodeType="afterEffect" presetID="9" grpId="11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8" dur="35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350"/>
                            </p:stCondLst>
                            <p:childTnLst>
                              <p:par>
                                <p:cTn id="50" presetClass="entr" nodeType="afterEffect" presetID="9" grpId="12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2" dur="35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850"/>
                            </p:stCondLst>
                            <p:childTnLst>
                              <p:par>
                                <p:cTn id="54" presetClass="entr" nodeType="afterEffect" presetID="9" grpId="13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6" dur="35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350"/>
                            </p:stCondLst>
                            <p:childTnLst>
                              <p:par>
                                <p:cTn id="58" presetClass="entr" nodeType="afterEffect" presetID="9" grpId="14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0" dur="35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850"/>
                            </p:stCondLst>
                            <p:childTnLst>
                              <p:par>
                                <p:cTn id="62" presetClass="entr" nodeType="afterEffect" presetID="9" grpId="15" fill="hold">
                                  <p:stCondLst>
                                    <p:cond delay="1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4" dur="35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96" grpId="2"/>
      <p:bldP build="whole" bldLvl="1" animBg="1" rev="0" advAuto="0" spid="510" grpId="14"/>
      <p:bldP build="whole" bldLvl="1" animBg="1" rev="0" advAuto="0" spid="502" grpId="6"/>
      <p:bldP build="whole" bldLvl="1" animBg="1" rev="0" advAuto="0" spid="506" grpId="10"/>
      <p:bldP build="whole" bldLvl="1" animBg="1" rev="0" advAuto="0" spid="505" grpId="9"/>
      <p:bldP build="whole" bldLvl="1" animBg="1" rev="0" advAuto="0" spid="498" grpId="1"/>
      <p:bldP build="whole" bldLvl="1" animBg="1" rev="0" advAuto="0" spid="504" grpId="8"/>
      <p:bldP build="whole" bldLvl="1" animBg="1" rev="0" advAuto="0" spid="509" grpId="13"/>
      <p:bldP build="whole" bldLvl="1" animBg="1" rev="0" advAuto="0" spid="508" grpId="12"/>
      <p:bldP build="whole" bldLvl="1" animBg="1" rev="0" advAuto="0" spid="511" grpId="15"/>
      <p:bldP build="whole" bldLvl="1" animBg="1" rev="0" advAuto="0" spid="499" grpId="3"/>
      <p:bldP build="whole" bldLvl="1" animBg="1" rev="0" advAuto="0" spid="500" grpId="4"/>
      <p:bldP build="whole" bldLvl="1" animBg="1" rev="0" advAuto="0" spid="503" grpId="7"/>
      <p:bldP build="whole" bldLvl="1" animBg="1" rev="0" advAuto="0" spid="501" grpId="5"/>
      <p:bldP build="whole" bldLvl="1" animBg="1" rev="0" advAuto="0" spid="507" grpId="1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Env: Var → Clo"/>
          <p:cNvSpPr txBox="1"/>
          <p:nvPr/>
        </p:nvSpPr>
        <p:spPr>
          <a:xfrm>
            <a:off x="4521259" y="2471417"/>
            <a:ext cx="3962282" cy="746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Env: Var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Clo</a:t>
            </a:r>
          </a:p>
        </p:txBody>
      </p:sp>
      <p:sp>
        <p:nvSpPr>
          <p:cNvPr id="516" name="Exp x Env"/>
          <p:cNvSpPr txBox="1"/>
          <p:nvPr/>
        </p:nvSpPr>
        <p:spPr>
          <a:xfrm>
            <a:off x="9223809" y="1212849"/>
            <a:ext cx="2583582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Exp x Env</a:t>
            </a:r>
          </a:p>
        </p:txBody>
      </p:sp>
      <p:sp>
        <p:nvSpPr>
          <p:cNvPr id="521" name="Connection Line"/>
          <p:cNvSpPr/>
          <p:nvPr/>
        </p:nvSpPr>
        <p:spPr>
          <a:xfrm>
            <a:off x="7971199" y="1380260"/>
            <a:ext cx="1069349" cy="10423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66" h="19089" fill="norm" stroke="1" extrusionOk="0">
                <a:moveTo>
                  <a:pt x="637" y="19089"/>
                </a:moveTo>
                <a:cubicBezTo>
                  <a:pt x="-2134" y="3539"/>
                  <a:pt x="4142" y="-2511"/>
                  <a:pt x="19466" y="94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22" name="Connection Line"/>
          <p:cNvSpPr/>
          <p:nvPr/>
        </p:nvSpPr>
        <p:spPr>
          <a:xfrm>
            <a:off x="5133181" y="527387"/>
            <a:ext cx="5718573" cy="19041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130" fill="norm" stroke="1" extrusionOk="0">
                <a:moveTo>
                  <a:pt x="21600" y="4886"/>
                </a:moveTo>
                <a:cubicBezTo>
                  <a:pt x="11230" y="-4470"/>
                  <a:pt x="4030" y="-389"/>
                  <a:pt x="0" y="1713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pic>
        <p:nvPicPr>
          <p:cNvPr id="51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4679109">
            <a:off x="7861762" y="4945855"/>
            <a:ext cx="4272096" cy="4272096"/>
          </a:xfrm>
          <a:prstGeom prst="rect">
            <a:avLst/>
          </a:prstGeom>
          <a:ln w="12700">
            <a:miter lim="400000"/>
          </a:ln>
        </p:spPr>
      </p:pic>
      <p:sp>
        <p:nvSpPr>
          <p:cNvPr id="520" name="Might. Abstract interpreters for free. (2010)"/>
          <p:cNvSpPr txBox="1"/>
          <p:nvPr/>
        </p:nvSpPr>
        <p:spPr>
          <a:xfrm>
            <a:off x="6330945" y="9048750"/>
            <a:ext cx="6506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Might. Abstract interpreters for free. (2010)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2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path" nodeType="afterEffect" presetSubtype="0" presetID="-1" grpId="5" accel="50000" decel="50000" fill="hold">
                                  <p:stCondLst>
                                    <p:cond delay="500"/>
                                  </p:stCondLst>
                                  <p:childTnLst>
                                    <p:animMotion path="M 0.000000 0.000000 L -0.177900 -0.387238" origin="layout" pathEditMode="relative">
                                      <p:cBhvr>
                                        <p:cTn id="24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19" grpId="4"/>
      <p:bldP build="whole" bldLvl="1" animBg="1" rev="0" advAuto="0" spid="516" grpId="2"/>
      <p:bldP build="whole" bldLvl="1" animBg="1" rev="0" advAuto="0" spid="522" grpId="3"/>
      <p:bldP build="whole" bldLvl="1" animBg="1" rev="0" advAuto="0" spid="52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define fact(n : int)…"/>
          <p:cNvSpPr txBox="1"/>
          <p:nvPr/>
        </p:nvSpPr>
        <p:spPr>
          <a:xfrm>
            <a:off x="380666" y="2556933"/>
            <a:ext cx="4915683" cy="485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define fact(n : int)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s := 1;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while (n &gt; 1)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{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s := s*n;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 := n-1;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}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return s;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</p:txBody>
      </p:sp>
      <p:sp>
        <p:nvSpPr>
          <p:cNvPr id="147" name="s := 1;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:= 1;</a:t>
            </a:r>
          </a:p>
        </p:txBody>
      </p:sp>
      <p:sp>
        <p:nvSpPr>
          <p:cNvPr id="148" name="fact(n) entry"/>
          <p:cNvSpPr txBox="1"/>
          <p:nvPr/>
        </p:nvSpPr>
        <p:spPr>
          <a:xfrm>
            <a:off x="7474023" y="1889123"/>
            <a:ext cx="2569962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entry</a:t>
            </a:r>
          </a:p>
        </p:txBody>
      </p:sp>
      <p:sp>
        <p:nvSpPr>
          <p:cNvPr id="149" name="n &gt; 1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 &gt; 1</a:t>
            </a:r>
          </a:p>
        </p:txBody>
      </p:sp>
      <p:sp>
        <p:nvSpPr>
          <p:cNvPr id="150" name="s := s*n;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:= s*n;</a:t>
            </a:r>
          </a:p>
        </p:txBody>
      </p:sp>
      <p:sp>
        <p:nvSpPr>
          <p:cNvPr id="151" name="return s;"/>
          <p:cNvSpPr/>
          <p:nvPr/>
        </p:nvSpPr>
        <p:spPr>
          <a:xfrm>
            <a:off x="10117672" y="6193389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return s;</a:t>
            </a:r>
          </a:p>
        </p:txBody>
      </p:sp>
      <p:sp>
        <p:nvSpPr>
          <p:cNvPr id="152" name="n := n-1;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 := n-1;</a:t>
            </a:r>
          </a:p>
        </p:txBody>
      </p:sp>
      <p:sp>
        <p:nvSpPr>
          <p:cNvPr id="153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6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7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59" name="Control-flow graphs (CFGs)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Control-flow graphs </a:t>
            </a:r>
            <a:r>
              <a:rPr sz="5500">
                <a:latin typeface="Helvetica Neue Light"/>
                <a:ea typeface="Helvetica Neue Light"/>
                <a:cs typeface="Helvetica Neue Light"/>
                <a:sym typeface="Helvetica Neue Light"/>
              </a:rPr>
              <a:t>(CFGs)</a:t>
            </a:r>
          </a:p>
        </p:txBody>
      </p:sp>
      <p:sp>
        <p:nvSpPr>
          <p:cNvPr id="160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161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PS store-passing semantic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CPS store-passing semantics</a:t>
            </a:r>
          </a:p>
        </p:txBody>
      </p:sp>
      <p:sp>
        <p:nvSpPr>
          <p:cNvPr id="525" name="State: Exp x Env X Store…"/>
          <p:cNvSpPr txBox="1"/>
          <p:nvPr/>
        </p:nvSpPr>
        <p:spPr>
          <a:xfrm>
            <a:off x="2825160" y="2621462"/>
            <a:ext cx="7354480" cy="2902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State: Exp x Env X Store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Env: Var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Addr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Store: Addr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Clo  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Clo: Lam x Env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Addr: 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some infinite set</a:t>
            </a:r>
          </a:p>
        </p:txBody>
      </p:sp>
      <p:sp>
        <p:nvSpPr>
          <p:cNvPr id="526" name="A(lam,env,st) = (lam,env)"/>
          <p:cNvSpPr txBox="1"/>
          <p:nvPr/>
        </p:nvSpPr>
        <p:spPr>
          <a:xfrm>
            <a:off x="2725714" y="7118350"/>
            <a:ext cx="697341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A(lam,env,st) = (lam,env)</a:t>
            </a:r>
          </a:p>
        </p:txBody>
      </p:sp>
      <p:sp>
        <p:nvSpPr>
          <p:cNvPr id="527" name="A(x,env,st) = st(env(x))"/>
          <p:cNvSpPr txBox="1"/>
          <p:nvPr/>
        </p:nvSpPr>
        <p:spPr>
          <a:xfrm>
            <a:off x="3271926" y="7838016"/>
            <a:ext cx="669905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A(x,env,st) = st(env(x))</a:t>
            </a:r>
          </a:p>
        </p:txBody>
      </p:sp>
      <p:sp>
        <p:nvSpPr>
          <p:cNvPr id="528" name="DOMAINS"/>
          <p:cNvSpPr txBox="1"/>
          <p:nvPr/>
        </p:nvSpPr>
        <p:spPr>
          <a:xfrm>
            <a:off x="5560286" y="2063937"/>
            <a:ext cx="157612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DOMAINS</a:t>
            </a:r>
          </a:p>
        </p:txBody>
      </p:sp>
      <p:sp>
        <p:nvSpPr>
          <p:cNvPr id="529" name="ATOMIC EVAL"/>
          <p:cNvSpPr txBox="1"/>
          <p:nvPr/>
        </p:nvSpPr>
        <p:spPr>
          <a:xfrm>
            <a:off x="5282488" y="6475070"/>
            <a:ext cx="21604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ATOMIC EVAL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((ae0 … aej), env, st) → (e0, env’, st’),…"/>
          <p:cNvSpPr txBox="1"/>
          <p:nvPr/>
        </p:nvSpPr>
        <p:spPr>
          <a:xfrm>
            <a:off x="370511" y="3238983"/>
            <a:ext cx="12181187" cy="1693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((ae</a:t>
            </a:r>
            <a:r>
              <a:rPr baseline="-5999"/>
              <a:t>0</a:t>
            </a:r>
            <a:r>
              <a:t> … ae</a:t>
            </a:r>
            <a:r>
              <a:rPr baseline="-5999"/>
              <a:t>j</a:t>
            </a:r>
            <a:r>
              <a:t>), env, st)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(e</a:t>
            </a:r>
            <a:r>
              <a:rPr baseline="-5999"/>
              <a:t>0</a:t>
            </a:r>
            <a:r>
              <a:t>, env’, st’),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i="1" sz="3200">
                <a:latin typeface="Helvetica Neue"/>
                <a:ea typeface="Helvetica Neue"/>
                <a:cs typeface="Helvetica Neue"/>
                <a:sym typeface="Helvetica Neue"/>
              </a:rPr>
              <a:t>where</a:t>
            </a:r>
          </a:p>
        </p:txBody>
      </p:sp>
      <p:sp>
        <p:nvSpPr>
          <p:cNvPr id="532" name="((lambda (x1 … xj) e0),envc) = A(ae0)"/>
          <p:cNvSpPr txBox="1"/>
          <p:nvPr/>
        </p:nvSpPr>
        <p:spPr>
          <a:xfrm>
            <a:off x="2037525" y="4331570"/>
            <a:ext cx="10347086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((lambda (x</a:t>
            </a:r>
            <a:r>
              <a:rPr baseline="-5999"/>
              <a:t>1</a:t>
            </a:r>
            <a:r>
              <a:t> … x</a:t>
            </a:r>
            <a:r>
              <a:rPr baseline="-5999"/>
              <a:t>j</a:t>
            </a:r>
            <a:r>
              <a:t>) e</a:t>
            </a:r>
            <a:r>
              <a:rPr baseline="-5999"/>
              <a:t>0</a:t>
            </a:r>
            <a:r>
              <a:t>),env</a:t>
            </a:r>
            <a:r>
              <a:rPr baseline="-5999"/>
              <a:t>c</a:t>
            </a:r>
            <a:r>
              <a:t>) = A(ae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533" name="cloi = A(aei)"/>
          <p:cNvSpPr txBox="1"/>
          <p:nvPr/>
        </p:nvSpPr>
        <p:spPr>
          <a:xfrm>
            <a:off x="5319739" y="5122526"/>
            <a:ext cx="3686122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clo</a:t>
            </a:r>
            <a:r>
              <a:rPr baseline="-5999"/>
              <a:t>i</a:t>
            </a:r>
            <a:r>
              <a:t> = A(ae</a:t>
            </a:r>
            <a:r>
              <a:rPr baseline="-5999"/>
              <a:t>i</a:t>
            </a:r>
            <a:r>
              <a:t>)</a:t>
            </a:r>
          </a:p>
        </p:txBody>
      </p:sp>
      <p:sp>
        <p:nvSpPr>
          <p:cNvPr id="534" name="env’ = envc[xi→alloc(xi)]"/>
          <p:cNvSpPr txBox="1"/>
          <p:nvPr/>
        </p:nvSpPr>
        <p:spPr>
          <a:xfrm>
            <a:off x="3328568" y="5892783"/>
            <a:ext cx="7257865" cy="67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env’ = env</a:t>
            </a:r>
            <a:r>
              <a:rPr baseline="-5999"/>
              <a:t>c</a:t>
            </a:r>
            <a:r>
              <a:t>[x</a:t>
            </a:r>
            <a:r>
              <a:rPr baseline="-5999"/>
              <a:t>i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alloc(x</a:t>
            </a:r>
            <a:r>
              <a:rPr baseline="-5999"/>
              <a:t>i</a:t>
            </a:r>
            <a:r>
              <a:t>)]</a:t>
            </a:r>
          </a:p>
        </p:txBody>
      </p:sp>
      <p:sp>
        <p:nvSpPr>
          <p:cNvPr id="535" name="SMALL-STEP TRANSITION"/>
          <p:cNvSpPr txBox="1"/>
          <p:nvPr/>
        </p:nvSpPr>
        <p:spPr>
          <a:xfrm>
            <a:off x="4526185" y="2632601"/>
            <a:ext cx="402031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SMALL-STEP TRANSITION</a:t>
            </a:r>
          </a:p>
        </p:txBody>
      </p:sp>
      <p:sp>
        <p:nvSpPr>
          <p:cNvPr id="536" name="CPS store-passing semantics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CPS store-passing semantics</a:t>
            </a:r>
          </a:p>
        </p:txBody>
      </p:sp>
      <p:sp>
        <p:nvSpPr>
          <p:cNvPr id="537" name="alloc(xi) = fresh address…"/>
          <p:cNvSpPr txBox="1"/>
          <p:nvPr/>
        </p:nvSpPr>
        <p:spPr>
          <a:xfrm>
            <a:off x="2680803" y="8011583"/>
            <a:ext cx="7711076" cy="118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alloc(x</a:t>
            </a:r>
            <a:r>
              <a:rPr baseline="-5999"/>
              <a:t>i</a:t>
            </a:r>
            <a:r>
              <a:t>) = 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fresh address</a:t>
            </a:r>
            <a:r>
              <a:t>    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 </a:t>
            </a:r>
            <a:r>
              <a:t>  </a:t>
            </a:r>
            <a:r>
              <a:rPr>
                <a:solidFill>
                  <a:srgbClr val="5E5E5E"/>
                </a:solidFill>
              </a:rPr>
              <a:t>= </a:t>
            </a:r>
            <a:r>
              <a:rPr sz="3200">
                <a:solidFill>
                  <a:srgbClr val="5E5E5E"/>
                </a:solidFill>
              </a:rPr>
              <a:t>x</a:t>
            </a:r>
            <a:r>
              <a:rPr baseline="-5999" sz="3200">
                <a:solidFill>
                  <a:srgbClr val="5E5E5E"/>
                </a:solidFill>
              </a:rPr>
              <a:t>i</a:t>
            </a:r>
            <a:r>
              <a:rPr sz="3200">
                <a:solidFill>
                  <a:srgbClr val="5E5E5E"/>
                </a:solidFill>
              </a:rPr>
              <a:t> (yields 0-CFA)</a:t>
            </a:r>
          </a:p>
        </p:txBody>
      </p:sp>
      <p:sp>
        <p:nvSpPr>
          <p:cNvPr id="538" name="st’ = st[alloc(xi)→cloi]"/>
          <p:cNvSpPr txBox="1"/>
          <p:nvPr/>
        </p:nvSpPr>
        <p:spPr>
          <a:xfrm>
            <a:off x="3328568" y="6683739"/>
            <a:ext cx="7064793" cy="67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st’ = st[alloc(x</a:t>
            </a:r>
            <a:r>
              <a:rPr baseline="-5999"/>
              <a:t>i</a:t>
            </a:r>
            <a:r>
              <a:t>)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clo</a:t>
            </a:r>
            <a:r>
              <a:rPr baseline="-5999"/>
              <a:t>i</a:t>
            </a:r>
            <a:r>
              <a:t>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Now we may finitize the set Addr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Now we may finitize the set Addr</a:t>
            </a:r>
          </a:p>
        </p:txBody>
      </p:sp>
      <p:sp>
        <p:nvSpPr>
          <p:cNvPr id="541" name="State: Exp x Env X Store…"/>
          <p:cNvSpPr txBox="1"/>
          <p:nvPr/>
        </p:nvSpPr>
        <p:spPr>
          <a:xfrm>
            <a:off x="2825160" y="2917700"/>
            <a:ext cx="7354480" cy="391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State: Exp x Env X Store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Env: Var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Addr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Store: Addr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Clo  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Clo: Lam x Env</a:t>
            </a:r>
          </a:p>
        </p:txBody>
      </p:sp>
      <p:sp>
        <p:nvSpPr>
          <p:cNvPr id="542" name="Line"/>
          <p:cNvSpPr/>
          <p:nvPr/>
        </p:nvSpPr>
        <p:spPr>
          <a:xfrm flipV="1">
            <a:off x="4984220" y="5095610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3" name="Line"/>
          <p:cNvSpPr/>
          <p:nvPr/>
        </p:nvSpPr>
        <p:spPr>
          <a:xfrm>
            <a:off x="5416020" y="5097297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4" name="Line"/>
          <p:cNvSpPr/>
          <p:nvPr/>
        </p:nvSpPr>
        <p:spPr>
          <a:xfrm flipV="1">
            <a:off x="6923087" y="4003410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5" name="Line"/>
          <p:cNvSpPr/>
          <p:nvPr/>
        </p:nvSpPr>
        <p:spPr>
          <a:xfrm>
            <a:off x="7354887" y="4005097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2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Class="entr" nodeType="afterEffect" presetSubtype="0" presetID="2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Class="entr" nodeType="afterEffect" presetSubtype="0" presetID="2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Class="entr" nodeType="afterEffect" presetSubtype="0" presetID="2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4" grpId="1"/>
      <p:bldP build="whole" bldLvl="1" animBg="1" rev="0" advAuto="0" spid="542" grpId="3"/>
      <p:bldP build="whole" bldLvl="1" animBg="1" rev="0" advAuto="0" spid="543" grpId="4"/>
      <p:bldP build="whole" bldLvl="1" animBg="1" rev="0" advAuto="0" spid="545" grpId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tate: Exp x Env X Store…"/>
          <p:cNvSpPr txBox="1"/>
          <p:nvPr/>
        </p:nvSpPr>
        <p:spPr>
          <a:xfrm>
            <a:off x="2825160" y="2917700"/>
            <a:ext cx="7354480" cy="391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State: Exp x Env X Store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Env: Var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Addr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Store: Addr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 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Clo: Lam x Env</a:t>
            </a:r>
          </a:p>
        </p:txBody>
      </p:sp>
      <p:sp>
        <p:nvSpPr>
          <p:cNvPr id="548" name="Line"/>
          <p:cNvSpPr/>
          <p:nvPr/>
        </p:nvSpPr>
        <p:spPr>
          <a:xfrm flipV="1">
            <a:off x="4984220" y="5095610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9" name="Line"/>
          <p:cNvSpPr/>
          <p:nvPr/>
        </p:nvSpPr>
        <p:spPr>
          <a:xfrm>
            <a:off x="5416020" y="5097297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0" name="Line"/>
          <p:cNvSpPr/>
          <p:nvPr/>
        </p:nvSpPr>
        <p:spPr>
          <a:xfrm flipV="1">
            <a:off x="6923087" y="4003410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1" name="Line"/>
          <p:cNvSpPr/>
          <p:nvPr/>
        </p:nvSpPr>
        <p:spPr>
          <a:xfrm>
            <a:off x="7354887" y="4005097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2" name="Line"/>
          <p:cNvSpPr/>
          <p:nvPr/>
        </p:nvSpPr>
        <p:spPr>
          <a:xfrm flipV="1">
            <a:off x="3426353" y="3999032"/>
            <a:ext cx="434580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3" name="Line"/>
          <p:cNvSpPr/>
          <p:nvPr/>
        </p:nvSpPr>
        <p:spPr>
          <a:xfrm>
            <a:off x="3858154" y="4000719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4" name="Line"/>
          <p:cNvSpPr/>
          <p:nvPr/>
        </p:nvSpPr>
        <p:spPr>
          <a:xfrm flipV="1">
            <a:off x="3194650" y="5091232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5" name="Line"/>
          <p:cNvSpPr/>
          <p:nvPr/>
        </p:nvSpPr>
        <p:spPr>
          <a:xfrm>
            <a:off x="3626451" y="5092919"/>
            <a:ext cx="466130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6" name="Line"/>
          <p:cNvSpPr/>
          <p:nvPr/>
        </p:nvSpPr>
        <p:spPr>
          <a:xfrm flipV="1">
            <a:off x="6538984" y="6149566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7" name="Line"/>
          <p:cNvSpPr/>
          <p:nvPr/>
        </p:nvSpPr>
        <p:spPr>
          <a:xfrm>
            <a:off x="6970784" y="6151252"/>
            <a:ext cx="466131" cy="7600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8" name="Line"/>
          <p:cNvSpPr/>
          <p:nvPr/>
        </p:nvSpPr>
        <p:spPr>
          <a:xfrm flipV="1">
            <a:off x="3410524" y="6185128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9" name="Line"/>
          <p:cNvSpPr/>
          <p:nvPr/>
        </p:nvSpPr>
        <p:spPr>
          <a:xfrm>
            <a:off x="3842323" y="6186814"/>
            <a:ext cx="466131" cy="7600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0" name="Line"/>
          <p:cNvSpPr/>
          <p:nvPr/>
        </p:nvSpPr>
        <p:spPr>
          <a:xfrm flipV="1">
            <a:off x="8651390" y="2891594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1" name="Line"/>
          <p:cNvSpPr/>
          <p:nvPr/>
        </p:nvSpPr>
        <p:spPr>
          <a:xfrm>
            <a:off x="9083190" y="2893281"/>
            <a:ext cx="466131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2" name="Line"/>
          <p:cNvSpPr/>
          <p:nvPr/>
        </p:nvSpPr>
        <p:spPr>
          <a:xfrm flipV="1">
            <a:off x="6691384" y="2892442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3" name="Line"/>
          <p:cNvSpPr/>
          <p:nvPr/>
        </p:nvSpPr>
        <p:spPr>
          <a:xfrm>
            <a:off x="7123184" y="2894128"/>
            <a:ext cx="466130" cy="7600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4" name="Line"/>
          <p:cNvSpPr/>
          <p:nvPr/>
        </p:nvSpPr>
        <p:spPr>
          <a:xfrm flipV="1">
            <a:off x="3178821" y="2906832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5" name="Line"/>
          <p:cNvSpPr/>
          <p:nvPr/>
        </p:nvSpPr>
        <p:spPr>
          <a:xfrm>
            <a:off x="3610621" y="2908519"/>
            <a:ext cx="466130" cy="7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6" name="Clo"/>
          <p:cNvSpPr txBox="1"/>
          <p:nvPr/>
        </p:nvSpPr>
        <p:spPr>
          <a:xfrm>
            <a:off x="7070991" y="5145580"/>
            <a:ext cx="983123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Clo</a:t>
            </a:r>
          </a:p>
        </p:txBody>
      </p:sp>
      <p:sp>
        <p:nvSpPr>
          <p:cNvPr id="567" name="℘(   )"/>
          <p:cNvSpPr txBox="1"/>
          <p:nvPr/>
        </p:nvSpPr>
        <p:spPr>
          <a:xfrm>
            <a:off x="7113325" y="5018580"/>
            <a:ext cx="1919574" cy="74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℘(   )</a:t>
            </a:r>
          </a:p>
        </p:txBody>
      </p:sp>
      <p:sp>
        <p:nvSpPr>
          <p:cNvPr id="568" name="Line"/>
          <p:cNvSpPr/>
          <p:nvPr/>
        </p:nvSpPr>
        <p:spPr>
          <a:xfrm flipV="1">
            <a:off x="7205838" y="5072958"/>
            <a:ext cx="434579" cy="6892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9" name="Line"/>
          <p:cNvSpPr/>
          <p:nvPr/>
        </p:nvSpPr>
        <p:spPr>
          <a:xfrm>
            <a:off x="7637638" y="5074644"/>
            <a:ext cx="466131" cy="7600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0" name="Now we may finitize the set Addr"/>
          <p:cNvSpPr txBox="1"/>
          <p:nvPr>
            <p:ph type="title" idx="4294967295"/>
          </p:nvPr>
        </p:nvSpPr>
        <p:spPr>
          <a:xfrm>
            <a:off x="952500" y="440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Now we may finitize the set Addr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2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99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99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99"/>
                            </p:stCondLst>
                            <p:childTnLst>
                              <p:par>
                                <p:cTn id="10" presetClass="entr" nodeType="afterEffect" presetSubtype="0" presetID="2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99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99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98"/>
                            </p:stCondLst>
                            <p:childTnLst>
                              <p:par>
                                <p:cTn id="15" presetClass="entr" nodeType="afterEffect" presetSubtype="0" presetID="2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99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99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97"/>
                            </p:stCondLst>
                            <p:childTnLst>
                              <p:par>
                                <p:cTn id="20" presetClass="entr" nodeType="afterEffect" presetSubtype="0" presetID="2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99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99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96"/>
                            </p:stCondLst>
                            <p:childTnLst>
                              <p:par>
                                <p:cTn id="25" presetClass="entr" nodeType="afterEffect" presetSubtype="0" presetID="2" grpId="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99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99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95"/>
                            </p:stCondLst>
                            <p:childTnLst>
                              <p:par>
                                <p:cTn id="30" presetClass="entr" nodeType="afterEffect" presetSubtype="0" presetID="2" grpId="6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99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99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94"/>
                            </p:stCondLst>
                            <p:childTnLst>
                              <p:par>
                                <p:cTn id="35" presetClass="entr" nodeType="afterEffect" presetSubtype="0" presetID="2" grpId="7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99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99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93"/>
                            </p:stCondLst>
                            <p:childTnLst>
                              <p:par>
                                <p:cTn id="40" presetClass="entr" nodeType="afterEffect" presetSubtype="0" presetID="2" grpId="8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99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99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92"/>
                            </p:stCondLst>
                            <p:childTnLst>
                              <p:par>
                                <p:cTn id="45" presetClass="entr" nodeType="afterEffect" presetSubtype="0" presetID="2" grpId="9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99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99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91"/>
                            </p:stCondLst>
                            <p:childTnLst>
                              <p:par>
                                <p:cTn id="50" presetClass="entr" nodeType="afterEffect" presetSubtype="0" presetID="2" grpId="10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99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99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990"/>
                            </p:stCondLst>
                            <p:childTnLst>
                              <p:par>
                                <p:cTn id="55" presetClass="entr" nodeType="afterEffect" presetSubtype="0" presetID="2" grpId="1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99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99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389"/>
                            </p:stCondLst>
                            <p:childTnLst>
                              <p:par>
                                <p:cTn id="60" presetClass="entr" nodeType="afterEffect" presetSubtype="0" presetID="2" grpId="1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99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99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788"/>
                            </p:stCondLst>
                            <p:childTnLst>
                              <p:par>
                                <p:cTn id="65" presetClass="entr" nodeType="afterEffect" presetSubtype="0" presetID="2" grpId="1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99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99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187"/>
                            </p:stCondLst>
                            <p:childTnLst>
                              <p:par>
                                <p:cTn id="70" presetClass="entr" nodeType="afterEffect" presetSubtype="0" presetID="2" grpId="1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99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99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86"/>
                            </p:stCondLst>
                            <p:childTnLst>
                              <p:par>
                                <p:cTn id="75" presetClass="entr" nodeType="afterEffect" presetSubtype="0" presetID="2" grpId="1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99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99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985"/>
                            </p:stCondLst>
                            <p:childTnLst>
                              <p:par>
                                <p:cTn id="80" presetClass="entr" nodeType="afterEffect" presetSubtype="0" presetID="2" grpId="16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99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99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Class="path" nodeType="clickEffect" presetSubtype="0" presetID="-1" grpId="17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54199 0.000000" origin="layout" pathEditMode="relative">
                                      <p:cBhvr>
                                        <p:cTn id="87" dur="499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path" nodeType="withEffect" presetSubtype="0" presetID="-1" grpId="18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53366 0.000000" origin="layout" pathEditMode="relative">
                                      <p:cBhvr>
                                        <p:cTn id="90" dur="499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Class="path" nodeType="withEffect" presetSubtype="0" presetID="-1" grpId="19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52918 0.000000" origin="layout" pathEditMode="relative">
                                      <p:cBhvr>
                                        <p:cTn id="93" dur="499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99"/>
                            </p:stCondLst>
                            <p:childTnLst>
                              <p:par>
                                <p:cTn id="95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7" dur="4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53" grpId="2"/>
      <p:bldP build="whole" bldLvl="1" animBg="1" rev="0" advAuto="0" spid="557" grpId="6"/>
      <p:bldP build="whole" bldLvl="1" animBg="1" rev="0" advAuto="0" spid="567" grpId="20"/>
      <p:bldP build="whole" bldLvl="1" animBg="1" rev="0" advAuto="0" spid="560" grpId="9"/>
      <p:bldP build="whole" bldLvl="1" animBg="1" rev="0" advAuto="0" spid="558" grpId="7"/>
      <p:bldP build="whole" bldLvl="1" animBg="1" rev="0" advAuto="0" spid="559" grpId="8"/>
      <p:bldP build="whole" bldLvl="1" animBg="1" rev="0" advAuto="0" spid="561" grpId="10"/>
      <p:bldP build="whole" bldLvl="1" animBg="1" rev="0" advAuto="0" spid="556" grpId="5"/>
      <p:bldP build="whole" bldLvl="1" animBg="1" rev="0" advAuto="0" spid="564" grpId="13"/>
      <p:bldP build="whole" bldLvl="1" animBg="1" rev="0" advAuto="0" spid="555" grpId="4"/>
      <p:bldP build="whole" bldLvl="1" animBg="1" rev="0" advAuto="0" spid="563" grpId="12"/>
      <p:bldP build="whole" bldLvl="1" animBg="1" rev="0" advAuto="0" spid="569" grpId="16"/>
      <p:bldP build="whole" bldLvl="1" animBg="1" rev="0" advAuto="0" spid="554" grpId="3"/>
      <p:bldP build="whole" bldLvl="1" animBg="1" rev="0" advAuto="0" spid="562" grpId="11"/>
      <p:bldP build="whole" bldLvl="1" animBg="1" rev="0" advAuto="0" spid="552" grpId="1"/>
      <p:bldP build="whole" bldLvl="1" animBg="1" rev="0" advAuto="0" spid="565" grpId="14"/>
      <p:bldP build="whole" bldLvl="1" animBg="1" rev="0" advAuto="0" spid="568" grpId="15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Line"/>
          <p:cNvSpPr/>
          <p:nvPr/>
        </p:nvSpPr>
        <p:spPr>
          <a:xfrm>
            <a:off x="6502400" y="5108669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3" name="Line"/>
          <p:cNvSpPr/>
          <p:nvPr/>
        </p:nvSpPr>
        <p:spPr>
          <a:xfrm>
            <a:off x="7797698" y="2218742"/>
            <a:ext cx="834252" cy="165926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4" name="Line"/>
          <p:cNvSpPr/>
          <p:nvPr/>
        </p:nvSpPr>
        <p:spPr>
          <a:xfrm flipH="1">
            <a:off x="4390485" y="2160152"/>
            <a:ext cx="688454" cy="177644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5" name="Line"/>
          <p:cNvSpPr/>
          <p:nvPr/>
        </p:nvSpPr>
        <p:spPr>
          <a:xfrm>
            <a:off x="6502400" y="2252933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6" name="Line"/>
          <p:cNvSpPr/>
          <p:nvPr/>
        </p:nvSpPr>
        <p:spPr>
          <a:xfrm flipH="1">
            <a:off x="9411589" y="2273213"/>
            <a:ext cx="749176" cy="160891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7" name="Line"/>
          <p:cNvSpPr/>
          <p:nvPr/>
        </p:nvSpPr>
        <p:spPr>
          <a:xfrm>
            <a:off x="2768209" y="2160153"/>
            <a:ext cx="658747" cy="1776445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8" name="Line"/>
          <p:cNvSpPr/>
          <p:nvPr/>
        </p:nvSpPr>
        <p:spPr>
          <a:xfrm>
            <a:off x="3884614" y="2223638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79" name="Line"/>
          <p:cNvSpPr/>
          <p:nvPr/>
        </p:nvSpPr>
        <p:spPr>
          <a:xfrm>
            <a:off x="9021769" y="2223638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80" name="Line"/>
          <p:cNvSpPr/>
          <p:nvPr/>
        </p:nvSpPr>
        <p:spPr>
          <a:xfrm>
            <a:off x="3708836" y="4912044"/>
            <a:ext cx="2424624" cy="204272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81" name="Line"/>
          <p:cNvSpPr/>
          <p:nvPr/>
        </p:nvSpPr>
        <p:spPr>
          <a:xfrm flipH="1">
            <a:off x="6871340" y="4906193"/>
            <a:ext cx="2054426" cy="205442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82" name="…"/>
          <p:cNvSpPr txBox="1"/>
          <p:nvPr/>
        </p:nvSpPr>
        <p:spPr>
          <a:xfrm>
            <a:off x="1013720" y="145762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583" name="…"/>
          <p:cNvSpPr txBox="1"/>
          <p:nvPr/>
        </p:nvSpPr>
        <p:spPr>
          <a:xfrm>
            <a:off x="11394179" y="145762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584" name="0"/>
          <p:cNvSpPr txBox="1"/>
          <p:nvPr/>
        </p:nvSpPr>
        <p:spPr>
          <a:xfrm>
            <a:off x="6318148" y="1457621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585" name="Int"/>
          <p:cNvSpPr txBox="1"/>
          <p:nvPr/>
        </p:nvSpPr>
        <p:spPr>
          <a:xfrm>
            <a:off x="6191046" y="4168217"/>
            <a:ext cx="62270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Int</a:t>
            </a:r>
          </a:p>
        </p:txBody>
      </p:sp>
      <p:sp>
        <p:nvSpPr>
          <p:cNvPr id="586" name="-1"/>
          <p:cNvSpPr txBox="1"/>
          <p:nvPr/>
        </p:nvSpPr>
        <p:spPr>
          <a:xfrm>
            <a:off x="4810789" y="1457621"/>
            <a:ext cx="52075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-1</a:t>
            </a:r>
          </a:p>
        </p:txBody>
      </p:sp>
      <p:sp>
        <p:nvSpPr>
          <p:cNvPr id="587" name="-2"/>
          <p:cNvSpPr txBox="1"/>
          <p:nvPr/>
        </p:nvSpPr>
        <p:spPr>
          <a:xfrm>
            <a:off x="3624239" y="1457621"/>
            <a:ext cx="52075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-2</a:t>
            </a:r>
          </a:p>
        </p:txBody>
      </p:sp>
      <p:sp>
        <p:nvSpPr>
          <p:cNvPr id="588" name="-3"/>
          <p:cNvSpPr txBox="1"/>
          <p:nvPr/>
        </p:nvSpPr>
        <p:spPr>
          <a:xfrm>
            <a:off x="2437689" y="1457621"/>
            <a:ext cx="52075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-3</a:t>
            </a:r>
          </a:p>
        </p:txBody>
      </p:sp>
      <p:sp>
        <p:nvSpPr>
          <p:cNvPr id="589" name="Line"/>
          <p:cNvSpPr/>
          <p:nvPr/>
        </p:nvSpPr>
        <p:spPr>
          <a:xfrm>
            <a:off x="1378864" y="2282228"/>
            <a:ext cx="1404908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90" name="Int"/>
          <p:cNvSpPr txBox="1"/>
          <p:nvPr/>
        </p:nvSpPr>
        <p:spPr>
          <a:xfrm>
            <a:off x="6191046" y="7043913"/>
            <a:ext cx="62270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Int</a:t>
            </a:r>
          </a:p>
        </p:txBody>
      </p:sp>
      <p:sp>
        <p:nvSpPr>
          <p:cNvPr id="591" name="Zero"/>
          <p:cNvSpPr txBox="1"/>
          <p:nvPr/>
        </p:nvSpPr>
        <p:spPr>
          <a:xfrm>
            <a:off x="5979362" y="4155517"/>
            <a:ext cx="104607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Zero</a:t>
            </a:r>
          </a:p>
        </p:txBody>
      </p:sp>
      <p:sp>
        <p:nvSpPr>
          <p:cNvPr id="592" name="1"/>
          <p:cNvSpPr txBox="1"/>
          <p:nvPr/>
        </p:nvSpPr>
        <p:spPr>
          <a:xfrm>
            <a:off x="7591683" y="1457621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593" name="Line"/>
          <p:cNvSpPr/>
          <p:nvPr/>
        </p:nvSpPr>
        <p:spPr>
          <a:xfrm flipH="1">
            <a:off x="9809009" y="2243918"/>
            <a:ext cx="1667503" cy="166750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94" name="2"/>
          <p:cNvSpPr txBox="1"/>
          <p:nvPr/>
        </p:nvSpPr>
        <p:spPr>
          <a:xfrm>
            <a:off x="8847607" y="1457621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595" name="3"/>
          <p:cNvSpPr txBox="1"/>
          <p:nvPr/>
        </p:nvSpPr>
        <p:spPr>
          <a:xfrm>
            <a:off x="9988677" y="1457621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596" name="Positive"/>
          <p:cNvSpPr txBox="1"/>
          <p:nvPr/>
        </p:nvSpPr>
        <p:spPr>
          <a:xfrm>
            <a:off x="8187181" y="4155517"/>
            <a:ext cx="16893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Positive</a:t>
            </a:r>
          </a:p>
        </p:txBody>
      </p:sp>
      <p:sp>
        <p:nvSpPr>
          <p:cNvPr id="597" name="Negative"/>
          <p:cNvSpPr txBox="1"/>
          <p:nvPr/>
        </p:nvSpPr>
        <p:spPr>
          <a:xfrm>
            <a:off x="2757742" y="4168217"/>
            <a:ext cx="194355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Negative</a:t>
            </a:r>
          </a:p>
        </p:txBody>
      </p:sp>
      <p:sp>
        <p:nvSpPr>
          <p:cNvPr id="598" name="Line"/>
          <p:cNvSpPr/>
          <p:nvPr/>
        </p:nvSpPr>
        <p:spPr>
          <a:xfrm flipH="1">
            <a:off x="6740655" y="2213847"/>
            <a:ext cx="851985" cy="172764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99" name="Line"/>
          <p:cNvSpPr/>
          <p:nvPr/>
        </p:nvSpPr>
        <p:spPr>
          <a:xfrm>
            <a:off x="5232567" y="2243142"/>
            <a:ext cx="1019135" cy="169345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00" name="…"/>
          <p:cNvSpPr txBox="1"/>
          <p:nvPr/>
        </p:nvSpPr>
        <p:spPr>
          <a:xfrm>
            <a:off x="2808514" y="145762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601" name="…"/>
          <p:cNvSpPr txBox="1"/>
          <p:nvPr/>
        </p:nvSpPr>
        <p:spPr>
          <a:xfrm>
            <a:off x="9624786" y="145762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602" name="Line"/>
          <p:cNvSpPr/>
          <p:nvPr/>
        </p:nvSpPr>
        <p:spPr>
          <a:xfrm>
            <a:off x="4182293" y="2160559"/>
            <a:ext cx="1849240" cy="1849240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03" name="Line"/>
          <p:cNvSpPr/>
          <p:nvPr/>
        </p:nvSpPr>
        <p:spPr>
          <a:xfrm flipH="1">
            <a:off x="6969255" y="2170837"/>
            <a:ext cx="1872256" cy="187225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04" name="Line"/>
          <p:cNvSpPr/>
          <p:nvPr/>
        </p:nvSpPr>
        <p:spPr>
          <a:xfrm>
            <a:off x="3249589" y="2202133"/>
            <a:ext cx="2594608" cy="2011612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05" name="Line"/>
          <p:cNvSpPr/>
          <p:nvPr/>
        </p:nvSpPr>
        <p:spPr>
          <a:xfrm flipH="1">
            <a:off x="7139396" y="2273213"/>
            <a:ext cx="2602023" cy="1971052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06" name="abstraction"/>
          <p:cNvSpPr txBox="1"/>
          <p:nvPr/>
        </p:nvSpPr>
        <p:spPr>
          <a:xfrm rot="5400591">
            <a:off x="6104446" y="2828439"/>
            <a:ext cx="176596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abstraction</a:t>
            </a:r>
          </a:p>
        </p:txBody>
      </p:sp>
      <p:sp>
        <p:nvSpPr>
          <p:cNvPr id="607" name="⊑"/>
          <p:cNvSpPr txBox="1"/>
          <p:nvPr/>
        </p:nvSpPr>
        <p:spPr>
          <a:xfrm rot="5400591">
            <a:off x="6701329" y="5490659"/>
            <a:ext cx="445196" cy="5671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⊑</a:t>
            </a:r>
          </a:p>
        </p:txBody>
      </p:sp>
      <p:sp>
        <p:nvSpPr>
          <p:cNvPr id="608" name="Cousot and Cousot (1977), Cousot (2000)"/>
          <p:cNvSpPr txBox="1"/>
          <p:nvPr/>
        </p:nvSpPr>
        <p:spPr>
          <a:xfrm>
            <a:off x="6052655" y="8738629"/>
            <a:ext cx="675513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Cousot and Cousot (1977), Cousot (2000)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xit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3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Class="exit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1" dur="300" fill="hold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Class="exit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5" dur="300" fill="hold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"/>
                            </p:stCondLst>
                            <p:childTnLst>
                              <p:par>
                                <p:cTn id="22" presetClass="exit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3" dur="300" fill="hold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Class="exit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7" dur="300" fill="hold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"/>
                            </p:stCondLst>
                            <p:childTnLst>
                              <p:par>
                                <p:cTn id="30" presetClass="exit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1" dur="300" fill="hold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100"/>
                            </p:stCondLst>
                            <p:childTnLst>
                              <p:par>
                                <p:cTn id="34" presetClass="exit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5" dur="300" fill="hold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400"/>
                            </p:stCondLst>
                            <p:childTnLst>
                              <p:par>
                                <p:cTn id="38" presetClass="exit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9" dur="300" fill="hold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00"/>
                            </p:stCondLst>
                            <p:childTnLst>
                              <p:par>
                                <p:cTn id="42" presetClass="exit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3" dur="300" fill="hold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Class="entr" nodeType="afterEffect" presetSubtype="1" presetID="2" grpId="1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300"/>
                            </p:stCondLst>
                            <p:childTnLst>
                              <p:par>
                                <p:cTn id="51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3" dur="3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600"/>
                            </p:stCondLst>
                            <p:childTnLst>
                              <p:par>
                                <p:cTn id="55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7" dur="3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900"/>
                            </p:stCondLst>
                            <p:childTnLst>
                              <p:par>
                                <p:cTn id="59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1" dur="3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200"/>
                            </p:stCondLst>
                            <p:childTnLst>
                              <p:par>
                                <p:cTn id="63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5" dur="3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9" dur="3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800"/>
                            </p:stCondLst>
                            <p:childTnLst>
                              <p:par>
                                <p:cTn id="71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3" dur="3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100"/>
                            </p:stCondLst>
                            <p:childTnLst>
                              <p:par>
                                <p:cTn id="75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7" dur="3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400"/>
                            </p:stCondLst>
                            <p:childTnLst>
                              <p:par>
                                <p:cTn id="79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1" dur="3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700"/>
                            </p:stCondLst>
                            <p:childTnLst>
                              <p:par>
                                <p:cTn id="83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5" dur="3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9" dur="3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300"/>
                            </p:stCondLst>
                            <p:childTnLst>
                              <p:par>
                                <p:cTn id="91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3" dur="3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600"/>
                            </p:stCondLst>
                            <p:childTnLst>
                              <p:par>
                                <p:cTn id="95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7" dur="3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900"/>
                            </p:stCondLst>
                            <p:childTnLst>
                              <p:par>
                                <p:cTn id="99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1" dur="3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200"/>
                            </p:stCondLst>
                            <p:childTnLst>
                              <p:par>
                                <p:cTn id="103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5" dur="3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500"/>
                            </p:stCondLst>
                            <p:childTnLst>
                              <p:par>
                                <p:cTn id="107" presetClass="entr" nodeType="afterEffect" presetID="9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9" dur="3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800"/>
                            </p:stCondLst>
                            <p:childTnLst>
                              <p:par>
                                <p:cTn id="111" presetClass="entr" nodeType="afterEffect" presetID="9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3" dur="3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100"/>
                            </p:stCondLst>
                            <p:childTnLst>
                              <p:par>
                                <p:cTn id="115" presetClass="entr" nodeType="afterEffect" presetID="9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7" dur="3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400"/>
                            </p:stCondLst>
                            <p:childTnLst>
                              <p:par>
                                <p:cTn id="119" presetClass="entr" nodeType="afterEffect" presetID="9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1" dur="3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700"/>
                            </p:stCondLst>
                            <p:childTnLst>
                              <p:par>
                                <p:cTn id="123" presetClass="entr" nodeType="afterEffect" presetID="9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4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5" dur="3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95" grpId="17"/>
      <p:bldP build="whole" bldLvl="1" animBg="1" rev="0" advAuto="0" spid="588" grpId="18"/>
      <p:bldP build="whole" bldLvl="1" animBg="1" rev="0" advAuto="0" spid="582" grpId="25"/>
      <p:bldP build="whole" bldLvl="1" animBg="1" rev="0" advAuto="0" spid="603" grpId="8"/>
      <p:bldP build="whole" bldLvl="1" animBg="1" rev="0" advAuto="0" spid="599" grpId="3"/>
      <p:bldP build="whole" bldLvl="1" animBg="1" rev="0" advAuto="0" spid="597" grpId="14"/>
      <p:bldP build="whole" bldLvl="1" animBg="1" rev="0" advAuto="0" spid="605" grpId="7"/>
      <p:bldP build="whole" bldLvl="1" animBg="1" rev="0" advAuto="0" spid="580" grpId="16"/>
      <p:bldP build="whole" bldLvl="1" animBg="1" rev="0" advAuto="0" spid="579" grpId="22"/>
      <p:bldP build="whole" bldLvl="1" animBg="1" rev="0" advAuto="0" spid="576" grpId="24"/>
      <p:bldP build="whole" bldLvl="1" animBg="1" rev="0" advAuto="0" spid="585" grpId="1"/>
      <p:bldP build="whole" bldLvl="1" animBg="1" rev="0" advAuto="0" spid="583" grpId="26"/>
      <p:bldP build="whole" bldLvl="1" animBg="1" rev="0" advAuto="0" spid="589" grpId="28"/>
      <p:bldP build="whole" bldLvl="1" animBg="1" rev="0" advAuto="0" spid="581" grpId="15"/>
      <p:bldP build="whole" bldLvl="1" animBg="1" rev="0" advAuto="0" spid="606" grpId="29"/>
      <p:bldP build="whole" bldLvl="1" animBg="1" rev="0" advAuto="0" spid="602" grpId="5"/>
      <p:bldP build="whole" bldLvl="1" animBg="1" rev="0" advAuto="0" spid="601" grpId="9"/>
      <p:bldP build="whole" bldLvl="1" animBg="1" rev="0" advAuto="0" spid="574" grpId="19"/>
      <p:bldP build="whole" bldLvl="1" animBg="1" rev="0" advAuto="0" spid="591" grpId="12"/>
      <p:bldP build="whole" bldLvl="1" animBg="1" rev="0" advAuto="0" spid="598" grpId="2"/>
      <p:bldP build="whole" bldLvl="1" animBg="1" rev="0" advAuto="0" spid="573" grpId="23"/>
      <p:bldP build="whole" bldLvl="1" animBg="1" rev="0" advAuto="0" spid="593" grpId="27"/>
      <p:bldP build="whole" bldLvl="1" animBg="1" rev="0" advAuto="0" spid="604" grpId="6"/>
      <p:bldP build="whole" bldLvl="1" animBg="1" rev="0" advAuto="0" spid="600" grpId="10"/>
      <p:bldP build="whole" bldLvl="1" animBg="1" rev="0" advAuto="0" spid="578" grpId="20"/>
      <p:bldP build="whole" bldLvl="1" animBg="1" rev="0" advAuto="0" spid="577" grpId="21"/>
      <p:bldP build="whole" bldLvl="1" animBg="1" rev="0" advAuto="0" spid="590" grpId="11"/>
      <p:bldP build="whole" bldLvl="1" animBg="1" rev="0" advAuto="0" spid="596" grpId="13"/>
      <p:bldP build="whole" bldLvl="1" animBg="1" rev="0" advAuto="0" spid="572" grpId="4"/>
      <p:bldP build="whole" bldLvl="1" animBg="1" rev="0" advAuto="0" spid="607" grpId="3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Oval"/>
          <p:cNvSpPr/>
          <p:nvPr/>
        </p:nvSpPr>
        <p:spPr>
          <a:xfrm>
            <a:off x="6088379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1" name="Line"/>
          <p:cNvSpPr/>
          <p:nvPr/>
        </p:nvSpPr>
        <p:spPr>
          <a:xfrm>
            <a:off x="6502400" y="5108669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2" name="Oval"/>
          <p:cNvSpPr/>
          <p:nvPr/>
        </p:nvSpPr>
        <p:spPr>
          <a:xfrm>
            <a:off x="6088379" y="404212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3" name="Oval"/>
          <p:cNvSpPr/>
          <p:nvPr/>
        </p:nvSpPr>
        <p:spPr>
          <a:xfrm>
            <a:off x="7501410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4" name="Line"/>
          <p:cNvSpPr/>
          <p:nvPr/>
        </p:nvSpPr>
        <p:spPr>
          <a:xfrm flipH="1">
            <a:off x="6916646" y="2269513"/>
            <a:ext cx="790762" cy="1649475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5" name="Oval"/>
          <p:cNvSpPr/>
          <p:nvPr/>
        </p:nvSpPr>
        <p:spPr>
          <a:xfrm>
            <a:off x="4675349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6" name="Line"/>
          <p:cNvSpPr/>
          <p:nvPr/>
        </p:nvSpPr>
        <p:spPr>
          <a:xfrm>
            <a:off x="5292484" y="2252933"/>
            <a:ext cx="810894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7" name="Oval"/>
          <p:cNvSpPr/>
          <p:nvPr/>
        </p:nvSpPr>
        <p:spPr>
          <a:xfrm>
            <a:off x="6088379" y="700170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8" name="Line"/>
          <p:cNvSpPr/>
          <p:nvPr/>
        </p:nvSpPr>
        <p:spPr>
          <a:xfrm>
            <a:off x="6502400" y="2252933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9" name="Oval"/>
          <p:cNvSpPr/>
          <p:nvPr/>
        </p:nvSpPr>
        <p:spPr>
          <a:xfrm>
            <a:off x="3253175" y="404212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0" name="Oval"/>
          <p:cNvSpPr/>
          <p:nvPr/>
        </p:nvSpPr>
        <p:spPr>
          <a:xfrm>
            <a:off x="9044488" y="404212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1" name="Oval"/>
          <p:cNvSpPr/>
          <p:nvPr/>
        </p:nvSpPr>
        <p:spPr>
          <a:xfrm>
            <a:off x="1608948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2" name="Oval"/>
          <p:cNvSpPr/>
          <p:nvPr/>
        </p:nvSpPr>
        <p:spPr>
          <a:xfrm>
            <a:off x="3262319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3" name="Oval"/>
          <p:cNvSpPr/>
          <p:nvPr/>
        </p:nvSpPr>
        <p:spPr>
          <a:xfrm>
            <a:off x="9044488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4" name="Oval"/>
          <p:cNvSpPr/>
          <p:nvPr/>
        </p:nvSpPr>
        <p:spPr>
          <a:xfrm>
            <a:off x="10709261" y="1250696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5" name="Line"/>
          <p:cNvSpPr/>
          <p:nvPr/>
        </p:nvSpPr>
        <p:spPr>
          <a:xfrm flipH="1">
            <a:off x="9829187" y="2147453"/>
            <a:ext cx="1003163" cy="183503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6" name="Line"/>
          <p:cNvSpPr/>
          <p:nvPr/>
        </p:nvSpPr>
        <p:spPr>
          <a:xfrm>
            <a:off x="2296074" y="2307614"/>
            <a:ext cx="1018948" cy="1649473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7" name="Line"/>
          <p:cNvSpPr/>
          <p:nvPr/>
        </p:nvSpPr>
        <p:spPr>
          <a:xfrm>
            <a:off x="3667195" y="2223638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8" name="Line"/>
          <p:cNvSpPr/>
          <p:nvPr/>
        </p:nvSpPr>
        <p:spPr>
          <a:xfrm>
            <a:off x="9458508" y="2223638"/>
            <a:ext cx="1" cy="164947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9" name="Line"/>
          <p:cNvSpPr/>
          <p:nvPr/>
        </p:nvSpPr>
        <p:spPr>
          <a:xfrm>
            <a:off x="4009050" y="4912044"/>
            <a:ext cx="1742509" cy="2042724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30" name="Line"/>
          <p:cNvSpPr/>
          <p:nvPr/>
        </p:nvSpPr>
        <p:spPr>
          <a:xfrm flipH="1">
            <a:off x="7214616" y="4941778"/>
            <a:ext cx="1742700" cy="2021301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31" name="…"/>
          <p:cNvSpPr txBox="1"/>
          <p:nvPr/>
        </p:nvSpPr>
        <p:spPr>
          <a:xfrm>
            <a:off x="1303725" y="4547308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632" name="…"/>
          <p:cNvSpPr txBox="1"/>
          <p:nvPr/>
        </p:nvSpPr>
        <p:spPr>
          <a:xfrm>
            <a:off x="11129574" y="4414212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633" name="abstraction"/>
          <p:cNvSpPr txBox="1"/>
          <p:nvPr/>
        </p:nvSpPr>
        <p:spPr>
          <a:xfrm rot="5400591">
            <a:off x="7419984" y="2841949"/>
            <a:ext cx="1765961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abstraction</a:t>
            </a:r>
          </a:p>
        </p:txBody>
      </p:sp>
      <p:sp>
        <p:nvSpPr>
          <p:cNvPr id="634" name="⊑"/>
          <p:cNvSpPr txBox="1"/>
          <p:nvPr/>
        </p:nvSpPr>
        <p:spPr>
          <a:xfrm rot="5400591">
            <a:off x="6701329" y="5490659"/>
            <a:ext cx="445196" cy="5671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⊑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4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4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4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50"/>
                            </p:stCondLst>
                            <p:childTnLst>
                              <p:par>
                                <p:cTn id="30" presetClass="entr" nodeType="afterEffect" presetID="9" grpId="7" fill="hold">
                                  <p:stCondLst>
                                    <p:cond delay="4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4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4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"/>
                            </p:stCondLst>
                            <p:childTnLst>
                              <p:par>
                                <p:cTn id="39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1" dur="40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"/>
                            </p:stCondLst>
                            <p:childTnLst>
                              <p:par>
                                <p:cTn id="43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5" dur="4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"/>
                            </p:stCondLst>
                            <p:childTnLst>
                              <p:par>
                                <p:cTn id="47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9" dur="10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00"/>
                            </p:stCondLst>
                            <p:childTnLst>
                              <p:par>
                                <p:cTn id="51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3" dur="4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600"/>
                            </p:stCondLst>
                            <p:childTnLst>
                              <p:par>
                                <p:cTn id="55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7" dur="4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1" dur="4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400"/>
                            </p:stCondLst>
                            <p:childTnLst>
                              <p:par>
                                <p:cTn id="63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5" dur="4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800"/>
                            </p:stCondLst>
                            <p:childTnLst>
                              <p:par>
                                <p:cTn id="67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9" dur="4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00"/>
                            </p:stCondLst>
                            <p:childTnLst>
                              <p:par>
                                <p:cTn id="71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3" dur="4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600"/>
                            </p:stCondLst>
                            <p:childTnLst>
                              <p:par>
                                <p:cTn id="75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7" dur="4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1" dur="4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400"/>
                            </p:stCondLst>
                            <p:childTnLst>
                              <p:par>
                                <p:cTn id="83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5" dur="10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400"/>
                            </p:stCondLst>
                            <p:childTnLst>
                              <p:par>
                                <p:cTn id="87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9" dur="10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400"/>
                            </p:stCondLst>
                            <p:childTnLst>
                              <p:par>
                                <p:cTn id="91" presetClass="entr" nodeType="afterEffect" presetID="9" grpId="22" fill="hold">
                                  <p:stCondLst>
                                    <p:cond delay="5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3" dur="4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300"/>
                            </p:stCondLst>
                            <p:childTnLst>
                              <p:par>
                                <p:cTn id="95" presetClass="entr" nodeType="afterEffect" presetID="9" grpId="23" fill="hold">
                                  <p:stCondLst>
                                    <p:cond delay="5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7" dur="4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200"/>
                            </p:stCondLst>
                            <p:childTnLst>
                              <p:par>
                                <p:cTn id="99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1" dur="3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500"/>
                            </p:stCondLst>
                            <p:childTnLst>
                              <p:par>
                                <p:cTn id="103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5" dur="3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17" grpId="9"/>
      <p:bldP build="whole" bldLvl="1" animBg="1" rev="0" advAuto="0" spid="624" grpId="15"/>
      <p:bldP build="whole" bldLvl="1" animBg="1" rev="0" advAuto="0" spid="622" grpId="13"/>
      <p:bldP build="whole" bldLvl="1" animBg="1" rev="0" advAuto="0" spid="616" grpId="7"/>
      <p:bldP build="whole" bldLvl="1" animBg="1" rev="0" advAuto="0" spid="623" grpId="14"/>
      <p:bldP build="whole" bldLvl="1" animBg="1" rev="0" advAuto="0" spid="629" grpId="20"/>
      <p:bldP build="whole" bldLvl="1" animBg="1" rev="0" advAuto="0" spid="621" grpId="12"/>
      <p:bldP build="whole" bldLvl="1" animBg="1" rev="0" advAuto="0" spid="632" grpId="22"/>
      <p:bldP build="whole" bldLvl="1" animBg="1" rev="0" advAuto="0" spid="612" grpId="3"/>
      <p:bldP build="whole" bldLvl="1" animBg="1" rev="0" advAuto="0" spid="614" grpId="5"/>
      <p:bldP build="whole" bldLvl="1" animBg="1" rev="0" advAuto="0" spid="628" grpId="19"/>
      <p:bldP build="whole" bldLvl="1" animBg="1" rev="0" advAuto="0" spid="630" grpId="21"/>
      <p:bldP build="whole" bldLvl="1" animBg="1" rev="0" advAuto="0" spid="613" grpId="4"/>
      <p:bldP build="whole" bldLvl="1" animBg="1" rev="0" advAuto="0" spid="620" grpId="11"/>
      <p:bldP build="whole" bldLvl="1" animBg="1" rev="0" advAuto="0" spid="618" grpId="2"/>
      <p:bldP build="whole" bldLvl="1" animBg="1" rev="0" advAuto="0" spid="619" grpId="10"/>
      <p:bldP build="whole" bldLvl="1" animBg="1" rev="0" advAuto="0" spid="627" grpId="18"/>
      <p:bldP build="whole" bldLvl="1" animBg="1" rev="0" advAuto="0" spid="626" grpId="17"/>
      <p:bldP build="whole" bldLvl="1" animBg="1" rev="0" advAuto="0" spid="615" grpId="6"/>
      <p:bldP build="whole" bldLvl="1" animBg="1" rev="0" advAuto="0" spid="625" grpId="16"/>
      <p:bldP build="whole" bldLvl="1" animBg="1" rev="0" advAuto="0" spid="610" grpId="1"/>
      <p:bldP build="whole" bldLvl="1" animBg="1" rev="0" advAuto="0" spid="631" grpId="23"/>
      <p:bldP build="whole" bldLvl="1" animBg="1" rev="0" advAuto="0" spid="633" grpId="24"/>
      <p:bldP build="whole" bldLvl="1" animBg="1" rev="0" advAuto="0" spid="634" grpId="25"/>
      <p:bldP build="whole" bldLvl="1" animBg="1" rev="0" advAuto="0" spid="611" grpId="8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Abstract abstract machines"/>
          <p:cNvSpPr txBox="1"/>
          <p:nvPr>
            <p:ph type="title" idx="4294967295"/>
          </p:nvPr>
        </p:nvSpPr>
        <p:spPr>
          <a:xfrm>
            <a:off x="952500" y="23657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 abstract machines</a:t>
            </a:r>
          </a:p>
        </p:txBody>
      </p:sp>
      <p:sp>
        <p:nvSpPr>
          <p:cNvPr id="637" name="[x → ax,…"/>
          <p:cNvSpPr txBox="1"/>
          <p:nvPr/>
        </p:nvSpPr>
        <p:spPr>
          <a:xfrm>
            <a:off x="3564413" y="5487963"/>
            <a:ext cx="1867358" cy="176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[x → a</a:t>
            </a:r>
            <a:r>
              <a:rPr baseline="-5999"/>
              <a:t>x</a:t>
            </a:r>
            <a:r>
              <a:t>,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y → a</a:t>
            </a:r>
            <a:r>
              <a:rPr baseline="-5999"/>
              <a:t>y</a:t>
            </a:r>
            <a:r>
              <a:t>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f → a</a:t>
            </a:r>
            <a:r>
              <a:rPr baseline="-5999"/>
              <a:t>f</a:t>
            </a:r>
            <a:r>
              <a:t>]</a:t>
            </a:r>
          </a:p>
        </p:txBody>
      </p:sp>
      <p:sp>
        <p:nvSpPr>
          <p:cNvPr id="638" name=","/>
          <p:cNvSpPr txBox="1"/>
          <p:nvPr/>
        </p:nvSpPr>
        <p:spPr>
          <a:xfrm>
            <a:off x="2960719" y="5798256"/>
            <a:ext cx="39674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639" name="("/>
          <p:cNvSpPr txBox="1"/>
          <p:nvPr/>
        </p:nvSpPr>
        <p:spPr>
          <a:xfrm>
            <a:off x="836713" y="5581126"/>
            <a:ext cx="45262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(</a:t>
            </a:r>
          </a:p>
        </p:txBody>
      </p:sp>
      <p:sp>
        <p:nvSpPr>
          <p:cNvPr id="640" name=","/>
          <p:cNvSpPr txBox="1"/>
          <p:nvPr/>
        </p:nvSpPr>
        <p:spPr>
          <a:xfrm>
            <a:off x="5376907" y="5710583"/>
            <a:ext cx="39674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641" name="[ax → {Int},…"/>
          <p:cNvSpPr txBox="1"/>
          <p:nvPr/>
        </p:nvSpPr>
        <p:spPr>
          <a:xfrm>
            <a:off x="4077551" y="5182773"/>
            <a:ext cx="6411276" cy="237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[a</a:t>
            </a:r>
            <a:r>
              <a:rPr baseline="-5999"/>
              <a:t>x</a:t>
            </a:r>
            <a:r>
              <a:t> → {Int},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a</a:t>
            </a:r>
            <a:r>
              <a:rPr baseline="-5999"/>
              <a:t>y</a:t>
            </a:r>
            <a:r>
              <a:t> → {Int},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               a</a:t>
            </a:r>
            <a:r>
              <a:rPr baseline="-5999"/>
              <a:t>f</a:t>
            </a:r>
            <a:r>
              <a:t> → {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(λ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(w) e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t>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                         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(λ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(z) e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t>}]</a:t>
            </a:r>
          </a:p>
        </p:txBody>
      </p:sp>
      <p:sp>
        <p:nvSpPr>
          <p:cNvPr id="642" name=")"/>
          <p:cNvSpPr txBox="1"/>
          <p:nvPr/>
        </p:nvSpPr>
        <p:spPr>
          <a:xfrm>
            <a:off x="11084691" y="5581126"/>
            <a:ext cx="45262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)</a:t>
            </a:r>
          </a:p>
        </p:txBody>
      </p:sp>
      <p:sp>
        <p:nvSpPr>
          <p:cNvPr id="643" name="(f x)"/>
          <p:cNvSpPr txBox="1"/>
          <p:nvPr/>
        </p:nvSpPr>
        <p:spPr>
          <a:xfrm>
            <a:off x="1496287" y="6104283"/>
            <a:ext cx="125748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0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/>
            <a:r>
              <a:t>(f x)</a:t>
            </a:r>
          </a:p>
        </p:txBody>
      </p:sp>
      <p:sp>
        <p:nvSpPr>
          <p:cNvPr id="644" name="Oval"/>
          <p:cNvSpPr/>
          <p:nvPr/>
        </p:nvSpPr>
        <p:spPr>
          <a:xfrm>
            <a:off x="6088379" y="2680430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45" name="Line"/>
          <p:cNvSpPr/>
          <p:nvPr/>
        </p:nvSpPr>
        <p:spPr>
          <a:xfrm flipV="1">
            <a:off x="8663070" y="7698624"/>
            <a:ext cx="1" cy="609601"/>
          </a:xfrm>
          <a:prstGeom prst="line">
            <a:avLst/>
          </a:prstGeom>
          <a:ln w="889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5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4" presetID="2" grpId="8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43" grpId="7"/>
      <p:bldP build="whole" bldLvl="1" animBg="1" rev="0" advAuto="0" spid="645" grpId="8"/>
      <p:bldP build="whole" bldLvl="1" animBg="1" rev="0" advAuto="0" spid="642" grpId="2"/>
      <p:bldP build="whole" bldLvl="1" animBg="1" rev="0" advAuto="0" spid="638" grpId="6"/>
      <p:bldP build="whole" bldLvl="1" animBg="1" rev="0" advAuto="0" spid="641" grpId="4"/>
      <p:bldP build="whole" bldLvl="1" animBg="1" rev="0" advAuto="0" spid="640" grpId="5"/>
      <p:bldP build="whole" bldLvl="1" animBg="1" rev="0" advAuto="0" spid="637" grpId="3"/>
      <p:bldP build="whole" bldLvl="1" animBg="1" rev="0" advAuto="0" spid="639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Abstract-state transition"/>
          <p:cNvSpPr txBox="1"/>
          <p:nvPr>
            <p:ph type="title" idx="4294967295"/>
          </p:nvPr>
        </p:nvSpPr>
        <p:spPr>
          <a:xfrm>
            <a:off x="952500" y="23657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Abstract-state transition</a:t>
            </a:r>
          </a:p>
        </p:txBody>
      </p:sp>
      <p:sp>
        <p:nvSpPr>
          <p:cNvPr id="648" name="Line"/>
          <p:cNvSpPr/>
          <p:nvPr/>
        </p:nvSpPr>
        <p:spPr>
          <a:xfrm flipV="1">
            <a:off x="5960447" y="2564345"/>
            <a:ext cx="1274186" cy="2651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49" name="Oval"/>
          <p:cNvSpPr/>
          <p:nvPr/>
        </p:nvSpPr>
        <p:spPr>
          <a:xfrm>
            <a:off x="4936661" y="2680430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50" name="Oval"/>
          <p:cNvSpPr/>
          <p:nvPr/>
        </p:nvSpPr>
        <p:spPr>
          <a:xfrm>
            <a:off x="7465709" y="1987380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51" name="Oval"/>
          <p:cNvSpPr/>
          <p:nvPr/>
        </p:nvSpPr>
        <p:spPr>
          <a:xfrm>
            <a:off x="7465709" y="3399282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52" name="Line"/>
          <p:cNvSpPr/>
          <p:nvPr/>
        </p:nvSpPr>
        <p:spPr>
          <a:xfrm>
            <a:off x="5961044" y="3366661"/>
            <a:ext cx="1272961" cy="28103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53" name="[x → ax,…"/>
          <p:cNvSpPr txBox="1"/>
          <p:nvPr/>
        </p:nvSpPr>
        <p:spPr>
          <a:xfrm>
            <a:off x="3564413" y="5487963"/>
            <a:ext cx="1867358" cy="176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[x → a</a:t>
            </a:r>
            <a:r>
              <a:rPr baseline="-5999"/>
              <a:t>x</a:t>
            </a:r>
            <a:r>
              <a:t>,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y → a</a:t>
            </a:r>
            <a:r>
              <a:rPr baseline="-5999"/>
              <a:t>y</a:t>
            </a:r>
            <a:r>
              <a:t>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f → a</a:t>
            </a:r>
            <a:r>
              <a:rPr baseline="-5999"/>
              <a:t>f</a:t>
            </a:r>
            <a:r>
              <a:t>]</a:t>
            </a:r>
          </a:p>
        </p:txBody>
      </p:sp>
      <p:sp>
        <p:nvSpPr>
          <p:cNvPr id="654" name=","/>
          <p:cNvSpPr txBox="1"/>
          <p:nvPr/>
        </p:nvSpPr>
        <p:spPr>
          <a:xfrm>
            <a:off x="2960719" y="5798256"/>
            <a:ext cx="39674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655" name="("/>
          <p:cNvSpPr txBox="1"/>
          <p:nvPr/>
        </p:nvSpPr>
        <p:spPr>
          <a:xfrm>
            <a:off x="836713" y="5581126"/>
            <a:ext cx="45262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(</a:t>
            </a:r>
          </a:p>
        </p:txBody>
      </p:sp>
      <p:sp>
        <p:nvSpPr>
          <p:cNvPr id="656" name=","/>
          <p:cNvSpPr txBox="1"/>
          <p:nvPr/>
        </p:nvSpPr>
        <p:spPr>
          <a:xfrm>
            <a:off x="5376907" y="5710583"/>
            <a:ext cx="39674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657" name="[ax → {Int},…"/>
          <p:cNvSpPr txBox="1"/>
          <p:nvPr/>
        </p:nvSpPr>
        <p:spPr>
          <a:xfrm>
            <a:off x="4077551" y="5182773"/>
            <a:ext cx="6411276" cy="237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[a</a:t>
            </a:r>
            <a:r>
              <a:rPr baseline="-5999"/>
              <a:t>x</a:t>
            </a:r>
            <a:r>
              <a:t> → {Int},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a</a:t>
            </a:r>
            <a:r>
              <a:rPr baseline="-5999"/>
              <a:t>y</a:t>
            </a:r>
            <a:r>
              <a:t> → {Int},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               a</a:t>
            </a:r>
            <a:r>
              <a:rPr baseline="-5999"/>
              <a:t>f</a:t>
            </a:r>
            <a:r>
              <a:t> → {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(λ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(w) e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t>, </a:t>
            </a:r>
          </a:p>
          <a:p>
            <a: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                          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(λ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(z) e</a:t>
            </a:r>
            <a:r>
              <a:rPr baseline="-5999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t>}]</a:t>
            </a:r>
          </a:p>
        </p:txBody>
      </p:sp>
      <p:sp>
        <p:nvSpPr>
          <p:cNvPr id="658" name=")"/>
          <p:cNvSpPr txBox="1"/>
          <p:nvPr/>
        </p:nvSpPr>
        <p:spPr>
          <a:xfrm>
            <a:off x="11088925" y="5581126"/>
            <a:ext cx="452629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)</a:t>
            </a:r>
          </a:p>
        </p:txBody>
      </p:sp>
      <p:sp>
        <p:nvSpPr>
          <p:cNvPr id="659" name="(f x)"/>
          <p:cNvSpPr txBox="1"/>
          <p:nvPr/>
        </p:nvSpPr>
        <p:spPr>
          <a:xfrm>
            <a:off x="1496287" y="6104283"/>
            <a:ext cx="125748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0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/>
            <a:r>
              <a:t>(f x)</a:t>
            </a:r>
          </a:p>
        </p:txBody>
      </p:sp>
      <p:sp>
        <p:nvSpPr>
          <p:cNvPr id="660" name="Oval"/>
          <p:cNvSpPr/>
          <p:nvPr/>
        </p:nvSpPr>
        <p:spPr>
          <a:xfrm>
            <a:off x="6088379" y="2680430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1" name="Line"/>
          <p:cNvSpPr/>
          <p:nvPr/>
        </p:nvSpPr>
        <p:spPr>
          <a:xfrm flipV="1">
            <a:off x="8663070" y="7698624"/>
            <a:ext cx="1" cy="609601"/>
          </a:xfrm>
          <a:prstGeom prst="line">
            <a:avLst/>
          </a:prstGeom>
          <a:ln w="889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xit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" dur="300" fill="hold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52" grpId="5"/>
      <p:bldP build="whole" bldLvl="1" animBg="1" rev="0" advAuto="0" spid="649" grpId="2"/>
      <p:bldP build="whole" bldLvl="1" animBg="1" rev="0" advAuto="0" spid="650" grpId="4"/>
      <p:bldP build="whole" bldLvl="1" animBg="1" rev="0" advAuto="0" spid="660" grpId="1"/>
      <p:bldP build="whole" bldLvl="1" animBg="1" rev="0" advAuto="0" spid="651" grpId="6"/>
      <p:bldP build="whole" bldLvl="1" animBg="1" rev="0" advAuto="0" spid="648" grpId="3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Oval"/>
          <p:cNvSpPr/>
          <p:nvPr/>
        </p:nvSpPr>
        <p:spPr>
          <a:xfrm>
            <a:off x="679929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4" name="e"/>
          <p:cNvSpPr txBox="1"/>
          <p:nvPr/>
        </p:nvSpPr>
        <p:spPr>
          <a:xfrm>
            <a:off x="909698" y="293369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665" name="Line"/>
          <p:cNvSpPr/>
          <p:nvPr/>
        </p:nvSpPr>
        <p:spPr>
          <a:xfrm>
            <a:off x="1093949" y="1045558"/>
            <a:ext cx="1" cy="46499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6" name="Line"/>
          <p:cNvSpPr/>
          <p:nvPr/>
        </p:nvSpPr>
        <p:spPr>
          <a:xfrm>
            <a:off x="1697792" y="2013062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7" name="Oval"/>
          <p:cNvSpPr/>
          <p:nvPr/>
        </p:nvSpPr>
        <p:spPr>
          <a:xfrm>
            <a:off x="2488748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8" name="Line"/>
          <p:cNvSpPr/>
          <p:nvPr/>
        </p:nvSpPr>
        <p:spPr>
          <a:xfrm>
            <a:off x="3506611" y="2013062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69" name="Oval"/>
          <p:cNvSpPr/>
          <p:nvPr/>
        </p:nvSpPr>
        <p:spPr>
          <a:xfrm>
            <a:off x="4297567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0" name="Line"/>
          <p:cNvSpPr/>
          <p:nvPr/>
        </p:nvSpPr>
        <p:spPr>
          <a:xfrm>
            <a:off x="5315429" y="2013062"/>
            <a:ext cx="6011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1" name="Oval"/>
          <p:cNvSpPr/>
          <p:nvPr/>
        </p:nvSpPr>
        <p:spPr>
          <a:xfrm>
            <a:off x="6106385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2" name="Line"/>
          <p:cNvSpPr/>
          <p:nvPr/>
        </p:nvSpPr>
        <p:spPr>
          <a:xfrm>
            <a:off x="7124248" y="2013062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3" name="Oval"/>
          <p:cNvSpPr/>
          <p:nvPr/>
        </p:nvSpPr>
        <p:spPr>
          <a:xfrm>
            <a:off x="7915204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4" name="Line"/>
          <p:cNvSpPr/>
          <p:nvPr/>
        </p:nvSpPr>
        <p:spPr>
          <a:xfrm>
            <a:off x="8933066" y="2013062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5" name="Oval"/>
          <p:cNvSpPr/>
          <p:nvPr/>
        </p:nvSpPr>
        <p:spPr>
          <a:xfrm>
            <a:off x="9724022" y="1615044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6" name="Line"/>
          <p:cNvSpPr/>
          <p:nvPr/>
        </p:nvSpPr>
        <p:spPr>
          <a:xfrm>
            <a:off x="10741884" y="2013062"/>
            <a:ext cx="6011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7" name="Oval"/>
          <p:cNvSpPr/>
          <p:nvPr/>
        </p:nvSpPr>
        <p:spPr>
          <a:xfrm>
            <a:off x="11532841" y="1615044"/>
            <a:ext cx="828040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8" name="Line"/>
          <p:cNvSpPr/>
          <p:nvPr/>
        </p:nvSpPr>
        <p:spPr>
          <a:xfrm>
            <a:off x="12550702" y="2013062"/>
            <a:ext cx="6011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79" name="Oval"/>
          <p:cNvSpPr/>
          <p:nvPr/>
        </p:nvSpPr>
        <p:spPr>
          <a:xfrm>
            <a:off x="679929" y="5675009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0" name="Oval"/>
          <p:cNvSpPr/>
          <p:nvPr/>
        </p:nvSpPr>
        <p:spPr>
          <a:xfrm>
            <a:off x="2488748" y="396688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1" name="Oval"/>
          <p:cNvSpPr/>
          <p:nvPr/>
        </p:nvSpPr>
        <p:spPr>
          <a:xfrm>
            <a:off x="2488748" y="5675009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2" name="Oval"/>
          <p:cNvSpPr/>
          <p:nvPr/>
        </p:nvSpPr>
        <p:spPr>
          <a:xfrm>
            <a:off x="4297567" y="733368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3" name="Oval"/>
          <p:cNvSpPr/>
          <p:nvPr/>
        </p:nvSpPr>
        <p:spPr>
          <a:xfrm>
            <a:off x="4297567" y="5675009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4" name="Oval"/>
          <p:cNvSpPr/>
          <p:nvPr/>
        </p:nvSpPr>
        <p:spPr>
          <a:xfrm>
            <a:off x="4297567" y="396688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5" name="Oval"/>
          <p:cNvSpPr/>
          <p:nvPr/>
        </p:nvSpPr>
        <p:spPr>
          <a:xfrm>
            <a:off x="6088379" y="396688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6" name="Oval"/>
          <p:cNvSpPr/>
          <p:nvPr/>
        </p:nvSpPr>
        <p:spPr>
          <a:xfrm>
            <a:off x="6106385" y="733368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7" name="Oval"/>
          <p:cNvSpPr/>
          <p:nvPr/>
        </p:nvSpPr>
        <p:spPr>
          <a:xfrm>
            <a:off x="7915203" y="733368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8" name="Oval"/>
          <p:cNvSpPr/>
          <p:nvPr/>
        </p:nvSpPr>
        <p:spPr>
          <a:xfrm>
            <a:off x="9724021" y="5675009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89" name="Oval"/>
          <p:cNvSpPr/>
          <p:nvPr/>
        </p:nvSpPr>
        <p:spPr>
          <a:xfrm>
            <a:off x="9724021" y="406803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90" name="Oval"/>
          <p:cNvSpPr/>
          <p:nvPr/>
        </p:nvSpPr>
        <p:spPr>
          <a:xfrm>
            <a:off x="11532840" y="5675009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16" name="Connection Line"/>
          <p:cNvSpPr/>
          <p:nvPr/>
        </p:nvSpPr>
        <p:spPr>
          <a:xfrm>
            <a:off x="1338275" y="4667669"/>
            <a:ext cx="1117319" cy="9802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17" name="Connection Line"/>
          <p:cNvSpPr/>
          <p:nvPr/>
        </p:nvSpPr>
        <p:spPr>
          <a:xfrm>
            <a:off x="1638673" y="6111393"/>
            <a:ext cx="769000" cy="9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18" name="Connection Line"/>
          <p:cNvSpPr/>
          <p:nvPr/>
        </p:nvSpPr>
        <p:spPr>
          <a:xfrm>
            <a:off x="3424027" y="6071634"/>
            <a:ext cx="769000" cy="9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19" name="Connection Line"/>
          <p:cNvSpPr/>
          <p:nvPr/>
        </p:nvSpPr>
        <p:spPr>
          <a:xfrm>
            <a:off x="3112836" y="6545930"/>
            <a:ext cx="1076397" cy="8917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0" name="Connection Line"/>
          <p:cNvSpPr/>
          <p:nvPr/>
        </p:nvSpPr>
        <p:spPr>
          <a:xfrm>
            <a:off x="3504173" y="4363606"/>
            <a:ext cx="608698" cy="71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1" name="Connection Line"/>
          <p:cNvSpPr/>
          <p:nvPr/>
        </p:nvSpPr>
        <p:spPr>
          <a:xfrm>
            <a:off x="5312992" y="4363606"/>
            <a:ext cx="608698" cy="71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2" name="Connection Line"/>
          <p:cNvSpPr/>
          <p:nvPr/>
        </p:nvSpPr>
        <p:spPr>
          <a:xfrm>
            <a:off x="4693408" y="4871046"/>
            <a:ext cx="21619" cy="6929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3" name="Connection Line"/>
          <p:cNvSpPr/>
          <p:nvPr/>
        </p:nvSpPr>
        <p:spPr>
          <a:xfrm>
            <a:off x="3255147" y="3510155"/>
            <a:ext cx="2832214" cy="383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24" fill="norm" stroke="1" extrusionOk="0">
                <a:moveTo>
                  <a:pt x="21600" y="13843"/>
                </a:moveTo>
                <a:cubicBezTo>
                  <a:pt x="14353" y="-5376"/>
                  <a:pt x="7153" y="-4582"/>
                  <a:pt x="0" y="1622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4" name="Connection Line"/>
          <p:cNvSpPr/>
          <p:nvPr/>
        </p:nvSpPr>
        <p:spPr>
          <a:xfrm>
            <a:off x="5312991" y="7730404"/>
            <a:ext cx="608698" cy="7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5" name="Connection Line"/>
          <p:cNvSpPr/>
          <p:nvPr/>
        </p:nvSpPr>
        <p:spPr>
          <a:xfrm>
            <a:off x="7126984" y="7730404"/>
            <a:ext cx="608698" cy="7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6" name="Connection Line"/>
          <p:cNvSpPr/>
          <p:nvPr/>
        </p:nvSpPr>
        <p:spPr>
          <a:xfrm>
            <a:off x="8684512" y="6462154"/>
            <a:ext cx="988964" cy="867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7" name="Connection Line"/>
          <p:cNvSpPr/>
          <p:nvPr/>
        </p:nvSpPr>
        <p:spPr>
          <a:xfrm>
            <a:off x="5228909" y="6396190"/>
            <a:ext cx="2599550" cy="930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8" name="Connection Line"/>
          <p:cNvSpPr/>
          <p:nvPr/>
        </p:nvSpPr>
        <p:spPr>
          <a:xfrm>
            <a:off x="10609726" y="6037619"/>
            <a:ext cx="763299" cy="248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29" name="Connection Line"/>
          <p:cNvSpPr/>
          <p:nvPr/>
        </p:nvSpPr>
        <p:spPr>
          <a:xfrm>
            <a:off x="10142845" y="4994187"/>
            <a:ext cx="10499" cy="588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30" name="Connection Line"/>
          <p:cNvSpPr/>
          <p:nvPr/>
        </p:nvSpPr>
        <p:spPr>
          <a:xfrm>
            <a:off x="10460955" y="4841797"/>
            <a:ext cx="1041175" cy="941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4716" y="10492"/>
                  <a:pt x="11916" y="17692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31" name="Connection Line"/>
          <p:cNvSpPr/>
          <p:nvPr/>
        </p:nvSpPr>
        <p:spPr>
          <a:xfrm>
            <a:off x="10649990" y="4628618"/>
            <a:ext cx="1124995" cy="95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8252" y="12063"/>
                  <a:pt x="11052" y="4863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07" name="Line"/>
          <p:cNvSpPr/>
          <p:nvPr/>
        </p:nvSpPr>
        <p:spPr>
          <a:xfrm flipH="1">
            <a:off x="1093949" y="2540727"/>
            <a:ext cx="1" cy="2985586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32" name="Connection Line"/>
          <p:cNvSpPr/>
          <p:nvPr/>
        </p:nvSpPr>
        <p:spPr>
          <a:xfrm>
            <a:off x="2902619" y="2565449"/>
            <a:ext cx="28449" cy="2937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3" name="Connection Line"/>
          <p:cNvSpPr/>
          <p:nvPr/>
        </p:nvSpPr>
        <p:spPr>
          <a:xfrm>
            <a:off x="4738110" y="2575353"/>
            <a:ext cx="195365" cy="29517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990" h="21600" fill="norm" stroke="1" extrusionOk="0">
                <a:moveTo>
                  <a:pt x="0" y="0"/>
                </a:moveTo>
                <a:cubicBezTo>
                  <a:pt x="17768" y="6868"/>
                  <a:pt x="21600" y="14068"/>
                  <a:pt x="11496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4" name="Connection Line"/>
          <p:cNvSpPr/>
          <p:nvPr/>
        </p:nvSpPr>
        <p:spPr>
          <a:xfrm>
            <a:off x="6570562" y="2479161"/>
            <a:ext cx="1665959" cy="47181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2532" y="5842"/>
                  <a:pt x="19732" y="13042"/>
                  <a:pt x="21600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5" name="Connection Line"/>
          <p:cNvSpPr/>
          <p:nvPr/>
        </p:nvSpPr>
        <p:spPr>
          <a:xfrm>
            <a:off x="8376780" y="2479161"/>
            <a:ext cx="1388761" cy="31900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6" name="Connection Line"/>
          <p:cNvSpPr/>
          <p:nvPr/>
        </p:nvSpPr>
        <p:spPr>
          <a:xfrm>
            <a:off x="10407932" y="2455962"/>
            <a:ext cx="1537810" cy="3076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49" h="21600" fill="norm" stroke="1" extrusionOk="0">
                <a:moveTo>
                  <a:pt x="0" y="0"/>
                </a:moveTo>
                <a:cubicBezTo>
                  <a:pt x="14837" y="9296"/>
                  <a:pt x="21600" y="16496"/>
                  <a:pt x="20289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7" name="Connection Line"/>
          <p:cNvSpPr/>
          <p:nvPr/>
        </p:nvSpPr>
        <p:spPr>
          <a:xfrm>
            <a:off x="10273538" y="2464284"/>
            <a:ext cx="1691923" cy="1494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0797" y="7616"/>
                  <a:pt x="3597" y="14816"/>
                  <a:pt x="0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8" name="Connection Line"/>
          <p:cNvSpPr/>
          <p:nvPr/>
        </p:nvSpPr>
        <p:spPr>
          <a:xfrm>
            <a:off x="10579609" y="3042157"/>
            <a:ext cx="2636746" cy="27669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5308" y="10872"/>
                  <a:pt x="8108" y="18072"/>
                  <a:pt x="0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739" name="Connection Line"/>
          <p:cNvSpPr/>
          <p:nvPr/>
        </p:nvSpPr>
        <p:spPr>
          <a:xfrm>
            <a:off x="12444496" y="3208283"/>
            <a:ext cx="2636746" cy="27669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5308" y="10872"/>
                  <a:pt x="8108" y="18072"/>
                  <a:pt x="0" y="21600"/>
                </a:cubicBezTo>
              </a:path>
            </a:pathLst>
          </a:cu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Subtype="16" presetID="23" grpId="2" fill="hold">
                                  <p:stCondLst>
                                    <p:cond delay="3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99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99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3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"/>
                            </p:stCondLst>
                            <p:childTnLst>
                              <p:par>
                                <p:cTn id="19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3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"/>
                            </p:stCondLst>
                            <p:childTnLst>
                              <p:par>
                                <p:cTn id="27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3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"/>
                            </p:stCondLst>
                            <p:childTnLst>
                              <p:par>
                                <p:cTn id="31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3" dur="3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3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00"/>
                            </p:stCondLst>
                            <p:childTnLst>
                              <p:par>
                                <p:cTn id="39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1" dur="3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00"/>
                            </p:stCondLst>
                            <p:childTnLst>
                              <p:par>
                                <p:cTn id="43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5" dur="3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00"/>
                            </p:stCondLst>
                            <p:childTnLst>
                              <p:par>
                                <p:cTn id="47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9" dur="3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700"/>
                            </p:stCondLst>
                            <p:childTnLst>
                              <p:par>
                                <p:cTn id="51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3" dur="3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7" dur="3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300"/>
                            </p:stCondLst>
                            <p:childTnLst>
                              <p:par>
                                <p:cTn id="59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1" dur="3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600"/>
                            </p:stCondLst>
                            <p:childTnLst>
                              <p:par>
                                <p:cTn id="63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5" dur="3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900"/>
                            </p:stCondLst>
                            <p:childTnLst>
                              <p:par>
                                <p:cTn id="67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9" dur="3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00"/>
                            </p:stCondLst>
                            <p:childTnLst>
                              <p:par>
                                <p:cTn id="71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3" dur="3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7" dur="3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800"/>
                            </p:stCondLst>
                            <p:childTnLst>
                              <p:par>
                                <p:cTn id="79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1" dur="3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100"/>
                            </p:stCondLst>
                            <p:childTnLst>
                              <p:par>
                                <p:cTn id="83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5" dur="3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400"/>
                            </p:stCondLst>
                            <p:childTnLst>
                              <p:par>
                                <p:cTn id="87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9" dur="3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700"/>
                            </p:stCondLst>
                            <p:childTnLst>
                              <p:par>
                                <p:cTn id="91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3" dur="3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7" dur="3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300"/>
                            </p:stCondLst>
                            <p:childTnLst>
                              <p:par>
                                <p:cTn id="99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1" dur="300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600"/>
                            </p:stCondLst>
                            <p:childTnLst>
                              <p:par>
                                <p:cTn id="103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5" dur="3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900"/>
                            </p:stCondLst>
                            <p:childTnLst>
                              <p:par>
                                <p:cTn id="107" presetClass="entr" nodeType="afterEffect" presetID="9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9" dur="3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200"/>
                            </p:stCondLst>
                            <p:childTnLst>
                              <p:par>
                                <p:cTn id="111" presetClass="entr" nodeType="afterEffect" presetID="9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3" dur="3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15" presetClass="entr" nodeType="afterEffect" presetID="9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7" dur="3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800"/>
                            </p:stCondLst>
                            <p:childTnLst>
                              <p:par>
                                <p:cTn id="119" presetClass="entr" nodeType="afterEffect" presetID="9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1" dur="3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Class="emph" nodeType="clickEffect" presetID="9" grpId="30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26" dur="indefinite" fill="hold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Class="emph" nodeType="withEffect" presetID="9" grpId="3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indefinite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30" dur="indefinite" fill="hold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Class="emph" nodeType="withEffect" presetID="9" grpId="3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indefinite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34" dur="indefinite" fill="hold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Class="emph" nodeType="withEffect" presetID="9" grpId="3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indefinite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38" dur="indefinite" fill="hold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Class="emph" nodeType="withEffect" presetID="9" grpId="34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indefinite" fill="hold"/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6"/>
                                      </p:to>
                                    </p:set>
                                    <p:animEffect filter="image" prLst="opacity: 0.26; ">
                                      <p:cBhvr>
                                        <p:cTn id="142" dur="indefinite" fill="hold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Class="emph" nodeType="withEffect" presetID="9" grpId="35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indefinite" fill="hold"/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6"/>
                                      </p:to>
                                    </p:set>
                                    <p:animEffect filter="image" prLst="opacity: 0.26; ">
                                      <p:cBhvr>
                                        <p:cTn id="146" dur="indefinite" fill="hold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Class="emph" nodeType="withEffect" presetID="9" grpId="36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indefinite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4"/>
                                      </p:to>
                                    </p:set>
                                    <p:animEffect filter="image" prLst="opacity: 0.24; ">
                                      <p:cBhvr>
                                        <p:cTn id="150" dur="indefinite" fill="hold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Class="emph" nodeType="withEffect" presetID="9" grpId="37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indefinite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6"/>
                                      </p:to>
                                    </p:set>
                                    <p:animEffect filter="image" prLst="opacity: 0.26; ">
                                      <p:cBhvr>
                                        <p:cTn id="154" dur="indefinite" fill="hold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Class="emph" nodeType="withEffect" presetID="9" grpId="38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indefinite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58" dur="indefinite" fill="hold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Class="emph" nodeType="withEffect" presetID="9" grpId="39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indefinite" fill="hold"/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6"/>
                                      </p:to>
                                    </p:set>
                                    <p:animEffect filter="image" prLst="opacity: 0.26; ">
                                      <p:cBhvr>
                                        <p:cTn id="162" dur="indefinite" fill="hold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Class="emph" nodeType="withEffect" presetID="9" grpId="40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indefinite" fill="hold"/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66" dur="indefinite" fill="hold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Class="emph" nodeType="withEffect" presetID="9" grpId="41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indefinite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70" dur="indefinite" fill="hold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Class="emph" nodeType="withEffect" presetID="9" grpId="4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indefinite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; ">
                                      <p:cBhvr>
                                        <p:cTn id="174" dur="indefinite" fill="hold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Class="entr" nodeType="afterEffect" presetID="9" grpId="43" fill="hold">
                                  <p:stCondLst>
                                    <p:cond delay="2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7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8" dur="10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250"/>
                            </p:stCondLst>
                            <p:childTnLst>
                              <p:par>
                                <p:cTn id="180" presetClass="entr" nodeType="afterEffect" presetID="9" grpId="44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1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82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450"/>
                            </p:stCondLst>
                            <p:childTnLst>
                              <p:par>
                                <p:cTn id="184" presetClass="entr" nodeType="afterEffect" presetID="9" grpId="45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5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86" dur="40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050"/>
                            </p:stCondLst>
                            <p:childTnLst>
                              <p:par>
                                <p:cTn id="188" presetClass="entr" nodeType="afterEffect" presetID="9" grpId="46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9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0" dur="10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250"/>
                            </p:stCondLst>
                            <p:childTnLst>
                              <p:par>
                                <p:cTn id="192" presetClass="entr" nodeType="afterEffect" presetID="9" grpId="47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3" fill="hold"/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4" dur="10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450"/>
                            </p:stCondLst>
                            <p:childTnLst>
                              <p:par>
                                <p:cTn id="196" presetClass="entr" nodeType="afterEffect" presetID="9" grpId="48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7" fill="hold"/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8"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7650"/>
                            </p:stCondLst>
                            <p:childTnLst>
                              <p:par>
                                <p:cTn id="200" presetClass="entr" nodeType="afterEffect" presetID="9" grpId="49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1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2" dur="10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8850"/>
                            </p:stCondLst>
                            <p:childTnLst>
                              <p:par>
                                <p:cTn id="204" presetClass="entr" nodeType="afterEffect" presetID="9" grpId="50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5" fill="hold"/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6" dur="10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50"/>
                            </p:stCondLst>
                            <p:childTnLst>
                              <p:par>
                                <p:cTn id="208" presetClass="entr" nodeType="afterEffect" presetID="9" grpId="51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9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0" dur="4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0650"/>
                            </p:stCondLst>
                            <p:childTnLst>
                              <p:par>
                                <p:cTn id="212" presetClass="entr" nodeType="afterEffect" presetID="9" grpId="5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3" fill="hold"/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4" dur="10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1850"/>
                            </p:stCondLst>
                            <p:childTnLst>
                              <p:par>
                                <p:cTn id="216" presetClass="entr" nodeType="afterEffect" presetID="9" grpId="53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7" fill="hold"/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8" dur="10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3050"/>
                            </p:stCondLst>
                            <p:childTnLst>
                              <p:par>
                                <p:cTn id="220" presetClass="entr" nodeType="afterEffect" presetID="9" grpId="54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1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2" dur="4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3650"/>
                            </p:stCondLst>
                            <p:childTnLst>
                              <p:par>
                                <p:cTn id="224" presetClass="entr" nodeType="afterEffect" presetID="9" grpId="55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5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6" dur="10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4850"/>
                            </p:stCondLst>
                            <p:childTnLst>
                              <p:par>
                                <p:cTn id="228" presetClass="entr" nodeType="afterEffect" presetID="9" grpId="56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9" fill="hold"/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0" dur="10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6050"/>
                            </p:stCondLst>
                            <p:childTnLst>
                              <p:par>
                                <p:cTn id="232" presetClass="entr" nodeType="afterEffect" presetID="9" grpId="57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3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4" dur="4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6650"/>
                            </p:stCondLst>
                            <p:childTnLst>
                              <p:par>
                                <p:cTn id="236" presetClass="entr" nodeType="afterEffect" presetID="9" grpId="58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7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8" dur="10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7850"/>
                            </p:stCondLst>
                            <p:childTnLst>
                              <p:par>
                                <p:cTn id="240" presetClass="entr" nodeType="afterEffect" presetID="9" grpId="59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1" fill="hold"/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2" dur="10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9050"/>
                            </p:stCondLst>
                            <p:childTnLst>
                              <p:par>
                                <p:cTn id="244" presetClass="entr" nodeType="afterEffect" presetID="9" grpId="60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5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6" dur="4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9650"/>
                            </p:stCondLst>
                            <p:childTnLst>
                              <p:par>
                                <p:cTn id="248" presetClass="entr" nodeType="afterEffect" presetID="9" grpId="61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9" fill="hold"/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0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850"/>
                            </p:stCondLst>
                            <p:childTnLst>
                              <p:par>
                                <p:cTn id="252" presetClass="entr" nodeType="afterEffect" presetID="9" grpId="6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3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4" dur="4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1450"/>
                            </p:stCondLst>
                            <p:childTnLst>
                              <p:par>
                                <p:cTn id="256" presetClass="entr" nodeType="afterEffect" presetID="9" grpId="63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7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8" dur="4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16" grpId="3"/>
      <p:bldP build="whole" bldLvl="1" animBg="1" rev="0" advAuto="0" spid="689" grpId="27"/>
      <p:bldP build="whole" bldLvl="1" animBg="1" rev="0" advAuto="0" spid="725" grpId="22"/>
      <p:bldP build="whole" bldLvl="1" animBg="1" rev="0" advAuto="0" spid="676" grpId="58"/>
      <p:bldP build="whole" bldLvl="1" animBg="1" rev="0" advAuto="0" spid="686" grpId="40"/>
      <p:bldP build="whole" bldLvl="1" animBg="1" rev="0" advAuto="0" spid="678" grpId="61"/>
      <p:bldP build="whole" bldLvl="1" animBg="1" rev="0" advAuto="0" spid="672" grpId="52"/>
      <p:bldP build="whole" bldLvl="1" animBg="1" rev="0" advAuto="0" spid="680" grpId="32"/>
      <p:bldP build="whole" bldLvl="1" animBg="1" rev="0" advAuto="0" spid="719" grpId="38"/>
      <p:bldP build="whole" bldLvl="1" animBg="1" rev="0" advAuto="0" spid="681" grpId="6"/>
      <p:bldP build="whole" bldLvl="1" animBg="1" rev="0" advAuto="0" spid="726" grpId="21"/>
      <p:bldP build="whole" bldLvl="1" animBg="1" rev="0" advAuto="0" spid="725" grpId="41"/>
      <p:bldP build="whole" bldLvl="1" animBg="1" rev="0" advAuto="0" spid="669" grpId="47"/>
      <p:bldP build="whole" bldLvl="1" animBg="1" rev="0" advAuto="0" spid="738" grpId="62"/>
      <p:bldP build="whole" bldLvl="1" animBg="1" rev="0" advAuto="0" spid="707" grpId="1"/>
      <p:bldP build="whole" bldLvl="1" animBg="1" rev="0" advAuto="0" spid="720" grpId="7"/>
      <p:bldP build="whole" bldLvl="1" animBg="1" rev="0" advAuto="0" spid="687" grpId="19"/>
      <p:bldP build="whole" bldLvl="1" animBg="1" rev="0" advAuto="0" spid="716" grpId="36"/>
      <p:bldP build="whole" bldLvl="1" animBg="1" rev="0" advAuto="0" spid="727" grpId="15"/>
      <p:bldP build="whole" bldLvl="1" animBg="1" rev="0" advAuto="0" spid="688" grpId="23"/>
      <p:bldP build="whole" bldLvl="1" animBg="1" rev="0" advAuto="0" spid="721" grpId="13"/>
      <p:bldP build="whole" bldLvl="1" animBg="1" rev="0" advAuto="0" spid="685" grpId="17"/>
      <p:bldP build="whole" bldLvl="1" animBg="1" rev="0" advAuto="0" spid="677" grpId="59"/>
      <p:bldP build="whole" bldLvl="1" animBg="1" rev="0" advAuto="0" spid="730" grpId="28"/>
      <p:bldP build="whole" bldLvl="1" animBg="1" rev="0" advAuto="0" spid="682" grpId="10"/>
      <p:bldP build="whole" bldLvl="1" animBg="1" rev="0" advAuto="0" spid="685" grpId="31"/>
      <p:bldP build="whole" bldLvl="1" animBg="1" rev="0" advAuto="0" spid="720" grpId="35"/>
      <p:bldP build="whole" bldLvl="1" animBg="1" rev="0" advAuto="0" spid="668" grpId="46"/>
      <p:bldP build="whole" bldLvl="1" animBg="1" rev="0" advAuto="0" spid="739" grpId="63"/>
      <p:bldP build="whole" bldLvl="1" animBg="1" rev="0" advAuto="0" spid="721" grpId="34"/>
      <p:bldP build="whole" bldLvl="1" animBg="1" rev="0" advAuto="0" spid="674" grpId="55"/>
      <p:bldP build="whole" bldLvl="1" animBg="1" rev="0" advAuto="0" spid="675" grpId="56"/>
      <p:bldP build="whole" bldLvl="1" animBg="1" rev="0" advAuto="0" spid="717" grpId="4"/>
      <p:bldP build="whole" bldLvl="1" animBg="1" rev="0" advAuto="0" spid="671" grpId="50"/>
      <p:bldP build="whole" bldLvl="1" animBg="1" rev="0" advAuto="0" spid="667" grpId="44"/>
      <p:bldP build="whole" bldLvl="1" animBg="1" rev="0" advAuto="0" spid="733" grpId="48"/>
      <p:bldP build="whole" bldLvl="1" animBg="1" rev="0" advAuto="0" spid="722" grpId="14"/>
      <p:bldP build="whole" bldLvl="1" animBg="1" rev="0" advAuto="0" spid="684" grpId="12"/>
      <p:bldP build="whole" bldLvl="1" animBg="1" rev="0" advAuto="0" spid="728" grpId="24"/>
      <p:bldP build="whole" bldLvl="1" animBg="1" rev="0" advAuto="0" spid="718" grpId="8"/>
      <p:bldP build="whole" bldLvl="1" animBg="1" rev="0" advAuto="0" spid="724" grpId="16"/>
      <p:bldP build="whole" bldLvl="1" animBg="1" rev="0" advAuto="0" spid="682" grpId="39"/>
      <p:bldP build="whole" bldLvl="1" animBg="1" rev="0" advAuto="0" spid="666" grpId="43"/>
      <p:bldP build="whole" bldLvl="1" animBg="1" rev="0" advAuto="0" spid="729" grpId="29"/>
      <p:bldP build="whole" bldLvl="1" animBg="1" rev="0" advAuto="0" spid="734" grpId="51"/>
      <p:bldP build="whole" bldLvl="1" animBg="1" rev="0" advAuto="0" spid="735" grpId="54"/>
      <p:bldP build="whole" bldLvl="1" animBg="1" rev="0" advAuto="0" spid="732" grpId="45"/>
      <p:bldP build="whole" bldLvl="1" animBg="1" rev="0" advAuto="0" spid="722" grpId="37"/>
      <p:bldP build="whole" bldLvl="1" animBg="1" rev="0" advAuto="0" spid="690" grpId="25"/>
      <p:bldP build="whole" bldLvl="1" animBg="1" rev="0" advAuto="0" spid="670" grpId="49"/>
      <p:bldP build="whole" bldLvl="1" animBg="1" rev="0" advAuto="0" spid="684" grpId="33"/>
      <p:bldP build="whole" bldLvl="1" animBg="1" rev="0" advAuto="0" spid="723" grpId="20"/>
      <p:bldP build="whole" bldLvl="1" animBg="1" rev="0" advAuto="0" spid="736" grpId="57"/>
      <p:bldP build="whole" bldLvl="1" animBg="1" rev="0" advAuto="0" spid="737" grpId="60"/>
      <p:bldP build="whole" bldLvl="1" animBg="1" rev="0" advAuto="0" spid="723" grpId="30"/>
      <p:bldP build="whole" bldLvl="1" animBg="1" rev="0" advAuto="0" spid="724" grpId="42"/>
      <p:bldP build="whole" bldLvl="1" animBg="1" rev="0" advAuto="0" spid="679" grpId="2"/>
      <p:bldP build="whole" bldLvl="1" animBg="1" rev="0" advAuto="0" spid="731" grpId="26"/>
      <p:bldP build="whole" bldLvl="1" animBg="1" rev="0" advAuto="0" spid="686" grpId="18"/>
      <p:bldP build="whole" bldLvl="1" animBg="1" rev="0" advAuto="0" spid="719" grpId="9"/>
      <p:bldP build="whole" bldLvl="1" animBg="1" rev="0" advAuto="0" spid="683" grpId="11"/>
      <p:bldP build="whole" bldLvl="1" animBg="1" rev="0" advAuto="0" spid="680" grpId="5"/>
      <p:bldP build="whole" bldLvl="1" animBg="1" rev="0" advAuto="0" spid="673" grpId="53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Soundness"/>
          <p:cNvSpPr txBox="1"/>
          <p:nvPr>
            <p:ph type="title"/>
          </p:nvPr>
        </p:nvSpPr>
        <p:spPr>
          <a:xfrm>
            <a:off x="952500" y="99857"/>
            <a:ext cx="11099801" cy="2159001"/>
          </a:xfrm>
          <a:prstGeom prst="rect">
            <a:avLst/>
          </a:prstGeom>
        </p:spPr>
        <p:txBody>
          <a:bodyPr anchor="ctr"/>
          <a:lstStyle>
            <a:lvl1pPr>
              <a:defRPr sz="5000"/>
            </a:lvl1pPr>
          </a:lstStyle>
          <a:p>
            <a:pPr/>
            <a:r>
              <a:t>Soundness</a:t>
            </a:r>
          </a:p>
        </p:txBody>
      </p:sp>
      <p:sp>
        <p:nvSpPr>
          <p:cNvPr id="742" name="Oval"/>
          <p:cNvSpPr/>
          <p:nvPr/>
        </p:nvSpPr>
        <p:spPr>
          <a:xfrm>
            <a:off x="3777800" y="3410147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3" name="Oval"/>
          <p:cNvSpPr/>
          <p:nvPr/>
        </p:nvSpPr>
        <p:spPr>
          <a:xfrm>
            <a:off x="3777800" y="7007718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4" name="Line"/>
          <p:cNvSpPr/>
          <p:nvPr/>
        </p:nvSpPr>
        <p:spPr>
          <a:xfrm flipH="1">
            <a:off x="4191820" y="4462450"/>
            <a:ext cx="1" cy="2296892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5" name="Oval"/>
          <p:cNvSpPr/>
          <p:nvPr/>
        </p:nvSpPr>
        <p:spPr>
          <a:xfrm>
            <a:off x="8167485" y="3410147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6" name="Oval"/>
          <p:cNvSpPr/>
          <p:nvPr/>
        </p:nvSpPr>
        <p:spPr>
          <a:xfrm>
            <a:off x="8167485" y="7007718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7" name="Line"/>
          <p:cNvSpPr/>
          <p:nvPr/>
        </p:nvSpPr>
        <p:spPr>
          <a:xfrm>
            <a:off x="8581504" y="4462451"/>
            <a:ext cx="1" cy="2296892"/>
          </a:xfrm>
          <a:prstGeom prst="line">
            <a:avLst/>
          </a:prstGeom>
          <a:ln w="38100" cap="rnd">
            <a:solidFill>
              <a:srgbClr val="000000"/>
            </a:solidFill>
            <a:custDash>
              <a:ds d="1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8" name="Line"/>
          <p:cNvSpPr/>
          <p:nvPr/>
        </p:nvSpPr>
        <p:spPr>
          <a:xfrm>
            <a:off x="4972898" y="3808165"/>
            <a:ext cx="282752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49" name="Line"/>
          <p:cNvSpPr/>
          <p:nvPr/>
        </p:nvSpPr>
        <p:spPr>
          <a:xfrm>
            <a:off x="4972898" y="7405737"/>
            <a:ext cx="282752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50" name="concrete transition"/>
          <p:cNvSpPr txBox="1"/>
          <p:nvPr/>
        </p:nvSpPr>
        <p:spPr>
          <a:xfrm>
            <a:off x="4965126" y="3268105"/>
            <a:ext cx="284307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concrete transition</a:t>
            </a:r>
          </a:p>
        </p:txBody>
      </p:sp>
      <p:sp>
        <p:nvSpPr>
          <p:cNvPr id="751" name="abstract transition"/>
          <p:cNvSpPr txBox="1"/>
          <p:nvPr/>
        </p:nvSpPr>
        <p:spPr>
          <a:xfrm>
            <a:off x="5059017" y="7437994"/>
            <a:ext cx="275689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 transition</a:t>
            </a:r>
          </a:p>
        </p:txBody>
      </p:sp>
      <p:sp>
        <p:nvSpPr>
          <p:cNvPr id="752" name="abstraction"/>
          <p:cNvSpPr txBox="1"/>
          <p:nvPr/>
        </p:nvSpPr>
        <p:spPr>
          <a:xfrm rot="5371459">
            <a:off x="2396254" y="5331386"/>
            <a:ext cx="2598517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abstraction</a:t>
            </a:r>
          </a:p>
        </p:txBody>
      </p:sp>
      <p:sp>
        <p:nvSpPr>
          <p:cNvPr id="753" name="abstraction"/>
          <p:cNvSpPr txBox="1"/>
          <p:nvPr/>
        </p:nvSpPr>
        <p:spPr>
          <a:xfrm rot="5371459">
            <a:off x="7770214" y="5331386"/>
            <a:ext cx="2436164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2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abstraction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 := 1;"/>
          <p:cNvSpPr/>
          <p:nvPr/>
        </p:nvSpPr>
        <p:spPr>
          <a:xfrm>
            <a:off x="7687573" y="3021117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:= 1;</a:t>
            </a:r>
          </a:p>
        </p:txBody>
      </p:sp>
      <p:sp>
        <p:nvSpPr>
          <p:cNvPr id="165" name="fact(n) entry"/>
          <p:cNvSpPr txBox="1"/>
          <p:nvPr/>
        </p:nvSpPr>
        <p:spPr>
          <a:xfrm>
            <a:off x="7474023" y="1889123"/>
            <a:ext cx="2569962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entry</a:t>
            </a:r>
          </a:p>
        </p:txBody>
      </p:sp>
      <p:sp>
        <p:nvSpPr>
          <p:cNvPr id="166" name="n &gt; 1"/>
          <p:cNvSpPr/>
          <p:nvPr/>
        </p:nvSpPr>
        <p:spPr>
          <a:xfrm>
            <a:off x="7687573" y="4442153"/>
            <a:ext cx="2142861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 &gt; 1</a:t>
            </a:r>
          </a:p>
        </p:txBody>
      </p:sp>
      <p:sp>
        <p:nvSpPr>
          <p:cNvPr id="167" name="s := s*n;"/>
          <p:cNvSpPr/>
          <p:nvPr/>
        </p:nvSpPr>
        <p:spPr>
          <a:xfrm>
            <a:off x="6580779" y="5859638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:= s*n;</a:t>
            </a:r>
          </a:p>
        </p:txBody>
      </p:sp>
      <p:sp>
        <p:nvSpPr>
          <p:cNvPr id="168" name="return s;"/>
          <p:cNvSpPr/>
          <p:nvPr/>
        </p:nvSpPr>
        <p:spPr>
          <a:xfrm>
            <a:off x="10117672" y="6193389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return s;</a:t>
            </a:r>
          </a:p>
        </p:txBody>
      </p:sp>
      <p:sp>
        <p:nvSpPr>
          <p:cNvPr id="169" name="n := n-1;"/>
          <p:cNvSpPr/>
          <p:nvPr/>
        </p:nvSpPr>
        <p:spPr>
          <a:xfrm>
            <a:off x="6580779" y="7293373"/>
            <a:ext cx="2544562" cy="837804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n := n-1;</a:t>
            </a:r>
          </a:p>
        </p:txBody>
      </p:sp>
      <p:sp>
        <p:nvSpPr>
          <p:cNvPr id="170" name="Line"/>
          <p:cNvSpPr/>
          <p:nvPr/>
        </p:nvSpPr>
        <p:spPr>
          <a:xfrm>
            <a:off x="9834436" y="5279237"/>
            <a:ext cx="556618" cy="8565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1" name="Line"/>
          <p:cNvSpPr/>
          <p:nvPr/>
        </p:nvSpPr>
        <p:spPr>
          <a:xfrm flipH="1">
            <a:off x="7765427" y="5279237"/>
            <a:ext cx="180943" cy="5192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2" name="Line"/>
          <p:cNvSpPr/>
          <p:nvPr/>
        </p:nvSpPr>
        <p:spPr>
          <a:xfrm>
            <a:off x="8759004" y="3876156"/>
            <a:ext cx="1" cy="52336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3" name="Line"/>
          <p:cNvSpPr/>
          <p:nvPr/>
        </p:nvSpPr>
        <p:spPr>
          <a:xfrm>
            <a:off x="8759004" y="2424122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4" name="Line"/>
          <p:cNvSpPr/>
          <p:nvPr/>
        </p:nvSpPr>
        <p:spPr>
          <a:xfrm>
            <a:off x="7853060" y="6707574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0" name="Connection Line"/>
          <p:cNvSpPr/>
          <p:nvPr/>
        </p:nvSpPr>
        <p:spPr>
          <a:xfrm>
            <a:off x="5957318" y="4268409"/>
            <a:ext cx="1676513" cy="32724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51" h="19025" fill="norm" stroke="1" extrusionOk="0">
                <a:moveTo>
                  <a:pt x="16851" y="1000"/>
                </a:moveTo>
                <a:cubicBezTo>
                  <a:pt x="-1200" y="-2575"/>
                  <a:pt x="-4749" y="3433"/>
                  <a:pt x="6205" y="1902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76" name="Control-flow graphs (CFGs)"/>
          <p:cNvSpPr txBox="1"/>
          <p:nvPr>
            <p:ph type="title" idx="4294967295"/>
          </p:nvPr>
        </p:nvSpPr>
        <p:spPr>
          <a:xfrm>
            <a:off x="952500" y="2116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Control-flow graphs </a:t>
            </a:r>
            <a:r>
              <a:rPr sz="5500">
                <a:latin typeface="Helvetica Neue Light"/>
                <a:ea typeface="Helvetica Neue Light"/>
                <a:cs typeface="Helvetica Neue Light"/>
                <a:sym typeface="Helvetica Neue Light"/>
              </a:rPr>
              <a:t>(CFGs)</a:t>
            </a:r>
          </a:p>
        </p:txBody>
      </p:sp>
      <p:sp>
        <p:nvSpPr>
          <p:cNvPr id="177" name="fact(n) exit"/>
          <p:cNvSpPr txBox="1"/>
          <p:nvPr/>
        </p:nvSpPr>
        <p:spPr>
          <a:xfrm>
            <a:off x="10230499" y="7549089"/>
            <a:ext cx="2318908" cy="523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fact(n)</a:t>
            </a:r>
            <a:r>
              <a:t> exit</a:t>
            </a:r>
          </a:p>
        </p:txBody>
      </p:sp>
      <p:sp>
        <p:nvSpPr>
          <p:cNvPr id="178" name="Line"/>
          <p:cNvSpPr/>
          <p:nvPr/>
        </p:nvSpPr>
        <p:spPr>
          <a:xfrm>
            <a:off x="11389952" y="7025756"/>
            <a:ext cx="1" cy="5233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9" name="Intraprocedural CFGs may have a single entry/exit.…"/>
          <p:cNvSpPr txBox="1"/>
          <p:nvPr>
            <p:ph type="body" sz="half" idx="4294967295"/>
          </p:nvPr>
        </p:nvSpPr>
        <p:spPr>
          <a:xfrm>
            <a:off x="188184" y="1575293"/>
            <a:ext cx="5681677" cy="7228815"/>
          </a:xfrm>
          <a:prstGeom prst="rect">
            <a:avLst/>
          </a:prstGeom>
        </p:spPr>
        <p:txBody>
          <a:bodyPr/>
          <a:lstStyle/>
          <a:p>
            <a:pPr/>
            <a:r>
              <a:t>Intraprocedural CFGs may have a single entry/exit.</a:t>
            </a:r>
          </a:p>
          <a:p>
            <a:pPr/>
            <a:r>
              <a:t>Nodes can be a full </a:t>
            </a:r>
            <a:r>
              <a:rPr b="1"/>
              <a:t>basic block</a:t>
            </a:r>
            <a:r>
              <a:t> or a single statement. </a:t>
            </a:r>
          </a:p>
          <a:p>
            <a:pPr/>
            <a:r>
              <a:t>Each block or statement has 1</a:t>
            </a:r>
            <a:r>
              <a:rPr baseline="31999"/>
              <a:t>+</a:t>
            </a:r>
            <a:r>
              <a:t> predecessor and 1</a:t>
            </a:r>
            <a:r>
              <a:rPr baseline="31999"/>
              <a:t>+</a:t>
            </a:r>
            <a:r>
              <a:t> successor (stmt or block).</a:t>
            </a:r>
          </a:p>
          <a:p>
            <a:pPr/>
            <a:r>
              <a:t>A </a:t>
            </a:r>
            <a:r>
              <a:rPr b="1" i="1"/>
              <a:t>fork point</a:t>
            </a:r>
            <a:r>
              <a:t> is where paths diverge and a </a:t>
            </a:r>
            <a:r>
              <a:rPr b="1" i="1"/>
              <a:t>join point</a:t>
            </a:r>
            <a:r>
              <a:t> is where paths come together.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Exponential complexity"/>
          <p:cNvSpPr txBox="1"/>
          <p:nvPr>
            <p:ph type="title" idx="4294967295"/>
          </p:nvPr>
        </p:nvSpPr>
        <p:spPr>
          <a:xfrm>
            <a:off x="952500" y="-171076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Exponential complexity</a:t>
            </a:r>
          </a:p>
        </p:txBody>
      </p:sp>
      <p:sp>
        <p:nvSpPr>
          <p:cNvPr id="756" name="Oval"/>
          <p:cNvSpPr/>
          <p:nvPr/>
        </p:nvSpPr>
        <p:spPr>
          <a:xfrm>
            <a:off x="4313360" y="2557787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57" name="Oval"/>
          <p:cNvSpPr/>
          <p:nvPr/>
        </p:nvSpPr>
        <p:spPr>
          <a:xfrm>
            <a:off x="6116534" y="1846700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58" name="Oval"/>
          <p:cNvSpPr/>
          <p:nvPr/>
        </p:nvSpPr>
        <p:spPr>
          <a:xfrm>
            <a:off x="6116534" y="360652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59" name="Oval"/>
          <p:cNvSpPr/>
          <p:nvPr/>
        </p:nvSpPr>
        <p:spPr>
          <a:xfrm>
            <a:off x="8006407" y="360652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87" name="Connection Line"/>
          <p:cNvSpPr/>
          <p:nvPr/>
        </p:nvSpPr>
        <p:spPr>
          <a:xfrm>
            <a:off x="7174130" y="2488069"/>
            <a:ext cx="1124995" cy="95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8252" y="12063"/>
                  <a:pt x="11052" y="4863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88" name="Connection Line"/>
          <p:cNvSpPr/>
          <p:nvPr/>
        </p:nvSpPr>
        <p:spPr>
          <a:xfrm>
            <a:off x="6723917" y="2742411"/>
            <a:ext cx="1203397" cy="981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3577" y="9508"/>
                  <a:pt x="10777" y="16708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89" name="Connection Line"/>
          <p:cNvSpPr/>
          <p:nvPr/>
        </p:nvSpPr>
        <p:spPr>
          <a:xfrm>
            <a:off x="5160293" y="3346254"/>
            <a:ext cx="841362" cy="484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790" name="Connection Line"/>
          <p:cNvSpPr/>
          <p:nvPr/>
        </p:nvSpPr>
        <p:spPr>
          <a:xfrm>
            <a:off x="5160293" y="2381452"/>
            <a:ext cx="821889" cy="334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pic>
        <p:nvPicPr>
          <p:cNvPr id="791" name="Connection Line" descr="Connection Li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90826" y="3276925"/>
            <a:ext cx="1366503" cy="2205932"/>
          </a:xfrm>
          <a:prstGeom prst="rect">
            <a:avLst/>
          </a:prstGeom>
        </p:spPr>
      </p:pic>
      <p:sp>
        <p:nvSpPr>
          <p:cNvPr id="765" name="(…, store)"/>
          <p:cNvSpPr txBox="1"/>
          <p:nvPr/>
        </p:nvSpPr>
        <p:spPr>
          <a:xfrm>
            <a:off x="1683643" y="5661641"/>
            <a:ext cx="2700555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6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(…, store)</a:t>
            </a:r>
          </a:p>
        </p:txBody>
      </p:sp>
      <p:sp>
        <p:nvSpPr>
          <p:cNvPr id="766" name="Line"/>
          <p:cNvSpPr/>
          <p:nvPr/>
        </p:nvSpPr>
        <p:spPr>
          <a:xfrm>
            <a:off x="7328265" y="6824970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67" name="Line"/>
          <p:cNvSpPr/>
          <p:nvPr/>
        </p:nvSpPr>
        <p:spPr>
          <a:xfrm>
            <a:off x="7328265" y="7232649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68" name="Line"/>
          <p:cNvSpPr/>
          <p:nvPr/>
        </p:nvSpPr>
        <p:spPr>
          <a:xfrm>
            <a:off x="7328265" y="7640329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69" name="Line"/>
          <p:cNvSpPr/>
          <p:nvPr/>
        </p:nvSpPr>
        <p:spPr>
          <a:xfrm>
            <a:off x="7328265" y="8048008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0" name="Line"/>
          <p:cNvSpPr/>
          <p:nvPr/>
        </p:nvSpPr>
        <p:spPr>
          <a:xfrm>
            <a:off x="7328265" y="8455687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1" name="Line"/>
          <p:cNvSpPr/>
          <p:nvPr/>
        </p:nvSpPr>
        <p:spPr>
          <a:xfrm>
            <a:off x="7782048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2" name="Line"/>
          <p:cNvSpPr/>
          <p:nvPr/>
        </p:nvSpPr>
        <p:spPr>
          <a:xfrm>
            <a:off x="8233983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3" name="Line"/>
          <p:cNvSpPr/>
          <p:nvPr/>
        </p:nvSpPr>
        <p:spPr>
          <a:xfrm>
            <a:off x="8684891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4" name="Line"/>
          <p:cNvSpPr/>
          <p:nvPr/>
        </p:nvSpPr>
        <p:spPr>
          <a:xfrm>
            <a:off x="9135800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5" name="Line"/>
          <p:cNvSpPr/>
          <p:nvPr/>
        </p:nvSpPr>
        <p:spPr>
          <a:xfrm>
            <a:off x="9586709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6" name="Line"/>
          <p:cNvSpPr/>
          <p:nvPr/>
        </p:nvSpPr>
        <p:spPr>
          <a:xfrm>
            <a:off x="10038644" y="6394281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77" name="{"/>
          <p:cNvSpPr txBox="1"/>
          <p:nvPr/>
        </p:nvSpPr>
        <p:spPr>
          <a:xfrm>
            <a:off x="6565654" y="5811088"/>
            <a:ext cx="833248" cy="269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7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778" name="addresses"/>
          <p:cNvSpPr txBox="1"/>
          <p:nvPr/>
        </p:nvSpPr>
        <p:spPr>
          <a:xfrm rot="16197550">
            <a:off x="5432505" y="7160118"/>
            <a:ext cx="2026413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addresses</a:t>
            </a:r>
          </a:p>
        </p:txBody>
      </p:sp>
      <p:sp>
        <p:nvSpPr>
          <p:cNvPr id="779" name="{"/>
          <p:cNvSpPr txBox="1"/>
          <p:nvPr/>
        </p:nvSpPr>
        <p:spPr>
          <a:xfrm rot="5402769">
            <a:off x="8459952" y="4490320"/>
            <a:ext cx="917830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9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780" name="values"/>
          <p:cNvSpPr txBox="1"/>
          <p:nvPr/>
        </p:nvSpPr>
        <p:spPr>
          <a:xfrm rot="417">
            <a:off x="8034143" y="5115846"/>
            <a:ext cx="1288797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values</a:t>
            </a:r>
          </a:p>
        </p:txBody>
      </p:sp>
      <p:pic>
        <p:nvPicPr>
          <p:cNvPr id="793" name="Connection Line" descr="Connection 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755921" y="6517874"/>
            <a:ext cx="2345273" cy="1278829"/>
          </a:xfrm>
          <a:prstGeom prst="rect">
            <a:avLst/>
          </a:prstGeom>
        </p:spPr>
      </p:pic>
      <p:sp>
        <p:nvSpPr>
          <p:cNvPr id="782" name="✔︎"/>
          <p:cNvSpPr txBox="1"/>
          <p:nvPr/>
        </p:nvSpPr>
        <p:spPr>
          <a:xfrm>
            <a:off x="7811565" y="6825610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783" name="✔︎"/>
          <p:cNvSpPr txBox="1"/>
          <p:nvPr/>
        </p:nvSpPr>
        <p:spPr>
          <a:xfrm>
            <a:off x="8722011" y="6813549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784" name="✔︎"/>
          <p:cNvSpPr txBox="1"/>
          <p:nvPr/>
        </p:nvSpPr>
        <p:spPr>
          <a:xfrm>
            <a:off x="9181277" y="7220589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785" name="✔︎"/>
          <p:cNvSpPr txBox="1"/>
          <p:nvPr/>
        </p:nvSpPr>
        <p:spPr>
          <a:xfrm>
            <a:off x="8248970" y="8035308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786" name="✔︎"/>
          <p:cNvSpPr txBox="1"/>
          <p:nvPr/>
        </p:nvSpPr>
        <p:spPr>
          <a:xfrm>
            <a:off x="9619756" y="7207889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5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6" dur="3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"/>
                            </p:stCondLst>
                            <p:childTnLst>
                              <p:par>
                                <p:cTn id="38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0" dur="3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"/>
                            </p:stCondLst>
                            <p:childTnLst>
                              <p:par>
                                <p:cTn id="42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4" dur="3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400"/>
                            </p:stCondLst>
                            <p:childTnLst>
                              <p:par>
                                <p:cTn id="46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8" dur="3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00"/>
                            </p:stCondLst>
                            <p:childTnLst>
                              <p:par>
                                <p:cTn id="50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2" dur="3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6" dur="3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300"/>
                            </p:stCondLst>
                            <p:childTnLst>
                              <p:par>
                                <p:cTn id="58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0" dur="3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600"/>
                            </p:stCondLst>
                            <p:childTnLst>
                              <p:par>
                                <p:cTn id="62" presetClass="entr" nodeType="afterEffect" presetID="9" grpId="15" fill="hold">
                                  <p:stCondLst>
                                    <p:cond delay="3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4" dur="3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200"/>
                            </p:stCondLst>
                            <p:childTnLst>
                              <p:par>
                                <p:cTn id="66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8" dur="3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Class="entr" nodeType="afterEffect" presetID="9" grpId="17" fill="hold">
                                  <p:stCondLst>
                                    <p:cond delay="3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2" dur="3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100"/>
                            </p:stCondLst>
                            <p:childTnLst>
                              <p:par>
                                <p:cTn id="74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6" dur="3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400"/>
                            </p:stCondLst>
                            <p:childTnLst>
                              <p:par>
                                <p:cTn id="78" presetClass="entr" nodeType="afterEffect" presetSubtype="32" presetID="23" grpId="19" fill="hold">
                                  <p:stCondLst>
                                    <p:cond delay="2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49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49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899"/>
                            </p:stCondLst>
                            <p:childTnLst>
                              <p:par>
                                <p:cTn id="83" presetClass="entr" nodeType="afterEffect" presetSubtype="32" presetID="23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49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49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148"/>
                            </p:stCondLst>
                            <p:childTnLst>
                              <p:par>
                                <p:cTn id="88" presetClass="entr" nodeType="afterEffect" presetSubtype="32" presetID="23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9" fill="hold"/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49" fill="hold"/>
                                        <p:tgtEl>
                                          <p:spTgt spid="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49" fill="hold"/>
                                        <p:tgtEl>
                                          <p:spTgt spid="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397"/>
                            </p:stCondLst>
                            <p:childTnLst>
                              <p:par>
                                <p:cTn id="93" presetClass="entr" nodeType="afterEffect" presetSubtype="32" presetID="23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49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49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646"/>
                            </p:stCondLst>
                            <p:childTnLst>
                              <p:par>
                                <p:cTn id="98" presetClass="entr" nodeType="afterEffect" presetSubtype="32" presetID="23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49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49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91" grpId="1"/>
      <p:bldP build="whole" bldLvl="1" animBg="1" rev="0" advAuto="0" spid="777" grpId="15"/>
      <p:bldP build="whole" bldLvl="1" animBg="1" rev="0" advAuto="0" spid="768" grpId="12"/>
      <p:bldP build="whole" bldLvl="1" animBg="1" rev="0" advAuto="0" spid="779" grpId="18"/>
      <p:bldP build="whole" bldLvl="1" animBg="1" rev="0" advAuto="0" spid="784" grpId="22"/>
      <p:bldP build="whole" bldLvl="1" animBg="1" rev="0" advAuto="0" spid="778" grpId="16"/>
      <p:bldP build="whole" bldLvl="1" animBg="1" rev="0" advAuto="0" spid="773" grpId="8"/>
      <p:bldP build="whole" bldLvl="1" animBg="1" rev="0" advAuto="0" spid="782" grpId="20"/>
      <p:bldP build="whole" bldLvl="1" animBg="1" rev="0" advAuto="0" spid="786" grpId="21"/>
      <p:bldP build="whole" bldLvl="1" animBg="1" rev="0" advAuto="0" spid="780" grpId="17"/>
      <p:bldP build="whole" bldLvl="1" animBg="1" rev="0" advAuto="0" spid="767" grpId="5"/>
      <p:bldP build="whole" bldLvl="1" animBg="1" rev="0" advAuto="0" spid="765" grpId="2"/>
      <p:bldP build="whole" bldLvl="1" animBg="1" rev="0" advAuto="0" spid="771" grpId="6"/>
      <p:bldP build="whole" bldLvl="1" animBg="1" rev="0" advAuto="0" spid="769" grpId="13"/>
      <p:bldP build="whole" bldLvl="1" animBg="1" rev="0" advAuto="0" spid="770" grpId="14"/>
      <p:bldP build="whole" bldLvl="1" animBg="1" rev="0" advAuto="0" spid="785" grpId="23"/>
      <p:bldP build="whole" bldLvl="1" animBg="1" rev="0" advAuto="0" spid="774" grpId="7"/>
      <p:bldP build="whole" bldLvl="1" animBg="1" rev="0" advAuto="0" spid="776" grpId="11"/>
      <p:bldP build="whole" bldLvl="1" animBg="1" rev="0" advAuto="0" spid="766" grpId="4"/>
      <p:bldP build="whole" bldLvl="1" animBg="1" rev="0" advAuto="0" spid="772" grpId="10"/>
      <p:bldP build="whole" bldLvl="1" animBg="1" rev="0" advAuto="0" spid="783" grpId="19"/>
      <p:bldP build="whole" bldLvl="1" animBg="1" rev="0" advAuto="0" spid="775" grpId="9"/>
      <p:bldP build="whole" bldLvl="1" animBg="1" rev="0" advAuto="0" spid="793" grpId="3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lobal store widening…"/>
          <p:cNvSpPr txBox="1"/>
          <p:nvPr>
            <p:ph type="title" idx="4294967295"/>
          </p:nvPr>
        </p:nvSpPr>
        <p:spPr>
          <a:xfrm>
            <a:off x="952500" y="170039"/>
            <a:ext cx="11099801" cy="2159001"/>
          </a:xfrm>
          <a:prstGeom prst="rect">
            <a:avLst/>
          </a:prstGeom>
        </p:spPr>
        <p:txBody>
          <a:bodyPr/>
          <a:lstStyle/>
          <a:p>
            <a: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Global store widening</a:t>
            </a:r>
          </a:p>
          <a:p>
            <a:pPr>
              <a:defRPr sz="4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(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flow-sensitive</a:t>
            </a:r>
            <a:r>
              <a:t>)</a:t>
            </a:r>
          </a:p>
        </p:txBody>
      </p:sp>
      <p:sp>
        <p:nvSpPr>
          <p:cNvPr id="797" name="Oval"/>
          <p:cNvSpPr/>
          <p:nvPr/>
        </p:nvSpPr>
        <p:spPr>
          <a:xfrm>
            <a:off x="1956759" y="430346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98" name="Oval"/>
          <p:cNvSpPr/>
          <p:nvPr/>
        </p:nvSpPr>
        <p:spPr>
          <a:xfrm>
            <a:off x="3759933" y="3592378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799" name="Oval"/>
          <p:cNvSpPr/>
          <p:nvPr/>
        </p:nvSpPr>
        <p:spPr>
          <a:xfrm>
            <a:off x="3759933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00" name="Oval"/>
          <p:cNvSpPr/>
          <p:nvPr/>
        </p:nvSpPr>
        <p:spPr>
          <a:xfrm>
            <a:off x="5649806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49" name="Connection Line"/>
          <p:cNvSpPr/>
          <p:nvPr/>
        </p:nvSpPr>
        <p:spPr>
          <a:xfrm>
            <a:off x="4817529" y="4233747"/>
            <a:ext cx="1124995" cy="95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8252" y="12063"/>
                  <a:pt x="11052" y="4863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50" name="Connection Line"/>
          <p:cNvSpPr/>
          <p:nvPr/>
        </p:nvSpPr>
        <p:spPr>
          <a:xfrm>
            <a:off x="4367317" y="4488089"/>
            <a:ext cx="1203396" cy="981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3577" y="9508"/>
                  <a:pt x="10777" y="16708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51" name="Connection Line"/>
          <p:cNvSpPr/>
          <p:nvPr/>
        </p:nvSpPr>
        <p:spPr>
          <a:xfrm>
            <a:off x="2803693" y="5091932"/>
            <a:ext cx="841361" cy="484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52" name="Connection Line"/>
          <p:cNvSpPr/>
          <p:nvPr/>
        </p:nvSpPr>
        <p:spPr>
          <a:xfrm>
            <a:off x="2803693" y="4127130"/>
            <a:ext cx="821888" cy="334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05" name="…"/>
          <p:cNvSpPr txBox="1"/>
          <p:nvPr/>
        </p:nvSpPr>
        <p:spPr>
          <a:xfrm>
            <a:off x="5783622" y="5388270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06" name="…"/>
          <p:cNvSpPr txBox="1"/>
          <p:nvPr/>
        </p:nvSpPr>
        <p:spPr>
          <a:xfrm>
            <a:off x="3888204" y="3624216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07" name="…"/>
          <p:cNvSpPr txBox="1"/>
          <p:nvPr/>
        </p:nvSpPr>
        <p:spPr>
          <a:xfrm>
            <a:off x="3888204" y="5388270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08" name="…"/>
          <p:cNvSpPr txBox="1"/>
          <p:nvPr/>
        </p:nvSpPr>
        <p:spPr>
          <a:xfrm>
            <a:off x="2081503" y="4352233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09" name="Control-flow graph"/>
          <p:cNvSpPr txBox="1"/>
          <p:nvPr/>
        </p:nvSpPr>
        <p:spPr>
          <a:xfrm>
            <a:off x="2647997" y="8343927"/>
            <a:ext cx="3051913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Control-flow graph</a:t>
            </a:r>
          </a:p>
        </p:txBody>
      </p:sp>
      <p:sp>
        <p:nvSpPr>
          <p:cNvPr id="810" name="per-point stores"/>
          <p:cNvSpPr txBox="1"/>
          <p:nvPr/>
        </p:nvSpPr>
        <p:spPr>
          <a:xfrm>
            <a:off x="8042411" y="8343927"/>
            <a:ext cx="2597812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per-point stores</a:t>
            </a:r>
          </a:p>
        </p:txBody>
      </p:sp>
      <p:sp>
        <p:nvSpPr>
          <p:cNvPr id="811" name="Line"/>
          <p:cNvSpPr/>
          <p:nvPr/>
        </p:nvSpPr>
        <p:spPr>
          <a:xfrm>
            <a:off x="8478848" y="2724628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2" name="Line"/>
          <p:cNvSpPr/>
          <p:nvPr/>
        </p:nvSpPr>
        <p:spPr>
          <a:xfrm>
            <a:off x="8478848" y="3132306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3" name="Line"/>
          <p:cNvSpPr/>
          <p:nvPr/>
        </p:nvSpPr>
        <p:spPr>
          <a:xfrm>
            <a:off x="8478848" y="3539986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4" name="Line"/>
          <p:cNvSpPr/>
          <p:nvPr/>
        </p:nvSpPr>
        <p:spPr>
          <a:xfrm>
            <a:off x="8478848" y="3947665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5" name="Line"/>
          <p:cNvSpPr/>
          <p:nvPr/>
        </p:nvSpPr>
        <p:spPr>
          <a:xfrm>
            <a:off x="8478848" y="4355344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6" name="Line"/>
          <p:cNvSpPr/>
          <p:nvPr/>
        </p:nvSpPr>
        <p:spPr>
          <a:xfrm>
            <a:off x="8932631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7" name="Line"/>
          <p:cNvSpPr/>
          <p:nvPr/>
        </p:nvSpPr>
        <p:spPr>
          <a:xfrm>
            <a:off x="9384566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8" name="Line"/>
          <p:cNvSpPr/>
          <p:nvPr/>
        </p:nvSpPr>
        <p:spPr>
          <a:xfrm>
            <a:off x="9835474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19" name="Line"/>
          <p:cNvSpPr/>
          <p:nvPr/>
        </p:nvSpPr>
        <p:spPr>
          <a:xfrm>
            <a:off x="10286383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20" name="Line"/>
          <p:cNvSpPr/>
          <p:nvPr/>
        </p:nvSpPr>
        <p:spPr>
          <a:xfrm>
            <a:off x="10737292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21" name="Line"/>
          <p:cNvSpPr/>
          <p:nvPr/>
        </p:nvSpPr>
        <p:spPr>
          <a:xfrm>
            <a:off x="11189227" y="2293938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22" name="✔︎"/>
          <p:cNvSpPr txBox="1"/>
          <p:nvPr/>
        </p:nvSpPr>
        <p:spPr>
          <a:xfrm>
            <a:off x="8962148" y="2725267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23" name="✔︎"/>
          <p:cNvSpPr txBox="1"/>
          <p:nvPr/>
        </p:nvSpPr>
        <p:spPr>
          <a:xfrm>
            <a:off x="9872594" y="2713206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24" name="✔︎"/>
          <p:cNvSpPr txBox="1"/>
          <p:nvPr/>
        </p:nvSpPr>
        <p:spPr>
          <a:xfrm>
            <a:off x="10331860" y="3120246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25" name="✔︎"/>
          <p:cNvSpPr txBox="1"/>
          <p:nvPr/>
        </p:nvSpPr>
        <p:spPr>
          <a:xfrm>
            <a:off x="9399553" y="3934965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26" name="✔︎"/>
          <p:cNvSpPr txBox="1"/>
          <p:nvPr/>
        </p:nvSpPr>
        <p:spPr>
          <a:xfrm>
            <a:off x="10770339" y="3107546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27" name="Line"/>
          <p:cNvSpPr/>
          <p:nvPr/>
        </p:nvSpPr>
        <p:spPr>
          <a:xfrm>
            <a:off x="8470760" y="5849043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28" name="Line"/>
          <p:cNvSpPr/>
          <p:nvPr/>
        </p:nvSpPr>
        <p:spPr>
          <a:xfrm>
            <a:off x="8470760" y="6256722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29" name="Line"/>
          <p:cNvSpPr/>
          <p:nvPr/>
        </p:nvSpPr>
        <p:spPr>
          <a:xfrm>
            <a:off x="8470760" y="6664401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0" name="Line"/>
          <p:cNvSpPr/>
          <p:nvPr/>
        </p:nvSpPr>
        <p:spPr>
          <a:xfrm>
            <a:off x="8470760" y="7072080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1" name="Line"/>
          <p:cNvSpPr/>
          <p:nvPr/>
        </p:nvSpPr>
        <p:spPr>
          <a:xfrm>
            <a:off x="8470760" y="7479759"/>
            <a:ext cx="2700555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2" name="Line"/>
          <p:cNvSpPr/>
          <p:nvPr/>
        </p:nvSpPr>
        <p:spPr>
          <a:xfrm>
            <a:off x="8924543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3" name="Line"/>
          <p:cNvSpPr/>
          <p:nvPr/>
        </p:nvSpPr>
        <p:spPr>
          <a:xfrm>
            <a:off x="9376478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4" name="Line"/>
          <p:cNvSpPr/>
          <p:nvPr/>
        </p:nvSpPr>
        <p:spPr>
          <a:xfrm>
            <a:off x="9827387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5" name="Line"/>
          <p:cNvSpPr/>
          <p:nvPr/>
        </p:nvSpPr>
        <p:spPr>
          <a:xfrm>
            <a:off x="10278295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6" name="Line"/>
          <p:cNvSpPr/>
          <p:nvPr/>
        </p:nvSpPr>
        <p:spPr>
          <a:xfrm>
            <a:off x="10729204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7" name="Line"/>
          <p:cNvSpPr/>
          <p:nvPr/>
        </p:nvSpPr>
        <p:spPr>
          <a:xfrm>
            <a:off x="11181139" y="5418353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38" name="✔︎"/>
          <p:cNvSpPr txBox="1"/>
          <p:nvPr/>
        </p:nvSpPr>
        <p:spPr>
          <a:xfrm>
            <a:off x="8954060" y="5849682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39" name="✔︎"/>
          <p:cNvSpPr txBox="1"/>
          <p:nvPr/>
        </p:nvSpPr>
        <p:spPr>
          <a:xfrm>
            <a:off x="9864506" y="5837622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40" name="✔︎"/>
          <p:cNvSpPr txBox="1"/>
          <p:nvPr/>
        </p:nvSpPr>
        <p:spPr>
          <a:xfrm>
            <a:off x="10323772" y="6244661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41" name="✔︎"/>
          <p:cNvSpPr txBox="1"/>
          <p:nvPr/>
        </p:nvSpPr>
        <p:spPr>
          <a:xfrm>
            <a:off x="9391465" y="7059380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42" name="✔︎"/>
          <p:cNvSpPr txBox="1"/>
          <p:nvPr/>
        </p:nvSpPr>
        <p:spPr>
          <a:xfrm>
            <a:off x="10762251" y="6231961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pic>
        <p:nvPicPr>
          <p:cNvPr id="853" name="Connection Line" descr="Connection Li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32708" y="3205755"/>
            <a:ext cx="3449250" cy="571989"/>
          </a:xfrm>
          <a:prstGeom prst="rect">
            <a:avLst/>
          </a:prstGeom>
        </p:spPr>
      </p:pic>
      <p:pic>
        <p:nvPicPr>
          <p:cNvPr id="855" name="Connection Line" descr="Connection 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04224" y="6114153"/>
            <a:ext cx="1707627" cy="527978"/>
          </a:xfrm>
          <a:prstGeom prst="rect">
            <a:avLst/>
          </a:prstGeom>
        </p:spPr>
      </p:pic>
      <p:pic>
        <p:nvPicPr>
          <p:cNvPr id="857" name="Connection Line" descr="Connection Li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46285" y="6300078"/>
            <a:ext cx="1319885" cy="877863"/>
          </a:xfrm>
          <a:prstGeom prst="rect">
            <a:avLst/>
          </a:prstGeom>
        </p:spPr>
      </p:pic>
      <p:sp>
        <p:nvSpPr>
          <p:cNvPr id="846" name="…"/>
          <p:cNvSpPr txBox="1"/>
          <p:nvPr/>
        </p:nvSpPr>
        <p:spPr>
          <a:xfrm>
            <a:off x="5986822" y="6841551"/>
            <a:ext cx="4191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…</a:t>
            </a:r>
          </a:p>
        </p:txBody>
      </p:sp>
      <p:pic>
        <p:nvPicPr>
          <p:cNvPr id="859" name="Connection Line" descr="Connection Line"/>
          <p:cNvPicPr>
            <a:picLocks noChangeAspect="0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510319" y="5349616"/>
            <a:ext cx="1098294" cy="1928292"/>
          </a:xfrm>
          <a:prstGeom prst="rect">
            <a:avLst/>
          </a:prstGeom>
        </p:spPr>
      </p:pic>
      <p:sp>
        <p:nvSpPr>
          <p:cNvPr id="848" name="…"/>
          <p:cNvSpPr txBox="1"/>
          <p:nvPr/>
        </p:nvSpPr>
        <p:spPr>
          <a:xfrm>
            <a:off x="3729272" y="7001549"/>
            <a:ext cx="4191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09" grpId="1"/>
      <p:bldP build="whole" bldLvl="1" animBg="1" rev="0" advAuto="0" spid="810" grpId="2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lobal store widening…"/>
          <p:cNvSpPr txBox="1"/>
          <p:nvPr>
            <p:ph type="title" idx="4294967295"/>
          </p:nvPr>
        </p:nvSpPr>
        <p:spPr>
          <a:xfrm>
            <a:off x="952500" y="170039"/>
            <a:ext cx="11099801" cy="2159001"/>
          </a:xfrm>
          <a:prstGeom prst="rect">
            <a:avLst/>
          </a:prstGeom>
        </p:spPr>
        <p:txBody>
          <a:bodyPr/>
          <a:lstStyle/>
          <a:p>
            <a: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Global store widening</a:t>
            </a:r>
          </a:p>
          <a:p>
            <a:pPr>
              <a:defRPr sz="4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(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flow-insensitive</a:t>
            </a:r>
            <a:r>
              <a:t>)</a:t>
            </a:r>
          </a:p>
        </p:txBody>
      </p:sp>
      <p:sp>
        <p:nvSpPr>
          <p:cNvPr id="863" name="Oval"/>
          <p:cNvSpPr/>
          <p:nvPr/>
        </p:nvSpPr>
        <p:spPr>
          <a:xfrm>
            <a:off x="1956759" y="430346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64" name="Oval"/>
          <p:cNvSpPr/>
          <p:nvPr/>
        </p:nvSpPr>
        <p:spPr>
          <a:xfrm>
            <a:off x="3759933" y="3592378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65" name="Oval"/>
          <p:cNvSpPr/>
          <p:nvPr/>
        </p:nvSpPr>
        <p:spPr>
          <a:xfrm>
            <a:off x="3759933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66" name="Oval"/>
          <p:cNvSpPr/>
          <p:nvPr/>
        </p:nvSpPr>
        <p:spPr>
          <a:xfrm>
            <a:off x="5649806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67" name=","/>
          <p:cNvSpPr txBox="1"/>
          <p:nvPr/>
        </p:nvSpPr>
        <p:spPr>
          <a:xfrm>
            <a:off x="6647338" y="5408017"/>
            <a:ext cx="378936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896" name="Connection Line"/>
          <p:cNvSpPr/>
          <p:nvPr/>
        </p:nvSpPr>
        <p:spPr>
          <a:xfrm>
            <a:off x="4817529" y="4233747"/>
            <a:ext cx="1124995" cy="95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8252" y="12063"/>
                  <a:pt x="11052" y="4863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97" name="Connection Line"/>
          <p:cNvSpPr/>
          <p:nvPr/>
        </p:nvSpPr>
        <p:spPr>
          <a:xfrm>
            <a:off x="4367317" y="4488090"/>
            <a:ext cx="1203396" cy="981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3577" y="9508"/>
                  <a:pt x="10777" y="16708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98" name="Connection Line"/>
          <p:cNvSpPr/>
          <p:nvPr/>
        </p:nvSpPr>
        <p:spPr>
          <a:xfrm>
            <a:off x="2803693" y="5091932"/>
            <a:ext cx="841361" cy="484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99" name="Connection Line"/>
          <p:cNvSpPr/>
          <p:nvPr/>
        </p:nvSpPr>
        <p:spPr>
          <a:xfrm>
            <a:off x="2803693" y="4127130"/>
            <a:ext cx="821888" cy="334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872" name="…"/>
          <p:cNvSpPr txBox="1"/>
          <p:nvPr/>
        </p:nvSpPr>
        <p:spPr>
          <a:xfrm>
            <a:off x="5783622" y="538827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73" name="…"/>
          <p:cNvSpPr txBox="1"/>
          <p:nvPr/>
        </p:nvSpPr>
        <p:spPr>
          <a:xfrm>
            <a:off x="3888204" y="3624216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74" name="…"/>
          <p:cNvSpPr txBox="1"/>
          <p:nvPr/>
        </p:nvSpPr>
        <p:spPr>
          <a:xfrm>
            <a:off x="3888204" y="5388271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75" name="…"/>
          <p:cNvSpPr txBox="1"/>
          <p:nvPr/>
        </p:nvSpPr>
        <p:spPr>
          <a:xfrm>
            <a:off x="2081503" y="4352233"/>
            <a:ext cx="5715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…</a:t>
            </a:r>
          </a:p>
        </p:txBody>
      </p:sp>
      <p:sp>
        <p:nvSpPr>
          <p:cNvPr id="876" name="Control-flow graph"/>
          <p:cNvSpPr txBox="1"/>
          <p:nvPr/>
        </p:nvSpPr>
        <p:spPr>
          <a:xfrm>
            <a:off x="2592976" y="7073927"/>
            <a:ext cx="3051913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Control-flow graph</a:t>
            </a:r>
          </a:p>
        </p:txBody>
      </p:sp>
      <p:sp>
        <p:nvSpPr>
          <p:cNvPr id="877" name="Global store"/>
          <p:cNvSpPr txBox="1"/>
          <p:nvPr/>
        </p:nvSpPr>
        <p:spPr>
          <a:xfrm>
            <a:off x="8086830" y="7073927"/>
            <a:ext cx="2044498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Global store</a:t>
            </a:r>
          </a:p>
        </p:txBody>
      </p:sp>
      <p:sp>
        <p:nvSpPr>
          <p:cNvPr id="878" name="("/>
          <p:cNvSpPr txBox="1"/>
          <p:nvPr/>
        </p:nvSpPr>
        <p:spPr>
          <a:xfrm>
            <a:off x="637147" y="2491683"/>
            <a:ext cx="1298449" cy="436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(</a:t>
            </a:r>
          </a:p>
        </p:txBody>
      </p:sp>
      <p:sp>
        <p:nvSpPr>
          <p:cNvPr id="879" name=")"/>
          <p:cNvSpPr txBox="1"/>
          <p:nvPr/>
        </p:nvSpPr>
        <p:spPr>
          <a:xfrm>
            <a:off x="10795758" y="2491683"/>
            <a:ext cx="1298449" cy="436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)</a:t>
            </a:r>
          </a:p>
        </p:txBody>
      </p:sp>
      <p:sp>
        <p:nvSpPr>
          <p:cNvPr id="880" name="Line"/>
          <p:cNvSpPr/>
          <p:nvPr/>
        </p:nvSpPr>
        <p:spPr>
          <a:xfrm>
            <a:off x="7750714" y="4384094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1" name="Line"/>
          <p:cNvSpPr/>
          <p:nvPr/>
        </p:nvSpPr>
        <p:spPr>
          <a:xfrm>
            <a:off x="7750715" y="4791773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2" name="Line"/>
          <p:cNvSpPr/>
          <p:nvPr/>
        </p:nvSpPr>
        <p:spPr>
          <a:xfrm>
            <a:off x="7750715" y="5199453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3" name="Line"/>
          <p:cNvSpPr/>
          <p:nvPr/>
        </p:nvSpPr>
        <p:spPr>
          <a:xfrm>
            <a:off x="7750715" y="5607132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4" name="Line"/>
          <p:cNvSpPr/>
          <p:nvPr/>
        </p:nvSpPr>
        <p:spPr>
          <a:xfrm>
            <a:off x="7750715" y="6014811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5" name="Line"/>
          <p:cNvSpPr/>
          <p:nvPr/>
        </p:nvSpPr>
        <p:spPr>
          <a:xfrm>
            <a:off x="8204498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6" name="Line"/>
          <p:cNvSpPr/>
          <p:nvPr/>
        </p:nvSpPr>
        <p:spPr>
          <a:xfrm>
            <a:off x="8656433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7" name="Line"/>
          <p:cNvSpPr/>
          <p:nvPr/>
        </p:nvSpPr>
        <p:spPr>
          <a:xfrm>
            <a:off x="9107341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8" name="Line"/>
          <p:cNvSpPr/>
          <p:nvPr/>
        </p:nvSpPr>
        <p:spPr>
          <a:xfrm>
            <a:off x="9558250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89" name="Line"/>
          <p:cNvSpPr/>
          <p:nvPr/>
        </p:nvSpPr>
        <p:spPr>
          <a:xfrm>
            <a:off x="10009158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90" name="Line"/>
          <p:cNvSpPr/>
          <p:nvPr/>
        </p:nvSpPr>
        <p:spPr>
          <a:xfrm>
            <a:off x="10461093" y="3953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91" name="✔︎"/>
          <p:cNvSpPr txBox="1"/>
          <p:nvPr/>
        </p:nvSpPr>
        <p:spPr>
          <a:xfrm>
            <a:off x="8234015" y="4384734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92" name="✔︎"/>
          <p:cNvSpPr txBox="1"/>
          <p:nvPr/>
        </p:nvSpPr>
        <p:spPr>
          <a:xfrm>
            <a:off x="9144460" y="4372673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93" name="✔︎"/>
          <p:cNvSpPr txBox="1"/>
          <p:nvPr/>
        </p:nvSpPr>
        <p:spPr>
          <a:xfrm>
            <a:off x="9603726" y="4779713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94" name="✔︎"/>
          <p:cNvSpPr txBox="1"/>
          <p:nvPr/>
        </p:nvSpPr>
        <p:spPr>
          <a:xfrm>
            <a:off x="8671420" y="5594432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895" name="✔︎"/>
          <p:cNvSpPr txBox="1"/>
          <p:nvPr/>
        </p:nvSpPr>
        <p:spPr>
          <a:xfrm>
            <a:off x="10042205" y="4767013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79" grpId="2"/>
      <p:bldP build="whole" bldLvl="1" animBg="1" rev="0" advAuto="0" spid="878" grpId="1"/>
      <p:bldP build="whole" bldLvl="1" animBg="1" rev="0" advAuto="0" spid="876" grpId="4"/>
      <p:bldP build="whole" bldLvl="1" animBg="1" rev="0" advAuto="0" spid="877" grpId="5"/>
      <p:bldP build="whole" bldLvl="1" animBg="1" rev="0" advAuto="0" spid="867" grpId="3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Flow-insensitive (CPS) 0-CFA"/>
          <p:cNvSpPr txBox="1"/>
          <p:nvPr>
            <p:ph type="title" idx="4294967295"/>
          </p:nvPr>
        </p:nvSpPr>
        <p:spPr>
          <a:xfrm>
            <a:off x="952500" y="17003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Flow-insensitive (CPS) 0-CFA</a:t>
            </a:r>
          </a:p>
        </p:txBody>
      </p:sp>
      <p:sp>
        <p:nvSpPr>
          <p:cNvPr id="902" name="Oval"/>
          <p:cNvSpPr/>
          <p:nvPr/>
        </p:nvSpPr>
        <p:spPr>
          <a:xfrm>
            <a:off x="1956759" y="4303465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03" name="Oval"/>
          <p:cNvSpPr/>
          <p:nvPr/>
        </p:nvSpPr>
        <p:spPr>
          <a:xfrm>
            <a:off x="3759933" y="3592378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04" name="Oval"/>
          <p:cNvSpPr/>
          <p:nvPr/>
        </p:nvSpPr>
        <p:spPr>
          <a:xfrm>
            <a:off x="3759933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05" name="Oval"/>
          <p:cNvSpPr/>
          <p:nvPr/>
        </p:nvSpPr>
        <p:spPr>
          <a:xfrm>
            <a:off x="5649806" y="5352203"/>
            <a:ext cx="828041" cy="796037"/>
          </a:xfrm>
          <a:prstGeom prst="ellipse">
            <a:avLst/>
          </a:prstGeom>
          <a:solidFill>
            <a:srgbClr val="DCDEE0"/>
          </a:solidFill>
          <a:ln w="38100">
            <a:solidFill>
              <a:srgbClr val="000000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06" name=","/>
          <p:cNvSpPr txBox="1"/>
          <p:nvPr/>
        </p:nvSpPr>
        <p:spPr>
          <a:xfrm>
            <a:off x="6647338" y="5408017"/>
            <a:ext cx="378936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,</a:t>
            </a:r>
          </a:p>
        </p:txBody>
      </p:sp>
      <p:sp>
        <p:nvSpPr>
          <p:cNvPr id="939" name="Connection Line"/>
          <p:cNvSpPr/>
          <p:nvPr/>
        </p:nvSpPr>
        <p:spPr>
          <a:xfrm>
            <a:off x="4817529" y="4233747"/>
            <a:ext cx="1124995" cy="95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8252" y="12063"/>
                  <a:pt x="11052" y="4863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940" name="Connection Line"/>
          <p:cNvSpPr/>
          <p:nvPr/>
        </p:nvSpPr>
        <p:spPr>
          <a:xfrm>
            <a:off x="4367317" y="4488090"/>
            <a:ext cx="1203396" cy="981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3577" y="9508"/>
                  <a:pt x="10777" y="16708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941" name="Connection Line"/>
          <p:cNvSpPr/>
          <p:nvPr/>
        </p:nvSpPr>
        <p:spPr>
          <a:xfrm>
            <a:off x="2803693" y="5091932"/>
            <a:ext cx="841361" cy="484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942" name="Connection Line"/>
          <p:cNvSpPr/>
          <p:nvPr/>
        </p:nvSpPr>
        <p:spPr>
          <a:xfrm>
            <a:off x="2803693" y="4127130"/>
            <a:ext cx="821888" cy="334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911" name="call"/>
          <p:cNvSpPr txBox="1"/>
          <p:nvPr/>
        </p:nvSpPr>
        <p:spPr>
          <a:xfrm>
            <a:off x="3840147" y="3706766"/>
            <a:ext cx="667614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call</a:t>
            </a:r>
          </a:p>
        </p:txBody>
      </p:sp>
      <p:sp>
        <p:nvSpPr>
          <p:cNvPr id="912" name="Control-flow graph (of call-sites)"/>
          <p:cNvSpPr txBox="1"/>
          <p:nvPr/>
        </p:nvSpPr>
        <p:spPr>
          <a:xfrm>
            <a:off x="1525998" y="7073927"/>
            <a:ext cx="5185869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Control-flow graph (of call-sites)</a:t>
            </a:r>
          </a:p>
        </p:txBody>
      </p:sp>
      <p:sp>
        <p:nvSpPr>
          <p:cNvPr id="913" name="Variables map to…"/>
          <p:cNvSpPr txBox="1"/>
          <p:nvPr/>
        </p:nvSpPr>
        <p:spPr>
          <a:xfrm>
            <a:off x="8246128" y="6883427"/>
            <a:ext cx="2979726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Variables map to </a:t>
            </a:r>
          </a:p>
          <a:p>
            <a: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sets of lambdas</a:t>
            </a:r>
          </a:p>
        </p:txBody>
      </p:sp>
      <p:sp>
        <p:nvSpPr>
          <p:cNvPr id="914" name="("/>
          <p:cNvSpPr txBox="1"/>
          <p:nvPr/>
        </p:nvSpPr>
        <p:spPr>
          <a:xfrm>
            <a:off x="637147" y="2491683"/>
            <a:ext cx="1298449" cy="436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(</a:t>
            </a:r>
          </a:p>
        </p:txBody>
      </p:sp>
      <p:sp>
        <p:nvSpPr>
          <p:cNvPr id="915" name=")"/>
          <p:cNvSpPr txBox="1"/>
          <p:nvPr/>
        </p:nvSpPr>
        <p:spPr>
          <a:xfrm>
            <a:off x="11405390" y="2491683"/>
            <a:ext cx="1298449" cy="436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)</a:t>
            </a:r>
          </a:p>
        </p:txBody>
      </p:sp>
      <p:sp>
        <p:nvSpPr>
          <p:cNvPr id="916" name="Line"/>
          <p:cNvSpPr/>
          <p:nvPr/>
        </p:nvSpPr>
        <p:spPr>
          <a:xfrm>
            <a:off x="8385714" y="4511094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17" name="Line"/>
          <p:cNvSpPr/>
          <p:nvPr/>
        </p:nvSpPr>
        <p:spPr>
          <a:xfrm>
            <a:off x="8385715" y="4918773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18" name="Line"/>
          <p:cNvSpPr/>
          <p:nvPr/>
        </p:nvSpPr>
        <p:spPr>
          <a:xfrm>
            <a:off x="8385715" y="5326453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19" name="Line"/>
          <p:cNvSpPr/>
          <p:nvPr/>
        </p:nvSpPr>
        <p:spPr>
          <a:xfrm>
            <a:off x="8385715" y="5734132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0" name="Line"/>
          <p:cNvSpPr/>
          <p:nvPr/>
        </p:nvSpPr>
        <p:spPr>
          <a:xfrm>
            <a:off x="8385715" y="6141811"/>
            <a:ext cx="2700554" cy="1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1" name="Line"/>
          <p:cNvSpPr/>
          <p:nvPr/>
        </p:nvSpPr>
        <p:spPr>
          <a:xfrm>
            <a:off x="8839498" y="4080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2" name="Line"/>
          <p:cNvSpPr/>
          <p:nvPr/>
        </p:nvSpPr>
        <p:spPr>
          <a:xfrm>
            <a:off x="9291433" y="4080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3" name="Line"/>
          <p:cNvSpPr/>
          <p:nvPr/>
        </p:nvSpPr>
        <p:spPr>
          <a:xfrm>
            <a:off x="9742341" y="4080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4" name="Line"/>
          <p:cNvSpPr/>
          <p:nvPr/>
        </p:nvSpPr>
        <p:spPr>
          <a:xfrm>
            <a:off x="10193250" y="4080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5" name="Line"/>
          <p:cNvSpPr/>
          <p:nvPr/>
        </p:nvSpPr>
        <p:spPr>
          <a:xfrm>
            <a:off x="10644158" y="4080405"/>
            <a:ext cx="1" cy="2058026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6" name="Line"/>
          <p:cNvSpPr/>
          <p:nvPr/>
        </p:nvSpPr>
        <p:spPr>
          <a:xfrm>
            <a:off x="11095067" y="4093600"/>
            <a:ext cx="1" cy="2058027"/>
          </a:xfrm>
          <a:prstGeom prst="line">
            <a:avLst/>
          </a:prstGeom>
          <a:ln w="12700">
            <a:solidFill>
              <a:srgbClr val="686E78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27" name="✔︎"/>
          <p:cNvSpPr txBox="1"/>
          <p:nvPr/>
        </p:nvSpPr>
        <p:spPr>
          <a:xfrm>
            <a:off x="8869015" y="4511734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928" name="✔︎"/>
          <p:cNvSpPr txBox="1"/>
          <p:nvPr/>
        </p:nvSpPr>
        <p:spPr>
          <a:xfrm>
            <a:off x="9779460" y="4499673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929" name="✔︎"/>
          <p:cNvSpPr txBox="1"/>
          <p:nvPr/>
        </p:nvSpPr>
        <p:spPr>
          <a:xfrm>
            <a:off x="10238726" y="4906713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930" name="✔︎"/>
          <p:cNvSpPr txBox="1"/>
          <p:nvPr/>
        </p:nvSpPr>
        <p:spPr>
          <a:xfrm>
            <a:off x="9306420" y="5721432"/>
            <a:ext cx="3937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931" name="✔︎"/>
          <p:cNvSpPr txBox="1"/>
          <p:nvPr/>
        </p:nvSpPr>
        <p:spPr>
          <a:xfrm>
            <a:off x="10686367" y="4893517"/>
            <a:ext cx="393714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latin typeface="Zapf Dingbats"/>
                <a:ea typeface="Zapf Dingbats"/>
                <a:cs typeface="Zapf Dingbats"/>
                <a:sym typeface="Zapf Dingbats"/>
              </a:defRPr>
            </a:lvl1pPr>
          </a:lstStyle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latin typeface="Zapf Dingbats"/>
                <a:ea typeface="Zapf Dingbats"/>
                <a:cs typeface="Zapf Dingbats"/>
                <a:sym typeface="Zapf Dingbats"/>
              </a:rPr>
              <a:t>✔︎</a:t>
            </a:r>
          </a:p>
        </p:txBody>
      </p:sp>
      <p:sp>
        <p:nvSpPr>
          <p:cNvPr id="932" name="call"/>
          <p:cNvSpPr txBox="1"/>
          <p:nvPr/>
        </p:nvSpPr>
        <p:spPr>
          <a:xfrm>
            <a:off x="2036972" y="4409383"/>
            <a:ext cx="66761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call</a:t>
            </a:r>
          </a:p>
        </p:txBody>
      </p:sp>
      <p:sp>
        <p:nvSpPr>
          <p:cNvPr id="933" name="call"/>
          <p:cNvSpPr txBox="1"/>
          <p:nvPr/>
        </p:nvSpPr>
        <p:spPr>
          <a:xfrm>
            <a:off x="3835373" y="5473995"/>
            <a:ext cx="66761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call</a:t>
            </a:r>
          </a:p>
        </p:txBody>
      </p:sp>
      <p:sp>
        <p:nvSpPr>
          <p:cNvPr id="934" name="call"/>
          <p:cNvSpPr txBox="1"/>
          <p:nvPr/>
        </p:nvSpPr>
        <p:spPr>
          <a:xfrm>
            <a:off x="5735715" y="5454732"/>
            <a:ext cx="667614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call</a:t>
            </a:r>
          </a:p>
        </p:txBody>
      </p:sp>
      <p:sp>
        <p:nvSpPr>
          <p:cNvPr id="935" name="{"/>
          <p:cNvSpPr txBox="1"/>
          <p:nvPr/>
        </p:nvSpPr>
        <p:spPr>
          <a:xfrm rot="5402769">
            <a:off x="9517402" y="2133189"/>
            <a:ext cx="917830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9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936" name="lambdas"/>
          <p:cNvSpPr txBox="1"/>
          <p:nvPr/>
        </p:nvSpPr>
        <p:spPr>
          <a:xfrm rot="417">
            <a:off x="8888596" y="2758715"/>
            <a:ext cx="169479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lambdas</a:t>
            </a:r>
          </a:p>
        </p:txBody>
      </p:sp>
      <p:sp>
        <p:nvSpPr>
          <p:cNvPr id="937" name="{"/>
          <p:cNvSpPr txBox="1"/>
          <p:nvPr/>
        </p:nvSpPr>
        <p:spPr>
          <a:xfrm>
            <a:off x="7644920" y="3572573"/>
            <a:ext cx="833248" cy="269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7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938" name="variables"/>
          <p:cNvSpPr txBox="1"/>
          <p:nvPr/>
        </p:nvSpPr>
        <p:spPr>
          <a:xfrm rot="16197550">
            <a:off x="6643647" y="4794603"/>
            <a:ext cx="176266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variables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Let’s live-code this 0-CFA"/>
          <p:cNvSpPr txBox="1"/>
          <p:nvPr>
            <p:ph type="title" idx="4294967295"/>
          </p:nvPr>
        </p:nvSpPr>
        <p:spPr>
          <a:xfrm>
            <a:off x="952500" y="3251905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Let’s live-code this 0-CFA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Data-flow analysi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Data-flow analysis</a:t>
            </a:r>
          </a:p>
        </p:txBody>
      </p:sp>
      <p:sp>
        <p:nvSpPr>
          <p:cNvPr id="183" name="Computed by propagating facts forward or backward.…"/>
          <p:cNvSpPr txBox="1"/>
          <p:nvPr>
            <p:ph type="body" idx="1"/>
          </p:nvPr>
        </p:nvSpPr>
        <p:spPr>
          <a:xfrm>
            <a:off x="672140" y="2285305"/>
            <a:ext cx="11660520" cy="6808590"/>
          </a:xfrm>
          <a:prstGeom prst="rect">
            <a:avLst/>
          </a:prstGeom>
        </p:spPr>
        <p:txBody>
          <a:bodyPr/>
          <a:lstStyle/>
          <a:p>
            <a:pPr/>
            <a:r>
              <a:t>Computed by propagating facts </a:t>
            </a:r>
            <a:r>
              <a:rPr b="1" i="1"/>
              <a:t>forward</a:t>
            </a:r>
            <a:r>
              <a:t> or </a:t>
            </a:r>
            <a:r>
              <a:rPr b="1" i="1"/>
              <a:t>backward</a:t>
            </a:r>
            <a:r>
              <a:t>.</a:t>
            </a:r>
          </a:p>
          <a:p>
            <a:pPr/>
            <a:r>
              <a:t>Computes </a:t>
            </a:r>
            <a:r>
              <a:rPr b="1" i="1"/>
              <a:t>may</a:t>
            </a:r>
            <a:r>
              <a:t> or </a:t>
            </a:r>
            <a:r>
              <a:rPr b="1" i="1"/>
              <a:t>must</a:t>
            </a:r>
            <a:r>
              <a:t> information. </a:t>
            </a:r>
          </a:p>
          <a:p>
            <a:pPr/>
            <a:r>
              <a:t>Reaching definitions/assignments (def-use info): which assignments may reach each variable reference (use). </a:t>
            </a:r>
          </a:p>
          <a:p>
            <a:pPr/>
            <a:r>
              <a:t>Liveness: which variables are still needed at each point.</a:t>
            </a:r>
          </a:p>
          <a:p>
            <a:pPr/>
            <a:r>
              <a:t>Available expressions: which expressions are already stored.</a:t>
            </a:r>
          </a:p>
          <a:p>
            <a:pPr/>
            <a:r>
              <a:t>Very busy expressions: which expressions are computed down all possible paths forward.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aching defs, worklist algorithm"/>
          <p:cNvSpPr txBox="1"/>
          <p:nvPr>
            <p:ph type="title" idx="4294967295"/>
          </p:nvPr>
        </p:nvSpPr>
        <p:spPr>
          <a:xfrm>
            <a:off x="939800" y="186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Reaching defs, worklist algorithm</a:t>
            </a:r>
          </a:p>
        </p:txBody>
      </p:sp>
      <p:sp>
        <p:nvSpPr>
          <p:cNvPr id="186" name="Reaching definitions is a forward may analysis.…"/>
          <p:cNvSpPr txBox="1"/>
          <p:nvPr>
            <p:ph type="body" idx="4294967295"/>
          </p:nvPr>
        </p:nvSpPr>
        <p:spPr>
          <a:xfrm>
            <a:off x="575071" y="1294705"/>
            <a:ext cx="11880058" cy="8281261"/>
          </a:xfrm>
          <a:prstGeom prst="rect">
            <a:avLst/>
          </a:prstGeom>
        </p:spPr>
        <p:txBody>
          <a:bodyPr/>
          <a:lstStyle/>
          <a:p>
            <a:pPr/>
            <a:r>
              <a:t>Reaching definitions is a </a:t>
            </a:r>
            <a:r>
              <a:rPr b="1" i="1"/>
              <a:t>forward may</a:t>
            </a:r>
            <a:r>
              <a:t> analysis.</a:t>
            </a:r>
          </a:p>
          <a:p>
            <a:pPr/>
            <a:r>
              <a:t>gen(s) yields facts generated by a statement s.</a:t>
            </a:r>
          </a:p>
          <a:p>
            <a:pPr/>
            <a:r>
              <a:t>kill(s) yields facts invalidated by a statement s.</a:t>
            </a:r>
          </a:p>
          <a:p>
            <a:pPr/>
            <a:r>
              <a:t>pred(s) and succ(s) yield sets of statements preceding/succ.</a:t>
            </a:r>
          </a:p>
          <a:p>
            <a:pPr/>
            <a:r>
              <a:t>entry(s) = </a:t>
            </a:r>
            <a:r>
              <a:rPr sz="7000"/>
              <a:t>∪</a:t>
            </a:r>
            <a:r>
              <a:rPr baseline="-5999"/>
              <a:t>s’ ∈ pred(s)</a:t>
            </a:r>
            <a:r>
              <a:t>exit(s’);    exit(s) = (entry(s) \ kill(s)) </a:t>
            </a:r>
            <a:r>
              <a:rPr sz="4000"/>
              <a:t>∪</a:t>
            </a:r>
            <a:r>
              <a:rPr sz="3000"/>
              <a:t> gen(s)</a:t>
            </a:r>
          </a:p>
          <a:p>
            <a:pPr/>
            <a:r>
              <a:t>gen, kill, pred, succ, are fixed for each s; exit is monotonic in entry (if entry(s) grows, exit(s) grows); entry for exits of preds.</a:t>
            </a:r>
          </a:p>
          <a:p>
            <a:pPr/>
            <a:r>
              <a:t>We iterate rules for entry/exit until reaching a </a:t>
            </a:r>
            <a:r>
              <a:rPr b="1" i="1"/>
              <a:t>fixed point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aching defs, worklist algorithm"/>
          <p:cNvSpPr txBox="1"/>
          <p:nvPr>
            <p:ph type="title" idx="4294967295"/>
          </p:nvPr>
        </p:nvSpPr>
        <p:spPr>
          <a:xfrm>
            <a:off x="939800" y="186266"/>
            <a:ext cx="11099800" cy="1229787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Reaching defs, worklist algorithm</a:t>
            </a:r>
          </a:p>
        </p:txBody>
      </p:sp>
      <p:sp>
        <p:nvSpPr>
          <p:cNvPr id="189" name="Main idea: worklist-based fixed-point algorithm.…"/>
          <p:cNvSpPr txBox="1"/>
          <p:nvPr>
            <p:ph type="body" idx="4294967295"/>
          </p:nvPr>
        </p:nvSpPr>
        <p:spPr>
          <a:xfrm>
            <a:off x="575071" y="1459805"/>
            <a:ext cx="11880058" cy="8281261"/>
          </a:xfrm>
          <a:prstGeom prst="rect">
            <a:avLst/>
          </a:prstGeom>
        </p:spPr>
        <p:txBody>
          <a:bodyPr/>
          <a:lstStyle/>
          <a:p>
            <a:pPr/>
            <a:r>
              <a:t>Main idea: worklist-based fixed-point algorithm.</a:t>
            </a:r>
          </a:p>
          <a:p>
            <a:pPr/>
            <a:r>
              <a:t>All entry(s) and exit(s) are initialized to be empty.</a:t>
            </a:r>
          </a:p>
          <a:p>
            <a:pPr/>
            <a:r>
              <a:t>Add all statements to the worklist; all must be considered.</a:t>
            </a:r>
          </a:p>
          <a:p>
            <a:pPr/>
            <a:r>
              <a:t>Until the worklist is empty, remove an s from worklist:</a:t>
            </a:r>
          </a:p>
          <a:p>
            <a:pPr lvl="2"/>
            <a:r>
              <a:t>Compute entry(s) as union of all exit(s’), of predecessor s’</a:t>
            </a:r>
          </a:p>
          <a:p>
            <a:pPr lvl="2"/>
            <a:r>
              <a:t>Compute exit(s) from gen(s), kill(s), and entry(s)</a:t>
            </a:r>
          </a:p>
          <a:p>
            <a:pPr lvl="2"/>
            <a:r>
              <a:t>If exit(s) was increased, add all succ(s) to the worklist</a:t>
            </a:r>
          </a:p>
          <a:p>
            <a:pPr/>
            <a:r>
              <a:t>(This version is for </a:t>
            </a:r>
            <a:r>
              <a:rPr i="1"/>
              <a:t>forward may</a:t>
            </a:r>
            <a:r>
              <a:t> kill/gen analyses.)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exit(s) = ∅…"/>
          <p:cNvSpPr txBox="1"/>
          <p:nvPr/>
        </p:nvSpPr>
        <p:spPr>
          <a:xfrm>
            <a:off x="1605762" y="1949809"/>
            <a:ext cx="9793276" cy="5454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exit(s) = ∅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 = all statements s  </a:t>
            </a:r>
            <a:r>
              <a:rPr>
                <a:solidFill>
                  <a:srgbClr val="5E5E5E"/>
                </a:solidFill>
              </a:rPr>
              <a:t>//worklist</a:t>
            </a:r>
            <a:endParaRPr>
              <a:solidFill>
                <a:srgbClr val="5E5E5E"/>
              </a:solidFill>
            </a:endParaR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</a:t>
            </a:r>
            <a:r>
              <a:t> W not empty: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remove s from W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entry(s) = </a:t>
            </a:r>
            <a:r>
              <a:rPr sz="5500"/>
              <a:t>∪</a:t>
            </a:r>
            <a:r>
              <a:rPr baseline="-5999"/>
              <a:t>s’∈pred(s)</a:t>
            </a:r>
            <a:r>
              <a:t>exit(s’)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update = (entry(s) \ kill(s)) </a:t>
            </a:r>
            <a:r>
              <a:rPr sz="4000"/>
              <a:t>∪</a:t>
            </a:r>
            <a:r>
              <a:t> gen(s)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if update != exit(s):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exit(s) = update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W = W </a:t>
            </a:r>
            <a:r>
              <a:rPr sz="4000"/>
              <a:t>∪</a:t>
            </a:r>
            <a:r>
              <a:t> succ(s)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</p:txBody>
      </p:sp>
      <p:sp>
        <p:nvSpPr>
          <p:cNvPr id="192" name="Reaching defs, worklist algorithm"/>
          <p:cNvSpPr txBox="1"/>
          <p:nvPr>
            <p:ph type="title" idx="4294967295"/>
          </p:nvPr>
        </p:nvSpPr>
        <p:spPr>
          <a:xfrm>
            <a:off x="939800" y="186266"/>
            <a:ext cx="11099800" cy="1229787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Reaching defs</a:t>
            </a:r>
            <a:r>
              <a:t>, worklist algorithm</a:t>
            </a:r>
          </a:p>
        </p:txBody>
      </p:sp>
      <p:sp>
        <p:nvSpPr>
          <p:cNvPr id="193" name="Forward may analysis"/>
          <p:cNvSpPr txBox="1"/>
          <p:nvPr/>
        </p:nvSpPr>
        <p:spPr>
          <a:xfrm>
            <a:off x="939800" y="7988300"/>
            <a:ext cx="11099800" cy="12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0"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Forward may </a:t>
            </a:r>
            <a:r>
              <a:t>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