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228600" algn="ctr">
              <a:spcBef>
                <a:spcPts val="0"/>
              </a:spcBef>
              <a:buSzTx/>
              <a:buNone/>
              <a:defRPr sz="3700"/>
            </a:lvl2pPr>
            <a:lvl3pPr marL="0" indent="457200" algn="ctr">
              <a:spcBef>
                <a:spcPts val="0"/>
              </a:spcBef>
              <a:buSzTx/>
              <a:buNone/>
              <a:defRPr sz="3700"/>
            </a:lvl3pPr>
            <a:lvl4pPr marL="0" indent="685800" algn="ctr">
              <a:spcBef>
                <a:spcPts val="0"/>
              </a:spcBef>
              <a:buSzTx/>
              <a:buNone/>
              <a:defRPr sz="3700"/>
            </a:lvl4pPr>
            <a:lvl5pPr marL="0" indent="91440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/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“Type a quote here.”"/>
          <p:cNvSpPr txBox="1"/>
          <p:nvPr>
            <p:ph type="body" sz="quarter" idx="14"/>
          </p:nvPr>
        </p:nvSpPr>
        <p:spPr>
          <a:xfrm>
            <a:off x="1270000" y="4267112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13"/>
          </p:nvPr>
        </p:nvSpPr>
        <p:spPr>
          <a:xfrm>
            <a:off x="1625600" y="673100"/>
            <a:ext cx="9753600" cy="5905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228600" algn="ctr">
              <a:spcBef>
                <a:spcPts val="0"/>
              </a:spcBef>
              <a:buSzTx/>
              <a:buNone/>
              <a:defRPr sz="3700"/>
            </a:lvl2pPr>
            <a:lvl3pPr marL="0" indent="457200" algn="ctr">
              <a:spcBef>
                <a:spcPts val="0"/>
              </a:spcBef>
              <a:buSzTx/>
              <a:buNone/>
              <a:defRPr sz="3700"/>
            </a:lvl3pPr>
            <a:lvl4pPr marL="0" indent="685800" algn="ctr">
              <a:spcBef>
                <a:spcPts val="0"/>
              </a:spcBef>
              <a:buSzTx/>
              <a:buNone/>
              <a:defRPr sz="3700"/>
            </a:lvl4pPr>
            <a:lvl5pPr marL="0" indent="91440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sz="half" idx="13"/>
          </p:nvPr>
        </p:nvSpPr>
        <p:spPr>
          <a:xfrm>
            <a:off x="6718300" y="635000"/>
            <a:ext cx="5334000" cy="8216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228600" algn="ctr">
              <a:spcBef>
                <a:spcPts val="0"/>
              </a:spcBef>
              <a:buSzTx/>
              <a:buNone/>
              <a:defRPr sz="3700"/>
            </a:lvl2pPr>
            <a:lvl3pPr marL="0" indent="457200" algn="ctr">
              <a:spcBef>
                <a:spcPts val="0"/>
              </a:spcBef>
              <a:buSzTx/>
              <a:buNone/>
              <a:defRPr sz="3700"/>
            </a:lvl3pPr>
            <a:lvl4pPr marL="0" indent="685800" algn="ctr">
              <a:spcBef>
                <a:spcPts val="0"/>
              </a:spcBef>
              <a:buSzTx/>
              <a:buNone/>
              <a:defRPr sz="3700"/>
            </a:lvl4pPr>
            <a:lvl5pPr marL="0" indent="91440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14"/>
          </p:nvPr>
        </p:nvSpPr>
        <p:spPr>
          <a:xfrm>
            <a:off x="6718300" y="8890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arbage collection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Garbage collection</a:t>
            </a:r>
          </a:p>
        </p:txBody>
      </p:sp>
      <p:sp>
        <p:nvSpPr>
          <p:cNvPr id="120" name="Strategies for automatic memory management"/>
          <p:cNvSpPr txBox="1"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Strategies for automatic memory management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Pointer reversal with copying"/>
          <p:cNvSpPr txBox="1"/>
          <p:nvPr>
            <p:ph type="title"/>
          </p:nvPr>
        </p:nvSpPr>
        <p:spPr>
          <a:xfrm>
            <a:off x="952500" y="254000"/>
            <a:ext cx="11099800" cy="1793611"/>
          </a:xfrm>
          <a:prstGeom prst="rect">
            <a:avLst/>
          </a:prstGeom>
        </p:spPr>
        <p:txBody>
          <a:bodyPr/>
          <a:lstStyle>
            <a:lvl1pPr defTabSz="578358">
              <a:defRPr sz="6435"/>
            </a:lvl1pPr>
          </a:lstStyle>
          <a:p>
            <a:pPr/>
            <a:r>
              <a:t>Pointer reversal with copying</a:t>
            </a:r>
          </a:p>
        </p:txBody>
      </p:sp>
      <p:sp>
        <p:nvSpPr>
          <p:cNvPr id="293" name="Rectangle"/>
          <p:cNvSpPr/>
          <p:nvPr/>
        </p:nvSpPr>
        <p:spPr>
          <a:xfrm>
            <a:off x="1708745" y="2701958"/>
            <a:ext cx="206244" cy="1270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4" name="Rectangle"/>
          <p:cNvSpPr/>
          <p:nvPr/>
        </p:nvSpPr>
        <p:spPr>
          <a:xfrm>
            <a:off x="1463212" y="2701958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5" name="Rectangle"/>
          <p:cNvSpPr/>
          <p:nvPr/>
        </p:nvSpPr>
        <p:spPr>
          <a:xfrm>
            <a:off x="1954278" y="2701958"/>
            <a:ext cx="206243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6" name="Line"/>
          <p:cNvSpPr/>
          <p:nvPr/>
        </p:nvSpPr>
        <p:spPr>
          <a:xfrm>
            <a:off x="824015" y="2090617"/>
            <a:ext cx="556052" cy="55605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7" name="Line"/>
          <p:cNvSpPr/>
          <p:nvPr/>
        </p:nvSpPr>
        <p:spPr>
          <a:xfrm flipV="1">
            <a:off x="6502399" y="1975200"/>
            <a:ext cx="1" cy="8089088"/>
          </a:xfrm>
          <a:prstGeom prst="line">
            <a:avLst/>
          </a:prstGeom>
          <a:ln w="381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8" name="Rectangle"/>
          <p:cNvSpPr/>
          <p:nvPr/>
        </p:nvSpPr>
        <p:spPr>
          <a:xfrm>
            <a:off x="4218814" y="3540157"/>
            <a:ext cx="206243" cy="1270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9" name="Rectangle"/>
          <p:cNvSpPr/>
          <p:nvPr/>
        </p:nvSpPr>
        <p:spPr>
          <a:xfrm>
            <a:off x="3973281" y="3540158"/>
            <a:ext cx="206243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00" name="Rectangle"/>
          <p:cNvSpPr/>
          <p:nvPr/>
        </p:nvSpPr>
        <p:spPr>
          <a:xfrm>
            <a:off x="4464346" y="3540157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01" name="Rectangle"/>
          <p:cNvSpPr/>
          <p:nvPr/>
        </p:nvSpPr>
        <p:spPr>
          <a:xfrm>
            <a:off x="4667547" y="6088624"/>
            <a:ext cx="206244" cy="1270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02" name="Rectangle"/>
          <p:cNvSpPr/>
          <p:nvPr/>
        </p:nvSpPr>
        <p:spPr>
          <a:xfrm>
            <a:off x="4422014" y="6088624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03" name="Rectangle"/>
          <p:cNvSpPr/>
          <p:nvPr/>
        </p:nvSpPr>
        <p:spPr>
          <a:xfrm>
            <a:off x="4913080" y="6088624"/>
            <a:ext cx="206243" cy="1270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04" name="Rectangle"/>
          <p:cNvSpPr/>
          <p:nvPr/>
        </p:nvSpPr>
        <p:spPr>
          <a:xfrm>
            <a:off x="3041947" y="8112158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05" name="Rectangle"/>
          <p:cNvSpPr/>
          <p:nvPr/>
        </p:nvSpPr>
        <p:spPr>
          <a:xfrm>
            <a:off x="1463212" y="5868490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06" name="Rectangle"/>
          <p:cNvSpPr/>
          <p:nvPr/>
        </p:nvSpPr>
        <p:spPr>
          <a:xfrm>
            <a:off x="1217679" y="5868491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07" name="Rectangle"/>
          <p:cNvSpPr/>
          <p:nvPr/>
        </p:nvSpPr>
        <p:spPr>
          <a:xfrm>
            <a:off x="1708745" y="5868490"/>
            <a:ext cx="206244" cy="1270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08" name="Line"/>
          <p:cNvSpPr/>
          <p:nvPr/>
        </p:nvSpPr>
        <p:spPr>
          <a:xfrm>
            <a:off x="2335791" y="3194775"/>
            <a:ext cx="1476497" cy="815490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09" name="Line"/>
          <p:cNvSpPr/>
          <p:nvPr/>
        </p:nvSpPr>
        <p:spPr>
          <a:xfrm>
            <a:off x="4281023" y="4911739"/>
            <a:ext cx="499365" cy="1081405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10" name="Line"/>
          <p:cNvSpPr/>
          <p:nvPr/>
        </p:nvSpPr>
        <p:spPr>
          <a:xfrm flipH="1" flipV="1">
            <a:off x="2056361" y="6392711"/>
            <a:ext cx="2222743" cy="254695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11" name="Rectangle"/>
          <p:cNvSpPr/>
          <p:nvPr/>
        </p:nvSpPr>
        <p:spPr>
          <a:xfrm>
            <a:off x="3291714" y="8112158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12" name="Line"/>
          <p:cNvSpPr/>
          <p:nvPr/>
        </p:nvSpPr>
        <p:spPr>
          <a:xfrm flipH="1">
            <a:off x="3627270" y="7465082"/>
            <a:ext cx="1033890" cy="646184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13" name="Line"/>
          <p:cNvSpPr/>
          <p:nvPr/>
        </p:nvSpPr>
        <p:spPr>
          <a:xfrm flipV="1">
            <a:off x="1891503" y="4681404"/>
            <a:ext cx="1923956" cy="1039756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18" name="Connection Line"/>
          <p:cNvSpPr/>
          <p:nvPr/>
        </p:nvSpPr>
        <p:spPr>
          <a:xfrm>
            <a:off x="2313129" y="2658408"/>
            <a:ext cx="1975116" cy="7851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6947" fill="norm" stroke="1" extrusionOk="0">
                <a:moveTo>
                  <a:pt x="21600" y="16947"/>
                </a:moveTo>
                <a:cubicBezTo>
                  <a:pt x="17738" y="-906"/>
                  <a:pt x="10538" y="-4653"/>
                  <a:pt x="0" y="5705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319" name="Connection Line"/>
          <p:cNvSpPr/>
          <p:nvPr/>
        </p:nvSpPr>
        <p:spPr>
          <a:xfrm>
            <a:off x="4768282" y="4543143"/>
            <a:ext cx="551585" cy="143133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6204" h="21600" fill="norm" stroke="1" extrusionOk="0">
                <a:moveTo>
                  <a:pt x="1038" y="21600"/>
                </a:moveTo>
                <a:cubicBezTo>
                  <a:pt x="21600" y="15494"/>
                  <a:pt x="21254" y="8294"/>
                  <a:pt x="0" y="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320" name="Connection Line"/>
          <p:cNvSpPr/>
          <p:nvPr/>
        </p:nvSpPr>
        <p:spPr>
          <a:xfrm>
            <a:off x="2093476" y="6731541"/>
            <a:ext cx="2206031" cy="65231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6398" fill="norm" stroke="1" extrusionOk="0">
                <a:moveTo>
                  <a:pt x="0" y="0"/>
                </a:moveTo>
                <a:cubicBezTo>
                  <a:pt x="5042" y="19459"/>
                  <a:pt x="12242" y="21600"/>
                  <a:pt x="21600" y="6422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321" name="Connection Line"/>
          <p:cNvSpPr/>
          <p:nvPr/>
        </p:nvSpPr>
        <p:spPr>
          <a:xfrm>
            <a:off x="549560" y="1912854"/>
            <a:ext cx="1261402" cy="7003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21600"/>
                </a:moveTo>
                <a:cubicBezTo>
                  <a:pt x="14377" y="8019"/>
                  <a:pt x="7177" y="819"/>
                  <a:pt x="0" y="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arrow"/>
          </a:ln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xit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dissolve" transition="out">
                                      <p:cBhvr>
                                        <p:cTn id="6" dur="199" fill="hold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fill="hold">
                                          <p:stCondLst>
                                            <p:cond delay="198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99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400"/>
                                        <p:tgtEl>
                                          <p:spTgt spid="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xit" nodeType="click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dissolve" transition="out">
                                      <p:cBhvr>
                                        <p:cTn id="15" dur="200" fill="hold"/>
                                        <p:tgtEl>
                                          <p:spTgt spid="3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"/>
                            </p:stCondLst>
                            <p:childTnLst>
                              <p:par>
                                <p:cTn id="18" presetClass="entr" nodeType="after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0" dur="400"/>
                                        <p:tgtEl>
                                          <p:spTgt spid="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xit" nodeType="clickEffect" presetID="9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dissolve" transition="out">
                                      <p:cBhvr>
                                        <p:cTn id="24" dur="199" fill="hold"/>
                                        <p:tgtEl>
                                          <p:spTgt spid="3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fill="hold">
                                          <p:stCondLst>
                                            <p:cond delay="198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99"/>
                            </p:stCondLst>
                            <p:childTnLst>
                              <p:par>
                                <p:cTn id="27" presetClass="entr" nodeType="afterEffect" presetID="9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9" dur="400"/>
                                        <p:tgtEl>
                                          <p:spTgt spid="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Class="exit" nodeType="clickEffect" presetID="9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dissolve" transition="out">
                                      <p:cBhvr>
                                        <p:cTn id="33" dur="500" fill="hold"/>
                                        <p:tgtEl>
                                          <p:spTgt spid="3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Class="entr" nodeType="afterEffect" presetID="9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7" fill="hold"/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8" dur="400"/>
                                        <p:tgtEl>
                                          <p:spTgt spid="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Class="exit" nodeType="clickEffect" presetID="9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dissolve" transition="out">
                                      <p:cBhvr>
                                        <p:cTn id="42" dur="200" fill="hold"/>
                                        <p:tgtEl>
                                          <p:spTgt spid="3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96" grpId="1"/>
      <p:bldP build="whole" bldLvl="1" animBg="1" rev="0" advAuto="0" spid="321" grpId="2"/>
      <p:bldP build="whole" bldLvl="1" animBg="1" rev="0" advAuto="0" spid="318" grpId="4"/>
      <p:bldP build="whole" bldLvl="1" animBg="1" rev="0" advAuto="0" spid="319" grpId="6"/>
      <p:bldP build="whole" bldLvl="1" animBg="1" rev="0" advAuto="0" spid="308" grpId="3"/>
      <p:bldP build="whole" bldLvl="1" animBg="1" rev="0" advAuto="0" spid="310" grpId="7"/>
      <p:bldP build="whole" bldLvl="1" animBg="1" rev="0" advAuto="0" spid="309" grpId="5"/>
      <p:bldP build="whole" bldLvl="1" animBg="1" rev="0" advAuto="0" spid="320" grpId="8"/>
      <p:bldP build="whole" bldLvl="1" animBg="1" rev="0" advAuto="0" spid="313" grpId="9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Pointer reversal with copying"/>
          <p:cNvSpPr txBox="1"/>
          <p:nvPr>
            <p:ph type="title"/>
          </p:nvPr>
        </p:nvSpPr>
        <p:spPr>
          <a:xfrm>
            <a:off x="952500" y="254000"/>
            <a:ext cx="11099800" cy="1793611"/>
          </a:xfrm>
          <a:prstGeom prst="rect">
            <a:avLst/>
          </a:prstGeom>
        </p:spPr>
        <p:txBody>
          <a:bodyPr/>
          <a:lstStyle>
            <a:lvl1pPr defTabSz="578358">
              <a:defRPr sz="6435"/>
            </a:lvl1pPr>
          </a:lstStyle>
          <a:p>
            <a:pPr/>
            <a:r>
              <a:t>Pointer reversal with copying</a:t>
            </a:r>
          </a:p>
        </p:txBody>
      </p:sp>
      <p:sp>
        <p:nvSpPr>
          <p:cNvPr id="324" name="Rectangle"/>
          <p:cNvSpPr/>
          <p:nvPr/>
        </p:nvSpPr>
        <p:spPr>
          <a:xfrm>
            <a:off x="1708745" y="2701957"/>
            <a:ext cx="206244" cy="1270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25" name="Rectangle"/>
          <p:cNvSpPr/>
          <p:nvPr/>
        </p:nvSpPr>
        <p:spPr>
          <a:xfrm>
            <a:off x="1463212" y="2701958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26" name="Rectangle"/>
          <p:cNvSpPr/>
          <p:nvPr/>
        </p:nvSpPr>
        <p:spPr>
          <a:xfrm>
            <a:off x="1954278" y="2701957"/>
            <a:ext cx="206243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27" name="Line"/>
          <p:cNvSpPr/>
          <p:nvPr/>
        </p:nvSpPr>
        <p:spPr>
          <a:xfrm flipV="1">
            <a:off x="6502399" y="1975200"/>
            <a:ext cx="1" cy="8089087"/>
          </a:xfrm>
          <a:prstGeom prst="line">
            <a:avLst/>
          </a:prstGeom>
          <a:ln w="381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28" name="Rectangle"/>
          <p:cNvSpPr/>
          <p:nvPr/>
        </p:nvSpPr>
        <p:spPr>
          <a:xfrm>
            <a:off x="4218814" y="3540157"/>
            <a:ext cx="206243" cy="1270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29" name="Rectangle"/>
          <p:cNvSpPr/>
          <p:nvPr/>
        </p:nvSpPr>
        <p:spPr>
          <a:xfrm>
            <a:off x="3973281" y="3540158"/>
            <a:ext cx="206243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0" name="Rectangle"/>
          <p:cNvSpPr/>
          <p:nvPr/>
        </p:nvSpPr>
        <p:spPr>
          <a:xfrm>
            <a:off x="4464346" y="3540157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1" name="Rectangle"/>
          <p:cNvSpPr/>
          <p:nvPr/>
        </p:nvSpPr>
        <p:spPr>
          <a:xfrm>
            <a:off x="4667547" y="6088624"/>
            <a:ext cx="206244" cy="1270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2" name="Rectangle"/>
          <p:cNvSpPr/>
          <p:nvPr/>
        </p:nvSpPr>
        <p:spPr>
          <a:xfrm>
            <a:off x="4422014" y="6088624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3" name="Rectangle"/>
          <p:cNvSpPr/>
          <p:nvPr/>
        </p:nvSpPr>
        <p:spPr>
          <a:xfrm>
            <a:off x="4913080" y="6088624"/>
            <a:ext cx="206244" cy="1270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4" name="Rectangle"/>
          <p:cNvSpPr/>
          <p:nvPr/>
        </p:nvSpPr>
        <p:spPr>
          <a:xfrm>
            <a:off x="3041947" y="8112158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5" name="Rectangle"/>
          <p:cNvSpPr/>
          <p:nvPr/>
        </p:nvSpPr>
        <p:spPr>
          <a:xfrm>
            <a:off x="7051212" y="1956891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6" name="Rectangle"/>
          <p:cNvSpPr/>
          <p:nvPr/>
        </p:nvSpPr>
        <p:spPr>
          <a:xfrm>
            <a:off x="6805679" y="1956891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7" name="Rectangle"/>
          <p:cNvSpPr/>
          <p:nvPr/>
        </p:nvSpPr>
        <p:spPr>
          <a:xfrm>
            <a:off x="7296745" y="1956891"/>
            <a:ext cx="206244" cy="1270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8" name="Rectangle"/>
          <p:cNvSpPr/>
          <p:nvPr/>
        </p:nvSpPr>
        <p:spPr>
          <a:xfrm>
            <a:off x="3291714" y="8112158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9" name="Line"/>
          <p:cNvSpPr/>
          <p:nvPr/>
        </p:nvSpPr>
        <p:spPr>
          <a:xfrm flipH="1">
            <a:off x="3627270" y="7465082"/>
            <a:ext cx="1033890" cy="646184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43" name="Connection Line"/>
          <p:cNvSpPr/>
          <p:nvPr/>
        </p:nvSpPr>
        <p:spPr>
          <a:xfrm>
            <a:off x="2313129" y="2658408"/>
            <a:ext cx="1975115" cy="78511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6947" fill="norm" stroke="1" extrusionOk="0">
                <a:moveTo>
                  <a:pt x="21600" y="16947"/>
                </a:moveTo>
                <a:cubicBezTo>
                  <a:pt x="17738" y="-906"/>
                  <a:pt x="10538" y="-4653"/>
                  <a:pt x="0" y="5705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344" name="Connection Line"/>
          <p:cNvSpPr/>
          <p:nvPr/>
        </p:nvSpPr>
        <p:spPr>
          <a:xfrm>
            <a:off x="4768282" y="4543144"/>
            <a:ext cx="551585" cy="14313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6204" h="21600" fill="norm" stroke="1" extrusionOk="0">
                <a:moveTo>
                  <a:pt x="1038" y="21600"/>
                </a:moveTo>
                <a:cubicBezTo>
                  <a:pt x="21600" y="15494"/>
                  <a:pt x="21254" y="8294"/>
                  <a:pt x="0" y="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345" name="Connection Line"/>
          <p:cNvSpPr/>
          <p:nvPr/>
        </p:nvSpPr>
        <p:spPr>
          <a:xfrm>
            <a:off x="549560" y="1912854"/>
            <a:ext cx="1261402" cy="7003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21600"/>
                </a:moveTo>
                <a:cubicBezTo>
                  <a:pt x="14377" y="8019"/>
                  <a:pt x="7177" y="819"/>
                  <a:pt x="0" y="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arrow"/>
          </a:ln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Pointer reversal with copying"/>
          <p:cNvSpPr txBox="1"/>
          <p:nvPr>
            <p:ph type="title"/>
          </p:nvPr>
        </p:nvSpPr>
        <p:spPr>
          <a:xfrm>
            <a:off x="952500" y="254000"/>
            <a:ext cx="11099800" cy="1793611"/>
          </a:xfrm>
          <a:prstGeom prst="rect">
            <a:avLst/>
          </a:prstGeom>
        </p:spPr>
        <p:txBody>
          <a:bodyPr/>
          <a:lstStyle>
            <a:lvl1pPr defTabSz="578358">
              <a:defRPr sz="6435"/>
            </a:lvl1pPr>
          </a:lstStyle>
          <a:p>
            <a:pPr/>
            <a:r>
              <a:t>Pointer reversal with copying</a:t>
            </a:r>
          </a:p>
        </p:txBody>
      </p:sp>
      <p:sp>
        <p:nvSpPr>
          <p:cNvPr id="348" name="Rectangle"/>
          <p:cNvSpPr/>
          <p:nvPr/>
        </p:nvSpPr>
        <p:spPr>
          <a:xfrm>
            <a:off x="1708745" y="2701957"/>
            <a:ext cx="206244" cy="1270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49" name="Rectangle"/>
          <p:cNvSpPr/>
          <p:nvPr/>
        </p:nvSpPr>
        <p:spPr>
          <a:xfrm>
            <a:off x="1463212" y="2701958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50" name="Rectangle"/>
          <p:cNvSpPr/>
          <p:nvPr/>
        </p:nvSpPr>
        <p:spPr>
          <a:xfrm>
            <a:off x="1954278" y="2701957"/>
            <a:ext cx="206243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51" name="Line"/>
          <p:cNvSpPr/>
          <p:nvPr/>
        </p:nvSpPr>
        <p:spPr>
          <a:xfrm flipV="1">
            <a:off x="6502399" y="1975200"/>
            <a:ext cx="1" cy="8089087"/>
          </a:xfrm>
          <a:prstGeom prst="line">
            <a:avLst/>
          </a:prstGeom>
          <a:ln w="381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52" name="Rectangle"/>
          <p:cNvSpPr/>
          <p:nvPr/>
        </p:nvSpPr>
        <p:spPr>
          <a:xfrm>
            <a:off x="4218814" y="3540157"/>
            <a:ext cx="206243" cy="1270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53" name="Rectangle"/>
          <p:cNvSpPr/>
          <p:nvPr/>
        </p:nvSpPr>
        <p:spPr>
          <a:xfrm>
            <a:off x="3973281" y="3540158"/>
            <a:ext cx="206243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54" name="Rectangle"/>
          <p:cNvSpPr/>
          <p:nvPr/>
        </p:nvSpPr>
        <p:spPr>
          <a:xfrm>
            <a:off x="4464346" y="3540157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55" name="Rectangle"/>
          <p:cNvSpPr/>
          <p:nvPr/>
        </p:nvSpPr>
        <p:spPr>
          <a:xfrm>
            <a:off x="4667547" y="6088624"/>
            <a:ext cx="206244" cy="1270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56" name="Rectangle"/>
          <p:cNvSpPr/>
          <p:nvPr/>
        </p:nvSpPr>
        <p:spPr>
          <a:xfrm>
            <a:off x="4422014" y="6088624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57" name="Rectangle"/>
          <p:cNvSpPr/>
          <p:nvPr/>
        </p:nvSpPr>
        <p:spPr>
          <a:xfrm>
            <a:off x="4913080" y="6088624"/>
            <a:ext cx="206244" cy="1270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58" name="Rectangle"/>
          <p:cNvSpPr/>
          <p:nvPr/>
        </p:nvSpPr>
        <p:spPr>
          <a:xfrm>
            <a:off x="7672241" y="1956891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59" name="Rectangle"/>
          <p:cNvSpPr/>
          <p:nvPr/>
        </p:nvSpPr>
        <p:spPr>
          <a:xfrm>
            <a:off x="7051213" y="1956891"/>
            <a:ext cx="206243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60" name="Rectangle"/>
          <p:cNvSpPr/>
          <p:nvPr/>
        </p:nvSpPr>
        <p:spPr>
          <a:xfrm>
            <a:off x="6805679" y="1956891"/>
            <a:ext cx="206243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61" name="Rectangle"/>
          <p:cNvSpPr/>
          <p:nvPr/>
        </p:nvSpPr>
        <p:spPr>
          <a:xfrm>
            <a:off x="7296745" y="1956891"/>
            <a:ext cx="206244" cy="1270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62" name="Rectangle"/>
          <p:cNvSpPr/>
          <p:nvPr/>
        </p:nvSpPr>
        <p:spPr>
          <a:xfrm>
            <a:off x="7922008" y="1956891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66" name="Connection Line"/>
          <p:cNvSpPr/>
          <p:nvPr/>
        </p:nvSpPr>
        <p:spPr>
          <a:xfrm>
            <a:off x="2313129" y="2658408"/>
            <a:ext cx="1975115" cy="78511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6947" fill="norm" stroke="1" extrusionOk="0">
                <a:moveTo>
                  <a:pt x="21600" y="16947"/>
                </a:moveTo>
                <a:cubicBezTo>
                  <a:pt x="17738" y="-906"/>
                  <a:pt x="10538" y="-4653"/>
                  <a:pt x="0" y="5705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367" name="Connection Line"/>
          <p:cNvSpPr/>
          <p:nvPr/>
        </p:nvSpPr>
        <p:spPr>
          <a:xfrm>
            <a:off x="4768282" y="4543144"/>
            <a:ext cx="551585" cy="14313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6204" h="21600" fill="norm" stroke="1" extrusionOk="0">
                <a:moveTo>
                  <a:pt x="1038" y="21600"/>
                </a:moveTo>
                <a:cubicBezTo>
                  <a:pt x="21600" y="15494"/>
                  <a:pt x="21254" y="8294"/>
                  <a:pt x="0" y="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368" name="Connection Line"/>
          <p:cNvSpPr/>
          <p:nvPr/>
        </p:nvSpPr>
        <p:spPr>
          <a:xfrm>
            <a:off x="549560" y="1912854"/>
            <a:ext cx="1261402" cy="7003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21600"/>
                </a:moveTo>
                <a:cubicBezTo>
                  <a:pt x="14377" y="8019"/>
                  <a:pt x="7177" y="819"/>
                  <a:pt x="0" y="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arrow"/>
          </a:ln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Pointer reversal with copying"/>
          <p:cNvSpPr txBox="1"/>
          <p:nvPr>
            <p:ph type="title"/>
          </p:nvPr>
        </p:nvSpPr>
        <p:spPr>
          <a:xfrm>
            <a:off x="952500" y="254000"/>
            <a:ext cx="11099800" cy="1793611"/>
          </a:xfrm>
          <a:prstGeom prst="rect">
            <a:avLst/>
          </a:prstGeom>
        </p:spPr>
        <p:txBody>
          <a:bodyPr/>
          <a:lstStyle>
            <a:lvl1pPr defTabSz="578358">
              <a:defRPr sz="6435"/>
            </a:lvl1pPr>
          </a:lstStyle>
          <a:p>
            <a:pPr/>
            <a:r>
              <a:t>Pointer reversal with copying</a:t>
            </a:r>
          </a:p>
        </p:txBody>
      </p:sp>
      <p:sp>
        <p:nvSpPr>
          <p:cNvPr id="371" name="Rectangle"/>
          <p:cNvSpPr/>
          <p:nvPr/>
        </p:nvSpPr>
        <p:spPr>
          <a:xfrm>
            <a:off x="1708745" y="2701957"/>
            <a:ext cx="206244" cy="1270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72" name="Rectangle"/>
          <p:cNvSpPr/>
          <p:nvPr/>
        </p:nvSpPr>
        <p:spPr>
          <a:xfrm>
            <a:off x="1463212" y="2701958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73" name="Rectangle"/>
          <p:cNvSpPr/>
          <p:nvPr/>
        </p:nvSpPr>
        <p:spPr>
          <a:xfrm>
            <a:off x="1954278" y="2701957"/>
            <a:ext cx="206243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74" name="Line"/>
          <p:cNvSpPr/>
          <p:nvPr/>
        </p:nvSpPr>
        <p:spPr>
          <a:xfrm flipV="1">
            <a:off x="6502399" y="1975200"/>
            <a:ext cx="1" cy="8089087"/>
          </a:xfrm>
          <a:prstGeom prst="line">
            <a:avLst/>
          </a:prstGeom>
          <a:ln w="381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75" name="Rectangle"/>
          <p:cNvSpPr/>
          <p:nvPr/>
        </p:nvSpPr>
        <p:spPr>
          <a:xfrm>
            <a:off x="4218814" y="3540157"/>
            <a:ext cx="206243" cy="1270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76" name="Rectangle"/>
          <p:cNvSpPr/>
          <p:nvPr/>
        </p:nvSpPr>
        <p:spPr>
          <a:xfrm>
            <a:off x="3973281" y="3540158"/>
            <a:ext cx="206243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77" name="Rectangle"/>
          <p:cNvSpPr/>
          <p:nvPr/>
        </p:nvSpPr>
        <p:spPr>
          <a:xfrm>
            <a:off x="4464346" y="3540157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78" name="Rectangle"/>
          <p:cNvSpPr/>
          <p:nvPr/>
        </p:nvSpPr>
        <p:spPr>
          <a:xfrm>
            <a:off x="8523816" y="1956890"/>
            <a:ext cx="206244" cy="1270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79" name="Rectangle"/>
          <p:cNvSpPr/>
          <p:nvPr/>
        </p:nvSpPr>
        <p:spPr>
          <a:xfrm>
            <a:off x="8278283" y="1956891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80" name="Rectangle"/>
          <p:cNvSpPr/>
          <p:nvPr/>
        </p:nvSpPr>
        <p:spPr>
          <a:xfrm>
            <a:off x="8769349" y="1956890"/>
            <a:ext cx="206244" cy="1270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81" name="Rectangle"/>
          <p:cNvSpPr/>
          <p:nvPr/>
        </p:nvSpPr>
        <p:spPr>
          <a:xfrm>
            <a:off x="7672241" y="1956891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82" name="Rectangle"/>
          <p:cNvSpPr/>
          <p:nvPr/>
        </p:nvSpPr>
        <p:spPr>
          <a:xfrm>
            <a:off x="7051213" y="1956891"/>
            <a:ext cx="206243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83" name="Rectangle"/>
          <p:cNvSpPr/>
          <p:nvPr/>
        </p:nvSpPr>
        <p:spPr>
          <a:xfrm>
            <a:off x="6805679" y="1956891"/>
            <a:ext cx="206243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84" name="Rectangle"/>
          <p:cNvSpPr/>
          <p:nvPr/>
        </p:nvSpPr>
        <p:spPr>
          <a:xfrm>
            <a:off x="7296745" y="1956891"/>
            <a:ext cx="206244" cy="1270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85" name="Rectangle"/>
          <p:cNvSpPr/>
          <p:nvPr/>
        </p:nvSpPr>
        <p:spPr>
          <a:xfrm>
            <a:off x="7922008" y="1956891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88" name="Connection Line"/>
          <p:cNvSpPr/>
          <p:nvPr/>
        </p:nvSpPr>
        <p:spPr>
          <a:xfrm>
            <a:off x="2313129" y="2658408"/>
            <a:ext cx="1975115" cy="78511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6947" fill="norm" stroke="1" extrusionOk="0">
                <a:moveTo>
                  <a:pt x="21600" y="16947"/>
                </a:moveTo>
                <a:cubicBezTo>
                  <a:pt x="17738" y="-906"/>
                  <a:pt x="10538" y="-4653"/>
                  <a:pt x="0" y="5705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389" name="Connection Line"/>
          <p:cNvSpPr/>
          <p:nvPr/>
        </p:nvSpPr>
        <p:spPr>
          <a:xfrm>
            <a:off x="549560" y="1912854"/>
            <a:ext cx="1261402" cy="7003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21600"/>
                </a:moveTo>
                <a:cubicBezTo>
                  <a:pt x="14377" y="8019"/>
                  <a:pt x="7177" y="819"/>
                  <a:pt x="0" y="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arrow"/>
          </a:ln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Pointer reversal with copying"/>
          <p:cNvSpPr txBox="1"/>
          <p:nvPr>
            <p:ph type="title"/>
          </p:nvPr>
        </p:nvSpPr>
        <p:spPr>
          <a:xfrm>
            <a:off x="952500" y="254000"/>
            <a:ext cx="11099800" cy="1793611"/>
          </a:xfrm>
          <a:prstGeom prst="rect">
            <a:avLst/>
          </a:prstGeom>
        </p:spPr>
        <p:txBody>
          <a:bodyPr/>
          <a:lstStyle>
            <a:lvl1pPr defTabSz="578358">
              <a:defRPr sz="6435"/>
            </a:lvl1pPr>
          </a:lstStyle>
          <a:p>
            <a:pPr/>
            <a:r>
              <a:t>Pointer reversal with copying</a:t>
            </a:r>
          </a:p>
        </p:txBody>
      </p:sp>
      <p:sp>
        <p:nvSpPr>
          <p:cNvPr id="392" name="Rectangle"/>
          <p:cNvSpPr/>
          <p:nvPr/>
        </p:nvSpPr>
        <p:spPr>
          <a:xfrm>
            <a:off x="1708745" y="2701957"/>
            <a:ext cx="206244" cy="1270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93" name="Rectangle"/>
          <p:cNvSpPr/>
          <p:nvPr/>
        </p:nvSpPr>
        <p:spPr>
          <a:xfrm>
            <a:off x="1463212" y="2701958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94" name="Rectangle"/>
          <p:cNvSpPr/>
          <p:nvPr/>
        </p:nvSpPr>
        <p:spPr>
          <a:xfrm>
            <a:off x="1954278" y="2701957"/>
            <a:ext cx="206243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95" name="Line"/>
          <p:cNvSpPr/>
          <p:nvPr/>
        </p:nvSpPr>
        <p:spPr>
          <a:xfrm flipV="1">
            <a:off x="6502399" y="1975200"/>
            <a:ext cx="1" cy="8089087"/>
          </a:xfrm>
          <a:prstGeom prst="line">
            <a:avLst/>
          </a:prstGeom>
          <a:ln w="381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96" name="Rectangle"/>
          <p:cNvSpPr/>
          <p:nvPr/>
        </p:nvSpPr>
        <p:spPr>
          <a:xfrm>
            <a:off x="9374765" y="1956890"/>
            <a:ext cx="206244" cy="1270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97" name="Rectangle"/>
          <p:cNvSpPr/>
          <p:nvPr/>
        </p:nvSpPr>
        <p:spPr>
          <a:xfrm>
            <a:off x="9129232" y="1956891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98" name="Rectangle"/>
          <p:cNvSpPr/>
          <p:nvPr/>
        </p:nvSpPr>
        <p:spPr>
          <a:xfrm>
            <a:off x="9620298" y="1956890"/>
            <a:ext cx="206243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99" name="Rectangle"/>
          <p:cNvSpPr/>
          <p:nvPr/>
        </p:nvSpPr>
        <p:spPr>
          <a:xfrm>
            <a:off x="8523816" y="1956890"/>
            <a:ext cx="206244" cy="1270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00" name="Rectangle"/>
          <p:cNvSpPr/>
          <p:nvPr/>
        </p:nvSpPr>
        <p:spPr>
          <a:xfrm>
            <a:off x="8278283" y="1956891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01" name="Rectangle"/>
          <p:cNvSpPr/>
          <p:nvPr/>
        </p:nvSpPr>
        <p:spPr>
          <a:xfrm>
            <a:off x="8769349" y="1956890"/>
            <a:ext cx="206243" cy="1270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02" name="Rectangle"/>
          <p:cNvSpPr/>
          <p:nvPr/>
        </p:nvSpPr>
        <p:spPr>
          <a:xfrm>
            <a:off x="7672241" y="1956891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03" name="Rectangle"/>
          <p:cNvSpPr/>
          <p:nvPr/>
        </p:nvSpPr>
        <p:spPr>
          <a:xfrm>
            <a:off x="7051213" y="1956891"/>
            <a:ext cx="206243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04" name="Rectangle"/>
          <p:cNvSpPr/>
          <p:nvPr/>
        </p:nvSpPr>
        <p:spPr>
          <a:xfrm>
            <a:off x="6805679" y="1956891"/>
            <a:ext cx="206243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05" name="Rectangle"/>
          <p:cNvSpPr/>
          <p:nvPr/>
        </p:nvSpPr>
        <p:spPr>
          <a:xfrm>
            <a:off x="7296745" y="1956891"/>
            <a:ext cx="206244" cy="1270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06" name="Rectangle"/>
          <p:cNvSpPr/>
          <p:nvPr/>
        </p:nvSpPr>
        <p:spPr>
          <a:xfrm>
            <a:off x="7922008" y="1956891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08" name="Connection Line"/>
          <p:cNvSpPr/>
          <p:nvPr/>
        </p:nvSpPr>
        <p:spPr>
          <a:xfrm>
            <a:off x="549560" y="1912854"/>
            <a:ext cx="1261402" cy="7003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21600"/>
                </a:moveTo>
                <a:cubicBezTo>
                  <a:pt x="14377" y="8019"/>
                  <a:pt x="7177" y="819"/>
                  <a:pt x="0" y="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arrow"/>
          </a:ln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Pointer reversal with copying"/>
          <p:cNvSpPr txBox="1"/>
          <p:nvPr>
            <p:ph type="title"/>
          </p:nvPr>
        </p:nvSpPr>
        <p:spPr>
          <a:xfrm>
            <a:off x="952500" y="254000"/>
            <a:ext cx="11099800" cy="1793611"/>
          </a:xfrm>
          <a:prstGeom prst="rect">
            <a:avLst/>
          </a:prstGeom>
        </p:spPr>
        <p:txBody>
          <a:bodyPr/>
          <a:lstStyle>
            <a:lvl1pPr defTabSz="578358">
              <a:defRPr sz="6435"/>
            </a:lvl1pPr>
          </a:lstStyle>
          <a:p>
            <a:pPr/>
            <a:r>
              <a:t>Pointer reversal with copying</a:t>
            </a:r>
          </a:p>
        </p:txBody>
      </p:sp>
      <p:sp>
        <p:nvSpPr>
          <p:cNvPr id="411" name="Rectangle"/>
          <p:cNvSpPr/>
          <p:nvPr/>
        </p:nvSpPr>
        <p:spPr>
          <a:xfrm>
            <a:off x="10222106" y="1956890"/>
            <a:ext cx="206244" cy="1270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12" name="Rectangle"/>
          <p:cNvSpPr/>
          <p:nvPr/>
        </p:nvSpPr>
        <p:spPr>
          <a:xfrm>
            <a:off x="9976573" y="1956890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13" name="Rectangle"/>
          <p:cNvSpPr/>
          <p:nvPr/>
        </p:nvSpPr>
        <p:spPr>
          <a:xfrm>
            <a:off x="10467639" y="1956890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14" name="Line"/>
          <p:cNvSpPr/>
          <p:nvPr/>
        </p:nvSpPr>
        <p:spPr>
          <a:xfrm flipV="1">
            <a:off x="6502399" y="1975200"/>
            <a:ext cx="1" cy="8089087"/>
          </a:xfrm>
          <a:prstGeom prst="line">
            <a:avLst/>
          </a:prstGeom>
          <a:ln w="381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15" name="Rectangle"/>
          <p:cNvSpPr/>
          <p:nvPr/>
        </p:nvSpPr>
        <p:spPr>
          <a:xfrm>
            <a:off x="9374765" y="1956890"/>
            <a:ext cx="206244" cy="1270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16" name="Rectangle"/>
          <p:cNvSpPr/>
          <p:nvPr/>
        </p:nvSpPr>
        <p:spPr>
          <a:xfrm>
            <a:off x="9129232" y="1956891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17" name="Rectangle"/>
          <p:cNvSpPr/>
          <p:nvPr/>
        </p:nvSpPr>
        <p:spPr>
          <a:xfrm>
            <a:off x="9620298" y="1956890"/>
            <a:ext cx="206243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18" name="Rectangle"/>
          <p:cNvSpPr/>
          <p:nvPr/>
        </p:nvSpPr>
        <p:spPr>
          <a:xfrm>
            <a:off x="8523816" y="1956890"/>
            <a:ext cx="206244" cy="1270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19" name="Rectangle"/>
          <p:cNvSpPr/>
          <p:nvPr/>
        </p:nvSpPr>
        <p:spPr>
          <a:xfrm>
            <a:off x="8278283" y="1956891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20" name="Rectangle"/>
          <p:cNvSpPr/>
          <p:nvPr/>
        </p:nvSpPr>
        <p:spPr>
          <a:xfrm>
            <a:off x="8769349" y="1956890"/>
            <a:ext cx="206243" cy="1270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21" name="Rectangle"/>
          <p:cNvSpPr/>
          <p:nvPr/>
        </p:nvSpPr>
        <p:spPr>
          <a:xfrm>
            <a:off x="7672241" y="1956891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22" name="Rectangle"/>
          <p:cNvSpPr/>
          <p:nvPr/>
        </p:nvSpPr>
        <p:spPr>
          <a:xfrm>
            <a:off x="7051213" y="1956891"/>
            <a:ext cx="206243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23" name="Rectangle"/>
          <p:cNvSpPr/>
          <p:nvPr/>
        </p:nvSpPr>
        <p:spPr>
          <a:xfrm>
            <a:off x="6805679" y="1956891"/>
            <a:ext cx="206243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24" name="Rectangle"/>
          <p:cNvSpPr/>
          <p:nvPr/>
        </p:nvSpPr>
        <p:spPr>
          <a:xfrm>
            <a:off x="7296745" y="1956891"/>
            <a:ext cx="206244" cy="1270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25" name="Rectangle"/>
          <p:cNvSpPr/>
          <p:nvPr/>
        </p:nvSpPr>
        <p:spPr>
          <a:xfrm>
            <a:off x="7922008" y="1956891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26" name="…and this becomes the Old space."/>
          <p:cNvSpPr txBox="1"/>
          <p:nvPr/>
        </p:nvSpPr>
        <p:spPr>
          <a:xfrm>
            <a:off x="7135057" y="8676403"/>
            <a:ext cx="517672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…and this becomes the Old space.</a:t>
            </a:r>
          </a:p>
        </p:txBody>
      </p:sp>
      <p:sp>
        <p:nvSpPr>
          <p:cNvPr id="427" name="Now this becomes the New space."/>
          <p:cNvSpPr txBox="1"/>
          <p:nvPr/>
        </p:nvSpPr>
        <p:spPr>
          <a:xfrm>
            <a:off x="440803" y="8676403"/>
            <a:ext cx="513710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Now this becomes the New space.</a:t>
            </a:r>
          </a:p>
        </p:txBody>
      </p:sp>
      <p:sp>
        <p:nvSpPr>
          <p:cNvPr id="428" name="alloc ptr"/>
          <p:cNvSpPr txBox="1"/>
          <p:nvPr/>
        </p:nvSpPr>
        <p:spPr>
          <a:xfrm>
            <a:off x="9672956" y="4646270"/>
            <a:ext cx="130454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alloc ptr</a:t>
            </a:r>
          </a:p>
        </p:txBody>
      </p:sp>
      <p:sp>
        <p:nvSpPr>
          <p:cNvPr id="429" name="Line"/>
          <p:cNvSpPr/>
          <p:nvPr/>
        </p:nvSpPr>
        <p:spPr>
          <a:xfrm flipV="1">
            <a:off x="10571392" y="3297090"/>
            <a:ext cx="147794" cy="1277453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400"/>
                                        <p:tgtEl>
                                          <p:spTgt spid="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400"/>
                                        <p:tgtEl>
                                          <p:spTgt spid="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800"/>
                            </p:stCondLst>
                            <p:childTnLst>
                              <p:par>
                                <p:cTn id="13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400"/>
                                        <p:tgtEl>
                                          <p:spTgt spid="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00"/>
                            </p:stCondLst>
                            <p:childTnLst>
                              <p:par>
                                <p:cTn id="17" presetClass="entr" nodeType="after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9" dur="499"/>
                                        <p:tgtEl>
                                          <p:spTgt spid="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426" grpId="2"/>
      <p:bldP build="whole" bldLvl="1" animBg="1" rev="0" advAuto="0" spid="429" grpId="4"/>
      <p:bldP build="whole" bldLvl="1" animBg="1" rev="0" advAuto="0" spid="428" grpId="3"/>
      <p:bldP build="whole" bldLvl="1" animBg="1" rev="0" advAuto="0" spid="427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Generational Collection"/>
          <p:cNvSpPr txBox="1"/>
          <p:nvPr>
            <p:ph type="title"/>
          </p:nvPr>
        </p:nvSpPr>
        <p:spPr>
          <a:xfrm>
            <a:off x="952500" y="254000"/>
            <a:ext cx="11099800" cy="1793611"/>
          </a:xfrm>
          <a:prstGeom prst="rect">
            <a:avLst/>
          </a:prstGeom>
        </p:spPr>
        <p:txBody>
          <a:bodyPr/>
          <a:lstStyle>
            <a:lvl1pPr>
              <a:defRPr sz="6500"/>
            </a:lvl1pPr>
          </a:lstStyle>
          <a:p>
            <a:pPr/>
            <a:r>
              <a:t>Generational Collection</a:t>
            </a:r>
          </a:p>
        </p:txBody>
      </p:sp>
      <p:sp>
        <p:nvSpPr>
          <p:cNvPr id="432" name="Most objects are short-lived; previous object lifespan is a good predictor of future object lifespan.…"/>
          <p:cNvSpPr txBox="1"/>
          <p:nvPr>
            <p:ph type="body" idx="1"/>
          </p:nvPr>
        </p:nvSpPr>
        <p:spPr>
          <a:xfrm>
            <a:off x="872132" y="2429933"/>
            <a:ext cx="11260536" cy="6286501"/>
          </a:xfrm>
          <a:prstGeom prst="rect">
            <a:avLst/>
          </a:prstGeom>
        </p:spPr>
        <p:txBody>
          <a:bodyPr/>
          <a:lstStyle/>
          <a:p>
            <a:pPr/>
            <a:r>
              <a:t>Most objects are short-lived; previous object lifespan is a good predictor of future object lifespan.</a:t>
            </a:r>
          </a:p>
          <a:p>
            <a:pPr/>
            <a:r>
              <a:t>GC maintains multiple generations; e.g., G0 or nursery space (“eden” in JVM), G1 (“survivor”), G2 (“tenured”), …</a:t>
            </a:r>
          </a:p>
          <a:p>
            <a:pPr/>
            <a:r>
              <a:rPr i="1"/>
              <a:t>Minor</a:t>
            </a:r>
            <a:r>
              <a:t> collections and rarer </a:t>
            </a:r>
            <a:r>
              <a:rPr i="1"/>
              <a:t>major</a:t>
            </a:r>
            <a:r>
              <a:t> collections. For the most part, new objects are only pointed to by other new objects.</a:t>
            </a:r>
          </a:p>
          <a:p>
            <a:pPr lvl="2"/>
            <a:r>
              <a:t> Where this isn’t true, a store list must be maintained with all mutated references in tenured memory.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Concurrent collection"/>
          <p:cNvSpPr txBox="1"/>
          <p:nvPr>
            <p:ph type="title"/>
          </p:nvPr>
        </p:nvSpPr>
        <p:spPr>
          <a:xfrm>
            <a:off x="952500" y="254000"/>
            <a:ext cx="11099800" cy="1793611"/>
          </a:xfrm>
          <a:prstGeom prst="rect">
            <a:avLst/>
          </a:prstGeom>
        </p:spPr>
        <p:txBody>
          <a:bodyPr/>
          <a:lstStyle>
            <a:lvl1pPr>
              <a:defRPr sz="6500"/>
            </a:lvl1pPr>
          </a:lstStyle>
          <a:p>
            <a:pPr/>
            <a:r>
              <a:t>Concurrent collection</a:t>
            </a:r>
          </a:p>
        </p:txBody>
      </p:sp>
      <p:sp>
        <p:nvSpPr>
          <p:cNvPr id="435" name="Baker (1981) proposed a pause-free O(1) copying collector.…"/>
          <p:cNvSpPr txBox="1"/>
          <p:nvPr>
            <p:ph type="body" idx="1"/>
          </p:nvPr>
        </p:nvSpPr>
        <p:spPr>
          <a:xfrm>
            <a:off x="872132" y="2429933"/>
            <a:ext cx="11260536" cy="6286501"/>
          </a:xfrm>
          <a:prstGeom prst="rect">
            <a:avLst/>
          </a:prstGeom>
        </p:spPr>
        <p:txBody>
          <a:bodyPr/>
          <a:lstStyle/>
          <a:p>
            <a:pPr marL="422275" indent="-422275" defTabSz="554990">
              <a:spcBef>
                <a:spcPts val="3900"/>
              </a:spcBef>
              <a:defRPr sz="3040"/>
            </a:pPr>
            <a:r>
              <a:t>Baker (1981) proposed a pause-free O(1) copying collector.</a:t>
            </a:r>
          </a:p>
          <a:p>
            <a:pPr lvl="2" marL="1266825" indent="-422275" defTabSz="554990">
              <a:spcBef>
                <a:spcPts val="3900"/>
              </a:spcBef>
              <a:defRPr sz="3040"/>
            </a:pPr>
            <a:r>
              <a:t>At every allocation of N bytes, the algorithm copies O(N) worth of reachable objects to the New space.</a:t>
            </a:r>
          </a:p>
          <a:p>
            <a:pPr lvl="2" marL="1266825" indent="-422275" defTabSz="554990">
              <a:spcBef>
                <a:spcPts val="3900"/>
              </a:spcBef>
              <a:defRPr sz="3040"/>
            </a:pPr>
            <a:r>
              <a:t>Adds significant overhead to read instructions.</a:t>
            </a:r>
          </a:p>
          <a:p>
            <a:pPr lvl="2" marL="1266825" indent="-422275" defTabSz="554990">
              <a:spcBef>
                <a:spcPts val="3900"/>
              </a:spcBef>
              <a:defRPr sz="3040"/>
            </a:pPr>
            <a:r>
              <a:t>Concurrent&amp;real-time, but with </a:t>
            </a:r>
            <a:r>
              <a:rPr u="sng"/>
              <a:t>very</a:t>
            </a:r>
            <a:r>
              <a:t> poor throughput. </a:t>
            </a:r>
          </a:p>
          <a:p>
            <a:pPr marL="422275" indent="-422275" defTabSz="554990">
              <a:spcBef>
                <a:spcPts val="3900"/>
              </a:spcBef>
              <a:defRPr sz="3040"/>
            </a:pPr>
            <a:r>
              <a:t>VCGC, very concurrent GC (Huelsbergen et al., 1998):</a:t>
            </a:r>
          </a:p>
          <a:p>
            <a:pPr lvl="2" marL="1266825" indent="-422275" defTabSz="554990">
              <a:spcBef>
                <a:spcPts val="3900"/>
              </a:spcBef>
              <a:defRPr sz="3040"/>
            </a:pPr>
            <a:r>
              <a:t>Associates objects with epochs, uses them to pipeline mutation/allocation, marking, sweeping.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Conservative collection"/>
          <p:cNvSpPr txBox="1"/>
          <p:nvPr>
            <p:ph type="title"/>
          </p:nvPr>
        </p:nvSpPr>
        <p:spPr>
          <a:xfrm>
            <a:off x="952500" y="254000"/>
            <a:ext cx="11099800" cy="1793611"/>
          </a:xfrm>
          <a:prstGeom prst="rect">
            <a:avLst/>
          </a:prstGeom>
        </p:spPr>
        <p:txBody>
          <a:bodyPr/>
          <a:lstStyle>
            <a:lvl1pPr>
              <a:defRPr sz="6500"/>
            </a:lvl1pPr>
          </a:lstStyle>
          <a:p>
            <a:pPr/>
            <a:r>
              <a:t>Conservative collection</a:t>
            </a:r>
          </a:p>
        </p:txBody>
      </p:sp>
      <p:sp>
        <p:nvSpPr>
          <p:cNvPr id="438" name="Boehm–Demers–Weiser GC (or just Boehm GC)…"/>
          <p:cNvSpPr txBox="1"/>
          <p:nvPr>
            <p:ph type="body" idx="1"/>
          </p:nvPr>
        </p:nvSpPr>
        <p:spPr>
          <a:xfrm>
            <a:off x="952500" y="2463800"/>
            <a:ext cx="11099800" cy="6286500"/>
          </a:xfrm>
          <a:prstGeom prst="rect">
            <a:avLst/>
          </a:prstGeom>
        </p:spPr>
        <p:txBody>
          <a:bodyPr/>
          <a:lstStyle/>
          <a:p>
            <a:pPr/>
            <a:r>
              <a:t>Boehm–Demers–Weiser GC (or just Boehm GC)</a:t>
            </a:r>
          </a:p>
          <a:p>
            <a:pPr lvl="2"/>
            <a:r>
              <a:t>“Garbage collection in an uncooperative environment” (Boehm, et al., 1988)</a:t>
            </a:r>
          </a:p>
          <a:p>
            <a:pPr/>
            <a:r>
              <a:t>Avoids allocating the lowest part of virtual address space.</a:t>
            </a:r>
          </a:p>
          <a:p>
            <a:pPr/>
            <a:r>
              <a:t>Doesn’t require tagging; aligned values are all pointers.</a:t>
            </a:r>
          </a:p>
          <a:p>
            <a:pPr/>
            <a:r>
              <a:t>Requires a free list, no moving/copying</a:t>
            </a:r>
          </a:p>
          <a:p>
            <a:pPr/>
            <a:r>
              <a:t>Go try it out! https://github.com/ivmai/bdwgc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Memory management"/>
          <p:cNvSpPr txBox="1"/>
          <p:nvPr>
            <p:ph type="title"/>
          </p:nvPr>
        </p:nvSpPr>
        <p:spPr>
          <a:xfrm>
            <a:off x="952500" y="254000"/>
            <a:ext cx="11099800" cy="1579298"/>
          </a:xfrm>
          <a:prstGeom prst="rect">
            <a:avLst/>
          </a:prstGeom>
        </p:spPr>
        <p:txBody>
          <a:bodyPr/>
          <a:lstStyle>
            <a:lvl1pPr>
              <a:defRPr sz="6500"/>
            </a:lvl1pPr>
          </a:lstStyle>
          <a:p>
            <a:pPr/>
            <a:r>
              <a:t>Memory management</a:t>
            </a:r>
          </a:p>
        </p:txBody>
      </p:sp>
      <p:sp>
        <p:nvSpPr>
          <p:cNvPr id="123" name="Explicit memory management:…"/>
          <p:cNvSpPr txBox="1"/>
          <p:nvPr>
            <p:ph type="body" idx="1"/>
          </p:nvPr>
        </p:nvSpPr>
        <p:spPr>
          <a:xfrm>
            <a:off x="698500" y="1701799"/>
            <a:ext cx="11743267" cy="7583753"/>
          </a:xfrm>
          <a:prstGeom prst="rect">
            <a:avLst/>
          </a:prstGeom>
        </p:spPr>
        <p:txBody>
          <a:bodyPr/>
          <a:lstStyle/>
          <a:p>
            <a:pPr/>
            <a:r>
              <a:t>Explicit memory management:</a:t>
            </a:r>
          </a:p>
          <a:p>
            <a:pPr lvl="2"/>
            <a:r>
              <a:t>i.e., malloc(..) and free(..) are both explicit.</a:t>
            </a:r>
          </a:p>
          <a:p>
            <a:pPr lvl="2"/>
            <a:r>
              <a:t>A dangerous source of bugs (dangling pointers, leaks).</a:t>
            </a:r>
          </a:p>
          <a:p>
            <a:pPr lvl="2"/>
            <a:r>
              <a:t>Performance still varies greatly by implementation.</a:t>
            </a:r>
          </a:p>
          <a:p>
            <a:pPr lvl="2"/>
            <a:r>
              <a:t>Unsuitable for functional programming.</a:t>
            </a:r>
          </a:p>
          <a:p>
            <a:pPr/>
            <a:r>
              <a:t>Garbage collection: fully automatic memory management.</a:t>
            </a:r>
          </a:p>
          <a:p>
            <a:pPr lvl="2"/>
            <a:r>
              <a:t>Complex/many strategies; non-deterministic; pauses.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Reference counting"/>
          <p:cNvSpPr txBox="1"/>
          <p:nvPr>
            <p:ph type="title"/>
          </p:nvPr>
        </p:nvSpPr>
        <p:spPr>
          <a:xfrm>
            <a:off x="952500" y="254000"/>
            <a:ext cx="11099800" cy="1793611"/>
          </a:xfrm>
          <a:prstGeom prst="rect">
            <a:avLst/>
          </a:prstGeom>
        </p:spPr>
        <p:txBody>
          <a:bodyPr/>
          <a:lstStyle>
            <a:lvl1pPr>
              <a:defRPr sz="6500"/>
            </a:lvl1pPr>
          </a:lstStyle>
          <a:p>
            <a:pPr/>
            <a:r>
              <a:t>Reference counting</a:t>
            </a:r>
          </a:p>
        </p:txBody>
      </p:sp>
      <p:sp>
        <p:nvSpPr>
          <p:cNvPr id="126" name="Add a field ref-count to every heap-allocated object.…"/>
          <p:cNvSpPr txBox="1"/>
          <p:nvPr>
            <p:ph type="body" idx="1"/>
          </p:nvPr>
        </p:nvSpPr>
        <p:spPr>
          <a:xfrm>
            <a:off x="952500" y="2463800"/>
            <a:ext cx="11099800" cy="6286500"/>
          </a:xfrm>
          <a:prstGeom prst="rect">
            <a:avLst/>
          </a:prstGeom>
        </p:spPr>
        <p:txBody>
          <a:bodyPr/>
          <a:lstStyle/>
          <a:p>
            <a:pPr/>
            <a:r>
              <a:t>Add a field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ref-count</a:t>
            </a:r>
            <a:r>
              <a:t> to every heap-allocated object.</a:t>
            </a:r>
          </a:p>
          <a:p>
            <a:pPr/>
            <a:r>
              <a:t>When allocated, set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ref-count</a:t>
            </a:r>
            <a:r>
              <a:t> to 1.</a:t>
            </a:r>
          </a:p>
          <a:p>
            <a:pPr/>
            <a:r>
              <a:t>Whenever a new (non-transient) reference is established, increment the reference count by 1.</a:t>
            </a:r>
          </a:p>
          <a:p>
            <a:pPr/>
            <a:r>
              <a:t>Whenever a reference disappears (e.g., when a referring object is freed/reclaimed) decrement the count and check if it’s zero; when it’s zero, reclaim the object.</a:t>
            </a:r>
          </a:p>
          <a:p>
            <a:pPr/>
            <a:r>
              <a:t>Problem: reference counting is precise but incomplete.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Mark and sweep"/>
          <p:cNvSpPr txBox="1"/>
          <p:nvPr>
            <p:ph type="title"/>
          </p:nvPr>
        </p:nvSpPr>
        <p:spPr>
          <a:xfrm>
            <a:off x="952500" y="254000"/>
            <a:ext cx="11099800" cy="1793611"/>
          </a:xfrm>
          <a:prstGeom prst="rect">
            <a:avLst/>
          </a:prstGeom>
        </p:spPr>
        <p:txBody>
          <a:bodyPr/>
          <a:lstStyle>
            <a:lvl1pPr>
              <a:defRPr sz="6500"/>
            </a:lvl1pPr>
          </a:lstStyle>
          <a:p>
            <a:pPr/>
            <a:r>
              <a:t>Mark and sweep</a:t>
            </a:r>
          </a:p>
        </p:txBody>
      </p:sp>
      <p:sp>
        <p:nvSpPr>
          <p:cNvPr id="129" name="Invented by McCarthy for LISP in 1960 (1 page)…"/>
          <p:cNvSpPr txBox="1"/>
          <p:nvPr>
            <p:ph type="body" idx="1"/>
          </p:nvPr>
        </p:nvSpPr>
        <p:spPr>
          <a:xfrm>
            <a:off x="952500" y="2463800"/>
            <a:ext cx="11099800" cy="6286500"/>
          </a:xfrm>
          <a:prstGeom prst="rect">
            <a:avLst/>
          </a:prstGeom>
        </p:spPr>
        <p:txBody>
          <a:bodyPr/>
          <a:lstStyle/>
          <a:p>
            <a:pPr/>
            <a:r>
              <a:t>Invented by McCarthy for LISP in 1960 (1 page)</a:t>
            </a:r>
          </a:p>
          <a:p>
            <a:pPr/>
            <a:r>
              <a:t>Also called a </a:t>
            </a:r>
            <a:r>
              <a:rPr i="1"/>
              <a:t>tracing</a:t>
            </a:r>
            <a:r>
              <a:t> collector because it follows pointers to </a:t>
            </a:r>
            <a:r>
              <a:rPr i="1"/>
              <a:t>mark</a:t>
            </a:r>
            <a:r>
              <a:t> all reachable objects and then </a:t>
            </a:r>
            <a:r>
              <a:rPr i="1"/>
              <a:t>sweeps</a:t>
            </a:r>
            <a:r>
              <a:t> all others.</a:t>
            </a:r>
          </a:p>
          <a:p>
            <a:pPr/>
            <a:r>
              <a:t>First identifies a </a:t>
            </a:r>
            <a:r>
              <a:rPr i="1"/>
              <a:t>root set</a:t>
            </a:r>
            <a:r>
              <a:t>. Usually all values on the stack.</a:t>
            </a:r>
          </a:p>
          <a:p>
            <a:pPr/>
            <a:r>
              <a:t>Then a </a:t>
            </a:r>
            <a:r>
              <a:rPr i="1"/>
              <a:t>marking</a:t>
            </a:r>
            <a:r>
              <a:t> phase traverses the reachable obj graph.</a:t>
            </a:r>
          </a:p>
          <a:p>
            <a:pPr/>
            <a:r>
              <a:t>Finally a </a:t>
            </a:r>
            <a:r>
              <a:rPr i="1"/>
              <a:t>sweeping</a:t>
            </a:r>
            <a:r>
              <a:t> phase frees all unmarked objects.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Rectangle"/>
          <p:cNvSpPr/>
          <p:nvPr/>
        </p:nvSpPr>
        <p:spPr>
          <a:xfrm>
            <a:off x="472711" y="1346200"/>
            <a:ext cx="12059378" cy="1441517"/>
          </a:xfrm>
          <a:prstGeom prst="rect">
            <a:avLst/>
          </a:prstGeom>
          <a:ln w="25400">
            <a:solidFill>
              <a:srgbClr val="5E5E5E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32" name="Available heap space"/>
          <p:cNvSpPr txBox="1"/>
          <p:nvPr/>
        </p:nvSpPr>
        <p:spPr>
          <a:xfrm>
            <a:off x="406010" y="836270"/>
            <a:ext cx="3184247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Available heap space</a:t>
            </a:r>
          </a:p>
        </p:txBody>
      </p:sp>
      <p:sp>
        <p:nvSpPr>
          <p:cNvPr id="133" name="Rectangle"/>
          <p:cNvSpPr/>
          <p:nvPr/>
        </p:nvSpPr>
        <p:spPr>
          <a:xfrm>
            <a:off x="804333" y="1431958"/>
            <a:ext cx="206244" cy="1270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34" name="Rectangle"/>
          <p:cNvSpPr/>
          <p:nvPr/>
        </p:nvSpPr>
        <p:spPr>
          <a:xfrm>
            <a:off x="558800" y="1431958"/>
            <a:ext cx="206243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35" name="Rectangle"/>
          <p:cNvSpPr/>
          <p:nvPr/>
        </p:nvSpPr>
        <p:spPr>
          <a:xfrm>
            <a:off x="1422399" y="1431958"/>
            <a:ext cx="206244" cy="1270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36" name="Rectangle"/>
          <p:cNvSpPr/>
          <p:nvPr/>
        </p:nvSpPr>
        <p:spPr>
          <a:xfrm>
            <a:off x="1176866" y="1431958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37" name="Rectangle"/>
          <p:cNvSpPr/>
          <p:nvPr/>
        </p:nvSpPr>
        <p:spPr>
          <a:xfrm>
            <a:off x="2040466" y="1431958"/>
            <a:ext cx="206244" cy="1270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38" name="Rectangle"/>
          <p:cNvSpPr/>
          <p:nvPr/>
        </p:nvSpPr>
        <p:spPr>
          <a:xfrm>
            <a:off x="1794933" y="1431958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64" name="Connection Line"/>
          <p:cNvSpPr/>
          <p:nvPr/>
        </p:nvSpPr>
        <p:spPr>
          <a:xfrm>
            <a:off x="668388" y="2832512"/>
            <a:ext cx="828412" cy="5409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6200" fill="norm" stroke="1" extrusionOk="0">
                <a:moveTo>
                  <a:pt x="21600" y="0"/>
                </a:moveTo>
                <a:cubicBezTo>
                  <a:pt x="14499" y="21556"/>
                  <a:pt x="7299" y="21600"/>
                  <a:pt x="0" y="131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165" name="Connection Line"/>
          <p:cNvSpPr/>
          <p:nvPr/>
        </p:nvSpPr>
        <p:spPr>
          <a:xfrm>
            <a:off x="1278543" y="2836878"/>
            <a:ext cx="886421" cy="5448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6201" fill="norm" stroke="1" extrusionOk="0">
                <a:moveTo>
                  <a:pt x="21600" y="362"/>
                </a:moveTo>
                <a:cubicBezTo>
                  <a:pt x="14160" y="21600"/>
                  <a:pt x="6960" y="21479"/>
                  <a:pt x="0" y="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141" name="Rectangle"/>
          <p:cNvSpPr/>
          <p:nvPr/>
        </p:nvSpPr>
        <p:spPr>
          <a:xfrm>
            <a:off x="2658533" y="1431958"/>
            <a:ext cx="206244" cy="1270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42" name="Rectangle"/>
          <p:cNvSpPr/>
          <p:nvPr/>
        </p:nvSpPr>
        <p:spPr>
          <a:xfrm>
            <a:off x="2412999" y="1431958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43" name="Rectangle"/>
          <p:cNvSpPr/>
          <p:nvPr/>
        </p:nvSpPr>
        <p:spPr>
          <a:xfrm>
            <a:off x="2904066" y="1431958"/>
            <a:ext cx="206244" cy="1270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44" name="Rectangle"/>
          <p:cNvSpPr/>
          <p:nvPr/>
        </p:nvSpPr>
        <p:spPr>
          <a:xfrm>
            <a:off x="3522133" y="1431958"/>
            <a:ext cx="206243" cy="1270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45" name="Rectangle"/>
          <p:cNvSpPr/>
          <p:nvPr/>
        </p:nvSpPr>
        <p:spPr>
          <a:xfrm>
            <a:off x="3276599" y="1431958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46" name="Rectangle"/>
          <p:cNvSpPr/>
          <p:nvPr/>
        </p:nvSpPr>
        <p:spPr>
          <a:xfrm>
            <a:off x="3767666" y="1431958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47" name="Rectangle"/>
          <p:cNvSpPr/>
          <p:nvPr/>
        </p:nvSpPr>
        <p:spPr>
          <a:xfrm>
            <a:off x="4013199" y="1431958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48" name="Rectangle"/>
          <p:cNvSpPr/>
          <p:nvPr/>
        </p:nvSpPr>
        <p:spPr>
          <a:xfrm>
            <a:off x="4631266" y="1431958"/>
            <a:ext cx="206244" cy="1270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49" name="Rectangle"/>
          <p:cNvSpPr/>
          <p:nvPr/>
        </p:nvSpPr>
        <p:spPr>
          <a:xfrm>
            <a:off x="4385733" y="1431958"/>
            <a:ext cx="206243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0" name="Rectangle"/>
          <p:cNvSpPr/>
          <p:nvPr/>
        </p:nvSpPr>
        <p:spPr>
          <a:xfrm>
            <a:off x="4876799" y="1431958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1" name="Rectangle"/>
          <p:cNvSpPr/>
          <p:nvPr/>
        </p:nvSpPr>
        <p:spPr>
          <a:xfrm>
            <a:off x="5122333" y="1431958"/>
            <a:ext cx="206243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66" name="Connection Line"/>
          <p:cNvSpPr/>
          <p:nvPr/>
        </p:nvSpPr>
        <p:spPr>
          <a:xfrm>
            <a:off x="3005362" y="2837101"/>
            <a:ext cx="3479933" cy="6145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6201" fill="norm" stroke="1" extrusionOk="0">
                <a:moveTo>
                  <a:pt x="0" y="0"/>
                </a:moveTo>
                <a:cubicBezTo>
                  <a:pt x="6828" y="21395"/>
                  <a:pt x="14028" y="21600"/>
                  <a:pt x="21600" y="614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167" name="Connection Line"/>
          <p:cNvSpPr/>
          <p:nvPr/>
        </p:nvSpPr>
        <p:spPr>
          <a:xfrm>
            <a:off x="2791893" y="2865963"/>
            <a:ext cx="1822584" cy="8111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6220" fill="norm" stroke="1" extrusionOk="0">
                <a:moveTo>
                  <a:pt x="0" y="0"/>
                </a:moveTo>
                <a:cubicBezTo>
                  <a:pt x="5293" y="20866"/>
                  <a:pt x="12493" y="21600"/>
                  <a:pt x="21600" y="2201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154" name="Rectangle"/>
          <p:cNvSpPr/>
          <p:nvPr/>
        </p:nvSpPr>
        <p:spPr>
          <a:xfrm>
            <a:off x="5748866" y="1431958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5" name="Rectangle"/>
          <p:cNvSpPr/>
          <p:nvPr/>
        </p:nvSpPr>
        <p:spPr>
          <a:xfrm>
            <a:off x="5503333" y="1431958"/>
            <a:ext cx="206243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6" name="Rectangle"/>
          <p:cNvSpPr/>
          <p:nvPr/>
        </p:nvSpPr>
        <p:spPr>
          <a:xfrm>
            <a:off x="5994399" y="1431958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7" name="Rectangle"/>
          <p:cNvSpPr/>
          <p:nvPr/>
        </p:nvSpPr>
        <p:spPr>
          <a:xfrm>
            <a:off x="6358466" y="1431958"/>
            <a:ext cx="206244" cy="1270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8" name="Rectangle"/>
          <p:cNvSpPr/>
          <p:nvPr/>
        </p:nvSpPr>
        <p:spPr>
          <a:xfrm>
            <a:off x="6603999" y="1431958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9" name="Rectangle"/>
          <p:cNvSpPr/>
          <p:nvPr/>
        </p:nvSpPr>
        <p:spPr>
          <a:xfrm>
            <a:off x="6849533" y="1431958"/>
            <a:ext cx="206243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60" name="Rectangle"/>
          <p:cNvSpPr/>
          <p:nvPr/>
        </p:nvSpPr>
        <p:spPr>
          <a:xfrm>
            <a:off x="7239000" y="1431958"/>
            <a:ext cx="206243" cy="1270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61" name="Rectangle"/>
          <p:cNvSpPr/>
          <p:nvPr/>
        </p:nvSpPr>
        <p:spPr>
          <a:xfrm>
            <a:off x="7484533" y="1431958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62" name="Rectangle"/>
          <p:cNvSpPr/>
          <p:nvPr/>
        </p:nvSpPr>
        <p:spPr>
          <a:xfrm>
            <a:off x="7730066" y="1431958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68" name="Connection Line"/>
          <p:cNvSpPr/>
          <p:nvPr/>
        </p:nvSpPr>
        <p:spPr>
          <a:xfrm>
            <a:off x="1929404" y="2861994"/>
            <a:ext cx="4505723" cy="12085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6200" fill="norm" stroke="1" extrusionOk="0">
                <a:moveTo>
                  <a:pt x="21600" y="53"/>
                </a:moveTo>
                <a:cubicBezTo>
                  <a:pt x="16360" y="21600"/>
                  <a:pt x="9160" y="21582"/>
                  <a:pt x="0" y="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arrow"/>
          </a:ln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3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3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"/>
                            </p:stCondLst>
                            <p:childTnLst>
                              <p:par>
                                <p:cTn id="13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3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900"/>
                            </p:stCondLst>
                            <p:childTnLst>
                              <p:par>
                                <p:cTn id="17" presetClass="entr" nodeType="after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9" dur="3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200"/>
                            </p:stCondLst>
                            <p:childTnLst>
                              <p:par>
                                <p:cTn id="21" presetClass="entr" nodeType="afterEffect" presetID="9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3" dur="4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600"/>
                            </p:stCondLst>
                            <p:childTnLst>
                              <p:par>
                                <p:cTn id="25" presetClass="entr" nodeType="afterEffect" presetID="9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7" dur="3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900"/>
                            </p:stCondLst>
                            <p:childTnLst>
                              <p:par>
                                <p:cTn id="29" presetClass="entr" nodeType="afterEffect" presetID="9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1" dur="3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200"/>
                            </p:stCondLst>
                            <p:childTnLst>
                              <p:par>
                                <p:cTn id="33" presetClass="entr" nodeType="afterEffect" presetID="9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5" dur="4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Class="entr" nodeType="clickEffect" presetID="9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40" dur="3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"/>
                            </p:stCondLst>
                            <p:childTnLst>
                              <p:par>
                                <p:cTn id="42" presetClass="entr" nodeType="afterEffect" presetID="9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3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44" dur="3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00"/>
                            </p:stCondLst>
                            <p:childTnLst>
                              <p:par>
                                <p:cTn id="46" presetClass="entr" nodeType="afterEffect" presetID="9" grpId="1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7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48" dur="3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900"/>
                            </p:stCondLst>
                            <p:childTnLst>
                              <p:par>
                                <p:cTn id="50" presetClass="entr" nodeType="afterEffect" presetID="9" grpId="1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1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52" dur="3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200"/>
                            </p:stCondLst>
                            <p:childTnLst>
                              <p:par>
                                <p:cTn id="54" presetClass="entr" nodeType="afterEffect" presetID="9" grpId="1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5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56" dur="3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500"/>
                            </p:stCondLst>
                            <p:childTnLst>
                              <p:par>
                                <p:cTn id="58" presetClass="entr" nodeType="afterEffect" presetID="9" grpId="1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9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60" dur="3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800"/>
                            </p:stCondLst>
                            <p:childTnLst>
                              <p:par>
                                <p:cTn id="62" presetClass="entr" nodeType="afterEffect" presetID="9" grpId="1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3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64" dur="3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100"/>
                            </p:stCondLst>
                            <p:childTnLst>
                              <p:par>
                                <p:cTn id="66" presetClass="entr" nodeType="afterEffect" presetID="9" grpId="1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7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68" dur="3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400"/>
                            </p:stCondLst>
                            <p:childTnLst>
                              <p:par>
                                <p:cTn id="70" presetClass="entr" nodeType="afterEffect" presetID="9" grpId="1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1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2" dur="3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700"/>
                            </p:stCondLst>
                            <p:childTnLst>
                              <p:par>
                                <p:cTn id="74" presetClass="entr" nodeType="afterEffect" presetID="9" grpId="1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5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6" dur="3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3000"/>
                            </p:stCondLst>
                            <p:childTnLst>
                              <p:par>
                                <p:cTn id="78" presetClass="entr" nodeType="afterEffect" presetID="9" grpId="1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9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80" dur="3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3300"/>
                            </p:stCondLst>
                            <p:childTnLst>
                              <p:par>
                                <p:cTn id="82" presetClass="entr" nodeType="afterEffect" presetID="9" grpId="2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3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84" dur="4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3700"/>
                            </p:stCondLst>
                            <p:childTnLst>
                              <p:par>
                                <p:cTn id="86" presetClass="entr" nodeType="afterEffect" presetID="9" grpId="2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7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88" dur="4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4100"/>
                            </p:stCondLst>
                            <p:childTnLst>
                              <p:par>
                                <p:cTn id="90" presetClass="entr" nodeType="afterEffect" presetID="9" grpId="2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1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92" dur="3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4400"/>
                            </p:stCondLst>
                            <p:childTnLst>
                              <p:par>
                                <p:cTn id="94" presetClass="entr" nodeType="afterEffect" presetID="9" grpId="2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5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96" dur="3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4700"/>
                            </p:stCondLst>
                            <p:childTnLst>
                              <p:par>
                                <p:cTn id="98" presetClass="entr" nodeType="afterEffect" presetID="9" grpId="2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9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00" dur="3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0"/>
                            </p:stCondLst>
                            <p:childTnLst>
                              <p:par>
                                <p:cTn id="102" presetClass="entr" nodeType="afterEffect" presetID="9" grpId="2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3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04" dur="3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300"/>
                            </p:stCondLst>
                            <p:childTnLst>
                              <p:par>
                                <p:cTn id="106" presetClass="entr" nodeType="afterEffect" presetID="9" grpId="2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7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08" dur="3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600"/>
                            </p:stCondLst>
                            <p:childTnLst>
                              <p:par>
                                <p:cTn id="110" presetClass="entr" nodeType="afterEffect" presetID="9" grpId="2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1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2" dur="3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900"/>
                            </p:stCondLst>
                            <p:childTnLst>
                              <p:par>
                                <p:cTn id="114" presetClass="entr" nodeType="afterEffect" presetID="9" grpId="2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5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6" dur="3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6200"/>
                            </p:stCondLst>
                            <p:childTnLst>
                              <p:par>
                                <p:cTn id="118" presetClass="entr" nodeType="afterEffect" presetID="9" grpId="2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9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20" dur="3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6500"/>
                            </p:stCondLst>
                            <p:childTnLst>
                              <p:par>
                                <p:cTn id="122" presetClass="entr" nodeType="afterEffect" presetID="9" grpId="3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3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24" dur="3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6800"/>
                            </p:stCondLst>
                            <p:childTnLst>
                              <p:par>
                                <p:cTn id="126" presetClass="entr" nodeType="afterEffect" presetID="9" grpId="3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7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28" dur="4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55" grpId="22"/>
      <p:bldP build="whole" bldLvl="1" animBg="1" rev="0" advAuto="0" spid="137" grpId="7"/>
      <p:bldP build="whole" bldLvl="1" animBg="1" rev="0" advAuto="0" spid="136" grpId="3"/>
      <p:bldP build="whole" bldLvl="1" animBg="1" rev="0" advAuto="0" spid="138" grpId="6"/>
      <p:bldP build="whole" bldLvl="1" animBg="1" rev="0" advAuto="0" spid="151" grpId="19"/>
      <p:bldP build="whole" bldLvl="1" animBg="1" rev="0" advAuto="0" spid="167" grpId="21"/>
      <p:bldP build="whole" bldLvl="1" animBg="1" rev="0" advAuto="0" spid="159" grpId="27"/>
      <p:bldP build="whole" bldLvl="1" animBg="1" rev="0" advAuto="0" spid="161" grpId="29"/>
      <p:bldP build="whole" bldLvl="1" animBg="1" rev="0" advAuto="0" spid="158" grpId="26"/>
      <p:bldP build="whole" bldLvl="1" animBg="1" rev="0" advAuto="0" spid="165" grpId="8"/>
      <p:bldP build="whole" bldLvl="1" animBg="1" rev="0" advAuto="0" spid="141" grpId="10"/>
      <p:bldP build="whole" bldLvl="1" animBg="1" rev="0" advAuto="0" spid="143" grpId="11"/>
      <p:bldP build="whole" bldLvl="1" animBg="1" rev="0" advAuto="0" spid="133" grpId="2"/>
      <p:bldP build="whole" bldLvl="1" animBg="1" rev="0" advAuto="0" spid="160" grpId="28"/>
      <p:bldP build="whole" bldLvl="1" animBg="1" rev="0" advAuto="0" spid="154" grpId="23"/>
      <p:bldP build="whole" bldLvl="1" animBg="1" rev="0" advAuto="0" spid="156" grpId="24"/>
      <p:bldP build="whole" bldLvl="1" animBg="1" rev="0" advAuto="0" spid="166" grpId="20"/>
      <p:bldP build="whole" bldLvl="1" animBg="1" rev="0" advAuto="0" spid="168" grpId="31"/>
      <p:bldP build="whole" bldLvl="1" animBg="1" rev="0" advAuto="0" spid="142" grpId="9"/>
      <p:bldP build="whole" bldLvl="1" animBg="1" rev="0" advAuto="0" spid="164" grpId="5"/>
      <p:bldP build="whole" bldLvl="1" animBg="1" rev="0" advAuto="0" spid="157" grpId="25"/>
      <p:bldP build="whole" bldLvl="1" animBg="1" rev="0" advAuto="0" spid="145" grpId="12"/>
      <p:bldP build="whole" bldLvl="1" animBg="1" rev="0" advAuto="0" spid="150" grpId="18"/>
      <p:bldP build="whole" bldLvl="1" animBg="1" rev="0" advAuto="0" spid="146" grpId="14"/>
      <p:bldP build="whole" bldLvl="1" animBg="1" rev="0" advAuto="0" spid="148" grpId="17"/>
      <p:bldP build="whole" bldLvl="1" animBg="1" rev="0" advAuto="0" spid="147" grpId="15"/>
      <p:bldP build="whole" bldLvl="1" animBg="1" rev="0" advAuto="0" spid="162" grpId="30"/>
      <p:bldP build="whole" bldLvl="1" animBg="1" rev="0" advAuto="0" spid="144" grpId="13"/>
      <p:bldP build="whole" bldLvl="1" animBg="1" rev="0" advAuto="0" spid="134" grpId="1"/>
      <p:bldP build="whole" bldLvl="1" animBg="1" rev="0" advAuto="0" spid="135" grpId="4"/>
      <p:bldP build="whole" bldLvl="1" animBg="1" rev="0" advAuto="0" spid="149" grpId="16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Rectangle"/>
          <p:cNvSpPr/>
          <p:nvPr/>
        </p:nvSpPr>
        <p:spPr>
          <a:xfrm>
            <a:off x="472711" y="1346200"/>
            <a:ext cx="12059378" cy="1441517"/>
          </a:xfrm>
          <a:prstGeom prst="rect">
            <a:avLst/>
          </a:prstGeom>
          <a:ln w="25400">
            <a:solidFill>
              <a:srgbClr val="5E5E5E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71" name="Available heap space"/>
          <p:cNvSpPr txBox="1"/>
          <p:nvPr/>
        </p:nvSpPr>
        <p:spPr>
          <a:xfrm>
            <a:off x="406010" y="836270"/>
            <a:ext cx="3184246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Available heap space</a:t>
            </a:r>
          </a:p>
        </p:txBody>
      </p:sp>
      <p:sp>
        <p:nvSpPr>
          <p:cNvPr id="172" name="Rectangle"/>
          <p:cNvSpPr/>
          <p:nvPr/>
        </p:nvSpPr>
        <p:spPr>
          <a:xfrm>
            <a:off x="804333" y="1431958"/>
            <a:ext cx="206244" cy="1270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73" name="Rectangle"/>
          <p:cNvSpPr/>
          <p:nvPr/>
        </p:nvSpPr>
        <p:spPr>
          <a:xfrm>
            <a:off x="558800" y="1431958"/>
            <a:ext cx="206243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74" name="Rectangle"/>
          <p:cNvSpPr/>
          <p:nvPr/>
        </p:nvSpPr>
        <p:spPr>
          <a:xfrm>
            <a:off x="1422400" y="1431958"/>
            <a:ext cx="206243" cy="1270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75" name="Rectangle"/>
          <p:cNvSpPr/>
          <p:nvPr/>
        </p:nvSpPr>
        <p:spPr>
          <a:xfrm>
            <a:off x="1176866" y="1431958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76" name="Rectangle"/>
          <p:cNvSpPr/>
          <p:nvPr/>
        </p:nvSpPr>
        <p:spPr>
          <a:xfrm>
            <a:off x="2040466" y="1431958"/>
            <a:ext cx="206244" cy="1270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77" name="Rectangle"/>
          <p:cNvSpPr/>
          <p:nvPr/>
        </p:nvSpPr>
        <p:spPr>
          <a:xfrm>
            <a:off x="1794933" y="1431958"/>
            <a:ext cx="206243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8" name="Connection Line"/>
          <p:cNvSpPr/>
          <p:nvPr/>
        </p:nvSpPr>
        <p:spPr>
          <a:xfrm>
            <a:off x="668388" y="2832512"/>
            <a:ext cx="828412" cy="5409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6200" fill="norm" stroke="1" extrusionOk="0">
                <a:moveTo>
                  <a:pt x="21600" y="0"/>
                </a:moveTo>
                <a:cubicBezTo>
                  <a:pt x="14499" y="21556"/>
                  <a:pt x="7299" y="21600"/>
                  <a:pt x="0" y="131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229" name="Connection Line"/>
          <p:cNvSpPr/>
          <p:nvPr/>
        </p:nvSpPr>
        <p:spPr>
          <a:xfrm>
            <a:off x="1278543" y="2836878"/>
            <a:ext cx="886421" cy="5448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6201" fill="norm" stroke="1" extrusionOk="0">
                <a:moveTo>
                  <a:pt x="21600" y="362"/>
                </a:moveTo>
                <a:cubicBezTo>
                  <a:pt x="14160" y="21600"/>
                  <a:pt x="6960" y="21479"/>
                  <a:pt x="0" y="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180" name="Rectangle"/>
          <p:cNvSpPr/>
          <p:nvPr/>
        </p:nvSpPr>
        <p:spPr>
          <a:xfrm>
            <a:off x="2658533" y="1431958"/>
            <a:ext cx="206243" cy="1270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81" name="Rectangle"/>
          <p:cNvSpPr/>
          <p:nvPr/>
        </p:nvSpPr>
        <p:spPr>
          <a:xfrm>
            <a:off x="2413000" y="1431958"/>
            <a:ext cx="206243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82" name="Rectangle"/>
          <p:cNvSpPr/>
          <p:nvPr/>
        </p:nvSpPr>
        <p:spPr>
          <a:xfrm>
            <a:off x="2904066" y="1431958"/>
            <a:ext cx="206244" cy="1270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83" name="Rectangle"/>
          <p:cNvSpPr/>
          <p:nvPr/>
        </p:nvSpPr>
        <p:spPr>
          <a:xfrm>
            <a:off x="3522133" y="1431958"/>
            <a:ext cx="206243" cy="1270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84" name="Rectangle"/>
          <p:cNvSpPr/>
          <p:nvPr/>
        </p:nvSpPr>
        <p:spPr>
          <a:xfrm>
            <a:off x="3276600" y="1431958"/>
            <a:ext cx="206243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85" name="Rectangle"/>
          <p:cNvSpPr/>
          <p:nvPr/>
        </p:nvSpPr>
        <p:spPr>
          <a:xfrm>
            <a:off x="3767666" y="1431958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86" name="Rectangle"/>
          <p:cNvSpPr/>
          <p:nvPr/>
        </p:nvSpPr>
        <p:spPr>
          <a:xfrm>
            <a:off x="4013200" y="1431958"/>
            <a:ext cx="206243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87" name="Rectangle"/>
          <p:cNvSpPr/>
          <p:nvPr/>
        </p:nvSpPr>
        <p:spPr>
          <a:xfrm>
            <a:off x="4631266" y="1431958"/>
            <a:ext cx="206244" cy="1270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88" name="Rectangle"/>
          <p:cNvSpPr/>
          <p:nvPr/>
        </p:nvSpPr>
        <p:spPr>
          <a:xfrm>
            <a:off x="4385733" y="1431958"/>
            <a:ext cx="206243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89" name="Rectangle"/>
          <p:cNvSpPr/>
          <p:nvPr/>
        </p:nvSpPr>
        <p:spPr>
          <a:xfrm>
            <a:off x="4876799" y="1431958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90" name="Rectangle"/>
          <p:cNvSpPr/>
          <p:nvPr/>
        </p:nvSpPr>
        <p:spPr>
          <a:xfrm>
            <a:off x="5122333" y="1431958"/>
            <a:ext cx="206243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30" name="Connection Line"/>
          <p:cNvSpPr/>
          <p:nvPr/>
        </p:nvSpPr>
        <p:spPr>
          <a:xfrm>
            <a:off x="3005362" y="2837101"/>
            <a:ext cx="3479933" cy="6145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6201" fill="norm" stroke="1" extrusionOk="0">
                <a:moveTo>
                  <a:pt x="0" y="0"/>
                </a:moveTo>
                <a:cubicBezTo>
                  <a:pt x="6828" y="21395"/>
                  <a:pt x="14028" y="21600"/>
                  <a:pt x="21600" y="614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231" name="Connection Line"/>
          <p:cNvSpPr/>
          <p:nvPr/>
        </p:nvSpPr>
        <p:spPr>
          <a:xfrm>
            <a:off x="2791893" y="2865963"/>
            <a:ext cx="1822584" cy="8111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6220" fill="norm" stroke="1" extrusionOk="0">
                <a:moveTo>
                  <a:pt x="0" y="0"/>
                </a:moveTo>
                <a:cubicBezTo>
                  <a:pt x="5293" y="20866"/>
                  <a:pt x="12493" y="21600"/>
                  <a:pt x="21600" y="2201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193" name="Rectangle"/>
          <p:cNvSpPr/>
          <p:nvPr/>
        </p:nvSpPr>
        <p:spPr>
          <a:xfrm>
            <a:off x="5748866" y="1431958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94" name="Rectangle"/>
          <p:cNvSpPr/>
          <p:nvPr/>
        </p:nvSpPr>
        <p:spPr>
          <a:xfrm>
            <a:off x="5503333" y="1431958"/>
            <a:ext cx="206243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95" name="Rectangle"/>
          <p:cNvSpPr/>
          <p:nvPr/>
        </p:nvSpPr>
        <p:spPr>
          <a:xfrm>
            <a:off x="5994399" y="1431958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96" name="Rectangle"/>
          <p:cNvSpPr/>
          <p:nvPr/>
        </p:nvSpPr>
        <p:spPr>
          <a:xfrm>
            <a:off x="6358466" y="1431958"/>
            <a:ext cx="206244" cy="1270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97" name="Rectangle"/>
          <p:cNvSpPr/>
          <p:nvPr/>
        </p:nvSpPr>
        <p:spPr>
          <a:xfrm>
            <a:off x="6604000" y="1431958"/>
            <a:ext cx="206243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98" name="Rectangle"/>
          <p:cNvSpPr/>
          <p:nvPr/>
        </p:nvSpPr>
        <p:spPr>
          <a:xfrm>
            <a:off x="6849533" y="1431958"/>
            <a:ext cx="206243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99" name="Rectangle"/>
          <p:cNvSpPr/>
          <p:nvPr/>
        </p:nvSpPr>
        <p:spPr>
          <a:xfrm>
            <a:off x="7239000" y="1431958"/>
            <a:ext cx="206243" cy="1270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00" name="Rectangle"/>
          <p:cNvSpPr/>
          <p:nvPr/>
        </p:nvSpPr>
        <p:spPr>
          <a:xfrm>
            <a:off x="7484533" y="1431958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01" name="Rectangle"/>
          <p:cNvSpPr/>
          <p:nvPr/>
        </p:nvSpPr>
        <p:spPr>
          <a:xfrm>
            <a:off x="7730066" y="1431958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32" name="Connection Line"/>
          <p:cNvSpPr/>
          <p:nvPr/>
        </p:nvSpPr>
        <p:spPr>
          <a:xfrm>
            <a:off x="1929404" y="2861994"/>
            <a:ext cx="4505723" cy="12085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6200" fill="norm" stroke="1" extrusionOk="0">
                <a:moveTo>
                  <a:pt x="21600" y="53"/>
                </a:moveTo>
                <a:cubicBezTo>
                  <a:pt x="16360" y="21600"/>
                  <a:pt x="9160" y="21582"/>
                  <a:pt x="0" y="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203" name="Rectangle"/>
          <p:cNvSpPr/>
          <p:nvPr/>
        </p:nvSpPr>
        <p:spPr>
          <a:xfrm>
            <a:off x="499711" y="5763334"/>
            <a:ext cx="12059379" cy="1441517"/>
          </a:xfrm>
          <a:prstGeom prst="rect">
            <a:avLst/>
          </a:prstGeom>
          <a:ln w="25400">
            <a:solidFill>
              <a:srgbClr val="5E5E5E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04" name="Call stack (root set)"/>
          <p:cNvSpPr txBox="1"/>
          <p:nvPr/>
        </p:nvSpPr>
        <p:spPr>
          <a:xfrm>
            <a:off x="476520" y="7232609"/>
            <a:ext cx="2941626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Call stack (root set)</a:t>
            </a:r>
          </a:p>
        </p:txBody>
      </p:sp>
      <p:sp>
        <p:nvSpPr>
          <p:cNvPr id="205" name="Rectangle"/>
          <p:cNvSpPr/>
          <p:nvPr/>
        </p:nvSpPr>
        <p:spPr>
          <a:xfrm>
            <a:off x="558800" y="5849092"/>
            <a:ext cx="206243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06" name="Rectangle"/>
          <p:cNvSpPr/>
          <p:nvPr/>
        </p:nvSpPr>
        <p:spPr>
          <a:xfrm>
            <a:off x="804333" y="5849092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07" name="Rectangle"/>
          <p:cNvSpPr/>
          <p:nvPr/>
        </p:nvSpPr>
        <p:spPr>
          <a:xfrm>
            <a:off x="1049866" y="5849092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08" name="Rectangle"/>
          <p:cNvSpPr/>
          <p:nvPr/>
        </p:nvSpPr>
        <p:spPr>
          <a:xfrm>
            <a:off x="1295399" y="5849092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09" name="Rectangle"/>
          <p:cNvSpPr/>
          <p:nvPr/>
        </p:nvSpPr>
        <p:spPr>
          <a:xfrm>
            <a:off x="1540932" y="5849092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10" name="Rectangle"/>
          <p:cNvSpPr/>
          <p:nvPr/>
        </p:nvSpPr>
        <p:spPr>
          <a:xfrm>
            <a:off x="1909233" y="5849092"/>
            <a:ext cx="206243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11" name="Rectangle"/>
          <p:cNvSpPr/>
          <p:nvPr/>
        </p:nvSpPr>
        <p:spPr>
          <a:xfrm>
            <a:off x="2158999" y="5849092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12" name="Rectangle"/>
          <p:cNvSpPr/>
          <p:nvPr/>
        </p:nvSpPr>
        <p:spPr>
          <a:xfrm>
            <a:off x="2404532" y="5849092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13" name="Rectangle"/>
          <p:cNvSpPr/>
          <p:nvPr/>
        </p:nvSpPr>
        <p:spPr>
          <a:xfrm>
            <a:off x="2645833" y="5849092"/>
            <a:ext cx="206243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14" name="Rectangle"/>
          <p:cNvSpPr/>
          <p:nvPr/>
        </p:nvSpPr>
        <p:spPr>
          <a:xfrm>
            <a:off x="2887133" y="5849092"/>
            <a:ext cx="206243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15" name="Rectangle"/>
          <p:cNvSpPr/>
          <p:nvPr/>
        </p:nvSpPr>
        <p:spPr>
          <a:xfrm>
            <a:off x="3134187" y="5849092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16" name="Rectangle"/>
          <p:cNvSpPr/>
          <p:nvPr/>
        </p:nvSpPr>
        <p:spPr>
          <a:xfrm>
            <a:off x="3383954" y="5849092"/>
            <a:ext cx="206244" cy="1270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17" name="Rectangle"/>
          <p:cNvSpPr/>
          <p:nvPr/>
        </p:nvSpPr>
        <p:spPr>
          <a:xfrm>
            <a:off x="3752254" y="5849092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18" name="Rectangle"/>
          <p:cNvSpPr/>
          <p:nvPr/>
        </p:nvSpPr>
        <p:spPr>
          <a:xfrm>
            <a:off x="4007776" y="5849092"/>
            <a:ext cx="206244" cy="1270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19" name="Rectangle"/>
          <p:cNvSpPr/>
          <p:nvPr/>
        </p:nvSpPr>
        <p:spPr>
          <a:xfrm>
            <a:off x="4256021" y="5849092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33" name="Connection Line"/>
          <p:cNvSpPr/>
          <p:nvPr/>
        </p:nvSpPr>
        <p:spPr>
          <a:xfrm>
            <a:off x="1860158" y="2860030"/>
            <a:ext cx="1529094" cy="280974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21600"/>
                </a:moveTo>
                <a:cubicBezTo>
                  <a:pt x="9916" y="15645"/>
                  <a:pt x="2716" y="8445"/>
                  <a:pt x="0" y="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234" name="Connection Line"/>
          <p:cNvSpPr/>
          <p:nvPr/>
        </p:nvSpPr>
        <p:spPr>
          <a:xfrm>
            <a:off x="2502176" y="2861994"/>
            <a:ext cx="1549070" cy="27953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21600"/>
                </a:moveTo>
                <a:cubicBezTo>
                  <a:pt x="11293" y="17494"/>
                  <a:pt x="4093" y="10294"/>
                  <a:pt x="0" y="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222" name="Rectangle"/>
          <p:cNvSpPr/>
          <p:nvPr/>
        </p:nvSpPr>
        <p:spPr>
          <a:xfrm>
            <a:off x="2352210" y="1352549"/>
            <a:ext cx="826596" cy="1428818"/>
          </a:xfrm>
          <a:prstGeom prst="rect">
            <a:avLst/>
          </a:prstGeom>
          <a:solidFill>
            <a:schemeClr val="accent3">
              <a:hueOff val="914337"/>
              <a:satOff val="31515"/>
              <a:lumOff val="-30790"/>
              <a:alpha val="59705"/>
            </a:schemeClr>
          </a:solidFill>
          <a:ln w="38100">
            <a:solidFill>
              <a:srgbClr val="000000">
                <a:alpha val="59705"/>
              </a:srgbClr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3" name="Rectangle"/>
          <p:cNvSpPr/>
          <p:nvPr/>
        </p:nvSpPr>
        <p:spPr>
          <a:xfrm>
            <a:off x="1744561" y="1345224"/>
            <a:ext cx="535587" cy="1428817"/>
          </a:xfrm>
          <a:prstGeom prst="rect">
            <a:avLst/>
          </a:prstGeom>
          <a:solidFill>
            <a:schemeClr val="accent3">
              <a:hueOff val="914337"/>
              <a:satOff val="31515"/>
              <a:lumOff val="-30790"/>
              <a:alpha val="59705"/>
            </a:schemeClr>
          </a:solidFill>
          <a:ln w="38100">
            <a:solidFill>
              <a:srgbClr val="000000">
                <a:alpha val="59705"/>
              </a:srgbClr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4" name="Rectangle"/>
          <p:cNvSpPr/>
          <p:nvPr/>
        </p:nvSpPr>
        <p:spPr>
          <a:xfrm>
            <a:off x="1125401" y="1348742"/>
            <a:ext cx="535587" cy="1428817"/>
          </a:xfrm>
          <a:prstGeom prst="rect">
            <a:avLst/>
          </a:prstGeom>
          <a:solidFill>
            <a:schemeClr val="accent3">
              <a:hueOff val="914337"/>
              <a:satOff val="31515"/>
              <a:lumOff val="-30790"/>
              <a:alpha val="59705"/>
            </a:schemeClr>
          </a:solidFill>
          <a:ln w="38100">
            <a:solidFill>
              <a:srgbClr val="000000">
                <a:alpha val="59705"/>
              </a:srgbClr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5" name="Rectangle"/>
          <p:cNvSpPr/>
          <p:nvPr/>
        </p:nvSpPr>
        <p:spPr>
          <a:xfrm>
            <a:off x="516527" y="1342851"/>
            <a:ext cx="535587" cy="1428817"/>
          </a:xfrm>
          <a:prstGeom prst="rect">
            <a:avLst/>
          </a:prstGeom>
          <a:solidFill>
            <a:schemeClr val="accent3">
              <a:hueOff val="914337"/>
              <a:satOff val="31515"/>
              <a:lumOff val="-30790"/>
              <a:alpha val="59705"/>
            </a:schemeClr>
          </a:solidFill>
          <a:ln w="38100">
            <a:solidFill>
              <a:srgbClr val="000000">
                <a:alpha val="59705"/>
              </a:srgbClr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6" name="Rectangle"/>
          <p:cNvSpPr/>
          <p:nvPr/>
        </p:nvSpPr>
        <p:spPr>
          <a:xfrm>
            <a:off x="4314492" y="1342851"/>
            <a:ext cx="1102259" cy="1428817"/>
          </a:xfrm>
          <a:prstGeom prst="rect">
            <a:avLst/>
          </a:prstGeom>
          <a:solidFill>
            <a:schemeClr val="accent3">
              <a:hueOff val="914337"/>
              <a:satOff val="31515"/>
              <a:lumOff val="-30790"/>
              <a:alpha val="59705"/>
            </a:schemeClr>
          </a:solidFill>
          <a:ln w="38100">
            <a:solidFill>
              <a:srgbClr val="000000">
                <a:alpha val="59705"/>
              </a:srgbClr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7" name="Rectangle"/>
          <p:cNvSpPr/>
          <p:nvPr/>
        </p:nvSpPr>
        <p:spPr>
          <a:xfrm>
            <a:off x="6294301" y="1332524"/>
            <a:ext cx="826596" cy="1428817"/>
          </a:xfrm>
          <a:prstGeom prst="rect">
            <a:avLst/>
          </a:prstGeom>
          <a:solidFill>
            <a:schemeClr val="accent3">
              <a:hueOff val="914337"/>
              <a:satOff val="31515"/>
              <a:lumOff val="-30790"/>
              <a:alpha val="59705"/>
            </a:schemeClr>
          </a:solidFill>
          <a:ln w="38100">
            <a:solidFill>
              <a:srgbClr val="000000">
                <a:alpha val="59705"/>
              </a:srgbClr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1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1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"/>
                            </p:stCondLst>
                            <p:childTnLst>
                              <p:par>
                                <p:cTn id="13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1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"/>
                            </p:stCondLst>
                            <p:childTnLst>
                              <p:par>
                                <p:cTn id="17" presetClass="entr" nodeType="after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9" dur="1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"/>
                            </p:stCondLst>
                            <p:childTnLst>
                              <p:par>
                                <p:cTn id="21" presetClass="entr" nodeType="afterEffect" presetID="9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3" dur="1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Class="entr" nodeType="afterEffect" presetID="9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7" dur="1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"/>
                            </p:stCondLst>
                            <p:childTnLst>
                              <p:par>
                                <p:cTn id="29" presetClass="entr" nodeType="afterEffect" presetID="9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1" dur="1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"/>
                            </p:stCondLst>
                            <p:childTnLst>
                              <p:par>
                                <p:cTn id="33" presetClass="entr" nodeType="afterEffect" presetID="9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5" dur="1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"/>
                            </p:stCondLst>
                            <p:childTnLst>
                              <p:par>
                                <p:cTn id="37" presetClass="entr" nodeType="afterEffect" presetID="9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9" dur="1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"/>
                            </p:stCondLst>
                            <p:childTnLst>
                              <p:par>
                                <p:cTn id="41" presetClass="entr" nodeType="afterEffect" presetID="9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43" dur="1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Class="entr" nodeType="afterEffect" presetID="9" grpId="1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47" dur="1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100"/>
                            </p:stCondLst>
                            <p:childTnLst>
                              <p:par>
                                <p:cTn id="49" presetClass="entr" nodeType="afterEffect" presetID="9" grpId="1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51" dur="1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200"/>
                            </p:stCondLst>
                            <p:childTnLst>
                              <p:par>
                                <p:cTn id="53" presetClass="entr" nodeType="afterEffect" presetID="9" grpId="1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4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55" dur="1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300"/>
                            </p:stCondLst>
                            <p:childTnLst>
                              <p:par>
                                <p:cTn id="57" presetClass="entr" nodeType="afterEffect" presetID="9" grpId="1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8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59" dur="1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400"/>
                            </p:stCondLst>
                            <p:childTnLst>
                              <p:par>
                                <p:cTn id="61" presetClass="entr" nodeType="afterEffect" presetID="9" grpId="1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2" fill="hold"/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63" dur="1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500"/>
                            </p:stCondLst>
                            <p:childTnLst>
                              <p:par>
                                <p:cTn id="65" presetClass="entr" nodeType="afterEffect" presetID="9" grpId="1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6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67" dur="4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900"/>
                            </p:stCondLst>
                            <p:childTnLst>
                              <p:par>
                                <p:cTn id="69" presetClass="entr" nodeType="afterEffect" presetID="9" grpId="1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0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1" dur="4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Class="entr" nodeType="clickEffect" presetID="9" grpId="1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5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6" dur="3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300"/>
                            </p:stCondLst>
                            <p:childTnLst>
                              <p:par>
                                <p:cTn id="78" presetClass="entr" nodeType="afterEffect" presetID="9" grpId="1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9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80" dur="3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Class="entr" nodeType="clickEffect" presetID="9" grpId="2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4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85" dur="3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300"/>
                            </p:stCondLst>
                            <p:childTnLst>
                              <p:par>
                                <p:cTn id="87" presetClass="entr" nodeType="afterEffect" presetID="9" grpId="2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8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89" dur="3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600"/>
                            </p:stCondLst>
                            <p:childTnLst>
                              <p:par>
                                <p:cTn id="91" presetClass="entr" nodeType="afterEffect" presetID="9" grpId="2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2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93" dur="3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900"/>
                            </p:stCondLst>
                            <p:childTnLst>
                              <p:par>
                                <p:cTn id="95" presetClass="entr" nodeType="afterEffect" presetID="9" grpId="2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6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97" dur="3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24" grpId="20"/>
      <p:bldP build="whole" bldLvl="1" animBg="1" rev="0" advAuto="0" spid="227" grpId="23"/>
      <p:bldP build="whole" bldLvl="1" animBg="1" rev="0" advAuto="0" spid="210" grpId="6"/>
      <p:bldP build="whole" bldLvl="1" animBg="1" rev="0" advAuto="0" spid="217" grpId="13"/>
      <p:bldP build="whole" bldLvl="1" animBg="1" rev="0" advAuto="0" spid="209" grpId="5"/>
      <p:bldP build="whole" bldLvl="1" animBg="1" rev="0" advAuto="0" spid="234" grpId="17"/>
      <p:bldP build="whole" bldLvl="1" animBg="1" rev="0" advAuto="0" spid="212" grpId="8"/>
      <p:bldP build="whole" bldLvl="1" animBg="1" rev="0" advAuto="0" spid="208" grpId="4"/>
      <p:bldP build="whole" bldLvl="1" animBg="1" rev="0" advAuto="0" spid="214" grpId="10"/>
      <p:bldP build="whole" bldLvl="1" animBg="1" rev="0" advAuto="0" spid="216" grpId="12"/>
      <p:bldP build="whole" bldLvl="1" animBg="1" rev="0" advAuto="0" spid="211" grpId="7"/>
      <p:bldP build="whole" bldLvl="1" animBg="1" rev="0" advAuto="0" spid="205" grpId="1"/>
      <p:bldP build="whole" bldLvl="1" animBg="1" rev="0" advAuto="0" spid="207" grpId="3"/>
      <p:bldP build="whole" bldLvl="1" animBg="1" rev="0" advAuto="0" spid="219" grpId="15"/>
      <p:bldP build="whole" bldLvl="1" animBg="1" rev="0" advAuto="0" spid="233" grpId="16"/>
      <p:bldP build="whole" bldLvl="1" animBg="1" rev="0" advAuto="0" spid="222" grpId="19"/>
      <p:bldP build="whole" bldLvl="1" animBg="1" rev="0" advAuto="0" spid="225" grpId="21"/>
      <p:bldP build="whole" bldLvl="1" animBg="1" rev="0" advAuto="0" spid="206" grpId="2"/>
      <p:bldP build="whole" bldLvl="1" animBg="1" rev="0" advAuto="0" spid="215" grpId="11"/>
      <p:bldP build="whole" bldLvl="1" animBg="1" rev="0" advAuto="0" spid="226" grpId="22"/>
      <p:bldP build="whole" bldLvl="1" animBg="1" rev="0" advAuto="0" spid="213" grpId="9"/>
      <p:bldP build="whole" bldLvl="1" animBg="1" rev="0" advAuto="0" spid="218" grpId="14"/>
      <p:bldP build="whole" bldLvl="1" animBg="1" rev="0" advAuto="0" spid="223" grpId="18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Rectangle"/>
          <p:cNvSpPr/>
          <p:nvPr/>
        </p:nvSpPr>
        <p:spPr>
          <a:xfrm>
            <a:off x="472711" y="1346200"/>
            <a:ext cx="12059378" cy="1441517"/>
          </a:xfrm>
          <a:prstGeom prst="rect">
            <a:avLst/>
          </a:prstGeom>
          <a:ln w="25400">
            <a:solidFill>
              <a:srgbClr val="5E5E5E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37" name="Available heap space"/>
          <p:cNvSpPr txBox="1"/>
          <p:nvPr/>
        </p:nvSpPr>
        <p:spPr>
          <a:xfrm>
            <a:off x="406010" y="836270"/>
            <a:ext cx="3184246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Available heap space</a:t>
            </a:r>
          </a:p>
        </p:txBody>
      </p:sp>
      <p:sp>
        <p:nvSpPr>
          <p:cNvPr id="238" name="Rectangle"/>
          <p:cNvSpPr/>
          <p:nvPr/>
        </p:nvSpPr>
        <p:spPr>
          <a:xfrm>
            <a:off x="804333" y="1431958"/>
            <a:ext cx="206244" cy="1270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39" name="Rectangle"/>
          <p:cNvSpPr/>
          <p:nvPr/>
        </p:nvSpPr>
        <p:spPr>
          <a:xfrm>
            <a:off x="558800" y="1431958"/>
            <a:ext cx="206243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40" name="Rectangle"/>
          <p:cNvSpPr/>
          <p:nvPr/>
        </p:nvSpPr>
        <p:spPr>
          <a:xfrm>
            <a:off x="1422400" y="1431958"/>
            <a:ext cx="206243" cy="1270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41" name="Rectangle"/>
          <p:cNvSpPr/>
          <p:nvPr/>
        </p:nvSpPr>
        <p:spPr>
          <a:xfrm>
            <a:off x="1176866" y="1431958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42" name="Rectangle"/>
          <p:cNvSpPr/>
          <p:nvPr/>
        </p:nvSpPr>
        <p:spPr>
          <a:xfrm>
            <a:off x="2040466" y="1431958"/>
            <a:ext cx="206244" cy="1270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43" name="Rectangle"/>
          <p:cNvSpPr/>
          <p:nvPr/>
        </p:nvSpPr>
        <p:spPr>
          <a:xfrm>
            <a:off x="1794933" y="1431958"/>
            <a:ext cx="206243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78" name="Connection Line"/>
          <p:cNvSpPr/>
          <p:nvPr/>
        </p:nvSpPr>
        <p:spPr>
          <a:xfrm>
            <a:off x="668388" y="2832512"/>
            <a:ext cx="828412" cy="5409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6200" fill="norm" stroke="1" extrusionOk="0">
                <a:moveTo>
                  <a:pt x="21600" y="0"/>
                </a:moveTo>
                <a:cubicBezTo>
                  <a:pt x="14499" y="21556"/>
                  <a:pt x="7299" y="21600"/>
                  <a:pt x="0" y="131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279" name="Connection Line"/>
          <p:cNvSpPr/>
          <p:nvPr/>
        </p:nvSpPr>
        <p:spPr>
          <a:xfrm>
            <a:off x="1278543" y="2836878"/>
            <a:ext cx="886421" cy="5448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6201" fill="norm" stroke="1" extrusionOk="0">
                <a:moveTo>
                  <a:pt x="21600" y="362"/>
                </a:moveTo>
                <a:cubicBezTo>
                  <a:pt x="14160" y="21600"/>
                  <a:pt x="6960" y="21479"/>
                  <a:pt x="0" y="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246" name="Rectangle"/>
          <p:cNvSpPr/>
          <p:nvPr/>
        </p:nvSpPr>
        <p:spPr>
          <a:xfrm>
            <a:off x="2658533" y="1431958"/>
            <a:ext cx="206243" cy="1270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47" name="Rectangle"/>
          <p:cNvSpPr/>
          <p:nvPr/>
        </p:nvSpPr>
        <p:spPr>
          <a:xfrm>
            <a:off x="2413000" y="1431958"/>
            <a:ext cx="206243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48" name="Rectangle"/>
          <p:cNvSpPr/>
          <p:nvPr/>
        </p:nvSpPr>
        <p:spPr>
          <a:xfrm>
            <a:off x="2904066" y="1431958"/>
            <a:ext cx="206244" cy="1270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49" name="Rectangle"/>
          <p:cNvSpPr/>
          <p:nvPr/>
        </p:nvSpPr>
        <p:spPr>
          <a:xfrm>
            <a:off x="4631266" y="1431958"/>
            <a:ext cx="206244" cy="1270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50" name="Rectangle"/>
          <p:cNvSpPr/>
          <p:nvPr/>
        </p:nvSpPr>
        <p:spPr>
          <a:xfrm>
            <a:off x="4385733" y="1431958"/>
            <a:ext cx="206243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51" name="Rectangle"/>
          <p:cNvSpPr/>
          <p:nvPr/>
        </p:nvSpPr>
        <p:spPr>
          <a:xfrm>
            <a:off x="4876799" y="1431958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52" name="Rectangle"/>
          <p:cNvSpPr/>
          <p:nvPr/>
        </p:nvSpPr>
        <p:spPr>
          <a:xfrm>
            <a:off x="5122333" y="1431958"/>
            <a:ext cx="206243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80" name="Connection Line"/>
          <p:cNvSpPr/>
          <p:nvPr/>
        </p:nvSpPr>
        <p:spPr>
          <a:xfrm>
            <a:off x="3005362" y="2837101"/>
            <a:ext cx="3479933" cy="6145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6201" fill="norm" stroke="1" extrusionOk="0">
                <a:moveTo>
                  <a:pt x="0" y="0"/>
                </a:moveTo>
                <a:cubicBezTo>
                  <a:pt x="6828" y="21395"/>
                  <a:pt x="14028" y="21600"/>
                  <a:pt x="21600" y="614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281" name="Connection Line"/>
          <p:cNvSpPr/>
          <p:nvPr/>
        </p:nvSpPr>
        <p:spPr>
          <a:xfrm>
            <a:off x="2791893" y="2865963"/>
            <a:ext cx="1822584" cy="8111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6220" fill="norm" stroke="1" extrusionOk="0">
                <a:moveTo>
                  <a:pt x="0" y="0"/>
                </a:moveTo>
                <a:cubicBezTo>
                  <a:pt x="5293" y="20866"/>
                  <a:pt x="12493" y="21600"/>
                  <a:pt x="21600" y="2201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255" name="Rectangle"/>
          <p:cNvSpPr/>
          <p:nvPr/>
        </p:nvSpPr>
        <p:spPr>
          <a:xfrm>
            <a:off x="6358466" y="1431958"/>
            <a:ext cx="206244" cy="1270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56" name="Rectangle"/>
          <p:cNvSpPr/>
          <p:nvPr/>
        </p:nvSpPr>
        <p:spPr>
          <a:xfrm>
            <a:off x="6604000" y="1431958"/>
            <a:ext cx="206243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57" name="Rectangle"/>
          <p:cNvSpPr/>
          <p:nvPr/>
        </p:nvSpPr>
        <p:spPr>
          <a:xfrm>
            <a:off x="6849533" y="1431958"/>
            <a:ext cx="206243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82" name="Connection Line"/>
          <p:cNvSpPr/>
          <p:nvPr/>
        </p:nvSpPr>
        <p:spPr>
          <a:xfrm>
            <a:off x="1929404" y="2861994"/>
            <a:ext cx="4505723" cy="12085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6200" fill="norm" stroke="1" extrusionOk="0">
                <a:moveTo>
                  <a:pt x="21600" y="53"/>
                </a:moveTo>
                <a:cubicBezTo>
                  <a:pt x="16360" y="21600"/>
                  <a:pt x="9160" y="21582"/>
                  <a:pt x="0" y="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259" name="Rectangle"/>
          <p:cNvSpPr/>
          <p:nvPr/>
        </p:nvSpPr>
        <p:spPr>
          <a:xfrm>
            <a:off x="499711" y="5763334"/>
            <a:ext cx="12059379" cy="1441517"/>
          </a:xfrm>
          <a:prstGeom prst="rect">
            <a:avLst/>
          </a:prstGeom>
          <a:ln w="25400">
            <a:solidFill>
              <a:srgbClr val="5E5E5E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60" name="Rectangle"/>
          <p:cNvSpPr/>
          <p:nvPr/>
        </p:nvSpPr>
        <p:spPr>
          <a:xfrm>
            <a:off x="558800" y="5849092"/>
            <a:ext cx="206243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61" name="Rectangle"/>
          <p:cNvSpPr/>
          <p:nvPr/>
        </p:nvSpPr>
        <p:spPr>
          <a:xfrm>
            <a:off x="804333" y="5849092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62" name="Rectangle"/>
          <p:cNvSpPr/>
          <p:nvPr/>
        </p:nvSpPr>
        <p:spPr>
          <a:xfrm>
            <a:off x="1049866" y="5849092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63" name="Rectangle"/>
          <p:cNvSpPr/>
          <p:nvPr/>
        </p:nvSpPr>
        <p:spPr>
          <a:xfrm>
            <a:off x="1295399" y="5849092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64" name="Rectangle"/>
          <p:cNvSpPr/>
          <p:nvPr/>
        </p:nvSpPr>
        <p:spPr>
          <a:xfrm>
            <a:off x="1540932" y="5849092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65" name="Rectangle"/>
          <p:cNvSpPr/>
          <p:nvPr/>
        </p:nvSpPr>
        <p:spPr>
          <a:xfrm>
            <a:off x="1909233" y="5849092"/>
            <a:ext cx="206243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66" name="Rectangle"/>
          <p:cNvSpPr/>
          <p:nvPr/>
        </p:nvSpPr>
        <p:spPr>
          <a:xfrm>
            <a:off x="2158999" y="5849092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67" name="Rectangle"/>
          <p:cNvSpPr/>
          <p:nvPr/>
        </p:nvSpPr>
        <p:spPr>
          <a:xfrm>
            <a:off x="2404532" y="5849092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68" name="Rectangle"/>
          <p:cNvSpPr/>
          <p:nvPr/>
        </p:nvSpPr>
        <p:spPr>
          <a:xfrm>
            <a:off x="2645833" y="5849092"/>
            <a:ext cx="206243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69" name="Rectangle"/>
          <p:cNvSpPr/>
          <p:nvPr/>
        </p:nvSpPr>
        <p:spPr>
          <a:xfrm>
            <a:off x="2887133" y="5849092"/>
            <a:ext cx="206243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70" name="Rectangle"/>
          <p:cNvSpPr/>
          <p:nvPr/>
        </p:nvSpPr>
        <p:spPr>
          <a:xfrm>
            <a:off x="3134187" y="5849092"/>
            <a:ext cx="206244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71" name="Rectangle"/>
          <p:cNvSpPr/>
          <p:nvPr/>
        </p:nvSpPr>
        <p:spPr>
          <a:xfrm>
            <a:off x="3383954" y="5849092"/>
            <a:ext cx="206244" cy="1270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72" name="Rectangle"/>
          <p:cNvSpPr/>
          <p:nvPr/>
        </p:nvSpPr>
        <p:spPr>
          <a:xfrm>
            <a:off x="3752255" y="5849092"/>
            <a:ext cx="206243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73" name="Rectangle"/>
          <p:cNvSpPr/>
          <p:nvPr/>
        </p:nvSpPr>
        <p:spPr>
          <a:xfrm>
            <a:off x="4007776" y="5849092"/>
            <a:ext cx="206244" cy="1270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74" name="Rectangle"/>
          <p:cNvSpPr/>
          <p:nvPr/>
        </p:nvSpPr>
        <p:spPr>
          <a:xfrm>
            <a:off x="4256021" y="5849092"/>
            <a:ext cx="206243" cy="1270001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83" name="Connection Line"/>
          <p:cNvSpPr/>
          <p:nvPr/>
        </p:nvSpPr>
        <p:spPr>
          <a:xfrm>
            <a:off x="1860157" y="2860030"/>
            <a:ext cx="1529095" cy="280974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21600"/>
                </a:moveTo>
                <a:cubicBezTo>
                  <a:pt x="9916" y="15645"/>
                  <a:pt x="2716" y="8445"/>
                  <a:pt x="0" y="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284" name="Connection Line"/>
          <p:cNvSpPr/>
          <p:nvPr/>
        </p:nvSpPr>
        <p:spPr>
          <a:xfrm>
            <a:off x="2502176" y="2861994"/>
            <a:ext cx="1549070" cy="27953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21600"/>
                </a:moveTo>
                <a:cubicBezTo>
                  <a:pt x="11293" y="17494"/>
                  <a:pt x="4093" y="10294"/>
                  <a:pt x="0" y="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277" name="Call stack (root set)"/>
          <p:cNvSpPr txBox="1"/>
          <p:nvPr/>
        </p:nvSpPr>
        <p:spPr>
          <a:xfrm>
            <a:off x="476520" y="7232608"/>
            <a:ext cx="2941626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Call stack (root set)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Tagged vs tagless collection"/>
          <p:cNvSpPr txBox="1"/>
          <p:nvPr>
            <p:ph type="title"/>
          </p:nvPr>
        </p:nvSpPr>
        <p:spPr>
          <a:xfrm>
            <a:off x="952500" y="254000"/>
            <a:ext cx="11099800" cy="1793611"/>
          </a:xfrm>
          <a:prstGeom prst="rect">
            <a:avLst/>
          </a:prstGeom>
        </p:spPr>
        <p:txBody>
          <a:bodyPr/>
          <a:lstStyle>
            <a:lvl1pPr>
              <a:defRPr sz="6500"/>
            </a:lvl1pPr>
          </a:lstStyle>
          <a:p>
            <a:pPr/>
            <a:r>
              <a:t>Tagged vs tagless collection </a:t>
            </a:r>
          </a:p>
        </p:txBody>
      </p:sp>
      <p:sp>
        <p:nvSpPr>
          <p:cNvPr id="287" name="How do we know which words of memory are pointers?…"/>
          <p:cNvSpPr txBox="1"/>
          <p:nvPr>
            <p:ph type="body" idx="1"/>
          </p:nvPr>
        </p:nvSpPr>
        <p:spPr>
          <a:xfrm>
            <a:off x="872132" y="2429933"/>
            <a:ext cx="11260536" cy="6286501"/>
          </a:xfrm>
          <a:prstGeom prst="rect">
            <a:avLst/>
          </a:prstGeom>
        </p:spPr>
        <p:txBody>
          <a:bodyPr/>
          <a:lstStyle/>
          <a:p>
            <a:pPr/>
            <a:r>
              <a:t>How do we know which words of memory are pointers?</a:t>
            </a:r>
          </a:p>
          <a:p>
            <a:pPr/>
            <a:r>
              <a:t>Some collectors tag the bottom bit of pointers. (Ocaml)</a:t>
            </a:r>
          </a:p>
          <a:p>
            <a:pPr lvl="2"/>
            <a:r>
              <a:t>Chez Scheme uses runtime type tagging and segregates these types into their own regions.</a:t>
            </a:r>
          </a:p>
          <a:p>
            <a:pPr/>
            <a:r>
              <a:t>Some collectors exploit static typing to compile linked specialized traversal routines with a function for each type.</a:t>
            </a:r>
          </a:p>
          <a:p>
            <a:pPr/>
            <a:r>
              <a:t>Some collectors are imprecise (but conservative).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Moving and copying"/>
          <p:cNvSpPr txBox="1"/>
          <p:nvPr>
            <p:ph type="title"/>
          </p:nvPr>
        </p:nvSpPr>
        <p:spPr>
          <a:xfrm>
            <a:off x="952500" y="254000"/>
            <a:ext cx="11099800" cy="1793611"/>
          </a:xfrm>
          <a:prstGeom prst="rect">
            <a:avLst/>
          </a:prstGeom>
        </p:spPr>
        <p:txBody>
          <a:bodyPr/>
          <a:lstStyle>
            <a:lvl1pPr>
              <a:defRPr sz="6500"/>
            </a:lvl1pPr>
          </a:lstStyle>
          <a:p>
            <a:pPr/>
            <a:r>
              <a:t>Moving and copying</a:t>
            </a:r>
          </a:p>
        </p:txBody>
      </p:sp>
      <p:sp>
        <p:nvSpPr>
          <p:cNvPr id="290" name="Moving/compacting collectors perform a phase of global defragmentation after each sweep phase.…"/>
          <p:cNvSpPr txBox="1"/>
          <p:nvPr>
            <p:ph type="body" idx="1"/>
          </p:nvPr>
        </p:nvSpPr>
        <p:spPr>
          <a:xfrm>
            <a:off x="872132" y="2429933"/>
            <a:ext cx="11260536" cy="6286501"/>
          </a:xfrm>
          <a:prstGeom prst="rect">
            <a:avLst/>
          </a:prstGeom>
        </p:spPr>
        <p:txBody>
          <a:bodyPr/>
          <a:lstStyle/>
          <a:p>
            <a:pPr/>
            <a:r>
              <a:rPr i="1"/>
              <a:t>Moving/compacting</a:t>
            </a:r>
            <a:r>
              <a:t> collectors perform a phase of global defragmentation after each sweep phase.</a:t>
            </a:r>
          </a:p>
          <a:p>
            <a:pPr/>
            <a:r>
              <a:rPr i="1"/>
              <a:t>Copying</a:t>
            </a:r>
            <a:r>
              <a:t> collection maintains two regions: New and Old.</a:t>
            </a:r>
          </a:p>
          <a:p>
            <a:pPr/>
            <a:r>
              <a:t>As objects are marked, they are copied into New region.</a:t>
            </a:r>
          </a:p>
          <a:p>
            <a:pPr lvl="2"/>
            <a:r>
              <a:t>All pointers are forwarded. New is defragmented.</a:t>
            </a:r>
          </a:p>
          <a:p>
            <a:pPr lvl="2"/>
            <a:r>
              <a:t>No need for a free list; New and Old are swapped.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