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HAMT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HAMT</a:t>
            </a:r>
          </a:p>
        </p:txBody>
      </p:sp>
      <p:sp>
        <p:nvSpPr>
          <p:cNvPr id="120" name="Hash Array Mapped Trie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Hash Array Mapped Trie</a:t>
            </a:r>
          </a:p>
        </p:txBody>
      </p:sp>
      <p:sp>
        <p:nvSpPr>
          <p:cNvPr id="121" name="Ideal Hash Trees (Bagwell, 2001)"/>
          <p:cNvSpPr txBox="1"/>
          <p:nvPr/>
        </p:nvSpPr>
        <p:spPr>
          <a:xfrm>
            <a:off x="7641001" y="8522089"/>
            <a:ext cx="4902531" cy="4987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solidFill>
                  <a:srgbClr val="5E5E5E"/>
                </a:solidFill>
              </a:defRPr>
            </a:lvl1pPr>
          </a:lstStyle>
          <a:p>
            <a:pPr/>
            <a:r>
              <a:t>Ideal Hash Trees (Bagwell, 2001)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4" name="Table"/>
          <p:cNvGraphicFramePr/>
          <p:nvPr/>
        </p:nvGraphicFramePr>
        <p:xfrm>
          <a:off x="1341966" y="3744664"/>
          <a:ext cx="3058783" cy="303897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523041"/>
                <a:gridCol w="1523041"/>
              </a:tblGrid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Key*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Value*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5" name="Table"/>
          <p:cNvGraphicFramePr/>
          <p:nvPr/>
        </p:nvGraphicFramePr>
        <p:xfrm>
          <a:off x="5207000" y="2381531"/>
          <a:ext cx="3058782" cy="303897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523041"/>
                <a:gridCol w="1523041"/>
              </a:tblGrid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</a:tbl>
          </a:graphicData>
        </a:graphic>
      </p:graphicFrame>
      <p:sp>
        <p:nvSpPr>
          <p:cNvPr id="244" name="Connection Line"/>
          <p:cNvSpPr/>
          <p:nvPr/>
        </p:nvSpPr>
        <p:spPr>
          <a:xfrm>
            <a:off x="3548591" y="4397436"/>
            <a:ext cx="1537958" cy="630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4480" y="9786"/>
                  <a:pt x="11680" y="2586"/>
                  <a:pt x="21600" y="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245" name="Connection Line"/>
          <p:cNvSpPr/>
          <p:nvPr/>
        </p:nvSpPr>
        <p:spPr>
          <a:xfrm>
            <a:off x="7417858" y="3011483"/>
            <a:ext cx="1878277" cy="6697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4770" y="10053"/>
                  <a:pt x="11970" y="2853"/>
                  <a:pt x="21600" y="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246" name="Connection Line"/>
          <p:cNvSpPr/>
          <p:nvPr/>
        </p:nvSpPr>
        <p:spPr>
          <a:xfrm>
            <a:off x="7396691" y="4097251"/>
            <a:ext cx="1993570" cy="13304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793" fill="norm" stroke="1" extrusionOk="0">
                <a:moveTo>
                  <a:pt x="0" y="433"/>
                </a:moveTo>
                <a:cubicBezTo>
                  <a:pt x="12026" y="-1807"/>
                  <a:pt x="19226" y="4646"/>
                  <a:pt x="21600" y="19793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graphicFrame>
        <p:nvGraphicFramePr>
          <p:cNvPr id="239" name="Table"/>
          <p:cNvGraphicFramePr/>
          <p:nvPr/>
        </p:nvGraphicFramePr>
        <p:xfrm>
          <a:off x="9444566" y="5581930"/>
          <a:ext cx="3058783" cy="303897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523041"/>
                <a:gridCol w="1523041"/>
              </a:tblGrid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Key*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Value*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Key*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Value*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0" name="Table"/>
          <p:cNvGraphicFramePr/>
          <p:nvPr/>
        </p:nvGraphicFramePr>
        <p:xfrm>
          <a:off x="9444566" y="1052264"/>
          <a:ext cx="3058783" cy="303897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523041"/>
                <a:gridCol w="1523041"/>
              </a:tblGrid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Key*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Value*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</a:tbl>
          </a:graphicData>
        </a:graphic>
      </p:graphicFrame>
      <p:sp>
        <p:nvSpPr>
          <p:cNvPr id="241" name="So this trie would now compress to…."/>
          <p:cNvSpPr txBox="1"/>
          <p:nvPr/>
        </p:nvSpPr>
        <p:spPr>
          <a:xfrm>
            <a:off x="907222" y="1102970"/>
            <a:ext cx="563362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So this trie would now compress to….</a:t>
            </a:r>
          </a:p>
        </p:txBody>
      </p:sp>
      <p:sp>
        <p:nvSpPr>
          <p:cNvPr id="247" name="Connection Line"/>
          <p:cNvSpPr/>
          <p:nvPr/>
        </p:nvSpPr>
        <p:spPr>
          <a:xfrm>
            <a:off x="11642724" y="6237283"/>
            <a:ext cx="1878278" cy="6697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4770" y="10053"/>
                  <a:pt x="11970" y="2853"/>
                  <a:pt x="21600" y="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248" name="Connection Line"/>
          <p:cNvSpPr/>
          <p:nvPr/>
        </p:nvSpPr>
        <p:spPr>
          <a:xfrm>
            <a:off x="11621557" y="7323051"/>
            <a:ext cx="1993570" cy="13304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793" fill="norm" stroke="1" extrusionOk="0">
                <a:moveTo>
                  <a:pt x="0" y="433"/>
                </a:moveTo>
                <a:cubicBezTo>
                  <a:pt x="12026" y="-1807"/>
                  <a:pt x="19226" y="4646"/>
                  <a:pt x="21600" y="19793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0" name="Table"/>
          <p:cNvGraphicFramePr/>
          <p:nvPr/>
        </p:nvGraphicFramePr>
        <p:xfrm>
          <a:off x="1341966" y="3744664"/>
          <a:ext cx="3058783" cy="303897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523041"/>
                <a:gridCol w="1523041"/>
              </a:tblGrid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…0011001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Key*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Value*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1" name="Table"/>
          <p:cNvGraphicFramePr/>
          <p:nvPr/>
        </p:nvGraphicFramePr>
        <p:xfrm>
          <a:off x="5190066" y="3363664"/>
          <a:ext cx="3058783" cy="160435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523041"/>
                <a:gridCol w="1523041"/>
              </a:tblGrid>
              <a:tr h="79582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…0000101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79582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…0111011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</a:tbl>
          </a:graphicData>
        </a:graphic>
      </p:graphicFrame>
      <p:sp>
        <p:nvSpPr>
          <p:cNvPr id="260" name="Connection Line"/>
          <p:cNvSpPr/>
          <p:nvPr/>
        </p:nvSpPr>
        <p:spPr>
          <a:xfrm>
            <a:off x="3548591" y="4397436"/>
            <a:ext cx="1537958" cy="630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4480" y="9786"/>
                  <a:pt x="11680" y="2586"/>
                  <a:pt x="21600" y="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261" name="Connection Line"/>
          <p:cNvSpPr/>
          <p:nvPr/>
        </p:nvSpPr>
        <p:spPr>
          <a:xfrm>
            <a:off x="7362824" y="3138483"/>
            <a:ext cx="1878278" cy="6697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4770" y="10053"/>
                  <a:pt x="11970" y="2853"/>
                  <a:pt x="21600" y="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262" name="Connection Line"/>
          <p:cNvSpPr/>
          <p:nvPr/>
        </p:nvSpPr>
        <p:spPr>
          <a:xfrm>
            <a:off x="7417857" y="4474018"/>
            <a:ext cx="1993570" cy="13304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793" fill="norm" stroke="1" extrusionOk="0">
                <a:moveTo>
                  <a:pt x="0" y="433"/>
                </a:moveTo>
                <a:cubicBezTo>
                  <a:pt x="12026" y="-1807"/>
                  <a:pt x="19226" y="4646"/>
                  <a:pt x="21600" y="19793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graphicFrame>
        <p:nvGraphicFramePr>
          <p:cNvPr id="255" name="Table"/>
          <p:cNvGraphicFramePr/>
          <p:nvPr/>
        </p:nvGraphicFramePr>
        <p:xfrm>
          <a:off x="9444566" y="5581930"/>
          <a:ext cx="3058783" cy="303897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523041"/>
                <a:gridCol w="1523041"/>
              </a:tblGrid>
              <a:tr h="75656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Key*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Value*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75656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BM | 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75656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BM | 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75656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Key*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Value*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6" name="Table"/>
          <p:cNvGraphicFramePr/>
          <p:nvPr/>
        </p:nvGraphicFramePr>
        <p:xfrm>
          <a:off x="9444566" y="2669397"/>
          <a:ext cx="3058783" cy="77781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523041"/>
                <a:gridCol w="1523041"/>
              </a:tblGrid>
              <a:tr h="76511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Key*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Value*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257" name="This trie, with 31 or 63bit bitmaps in the parent node."/>
          <p:cNvSpPr txBox="1"/>
          <p:nvPr/>
        </p:nvSpPr>
        <p:spPr>
          <a:xfrm>
            <a:off x="703904" y="1232460"/>
            <a:ext cx="783518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This trie, with 31 or 63bit bitmaps in the parent node. </a:t>
            </a:r>
          </a:p>
        </p:txBody>
      </p:sp>
      <p:sp>
        <p:nvSpPr>
          <p:cNvPr id="263" name="Connection Line"/>
          <p:cNvSpPr/>
          <p:nvPr/>
        </p:nvSpPr>
        <p:spPr>
          <a:xfrm>
            <a:off x="11642724" y="6139916"/>
            <a:ext cx="1878278" cy="6697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4770" y="10053"/>
                  <a:pt x="11970" y="2853"/>
                  <a:pt x="21600" y="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264" name="Connection Line"/>
          <p:cNvSpPr/>
          <p:nvPr/>
        </p:nvSpPr>
        <p:spPr>
          <a:xfrm>
            <a:off x="11621557" y="7466985"/>
            <a:ext cx="1993570" cy="13304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793" fill="norm" stroke="1" extrusionOk="0">
                <a:moveTo>
                  <a:pt x="0" y="433"/>
                </a:moveTo>
                <a:cubicBezTo>
                  <a:pt x="12026" y="-1807"/>
                  <a:pt x="19226" y="4646"/>
                  <a:pt x="21600" y="19793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" name="Table"/>
          <p:cNvGraphicFramePr/>
          <p:nvPr/>
        </p:nvGraphicFramePr>
        <p:xfrm>
          <a:off x="1748366" y="1152789"/>
          <a:ext cx="3058783" cy="590285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015360"/>
                <a:gridCol w="1015360"/>
                <a:gridCol w="1015360"/>
              </a:tblGrid>
              <a:tr h="5890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key3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0x3b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obj3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890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key1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0x3b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obj1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89015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890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key0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0x0e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obj0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89015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890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key2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0x1a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obj2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89015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89015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89015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890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</a:tbl>
          </a:graphicData>
        </a:graphic>
      </p:graphicFrame>
      <p:sp>
        <p:nvSpPr>
          <p:cNvPr id="131" name="Connection Line"/>
          <p:cNvSpPr/>
          <p:nvPr/>
        </p:nvSpPr>
        <p:spPr>
          <a:xfrm>
            <a:off x="5302858" y="713419"/>
            <a:ext cx="2398779" cy="558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5" fill="norm" stroke="1" extrusionOk="0">
                <a:moveTo>
                  <a:pt x="0" y="15080"/>
                </a:moveTo>
                <a:cubicBezTo>
                  <a:pt x="7305" y="-5395"/>
                  <a:pt x="14505" y="-5020"/>
                  <a:pt x="21600" y="16205"/>
                </a:cubicBezTo>
              </a:path>
            </a:pathLst>
          </a:custGeom>
          <a:ln w="38100">
            <a:solidFill>
              <a:srgbClr val="000000"/>
            </a:solidFill>
            <a:custDash>
              <a:ds d="200000" sp="200000"/>
            </a:custDash>
            <a:miter lim="400000"/>
            <a:tailEnd type="arrow"/>
          </a:ln>
        </p:spPr>
        <p:txBody>
          <a:bodyPr/>
          <a:lstStyle/>
          <a:p>
            <a:pPr/>
          </a:p>
        </p:txBody>
      </p:sp>
      <p:graphicFrame>
        <p:nvGraphicFramePr>
          <p:cNvPr id="125" name="Table"/>
          <p:cNvGraphicFramePr/>
          <p:nvPr/>
        </p:nvGraphicFramePr>
        <p:xfrm>
          <a:off x="8194543" y="1152789"/>
          <a:ext cx="3058783" cy="590285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015360"/>
                <a:gridCol w="1015360"/>
                <a:gridCol w="1015360"/>
              </a:tblGrid>
              <a:tr h="5890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key3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0x3b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obj3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890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key1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0x3b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obj1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89015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890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key0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0x0e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obj0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89015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890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key2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0x1a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obj2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89015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89015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890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key4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0x22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obj4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890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</a:tbl>
          </a:graphicData>
        </a:graphic>
      </p:graphicFrame>
      <p:sp>
        <p:nvSpPr>
          <p:cNvPr id="126" name="(hash-set hash key4 obj4)"/>
          <p:cNvSpPr txBox="1"/>
          <p:nvPr/>
        </p:nvSpPr>
        <p:spPr>
          <a:xfrm>
            <a:off x="4590694" y="7948270"/>
            <a:ext cx="382341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(hash-set hash key4 obj4)</a:t>
            </a:r>
          </a:p>
        </p:txBody>
      </p:sp>
      <p:sp>
        <p:nvSpPr>
          <p:cNvPr id="127" name="hash"/>
          <p:cNvSpPr txBox="1"/>
          <p:nvPr/>
        </p:nvSpPr>
        <p:spPr>
          <a:xfrm>
            <a:off x="2864194" y="616137"/>
            <a:ext cx="81442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hash</a:t>
            </a:r>
          </a:p>
        </p:txBody>
      </p:sp>
      <p:sp>
        <p:nvSpPr>
          <p:cNvPr id="128" name="hash+"/>
          <p:cNvSpPr txBox="1"/>
          <p:nvPr/>
        </p:nvSpPr>
        <p:spPr>
          <a:xfrm>
            <a:off x="9218931" y="616137"/>
            <a:ext cx="99730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hash+</a:t>
            </a:r>
          </a:p>
        </p:txBody>
      </p:sp>
      <p:sp>
        <p:nvSpPr>
          <p:cNvPr id="129" name="hash+"/>
          <p:cNvSpPr txBox="1"/>
          <p:nvPr/>
        </p:nvSpPr>
        <p:spPr>
          <a:xfrm>
            <a:off x="9884754" y="7948270"/>
            <a:ext cx="99730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hash+</a:t>
            </a:r>
          </a:p>
        </p:txBody>
      </p:sp>
      <p:sp>
        <p:nvSpPr>
          <p:cNvPr id="130" name="Line"/>
          <p:cNvSpPr/>
          <p:nvPr/>
        </p:nvSpPr>
        <p:spPr>
          <a:xfrm>
            <a:off x="8659717" y="8178800"/>
            <a:ext cx="997307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99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499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99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999"/>
                            </p:stCondLst>
                            <p:childTnLst>
                              <p:par>
                                <p:cTn id="22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4" dur="2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199"/>
                            </p:stCondLst>
                            <p:childTnLst>
                              <p:par>
                                <p:cTn id="26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8" dur="499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1" grpId="2"/>
      <p:bldP build="whole" bldLvl="1" animBg="1" rev="0" advAuto="0" spid="128" grpId="3"/>
      <p:bldP build="whole" bldLvl="1" animBg="1" rev="0" advAuto="0" spid="126" grpId="1"/>
      <p:bldP build="whole" bldLvl="1" animBg="1" rev="0" advAuto="0" spid="125" grpId="4"/>
      <p:bldP build="whole" bldLvl="1" animBg="1" rev="0" advAuto="0" spid="129" grpId="6"/>
      <p:bldP build="whole" bldLvl="1" animBg="1" rev="0" advAuto="0" spid="130" grpId="5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ersistent hash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Persistent hashes </a:t>
            </a:r>
          </a:p>
        </p:txBody>
      </p:sp>
      <p:sp>
        <p:nvSpPr>
          <p:cNvPr id="134" name="Instead, we want a immutable linked structure that can be partially updated while portions of the old hash persist.…"/>
          <p:cNvSpPr txBox="1"/>
          <p:nvPr>
            <p:ph type="body" idx="1"/>
          </p:nvPr>
        </p:nvSpPr>
        <p:spPr>
          <a:xfrm>
            <a:off x="952499" y="2444749"/>
            <a:ext cx="11099801" cy="6286501"/>
          </a:xfrm>
          <a:prstGeom prst="rect">
            <a:avLst/>
          </a:prstGeom>
        </p:spPr>
        <p:txBody>
          <a:bodyPr/>
          <a:lstStyle/>
          <a:p>
            <a:pPr/>
            <a:r>
              <a:t>Instead, we want a immutable linked structure that can be partially updated while portions of the old hash persist.</a:t>
            </a:r>
          </a:p>
          <a:p>
            <a:pPr/>
            <a:r>
              <a:t>Hash Array Mapped Trie (HAMT); From “Ideal hash trees” (Bagwell, 2001)</a:t>
            </a:r>
          </a:p>
          <a:p>
            <a:pPr/>
            <a:r>
              <a:t>Traditional balanced trees (AVL, RB, B-trees, etc) use mutability to dynamically re-balance when necessary.</a:t>
            </a:r>
          </a:p>
          <a:p>
            <a:pPr/>
            <a:r>
              <a:t>HAMT first hashes its keys to obtain good dispersion characteristics, as a Hash Table would, but then uses a linked trie (prefix tree) structure.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6" name="Table"/>
          <p:cNvGraphicFramePr/>
          <p:nvPr/>
        </p:nvGraphicFramePr>
        <p:xfrm>
          <a:off x="1308100" y="4450787"/>
          <a:ext cx="3058782" cy="86472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015360"/>
                <a:gridCol w="1015360"/>
                <a:gridCol w="1015360"/>
              </a:tblGrid>
              <a:tr h="85202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NODE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137" name="Table"/>
          <p:cNvGraphicFramePr/>
          <p:nvPr/>
        </p:nvGraphicFramePr>
        <p:xfrm>
          <a:off x="3873500" y="2105520"/>
          <a:ext cx="3058782" cy="86472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015360"/>
                <a:gridCol w="1015360"/>
                <a:gridCol w="1015360"/>
              </a:tblGrid>
              <a:tr h="85202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NODE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138" name="Table"/>
          <p:cNvGraphicFramePr/>
          <p:nvPr/>
        </p:nvGraphicFramePr>
        <p:xfrm>
          <a:off x="8386233" y="505321"/>
          <a:ext cx="3058783" cy="86472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015360"/>
                <a:gridCol w="1015360"/>
                <a:gridCol w="1015360"/>
              </a:tblGrid>
              <a:tr h="85202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NODE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139" name="Table"/>
          <p:cNvGraphicFramePr/>
          <p:nvPr/>
        </p:nvGraphicFramePr>
        <p:xfrm>
          <a:off x="8386233" y="3468654"/>
          <a:ext cx="3058783" cy="86472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015360"/>
                <a:gridCol w="1015360"/>
                <a:gridCol w="1015360"/>
              </a:tblGrid>
              <a:tr h="85202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NODE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140" name="Table"/>
          <p:cNvGraphicFramePr/>
          <p:nvPr/>
        </p:nvGraphicFramePr>
        <p:xfrm>
          <a:off x="3873500" y="6789704"/>
          <a:ext cx="3058782" cy="86472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015360"/>
                <a:gridCol w="1015360"/>
                <a:gridCol w="1015360"/>
              </a:tblGrid>
              <a:tr h="85202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NODE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141" name="Table"/>
          <p:cNvGraphicFramePr/>
          <p:nvPr/>
        </p:nvGraphicFramePr>
        <p:xfrm>
          <a:off x="8386233" y="5314387"/>
          <a:ext cx="3058783" cy="86472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015360"/>
                <a:gridCol w="1015360"/>
                <a:gridCol w="1015360"/>
              </a:tblGrid>
              <a:tr h="85202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NODE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142" name="Table"/>
          <p:cNvGraphicFramePr/>
          <p:nvPr/>
        </p:nvGraphicFramePr>
        <p:xfrm>
          <a:off x="8386233" y="8066054"/>
          <a:ext cx="3058783" cy="86472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015360"/>
                <a:gridCol w="1015360"/>
                <a:gridCol w="1015360"/>
              </a:tblGrid>
              <a:tr h="85202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NODE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159" name="Connection Line"/>
          <p:cNvSpPr/>
          <p:nvPr/>
        </p:nvSpPr>
        <p:spPr>
          <a:xfrm>
            <a:off x="2725332" y="3090994"/>
            <a:ext cx="1120387" cy="18503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78" h="21600" fill="norm" stroke="1" extrusionOk="0">
                <a:moveTo>
                  <a:pt x="1639" y="21600"/>
                </a:moveTo>
                <a:cubicBezTo>
                  <a:pt x="-3122" y="10348"/>
                  <a:pt x="2491" y="3148"/>
                  <a:pt x="18478" y="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160" name="Connection Line"/>
          <p:cNvSpPr/>
          <p:nvPr/>
        </p:nvSpPr>
        <p:spPr>
          <a:xfrm>
            <a:off x="5407025" y="5738036"/>
            <a:ext cx="2659195" cy="15161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167" fill="norm" stroke="1" extrusionOk="0">
                <a:moveTo>
                  <a:pt x="0" y="20167"/>
                </a:moveTo>
                <a:cubicBezTo>
                  <a:pt x="4338" y="5203"/>
                  <a:pt x="11538" y="-1433"/>
                  <a:pt x="21600" y="258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161" name="Connection Line"/>
          <p:cNvSpPr/>
          <p:nvPr/>
        </p:nvSpPr>
        <p:spPr>
          <a:xfrm>
            <a:off x="3354856" y="4862375"/>
            <a:ext cx="545103" cy="18368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288" h="21600" fill="norm" stroke="1" extrusionOk="0">
                <a:moveTo>
                  <a:pt x="16288" y="0"/>
                </a:moveTo>
                <a:cubicBezTo>
                  <a:pt x="-3837" y="9221"/>
                  <a:pt x="-5312" y="16421"/>
                  <a:pt x="11863" y="2160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162" name="Connection Line"/>
          <p:cNvSpPr/>
          <p:nvPr/>
        </p:nvSpPr>
        <p:spPr>
          <a:xfrm>
            <a:off x="6393391" y="7173775"/>
            <a:ext cx="1688373" cy="14551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820" fill="norm" stroke="1" extrusionOk="0">
                <a:moveTo>
                  <a:pt x="0" y="0"/>
                </a:moveTo>
                <a:cubicBezTo>
                  <a:pt x="4778" y="15133"/>
                  <a:pt x="11978" y="21600"/>
                  <a:pt x="21600" y="19402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163" name="Connection Line"/>
          <p:cNvSpPr/>
          <p:nvPr/>
        </p:nvSpPr>
        <p:spPr>
          <a:xfrm>
            <a:off x="6406091" y="2517108"/>
            <a:ext cx="1688373" cy="14551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820" fill="norm" stroke="1" extrusionOk="0">
                <a:moveTo>
                  <a:pt x="0" y="0"/>
                </a:moveTo>
                <a:cubicBezTo>
                  <a:pt x="4778" y="15133"/>
                  <a:pt x="11978" y="21600"/>
                  <a:pt x="21600" y="19402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148" name="0"/>
          <p:cNvSpPr txBox="1"/>
          <p:nvPr/>
        </p:nvSpPr>
        <p:spPr>
          <a:xfrm>
            <a:off x="2431982" y="32238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0</a:t>
            </a:r>
          </a:p>
        </p:txBody>
      </p:sp>
      <p:sp>
        <p:nvSpPr>
          <p:cNvPr id="149" name="0"/>
          <p:cNvSpPr txBox="1"/>
          <p:nvPr/>
        </p:nvSpPr>
        <p:spPr>
          <a:xfrm>
            <a:off x="6064182" y="70080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0</a:t>
            </a:r>
          </a:p>
        </p:txBody>
      </p:sp>
      <p:sp>
        <p:nvSpPr>
          <p:cNvPr id="150" name="1"/>
          <p:cNvSpPr txBox="1"/>
          <p:nvPr/>
        </p:nvSpPr>
        <p:spPr>
          <a:xfrm>
            <a:off x="2872248" y="575540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51" name="0"/>
          <p:cNvSpPr txBox="1"/>
          <p:nvPr/>
        </p:nvSpPr>
        <p:spPr>
          <a:xfrm>
            <a:off x="6360515" y="538829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0</a:t>
            </a:r>
          </a:p>
        </p:txBody>
      </p:sp>
      <p:sp>
        <p:nvSpPr>
          <p:cNvPr id="152" name="1"/>
          <p:cNvSpPr txBox="1"/>
          <p:nvPr/>
        </p:nvSpPr>
        <p:spPr>
          <a:xfrm>
            <a:off x="7082014" y="3059959"/>
            <a:ext cx="283769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53" name="1"/>
          <p:cNvSpPr txBox="1"/>
          <p:nvPr/>
        </p:nvSpPr>
        <p:spPr>
          <a:xfrm>
            <a:off x="6575083" y="8273748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54" name=". . ."/>
          <p:cNvSpPr txBox="1"/>
          <p:nvPr/>
        </p:nvSpPr>
        <p:spPr>
          <a:xfrm>
            <a:off x="11872214" y="3664137"/>
            <a:ext cx="53797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. . .</a:t>
            </a:r>
          </a:p>
        </p:txBody>
      </p:sp>
      <p:sp>
        <p:nvSpPr>
          <p:cNvPr id="155" name=". . ."/>
          <p:cNvSpPr txBox="1"/>
          <p:nvPr/>
        </p:nvSpPr>
        <p:spPr>
          <a:xfrm>
            <a:off x="11872214" y="700803"/>
            <a:ext cx="537973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. . .</a:t>
            </a:r>
          </a:p>
        </p:txBody>
      </p:sp>
      <p:sp>
        <p:nvSpPr>
          <p:cNvPr id="156" name=". . ."/>
          <p:cNvSpPr txBox="1"/>
          <p:nvPr/>
        </p:nvSpPr>
        <p:spPr>
          <a:xfrm>
            <a:off x="11872214" y="5388292"/>
            <a:ext cx="537973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. . .</a:t>
            </a:r>
          </a:p>
        </p:txBody>
      </p:sp>
      <p:sp>
        <p:nvSpPr>
          <p:cNvPr id="157" name=". . ."/>
          <p:cNvSpPr txBox="1"/>
          <p:nvPr/>
        </p:nvSpPr>
        <p:spPr>
          <a:xfrm>
            <a:off x="11872214" y="8261536"/>
            <a:ext cx="537973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. . .</a:t>
            </a:r>
          </a:p>
        </p:txBody>
      </p:sp>
      <p:sp>
        <p:nvSpPr>
          <p:cNvPr id="164" name="Connection Line"/>
          <p:cNvSpPr/>
          <p:nvPr/>
        </p:nvSpPr>
        <p:spPr>
          <a:xfrm>
            <a:off x="5407025" y="931909"/>
            <a:ext cx="2713964" cy="16402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781" fill="norm" stroke="1" extrusionOk="0">
                <a:moveTo>
                  <a:pt x="0" y="20781"/>
                </a:moveTo>
                <a:cubicBezTo>
                  <a:pt x="4251" y="6082"/>
                  <a:pt x="11451" y="-819"/>
                  <a:pt x="21600" y="77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6" name="Table"/>
          <p:cNvGraphicFramePr/>
          <p:nvPr/>
        </p:nvGraphicFramePr>
        <p:xfrm>
          <a:off x="1308100" y="4450787"/>
          <a:ext cx="3058782" cy="86472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015360"/>
                <a:gridCol w="1015360"/>
                <a:gridCol w="1015360"/>
              </a:tblGrid>
              <a:tr h="85202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NODE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167" name="Table"/>
          <p:cNvGraphicFramePr/>
          <p:nvPr/>
        </p:nvGraphicFramePr>
        <p:xfrm>
          <a:off x="3873500" y="2105520"/>
          <a:ext cx="3058782" cy="86472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015360"/>
                <a:gridCol w="1015360"/>
                <a:gridCol w="1015360"/>
              </a:tblGrid>
              <a:tr h="85202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NODE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168" name="Table"/>
          <p:cNvGraphicFramePr/>
          <p:nvPr/>
        </p:nvGraphicFramePr>
        <p:xfrm>
          <a:off x="8386233" y="505321"/>
          <a:ext cx="3058782" cy="86472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015360"/>
                <a:gridCol w="1015360"/>
                <a:gridCol w="1015360"/>
              </a:tblGrid>
              <a:tr h="85202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NODE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169" name="Table"/>
          <p:cNvGraphicFramePr/>
          <p:nvPr/>
        </p:nvGraphicFramePr>
        <p:xfrm>
          <a:off x="8386233" y="3468654"/>
          <a:ext cx="3058783" cy="86472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015360"/>
                <a:gridCol w="1015360"/>
                <a:gridCol w="1015360"/>
              </a:tblGrid>
              <a:tr h="85202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NODE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170" name="Table"/>
          <p:cNvGraphicFramePr/>
          <p:nvPr/>
        </p:nvGraphicFramePr>
        <p:xfrm>
          <a:off x="3873500" y="6789704"/>
          <a:ext cx="3058782" cy="86472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015360"/>
                <a:gridCol w="1015360"/>
                <a:gridCol w="1015360"/>
              </a:tblGrid>
              <a:tr h="85202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NODE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171" name="Table"/>
          <p:cNvGraphicFramePr/>
          <p:nvPr/>
        </p:nvGraphicFramePr>
        <p:xfrm>
          <a:off x="8386233" y="5314387"/>
          <a:ext cx="3058783" cy="86472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015360"/>
                <a:gridCol w="1015360"/>
                <a:gridCol w="1015360"/>
              </a:tblGrid>
              <a:tr h="85202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PAIR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Key*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Value*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172" name="Table"/>
          <p:cNvGraphicFramePr/>
          <p:nvPr/>
        </p:nvGraphicFramePr>
        <p:xfrm>
          <a:off x="8386233" y="8066054"/>
          <a:ext cx="3058782" cy="86472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015360"/>
                <a:gridCol w="1015360"/>
                <a:gridCol w="1015360"/>
              </a:tblGrid>
              <a:tr h="85202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NODE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190" name="Connection Line"/>
          <p:cNvSpPr/>
          <p:nvPr/>
        </p:nvSpPr>
        <p:spPr>
          <a:xfrm>
            <a:off x="2725332" y="3090994"/>
            <a:ext cx="1120387" cy="18503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78" h="21600" fill="norm" stroke="1" extrusionOk="0">
                <a:moveTo>
                  <a:pt x="1639" y="21600"/>
                </a:moveTo>
                <a:cubicBezTo>
                  <a:pt x="-3122" y="10348"/>
                  <a:pt x="2491" y="3148"/>
                  <a:pt x="18478" y="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191" name="Connection Line"/>
          <p:cNvSpPr/>
          <p:nvPr/>
        </p:nvSpPr>
        <p:spPr>
          <a:xfrm>
            <a:off x="5407025" y="931909"/>
            <a:ext cx="2713964" cy="16402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781" fill="norm" stroke="1" extrusionOk="0">
                <a:moveTo>
                  <a:pt x="0" y="20781"/>
                </a:moveTo>
                <a:cubicBezTo>
                  <a:pt x="4251" y="6082"/>
                  <a:pt x="11451" y="-819"/>
                  <a:pt x="21600" y="77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192" name="Connection Line"/>
          <p:cNvSpPr/>
          <p:nvPr/>
        </p:nvSpPr>
        <p:spPr>
          <a:xfrm>
            <a:off x="5407025" y="5738036"/>
            <a:ext cx="2659195" cy="15161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167" fill="norm" stroke="1" extrusionOk="0">
                <a:moveTo>
                  <a:pt x="0" y="20167"/>
                </a:moveTo>
                <a:cubicBezTo>
                  <a:pt x="4338" y="5203"/>
                  <a:pt x="11538" y="-1433"/>
                  <a:pt x="21600" y="258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193" name="Connection Line"/>
          <p:cNvSpPr/>
          <p:nvPr/>
        </p:nvSpPr>
        <p:spPr>
          <a:xfrm>
            <a:off x="3354856" y="4862375"/>
            <a:ext cx="545103" cy="18368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288" h="21600" fill="norm" stroke="1" extrusionOk="0">
                <a:moveTo>
                  <a:pt x="16288" y="0"/>
                </a:moveTo>
                <a:cubicBezTo>
                  <a:pt x="-3837" y="9221"/>
                  <a:pt x="-5312" y="16421"/>
                  <a:pt x="11863" y="2160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194" name="Connection Line"/>
          <p:cNvSpPr/>
          <p:nvPr/>
        </p:nvSpPr>
        <p:spPr>
          <a:xfrm>
            <a:off x="6393391" y="7173775"/>
            <a:ext cx="1688373" cy="14551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820" fill="norm" stroke="1" extrusionOk="0">
                <a:moveTo>
                  <a:pt x="0" y="0"/>
                </a:moveTo>
                <a:cubicBezTo>
                  <a:pt x="4778" y="15133"/>
                  <a:pt x="11978" y="21600"/>
                  <a:pt x="21600" y="19402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195" name="Connection Line"/>
          <p:cNvSpPr/>
          <p:nvPr/>
        </p:nvSpPr>
        <p:spPr>
          <a:xfrm>
            <a:off x="6406091" y="2517108"/>
            <a:ext cx="1688373" cy="14551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820" fill="norm" stroke="1" extrusionOk="0">
                <a:moveTo>
                  <a:pt x="0" y="0"/>
                </a:moveTo>
                <a:cubicBezTo>
                  <a:pt x="4778" y="15133"/>
                  <a:pt x="11978" y="21600"/>
                  <a:pt x="21600" y="19402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179" name="0"/>
          <p:cNvSpPr txBox="1"/>
          <p:nvPr/>
        </p:nvSpPr>
        <p:spPr>
          <a:xfrm>
            <a:off x="2431982" y="32238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0</a:t>
            </a:r>
          </a:p>
        </p:txBody>
      </p:sp>
      <p:sp>
        <p:nvSpPr>
          <p:cNvPr id="180" name="0"/>
          <p:cNvSpPr txBox="1"/>
          <p:nvPr/>
        </p:nvSpPr>
        <p:spPr>
          <a:xfrm>
            <a:off x="6064182" y="700803"/>
            <a:ext cx="28376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0</a:t>
            </a:r>
          </a:p>
        </p:txBody>
      </p:sp>
      <p:sp>
        <p:nvSpPr>
          <p:cNvPr id="181" name="1"/>
          <p:cNvSpPr txBox="1"/>
          <p:nvPr/>
        </p:nvSpPr>
        <p:spPr>
          <a:xfrm>
            <a:off x="2872248" y="5755404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82" name="0"/>
          <p:cNvSpPr txBox="1"/>
          <p:nvPr/>
        </p:nvSpPr>
        <p:spPr>
          <a:xfrm>
            <a:off x="6360515" y="538829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0</a:t>
            </a:r>
          </a:p>
        </p:txBody>
      </p:sp>
      <p:sp>
        <p:nvSpPr>
          <p:cNvPr id="183" name="1"/>
          <p:cNvSpPr txBox="1"/>
          <p:nvPr/>
        </p:nvSpPr>
        <p:spPr>
          <a:xfrm>
            <a:off x="7082014" y="3059959"/>
            <a:ext cx="28376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84" name="1"/>
          <p:cNvSpPr txBox="1"/>
          <p:nvPr/>
        </p:nvSpPr>
        <p:spPr>
          <a:xfrm>
            <a:off x="6575083" y="8273749"/>
            <a:ext cx="283769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85" name=". . ."/>
          <p:cNvSpPr txBox="1"/>
          <p:nvPr/>
        </p:nvSpPr>
        <p:spPr>
          <a:xfrm>
            <a:off x="11872213" y="3664137"/>
            <a:ext cx="53797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. . .</a:t>
            </a:r>
          </a:p>
        </p:txBody>
      </p:sp>
      <p:sp>
        <p:nvSpPr>
          <p:cNvPr id="186" name=". . ."/>
          <p:cNvSpPr txBox="1"/>
          <p:nvPr/>
        </p:nvSpPr>
        <p:spPr>
          <a:xfrm>
            <a:off x="11872213" y="700803"/>
            <a:ext cx="537973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. . .</a:t>
            </a:r>
          </a:p>
        </p:txBody>
      </p:sp>
      <p:sp>
        <p:nvSpPr>
          <p:cNvPr id="187" name=". . ."/>
          <p:cNvSpPr txBox="1"/>
          <p:nvPr/>
        </p:nvSpPr>
        <p:spPr>
          <a:xfrm>
            <a:off x="11872213" y="5388292"/>
            <a:ext cx="537973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. . .</a:t>
            </a:r>
          </a:p>
        </p:txBody>
      </p:sp>
      <p:sp>
        <p:nvSpPr>
          <p:cNvPr id="188" name=". . ."/>
          <p:cNvSpPr txBox="1"/>
          <p:nvPr/>
        </p:nvSpPr>
        <p:spPr>
          <a:xfrm>
            <a:off x="11872213" y="8261537"/>
            <a:ext cx="53797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. . .</a:t>
            </a:r>
          </a:p>
        </p:txBody>
      </p:sp>
      <p:sp>
        <p:nvSpPr>
          <p:cNvPr id="189" name="(If this subtree has no…"/>
          <p:cNvSpPr txBox="1"/>
          <p:nvPr/>
        </p:nvSpPr>
        <p:spPr>
          <a:xfrm>
            <a:off x="8198279" y="6425637"/>
            <a:ext cx="3421990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(If this subtree has no </a:t>
            </a:r>
          </a:p>
          <a:p>
            <a:pPr/>
            <a:r>
              <a:t>other key/value pair)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7" name="Table"/>
          <p:cNvGraphicFramePr/>
          <p:nvPr/>
        </p:nvGraphicFramePr>
        <p:xfrm>
          <a:off x="1341966" y="3744664"/>
          <a:ext cx="3058783" cy="303897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523041"/>
                <a:gridCol w="1523041"/>
              </a:tblGrid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Key*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Value*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8" name="Table"/>
          <p:cNvGraphicFramePr/>
          <p:nvPr/>
        </p:nvGraphicFramePr>
        <p:xfrm>
          <a:off x="5207000" y="2381531"/>
          <a:ext cx="3058782" cy="303897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523041"/>
                <a:gridCol w="1523041"/>
              </a:tblGrid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</a:tbl>
          </a:graphicData>
        </a:graphic>
      </p:graphicFrame>
      <p:sp>
        <p:nvSpPr>
          <p:cNvPr id="205" name="Connection Line"/>
          <p:cNvSpPr/>
          <p:nvPr/>
        </p:nvSpPr>
        <p:spPr>
          <a:xfrm>
            <a:off x="3548591" y="4397436"/>
            <a:ext cx="1537958" cy="630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4480" y="9786"/>
                  <a:pt x="11680" y="2586"/>
                  <a:pt x="21600" y="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206" name="Connection Line"/>
          <p:cNvSpPr/>
          <p:nvPr/>
        </p:nvSpPr>
        <p:spPr>
          <a:xfrm>
            <a:off x="7417858" y="3011482"/>
            <a:ext cx="1878278" cy="6697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4770" y="10053"/>
                  <a:pt x="11970" y="2853"/>
                  <a:pt x="21600" y="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207" name="Connection Line"/>
          <p:cNvSpPr/>
          <p:nvPr/>
        </p:nvSpPr>
        <p:spPr>
          <a:xfrm>
            <a:off x="7383991" y="4084551"/>
            <a:ext cx="1993570" cy="13304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793" fill="norm" stroke="1" extrusionOk="0">
                <a:moveTo>
                  <a:pt x="0" y="433"/>
                </a:moveTo>
                <a:cubicBezTo>
                  <a:pt x="12026" y="-1807"/>
                  <a:pt x="19226" y="4646"/>
                  <a:pt x="21600" y="19793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graphicFrame>
        <p:nvGraphicFramePr>
          <p:cNvPr id="202" name="Table"/>
          <p:cNvGraphicFramePr/>
          <p:nvPr/>
        </p:nvGraphicFramePr>
        <p:xfrm>
          <a:off x="9444566" y="5581931"/>
          <a:ext cx="3058783" cy="303897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523041"/>
                <a:gridCol w="1523041"/>
              </a:tblGrid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Key*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Value*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Key*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Value*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" name="Table"/>
          <p:cNvGraphicFramePr/>
          <p:nvPr/>
        </p:nvGraphicFramePr>
        <p:xfrm>
          <a:off x="9444566" y="1052264"/>
          <a:ext cx="3058783" cy="303897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523041"/>
                <a:gridCol w="1523041"/>
              </a:tblGrid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Key*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Value*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</a:tbl>
          </a:graphicData>
        </a:graphic>
      </p:graphicFrame>
      <p:sp>
        <p:nvSpPr>
          <p:cNvPr id="204" name="Increase the branching factor. Use the value 1…"/>
          <p:cNvSpPr txBox="1"/>
          <p:nvPr/>
        </p:nvSpPr>
        <p:spPr>
          <a:xfrm>
            <a:off x="503735" y="404844"/>
            <a:ext cx="8100061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Increase the branching factor. Use the value 1 </a:t>
            </a:r>
          </a:p>
          <a:p>
            <a:pPr/>
            <a:r>
              <a:t>(can’t be an aligned pointer) to tag non-terminal nodes.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9" name="Table"/>
          <p:cNvGraphicFramePr/>
          <p:nvPr/>
        </p:nvGraphicFramePr>
        <p:xfrm>
          <a:off x="5207000" y="2381531"/>
          <a:ext cx="3058782" cy="303897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523041"/>
                <a:gridCol w="1523041"/>
              </a:tblGrid>
              <a:tr h="504378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0"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0"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0"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12700">
                      <a:solidFill>
                        <a:srgbClr val="B8B8B8"/>
                      </a:solidFill>
                      <a:miter lim="400000"/>
                    </a:lnB>
                  </a:tcPr>
                </a:tc>
              </a:tr>
              <a:tr h="504378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12700">
                      <a:solidFill>
                        <a:srgbClr val="B8B8B8"/>
                      </a:solidFill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0">
                      <a:miter lim="400000"/>
                    </a:lnB>
                    <a:solidFill>
                      <a:srgbClr val="D6D5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B8B8B8"/>
                      </a:solidFill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B8B8B8"/>
                      </a:solidFill>
                      <a:miter lim="400000"/>
                    </a:lnT>
                    <a:lnB w="0">
                      <a:miter lim="400000"/>
                    </a:lnB>
                    <a:solidFill>
                      <a:srgbClr val="D6D5D5"/>
                    </a:solidFill>
                  </a:tcPr>
                </a:tc>
              </a:tr>
            </a:tbl>
          </a:graphicData>
        </a:graphic>
      </p:graphicFrame>
      <p:sp>
        <p:nvSpPr>
          <p:cNvPr id="210" name="Rectangle"/>
          <p:cNvSpPr/>
          <p:nvPr/>
        </p:nvSpPr>
        <p:spPr>
          <a:xfrm>
            <a:off x="4647703" y="2226131"/>
            <a:ext cx="3709394" cy="1154974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8" name="Connection Line"/>
          <p:cNvSpPr/>
          <p:nvPr/>
        </p:nvSpPr>
        <p:spPr>
          <a:xfrm>
            <a:off x="7417858" y="3011483"/>
            <a:ext cx="1878277" cy="6697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4770" y="10053"/>
                  <a:pt x="11970" y="2853"/>
                  <a:pt x="21600" y="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219" name="Connection Line"/>
          <p:cNvSpPr/>
          <p:nvPr/>
        </p:nvSpPr>
        <p:spPr>
          <a:xfrm>
            <a:off x="7383991" y="4084551"/>
            <a:ext cx="1993570" cy="13304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793" fill="norm" stroke="1" extrusionOk="0">
                <a:moveTo>
                  <a:pt x="0" y="433"/>
                </a:moveTo>
                <a:cubicBezTo>
                  <a:pt x="12026" y="-1807"/>
                  <a:pt x="19226" y="4646"/>
                  <a:pt x="21600" y="19793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diamond"/>
            <a:tailEnd type="arrow"/>
          </a:ln>
        </p:spPr>
        <p:txBody>
          <a:bodyPr/>
          <a:lstStyle/>
          <a:p>
            <a:pPr/>
          </a:p>
        </p:txBody>
      </p:sp>
      <p:sp>
        <p:nvSpPr>
          <p:cNvPr id="213" name="Then, we can compress these nodes…"/>
          <p:cNvSpPr txBox="1"/>
          <p:nvPr/>
        </p:nvSpPr>
        <p:spPr>
          <a:xfrm>
            <a:off x="1202963" y="6365377"/>
            <a:ext cx="5516271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Then, we can compress these nodes</a:t>
            </a:r>
          </a:p>
          <a:p>
            <a:pPr/>
            <a:r>
              <a:t>using a bitmap. </a:t>
            </a:r>
          </a:p>
        </p:txBody>
      </p:sp>
      <p:sp>
        <p:nvSpPr>
          <p:cNvPr id="214" name="Rectangle"/>
          <p:cNvSpPr/>
          <p:nvPr/>
        </p:nvSpPr>
        <p:spPr>
          <a:xfrm>
            <a:off x="4647703" y="4389966"/>
            <a:ext cx="3709394" cy="1154974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5" name="0000000000001100"/>
          <p:cNvSpPr txBox="1"/>
          <p:nvPr/>
        </p:nvSpPr>
        <p:spPr>
          <a:xfrm>
            <a:off x="5317140" y="2769201"/>
            <a:ext cx="282580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0000000000001100</a:t>
            </a:r>
          </a:p>
        </p:txBody>
      </p:sp>
      <p:sp>
        <p:nvSpPr>
          <p:cNvPr id="216" name="These 1s indicate the 2nd and 3rd indices…"/>
          <p:cNvSpPr txBox="1"/>
          <p:nvPr/>
        </p:nvSpPr>
        <p:spPr>
          <a:xfrm>
            <a:off x="5063640" y="411836"/>
            <a:ext cx="6695543" cy="1197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These 1s indicate the 2nd and 3rd indices</a:t>
            </a:r>
          </a:p>
          <a:p>
            <a:pPr/>
            <a:r>
              <a:t>were non-null and either contain a Key/Value</a:t>
            </a:r>
          </a:p>
          <a:p>
            <a:pPr/>
            <a:r>
              <a:t>or a pointer to an inner node.</a:t>
            </a:r>
          </a:p>
        </p:txBody>
      </p:sp>
      <p:sp>
        <p:nvSpPr>
          <p:cNvPr id="220" name="Connection Line"/>
          <p:cNvSpPr/>
          <p:nvPr/>
        </p:nvSpPr>
        <p:spPr>
          <a:xfrm>
            <a:off x="7714853" y="1678450"/>
            <a:ext cx="542742" cy="10520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08" h="21600" fill="norm" stroke="1" extrusionOk="0">
                <a:moveTo>
                  <a:pt x="20491" y="0"/>
                </a:moveTo>
                <a:cubicBezTo>
                  <a:pt x="21600" y="9169"/>
                  <a:pt x="14770" y="16369"/>
                  <a:pt x="0" y="2160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99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20" grpId="2"/>
      <p:bldP build="whole" bldLvl="1" animBg="1" rev="0" advAuto="0" spid="21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__builtin_popcountll(u64)"/>
          <p:cNvSpPr txBox="1"/>
          <p:nvPr/>
        </p:nvSpPr>
        <p:spPr>
          <a:xfrm>
            <a:off x="3396753" y="956733"/>
            <a:ext cx="621129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__builtin_popcountll(u64)</a:t>
            </a:r>
          </a:p>
        </p:txBody>
      </p:sp>
      <p:sp>
        <p:nvSpPr>
          <p:cNvPr id="223" name="u32 popcount(u32 x)…"/>
          <p:cNvSpPr txBox="1"/>
          <p:nvPr/>
        </p:nvSpPr>
        <p:spPr>
          <a:xfrm>
            <a:off x="500682" y="2768600"/>
            <a:ext cx="12003436" cy="421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5000"/>
              </a:lnSpc>
              <a:defRPr b="0" sz="3000">
                <a:latin typeface="Courier"/>
                <a:ea typeface="Courier"/>
                <a:cs typeface="Courier"/>
                <a:sym typeface="Courier"/>
              </a:defRPr>
            </a:pPr>
            <a:r>
              <a:t>u32 popcount(u32 x)</a:t>
            </a:r>
          </a:p>
          <a:p>
            <a:pPr algn="l" defTabSz="457200">
              <a:lnSpc>
                <a:spcPts val="5000"/>
              </a:lnSpc>
              <a:defRPr b="0" sz="3000">
                <a:latin typeface="Courier"/>
                <a:ea typeface="Courier"/>
                <a:cs typeface="Courier"/>
                <a:sym typeface="Courier"/>
              </a:defRPr>
            </a:pPr>
            <a:r>
              <a:t>{</a:t>
            </a:r>
          </a:p>
          <a:p>
            <a:pPr algn="l" defTabSz="457200">
              <a:lnSpc>
                <a:spcPts val="5000"/>
              </a:lnSpc>
              <a:defRPr b="0" sz="3000">
                <a:latin typeface="Courier"/>
                <a:ea typeface="Courier"/>
                <a:cs typeface="Courier"/>
                <a:sym typeface="Courier"/>
              </a:defRPr>
            </a:pPr>
            <a:r>
              <a:t>    x = x - ((x &gt;&gt; 1) &amp; 0x55555555);</a:t>
            </a:r>
          </a:p>
          <a:p>
            <a:pPr algn="l" defTabSz="457200">
              <a:lnSpc>
                <a:spcPts val="5000"/>
              </a:lnSpc>
              <a:defRPr b="0" sz="3000">
                <a:latin typeface="Courier"/>
                <a:ea typeface="Courier"/>
                <a:cs typeface="Courier"/>
                <a:sym typeface="Courier"/>
              </a:defRPr>
            </a:pPr>
            <a:r>
              <a:t>    x = (x &amp; 0x33333333) + ((x &gt;&gt; 2) &amp; 0x33333333);</a:t>
            </a:r>
          </a:p>
          <a:p>
            <a:pPr algn="l" defTabSz="457200">
              <a:lnSpc>
                <a:spcPts val="5000"/>
              </a:lnSpc>
              <a:defRPr b="0" sz="3000">
                <a:latin typeface="Courier"/>
                <a:ea typeface="Courier"/>
                <a:cs typeface="Courier"/>
                <a:sym typeface="Courier"/>
              </a:defRPr>
            </a:pPr>
            <a:r>
              <a:t>    x = (x + (x &gt;&gt; 4)) &amp; 0x0F0F0F0F;</a:t>
            </a:r>
          </a:p>
          <a:p>
            <a:pPr algn="l" defTabSz="457200">
              <a:lnSpc>
                <a:spcPts val="5000"/>
              </a:lnSpc>
              <a:defRPr b="0" sz="3000">
                <a:latin typeface="Courier"/>
                <a:ea typeface="Courier"/>
                <a:cs typeface="Courier"/>
                <a:sym typeface="Courier"/>
              </a:defRPr>
            </a:pPr>
            <a:r>
              <a:t>    x = x + (x &gt;&gt; 8);</a:t>
            </a:r>
          </a:p>
          <a:p>
            <a:pPr algn="l" defTabSz="457200">
              <a:lnSpc>
                <a:spcPts val="5000"/>
              </a:lnSpc>
              <a:defRPr b="0" sz="3000">
                <a:latin typeface="Courier"/>
                <a:ea typeface="Courier"/>
                <a:cs typeface="Courier"/>
                <a:sym typeface="Courier"/>
              </a:defRPr>
            </a:pPr>
            <a:r>
              <a:t>    x = x + (x &gt;&gt; 16);</a:t>
            </a:r>
          </a:p>
          <a:p>
            <a:pPr algn="l" defTabSz="457200">
              <a:lnSpc>
                <a:spcPts val="5000"/>
              </a:lnSpc>
              <a:defRPr b="0" sz="3000">
                <a:latin typeface="Courier"/>
                <a:ea typeface="Courier"/>
                <a:cs typeface="Courier"/>
                <a:sym typeface="Courier"/>
              </a:defRPr>
            </a:pPr>
            <a:r>
              <a:t>    return x &amp; 0x0000003F;</a:t>
            </a:r>
          </a:p>
          <a:p>
            <a:pPr algn="l" defTabSz="457200">
              <a:lnSpc>
                <a:spcPts val="5000"/>
              </a:lnSpc>
              <a:defRPr b="0" sz="3000">
                <a:latin typeface="Courier"/>
                <a:ea typeface="Courier"/>
                <a:cs typeface="Courier"/>
                <a:sym typeface="Courier"/>
              </a:defRPr>
            </a:pPr>
            <a:r>
              <a:t>}</a:t>
            </a:r>
          </a:p>
        </p:txBody>
      </p:sp>
      <p:sp>
        <p:nvSpPr>
          <p:cNvPr id="224" name="Faster population counts using AVX2 Instructions (Mula, et al. 2017)"/>
          <p:cNvSpPr txBox="1"/>
          <p:nvPr/>
        </p:nvSpPr>
        <p:spPr>
          <a:xfrm>
            <a:off x="2347307" y="8759156"/>
            <a:ext cx="10172853" cy="4987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600">
                <a:solidFill>
                  <a:srgbClr val="5E5E5E"/>
                </a:solidFill>
              </a:defRPr>
            </a:lvl1pPr>
          </a:lstStyle>
          <a:p>
            <a:pPr/>
            <a:r>
              <a:t> Faster population counts using AVX2 Instructions (Mula, et al. 2017)</a:t>
            </a:r>
          </a:p>
        </p:txBody>
      </p:sp>
      <p:sp>
        <p:nvSpPr>
          <p:cNvPr id="225" name="__builtin_popcount(u32)"/>
          <p:cNvSpPr txBox="1"/>
          <p:nvPr/>
        </p:nvSpPr>
        <p:spPr>
          <a:xfrm>
            <a:off x="3640633" y="435643"/>
            <a:ext cx="572353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__builtin_popcount(u32)</a:t>
            </a:r>
          </a:p>
        </p:txBody>
      </p:sp>
      <p:sp>
        <p:nvSpPr>
          <p:cNvPr id="226" name="Technique is called SIMD within a register (SWAR)."/>
          <p:cNvSpPr txBox="1"/>
          <p:nvPr/>
        </p:nvSpPr>
        <p:spPr>
          <a:xfrm>
            <a:off x="3125402" y="7321737"/>
            <a:ext cx="743133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Technique is called SIMD within a register (SWAR).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__builtin_popcountll(bm &lt;&lt; (max - hindex))"/>
          <p:cNvSpPr txBox="1"/>
          <p:nvPr/>
        </p:nvSpPr>
        <p:spPr>
          <a:xfrm>
            <a:off x="1323776" y="4648199"/>
            <a:ext cx="1035724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__builtin_popcountll(bm &lt;&lt; (max - hindex))</a:t>
            </a:r>
          </a:p>
        </p:txBody>
      </p:sp>
      <p:sp>
        <p:nvSpPr>
          <p:cNvPr id="229" name="length of the bitmap"/>
          <p:cNvSpPr txBox="1"/>
          <p:nvPr/>
        </p:nvSpPr>
        <p:spPr>
          <a:xfrm>
            <a:off x="7366878" y="2922597"/>
            <a:ext cx="30373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length of the bitmap</a:t>
            </a:r>
          </a:p>
        </p:txBody>
      </p:sp>
      <p:sp>
        <p:nvSpPr>
          <p:cNvPr id="232" name="Connection Line"/>
          <p:cNvSpPr/>
          <p:nvPr/>
        </p:nvSpPr>
        <p:spPr>
          <a:xfrm>
            <a:off x="8653528" y="3490317"/>
            <a:ext cx="260714" cy="10708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800" h="21600" fill="norm" stroke="1" extrusionOk="0">
                <a:moveTo>
                  <a:pt x="10298" y="0"/>
                </a:moveTo>
                <a:cubicBezTo>
                  <a:pt x="21600" y="7700"/>
                  <a:pt x="18167" y="14900"/>
                  <a:pt x="0" y="2160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231" name="Returns the number of 1s preceding the hash-index we want,…"/>
          <p:cNvSpPr txBox="1"/>
          <p:nvPr/>
        </p:nvSpPr>
        <p:spPr>
          <a:xfrm>
            <a:off x="1972005" y="7234247"/>
            <a:ext cx="9060790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Returns the number of 1s preceding the hash-index we want,</a:t>
            </a:r>
          </a:p>
          <a:p>
            <a:pPr/>
            <a:r>
              <a:t>which is the same as the compressed index.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99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32" grpId="2"/>
      <p:bldP build="whole" bldLvl="1" animBg="1" rev="0" advAuto="0" spid="231" grpId="3"/>
      <p:bldP build="whole" bldLvl="1" animBg="1" rev="0" advAuto="0" spid="229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