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ubmit.cs.umd.edu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defRPr sz="7200"/>
            </a:pPr>
            <a:r>
              <a:t>CMSC 430:</a:t>
            </a:r>
          </a:p>
          <a:p>
            <a:pPr defTabSz="525779">
              <a:defRPr sz="7200"/>
            </a:pPr>
            <a:r>
              <a:t>Introduction to Compilers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69999" y="7498271"/>
            <a:ext cx="10464801" cy="2198479"/>
          </a:xfrm>
          <a:prstGeom prst="rect">
            <a:avLst/>
          </a:prstGeom>
        </p:spPr>
        <p:txBody>
          <a:bodyPr/>
          <a:lstStyle/>
          <a:p>
            <a:pPr/>
            <a:r>
              <a:t>Thomas Gilray  (3:15-4:30p, 4161</a:t>
            </a:r>
            <a:r>
              <a:rPr sz="2000"/>
              <a:t>AVW</a:t>
            </a:r>
            <a:r>
              <a:t>)</a:t>
            </a:r>
            <a:br/>
            <a:br/>
            <a:r>
              <a:rPr>
                <a:solidFill>
                  <a:srgbClr val="53585F"/>
                </a:solidFill>
              </a:rPr>
              <a:t>Javran Cheng (12:30-1:45p, 4103</a:t>
            </a:r>
            <a:r>
              <a:rPr sz="2000">
                <a:solidFill>
                  <a:srgbClr val="53585F"/>
                </a:solidFill>
              </a:rPr>
              <a:t>AVW</a:t>
            </a:r>
            <a:r>
              <a:rPr>
                <a:solidFill>
                  <a:srgbClr val="53585F"/>
                </a:solidFill>
              </a:rPr>
              <a:t>)</a:t>
            </a:r>
          </a:p>
        </p:txBody>
      </p:sp>
      <p:sp>
        <p:nvSpPr>
          <p:cNvPr id="121" name="Shape 121"/>
          <p:cNvSpPr/>
          <p:nvPr/>
        </p:nvSpPr>
        <p:spPr>
          <a:xfrm>
            <a:off x="8214561" y="5711285"/>
            <a:ext cx="363016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Functional</a:t>
            </a:r>
          </a:p>
        </p:txBody>
      </p:sp>
      <p:sp>
        <p:nvSpPr>
          <p:cNvPr id="123" name="Shape 123"/>
          <p:cNvSpPr/>
          <p:nvPr/>
        </p:nvSpPr>
        <p:spPr>
          <a:xfrm>
            <a:off x="7176989" y="4750419"/>
            <a:ext cx="877587" cy="141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22" h="21600" fill="norm" stroke="1" extrusionOk="0">
                <a:moveTo>
                  <a:pt x="17322" y="21600"/>
                </a:moveTo>
                <a:cubicBezTo>
                  <a:pt x="104" y="19046"/>
                  <a:pt x="-4278" y="11846"/>
                  <a:pt x="4177" y="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whole" bldLvl="1" animBg="1" rev="0" advAuto="0" spid="12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425221" y="644944"/>
            <a:ext cx="14863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Lexing</a:t>
            </a:r>
          </a:p>
        </p:txBody>
      </p:sp>
      <p:sp>
        <p:nvSpPr>
          <p:cNvPr id="200" name="Shape 200"/>
          <p:cNvSpPr/>
          <p:nvPr/>
        </p:nvSpPr>
        <p:spPr>
          <a:xfrm>
            <a:off x="463524" y="1504231"/>
            <a:ext cx="1663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Parsing</a:t>
            </a:r>
          </a:p>
        </p:txBody>
      </p:sp>
      <p:sp>
        <p:nvSpPr>
          <p:cNvPr id="201" name="Shape 201"/>
          <p:cNvSpPr/>
          <p:nvPr/>
        </p:nvSpPr>
        <p:spPr>
          <a:xfrm>
            <a:off x="1892300" y="125274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2" name="Shape 202"/>
          <p:cNvSpPr/>
          <p:nvPr/>
        </p:nvSpPr>
        <p:spPr>
          <a:xfrm>
            <a:off x="462762" y="2275336"/>
            <a:ext cx="4713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Macros/preprocessing</a:t>
            </a:r>
          </a:p>
        </p:txBody>
      </p:sp>
      <p:sp>
        <p:nvSpPr>
          <p:cNvPr id="203" name="Shape 203"/>
          <p:cNvSpPr/>
          <p:nvPr/>
        </p:nvSpPr>
        <p:spPr>
          <a:xfrm>
            <a:off x="1892300" y="2036552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4" name="Shape 204"/>
          <p:cNvSpPr/>
          <p:nvPr/>
        </p:nvSpPr>
        <p:spPr>
          <a:xfrm>
            <a:off x="453669" y="3135342"/>
            <a:ext cx="71190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Intermediate representation (IR/IL)</a:t>
            </a:r>
          </a:p>
        </p:txBody>
      </p:sp>
      <p:sp>
        <p:nvSpPr>
          <p:cNvPr id="205" name="Shape 205"/>
          <p:cNvSpPr/>
          <p:nvPr/>
        </p:nvSpPr>
        <p:spPr>
          <a:xfrm>
            <a:off x="1892300" y="285845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6" name="Shape 206"/>
          <p:cNvSpPr/>
          <p:nvPr/>
        </p:nvSpPr>
        <p:spPr>
          <a:xfrm>
            <a:off x="450748" y="4056331"/>
            <a:ext cx="2197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Smaller IR</a:t>
            </a:r>
          </a:p>
        </p:txBody>
      </p:sp>
      <p:sp>
        <p:nvSpPr>
          <p:cNvPr id="207" name="Shape 207"/>
          <p:cNvSpPr/>
          <p:nvPr/>
        </p:nvSpPr>
        <p:spPr>
          <a:xfrm>
            <a:off x="1892300" y="3792147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8" name="Shape 208"/>
          <p:cNvSpPr/>
          <p:nvPr/>
        </p:nvSpPr>
        <p:spPr>
          <a:xfrm>
            <a:off x="386994" y="4990021"/>
            <a:ext cx="5118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Tiny IR (admin bindings)</a:t>
            </a:r>
          </a:p>
        </p:txBody>
      </p:sp>
      <p:sp>
        <p:nvSpPr>
          <p:cNvPr id="209" name="Shape 209"/>
          <p:cNvSpPr/>
          <p:nvPr/>
        </p:nvSpPr>
        <p:spPr>
          <a:xfrm>
            <a:off x="1892300" y="471313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0" name="Shape 210"/>
          <p:cNvSpPr/>
          <p:nvPr/>
        </p:nvSpPr>
        <p:spPr>
          <a:xfrm>
            <a:off x="386714" y="5885610"/>
            <a:ext cx="6389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Static single assignment (SSA)</a:t>
            </a:r>
          </a:p>
        </p:txBody>
      </p:sp>
      <p:sp>
        <p:nvSpPr>
          <p:cNvPr id="211" name="Shape 211"/>
          <p:cNvSpPr/>
          <p:nvPr/>
        </p:nvSpPr>
        <p:spPr>
          <a:xfrm>
            <a:off x="1892300" y="5634126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2" name="Shape 212"/>
          <p:cNvSpPr/>
          <p:nvPr/>
        </p:nvSpPr>
        <p:spPr>
          <a:xfrm>
            <a:off x="365526" y="6850076"/>
            <a:ext cx="3900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Register allocation</a:t>
            </a:r>
          </a:p>
        </p:txBody>
      </p:sp>
      <p:sp>
        <p:nvSpPr>
          <p:cNvPr id="213" name="Shape 213"/>
          <p:cNvSpPr/>
          <p:nvPr/>
        </p:nvSpPr>
        <p:spPr>
          <a:xfrm>
            <a:off x="1892300" y="6529716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4" name="Shape 214"/>
          <p:cNvSpPr/>
          <p:nvPr/>
        </p:nvSpPr>
        <p:spPr>
          <a:xfrm>
            <a:off x="362679" y="7676789"/>
            <a:ext cx="44581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Code emission (asm)</a:t>
            </a:r>
          </a:p>
        </p:txBody>
      </p:sp>
      <p:sp>
        <p:nvSpPr>
          <p:cNvPr id="215" name="Shape 215"/>
          <p:cNvSpPr/>
          <p:nvPr/>
        </p:nvSpPr>
        <p:spPr>
          <a:xfrm>
            <a:off x="1892300" y="740421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6" name="Shape 216"/>
          <p:cNvSpPr/>
          <p:nvPr/>
        </p:nvSpPr>
        <p:spPr>
          <a:xfrm>
            <a:off x="373837" y="5396751"/>
            <a:ext cx="48911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Assignment conversion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1892300" y="6092465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8" name="Shape 218"/>
          <p:cNvSpPr/>
          <p:nvPr/>
        </p:nvSpPr>
        <p:spPr>
          <a:xfrm>
            <a:off x="331583" y="6330440"/>
            <a:ext cx="78894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Continuation-passing style conversion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1892300" y="695345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0" name="Shape 220"/>
          <p:cNvSpPr/>
          <p:nvPr/>
        </p:nvSpPr>
        <p:spPr>
          <a:xfrm>
            <a:off x="344317" y="7264130"/>
            <a:ext cx="40443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Closure conversion</a:t>
            </a:r>
          </a:p>
        </p:txBody>
      </p:sp>
      <p:sp>
        <p:nvSpPr>
          <p:cNvPr id="221" name="Shape 221"/>
          <p:cNvSpPr/>
          <p:nvPr/>
        </p:nvSpPr>
        <p:spPr>
          <a:xfrm>
            <a:off x="8173759" y="1442049"/>
            <a:ext cx="1932814" cy="665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0"/>
            </a:lvl1pPr>
          </a:lstStyle>
          <a:p>
            <a:pP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1313 0.141061" origin="layout" pathEditMode="relative">
                                      <p:cBhvr>
                                        <p:cTn id="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2508 0.142461" origin="layout" pathEditMode="relative">
                                      <p:cBhvr>
                                        <p:cTn id="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0.135688" origin="layout" pathEditMode="relative">
                                      <p:cBhvr>
                                        <p:cTn id="1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587 0.134882" origin="layout" pathEditMode="relative">
                                      <p:cBhvr>
                                        <p:cTn id="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44544" origin="layout" pathEditMode="relative"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408 -0.046795" origin="layout" pathEditMode="relative">
                                      <p:cBhvr>
                                        <p:cTn id="2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39033" origin="layout" pathEditMode="relative">
                                      <p:cBhvr>
                                        <p:cTn id="2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385 -0.032294" origin="layout" pathEditMode="relative">
                                      <p:cBhvr>
                                        <p:cTn id="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with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39492" origin="layout" pathEditMode="relative">
                                      <p:cBhvr>
                                        <p:cTn id="3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81 -0.045855" origin="layout" pathEditMode="relative">
                                      <p:cBhvr>
                                        <p:cTn id="3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456 -0.046206" origin="layout" pathEditMode="relative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with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181 -0.049639" origin="layout" pathEditMode="relative">
                                      <p:cBhvr>
                                        <p:cTn id="3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with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-0.048085" origin="layout" pathEditMode="relative">
                                      <p:cBhvr>
                                        <p:cTn id="4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122 -0.056776" origin="layout" pathEditMode="relative">
                                      <p:cBhvr>
                                        <p:cTn id="4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path" nodeType="with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49166" origin="layout" pathEditMode="relative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withEffect" presetSubtype="0" presetID="-1" grpId="1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555 -0.051230" origin="layout" pathEditMode="relative">
                                      <p:cBhvr>
                                        <p:cTn id="5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path" nodeType="withEffect" presetSubtype="0" presetID="-1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-0.050121" origin="layout" pathEditMode="relative">
                                      <p:cBhvr>
                                        <p:cTn id="5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8" dur="2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"/>
                            </p:stCondLst>
                            <p:childTnLst>
                              <p:par>
                                <p:cTn id="65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9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4"/>
      <p:bldP build="whole" bldLvl="1" animBg="1" rev="0" advAuto="0" spid="218" grpId="21"/>
      <p:bldP build="whole" bldLvl="1" animBg="1" rev="0" advAuto="0" spid="219" grpId="22"/>
      <p:bldP build="whole" bldLvl="1" animBg="1" rev="0" advAuto="0" spid="220" grpId="23"/>
      <p:bldP build="whole" bldLvl="1" animBg="1" rev="0" advAuto="0" spid="217" grpId="20"/>
      <p:bldP build="whole" bldLvl="1" animBg="1" rev="0" advAuto="0" spid="216" grpId="19"/>
      <p:bldP build="whole" bldLvl="1" animBg="1" rev="0" advAuto="0" spid="210" grpId="1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4200779" y="4368799"/>
            <a:ext cx="460324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The big idea: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908555" y="4292599"/>
            <a:ext cx="890828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Compile                well</a:t>
            </a:r>
          </a:p>
        </p:txBody>
      </p:sp>
      <p:sp>
        <p:nvSpPr>
          <p:cNvPr id="226" name="Shape 226"/>
          <p:cNvSpPr/>
          <p:nvPr/>
        </p:nvSpPr>
        <p:spPr>
          <a:xfrm>
            <a:off x="4563083" y="1777999"/>
            <a:ext cx="5531551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/>
            </a:lvl1pPr>
          </a:lstStyle>
          <a:p>
            <a:pPr/>
            <a:r>
              <a:t>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196274" y="3454399"/>
            <a:ext cx="861225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Then compile </a:t>
            </a:r>
            <a:r>
              <a: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almost</a:t>
            </a:r>
          </a:p>
          <a:p>
            <a:pPr>
              <a:defRPr sz="7000"/>
            </a:pPr>
            <a:r>
              <a:t>everything into  </a:t>
            </a:r>
            <a:r>
              <a:rPr sz="11000"/>
              <a:t>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0409" y="2259090"/>
            <a:ext cx="4583982" cy="583741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4937404" y="8264225"/>
            <a:ext cx="31299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Alonzo Church</a:t>
            </a:r>
          </a:p>
        </p:txBody>
      </p:sp>
      <p:sp>
        <p:nvSpPr>
          <p:cNvPr id="232" name="Shape 232"/>
          <p:cNvSpPr/>
          <p:nvPr/>
        </p:nvSpPr>
        <p:spPr>
          <a:xfrm>
            <a:off x="3736625" y="535676"/>
            <a:ext cx="553155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rPr sz="8000"/>
              <a:t>λ-</a:t>
            </a:r>
            <a:r>
              <a:t>calculus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700" y="1663700"/>
            <a:ext cx="6883401" cy="642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5661913" y="473374"/>
            <a:ext cx="16809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LISP</a:t>
            </a:r>
          </a:p>
        </p:txBody>
      </p:sp>
      <p:sp>
        <p:nvSpPr>
          <p:cNvPr id="236" name="Shape 236"/>
          <p:cNvSpPr/>
          <p:nvPr/>
        </p:nvSpPr>
        <p:spPr>
          <a:xfrm>
            <a:off x="4891227" y="8264225"/>
            <a:ext cx="32223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John McCarthy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324" y="2159000"/>
            <a:ext cx="4275775" cy="543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496" y="2063606"/>
            <a:ext cx="3750925" cy="562638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5047741" y="458038"/>
            <a:ext cx="290931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Scheme</a:t>
            </a:r>
          </a:p>
        </p:txBody>
      </p:sp>
      <p:sp>
        <p:nvSpPr>
          <p:cNvPr id="241" name="Shape 241"/>
          <p:cNvSpPr/>
          <p:nvPr/>
        </p:nvSpPr>
        <p:spPr>
          <a:xfrm>
            <a:off x="2504377" y="8279561"/>
            <a:ext cx="90082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Guy Steele                   Gerald Jay Sussman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324" y="2159000"/>
            <a:ext cx="4275775" cy="543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496" y="2063606"/>
            <a:ext cx="3750925" cy="562638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5047741" y="458038"/>
            <a:ext cx="290931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Scheme</a:t>
            </a:r>
          </a:p>
        </p:txBody>
      </p:sp>
      <p:sp>
        <p:nvSpPr>
          <p:cNvPr id="246" name="Shape 246"/>
          <p:cNvSpPr/>
          <p:nvPr/>
        </p:nvSpPr>
        <p:spPr>
          <a:xfrm>
            <a:off x="2504377" y="8279561"/>
            <a:ext cx="90082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Guy Steele                   Gerald Jay Sussman</a:t>
            </a:r>
          </a:p>
        </p:txBody>
      </p:sp>
      <p:sp>
        <p:nvSpPr>
          <p:cNvPr id="247" name="Shape 247"/>
          <p:cNvSpPr/>
          <p:nvPr/>
        </p:nvSpPr>
        <p:spPr>
          <a:xfrm>
            <a:off x="6235460" y="1573362"/>
            <a:ext cx="6282547" cy="7742448"/>
          </a:xfrm>
          <a:prstGeom prst="rect">
            <a:avLst/>
          </a:prstGeom>
          <a:solidFill>
            <a:srgbClr val="FFFFFF">
              <a:alpha val="854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6333553" y="2921000"/>
            <a:ext cx="6086362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I should not design a small language, and I should not design</a:t>
            </a:r>
          </a:p>
          <a:p>
            <a:pPr>
              <a:defRPr b="1" i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a large one. I need to design a language that can grow.</a:t>
            </a:r>
          </a:p>
        </p:txBody>
      </p:sp>
      <p:sp>
        <p:nvSpPr>
          <p:cNvPr id="249" name="Shape 249"/>
          <p:cNvSpPr/>
          <p:nvPr/>
        </p:nvSpPr>
        <p:spPr>
          <a:xfrm>
            <a:off x="5823189" y="2063607"/>
            <a:ext cx="6223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50" name="Shape 250"/>
          <p:cNvSpPr/>
          <p:nvPr/>
        </p:nvSpPr>
        <p:spPr>
          <a:xfrm>
            <a:off x="11808484" y="6672052"/>
            <a:ext cx="6223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51" name="Shape 251"/>
          <p:cNvSpPr/>
          <p:nvPr/>
        </p:nvSpPr>
        <p:spPr>
          <a:xfrm>
            <a:off x="8981245" y="9211933"/>
            <a:ext cx="39371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53585F"/>
                </a:solidFill>
              </a:defRPr>
            </a:lvl1pPr>
          </a:lstStyle>
          <a:p>
            <a:pPr/>
            <a:r>
              <a:t>Growing a language. (1998)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2358" y="2516157"/>
            <a:ext cx="3172907" cy="4721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3146" y="2516157"/>
            <a:ext cx="3238909" cy="472128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1974342" y="8282077"/>
            <a:ext cx="878007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Matthias Felleisen                 Matthew Flatt</a:t>
            </a:r>
          </a:p>
          <a:p>
            <a:pPr>
              <a:defRPr sz="2600"/>
            </a:pPr>
            <a:r>
              <a:t>(et al.)</a:t>
            </a:r>
          </a:p>
        </p:txBody>
      </p:sp>
      <p:sp>
        <p:nvSpPr>
          <p:cNvPr id="256" name="Shape 256"/>
          <p:cNvSpPr/>
          <p:nvPr/>
        </p:nvSpPr>
        <p:spPr>
          <a:xfrm>
            <a:off x="2932177" y="777096"/>
            <a:ext cx="68644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PLT Scheme  -&gt;  Racket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87271" y="3264618"/>
            <a:ext cx="104302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Symbolic expressions (s-expr)</a:t>
            </a:r>
          </a:p>
        </p:txBody>
      </p:sp>
      <p:sp>
        <p:nvSpPr>
          <p:cNvPr id="259" name="Shape 259"/>
          <p:cNvSpPr/>
          <p:nvPr/>
        </p:nvSpPr>
        <p:spPr>
          <a:xfrm>
            <a:off x="5111533" y="6786113"/>
            <a:ext cx="278173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 ...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941880" y="4489449"/>
            <a:ext cx="912104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cs.umd.edu/class/fall2017/cmsc430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015691" y="4470400"/>
            <a:ext cx="697341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(tag children ...)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1285366" y="4368799"/>
            <a:ext cx="1043406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Textual encoding for lists/trees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3968346" y="3759200"/>
            <a:ext cx="583023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&lt;tag&gt;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children ...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&lt;/tag&gt;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2444098" y="3759200"/>
            <a:ext cx="8116604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&lt;tag id=“child” ...&gt;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children ...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&lt;/tag&gt;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2634629" y="4114799"/>
            <a:ext cx="84976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(tag ([id child] ...)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children ...)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2174554" y="2171700"/>
            <a:ext cx="9259789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(xexpr-&gt;xml 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‘(tag ([id child] ...)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children ...))</a:t>
            </a:r>
          </a:p>
        </p:txBody>
      </p:sp>
      <p:sp>
        <p:nvSpPr>
          <p:cNvPr id="272" name="Shape 272"/>
          <p:cNvSpPr/>
          <p:nvPr/>
        </p:nvSpPr>
        <p:spPr>
          <a:xfrm>
            <a:off x="6189452" y="4760343"/>
            <a:ext cx="1" cy="95729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3" name="Shape 273"/>
          <p:cNvSpPr/>
          <p:nvPr/>
        </p:nvSpPr>
        <p:spPr>
          <a:xfrm>
            <a:off x="2428762" y="6071081"/>
            <a:ext cx="925979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“&lt;tag id=\“child\” ...&gt;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children ...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&lt;/tag&gt;”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063036" y="3047999"/>
            <a:ext cx="8878728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let rec fact n =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if n &lt;= 1 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then 1 </a:t>
            </a:r>
          </a:p>
          <a:p>
            <a:pPr algn="l">
              <a:defRPr sz="5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else n * fact (n - 1)</a:t>
            </a:r>
            <a:br/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3391508" y="157387"/>
            <a:ext cx="6782501" cy="301193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3570415" y="310805"/>
            <a:ext cx="6424687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let rec fact n =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if n &lt;= 1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then 1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else n * fact (n - 1)</a:t>
            </a:r>
            <a:br/>
            <a:r>
              <a:t>...</a:t>
            </a:r>
          </a:p>
        </p:txBody>
      </p:sp>
      <p:sp>
        <p:nvSpPr>
          <p:cNvPr id="279" name="Shape 279"/>
          <p:cNvSpPr/>
          <p:nvPr/>
        </p:nvSpPr>
        <p:spPr>
          <a:xfrm>
            <a:off x="3312465" y="3544677"/>
            <a:ext cx="20348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let rec</a:t>
            </a:r>
          </a:p>
        </p:txBody>
      </p:sp>
      <p:sp>
        <p:nvSpPr>
          <p:cNvPr id="280" name="Shape 280"/>
          <p:cNvSpPr/>
          <p:nvPr/>
        </p:nvSpPr>
        <p:spPr>
          <a:xfrm>
            <a:off x="609966" y="4675337"/>
            <a:ext cx="12117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fact</a:t>
            </a:r>
          </a:p>
        </p:txBody>
      </p:sp>
      <p:sp>
        <p:nvSpPr>
          <p:cNvPr id="281" name="Shape 281"/>
          <p:cNvSpPr/>
          <p:nvPr/>
        </p:nvSpPr>
        <p:spPr>
          <a:xfrm>
            <a:off x="4135559" y="4675337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82" name="Shape 282"/>
          <p:cNvSpPr/>
          <p:nvPr/>
        </p:nvSpPr>
        <p:spPr>
          <a:xfrm>
            <a:off x="6451244" y="4675337"/>
            <a:ext cx="6630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if</a:t>
            </a:r>
          </a:p>
        </p:txBody>
      </p:sp>
      <p:sp>
        <p:nvSpPr>
          <p:cNvPr id="283" name="Shape 283"/>
          <p:cNvSpPr/>
          <p:nvPr/>
        </p:nvSpPr>
        <p:spPr>
          <a:xfrm>
            <a:off x="3107967" y="5923112"/>
            <a:ext cx="66303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&lt;=</a:t>
            </a:r>
          </a:p>
        </p:txBody>
      </p:sp>
      <p:sp>
        <p:nvSpPr>
          <p:cNvPr id="284" name="Shape 284"/>
          <p:cNvSpPr/>
          <p:nvPr/>
        </p:nvSpPr>
        <p:spPr>
          <a:xfrm>
            <a:off x="1940828" y="6946061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85" name="Shape 285"/>
          <p:cNvSpPr/>
          <p:nvPr/>
        </p:nvSpPr>
        <p:spPr>
          <a:xfrm>
            <a:off x="4347598" y="6984161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6" name="Shape 286"/>
          <p:cNvSpPr/>
          <p:nvPr/>
        </p:nvSpPr>
        <p:spPr>
          <a:xfrm>
            <a:off x="6657020" y="5977162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7" name="Shape 287"/>
          <p:cNvSpPr/>
          <p:nvPr/>
        </p:nvSpPr>
        <p:spPr>
          <a:xfrm>
            <a:off x="9464795" y="5923112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288" name="Shape 288"/>
          <p:cNvSpPr/>
          <p:nvPr/>
        </p:nvSpPr>
        <p:spPr>
          <a:xfrm>
            <a:off x="7745207" y="6946061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89" name="Shape 289"/>
          <p:cNvSpPr/>
          <p:nvPr/>
        </p:nvSpPr>
        <p:spPr>
          <a:xfrm>
            <a:off x="9577848" y="6946061"/>
            <a:ext cx="14861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apply</a:t>
            </a:r>
          </a:p>
        </p:txBody>
      </p:sp>
      <p:sp>
        <p:nvSpPr>
          <p:cNvPr id="290" name="Shape 290"/>
          <p:cNvSpPr/>
          <p:nvPr/>
        </p:nvSpPr>
        <p:spPr>
          <a:xfrm>
            <a:off x="8157120" y="8105475"/>
            <a:ext cx="12117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fact</a:t>
            </a:r>
          </a:p>
        </p:txBody>
      </p:sp>
      <p:sp>
        <p:nvSpPr>
          <p:cNvPr id="291" name="Shape 291"/>
          <p:cNvSpPr/>
          <p:nvPr/>
        </p:nvSpPr>
        <p:spPr>
          <a:xfrm>
            <a:off x="11493741" y="8228161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92" name="Shape 292"/>
          <p:cNvSpPr/>
          <p:nvPr/>
        </p:nvSpPr>
        <p:spPr>
          <a:xfrm>
            <a:off x="10637569" y="9045275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93" name="Shape 293"/>
          <p:cNvSpPr/>
          <p:nvPr/>
        </p:nvSpPr>
        <p:spPr>
          <a:xfrm>
            <a:off x="12349912" y="9045275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4" name="Shape 294"/>
          <p:cNvSpPr/>
          <p:nvPr/>
        </p:nvSpPr>
        <p:spPr>
          <a:xfrm flipH="1">
            <a:off x="2061233" y="4222917"/>
            <a:ext cx="1206173" cy="60979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95" name="Shape 295"/>
          <p:cNvSpPr/>
          <p:nvPr/>
        </p:nvSpPr>
        <p:spPr>
          <a:xfrm>
            <a:off x="4329891" y="4345436"/>
            <a:ext cx="1" cy="3534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96" name="Shape 296"/>
          <p:cNvSpPr/>
          <p:nvPr/>
        </p:nvSpPr>
        <p:spPr>
          <a:xfrm>
            <a:off x="5447608" y="4345436"/>
            <a:ext cx="893015" cy="3540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97" name="Shape 297"/>
          <p:cNvSpPr/>
          <p:nvPr/>
        </p:nvSpPr>
        <p:spPr>
          <a:xfrm flipH="1">
            <a:off x="3943957" y="5254564"/>
            <a:ext cx="2394636" cy="7563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98" name="Shape 298"/>
          <p:cNvSpPr/>
          <p:nvPr/>
        </p:nvSpPr>
        <p:spPr>
          <a:xfrm flipH="1">
            <a:off x="2364201" y="6470410"/>
            <a:ext cx="813007" cy="6115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99" name="Shape 299"/>
          <p:cNvSpPr/>
          <p:nvPr/>
        </p:nvSpPr>
        <p:spPr>
          <a:xfrm>
            <a:off x="3829468" y="6432310"/>
            <a:ext cx="610344" cy="6103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0" name="Shape 300"/>
          <p:cNvSpPr/>
          <p:nvPr/>
        </p:nvSpPr>
        <p:spPr>
          <a:xfrm>
            <a:off x="7506480" y="5335765"/>
            <a:ext cx="1756228" cy="5968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1" name="Shape 301"/>
          <p:cNvSpPr/>
          <p:nvPr/>
        </p:nvSpPr>
        <p:spPr>
          <a:xfrm flipH="1">
            <a:off x="6851352" y="5434212"/>
            <a:ext cx="1" cy="4063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2" name="Shape 302"/>
          <p:cNvSpPr/>
          <p:nvPr/>
        </p:nvSpPr>
        <p:spPr>
          <a:xfrm flipH="1">
            <a:off x="8238907" y="6431357"/>
            <a:ext cx="1205933" cy="614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3" name="Shape 303"/>
          <p:cNvSpPr/>
          <p:nvPr/>
        </p:nvSpPr>
        <p:spPr>
          <a:xfrm>
            <a:off x="9789177" y="6394934"/>
            <a:ext cx="654050" cy="65405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4" name="Shape 304"/>
          <p:cNvSpPr/>
          <p:nvPr/>
        </p:nvSpPr>
        <p:spPr>
          <a:xfrm flipH="1">
            <a:off x="9310900" y="7656787"/>
            <a:ext cx="687476" cy="687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5" name="Shape 305"/>
          <p:cNvSpPr/>
          <p:nvPr/>
        </p:nvSpPr>
        <p:spPr>
          <a:xfrm>
            <a:off x="10660157" y="7656787"/>
            <a:ext cx="947351" cy="688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6" name="Shape 306"/>
          <p:cNvSpPr/>
          <p:nvPr/>
        </p:nvSpPr>
        <p:spPr>
          <a:xfrm flipH="1">
            <a:off x="11097586" y="8703938"/>
            <a:ext cx="379685" cy="3796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7" name="Shape 307"/>
          <p:cNvSpPr/>
          <p:nvPr/>
        </p:nvSpPr>
        <p:spPr>
          <a:xfrm>
            <a:off x="11897148" y="8703938"/>
            <a:ext cx="379685" cy="3796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8" name="Shape 308"/>
          <p:cNvSpPr/>
          <p:nvPr/>
        </p:nvSpPr>
        <p:spPr>
          <a:xfrm>
            <a:off x="10823221" y="4675337"/>
            <a:ext cx="9373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309" name="Shape 309"/>
          <p:cNvSpPr/>
          <p:nvPr/>
        </p:nvSpPr>
        <p:spPr>
          <a:xfrm>
            <a:off x="5975282" y="4043345"/>
            <a:ext cx="4534053" cy="932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2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3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"/>
                            </p:stCondLst>
                            <p:childTnLst>
                              <p:par>
                                <p:cTn id="85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"/>
                            </p:stCondLst>
                            <p:childTnLst>
                              <p:par>
                                <p:cTn id="89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1"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5" dur="2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1"/>
      <p:bldP build="whole" bldLvl="1" animBg="1" rev="0" advAuto="0" spid="305" grpId="16"/>
      <p:bldP build="whole" bldLvl="1" animBg="1" rev="0" advAuto="0" spid="283" grpId="4"/>
      <p:bldP build="whole" bldLvl="1" animBg="1" rev="0" advAuto="0" spid="301" grpId="3"/>
      <p:bldP build="whole" bldLvl="1" animBg="1" rev="0" advAuto="0" spid="307" grpId="20"/>
      <p:bldP build="whole" bldLvl="1" animBg="1" rev="0" advAuto="0" spid="300" grpId="2"/>
      <p:bldP build="whole" bldLvl="1" animBg="1" rev="0" advAuto="0" spid="290" grpId="17"/>
      <p:bldP build="whole" bldLvl="1" animBg="1" rev="0" advAuto="0" spid="297" grpId="1"/>
      <p:bldP build="whole" bldLvl="1" animBg="1" rev="0" advAuto="0" spid="288" grpId="13"/>
      <p:bldP build="whole" bldLvl="1" animBg="1" rev="0" advAuto="0" spid="284" grpId="9"/>
      <p:bldP build="whole" bldLvl="1" animBg="1" rev="0" advAuto="0" spid="306" grpId="19"/>
      <p:bldP build="whole" bldLvl="1" animBg="1" rev="0" advAuto="0" spid="292" grpId="22"/>
      <p:bldP build="whole" bldLvl="1" animBg="1" rev="0" advAuto="0" spid="299" grpId="7"/>
      <p:bldP build="whole" bldLvl="1" animBg="1" rev="0" advAuto="0" spid="293" grpId="21"/>
      <p:bldP build="whole" bldLvl="1" animBg="1" rev="0" advAuto="0" spid="302" grpId="12"/>
      <p:bldP build="whole" bldLvl="1" animBg="1" rev="0" advAuto="0" spid="286" grpId="6"/>
      <p:bldP build="whole" bldLvl="1" animBg="1" rev="0" advAuto="0" spid="285" grpId="10"/>
      <p:bldP build="whole" bldLvl="1" animBg="1" rev="0" advAuto="0" spid="298" grpId="8"/>
      <p:bldP build="whole" bldLvl="1" animBg="1" rev="0" advAuto="0" spid="291" grpId="18"/>
      <p:bldP build="whole" bldLvl="1" animBg="1" rev="0" advAuto="0" spid="289" grpId="14"/>
      <p:bldP build="whole" bldLvl="1" animBg="1" rev="0" advAuto="0" spid="304" grpId="15"/>
      <p:bldP build="whole" bldLvl="1" animBg="1" rev="0" advAuto="0" spid="287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140593" y="227851"/>
            <a:ext cx="20348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let rec</a:t>
            </a:r>
          </a:p>
        </p:txBody>
      </p:sp>
      <p:sp>
        <p:nvSpPr>
          <p:cNvPr id="312" name="Shape 312"/>
          <p:cNvSpPr/>
          <p:nvPr/>
        </p:nvSpPr>
        <p:spPr>
          <a:xfrm>
            <a:off x="438094" y="1358510"/>
            <a:ext cx="12117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fact</a:t>
            </a:r>
          </a:p>
        </p:txBody>
      </p:sp>
      <p:sp>
        <p:nvSpPr>
          <p:cNvPr id="313" name="Shape 313"/>
          <p:cNvSpPr/>
          <p:nvPr/>
        </p:nvSpPr>
        <p:spPr>
          <a:xfrm>
            <a:off x="3963687" y="1358510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14" name="Shape 314"/>
          <p:cNvSpPr/>
          <p:nvPr/>
        </p:nvSpPr>
        <p:spPr>
          <a:xfrm>
            <a:off x="6279372" y="1358510"/>
            <a:ext cx="6630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if</a:t>
            </a:r>
          </a:p>
        </p:txBody>
      </p:sp>
      <p:sp>
        <p:nvSpPr>
          <p:cNvPr id="315" name="Shape 315"/>
          <p:cNvSpPr/>
          <p:nvPr/>
        </p:nvSpPr>
        <p:spPr>
          <a:xfrm>
            <a:off x="2936095" y="2606285"/>
            <a:ext cx="66303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&lt;=</a:t>
            </a:r>
          </a:p>
        </p:txBody>
      </p:sp>
      <p:sp>
        <p:nvSpPr>
          <p:cNvPr id="316" name="Shape 316"/>
          <p:cNvSpPr/>
          <p:nvPr/>
        </p:nvSpPr>
        <p:spPr>
          <a:xfrm>
            <a:off x="1768956" y="3629234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17" name="Shape 317"/>
          <p:cNvSpPr/>
          <p:nvPr/>
        </p:nvSpPr>
        <p:spPr>
          <a:xfrm>
            <a:off x="4175726" y="3667334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18" name="Shape 318"/>
          <p:cNvSpPr/>
          <p:nvPr/>
        </p:nvSpPr>
        <p:spPr>
          <a:xfrm>
            <a:off x="6485148" y="2660335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19" name="Shape 319"/>
          <p:cNvSpPr/>
          <p:nvPr/>
        </p:nvSpPr>
        <p:spPr>
          <a:xfrm>
            <a:off x="9292924" y="2606285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320" name="Shape 320"/>
          <p:cNvSpPr/>
          <p:nvPr/>
        </p:nvSpPr>
        <p:spPr>
          <a:xfrm>
            <a:off x="7573336" y="3629234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21" name="Shape 321"/>
          <p:cNvSpPr/>
          <p:nvPr/>
        </p:nvSpPr>
        <p:spPr>
          <a:xfrm>
            <a:off x="9405976" y="3629234"/>
            <a:ext cx="148612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apply</a:t>
            </a:r>
          </a:p>
        </p:txBody>
      </p:sp>
      <p:sp>
        <p:nvSpPr>
          <p:cNvPr id="322" name="Shape 322"/>
          <p:cNvSpPr/>
          <p:nvPr/>
        </p:nvSpPr>
        <p:spPr>
          <a:xfrm>
            <a:off x="7985248" y="4788648"/>
            <a:ext cx="12117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fact</a:t>
            </a:r>
          </a:p>
        </p:txBody>
      </p:sp>
      <p:sp>
        <p:nvSpPr>
          <p:cNvPr id="323" name="Shape 323"/>
          <p:cNvSpPr/>
          <p:nvPr/>
        </p:nvSpPr>
        <p:spPr>
          <a:xfrm>
            <a:off x="11345591" y="4788648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24" name="Shape 324"/>
          <p:cNvSpPr/>
          <p:nvPr/>
        </p:nvSpPr>
        <p:spPr>
          <a:xfrm>
            <a:off x="10465697" y="5728448"/>
            <a:ext cx="388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25" name="Shape 325"/>
          <p:cNvSpPr/>
          <p:nvPr/>
        </p:nvSpPr>
        <p:spPr>
          <a:xfrm>
            <a:off x="12178041" y="5728448"/>
            <a:ext cx="3886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6" name="Shape 326"/>
          <p:cNvSpPr/>
          <p:nvPr/>
        </p:nvSpPr>
        <p:spPr>
          <a:xfrm flipH="1">
            <a:off x="1889362" y="906091"/>
            <a:ext cx="1206172" cy="60979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7" name="Shape 327"/>
          <p:cNvSpPr/>
          <p:nvPr/>
        </p:nvSpPr>
        <p:spPr>
          <a:xfrm>
            <a:off x="4158020" y="1028609"/>
            <a:ext cx="1" cy="3534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8" name="Shape 328"/>
          <p:cNvSpPr/>
          <p:nvPr/>
        </p:nvSpPr>
        <p:spPr>
          <a:xfrm>
            <a:off x="5275736" y="1028610"/>
            <a:ext cx="893015" cy="3540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9" name="Shape 329"/>
          <p:cNvSpPr/>
          <p:nvPr/>
        </p:nvSpPr>
        <p:spPr>
          <a:xfrm flipH="1">
            <a:off x="3772085" y="1937738"/>
            <a:ext cx="2394636" cy="7563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0" name="Shape 330"/>
          <p:cNvSpPr/>
          <p:nvPr/>
        </p:nvSpPr>
        <p:spPr>
          <a:xfrm flipH="1">
            <a:off x="2192329" y="3153583"/>
            <a:ext cx="813007" cy="6115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1" name="Shape 331"/>
          <p:cNvSpPr/>
          <p:nvPr/>
        </p:nvSpPr>
        <p:spPr>
          <a:xfrm>
            <a:off x="3657596" y="3115483"/>
            <a:ext cx="610344" cy="6103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2" name="Shape 332"/>
          <p:cNvSpPr/>
          <p:nvPr/>
        </p:nvSpPr>
        <p:spPr>
          <a:xfrm>
            <a:off x="7334609" y="2018939"/>
            <a:ext cx="1756227" cy="5968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3" name="Shape 333"/>
          <p:cNvSpPr/>
          <p:nvPr/>
        </p:nvSpPr>
        <p:spPr>
          <a:xfrm>
            <a:off x="6679480" y="2117386"/>
            <a:ext cx="1" cy="4063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4" name="Shape 334"/>
          <p:cNvSpPr/>
          <p:nvPr/>
        </p:nvSpPr>
        <p:spPr>
          <a:xfrm flipH="1">
            <a:off x="8067035" y="3114531"/>
            <a:ext cx="1205933" cy="614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5" name="Shape 335"/>
          <p:cNvSpPr/>
          <p:nvPr/>
        </p:nvSpPr>
        <p:spPr>
          <a:xfrm>
            <a:off x="9617305" y="3078108"/>
            <a:ext cx="654050" cy="65405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6" name="Shape 336"/>
          <p:cNvSpPr/>
          <p:nvPr/>
        </p:nvSpPr>
        <p:spPr>
          <a:xfrm flipH="1">
            <a:off x="9139028" y="4339961"/>
            <a:ext cx="687476" cy="68747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7" name="Shape 337"/>
          <p:cNvSpPr/>
          <p:nvPr/>
        </p:nvSpPr>
        <p:spPr>
          <a:xfrm>
            <a:off x="10488285" y="4339961"/>
            <a:ext cx="947351" cy="688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8" name="Shape 338"/>
          <p:cNvSpPr/>
          <p:nvPr/>
        </p:nvSpPr>
        <p:spPr>
          <a:xfrm flipH="1">
            <a:off x="10925714" y="5387112"/>
            <a:ext cx="379686" cy="3796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9" name="Shape 339"/>
          <p:cNvSpPr/>
          <p:nvPr/>
        </p:nvSpPr>
        <p:spPr>
          <a:xfrm>
            <a:off x="11725276" y="5387112"/>
            <a:ext cx="379685" cy="3796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40" name="Shape 340"/>
          <p:cNvSpPr/>
          <p:nvPr/>
        </p:nvSpPr>
        <p:spPr>
          <a:xfrm>
            <a:off x="250442" y="5392647"/>
            <a:ext cx="12289214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([fact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(λ (n)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(if (&lt;= n 1)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1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(* n (fact (- n 1)))))])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...)</a:t>
            </a:r>
          </a:p>
        </p:txBody>
      </p:sp>
      <p:sp>
        <p:nvSpPr>
          <p:cNvPr id="341" name="Shape 341"/>
          <p:cNvSpPr/>
          <p:nvPr/>
        </p:nvSpPr>
        <p:spPr>
          <a:xfrm>
            <a:off x="10629436" y="1216385"/>
            <a:ext cx="9373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342" name="Shape 342"/>
          <p:cNvSpPr/>
          <p:nvPr/>
        </p:nvSpPr>
        <p:spPr>
          <a:xfrm>
            <a:off x="5781497" y="584394"/>
            <a:ext cx="4534053" cy="9322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This week.</a:t>
            </a:r>
          </a:p>
        </p:txBody>
      </p:sp>
      <p:sp>
        <p:nvSpPr>
          <p:cNvPr id="345" name="Shape 345"/>
          <p:cNvSpPr/>
          <p:nvPr>
            <p:ph type="body" idx="1"/>
          </p:nvPr>
        </p:nvSpPr>
        <p:spPr>
          <a:xfrm>
            <a:off x="559398" y="2466286"/>
            <a:ext cx="12233996" cy="6346287"/>
          </a:xfrm>
          <a:prstGeom prst="rect">
            <a:avLst/>
          </a:prstGeom>
        </p:spPr>
        <p:txBody>
          <a:bodyPr/>
          <a:lstStyle/>
          <a:p>
            <a:pPr/>
            <a:r>
              <a:t>Download and install Racket 6.10</a:t>
            </a:r>
          </a:p>
          <a:p>
            <a:pPr/>
            <a:r>
              <a:t>Try out DrRacket IDE and the cmd-line Racket REPL.</a:t>
            </a:r>
          </a:p>
          <a:p>
            <a:pPr/>
            <a:r>
              <a:t>Try examples and start learning the language. It will simply take some time using the language to learn it.</a:t>
            </a:r>
          </a:p>
          <a:p>
            <a:pPr/>
            <a:r>
              <a:t>Warm-up assignment 0 is online now. Due Mon, 9/4.</a:t>
            </a:r>
          </a:p>
          <a:p>
            <a:pPr/>
            <a:r>
              <a:t>Use </a:t>
            </a:r>
            <a:r>
              <a:rPr u="sng">
                <a:hlinkClick r:id="rId2" invalidUrl="" action="" tgtFrame="" tooltip="" history="1" highlightClick="0" endSnd="0"/>
              </a:rPr>
              <a:t>submit.cs.umd.edu</a:t>
            </a:r>
            <a:r>
              <a:t> to submit. Start early.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909570" y="4368799"/>
            <a:ext cx="718566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Why take compilers?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title"/>
          </p:nvPr>
        </p:nvSpPr>
        <p:spPr>
          <a:xfrm>
            <a:off x="952500" y="3797300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Let’s try some Racket.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3238754" y="869111"/>
            <a:ext cx="652729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Sapir-Whorf Hypothesis</a:t>
            </a:r>
          </a:p>
        </p:txBody>
      </p:sp>
      <p:sp>
        <p:nvSpPr>
          <p:cNvPr id="130" name="Shape 130"/>
          <p:cNvSpPr/>
          <p:nvPr/>
        </p:nvSpPr>
        <p:spPr>
          <a:xfrm>
            <a:off x="624179" y="7621198"/>
            <a:ext cx="117564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At least true for programming languages…</a:t>
            </a:r>
          </a:p>
        </p:txBody>
      </p:sp>
      <p:pic>
        <p:nvPicPr>
          <p:cNvPr id="13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090" y="2349929"/>
            <a:ext cx="7138620" cy="462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Why take compilers?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952500" y="2603500"/>
            <a:ext cx="11615768" cy="6286500"/>
          </a:xfrm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4100"/>
              </a:spcBef>
              <a:defRPr sz="3564"/>
            </a:pPr>
            <a:r>
              <a:t>Likewise, learning how the compiler thinks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makes you a better programmer.</a:t>
            </a:r>
          </a:p>
          <a:p>
            <a:pPr marL="440055" indent="-440055" defTabSz="578358">
              <a:spcBef>
                <a:spcPts val="4100"/>
              </a:spcBef>
              <a:defRPr sz="3564"/>
            </a:pPr>
            <a:r>
              <a:t>Can make smarter use of existing compilers. </a:t>
            </a:r>
          </a:p>
          <a:p>
            <a:pPr marL="440055" indent="-440055" defTabSz="578358">
              <a:spcBef>
                <a:spcPts val="4100"/>
              </a:spcBef>
              <a:defRPr sz="3564"/>
            </a:pPr>
            <a:r>
              <a:t>Will apply many of the same principles elsewhere.</a:t>
            </a:r>
          </a:p>
          <a:p>
            <a:pPr marL="440055" indent="-440055" defTabSz="578358">
              <a:spcBef>
                <a:spcPts val="4100"/>
              </a:spcBef>
              <a:defRPr sz="3564"/>
            </a:pPr>
            <a:r>
              <a:t>You may eventually work on a smaller language, or perhaps even a large one.</a:t>
            </a:r>
          </a:p>
          <a:p>
            <a:pPr marL="440055" indent="-440055" defTabSz="578358">
              <a:spcBef>
                <a:spcPts val="4100"/>
              </a:spcBef>
              <a:defRPr sz="3564"/>
            </a:pPr>
            <a:r>
              <a:t>Avoid introducing something indecent into the world…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1977126"/>
            <a:ext cx="9804401" cy="693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672207" y="799980"/>
            <a:ext cx="76603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Such as equality semantics in PHP…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5759221" y="644944"/>
            <a:ext cx="14863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Lexing</a:t>
            </a:r>
          </a:p>
        </p:txBody>
      </p:sp>
      <p:sp>
        <p:nvSpPr>
          <p:cNvPr id="140" name="Shape 140"/>
          <p:cNvSpPr/>
          <p:nvPr/>
        </p:nvSpPr>
        <p:spPr>
          <a:xfrm>
            <a:off x="5670524" y="1504231"/>
            <a:ext cx="1663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Parsing</a:t>
            </a:r>
          </a:p>
        </p:txBody>
      </p:sp>
      <p:sp>
        <p:nvSpPr>
          <p:cNvPr id="141" name="Shape 141"/>
          <p:cNvSpPr/>
          <p:nvPr/>
        </p:nvSpPr>
        <p:spPr>
          <a:xfrm>
            <a:off x="6502400" y="125274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" name="Shape 142"/>
          <p:cNvSpPr/>
          <p:nvPr/>
        </p:nvSpPr>
        <p:spPr>
          <a:xfrm>
            <a:off x="4145762" y="2275336"/>
            <a:ext cx="4713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Macros/preprocessing</a:t>
            </a:r>
          </a:p>
        </p:txBody>
      </p:sp>
      <p:sp>
        <p:nvSpPr>
          <p:cNvPr id="143" name="Shape 143"/>
          <p:cNvSpPr/>
          <p:nvPr/>
        </p:nvSpPr>
        <p:spPr>
          <a:xfrm>
            <a:off x="6502400" y="2036552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" name="Shape 144"/>
          <p:cNvSpPr/>
          <p:nvPr/>
        </p:nvSpPr>
        <p:spPr>
          <a:xfrm>
            <a:off x="2942869" y="3135342"/>
            <a:ext cx="71190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Intermediate representation (IR/IL)</a:t>
            </a:r>
          </a:p>
        </p:txBody>
      </p:sp>
      <p:sp>
        <p:nvSpPr>
          <p:cNvPr id="145" name="Shape 145"/>
          <p:cNvSpPr/>
          <p:nvPr/>
        </p:nvSpPr>
        <p:spPr>
          <a:xfrm>
            <a:off x="6502400" y="285845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6" name="Shape 146"/>
          <p:cNvSpPr/>
          <p:nvPr/>
        </p:nvSpPr>
        <p:spPr>
          <a:xfrm>
            <a:off x="5403748" y="4056331"/>
            <a:ext cx="2197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Smaller IR</a:t>
            </a:r>
          </a:p>
        </p:txBody>
      </p:sp>
      <p:sp>
        <p:nvSpPr>
          <p:cNvPr id="147" name="Shape 147"/>
          <p:cNvSpPr/>
          <p:nvPr/>
        </p:nvSpPr>
        <p:spPr>
          <a:xfrm>
            <a:off x="6502400" y="379214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8" name="Shape 148"/>
          <p:cNvSpPr/>
          <p:nvPr/>
        </p:nvSpPr>
        <p:spPr>
          <a:xfrm>
            <a:off x="3942994" y="4990020"/>
            <a:ext cx="5118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Tiny IR (admin bindings)</a:t>
            </a:r>
          </a:p>
        </p:txBody>
      </p:sp>
      <p:sp>
        <p:nvSpPr>
          <p:cNvPr id="149" name="Shape 149"/>
          <p:cNvSpPr/>
          <p:nvPr/>
        </p:nvSpPr>
        <p:spPr>
          <a:xfrm>
            <a:off x="6502400" y="471313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0" name="Shape 150"/>
          <p:cNvSpPr/>
          <p:nvPr/>
        </p:nvSpPr>
        <p:spPr>
          <a:xfrm>
            <a:off x="3307714" y="5885610"/>
            <a:ext cx="6389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Static single assignment (SSA)</a:t>
            </a:r>
          </a:p>
        </p:txBody>
      </p:sp>
      <p:sp>
        <p:nvSpPr>
          <p:cNvPr id="151" name="Shape 151"/>
          <p:cNvSpPr/>
          <p:nvPr/>
        </p:nvSpPr>
        <p:spPr>
          <a:xfrm>
            <a:off x="6502400" y="5634126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2" name="Shape 152"/>
          <p:cNvSpPr/>
          <p:nvPr/>
        </p:nvSpPr>
        <p:spPr>
          <a:xfrm>
            <a:off x="4552213" y="6781199"/>
            <a:ext cx="3900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Register allocation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6502400" y="6529716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Shape 154"/>
          <p:cNvSpPr/>
          <p:nvPr/>
        </p:nvSpPr>
        <p:spPr>
          <a:xfrm>
            <a:off x="4273321" y="7655702"/>
            <a:ext cx="44581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Code emission (asm)</a:t>
            </a:r>
          </a:p>
        </p:txBody>
      </p:sp>
      <p:sp>
        <p:nvSpPr>
          <p:cNvPr id="155" name="Shape 155"/>
          <p:cNvSpPr/>
          <p:nvPr/>
        </p:nvSpPr>
        <p:spPr>
          <a:xfrm>
            <a:off x="6502400" y="740421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Class="entr" nodeType="after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Class="entr" nodeType="after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Class="entr" nodeType="after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"/>
                            </p:stCondLst>
                            <p:childTnLst>
                              <p:par>
                                <p:cTn id="87" presetClass="entr" nodeType="after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9"/>
      <p:bldP build="whole" bldLvl="1" animBg="1" rev="0" advAuto="0" spid="144" grpId="6"/>
      <p:bldP build="whole" bldLvl="1" animBg="1" rev="0" advAuto="0" spid="142" grpId="4"/>
      <p:bldP build="whole" bldLvl="1" animBg="1" rev="0" advAuto="0" spid="146" grpId="8"/>
      <p:bldP build="whole" bldLvl="1" animBg="1" rev="0" advAuto="0" spid="153" grpId="13"/>
      <p:bldP build="whole" bldLvl="1" animBg="1" rev="0" advAuto="0" spid="143" grpId="3"/>
      <p:bldP build="whole" bldLvl="1" animBg="1" rev="0" advAuto="0" spid="154" grpId="16"/>
      <p:bldP build="whole" bldLvl="1" animBg="1" rev="0" advAuto="0" spid="151" grpId="11"/>
      <p:bldP build="whole" bldLvl="1" animBg="1" rev="0" advAuto="0" spid="147" grpId="7"/>
      <p:bldP build="whole" bldLvl="1" animBg="1" rev="0" advAuto="0" spid="145" grpId="5"/>
      <p:bldP build="whole" bldLvl="1" animBg="1" rev="0" advAuto="0" spid="150" grpId="12"/>
      <p:bldP build="whole" bldLvl="1" animBg="1" rev="0" advAuto="0" spid="152" grpId="14"/>
      <p:bldP build="whole" bldLvl="1" animBg="1" rev="0" advAuto="0" spid="140" grpId="2"/>
      <p:bldP build="whole" bldLvl="1" animBg="1" rev="0" advAuto="0" spid="141" grpId="1"/>
      <p:bldP build="whole" bldLvl="1" animBg="1" rev="0" advAuto="0" spid="148" grpId="10"/>
      <p:bldP build="whole" bldLvl="1" animBg="1" rev="0" advAuto="0" spid="155" grpId="1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5759221" y="644944"/>
            <a:ext cx="14863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Lexing</a:t>
            </a:r>
          </a:p>
        </p:txBody>
      </p:sp>
      <p:sp>
        <p:nvSpPr>
          <p:cNvPr id="158" name="Shape 158"/>
          <p:cNvSpPr/>
          <p:nvPr/>
        </p:nvSpPr>
        <p:spPr>
          <a:xfrm>
            <a:off x="5670524" y="1504231"/>
            <a:ext cx="1663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Parsing</a:t>
            </a:r>
          </a:p>
        </p:txBody>
      </p:sp>
      <p:sp>
        <p:nvSpPr>
          <p:cNvPr id="159" name="Shape 159"/>
          <p:cNvSpPr/>
          <p:nvPr/>
        </p:nvSpPr>
        <p:spPr>
          <a:xfrm>
            <a:off x="6502400" y="125274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0" name="Shape 160"/>
          <p:cNvSpPr/>
          <p:nvPr/>
        </p:nvSpPr>
        <p:spPr>
          <a:xfrm>
            <a:off x="4145762" y="2275336"/>
            <a:ext cx="4713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Macros/preprocessing</a:t>
            </a:r>
          </a:p>
        </p:txBody>
      </p:sp>
      <p:sp>
        <p:nvSpPr>
          <p:cNvPr id="161" name="Shape 161"/>
          <p:cNvSpPr/>
          <p:nvPr/>
        </p:nvSpPr>
        <p:spPr>
          <a:xfrm>
            <a:off x="6502400" y="2036552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2" name="Shape 162"/>
          <p:cNvSpPr/>
          <p:nvPr/>
        </p:nvSpPr>
        <p:spPr>
          <a:xfrm>
            <a:off x="2942869" y="3135342"/>
            <a:ext cx="71190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Intermediate representation (IR/IL)</a:t>
            </a:r>
          </a:p>
        </p:txBody>
      </p:sp>
      <p:sp>
        <p:nvSpPr>
          <p:cNvPr id="163" name="Shape 163"/>
          <p:cNvSpPr/>
          <p:nvPr/>
        </p:nvSpPr>
        <p:spPr>
          <a:xfrm>
            <a:off x="6502400" y="285845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" name="Shape 164"/>
          <p:cNvSpPr/>
          <p:nvPr/>
        </p:nvSpPr>
        <p:spPr>
          <a:xfrm>
            <a:off x="5403748" y="4056331"/>
            <a:ext cx="2197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Smaller IR</a:t>
            </a:r>
          </a:p>
        </p:txBody>
      </p:sp>
      <p:sp>
        <p:nvSpPr>
          <p:cNvPr id="165" name="Shape 165"/>
          <p:cNvSpPr/>
          <p:nvPr/>
        </p:nvSpPr>
        <p:spPr>
          <a:xfrm>
            <a:off x="6502400" y="3792147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6" name="Shape 166"/>
          <p:cNvSpPr/>
          <p:nvPr/>
        </p:nvSpPr>
        <p:spPr>
          <a:xfrm>
            <a:off x="3942994" y="4990021"/>
            <a:ext cx="5118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Tiny IR (admin bindings)</a:t>
            </a:r>
          </a:p>
        </p:txBody>
      </p:sp>
      <p:sp>
        <p:nvSpPr>
          <p:cNvPr id="167" name="Shape 167"/>
          <p:cNvSpPr/>
          <p:nvPr/>
        </p:nvSpPr>
        <p:spPr>
          <a:xfrm>
            <a:off x="6502400" y="471313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8" name="Shape 168"/>
          <p:cNvSpPr/>
          <p:nvPr/>
        </p:nvSpPr>
        <p:spPr>
          <a:xfrm>
            <a:off x="3307714" y="5885610"/>
            <a:ext cx="6389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Static single assignment (SSA)</a:t>
            </a:r>
          </a:p>
        </p:txBody>
      </p:sp>
      <p:sp>
        <p:nvSpPr>
          <p:cNvPr id="169" name="Shape 169"/>
          <p:cNvSpPr/>
          <p:nvPr/>
        </p:nvSpPr>
        <p:spPr>
          <a:xfrm>
            <a:off x="6502400" y="5634126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" name="Shape 170"/>
          <p:cNvSpPr/>
          <p:nvPr/>
        </p:nvSpPr>
        <p:spPr>
          <a:xfrm>
            <a:off x="4552213" y="6781200"/>
            <a:ext cx="3900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Register allocation</a:t>
            </a:r>
          </a:p>
        </p:txBody>
      </p:sp>
      <p:sp>
        <p:nvSpPr>
          <p:cNvPr id="171" name="Shape 171"/>
          <p:cNvSpPr/>
          <p:nvPr/>
        </p:nvSpPr>
        <p:spPr>
          <a:xfrm>
            <a:off x="6502400" y="6529716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" name="Shape 172"/>
          <p:cNvSpPr/>
          <p:nvPr/>
        </p:nvSpPr>
        <p:spPr>
          <a:xfrm>
            <a:off x="4273321" y="7655702"/>
            <a:ext cx="44581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Code emission (asm)</a:t>
            </a:r>
          </a:p>
        </p:txBody>
      </p:sp>
      <p:sp>
        <p:nvSpPr>
          <p:cNvPr id="173" name="Shape 173"/>
          <p:cNvSpPr/>
          <p:nvPr/>
        </p:nvSpPr>
        <p:spPr>
          <a:xfrm>
            <a:off x="6502400" y="740421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09679 -0.000000" origin="layout" pathEditMode="relative">
                                      <p:cBhvr>
                                        <p:cTn id="6" dur="2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60815 0.003157" origin="layout" pathEditMode="relative">
                                      <p:cBhvr>
                                        <p:cTn id="9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03214 0.000000" origin="layout" pathEditMode="relative">
                                      <p:cBhvr>
                                        <p:cTn id="12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60865 0.000012" origin="layout" pathEditMode="relative">
                                      <p:cBhvr>
                                        <p:cTn id="15" dur="2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82540 0.000000" origin="layout" pathEditMode="relative">
                                      <p:cBhvr>
                                        <p:cTn id="18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60050 0.000872" origin="layout" pathEditMode="relative">
                                      <p:cBhvr>
                                        <p:cTn id="21" dur="2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5276 -0.001302" origin="layout" pathEditMode="relative">
                                      <p:cBhvr>
                                        <p:cTn id="24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5918 -0.001843" origin="layout" pathEditMode="relative">
                                      <p:cBhvr>
                                        <p:cTn id="27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with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85134 0.000000" origin="layout" pathEditMode="relative">
                                      <p:cBhvr>
                                        <p:cTn id="30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5545 0.004084" origin="layout" pathEditMode="relative">
                                      <p:cBhvr>
                                        <p:cTn id="33" dur="2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6644 -0.000368" origin="layout" pathEditMode="relative">
                                      <p:cBhvr>
                                        <p:cTn id="36" dur="2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with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5655 0.001075" origin="layout" pathEditMode="relative">
                                      <p:cBhvr>
                                        <p:cTn id="39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with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0653 0.000000" origin="layout" pathEditMode="relative">
                                      <p:cBhvr>
                                        <p:cTn id="42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5503 0.000135" origin="layout" pathEditMode="relative">
                                      <p:cBhvr>
                                        <p:cTn id="45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path" nodeType="with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21455 0.000000" origin="layout" pathEditMode="relative">
                                      <p:cBhvr>
                                        <p:cTn id="48" dur="2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withEffect" presetSubtype="0" presetID="-1" grpId="1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56075 -0.002696" origin="layout" pathEditMode="relative">
                                      <p:cBhvr>
                                        <p:cTn id="51" dur="2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path" nodeType="withEffect" presetSubtype="0" presetID="-1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07304 0.000000" origin="layout" pathEditMode="relative">
                                      <p:cBhvr>
                                        <p:cTn id="54" dur="2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25221" y="644944"/>
            <a:ext cx="14863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Lexing</a:t>
            </a:r>
          </a:p>
        </p:txBody>
      </p:sp>
      <p:sp>
        <p:nvSpPr>
          <p:cNvPr id="176" name="Shape 176"/>
          <p:cNvSpPr/>
          <p:nvPr/>
        </p:nvSpPr>
        <p:spPr>
          <a:xfrm>
            <a:off x="463524" y="1504231"/>
            <a:ext cx="1663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Parsing</a:t>
            </a:r>
          </a:p>
        </p:txBody>
      </p:sp>
      <p:sp>
        <p:nvSpPr>
          <p:cNvPr id="177" name="Shape 177"/>
          <p:cNvSpPr/>
          <p:nvPr/>
        </p:nvSpPr>
        <p:spPr>
          <a:xfrm>
            <a:off x="1892300" y="125274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" name="Shape 178"/>
          <p:cNvSpPr/>
          <p:nvPr/>
        </p:nvSpPr>
        <p:spPr>
          <a:xfrm>
            <a:off x="462762" y="2275336"/>
            <a:ext cx="4713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Macros/preprocessing</a:t>
            </a:r>
          </a:p>
        </p:txBody>
      </p:sp>
      <p:sp>
        <p:nvSpPr>
          <p:cNvPr id="179" name="Shape 179"/>
          <p:cNvSpPr/>
          <p:nvPr/>
        </p:nvSpPr>
        <p:spPr>
          <a:xfrm>
            <a:off x="1892300" y="2036552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0" name="Shape 180"/>
          <p:cNvSpPr/>
          <p:nvPr/>
        </p:nvSpPr>
        <p:spPr>
          <a:xfrm>
            <a:off x="453669" y="3135342"/>
            <a:ext cx="71190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Intermediate representation (IR/IL)</a:t>
            </a:r>
          </a:p>
        </p:txBody>
      </p:sp>
      <p:sp>
        <p:nvSpPr>
          <p:cNvPr id="181" name="Shape 181"/>
          <p:cNvSpPr/>
          <p:nvPr/>
        </p:nvSpPr>
        <p:spPr>
          <a:xfrm>
            <a:off x="1892300" y="285845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2" name="Shape 182"/>
          <p:cNvSpPr/>
          <p:nvPr/>
        </p:nvSpPr>
        <p:spPr>
          <a:xfrm>
            <a:off x="450748" y="4056331"/>
            <a:ext cx="2197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Smaller IR</a:t>
            </a:r>
          </a:p>
        </p:txBody>
      </p:sp>
      <p:sp>
        <p:nvSpPr>
          <p:cNvPr id="183" name="Shape 183"/>
          <p:cNvSpPr/>
          <p:nvPr/>
        </p:nvSpPr>
        <p:spPr>
          <a:xfrm>
            <a:off x="1892300" y="3792147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4" name="Shape 184"/>
          <p:cNvSpPr/>
          <p:nvPr/>
        </p:nvSpPr>
        <p:spPr>
          <a:xfrm>
            <a:off x="386994" y="4990021"/>
            <a:ext cx="5118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Tiny IR (admin bindings)</a:t>
            </a:r>
          </a:p>
        </p:txBody>
      </p:sp>
      <p:sp>
        <p:nvSpPr>
          <p:cNvPr id="185" name="Shape 185"/>
          <p:cNvSpPr/>
          <p:nvPr/>
        </p:nvSpPr>
        <p:spPr>
          <a:xfrm>
            <a:off x="1892300" y="4713137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" name="Shape 186"/>
          <p:cNvSpPr/>
          <p:nvPr/>
        </p:nvSpPr>
        <p:spPr>
          <a:xfrm>
            <a:off x="386714" y="5885610"/>
            <a:ext cx="6389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Static single assignment (SSA)</a:t>
            </a:r>
          </a:p>
        </p:txBody>
      </p:sp>
      <p:sp>
        <p:nvSpPr>
          <p:cNvPr id="187" name="Shape 187"/>
          <p:cNvSpPr/>
          <p:nvPr/>
        </p:nvSpPr>
        <p:spPr>
          <a:xfrm>
            <a:off x="1892300" y="5634126"/>
            <a:ext cx="1" cy="38923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8" name="Shape 188"/>
          <p:cNvSpPr/>
          <p:nvPr/>
        </p:nvSpPr>
        <p:spPr>
          <a:xfrm>
            <a:off x="365526" y="6850076"/>
            <a:ext cx="3900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Register allocation</a:t>
            </a:r>
          </a:p>
        </p:txBody>
      </p:sp>
      <p:sp>
        <p:nvSpPr>
          <p:cNvPr id="189" name="Shape 189"/>
          <p:cNvSpPr/>
          <p:nvPr/>
        </p:nvSpPr>
        <p:spPr>
          <a:xfrm>
            <a:off x="1892300" y="6529716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0" name="Shape 190"/>
          <p:cNvSpPr/>
          <p:nvPr/>
        </p:nvSpPr>
        <p:spPr>
          <a:xfrm>
            <a:off x="362679" y="7676789"/>
            <a:ext cx="44581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Code emission (asm)</a:t>
            </a:r>
          </a:p>
        </p:txBody>
      </p:sp>
      <p:sp>
        <p:nvSpPr>
          <p:cNvPr id="191" name="Shape 191"/>
          <p:cNvSpPr/>
          <p:nvPr/>
        </p:nvSpPr>
        <p:spPr>
          <a:xfrm>
            <a:off x="1892300" y="7404218"/>
            <a:ext cx="1" cy="38923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2" name="Shape 192"/>
          <p:cNvSpPr/>
          <p:nvPr/>
        </p:nvSpPr>
        <p:spPr>
          <a:xfrm>
            <a:off x="7922403" y="3459192"/>
            <a:ext cx="19508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3" name="Shape 193"/>
          <p:cNvSpPr/>
          <p:nvPr/>
        </p:nvSpPr>
        <p:spPr>
          <a:xfrm>
            <a:off x="7976573" y="644944"/>
            <a:ext cx="18425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evaluate</a:t>
            </a:r>
          </a:p>
        </p:txBody>
      </p:sp>
      <p:sp>
        <p:nvSpPr>
          <p:cNvPr id="194" name="Shape 194"/>
          <p:cNvSpPr/>
          <p:nvPr/>
        </p:nvSpPr>
        <p:spPr>
          <a:xfrm>
            <a:off x="10222931" y="3135342"/>
            <a:ext cx="12239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</a:t>
            </a:r>
          </a:p>
        </p:txBody>
      </p:sp>
      <p:sp>
        <p:nvSpPr>
          <p:cNvPr id="195" name="Shape 195"/>
          <p:cNvSpPr/>
          <p:nvPr/>
        </p:nvSpPr>
        <p:spPr>
          <a:xfrm>
            <a:off x="2997724" y="4380181"/>
            <a:ext cx="687984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6" name="Shape 196"/>
          <p:cNvSpPr/>
          <p:nvPr/>
        </p:nvSpPr>
        <p:spPr>
          <a:xfrm>
            <a:off x="10239944" y="3903931"/>
            <a:ext cx="135361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result</a:t>
            </a:r>
            <a:r>
              <a:rPr sz="4600"/>
              <a:t>’</a:t>
            </a:r>
          </a:p>
        </p:txBody>
      </p:sp>
      <p:sp>
        <p:nvSpPr>
          <p:cNvPr id="197" name="Shape 197"/>
          <p:cNvSpPr/>
          <p:nvPr/>
        </p:nvSpPr>
        <p:spPr>
          <a:xfrm>
            <a:off x="10626868" y="3538387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4"/>
      <p:bldP build="whole" bldLvl="1" animBg="1" rev="0" advAuto="0" spid="196" grpId="5"/>
      <p:bldP build="whole" bldLvl="1" animBg="1" rev="0" advAuto="0" spid="193" grpId="2"/>
      <p:bldP build="whole" bldLvl="1" animBg="1" rev="0" advAuto="0" spid="197" grpId="6"/>
      <p:bldP build="whole" bldLvl="1" animBg="1" rev="0" advAuto="0" spid="194" grpId="3"/>
      <p:bldP build="whole" bldLvl="1" animBg="1" rev="0" advAuto="0" spid="19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