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hyperlink" Target="https://llvm.org/docs/CodeGenerator.html#tailcallopt" TargetMode="External"/><Relationship Id="rId3" Type="http://schemas.openxmlformats.org/officeDocument/2006/relationships/hyperlink" Target="https://llvm.org/docs/LangRef.html#attr-inalloca" TargetMode="Externa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hyperlink" Target="https://llvm.org/docs/LangRef.html" TargetMode="Externa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hyperlink" Target="http://godbolt.org" TargetMode="Externa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3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argeting LLVM IR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Targeting LLVM IR</a:t>
            </a:r>
          </a:p>
        </p:txBody>
      </p:sp>
      <p:sp>
        <p:nvSpPr>
          <p:cNvPr id="120" name="LLVM IR, code emission, assignment 4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LLVM IR, code emission, assignment 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ypes and casts"/>
          <p:cNvSpPr txBox="1"/>
          <p:nvPr>
            <p:ph type="title" idx="4294967295"/>
          </p:nvPr>
        </p:nvSpPr>
        <p:spPr>
          <a:xfrm>
            <a:off x="952500" y="254000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Types and casts</a:t>
            </a:r>
          </a:p>
        </p:txBody>
      </p:sp>
      <p:sp>
        <p:nvSpPr>
          <p:cNvPr id="184" name="T ::= i1 | i8 | … | i32 | i64 | ……"/>
          <p:cNvSpPr txBox="1"/>
          <p:nvPr/>
        </p:nvSpPr>
        <p:spPr>
          <a:xfrm>
            <a:off x="1506686" y="2184400"/>
            <a:ext cx="9991428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T ::= i1 | i8 | … | i32 | i64 | …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half | float | double | fp128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void | label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T* | T (T,…)*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{T, …} | [N x T]</a:t>
            </a:r>
          </a:p>
        </p:txBody>
      </p:sp>
      <p:sp>
        <p:nvSpPr>
          <p:cNvPr id="185" name="There is no void* as there is in C.…"/>
          <p:cNvSpPr txBox="1"/>
          <p:nvPr>
            <p:ph type="body" sz="half" idx="4294967295"/>
          </p:nvPr>
        </p:nvSpPr>
        <p:spPr>
          <a:xfrm>
            <a:off x="749861" y="5189404"/>
            <a:ext cx="11505078" cy="280379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800"/>
              </a:spcBef>
            </a:pPr>
            <a:r>
              <a:t>There is no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void*</a:t>
            </a:r>
            <a:r>
              <a:t> as there is in C.</a:t>
            </a:r>
          </a:p>
          <a:p>
            <a:pPr>
              <a:spcBef>
                <a:spcPts val="1800"/>
              </a:spcBef>
            </a:pPr>
            <a:r>
              <a:t>More types we wont cover specifically: address spaces, vector (SIMD) types, opaque types, packed-struct types.</a:t>
            </a:r>
          </a:p>
          <a:p>
            <a:pPr>
              <a:spcBef>
                <a:spcPts val="1800"/>
              </a:spcBef>
            </a:pPr>
            <a:r>
              <a:t>You may declare named struct/record types at the top-level:</a:t>
            </a:r>
          </a:p>
        </p:txBody>
      </p:sp>
      <p:sp>
        <p:nvSpPr>
          <p:cNvPr id="186" name="%TypeA = type { T, … }"/>
          <p:cNvSpPr txBox="1"/>
          <p:nvPr/>
        </p:nvSpPr>
        <p:spPr>
          <a:xfrm>
            <a:off x="3663391" y="8234891"/>
            <a:ext cx="6424688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%TypeA = type { T, … }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ypes and casts"/>
          <p:cNvSpPr txBox="1"/>
          <p:nvPr>
            <p:ph type="title" idx="4294967295"/>
          </p:nvPr>
        </p:nvSpPr>
        <p:spPr>
          <a:xfrm>
            <a:off x="952500" y="254000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Types and casts</a:t>
            </a:r>
          </a:p>
        </p:txBody>
      </p:sp>
      <p:sp>
        <p:nvSpPr>
          <p:cNvPr id="189" name="%r = bitcast T0 %val to T1"/>
          <p:cNvSpPr txBox="1"/>
          <p:nvPr/>
        </p:nvSpPr>
        <p:spPr>
          <a:xfrm>
            <a:off x="2969964" y="2482850"/>
            <a:ext cx="7064872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%r = bitcast T</a:t>
            </a:r>
            <a:r>
              <a:rPr baseline="-5999"/>
              <a:t>0</a:t>
            </a:r>
            <a:r>
              <a:t> %val to T</a:t>
            </a:r>
            <a:r>
              <a:rPr baseline="-5999"/>
              <a:t>1</a:t>
            </a:r>
          </a:p>
        </p:txBody>
      </p:sp>
      <p:sp>
        <p:nvSpPr>
          <p:cNvPr id="190" name="%r = inttoptr i64 %val to T*"/>
          <p:cNvSpPr txBox="1"/>
          <p:nvPr/>
        </p:nvSpPr>
        <p:spPr>
          <a:xfrm>
            <a:off x="2604145" y="6148520"/>
            <a:ext cx="7796511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%r = inttoptr i64 %val to T*</a:t>
            </a:r>
          </a:p>
        </p:txBody>
      </p:sp>
      <p:sp>
        <p:nvSpPr>
          <p:cNvPr id="191" name="%r = bitcast T0* %val to T1*"/>
          <p:cNvSpPr txBox="1"/>
          <p:nvPr/>
        </p:nvSpPr>
        <p:spPr>
          <a:xfrm>
            <a:off x="2949599" y="3100916"/>
            <a:ext cx="7613602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%r = bitcast T</a:t>
            </a:r>
            <a:r>
              <a:rPr baseline="-5999"/>
              <a:t>0</a:t>
            </a:r>
            <a:r>
              <a:t>* %val to T</a:t>
            </a:r>
            <a:r>
              <a:rPr baseline="-5999"/>
              <a:t>1</a:t>
            </a:r>
            <a:r>
              <a:t>*</a:t>
            </a:r>
          </a:p>
        </p:txBody>
      </p:sp>
      <p:sp>
        <p:nvSpPr>
          <p:cNvPr id="192" name="%r = ptrtoint T* %val to i64"/>
          <p:cNvSpPr txBox="1"/>
          <p:nvPr/>
        </p:nvSpPr>
        <p:spPr>
          <a:xfrm>
            <a:off x="2604145" y="6791590"/>
            <a:ext cx="7796511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%r = ptrtoint T* %val to i64</a:t>
            </a:r>
          </a:p>
        </p:txBody>
      </p:sp>
      <p:sp>
        <p:nvSpPr>
          <p:cNvPr id="193" name="Works as reinterpret_cast&lt;T1&gt;(%val) does in C++. Must take a first-class, non-aggregate type. Cannot convert a pointer to a non-pointer value."/>
          <p:cNvSpPr txBox="1"/>
          <p:nvPr/>
        </p:nvSpPr>
        <p:spPr>
          <a:xfrm>
            <a:off x="250393" y="4191546"/>
            <a:ext cx="12504014" cy="9552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0" sz="2800"/>
            </a:pPr>
            <a:r>
              <a:t>Works as reinterpret_cast&lt;T</a:t>
            </a:r>
            <a:r>
              <a:rPr baseline="-5999"/>
              <a:t>1</a:t>
            </a:r>
            <a:r>
              <a:t>&gt;(%val) does in C++. Must take a first-class, non-aggregate type. Cannot convert a pointer to a non-pointer value.</a:t>
            </a:r>
          </a:p>
        </p:txBody>
      </p:sp>
      <p:sp>
        <p:nvSpPr>
          <p:cNvPr id="194" name="Reinterpret pointers as integers and vice versa."/>
          <p:cNvSpPr txBox="1"/>
          <p:nvPr/>
        </p:nvSpPr>
        <p:spPr>
          <a:xfrm>
            <a:off x="571101" y="7857216"/>
            <a:ext cx="11862598" cy="523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2800"/>
            </a:lvl1pPr>
          </a:lstStyle>
          <a:p>
            <a:pPr/>
            <a:r>
              <a:t>Reinterpret pointers as integers and vice versa.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load, store, getelementptr"/>
          <p:cNvSpPr txBox="1"/>
          <p:nvPr>
            <p:ph type="title" idx="4294967295"/>
          </p:nvPr>
        </p:nvSpPr>
        <p:spPr>
          <a:xfrm>
            <a:off x="952500" y="254000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load, store, getelementptr</a:t>
            </a:r>
          </a:p>
        </p:txBody>
      </p:sp>
      <p:sp>
        <p:nvSpPr>
          <p:cNvPr id="197" name="%val = load T, T* %ptr, align N"/>
          <p:cNvSpPr txBox="1"/>
          <p:nvPr/>
        </p:nvSpPr>
        <p:spPr>
          <a:xfrm>
            <a:off x="2192597" y="3566583"/>
            <a:ext cx="861960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%val = load T, T* %ptr, align N</a:t>
            </a:r>
          </a:p>
        </p:txBody>
      </p:sp>
      <p:sp>
        <p:nvSpPr>
          <p:cNvPr id="198" name="store T %val, T* %ptr, align N"/>
          <p:cNvSpPr txBox="1"/>
          <p:nvPr/>
        </p:nvSpPr>
        <p:spPr>
          <a:xfrm>
            <a:off x="2329780" y="6148916"/>
            <a:ext cx="834524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store T %val, T* %ptr, align 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load, store, getelementptr"/>
          <p:cNvSpPr txBox="1"/>
          <p:nvPr>
            <p:ph type="title" idx="4294967295"/>
          </p:nvPr>
        </p:nvSpPr>
        <p:spPr>
          <a:xfrm>
            <a:off x="952500" y="254000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load, store, getelementptr</a:t>
            </a:r>
          </a:p>
        </p:txBody>
      </p:sp>
      <p:sp>
        <p:nvSpPr>
          <p:cNvPr id="201" name="%eptr = getelementptr T, T* %ptr, T %index"/>
          <p:cNvSpPr txBox="1"/>
          <p:nvPr/>
        </p:nvSpPr>
        <p:spPr>
          <a:xfrm>
            <a:off x="683592" y="3001991"/>
            <a:ext cx="1163761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%eptr = getelementptr T, T* %ptr, T %index</a:t>
            </a:r>
          </a:p>
        </p:txBody>
      </p:sp>
      <p:sp>
        <p:nvSpPr>
          <p:cNvPr id="202" name="Roughly equivalent to:   eptr = &amp;(ptr[index])"/>
          <p:cNvSpPr txBox="1"/>
          <p:nvPr/>
        </p:nvSpPr>
        <p:spPr>
          <a:xfrm>
            <a:off x="1159320" y="4621403"/>
            <a:ext cx="10538897" cy="637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Roughly equivalent to:   </a:t>
            </a:r>
            <a:r>
              <a:t>eptr = &amp;(ptr[index])</a:t>
            </a:r>
          </a:p>
        </p:txBody>
      </p:sp>
      <p:sp>
        <p:nvSpPr>
          <p:cNvPr id="203" name="T* arr;…"/>
          <p:cNvSpPr txBox="1"/>
          <p:nvPr/>
        </p:nvSpPr>
        <p:spPr>
          <a:xfrm>
            <a:off x="779913" y="6648449"/>
            <a:ext cx="3681041" cy="166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T* arr;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// …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T v = arr[i];</a:t>
            </a:r>
          </a:p>
        </p:txBody>
      </p:sp>
      <p:sp>
        <p:nvSpPr>
          <p:cNvPr id="204" name="T* arr;…"/>
          <p:cNvSpPr txBox="1"/>
          <p:nvPr/>
        </p:nvSpPr>
        <p:spPr>
          <a:xfrm>
            <a:off x="5047113" y="6623049"/>
            <a:ext cx="7796511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T* arr;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// …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T v = *(arr+i);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T v = *((T*)(((char*)arr)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+ i*sizeof(T));</a:t>
            </a:r>
          </a:p>
        </p:txBody>
      </p:sp>
      <p:sp>
        <p:nvSpPr>
          <p:cNvPr id="205" name="In C/C++, this is an implicit operation:"/>
          <p:cNvSpPr txBox="1"/>
          <p:nvPr/>
        </p:nvSpPr>
        <p:spPr>
          <a:xfrm>
            <a:off x="2807118" y="5826878"/>
            <a:ext cx="7390563" cy="597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400"/>
            </a:lvl1pPr>
          </a:lstStyle>
          <a:p>
            <a:pPr/>
            <a:r>
              <a:t>In C/C++, this is an implicit operation: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tack allocation"/>
          <p:cNvSpPr txBox="1"/>
          <p:nvPr>
            <p:ph type="title" idx="4294967295"/>
          </p:nvPr>
        </p:nvSpPr>
        <p:spPr>
          <a:xfrm>
            <a:off x="952500" y="254000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Stack allocation</a:t>
            </a:r>
          </a:p>
        </p:txBody>
      </p:sp>
      <p:sp>
        <p:nvSpPr>
          <p:cNvPr id="208" name="define i32 main(i32 %a, i8** %b) {…"/>
          <p:cNvSpPr txBox="1"/>
          <p:nvPr/>
        </p:nvSpPr>
        <p:spPr>
          <a:xfrm>
            <a:off x="683592" y="3517900"/>
            <a:ext cx="11637616" cy="322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i32 main(i32 %a, i8** %b) {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%1 = alloca i64, align 8 </a:t>
            </a:r>
            <a:r>
              <a:rPr>
                <a:solidFill>
                  <a:srgbClr val="5E5E5E"/>
                </a:solidFill>
              </a:rPr>
              <a:t>; returns i64*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%2 = alloca i32, align 4 </a:t>
            </a:r>
            <a:r>
              <a:rPr>
                <a:solidFill>
                  <a:srgbClr val="5E5E5E"/>
                </a:solidFill>
              </a:rPr>
              <a:t>; returns i32*</a:t>
            </a:r>
            <a:endParaRPr>
              <a:solidFill>
                <a:srgbClr val="5E5E5E"/>
              </a:solidFill>
            </a:endParaRP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store i32 %a, i32* %2, align 4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  <a:r>
              <a:rPr>
                <a:solidFill>
                  <a:srgbClr val="5E5E5E"/>
                </a:solidFill>
              </a:rPr>
              <a:t>; ...</a:t>
            </a:r>
            <a:r>
              <a:t>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Branching"/>
          <p:cNvSpPr txBox="1"/>
          <p:nvPr>
            <p:ph type="title" idx="4294967295"/>
          </p:nvPr>
        </p:nvSpPr>
        <p:spPr>
          <a:xfrm>
            <a:off x="952500" y="254000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Branching</a:t>
            </a:r>
          </a:p>
        </p:txBody>
      </p:sp>
      <p:sp>
        <p:nvSpPr>
          <p:cNvPr id="211" name="%cmp = icmp ne i64 %grd, @false…"/>
          <p:cNvSpPr txBox="1"/>
          <p:nvPr/>
        </p:nvSpPr>
        <p:spPr>
          <a:xfrm>
            <a:off x="899604" y="3213100"/>
            <a:ext cx="10265793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%cmp = icmp ne i64 %grd, @false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br i1 %cmp, label %then, label %else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then: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%r0 = add i64 %x, %y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...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else: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%r1 = sub i64 %w, %z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...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</p:txBody>
      </p:sp>
      <p:sp>
        <p:nvSpPr>
          <p:cNvPr id="212" name="When translating (if grd then else), compare grd to the value for #f"/>
          <p:cNvSpPr txBox="1"/>
          <p:nvPr/>
        </p:nvSpPr>
        <p:spPr>
          <a:xfrm>
            <a:off x="850436" y="2259636"/>
            <a:ext cx="11682823" cy="5251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defRPr b="0" sz="2800"/>
            </a:pPr>
            <a:r>
              <a:t>When translating </a:t>
            </a:r>
            <a:r>
              <a:rPr sz="2600">
                <a:latin typeface="Andale Mono"/>
                <a:ea typeface="Andale Mono"/>
                <a:cs typeface="Andale Mono"/>
                <a:sym typeface="Andale Mono"/>
              </a:rPr>
              <a:t>(if grd then else)</a:t>
            </a:r>
            <a:r>
              <a:t>, compare grd to the value for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#f</a:t>
            </a:r>
          </a:p>
        </p:txBody>
      </p:sp>
      <p:sp>
        <p:nvSpPr>
          <p:cNvPr id="214" name="Connection Line"/>
          <p:cNvSpPr/>
          <p:nvPr/>
        </p:nvSpPr>
        <p:spPr>
          <a:xfrm>
            <a:off x="9643731" y="2926291"/>
            <a:ext cx="2231828" cy="632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563" fill="norm" stroke="1" extrusionOk="0">
                <a:moveTo>
                  <a:pt x="0" y="20436"/>
                </a:moveTo>
                <a:cubicBezTo>
                  <a:pt x="13718" y="21600"/>
                  <a:pt x="20918" y="14788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stealth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hi nodes"/>
          <p:cNvSpPr txBox="1"/>
          <p:nvPr>
            <p:ph type="title" idx="4294967295"/>
          </p:nvPr>
        </p:nvSpPr>
        <p:spPr>
          <a:xfrm>
            <a:off x="1189566" y="118533"/>
            <a:ext cx="11099801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Phi nodes</a:t>
            </a:r>
          </a:p>
        </p:txBody>
      </p:sp>
      <p:sp>
        <p:nvSpPr>
          <p:cNvPr id="217" name="entry:…"/>
          <p:cNvSpPr txBox="1"/>
          <p:nvPr/>
        </p:nvSpPr>
        <p:spPr>
          <a:xfrm>
            <a:off x="820774" y="4195233"/>
            <a:ext cx="11363252" cy="426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entry: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...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loop: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%x = phi i64, [0 %entry], [%r %loop] 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%r = add i64 %x, %r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...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br label %loop</a:t>
            </a:r>
          </a:p>
        </p:txBody>
      </p:sp>
      <p:sp>
        <p:nvSpPr>
          <p:cNvPr id="218" name="Can only occur at the front of basic blocks. Lists some number of values, each paired with the label for its corresponding predecessor block.…"/>
          <p:cNvSpPr txBox="1"/>
          <p:nvPr/>
        </p:nvSpPr>
        <p:spPr>
          <a:xfrm>
            <a:off x="250393" y="1812413"/>
            <a:ext cx="12504014" cy="18188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0" sz="2800"/>
            </a:pPr>
            <a:r>
              <a:t>Can only occur at the front of basic blocks. Lists some number of values, each paired with the label for its corresponding predecessor block.</a:t>
            </a:r>
          </a:p>
          <a:p>
            <a:pPr>
              <a:defRPr b="0" sz="2800"/>
            </a:pPr>
          </a:p>
          <a:p>
            <a:pPr>
              <a:defRPr b="0" sz="2800"/>
            </a:pPr>
            <a:r>
              <a:t>(You can allow the LLVM analysis/optimization phase to add phi nodes.)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Function calls / returns"/>
          <p:cNvSpPr txBox="1"/>
          <p:nvPr>
            <p:ph type="title" idx="4294967295"/>
          </p:nvPr>
        </p:nvSpPr>
        <p:spPr>
          <a:xfrm>
            <a:off x="952500" y="254000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Function calls / returns</a:t>
            </a:r>
          </a:p>
        </p:txBody>
      </p:sp>
      <p:sp>
        <p:nvSpPr>
          <p:cNvPr id="221" name="%r = call T @fn(T %val, …)"/>
          <p:cNvSpPr txBox="1"/>
          <p:nvPr/>
        </p:nvSpPr>
        <p:spPr>
          <a:xfrm>
            <a:off x="2878509" y="2959658"/>
            <a:ext cx="7247782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%r = call T @fn(T %val, …)</a:t>
            </a:r>
          </a:p>
        </p:txBody>
      </p:sp>
      <p:sp>
        <p:nvSpPr>
          <p:cNvPr id="222" name="tail call fastcc void %fn(T %val, …)"/>
          <p:cNvSpPr txBox="1"/>
          <p:nvPr/>
        </p:nvSpPr>
        <p:spPr>
          <a:xfrm>
            <a:off x="1506686" y="4602191"/>
            <a:ext cx="9991428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tail call fastcc void %fn(T %val, …)</a:t>
            </a:r>
          </a:p>
        </p:txBody>
      </p:sp>
      <p:sp>
        <p:nvSpPr>
          <p:cNvPr id="223" name="ret i64 %val"/>
          <p:cNvSpPr txBox="1"/>
          <p:nvPr/>
        </p:nvSpPr>
        <p:spPr>
          <a:xfrm>
            <a:off x="4799062" y="6244725"/>
            <a:ext cx="340667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ret i64 %val</a:t>
            </a:r>
          </a:p>
        </p:txBody>
      </p:sp>
      <p:sp>
        <p:nvSpPr>
          <p:cNvPr id="224" name="ret void"/>
          <p:cNvSpPr txBox="1"/>
          <p:nvPr/>
        </p:nvSpPr>
        <p:spPr>
          <a:xfrm>
            <a:off x="5347791" y="7887258"/>
            <a:ext cx="2309218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ret void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Notes on tail-call optimization"/>
          <p:cNvSpPr txBox="1"/>
          <p:nvPr>
            <p:ph type="title" idx="4294967295"/>
          </p:nvPr>
        </p:nvSpPr>
        <p:spPr>
          <a:xfrm>
            <a:off x="952500" y="338666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Notes on tail-call optimization</a:t>
            </a:r>
          </a:p>
        </p:txBody>
      </p:sp>
      <p:sp>
        <p:nvSpPr>
          <p:cNvPr id="227" name="Tail call optimization for calls marked tail is guaranteed to occur if the following conditions are met:…"/>
          <p:cNvSpPr txBox="1"/>
          <p:nvPr/>
        </p:nvSpPr>
        <p:spPr>
          <a:xfrm>
            <a:off x="750678" y="2344897"/>
            <a:ext cx="11740510" cy="7129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5000"/>
              </a:lnSpc>
              <a:spcBef>
                <a:spcPts val="1200"/>
              </a:spcBef>
              <a:defRPr sz="3000"/>
            </a:pPr>
          </a:p>
          <a:p>
            <a:pPr algn="l" defTabSz="457200">
              <a:lnSpc>
                <a:spcPts val="4700"/>
              </a:lnSpc>
              <a:spcBef>
                <a:spcPts val="1200"/>
              </a:spcBef>
              <a:defRPr b="0" sz="2600"/>
            </a:pPr>
            <a:r>
              <a:t>Tail call optimization for calls marked </a:t>
            </a:r>
            <a:r>
              <a:rPr sz="2800">
                <a:latin typeface="Andale Mono"/>
                <a:ea typeface="Andale Mono"/>
                <a:cs typeface="Andale Mono"/>
                <a:sym typeface="Andale Mono"/>
              </a:rPr>
              <a:t>tail</a:t>
            </a:r>
            <a:r>
              <a:t> is guaranteed to occur if the following conditions are met:</a:t>
            </a: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/>
            </a:pPr>
            <a:r>
              <a:t>	•	Caller and callee both have the calling convention fastcc.</a:t>
            </a: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/>
            </a:pPr>
            <a:r>
              <a:t>	•	The call is in tail position (ret immediately follows call and ret uses value of call or is void).</a:t>
            </a: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/>
            </a:pPr>
            <a:r>
              <a:t>	•	Option -tailcallopt is enabled, or llvm::GuaranteedTailCallOpt is true.</a:t>
            </a: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 u="sng">
                <a:solidFill>
                  <a:srgbClr val="0000EE"/>
                </a:solidFill>
              </a:defRPr>
            </a:pPr>
            <a:r>
              <a:rPr u="none"/>
              <a:t>	•	</a:t>
            </a:r>
            <a:r>
              <a:rPr>
                <a:hlinkClick r:id="rId2" invalidUrl="" action="" tgtFrame="" tooltip="" history="1" highlightClick="0" endSnd="0"/>
              </a:rPr>
              <a:t>Platform-specific constraints are met.</a:t>
            </a:r>
            <a:endParaRPr u="none">
              <a:solidFill>
                <a:srgbClr val="000000"/>
              </a:solidFill>
            </a:endParaRP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 u="sng">
                <a:solidFill>
                  <a:srgbClr val="0000EE"/>
                </a:solidFill>
              </a:defRPr>
            </a:pPr>
            <a:endParaRPr u="none">
              <a:solidFill>
                <a:srgbClr val="000000"/>
              </a:solidFill>
            </a:endParaRP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 u="sng">
                <a:solidFill>
                  <a:srgbClr val="0000EE"/>
                </a:solidFill>
              </a:defRPr>
            </a:pPr>
            <a:endParaRPr u="none">
              <a:solidFill>
                <a:srgbClr val="000000"/>
              </a:solidFill>
            </a:endParaRPr>
          </a:p>
          <a:p>
            <a:pPr algn="l" defTabSz="457200">
              <a:lnSpc>
                <a:spcPts val="4700"/>
              </a:lnSpc>
              <a:spcBef>
                <a:spcPts val="1200"/>
              </a:spcBef>
              <a:defRPr b="0" sz="2600"/>
            </a:pPr>
            <a:r>
              <a:t>The </a:t>
            </a:r>
            <a:r>
              <a:rPr sz="2800">
                <a:latin typeface="Andale Mono"/>
                <a:ea typeface="Andale Mono"/>
                <a:cs typeface="Andale Mono"/>
                <a:sym typeface="Andale Mono"/>
              </a:rPr>
              <a:t>musttail</a:t>
            </a:r>
            <a:r>
              <a:t> marker means that the call must be tail call optimized in order for the program to be correct. The musttail marker provides these guarantees:</a:t>
            </a: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/>
            </a:pPr>
            <a:r>
              <a:t>	1.	The call will not cause unbounded stack growth if it is part of a recursive cycle in the call graph.</a:t>
            </a:r>
          </a:p>
          <a:p>
            <a:pPr marL="457200" indent="-457200" algn="l" defTabSz="457200">
              <a:lnSpc>
                <a:spcPts val="4500"/>
              </a:lnSpc>
              <a:tabLst>
                <a:tab pos="139700" algn="l"/>
                <a:tab pos="457200" algn="l"/>
              </a:tabLst>
              <a:defRPr b="0" sz="2600"/>
            </a:pPr>
            <a:r>
              <a:t>	2.	Arguments with the </a:t>
            </a:r>
            <a:r>
              <a:rPr u="sng">
                <a:solidFill>
                  <a:srgbClr val="0000EE"/>
                </a:solidFill>
                <a:hlinkClick r:id="rId3" invalidUrl="" action="" tgtFrame="" tooltip="" history="1" highlightClick="0" endSnd="0"/>
              </a:rPr>
              <a:t>inalloca</a:t>
            </a:r>
            <a:r>
              <a:t> attribute are forwarded in place.</a:t>
            </a:r>
          </a:p>
        </p:txBody>
      </p:sp>
      <p:sp>
        <p:nvSpPr>
          <p:cNvPr id="228" name="Notes from the language reference:"/>
          <p:cNvSpPr txBox="1"/>
          <p:nvPr/>
        </p:nvSpPr>
        <p:spPr>
          <a:xfrm>
            <a:off x="198077" y="2192042"/>
            <a:ext cx="6542152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000"/>
              </a:lnSpc>
              <a:spcBef>
                <a:spcPts val="1200"/>
              </a:spcBef>
              <a:defRPr sz="3000"/>
            </a:lvl1pPr>
          </a:lstStyle>
          <a:p>
            <a:pPr/>
            <a:r>
              <a:t>Notes from the language reference: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Learning IR?…"/>
          <p:cNvSpPr txBox="1"/>
          <p:nvPr>
            <p:ph type="title" idx="4294967295"/>
          </p:nvPr>
        </p:nvSpPr>
        <p:spPr>
          <a:xfrm>
            <a:off x="952500" y="2540000"/>
            <a:ext cx="11099800" cy="4442884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Learning IR?</a:t>
            </a:r>
          </a:p>
          <a:p>
            <a:pPr>
              <a:defRPr sz="6000"/>
            </a:pPr>
            <a:r>
              <a:t>Three of the best ways: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LLVM Overview"/>
          <p:cNvSpPr txBox="1"/>
          <p:nvPr>
            <p:ph type="title"/>
          </p:nvPr>
        </p:nvSpPr>
        <p:spPr>
          <a:xfrm>
            <a:off x="952500" y="389466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LLVM Overview</a:t>
            </a:r>
          </a:p>
        </p:txBody>
      </p:sp>
      <p:sp>
        <p:nvSpPr>
          <p:cNvPr id="123" name="Common set of tools &amp; optimizations for compiling many languages to many architectures (x86, ARM, PPC, ASM.js).…"/>
          <p:cNvSpPr txBox="1"/>
          <p:nvPr>
            <p:ph type="body" idx="1"/>
          </p:nvPr>
        </p:nvSpPr>
        <p:spPr>
          <a:xfrm>
            <a:off x="722444" y="1900964"/>
            <a:ext cx="11559912" cy="7198256"/>
          </a:xfrm>
          <a:prstGeom prst="rect">
            <a:avLst/>
          </a:prstGeom>
        </p:spPr>
        <p:txBody>
          <a:bodyPr/>
          <a:lstStyle/>
          <a:p>
            <a:pPr/>
            <a:r>
              <a:t>Common set of tools &amp; optimizations for compiling many languages to many architectures (x86, ARM, PPC, ASM.js).</a:t>
            </a:r>
          </a:p>
          <a:p>
            <a:pPr/>
            <a:r>
              <a:t>Integrates AOT &amp; JIT compilation, VM, lifelong optimization.</a:t>
            </a:r>
          </a:p>
          <a:p>
            <a:pPr/>
            <a:r>
              <a:t>History: Chris Lattner at UIUC in 2000 (hired by Apple 2005).</a:t>
            </a:r>
          </a:p>
          <a:p>
            <a:pPr/>
            <a:r>
              <a:t>Three IR formats: Text (.ll), bitcode (.bc), and in-memory representations of programs.</a:t>
            </a:r>
          </a:p>
          <a:p>
            <a:pPr/>
            <a:r>
              <a:t>Infinite register set, programs in SSA form, strongly typed IR.</a:t>
            </a:r>
          </a:p>
          <a:p>
            <a:pPr/>
            <a:r>
              <a:t>40+ common optimization passes; extensible in C++.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1) Check the reference:…"/>
          <p:cNvSpPr txBox="1"/>
          <p:nvPr>
            <p:ph type="title" idx="4294967295"/>
          </p:nvPr>
        </p:nvSpPr>
        <p:spPr>
          <a:xfrm>
            <a:off x="952500" y="1625600"/>
            <a:ext cx="11099800" cy="4442884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1) Check the reference:</a:t>
            </a:r>
          </a:p>
          <a:p>
            <a:pPr>
              <a:defRPr sz="6000"/>
            </a:pPr>
          </a:p>
          <a:p>
            <a:pPr>
              <a:defRPr sz="6000"/>
            </a:pPr>
            <a:r>
              <a:rPr u="sng">
                <a:hlinkClick r:id="rId2" invalidUrl="" action="" tgtFrame="" tooltip="" history="1" highlightClick="0" endSnd="0"/>
              </a:rPr>
              <a:t>https://llvm.org/docs/LangRef.html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2) Use clang to compile C/C++…"/>
          <p:cNvSpPr txBox="1"/>
          <p:nvPr>
            <p:ph type="title" idx="4294967295"/>
          </p:nvPr>
        </p:nvSpPr>
        <p:spPr>
          <a:xfrm>
            <a:off x="509918" y="1574800"/>
            <a:ext cx="11984964" cy="4442884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2) Use clang to compile C/C++</a:t>
            </a:r>
          </a:p>
          <a:p>
            <a:pPr>
              <a:defRPr sz="6000"/>
            </a:pPr>
          </a:p>
          <a:p>
            <a:pPr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clang++ main.cpp -S -emit-llvm -o main.ll</a:t>
            </a:r>
          </a:p>
        </p:txBody>
      </p:sp>
      <p:sp>
        <p:nvSpPr>
          <p:cNvPr id="235" name="(Also give godbolt.org a try)"/>
          <p:cNvSpPr txBox="1"/>
          <p:nvPr/>
        </p:nvSpPr>
        <p:spPr>
          <a:xfrm>
            <a:off x="4446066" y="8032937"/>
            <a:ext cx="4112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(Also give </a:t>
            </a:r>
            <a:r>
              <a:rPr u="sng">
                <a:hlinkClick r:id="rId2" invalidUrl="" action="" tgtFrame="" tooltip="" history="1" highlightClick="0" endSnd="0"/>
              </a:rPr>
              <a:t>godbolt.org</a:t>
            </a:r>
            <a:r>
              <a:t> a try)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3) Use clang to compile IR…"/>
          <p:cNvSpPr txBox="1"/>
          <p:nvPr>
            <p:ph type="title" idx="4294967295"/>
          </p:nvPr>
        </p:nvSpPr>
        <p:spPr>
          <a:xfrm>
            <a:off x="509918" y="1574800"/>
            <a:ext cx="11984964" cy="4442884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3) Use clang to compile IR</a:t>
            </a:r>
          </a:p>
          <a:p>
            <a:pPr>
              <a:defRPr sz="6000"/>
            </a:pPr>
          </a:p>
          <a:p>
            <a:pPr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clang++ main.ll -o main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3) Use clang to compile IR…"/>
          <p:cNvSpPr txBox="1"/>
          <p:nvPr>
            <p:ph type="title" idx="4294967295"/>
          </p:nvPr>
        </p:nvSpPr>
        <p:spPr>
          <a:xfrm>
            <a:off x="509918" y="1574800"/>
            <a:ext cx="11984964" cy="4442884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3) Use clang to compile IR</a:t>
            </a:r>
          </a:p>
          <a:p>
            <a:pPr>
              <a:defRPr sz="6000"/>
            </a:pPr>
          </a:p>
          <a:p>
            <a:pPr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clang++ main.ll -g -o main; gdb ./main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Assignment 4"/>
          <p:cNvSpPr txBox="1"/>
          <p:nvPr>
            <p:ph type="title"/>
          </p:nvPr>
        </p:nvSpPr>
        <p:spPr>
          <a:xfrm>
            <a:off x="952500" y="101599"/>
            <a:ext cx="11099800" cy="1623882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Assignment 4</a:t>
            </a:r>
          </a:p>
        </p:txBody>
      </p:sp>
      <p:sp>
        <p:nvSpPr>
          <p:cNvPr id="242" name="Two phases: closure-convert and proc-&gt;llvm…"/>
          <p:cNvSpPr txBox="1"/>
          <p:nvPr>
            <p:ph type="body" idx="1"/>
          </p:nvPr>
        </p:nvSpPr>
        <p:spPr>
          <a:xfrm>
            <a:off x="540212" y="1900964"/>
            <a:ext cx="11762318" cy="734668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800"/>
              </a:spcBef>
            </a:pPr>
            <a:r>
              <a:t>Two phases: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closure-convert</a:t>
            </a:r>
            <a:r>
              <a:t> and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proc-&gt;llvm</a:t>
            </a:r>
            <a:endParaRPr>
              <a:latin typeface="Andale Mono"/>
              <a:ea typeface="Andale Mono"/>
              <a:cs typeface="Andale Mono"/>
              <a:sym typeface="Andale Mono"/>
            </a:endParaRPr>
          </a:p>
          <a:p>
            <a:pPr lvl="3">
              <a:spcBef>
                <a:spcPts val="2800"/>
              </a:spcBef>
            </a:pPr>
            <a:r>
              <a:t>Closure convert: two helpers with most cases finished (simplify-ae, and remove-varags). Returns a proc-exp? program, a list of first-order procedures.</a:t>
            </a:r>
          </a:p>
          <a:p>
            <a:pPr lvl="3">
              <a:spcBef>
                <a:spcPts val="2800"/>
              </a:spcBef>
            </a:pPr>
            <a:r>
              <a:t>Procedural IR to LLVM IR: return a string encoding IR that may use any functions in header.cpp -&gt; header.ll</a:t>
            </a:r>
          </a:p>
          <a:p>
            <a:pPr marL="347265" indent="-347265">
              <a:spcBef>
                <a:spcPts val="2800"/>
              </a:spcBef>
            </a:pPr>
            <a:r>
              <a:rPr sz="2500">
                <a:latin typeface="Andale Mono"/>
                <a:ea typeface="Andale Mono"/>
                <a:cs typeface="Andale Mono"/>
                <a:sym typeface="Andale Mono"/>
              </a:rPr>
              <a:t>(eval-llvm ll)</a:t>
            </a:r>
            <a:r>
              <a:t> will concatenate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ll</a:t>
            </a:r>
            <a:r>
              <a:t> with header.ll and write the result to combined.ll, which is then compiled and run.</a:t>
            </a:r>
          </a:p>
          <a:p>
            <a:pPr>
              <a:spcBef>
                <a:spcPts val="2800"/>
              </a:spcBef>
            </a:pPr>
            <a:r>
              <a:t>Prim ops require a fixed number of </a:t>
            </a:r>
            <a:r>
              <a:rPr i="1"/>
              <a:t>tagged</a:t>
            </a:r>
            <a:r>
              <a:t> i64 values and return a single (tagged) i64 value.</a:t>
            </a:r>
          </a:p>
          <a:p>
            <a:pPr>
              <a:spcBef>
                <a:spcPts val="2800"/>
              </a:spcBef>
            </a:pPr>
            <a:r>
              <a:t>When producing constants, use const_init_X from header.cpp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Assignment 4 (tagging)"/>
          <p:cNvSpPr txBox="1"/>
          <p:nvPr>
            <p:ph type="title"/>
          </p:nvPr>
        </p:nvSpPr>
        <p:spPr>
          <a:xfrm>
            <a:off x="952500" y="101599"/>
            <a:ext cx="11099800" cy="1623882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Assignment 4 (tagging)</a:t>
            </a:r>
          </a:p>
        </p:txBody>
      </p:sp>
      <p:sp>
        <p:nvSpPr>
          <p:cNvPr id="245" name="u64 const_init_int(s32 a)…"/>
          <p:cNvSpPr txBox="1"/>
          <p:nvPr/>
        </p:nvSpPr>
        <p:spPr>
          <a:xfrm>
            <a:off x="305912" y="2235758"/>
            <a:ext cx="11180342" cy="245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u64 const_init_int(s32 a)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return (((u64)((u32)a) &lt;&lt; 32) | INT_TAG);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// …string, …symbol, …true, …false, …null</a:t>
            </a:r>
          </a:p>
        </p:txBody>
      </p:sp>
      <p:sp>
        <p:nvSpPr>
          <p:cNvPr id="246" name="u64 prim__43(u64 a, u64 b)  // (prim-name ‘+)…"/>
          <p:cNvSpPr txBox="1"/>
          <p:nvPr/>
        </p:nvSpPr>
        <p:spPr>
          <a:xfrm>
            <a:off x="339779" y="5556970"/>
            <a:ext cx="12767668" cy="339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u64 prim__43(u64 a, u64 b)  // (prim-name ‘+)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// assert that tags are correct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s32 av = (s32)(((u64)a) &gt;&gt; 32);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s32 bv = (s32)(((u64)a) &gt;&gt; 32);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return (((u64)((u32)(av+bv)) &lt;&lt; 32) | INT_TAG);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Assignment 4 (tagging)"/>
          <p:cNvSpPr txBox="1"/>
          <p:nvPr>
            <p:ph type="title"/>
          </p:nvPr>
        </p:nvSpPr>
        <p:spPr>
          <a:xfrm>
            <a:off x="952500" y="101599"/>
            <a:ext cx="11099800" cy="1623882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Assignment 4 (tagging)</a:t>
            </a:r>
          </a:p>
        </p:txBody>
      </p:sp>
      <p:sp>
        <p:nvSpPr>
          <p:cNvPr id="249" name="… (let ([x ‘3])…"/>
          <p:cNvSpPr txBox="1"/>
          <p:nvPr/>
        </p:nvSpPr>
        <p:spPr>
          <a:xfrm>
            <a:off x="2672736" y="2049492"/>
            <a:ext cx="7659328" cy="198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 (let ([x ‘3])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 ‘4])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(let ([z (prim + x y)])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z))))</a:t>
            </a:r>
          </a:p>
        </p:txBody>
      </p:sp>
      <p:sp>
        <p:nvSpPr>
          <p:cNvPr id="250" name="; ……"/>
          <p:cNvSpPr txBox="1"/>
          <p:nvPr/>
        </p:nvSpPr>
        <p:spPr>
          <a:xfrm>
            <a:off x="791197" y="5613958"/>
            <a:ext cx="11683343" cy="292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%x = call i64 const_init_int(i32 3);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%y = call i64 const_init_int(i32 4);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%z = call i64 prim__43(i64 %x, i64 %y);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invoke closure encoded in %k on %k and %z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</p:txBody>
      </p:sp>
      <p:sp>
        <p:nvSpPr>
          <p:cNvPr id="251" name="Line"/>
          <p:cNvSpPr/>
          <p:nvPr/>
        </p:nvSpPr>
        <p:spPr>
          <a:xfrm>
            <a:off x="6349999" y="4354703"/>
            <a:ext cx="1" cy="111239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LVM Overview"/>
          <p:cNvSpPr txBox="1"/>
          <p:nvPr>
            <p:ph type="title"/>
          </p:nvPr>
        </p:nvSpPr>
        <p:spPr>
          <a:xfrm>
            <a:off x="952500" y="389466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LLVM Overview</a:t>
            </a:r>
          </a:p>
        </p:txBody>
      </p:sp>
      <p:sp>
        <p:nvSpPr>
          <p:cNvPr id="126" name="*.c"/>
          <p:cNvSpPr txBox="1"/>
          <p:nvPr/>
        </p:nvSpPr>
        <p:spPr>
          <a:xfrm>
            <a:off x="3344746" y="2352909"/>
            <a:ext cx="593980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*.c</a:t>
            </a:r>
          </a:p>
        </p:txBody>
      </p:sp>
      <p:sp>
        <p:nvSpPr>
          <p:cNvPr id="127" name="*.ll"/>
          <p:cNvSpPr txBox="1"/>
          <p:nvPr/>
        </p:nvSpPr>
        <p:spPr>
          <a:xfrm>
            <a:off x="5921195" y="2352909"/>
            <a:ext cx="571882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*.ll</a:t>
            </a:r>
          </a:p>
        </p:txBody>
      </p:sp>
      <p:sp>
        <p:nvSpPr>
          <p:cNvPr id="128" name="*.bc"/>
          <p:cNvSpPr txBox="1"/>
          <p:nvPr/>
        </p:nvSpPr>
        <p:spPr>
          <a:xfrm>
            <a:off x="8697817" y="2352909"/>
            <a:ext cx="826771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*.bc</a:t>
            </a:r>
          </a:p>
        </p:txBody>
      </p:sp>
      <p:sp>
        <p:nvSpPr>
          <p:cNvPr id="129" name="(bitcode) *.bc"/>
          <p:cNvSpPr txBox="1"/>
          <p:nvPr/>
        </p:nvSpPr>
        <p:spPr>
          <a:xfrm>
            <a:off x="3516677" y="4150386"/>
            <a:ext cx="2526412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(bitcode) *.bc</a:t>
            </a:r>
          </a:p>
        </p:txBody>
      </p:sp>
      <p:sp>
        <p:nvSpPr>
          <p:cNvPr id="130" name="Line"/>
          <p:cNvSpPr/>
          <p:nvPr/>
        </p:nvSpPr>
        <p:spPr>
          <a:xfrm>
            <a:off x="4281995" y="2633133"/>
            <a:ext cx="154993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1" name="clang"/>
          <p:cNvSpPr/>
          <p:nvPr/>
        </p:nvSpPr>
        <p:spPr>
          <a:xfrm>
            <a:off x="4569862" y="2352909"/>
            <a:ext cx="948267" cy="56044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clang</a:t>
            </a:r>
          </a:p>
        </p:txBody>
      </p:sp>
      <p:sp>
        <p:nvSpPr>
          <p:cNvPr id="132" name="Line"/>
          <p:cNvSpPr/>
          <p:nvPr/>
        </p:nvSpPr>
        <p:spPr>
          <a:xfrm>
            <a:off x="6744282" y="2633133"/>
            <a:ext cx="154993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3" name="clang"/>
          <p:cNvSpPr/>
          <p:nvPr/>
        </p:nvSpPr>
        <p:spPr>
          <a:xfrm>
            <a:off x="6892713" y="2352909"/>
            <a:ext cx="1100667" cy="56044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clang</a:t>
            </a:r>
          </a:p>
        </p:txBody>
      </p:sp>
      <p:sp>
        <p:nvSpPr>
          <p:cNvPr id="134" name="(native static libs) *.a"/>
          <p:cNvSpPr txBox="1"/>
          <p:nvPr/>
        </p:nvSpPr>
        <p:spPr>
          <a:xfrm>
            <a:off x="2148802" y="3644913"/>
            <a:ext cx="3873628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(native static libs) *.a</a:t>
            </a:r>
          </a:p>
        </p:txBody>
      </p:sp>
      <p:sp>
        <p:nvSpPr>
          <p:cNvPr id="135" name="Line"/>
          <p:cNvSpPr/>
          <p:nvPr/>
        </p:nvSpPr>
        <p:spPr>
          <a:xfrm>
            <a:off x="6338379" y="4176610"/>
            <a:ext cx="181279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6" name="llvm-link"/>
          <p:cNvSpPr/>
          <p:nvPr/>
        </p:nvSpPr>
        <p:spPr>
          <a:xfrm>
            <a:off x="6571609" y="3896386"/>
            <a:ext cx="1256111" cy="56044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llvm-link</a:t>
            </a:r>
          </a:p>
        </p:txBody>
      </p:sp>
      <p:sp>
        <p:nvSpPr>
          <p:cNvPr id="137" name="*.bc"/>
          <p:cNvSpPr txBox="1"/>
          <p:nvPr/>
        </p:nvSpPr>
        <p:spPr>
          <a:xfrm>
            <a:off x="8709675" y="3896386"/>
            <a:ext cx="826771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*.bc</a:t>
            </a:r>
          </a:p>
        </p:txBody>
      </p:sp>
      <p:sp>
        <p:nvSpPr>
          <p:cNvPr id="138" name="*.bc"/>
          <p:cNvSpPr txBox="1"/>
          <p:nvPr/>
        </p:nvSpPr>
        <p:spPr>
          <a:xfrm>
            <a:off x="4764431" y="5566863"/>
            <a:ext cx="826771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*.bc</a:t>
            </a:r>
          </a:p>
        </p:txBody>
      </p:sp>
      <p:sp>
        <p:nvSpPr>
          <p:cNvPr id="139" name="Line"/>
          <p:cNvSpPr/>
          <p:nvPr/>
        </p:nvSpPr>
        <p:spPr>
          <a:xfrm>
            <a:off x="5813446" y="5847087"/>
            <a:ext cx="181279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0" name="llvm-mc"/>
          <p:cNvSpPr/>
          <p:nvPr/>
        </p:nvSpPr>
        <p:spPr>
          <a:xfrm>
            <a:off x="6046676" y="5566863"/>
            <a:ext cx="1256110" cy="56044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llvm-mc</a:t>
            </a:r>
          </a:p>
        </p:txBody>
      </p:sp>
      <p:sp>
        <p:nvSpPr>
          <p:cNvPr id="141" name="*.o"/>
          <p:cNvSpPr txBox="1"/>
          <p:nvPr/>
        </p:nvSpPr>
        <p:spPr>
          <a:xfrm>
            <a:off x="8057022" y="5566863"/>
            <a:ext cx="608077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*.o</a:t>
            </a:r>
          </a:p>
        </p:txBody>
      </p:sp>
      <p:sp>
        <p:nvSpPr>
          <p:cNvPr id="142" name="*.bc"/>
          <p:cNvSpPr txBox="1"/>
          <p:nvPr/>
        </p:nvSpPr>
        <p:spPr>
          <a:xfrm>
            <a:off x="3402443" y="7110341"/>
            <a:ext cx="826771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*.bc</a:t>
            </a:r>
          </a:p>
        </p:txBody>
      </p:sp>
      <p:sp>
        <p:nvSpPr>
          <p:cNvPr id="143" name="Line"/>
          <p:cNvSpPr/>
          <p:nvPr/>
        </p:nvSpPr>
        <p:spPr>
          <a:xfrm>
            <a:off x="4451458" y="7390565"/>
            <a:ext cx="154993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4" name="llc"/>
          <p:cNvSpPr/>
          <p:nvPr/>
        </p:nvSpPr>
        <p:spPr>
          <a:xfrm>
            <a:off x="4684688" y="7110340"/>
            <a:ext cx="948267" cy="5604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llc</a:t>
            </a:r>
          </a:p>
        </p:txBody>
      </p:sp>
      <p:sp>
        <p:nvSpPr>
          <p:cNvPr id="145" name="*.s"/>
          <p:cNvSpPr txBox="1"/>
          <p:nvPr/>
        </p:nvSpPr>
        <p:spPr>
          <a:xfrm>
            <a:off x="6353531" y="7110340"/>
            <a:ext cx="579883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*.s</a:t>
            </a:r>
          </a:p>
        </p:txBody>
      </p:sp>
      <p:sp>
        <p:nvSpPr>
          <p:cNvPr id="146" name="Line"/>
          <p:cNvSpPr/>
          <p:nvPr/>
        </p:nvSpPr>
        <p:spPr>
          <a:xfrm>
            <a:off x="7406325" y="7390565"/>
            <a:ext cx="154993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7" name="as"/>
          <p:cNvSpPr/>
          <p:nvPr/>
        </p:nvSpPr>
        <p:spPr>
          <a:xfrm>
            <a:off x="7639555" y="7110341"/>
            <a:ext cx="948267" cy="56044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as</a:t>
            </a:r>
          </a:p>
        </p:txBody>
      </p:sp>
      <p:sp>
        <p:nvSpPr>
          <p:cNvPr id="148" name="*.o"/>
          <p:cNvSpPr txBox="1"/>
          <p:nvPr/>
        </p:nvSpPr>
        <p:spPr>
          <a:xfrm>
            <a:off x="9429166" y="7110341"/>
            <a:ext cx="608077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*.o</a:t>
            </a:r>
          </a:p>
        </p:txBody>
      </p:sp>
      <p:sp>
        <p:nvSpPr>
          <p:cNvPr id="149" name="(native obj file) *.o"/>
          <p:cNvSpPr txBox="1"/>
          <p:nvPr/>
        </p:nvSpPr>
        <p:spPr>
          <a:xfrm>
            <a:off x="2808758" y="8713919"/>
            <a:ext cx="3366517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(native obj file) *.o</a:t>
            </a:r>
          </a:p>
        </p:txBody>
      </p:sp>
      <p:sp>
        <p:nvSpPr>
          <p:cNvPr id="150" name="(native static libs) *.a"/>
          <p:cNvSpPr txBox="1"/>
          <p:nvPr/>
        </p:nvSpPr>
        <p:spPr>
          <a:xfrm>
            <a:off x="2292736" y="8222853"/>
            <a:ext cx="3873628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(native static libs) *.a</a:t>
            </a:r>
          </a:p>
        </p:txBody>
      </p:sp>
      <p:sp>
        <p:nvSpPr>
          <p:cNvPr id="151" name="Line"/>
          <p:cNvSpPr/>
          <p:nvPr/>
        </p:nvSpPr>
        <p:spPr>
          <a:xfrm>
            <a:off x="6406113" y="8748610"/>
            <a:ext cx="140372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d"/>
          <p:cNvSpPr/>
          <p:nvPr/>
        </p:nvSpPr>
        <p:spPr>
          <a:xfrm>
            <a:off x="6639343" y="8468386"/>
            <a:ext cx="826771" cy="56044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ld</a:t>
            </a:r>
          </a:p>
        </p:txBody>
      </p:sp>
      <p:sp>
        <p:nvSpPr>
          <p:cNvPr id="153" name="bin (native binary)"/>
          <p:cNvSpPr txBox="1"/>
          <p:nvPr/>
        </p:nvSpPr>
        <p:spPr>
          <a:xfrm>
            <a:off x="8071091" y="8468386"/>
            <a:ext cx="3324226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bin (native binary)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Overview of an IR file"/>
          <p:cNvSpPr txBox="1"/>
          <p:nvPr>
            <p:ph type="title" idx="4294967295"/>
          </p:nvPr>
        </p:nvSpPr>
        <p:spPr>
          <a:xfrm>
            <a:off x="952500" y="220133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Overview of an IR file</a:t>
            </a:r>
          </a:p>
        </p:txBody>
      </p:sp>
      <p:sp>
        <p:nvSpPr>
          <p:cNvPr id="156" name="target datalayout = &quot;e-m:o-i64:64-f80:128-n8:16:32:64-S128&quot;…"/>
          <p:cNvSpPr txBox="1"/>
          <p:nvPr/>
        </p:nvSpPr>
        <p:spPr>
          <a:xfrm>
            <a:off x="1147414" y="2015066"/>
            <a:ext cx="10709971" cy="689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datalayout = "e-m:o-i64:64-f80:128-n8:16:32:64-S128"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triple = "x86_64-apple-macosx10.12.0"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%struct.A = type { i64, i32 }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@five = global i64 5,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@hello = global [6 x i8] c"hello\00",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declare i32 @printf(i8*, ...) 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i32 @main(i32 %argc, i8** %argv) {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%a = alloca %struct.A,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 i32 0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Overview of an IR file"/>
          <p:cNvSpPr txBox="1"/>
          <p:nvPr>
            <p:ph type="title" idx="4294967295"/>
          </p:nvPr>
        </p:nvSpPr>
        <p:spPr>
          <a:xfrm>
            <a:off x="952500" y="220133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Overview of an IR file</a:t>
            </a:r>
          </a:p>
        </p:txBody>
      </p:sp>
      <p:sp>
        <p:nvSpPr>
          <p:cNvPr id="159" name="target datalayout = &quot;e-m:o-i64:64-f80:128-n8:16:32:64-S128&quot;…"/>
          <p:cNvSpPr txBox="1"/>
          <p:nvPr/>
        </p:nvSpPr>
        <p:spPr>
          <a:xfrm>
            <a:off x="1147414" y="2015066"/>
            <a:ext cx="10709971" cy="689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datalayout = "e-m:o-i64:64-f80:128-n8:16:32:64-S128"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triple = "x86_64-apple-macosx10.12.0"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%struct.A = type { i64, i32 }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@five = global i64 5,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@hello = global [6 x i8] c"hello\00",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declare i32 @printf(i8*, ...) 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i32 @main(i32 %argc, i8** %argv) {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%a = alloca %struct.A,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 i32 0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  <p:pic>
        <p:nvPicPr>
          <p:cNvPr id="160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6016" y="1737783"/>
            <a:ext cx="11315701" cy="1747508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Overview of an IR file"/>
          <p:cNvSpPr txBox="1"/>
          <p:nvPr>
            <p:ph type="title" idx="4294967295"/>
          </p:nvPr>
        </p:nvSpPr>
        <p:spPr>
          <a:xfrm>
            <a:off x="952500" y="220133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Overview of an IR file</a:t>
            </a:r>
          </a:p>
        </p:txBody>
      </p:sp>
      <p:sp>
        <p:nvSpPr>
          <p:cNvPr id="164" name="target datalayout = &quot;e-m:o-i64:64-f80:128-n8:16:32:64-S128&quot;…"/>
          <p:cNvSpPr txBox="1"/>
          <p:nvPr/>
        </p:nvSpPr>
        <p:spPr>
          <a:xfrm>
            <a:off x="1147414" y="2015066"/>
            <a:ext cx="10709971" cy="689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datalayout = "e-m:o-i64:64-f80:128-n8:16:32:64-S128"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triple = "x86_64-apple-macosx10.12.0"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%struct.A = type { i64, i32 }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@five = global i64 5,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@hello = global [6 x i8] c"hello\00",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declare i32 @printf(i8*, ...) 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i32 @main(i32 %argc, i8** %argv) {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%a = alloca %struct.A,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 i32 0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  <p:pic>
        <p:nvPicPr>
          <p:cNvPr id="165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9083" y="3367616"/>
            <a:ext cx="11315701" cy="100998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Overview of an IR file"/>
          <p:cNvSpPr txBox="1"/>
          <p:nvPr>
            <p:ph type="title" idx="4294967295"/>
          </p:nvPr>
        </p:nvSpPr>
        <p:spPr>
          <a:xfrm>
            <a:off x="952500" y="220133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Overview of an IR file</a:t>
            </a:r>
          </a:p>
        </p:txBody>
      </p:sp>
      <p:sp>
        <p:nvSpPr>
          <p:cNvPr id="169" name="target datalayout = &quot;e-m:o-i64:64-f80:128-n8:16:32:64-S128&quot;…"/>
          <p:cNvSpPr txBox="1"/>
          <p:nvPr/>
        </p:nvSpPr>
        <p:spPr>
          <a:xfrm>
            <a:off x="1147414" y="2015066"/>
            <a:ext cx="10709971" cy="689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datalayout = "e-m:o-i64:64-f80:128-n8:16:32:64-S128"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triple = "x86_64-apple-macosx10.12.0"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%struct.A = type { i64, i32 }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@five = global i64 5,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@hello = global [6 x i8] c"hello\00",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declare i32 @printf(i8*, ...) 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i32 @main(i32 %argc, i8** %argv) {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%a = alloca %struct.A,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 i32 0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  <p:pic>
        <p:nvPicPr>
          <p:cNvPr id="170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5216" y="4371809"/>
            <a:ext cx="11315701" cy="1255978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Overview of an IR file"/>
          <p:cNvSpPr txBox="1"/>
          <p:nvPr>
            <p:ph type="title" idx="4294967295"/>
          </p:nvPr>
        </p:nvSpPr>
        <p:spPr>
          <a:xfrm>
            <a:off x="952500" y="220133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Overview of an IR file</a:t>
            </a:r>
          </a:p>
        </p:txBody>
      </p:sp>
      <p:sp>
        <p:nvSpPr>
          <p:cNvPr id="174" name="target datalayout = &quot;e-m:o-i64:64-f80:128-n8:16:32:64-S128&quot;…"/>
          <p:cNvSpPr txBox="1"/>
          <p:nvPr/>
        </p:nvSpPr>
        <p:spPr>
          <a:xfrm>
            <a:off x="1147414" y="2015066"/>
            <a:ext cx="10709971" cy="689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datalayout = "e-m:o-i64:64-f80:128-n8:16:32:64-S128"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triple = "x86_64-apple-macosx10.12.0"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%struct.A = type { i64, i32 }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@five = global i64 5,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@hello = global [6 x i8] c"hello\00",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declare i32 @printf(i8*, ...) 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i32 @main(i32 %argc, i8** %argv) {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%a = alloca %struct.A,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 i32 0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  <p:pic>
        <p:nvPicPr>
          <p:cNvPr id="175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73616" y="5624876"/>
            <a:ext cx="11315701" cy="880799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Overview of an IR file"/>
          <p:cNvSpPr txBox="1"/>
          <p:nvPr>
            <p:ph type="title" idx="4294967295"/>
          </p:nvPr>
        </p:nvSpPr>
        <p:spPr>
          <a:xfrm>
            <a:off x="952500" y="220133"/>
            <a:ext cx="11099800" cy="162388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Overview of an IR file</a:t>
            </a:r>
          </a:p>
        </p:txBody>
      </p:sp>
      <p:sp>
        <p:nvSpPr>
          <p:cNvPr id="179" name="target datalayout = &quot;e-m:o-i64:64-f80:128-n8:16:32:64-S128&quot;…"/>
          <p:cNvSpPr txBox="1"/>
          <p:nvPr/>
        </p:nvSpPr>
        <p:spPr>
          <a:xfrm>
            <a:off x="1147414" y="2015066"/>
            <a:ext cx="10709971" cy="689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datalayout = "e-m:o-i64:64-f80:128-n8:16:32:64-S128"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28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target triple = "x86_64-apple-macosx10.12.0"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%struct.A = type { i64, i32 }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@five = global i64 5,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@hello = global [6 x i8] c"hello\00",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declare i32 @printf(i8*, ...) 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i32 @main(i32 %argc, i8** %argv) {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%a = alloca %struct.A, align 8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; …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ret i32 0</a:t>
            </a: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  <p:pic>
        <p:nvPicPr>
          <p:cNvPr id="180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9083" y="6471542"/>
            <a:ext cx="11315701" cy="2650663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