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type="ctrTitle"/>
          </p:nvPr>
        </p:nvSpPr>
        <p:spPr>
          <a:xfrm>
            <a:off x="1270000" y="18669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Semantics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5095961" y="2871047"/>
            <a:ext cx="2509521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000"/>
            </a:lvl1pPr>
          </a:lstStyle>
          <a:p>
            <a:pPr/>
            <a:r>
              <a:t>FV(x) = {x}</a:t>
            </a:r>
          </a:p>
        </p:txBody>
      </p:sp>
      <p:sp>
        <p:nvSpPr>
          <p:cNvPr id="178" name="Shape 178"/>
          <p:cNvSpPr/>
          <p:nvPr/>
        </p:nvSpPr>
        <p:spPr>
          <a:xfrm>
            <a:off x="2669076" y="4114799"/>
            <a:ext cx="6719823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000"/>
            </a:pPr>
            <a:r>
              <a:t>FV(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) = FV(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) \ {x}</a:t>
            </a:r>
          </a:p>
        </p:txBody>
      </p:sp>
      <p:sp>
        <p:nvSpPr>
          <p:cNvPr id="179" name="Shape 179"/>
          <p:cNvSpPr/>
          <p:nvPr/>
        </p:nvSpPr>
        <p:spPr>
          <a:xfrm>
            <a:off x="3570028" y="5358552"/>
            <a:ext cx="6729787" cy="721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000"/>
            </a:pPr>
            <a:r>
              <a:t>FV(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) = FV(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) ∪ FV(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/>
        </p:nvSpPr>
        <p:spPr>
          <a:xfrm>
            <a:off x="4419881" y="584200"/>
            <a:ext cx="2924857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 =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</a:p>
        </p:txBody>
      </p:sp>
      <p:sp>
        <p:nvSpPr>
          <p:cNvPr id="182" name="Shape 182"/>
          <p:cNvSpPr/>
          <p:nvPr/>
        </p:nvSpPr>
        <p:spPr>
          <a:xfrm>
            <a:off x="4425604" y="2116666"/>
            <a:ext cx="5690662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y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 = y  </a:t>
            </a:r>
            <a:r>
              <a:rPr sz="3200"/>
              <a:t>where </a:t>
            </a:r>
            <a: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y</a:t>
            </a:r>
            <a:r>
              <a:t> ≠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</a:p>
        </p:txBody>
      </p:sp>
      <p:sp>
        <p:nvSpPr>
          <p:cNvPr id="183" name="Shape 183"/>
          <p:cNvSpPr/>
          <p:nvPr/>
        </p:nvSpPr>
        <p:spPr>
          <a:xfrm>
            <a:off x="2802851" y="3649133"/>
            <a:ext cx="9348382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 =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t>E]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184" name="Shape 184"/>
          <p:cNvSpPr/>
          <p:nvPr/>
        </p:nvSpPr>
        <p:spPr>
          <a:xfrm>
            <a:off x="1777852" y="5181599"/>
            <a:ext cx="8208917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 =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185" name="Shape 185"/>
          <p:cNvSpPr/>
          <p:nvPr/>
        </p:nvSpPr>
        <p:spPr>
          <a:xfrm>
            <a:off x="1777852" y="6714066"/>
            <a:ext cx="9792045" cy="711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(y)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 =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(y)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[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]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186" name="Shape 186"/>
          <p:cNvSpPr/>
          <p:nvPr/>
        </p:nvSpPr>
        <p:spPr>
          <a:xfrm>
            <a:off x="5720013" y="7428652"/>
            <a:ext cx="5940406" cy="721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/>
            </a:pPr>
            <a:r>
              <a:rPr sz="3200"/>
              <a:t>where </a:t>
            </a:r>
            <a: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y</a:t>
            </a:r>
            <a:r>
              <a:t> ≠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  </a:t>
            </a:r>
            <a:r>
              <a:rPr sz="3200"/>
              <a:t>and  </a:t>
            </a:r>
            <a:r>
              <a:t>y ∉ FV(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)</a:t>
            </a:r>
          </a:p>
        </p:txBody>
      </p:sp>
      <p:sp>
        <p:nvSpPr>
          <p:cNvPr id="187" name="Shape 187"/>
          <p:cNvSpPr/>
          <p:nvPr/>
        </p:nvSpPr>
        <p:spPr>
          <a:xfrm>
            <a:off x="488733" y="8862020"/>
            <a:ext cx="8491946" cy="6655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β</a:t>
            </a:r>
            <a:r>
              <a:t>-reduction cannot occur when y ∈ FV(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)</a:t>
            </a:r>
          </a:p>
        </p:txBody>
      </p:sp>
      <p:sp>
        <p:nvSpPr>
          <p:cNvPr id="189" name="Shape 189"/>
          <p:cNvSpPr/>
          <p:nvPr/>
        </p:nvSpPr>
        <p:spPr>
          <a:xfrm>
            <a:off x="9208558" y="8246533"/>
            <a:ext cx="1138701" cy="10194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51" fill="norm" stroke="1" extrusionOk="0">
                <a:moveTo>
                  <a:pt x="0" y="21449"/>
                </a:moveTo>
                <a:cubicBezTo>
                  <a:pt x="14277" y="21600"/>
                  <a:pt x="21477" y="14450"/>
                  <a:pt x="2160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7" dur="3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2" dur="3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"/>
                            </p:stCondLst>
                            <p:childTnLst>
                              <p:par>
                                <p:cTn id="24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3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"/>
                            </p:stCondLst>
                            <p:childTnLst>
                              <p:par>
                                <p:cTn id="28" presetClass="entr" nodeType="afterEffect" presetID="9" grpId="6" fill="hold">
                                  <p:stCondLst>
                                    <p:cond delay="7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300"/>
                            </p:stCondLst>
                            <p:childTnLst>
                              <p:par>
                                <p:cTn id="32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4" dur="3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4" grpId="3"/>
      <p:bldP build="whole" bldLvl="1" animBg="1" rev="0" advAuto="0" spid="187" grpId="6"/>
      <p:bldP build="whole" bldLvl="1" animBg="1" rev="0" advAuto="0" spid="186" grpId="5"/>
      <p:bldP build="whole" bldLvl="1" animBg="1" rev="0" advAuto="0" spid="183" grpId="2"/>
      <p:bldP build="whole" bldLvl="1" animBg="1" rev="0" advAuto="0" spid="185" grpId="4"/>
      <p:bldP build="whole" bldLvl="1" animBg="1" rev="0" advAuto="0" spid="182" grpId="1"/>
      <p:bldP build="whole" bldLvl="1" animBg="1" rev="0" advAuto="0" spid="189" grpId="7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>
            <p:ph type="title"/>
          </p:nvPr>
        </p:nvSpPr>
        <p:spPr>
          <a:xfrm>
            <a:off x="952500" y="986366"/>
            <a:ext cx="11099800" cy="2159001"/>
          </a:xfrm>
          <a:prstGeom prst="rect">
            <a:avLst/>
          </a:prstGeom>
        </p:spPr>
        <p:txBody>
          <a:bodyPr/>
          <a:lstStyle/>
          <a:p>
            <a:pPr>
              <a:defRPr sz="6000"/>
            </a:pPr>
            <a:r>
              <a:rPr sz="7000">
                <a:latin typeface="Skia Regular"/>
                <a:ea typeface="Skia Regular"/>
                <a:cs typeface="Skia Regular"/>
                <a:sym typeface="Skia Regular"/>
              </a:rPr>
              <a:t>α</a:t>
            </a:r>
            <a:r>
              <a:rPr sz="3000"/>
              <a:t> </a:t>
            </a:r>
            <a:r>
              <a:t>-</a:t>
            </a:r>
            <a:r>
              <a:rPr sz="3000"/>
              <a:t> </a:t>
            </a:r>
            <a:r>
              <a:t>renaming</a:t>
            </a:r>
          </a:p>
        </p:txBody>
      </p:sp>
      <p:sp>
        <p:nvSpPr>
          <p:cNvPr id="192" name="Shape 192"/>
          <p:cNvSpPr/>
          <p:nvPr/>
        </p:nvSpPr>
        <p:spPr>
          <a:xfrm>
            <a:off x="916983" y="6491816"/>
            <a:ext cx="4778500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(λ (x) (λ (y) x))</a:t>
            </a:r>
          </a:p>
        </p:txBody>
      </p:sp>
      <p:sp>
        <p:nvSpPr>
          <p:cNvPr id="193" name="Shape 193"/>
          <p:cNvSpPr/>
          <p:nvPr/>
        </p:nvSpPr>
        <p:spPr>
          <a:xfrm>
            <a:off x="7309317" y="6491816"/>
            <a:ext cx="4778500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(λ (a) (λ (b) a))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/>
          <p:nvPr/>
        </p:nvSpPr>
        <p:spPr>
          <a:xfrm>
            <a:off x="5140672" y="6066366"/>
            <a:ext cx="894433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Skia Regular"/>
                <a:ea typeface="Skia Regular"/>
                <a:cs typeface="Skia Regular"/>
                <a:sym typeface="Skia Regular"/>
              </a:defRPr>
            </a:pPr>
            <a:r>
              <a:t>→</a:t>
            </a:r>
            <a:r>
              <a:rPr baseline="-5999"/>
              <a:t>α</a:t>
            </a:r>
          </a:p>
        </p:txBody>
      </p:sp>
      <p:sp>
        <p:nvSpPr>
          <p:cNvPr id="196" name="Shape 196"/>
          <p:cNvSpPr/>
          <p:nvPr/>
        </p:nvSpPr>
        <p:spPr>
          <a:xfrm>
            <a:off x="1592731" y="6123516"/>
            <a:ext cx="2766493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(x) E</a:t>
            </a:r>
            <a:r>
              <a:rPr baseline="-5999"/>
              <a:t>0</a:t>
            </a:r>
            <a:r>
              <a:t>)</a:t>
            </a:r>
          </a:p>
        </p:txBody>
      </p:sp>
      <p:sp>
        <p:nvSpPr>
          <p:cNvPr id="197" name="Shape 197"/>
          <p:cNvSpPr/>
          <p:nvPr/>
        </p:nvSpPr>
        <p:spPr>
          <a:xfrm>
            <a:off x="6816553" y="6109253"/>
            <a:ext cx="4595516" cy="650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(y) E</a:t>
            </a:r>
            <a:r>
              <a:rPr baseline="-5999"/>
              <a:t>0</a:t>
            </a:r>
            <a:r>
              <a:t>[x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t>y])</a:t>
            </a:r>
          </a:p>
        </p:txBody>
      </p:sp>
      <p:sp>
        <p:nvSpPr>
          <p:cNvPr id="198" name="Shape 198"/>
          <p:cNvSpPr/>
          <p:nvPr>
            <p:ph type="ctrTitle"/>
          </p:nvPr>
        </p:nvSpPr>
        <p:spPr>
          <a:xfrm>
            <a:off x="952500" y="986366"/>
            <a:ext cx="11099800" cy="2159001"/>
          </a:xfrm>
          <a:prstGeom prst="rect">
            <a:avLst/>
          </a:prstGeom>
        </p:spPr>
        <p:txBody>
          <a:bodyPr anchor="ctr"/>
          <a:lstStyle/>
          <a:p>
            <a:pPr>
              <a:defRPr sz="6000"/>
            </a:pPr>
            <a:r>
              <a:rPr sz="7000">
                <a:latin typeface="Skia Light"/>
                <a:ea typeface="Skia Light"/>
                <a:cs typeface="Skia Light"/>
                <a:sym typeface="Skia Light"/>
              </a:rPr>
              <a:t>α</a:t>
            </a:r>
            <a:r>
              <a:rPr sz="3000"/>
              <a:t> </a:t>
            </a:r>
            <a:r>
              <a:t>-</a:t>
            </a:r>
            <a:r>
              <a:rPr sz="3000"/>
              <a:t> </a:t>
            </a:r>
            <a:r>
              <a:t>renaming</a:t>
            </a:r>
          </a:p>
        </p:txBody>
      </p:sp>
      <p:sp>
        <p:nvSpPr>
          <p:cNvPr id="199" name="Shape 199"/>
          <p:cNvSpPr/>
          <p:nvPr/>
        </p:nvSpPr>
        <p:spPr>
          <a:xfrm>
            <a:off x="5196929" y="7581899"/>
            <a:ext cx="781919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Skia Regular"/>
                <a:ea typeface="Skia Regular"/>
                <a:cs typeface="Skia Regular"/>
                <a:sym typeface="Skia Regular"/>
              </a:defRPr>
            </a:pPr>
            <a:r>
              <a:rPr sz="4800"/>
              <a:t>=</a:t>
            </a:r>
            <a:r>
              <a:rPr baseline="-5999"/>
              <a:t>α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7" grpId="2"/>
      <p:bldP build="whole" bldLvl="1" animBg="1" rev="0" advAuto="0" spid="199" grpId="3"/>
      <p:bldP build="whole" bldLvl="1" animBg="1" rev="0" advAuto="0" spid="19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/>
        </p:nvSpPr>
        <p:spPr>
          <a:xfrm>
            <a:off x="1329818" y="5289549"/>
            <a:ext cx="377249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(x) (E</a:t>
            </a:r>
            <a:r>
              <a:rPr baseline="-5999"/>
              <a:t>0 </a:t>
            </a:r>
            <a:r>
              <a:t>x))</a:t>
            </a:r>
          </a:p>
        </p:txBody>
      </p:sp>
      <p:sp>
        <p:nvSpPr>
          <p:cNvPr id="202" name="Shape 202"/>
          <p:cNvSpPr/>
          <p:nvPr/>
        </p:nvSpPr>
        <p:spPr>
          <a:xfrm>
            <a:off x="7358345" y="5272277"/>
            <a:ext cx="4316637" cy="6568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0</a:t>
            </a:r>
            <a:r>
              <a:t> </a:t>
            </a:r>
            <a:r>
              <a:rPr sz="3200">
                <a:latin typeface="+mn-lt"/>
                <a:ea typeface="+mn-ea"/>
                <a:cs typeface="+mn-cs"/>
                <a:sym typeface="Helvetica Light"/>
              </a:rPr>
              <a:t>where  x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 ∉ FV(</a:t>
            </a:r>
            <a:r>
              <a:t>E</a:t>
            </a:r>
            <a:r>
              <a:rPr baseline="-5999"/>
              <a:t>0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)</a:t>
            </a:r>
            <a:r>
              <a:rPr sz="3200">
                <a:latin typeface="+mn-lt"/>
                <a:ea typeface="+mn-ea"/>
                <a:cs typeface="+mn-cs"/>
                <a:sym typeface="Helvetica Light"/>
              </a:rPr>
              <a:t> </a:t>
            </a:r>
          </a:p>
        </p:txBody>
      </p:sp>
      <p:sp>
        <p:nvSpPr>
          <p:cNvPr id="203" name="Shape 203"/>
          <p:cNvSpPr/>
          <p:nvPr>
            <p:ph type="ctrTitle"/>
          </p:nvPr>
        </p:nvSpPr>
        <p:spPr>
          <a:xfrm>
            <a:off x="952500" y="986366"/>
            <a:ext cx="11099800" cy="2159001"/>
          </a:xfrm>
          <a:prstGeom prst="rect">
            <a:avLst/>
          </a:prstGeom>
        </p:spPr>
        <p:txBody>
          <a:bodyPr anchor="ctr"/>
          <a:lstStyle/>
          <a:p>
            <a:pPr>
              <a:defRPr sz="6000"/>
            </a:pPr>
            <a:r>
              <a:rPr sz="7000">
                <a:latin typeface="Skia Regular"/>
                <a:ea typeface="Skia Regular"/>
                <a:cs typeface="Skia Regular"/>
                <a:sym typeface="Skia Regular"/>
              </a:rPr>
              <a:t>η</a:t>
            </a:r>
            <a:r>
              <a:rPr sz="3000"/>
              <a:t> </a:t>
            </a:r>
            <a:r>
              <a:t>-</a:t>
            </a:r>
            <a:r>
              <a:rPr sz="3000"/>
              <a:t> </a:t>
            </a:r>
            <a:r>
              <a:t>reduction</a:t>
            </a:r>
          </a:p>
        </p:txBody>
      </p:sp>
      <p:sp>
        <p:nvSpPr>
          <p:cNvPr id="204" name="Shape 204"/>
          <p:cNvSpPr/>
          <p:nvPr/>
        </p:nvSpPr>
        <p:spPr>
          <a:xfrm>
            <a:off x="5795875" y="5232400"/>
            <a:ext cx="868909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Skia Regular"/>
                <a:ea typeface="Skia Regular"/>
                <a:cs typeface="Skia Regular"/>
                <a:sym typeface="Skia Regular"/>
              </a:defRPr>
            </a:pPr>
            <a:r>
              <a:t>→</a:t>
            </a:r>
            <a:r>
              <a:rPr baseline="-5999"/>
              <a:t>η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4" grpId="2"/>
      <p:bldP build="whole" bldLvl="1" animBg="1" rev="0" advAuto="0" spid="20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/>
          <p:nvPr>
            <p:ph type="ctrTitle"/>
          </p:nvPr>
        </p:nvSpPr>
        <p:spPr>
          <a:xfrm>
            <a:off x="952500" y="359833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Reduction</a:t>
            </a:r>
          </a:p>
        </p:txBody>
      </p:sp>
      <p:sp>
        <p:nvSpPr>
          <p:cNvPr id="207" name="Shape 207"/>
          <p:cNvSpPr/>
          <p:nvPr/>
        </p:nvSpPr>
        <p:spPr>
          <a:xfrm>
            <a:off x="3245804" y="4070515"/>
            <a:ext cx="6513191" cy="757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Helvetica"/>
                <a:ea typeface="Helvetica"/>
                <a:cs typeface="Helvetica"/>
                <a:sym typeface="Helvetica"/>
              </a:defRPr>
            </a:pPr>
            <a:r>
              <a:t>(→)  =  (→</a:t>
            </a: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β</a:t>
            </a:r>
            <a:r>
              <a:t>) ∪ (→</a:t>
            </a: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α</a:t>
            </a:r>
            <a:r>
              <a:t>) ∪ (→</a:t>
            </a:r>
            <a:r>
              <a:rPr baseline="-5999">
                <a:latin typeface="Skia Regular"/>
                <a:ea typeface="Skia Regular"/>
                <a:cs typeface="Skia Regular"/>
                <a:sym typeface="Skia Regular"/>
              </a:rPr>
              <a:t>η</a:t>
            </a:r>
            <a:r>
              <a:t>)</a:t>
            </a:r>
            <a:r>
              <a:rPr baseline="-5999"/>
              <a:t> </a:t>
            </a:r>
          </a:p>
        </p:txBody>
      </p:sp>
      <p:sp>
        <p:nvSpPr>
          <p:cNvPr id="208" name="Shape 208"/>
          <p:cNvSpPr/>
          <p:nvPr/>
        </p:nvSpPr>
        <p:spPr>
          <a:xfrm>
            <a:off x="5711651" y="6772427"/>
            <a:ext cx="1581498" cy="10178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6000">
                <a:latin typeface="Helvetica"/>
                <a:ea typeface="Helvetica"/>
                <a:cs typeface="Helvetica"/>
                <a:sym typeface="Helvetica"/>
              </a:defRPr>
            </a:pPr>
            <a:r>
              <a:t>(→</a:t>
            </a:r>
            <a:r>
              <a:rPr baseline="31999"/>
              <a:t>*</a:t>
            </a:r>
            <a:r>
              <a:t>)</a:t>
            </a:r>
          </a:p>
        </p:txBody>
      </p:sp>
      <p:sp>
        <p:nvSpPr>
          <p:cNvPr id="209" name="Shape 209"/>
          <p:cNvSpPr/>
          <p:nvPr/>
        </p:nvSpPr>
        <p:spPr>
          <a:xfrm>
            <a:off x="7704518" y="8441266"/>
            <a:ext cx="450456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pPr/>
            <a:r>
              <a:t>reflexive/transitive closure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7" grpId="1"/>
      <p:bldP build="whole" bldLvl="1" animBg="1" rev="0" advAuto="0" spid="209" grpId="3"/>
      <p:bldP build="whole" bldLvl="1" animBg="1" rev="0" advAuto="0" spid="208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>
            <p:ph type="ctrTitle"/>
          </p:nvPr>
        </p:nvSpPr>
        <p:spPr>
          <a:xfrm>
            <a:off x="952500" y="359833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Evaluation</a:t>
            </a:r>
          </a:p>
        </p:txBody>
      </p:sp>
      <p:sp>
        <p:nvSpPr>
          <p:cNvPr id="212" name="Shape 212"/>
          <p:cNvSpPr/>
          <p:nvPr/>
        </p:nvSpPr>
        <p:spPr>
          <a:xfrm>
            <a:off x="6144640" y="2719916"/>
            <a:ext cx="64778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0</a:t>
            </a:r>
          </a:p>
        </p:txBody>
      </p:sp>
      <p:sp>
        <p:nvSpPr>
          <p:cNvPr id="213" name="Shape 213"/>
          <p:cNvSpPr/>
          <p:nvPr/>
        </p:nvSpPr>
        <p:spPr>
          <a:xfrm>
            <a:off x="6417733" y="3488397"/>
            <a:ext cx="1" cy="134968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4" name="Shape 214"/>
          <p:cNvSpPr/>
          <p:nvPr/>
        </p:nvSpPr>
        <p:spPr>
          <a:xfrm>
            <a:off x="5835567" y="3744138"/>
            <a:ext cx="351533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15" name="Shape 215"/>
          <p:cNvSpPr/>
          <p:nvPr/>
        </p:nvSpPr>
        <p:spPr>
          <a:xfrm>
            <a:off x="6144640" y="5031316"/>
            <a:ext cx="64778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1</a:t>
            </a:r>
          </a:p>
        </p:txBody>
      </p:sp>
      <p:sp>
        <p:nvSpPr>
          <p:cNvPr id="216" name="Shape 216"/>
          <p:cNvSpPr/>
          <p:nvPr/>
        </p:nvSpPr>
        <p:spPr>
          <a:xfrm>
            <a:off x="6443133" y="5923053"/>
            <a:ext cx="1" cy="134968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7" name="Shape 217"/>
          <p:cNvSpPr/>
          <p:nvPr/>
        </p:nvSpPr>
        <p:spPr>
          <a:xfrm>
            <a:off x="5860967" y="6178794"/>
            <a:ext cx="351533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18" name="Shape 218"/>
          <p:cNvSpPr/>
          <p:nvPr/>
        </p:nvSpPr>
        <p:spPr>
          <a:xfrm>
            <a:off x="6251337" y="7465972"/>
            <a:ext cx="43439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3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8" dur="3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3" grpId="1"/>
      <p:bldP build="whole" bldLvl="1" animBg="1" rev="0" advAuto="0" spid="216" grpId="4"/>
      <p:bldP build="whole" bldLvl="1" animBg="1" rev="0" advAuto="0" spid="218" grpId="6"/>
      <p:bldP build="whole" bldLvl="1" animBg="1" rev="0" advAuto="0" spid="215" grpId="3"/>
      <p:bldP build="whole" bldLvl="1" animBg="1" rev="0" advAuto="0" spid="214" grpId="2"/>
      <p:bldP build="whole" bldLvl="1" animBg="1" rev="0" advAuto="0" spid="217" grpId="5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>
            <p:ph type="ctrTitle"/>
          </p:nvPr>
        </p:nvSpPr>
        <p:spPr>
          <a:xfrm>
            <a:off x="952500" y="359833"/>
            <a:ext cx="11099800" cy="2159001"/>
          </a:xfrm>
          <a:prstGeom prst="rect">
            <a:avLst/>
          </a:prstGeom>
        </p:spPr>
        <p:txBody>
          <a:bodyPr anchor="ctr"/>
          <a:lstStyle/>
          <a:p>
            <a:pPr>
              <a:defRPr sz="6000"/>
            </a:pPr>
            <a:r>
              <a:t>Evaluation to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normal form</a:t>
            </a:r>
          </a:p>
        </p:txBody>
      </p:sp>
      <p:sp>
        <p:nvSpPr>
          <p:cNvPr id="221" name="Shape 221"/>
          <p:cNvSpPr/>
          <p:nvPr/>
        </p:nvSpPr>
        <p:spPr>
          <a:xfrm>
            <a:off x="6144640" y="2719916"/>
            <a:ext cx="64778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0</a:t>
            </a:r>
          </a:p>
        </p:txBody>
      </p:sp>
      <p:sp>
        <p:nvSpPr>
          <p:cNvPr id="222" name="Shape 222"/>
          <p:cNvSpPr/>
          <p:nvPr/>
        </p:nvSpPr>
        <p:spPr>
          <a:xfrm>
            <a:off x="6417733" y="3488397"/>
            <a:ext cx="1" cy="134968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3" name="Shape 223"/>
          <p:cNvSpPr/>
          <p:nvPr/>
        </p:nvSpPr>
        <p:spPr>
          <a:xfrm>
            <a:off x="5835567" y="3744138"/>
            <a:ext cx="351533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24" name="Shape 224"/>
          <p:cNvSpPr/>
          <p:nvPr/>
        </p:nvSpPr>
        <p:spPr>
          <a:xfrm>
            <a:off x="4970969" y="5031316"/>
            <a:ext cx="299512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(λ (x) …)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2" grpId="1"/>
      <p:bldP build="whole" bldLvl="1" animBg="1" rev="0" advAuto="0" spid="224" grpId="3"/>
      <p:bldP build="whole" bldLvl="1" animBg="1" rev="0" advAuto="0" spid="223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/>
          <p:nvPr>
            <p:ph type="ctrTitle"/>
          </p:nvPr>
        </p:nvSpPr>
        <p:spPr>
          <a:xfrm>
            <a:off x="952500" y="359833"/>
            <a:ext cx="11099800" cy="2159001"/>
          </a:xfrm>
          <a:prstGeom prst="rect">
            <a:avLst/>
          </a:prstGeom>
        </p:spPr>
        <p:txBody>
          <a:bodyPr anchor="ctr"/>
          <a:lstStyle/>
          <a:p>
            <a:pPr>
              <a:defRPr sz="6000"/>
            </a:pPr>
            <a:r>
              <a:t>Evaluation to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normal form</a:t>
            </a:r>
          </a:p>
        </p:txBody>
      </p:sp>
      <p:sp>
        <p:nvSpPr>
          <p:cNvPr id="227" name="Shape 227"/>
          <p:cNvSpPr/>
          <p:nvPr/>
        </p:nvSpPr>
        <p:spPr>
          <a:xfrm>
            <a:off x="6144640" y="2719916"/>
            <a:ext cx="64778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0</a:t>
            </a:r>
          </a:p>
        </p:txBody>
      </p:sp>
      <p:sp>
        <p:nvSpPr>
          <p:cNvPr id="228" name="Shape 228"/>
          <p:cNvSpPr/>
          <p:nvPr/>
        </p:nvSpPr>
        <p:spPr>
          <a:xfrm>
            <a:off x="6417733" y="3488397"/>
            <a:ext cx="1" cy="134968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9" name="Shape 229"/>
          <p:cNvSpPr/>
          <p:nvPr/>
        </p:nvSpPr>
        <p:spPr>
          <a:xfrm>
            <a:off x="5835567" y="3744138"/>
            <a:ext cx="351533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30" name="Shape 230"/>
          <p:cNvSpPr/>
          <p:nvPr/>
        </p:nvSpPr>
        <p:spPr>
          <a:xfrm>
            <a:off x="2090140" y="5031316"/>
            <a:ext cx="875678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(λ (x) … (λ (z) ((a …) …)))</a:t>
            </a:r>
          </a:p>
        </p:txBody>
      </p:sp>
      <p:sp>
        <p:nvSpPr>
          <p:cNvPr id="231" name="Shape 231"/>
          <p:cNvSpPr/>
          <p:nvPr/>
        </p:nvSpPr>
        <p:spPr>
          <a:xfrm>
            <a:off x="1118319" y="7838016"/>
            <a:ext cx="738149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function position must be a variable</a:t>
            </a:r>
          </a:p>
        </p:txBody>
      </p:sp>
      <p:sp>
        <p:nvSpPr>
          <p:cNvPr id="233" name="Shape 233"/>
          <p:cNvSpPr/>
          <p:nvPr/>
        </p:nvSpPr>
        <p:spPr>
          <a:xfrm>
            <a:off x="6431491" y="5773539"/>
            <a:ext cx="1646025" cy="2029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1" h="21600" fill="norm" stroke="1" extrusionOk="0">
                <a:moveTo>
                  <a:pt x="0" y="21600"/>
                </a:moveTo>
                <a:cubicBezTo>
                  <a:pt x="14427" y="15090"/>
                  <a:pt x="21600" y="7890"/>
                  <a:pt x="21520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499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8" grpId="1"/>
      <p:bldP build="whole" bldLvl="1" animBg="1" rev="0" advAuto="0" spid="231" grpId="4"/>
      <p:bldP build="whole" bldLvl="1" animBg="1" rev="0" advAuto="0" spid="233" grpId="5"/>
      <p:bldP build="whole" bldLvl="1" animBg="1" rev="0" advAuto="0" spid="230" grpId="3"/>
      <p:bldP build="whole" bldLvl="1" animBg="1" rev="0" advAuto="0" spid="229" grpId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ctrTitle"/>
          </p:nvPr>
        </p:nvSpPr>
        <p:spPr>
          <a:xfrm>
            <a:off x="952500" y="359833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Evaluation Strategy</a:t>
            </a:r>
          </a:p>
        </p:txBody>
      </p:sp>
      <p:sp>
        <p:nvSpPr>
          <p:cNvPr id="236" name="Shape 236"/>
          <p:cNvSpPr/>
          <p:nvPr/>
        </p:nvSpPr>
        <p:spPr>
          <a:xfrm>
            <a:off x="6178506" y="2940049"/>
            <a:ext cx="64778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0</a:t>
            </a:r>
          </a:p>
        </p:txBody>
      </p:sp>
      <p:sp>
        <p:nvSpPr>
          <p:cNvPr id="237" name="Shape 237"/>
          <p:cNvSpPr/>
          <p:nvPr/>
        </p:nvSpPr>
        <p:spPr>
          <a:xfrm flipH="1">
            <a:off x="4697954" y="3708530"/>
            <a:ext cx="1313380" cy="131337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8" name="Shape 238"/>
          <p:cNvSpPr/>
          <p:nvPr/>
        </p:nvSpPr>
        <p:spPr>
          <a:xfrm>
            <a:off x="4938100" y="3683396"/>
            <a:ext cx="351533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39" name="Shape 239"/>
          <p:cNvSpPr/>
          <p:nvPr/>
        </p:nvSpPr>
        <p:spPr>
          <a:xfrm>
            <a:off x="6989232" y="3708530"/>
            <a:ext cx="1313380" cy="131338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40" name="Shape 240"/>
          <p:cNvSpPr/>
          <p:nvPr/>
        </p:nvSpPr>
        <p:spPr>
          <a:xfrm>
            <a:off x="7706700" y="3683396"/>
            <a:ext cx="351533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41" name="Shape 241"/>
          <p:cNvSpPr/>
          <p:nvPr/>
        </p:nvSpPr>
        <p:spPr>
          <a:xfrm>
            <a:off x="3900973" y="5251449"/>
            <a:ext cx="64778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1</a:t>
            </a:r>
          </a:p>
        </p:txBody>
      </p:sp>
      <p:sp>
        <p:nvSpPr>
          <p:cNvPr id="242" name="Shape 242"/>
          <p:cNvSpPr/>
          <p:nvPr/>
        </p:nvSpPr>
        <p:spPr>
          <a:xfrm>
            <a:off x="8261306" y="5251449"/>
            <a:ext cx="64778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2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3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8" dur="3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8" grpId="2"/>
      <p:bldP build="whole" bldLvl="1" animBg="1" rev="0" advAuto="0" spid="239" grpId="4"/>
      <p:bldP build="whole" bldLvl="1" animBg="1" rev="0" advAuto="0" spid="237" grpId="1"/>
      <p:bldP build="whole" bldLvl="1" animBg="1" rev="0" advAuto="0" spid="240" grpId="5"/>
      <p:bldP build="whole" bldLvl="1" animBg="1" rev="0" advAuto="0" spid="242" grpId="6"/>
      <p:bldP build="whole" bldLvl="1" animBg="1" rev="0" advAuto="0" spid="241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/>
        </p:nvSpPr>
        <p:spPr>
          <a:xfrm>
            <a:off x="3746922" y="1877377"/>
            <a:ext cx="71582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IR</a:t>
            </a:r>
            <a:r>
              <a:rPr baseline="-5999"/>
              <a:t>0</a:t>
            </a:r>
          </a:p>
        </p:txBody>
      </p:sp>
      <p:sp>
        <p:nvSpPr>
          <p:cNvPr id="122" name="Shape 122"/>
          <p:cNvSpPr/>
          <p:nvPr/>
        </p:nvSpPr>
        <p:spPr>
          <a:xfrm>
            <a:off x="5792458" y="1433089"/>
            <a:ext cx="1394670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interp</a:t>
            </a:r>
          </a:p>
        </p:txBody>
      </p:sp>
      <p:sp>
        <p:nvSpPr>
          <p:cNvPr id="123" name="Shape 123"/>
          <p:cNvSpPr/>
          <p:nvPr/>
        </p:nvSpPr>
        <p:spPr>
          <a:xfrm>
            <a:off x="4781681" y="8085772"/>
            <a:ext cx="314529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4" name="Shape 124"/>
          <p:cNvSpPr/>
          <p:nvPr/>
        </p:nvSpPr>
        <p:spPr>
          <a:xfrm>
            <a:off x="5792458" y="7177722"/>
            <a:ext cx="1394670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interp</a:t>
            </a:r>
          </a:p>
        </p:txBody>
      </p:sp>
      <p:sp>
        <p:nvSpPr>
          <p:cNvPr id="125" name="Shape 125"/>
          <p:cNvSpPr/>
          <p:nvPr/>
        </p:nvSpPr>
        <p:spPr>
          <a:xfrm flipH="1">
            <a:off x="4104833" y="2916660"/>
            <a:ext cx="1" cy="4364568"/>
          </a:xfrm>
          <a:prstGeom prst="line">
            <a:avLst/>
          </a:prstGeom>
          <a:ln w="508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6" name="Shape 126"/>
          <p:cNvSpPr/>
          <p:nvPr/>
        </p:nvSpPr>
        <p:spPr>
          <a:xfrm rot="16204772">
            <a:off x="447761" y="4629149"/>
            <a:ext cx="374201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compile / desugar</a:t>
            </a:r>
          </a:p>
        </p:txBody>
      </p:sp>
      <p:sp>
        <p:nvSpPr>
          <p:cNvPr id="127" name="Shape 127"/>
          <p:cNvSpPr/>
          <p:nvPr/>
        </p:nvSpPr>
        <p:spPr>
          <a:xfrm>
            <a:off x="8220507" y="1966489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28" name="Shape 128"/>
          <p:cNvSpPr/>
          <p:nvPr/>
        </p:nvSpPr>
        <p:spPr>
          <a:xfrm>
            <a:off x="4764748" y="2290339"/>
            <a:ext cx="314529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9" name="Shape 129"/>
          <p:cNvSpPr/>
          <p:nvPr/>
        </p:nvSpPr>
        <p:spPr>
          <a:xfrm>
            <a:off x="3746922" y="7672810"/>
            <a:ext cx="715823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IR</a:t>
            </a:r>
            <a:r>
              <a:rPr baseline="-5999"/>
              <a:t>1</a:t>
            </a:r>
          </a:p>
        </p:txBody>
      </p:sp>
      <p:sp>
        <p:nvSpPr>
          <p:cNvPr id="130" name="Shape 130"/>
          <p:cNvSpPr/>
          <p:nvPr/>
        </p:nvSpPr>
        <p:spPr>
          <a:xfrm>
            <a:off x="8220507" y="7672810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31" name="Shape 131"/>
          <p:cNvSpPr/>
          <p:nvPr/>
        </p:nvSpPr>
        <p:spPr>
          <a:xfrm rot="16219358">
            <a:off x="9280974" y="4849177"/>
            <a:ext cx="516637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/>
            </a:lvl1pPr>
          </a:lstStyle>
          <a:p>
            <a:pPr/>
            <a:r>
              <a:t>=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8" dur="3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"/>
                            </p:stCondLst>
                            <p:childTnLst>
                              <p:par>
                                <p:cTn id="30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2" dur="3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600"/>
                            </p:stCondLst>
                            <p:childTnLst>
                              <p:par>
                                <p:cTn id="34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6" dur="3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900"/>
                            </p:stCondLst>
                            <p:childTnLst>
                              <p:par>
                                <p:cTn id="38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0" dur="3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200"/>
                            </p:stCondLst>
                            <p:childTnLst>
                              <p:par>
                                <p:cTn id="42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4" dur="3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0" grpId="9"/>
      <p:bldP build="whole" bldLvl="1" animBg="1" rev="0" advAuto="0" spid="122" grpId="6"/>
      <p:bldP build="whole" bldLvl="1" animBg="1" rev="0" advAuto="0" spid="126" grpId="3"/>
      <p:bldP build="whole" bldLvl="1" animBg="1" rev="0" advAuto="0" spid="125" grpId="1"/>
      <p:bldP build="whole" bldLvl="1" animBg="1" rev="0" advAuto="0" spid="124" grpId="7"/>
      <p:bldP build="whole" bldLvl="1" animBg="1" rev="0" advAuto="0" spid="131" grpId="10"/>
      <p:bldP build="whole" bldLvl="1" animBg="1" rev="0" advAuto="0" spid="127" grpId="8"/>
      <p:bldP build="whole" bldLvl="1" animBg="1" rev="0" advAuto="0" spid="129" grpId="2"/>
      <p:bldP build="whole" bldLvl="1" animBg="1" rev="0" advAuto="0" spid="123" grpId="5"/>
      <p:bldP build="whole" bldLvl="1" animBg="1" rev="0" advAuto="0" spid="128" grpId="4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/>
          <p:nvPr>
            <p:ph type="ctrTitle"/>
          </p:nvPr>
        </p:nvSpPr>
        <p:spPr>
          <a:xfrm>
            <a:off x="952500" y="359833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Evaluation Strategy</a:t>
            </a:r>
          </a:p>
        </p:txBody>
      </p:sp>
      <p:sp>
        <p:nvSpPr>
          <p:cNvPr id="245" name="Shape 245"/>
          <p:cNvSpPr/>
          <p:nvPr/>
        </p:nvSpPr>
        <p:spPr>
          <a:xfrm>
            <a:off x="729166" y="4152287"/>
            <a:ext cx="916833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((λ (x) ((λ (y) y) x)) (λ (z) z))</a:t>
            </a:r>
          </a:p>
        </p:txBody>
      </p:sp>
      <p:sp>
        <p:nvSpPr>
          <p:cNvPr id="246" name="Shape 246"/>
          <p:cNvSpPr/>
          <p:nvPr/>
        </p:nvSpPr>
        <p:spPr>
          <a:xfrm>
            <a:off x="5473617" y="5168738"/>
            <a:ext cx="6808366" cy="743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4200">
                <a:latin typeface="Skia Regular"/>
                <a:ea typeface="Skia Regular"/>
                <a:cs typeface="Skia Regular"/>
                <a:sym typeface="Skia Regular"/>
              </a:rPr>
              <a:t>→</a:t>
            </a:r>
            <a:r>
              <a:rPr baseline="-5999" sz="4200">
                <a:latin typeface="Skia Regular"/>
                <a:ea typeface="Skia Regular"/>
                <a:cs typeface="Skia Regular"/>
                <a:sym typeface="Skia Regular"/>
              </a:rPr>
              <a:t>η  </a:t>
            </a:r>
            <a:r>
              <a:t>((λ (y) y) (λ (z) z))</a:t>
            </a:r>
          </a:p>
        </p:txBody>
      </p:sp>
      <p:sp>
        <p:nvSpPr>
          <p:cNvPr id="247" name="Shape 247"/>
          <p:cNvSpPr/>
          <p:nvPr/>
        </p:nvSpPr>
        <p:spPr>
          <a:xfrm>
            <a:off x="5470739" y="6306001"/>
            <a:ext cx="3509046" cy="743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4200">
                <a:latin typeface="Skia Regular"/>
                <a:ea typeface="Skia Regular"/>
                <a:cs typeface="Skia Regular"/>
                <a:sym typeface="Skia Regular"/>
              </a:rPr>
              <a:t>→</a:t>
            </a:r>
            <a:r>
              <a:rPr baseline="-5999" sz="4200">
                <a:latin typeface="Skia Regular"/>
                <a:ea typeface="Skia Regular"/>
                <a:cs typeface="Skia Regular"/>
                <a:sym typeface="Skia Regular"/>
              </a:rPr>
              <a:t>β  </a:t>
            </a:r>
            <a:r>
              <a:t>(λ (z) z)</a:t>
            </a:r>
          </a:p>
        </p:txBody>
      </p:sp>
      <p:sp>
        <p:nvSpPr>
          <p:cNvPr id="248" name="Shape 248"/>
          <p:cNvSpPr/>
          <p:nvPr/>
        </p:nvSpPr>
        <p:spPr>
          <a:xfrm>
            <a:off x="1083865" y="4181308"/>
            <a:ext cx="5725989" cy="622301"/>
          </a:xfrm>
          <a:prstGeom prst="rect">
            <a:avLst/>
          </a:prstGeom>
          <a:solidFill>
            <a:schemeClr val="accent6">
              <a:lumOff val="-21524"/>
              <a:alpha val="3454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5" grpId="1"/>
      <p:bldP build="whole" bldLvl="1" animBg="1" rev="0" advAuto="0" spid="246" grpId="2"/>
      <p:bldP build="whole" bldLvl="1" animBg="1" rev="0" advAuto="0" spid="247" grpId="3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/>
          <p:nvPr>
            <p:ph type="ctrTitle"/>
          </p:nvPr>
        </p:nvSpPr>
        <p:spPr>
          <a:xfrm>
            <a:off x="952500" y="359833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Evaluation Strategy</a:t>
            </a:r>
          </a:p>
        </p:txBody>
      </p:sp>
      <p:sp>
        <p:nvSpPr>
          <p:cNvPr id="251" name="Shape 251"/>
          <p:cNvSpPr/>
          <p:nvPr/>
        </p:nvSpPr>
        <p:spPr>
          <a:xfrm>
            <a:off x="729166" y="4152287"/>
            <a:ext cx="916833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((λ (x) ((λ (y) y) x)) (λ (z) z))</a:t>
            </a:r>
          </a:p>
        </p:txBody>
      </p:sp>
      <p:sp>
        <p:nvSpPr>
          <p:cNvPr id="252" name="Shape 252"/>
          <p:cNvSpPr/>
          <p:nvPr/>
        </p:nvSpPr>
        <p:spPr>
          <a:xfrm>
            <a:off x="5481322" y="5168738"/>
            <a:ext cx="6801422" cy="743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4200">
                <a:latin typeface="Skia Regular"/>
                <a:ea typeface="Skia Regular"/>
                <a:cs typeface="Skia Regular"/>
                <a:sym typeface="Skia Regular"/>
              </a:rPr>
              <a:t>→</a:t>
            </a:r>
            <a:r>
              <a:rPr baseline="-5999" sz="4200">
                <a:latin typeface="Skia Regular"/>
                <a:ea typeface="Skia Regular"/>
                <a:cs typeface="Skia Regular"/>
                <a:sym typeface="Skia Regular"/>
              </a:rPr>
              <a:t>β  </a:t>
            </a:r>
            <a:r>
              <a:t>((λ (y) y) (λ (z) z))</a:t>
            </a:r>
          </a:p>
        </p:txBody>
      </p:sp>
      <p:sp>
        <p:nvSpPr>
          <p:cNvPr id="253" name="Shape 253"/>
          <p:cNvSpPr/>
          <p:nvPr/>
        </p:nvSpPr>
        <p:spPr>
          <a:xfrm>
            <a:off x="5470739" y="6306001"/>
            <a:ext cx="3509046" cy="743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4200">
                <a:latin typeface="Skia Regular"/>
                <a:ea typeface="Skia Regular"/>
                <a:cs typeface="Skia Regular"/>
                <a:sym typeface="Skia Regular"/>
              </a:rPr>
              <a:t>→</a:t>
            </a:r>
            <a:r>
              <a:rPr baseline="-5999" sz="4200">
                <a:latin typeface="Skia Regular"/>
                <a:ea typeface="Skia Regular"/>
                <a:cs typeface="Skia Regular"/>
                <a:sym typeface="Skia Regular"/>
              </a:rPr>
              <a:t>β  </a:t>
            </a:r>
            <a:r>
              <a:t>(λ (z) z)</a:t>
            </a:r>
          </a:p>
        </p:txBody>
      </p:sp>
      <p:sp>
        <p:nvSpPr>
          <p:cNvPr id="254" name="Shape 254"/>
          <p:cNvSpPr/>
          <p:nvPr/>
        </p:nvSpPr>
        <p:spPr>
          <a:xfrm>
            <a:off x="787400" y="4123266"/>
            <a:ext cx="9051867" cy="743112"/>
          </a:xfrm>
          <a:prstGeom prst="rect">
            <a:avLst/>
          </a:prstGeom>
          <a:solidFill>
            <a:schemeClr val="accent6">
              <a:lumOff val="-21524"/>
              <a:alpha val="3454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1" grpId="1"/>
      <p:bldP build="whole" bldLvl="1" animBg="1" rev="0" advAuto="0" spid="252" grpId="2"/>
      <p:bldP build="whole" bldLvl="1" animBg="1" rev="0" advAuto="0" spid="253" grpId="3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/>
          <p:nvPr>
            <p:ph type="ctrTitle"/>
          </p:nvPr>
        </p:nvSpPr>
        <p:spPr>
          <a:xfrm>
            <a:off x="952500" y="359833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Evaluation Strategy</a:t>
            </a:r>
          </a:p>
        </p:txBody>
      </p:sp>
      <p:sp>
        <p:nvSpPr>
          <p:cNvPr id="257" name="Shape 257"/>
          <p:cNvSpPr/>
          <p:nvPr/>
        </p:nvSpPr>
        <p:spPr>
          <a:xfrm>
            <a:off x="729166" y="4152287"/>
            <a:ext cx="916833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((λ (x) ((λ (y) y) x)) (λ (z) z))</a:t>
            </a:r>
          </a:p>
        </p:txBody>
      </p:sp>
      <p:sp>
        <p:nvSpPr>
          <p:cNvPr id="258" name="Shape 258"/>
          <p:cNvSpPr/>
          <p:nvPr/>
        </p:nvSpPr>
        <p:spPr>
          <a:xfrm>
            <a:off x="5481322" y="5168738"/>
            <a:ext cx="6801422" cy="743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4200">
                <a:latin typeface="Skia Regular"/>
                <a:ea typeface="Skia Regular"/>
                <a:cs typeface="Skia Regular"/>
                <a:sym typeface="Skia Regular"/>
              </a:rPr>
              <a:t>→</a:t>
            </a:r>
            <a:r>
              <a:rPr baseline="-5999" sz="4200">
                <a:latin typeface="Skia Regular"/>
                <a:ea typeface="Skia Regular"/>
                <a:cs typeface="Skia Regular"/>
                <a:sym typeface="Skia Regular"/>
              </a:rPr>
              <a:t>β  </a:t>
            </a:r>
            <a:r>
              <a:t>((λ (x) x) (λ (z) z))</a:t>
            </a:r>
          </a:p>
        </p:txBody>
      </p:sp>
      <p:sp>
        <p:nvSpPr>
          <p:cNvPr id="259" name="Shape 259"/>
          <p:cNvSpPr/>
          <p:nvPr/>
        </p:nvSpPr>
        <p:spPr>
          <a:xfrm>
            <a:off x="5470739" y="6306001"/>
            <a:ext cx="3509046" cy="743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4200">
                <a:latin typeface="Skia Regular"/>
                <a:ea typeface="Skia Regular"/>
                <a:cs typeface="Skia Regular"/>
                <a:sym typeface="Skia Regular"/>
              </a:rPr>
              <a:t>→</a:t>
            </a:r>
            <a:r>
              <a:rPr baseline="-5999" sz="4200">
                <a:latin typeface="Skia Regular"/>
                <a:ea typeface="Skia Regular"/>
                <a:cs typeface="Skia Regular"/>
                <a:sym typeface="Skia Regular"/>
              </a:rPr>
              <a:t>β  </a:t>
            </a:r>
            <a:r>
              <a:t>(λ (z) z)</a:t>
            </a:r>
          </a:p>
        </p:txBody>
      </p:sp>
      <p:sp>
        <p:nvSpPr>
          <p:cNvPr id="260" name="Shape 260"/>
          <p:cNvSpPr/>
          <p:nvPr/>
        </p:nvSpPr>
        <p:spPr>
          <a:xfrm>
            <a:off x="3014133" y="4174066"/>
            <a:ext cx="3509045" cy="622301"/>
          </a:xfrm>
          <a:prstGeom prst="rect">
            <a:avLst/>
          </a:prstGeom>
          <a:solidFill>
            <a:schemeClr val="accent6">
              <a:lumOff val="-21524"/>
              <a:alpha val="3454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8" grpId="2"/>
      <p:bldP build="whole" bldLvl="1" animBg="1" rev="0" advAuto="0" spid="259" grpId="3"/>
      <p:bldP build="whole" bldLvl="1" animBg="1" rev="0" advAuto="0" spid="257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/>
          <p:nvPr>
            <p:ph type="ctrTitle"/>
          </p:nvPr>
        </p:nvSpPr>
        <p:spPr>
          <a:xfrm>
            <a:off x="952500" y="359833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Confluence</a:t>
            </a:r>
          </a:p>
        </p:txBody>
      </p:sp>
      <p:sp>
        <p:nvSpPr>
          <p:cNvPr id="263" name="Shape 263"/>
          <p:cNvSpPr/>
          <p:nvPr/>
        </p:nvSpPr>
        <p:spPr>
          <a:xfrm>
            <a:off x="6178506" y="2940049"/>
            <a:ext cx="64778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0</a:t>
            </a:r>
          </a:p>
        </p:txBody>
      </p:sp>
      <p:sp>
        <p:nvSpPr>
          <p:cNvPr id="264" name="Shape 264"/>
          <p:cNvSpPr/>
          <p:nvPr/>
        </p:nvSpPr>
        <p:spPr>
          <a:xfrm flipH="1">
            <a:off x="4697954" y="3708530"/>
            <a:ext cx="1313380" cy="131337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65" name="Shape 265"/>
          <p:cNvSpPr/>
          <p:nvPr/>
        </p:nvSpPr>
        <p:spPr>
          <a:xfrm>
            <a:off x="4938100" y="3683396"/>
            <a:ext cx="351533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66" name="Shape 266"/>
          <p:cNvSpPr/>
          <p:nvPr/>
        </p:nvSpPr>
        <p:spPr>
          <a:xfrm>
            <a:off x="6989232" y="3708530"/>
            <a:ext cx="1313380" cy="131338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67" name="Shape 267"/>
          <p:cNvSpPr/>
          <p:nvPr/>
        </p:nvSpPr>
        <p:spPr>
          <a:xfrm>
            <a:off x="7706700" y="3683396"/>
            <a:ext cx="351533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68" name="Shape 268"/>
          <p:cNvSpPr/>
          <p:nvPr/>
        </p:nvSpPr>
        <p:spPr>
          <a:xfrm>
            <a:off x="3900973" y="5251449"/>
            <a:ext cx="64778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1</a:t>
            </a:r>
          </a:p>
        </p:txBody>
      </p:sp>
      <p:sp>
        <p:nvSpPr>
          <p:cNvPr id="269" name="Shape 269"/>
          <p:cNvSpPr/>
          <p:nvPr/>
        </p:nvSpPr>
        <p:spPr>
          <a:xfrm>
            <a:off x="8261306" y="5251449"/>
            <a:ext cx="64778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2</a:t>
            </a:r>
          </a:p>
        </p:txBody>
      </p:sp>
      <p:sp>
        <p:nvSpPr>
          <p:cNvPr id="270" name="Shape 270"/>
          <p:cNvSpPr/>
          <p:nvPr/>
        </p:nvSpPr>
        <p:spPr>
          <a:xfrm>
            <a:off x="7523699" y="8837083"/>
            <a:ext cx="510326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Church-Rosser Theorem</a:t>
            </a:r>
          </a:p>
        </p:txBody>
      </p:sp>
      <p:sp>
        <p:nvSpPr>
          <p:cNvPr id="271" name="Shape 271"/>
          <p:cNvSpPr/>
          <p:nvPr/>
        </p:nvSpPr>
        <p:spPr>
          <a:xfrm>
            <a:off x="4768581" y="6211606"/>
            <a:ext cx="1190086" cy="1190086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72" name="Shape 272"/>
          <p:cNvSpPr/>
          <p:nvPr/>
        </p:nvSpPr>
        <p:spPr>
          <a:xfrm>
            <a:off x="4669283" y="6653549"/>
            <a:ext cx="351534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73" name="Shape 273"/>
          <p:cNvSpPr/>
          <p:nvPr/>
        </p:nvSpPr>
        <p:spPr>
          <a:xfrm flipH="1">
            <a:off x="7086014" y="6357525"/>
            <a:ext cx="1101856" cy="1101857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74" name="Shape 274"/>
          <p:cNvSpPr/>
          <p:nvPr/>
        </p:nvSpPr>
        <p:spPr>
          <a:xfrm>
            <a:off x="7840316" y="6958554"/>
            <a:ext cx="351533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*</a:t>
            </a:r>
          </a:p>
        </p:txBody>
      </p:sp>
      <p:sp>
        <p:nvSpPr>
          <p:cNvPr id="275" name="Shape 275"/>
          <p:cNvSpPr/>
          <p:nvPr/>
        </p:nvSpPr>
        <p:spPr>
          <a:xfrm>
            <a:off x="6198447" y="7300383"/>
            <a:ext cx="64778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3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3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3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3" grpId="3"/>
      <p:bldP build="whole" bldLvl="1" animBg="1" rev="0" advAuto="0" spid="271" grpId="1"/>
      <p:bldP build="whole" bldLvl="1" animBg="1" rev="0" advAuto="0" spid="274" grpId="4"/>
      <p:bldP build="whole" bldLvl="1" animBg="1" rev="0" advAuto="0" spid="272" grpId="2"/>
      <p:bldP build="whole" bldLvl="1" animBg="1" rev="0" advAuto="0" spid="275" grpId="5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/>
          <p:nvPr/>
        </p:nvSpPr>
        <p:spPr>
          <a:xfrm>
            <a:off x="3115233" y="1392766"/>
            <a:ext cx="67743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/>
            </a:lvl1pPr>
          </a:lstStyle>
          <a:p>
            <a:pPr/>
            <a:r>
              <a:t>Applicative evaluation order</a:t>
            </a:r>
          </a:p>
        </p:txBody>
      </p:sp>
      <p:sp>
        <p:nvSpPr>
          <p:cNvPr id="278" name="Shape 278"/>
          <p:cNvSpPr/>
          <p:nvPr/>
        </p:nvSpPr>
        <p:spPr>
          <a:xfrm>
            <a:off x="3584892" y="5820833"/>
            <a:ext cx="5835016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/>
            </a:lvl1pPr>
          </a:lstStyle>
          <a:p>
            <a:pPr/>
            <a:r>
              <a:t>Normal evaluation order</a:t>
            </a:r>
          </a:p>
        </p:txBody>
      </p:sp>
      <p:sp>
        <p:nvSpPr>
          <p:cNvPr id="279" name="Shape 279"/>
          <p:cNvSpPr/>
          <p:nvPr/>
        </p:nvSpPr>
        <p:spPr>
          <a:xfrm>
            <a:off x="1160246" y="2965450"/>
            <a:ext cx="1068430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Always evaluates the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innermost</a:t>
            </a:r>
            <a:r>
              <a:t> leftmost redex first. </a:t>
            </a:r>
          </a:p>
        </p:txBody>
      </p:sp>
      <p:sp>
        <p:nvSpPr>
          <p:cNvPr id="280" name="Shape 280"/>
          <p:cNvSpPr/>
          <p:nvPr/>
        </p:nvSpPr>
        <p:spPr>
          <a:xfrm>
            <a:off x="1308312" y="7410450"/>
            <a:ext cx="1070991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Always evaluates the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outermost</a:t>
            </a:r>
            <a:r>
              <a:t> leftmost redex first.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/>
          <p:nvPr/>
        </p:nvSpPr>
        <p:spPr>
          <a:xfrm>
            <a:off x="3115233" y="1392766"/>
            <a:ext cx="677433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/>
            </a:lvl1pPr>
          </a:lstStyle>
          <a:p>
            <a:pPr/>
            <a:r>
              <a:t>Applicative evaluation order</a:t>
            </a:r>
          </a:p>
        </p:txBody>
      </p:sp>
      <p:sp>
        <p:nvSpPr>
          <p:cNvPr id="283" name="Shape 283"/>
          <p:cNvSpPr/>
          <p:nvPr/>
        </p:nvSpPr>
        <p:spPr>
          <a:xfrm>
            <a:off x="3584892" y="5820833"/>
            <a:ext cx="5835016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/>
            </a:lvl1pPr>
          </a:lstStyle>
          <a:p>
            <a:pPr/>
            <a:r>
              <a:t>Normal evaluation order</a:t>
            </a:r>
          </a:p>
        </p:txBody>
      </p:sp>
      <p:sp>
        <p:nvSpPr>
          <p:cNvPr id="284" name="Shape 284"/>
          <p:cNvSpPr/>
          <p:nvPr/>
        </p:nvSpPr>
        <p:spPr>
          <a:xfrm>
            <a:off x="1918233" y="2967260"/>
            <a:ext cx="916833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((λ (x) ((λ (y) y) x)) (λ (z) z))</a:t>
            </a:r>
          </a:p>
        </p:txBody>
      </p:sp>
      <p:sp>
        <p:nvSpPr>
          <p:cNvPr id="285" name="Shape 285"/>
          <p:cNvSpPr/>
          <p:nvPr/>
        </p:nvSpPr>
        <p:spPr>
          <a:xfrm>
            <a:off x="4203199" y="2989039"/>
            <a:ext cx="3509046" cy="622301"/>
          </a:xfrm>
          <a:prstGeom prst="rect">
            <a:avLst/>
          </a:prstGeom>
          <a:solidFill>
            <a:schemeClr val="accent6">
              <a:lumOff val="-21524"/>
              <a:alpha val="3454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86" name="Shape 286"/>
          <p:cNvSpPr/>
          <p:nvPr/>
        </p:nvSpPr>
        <p:spPr>
          <a:xfrm>
            <a:off x="272045" y="7623620"/>
            <a:ext cx="12460710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287" name="Shape 287"/>
          <p:cNvSpPr/>
          <p:nvPr/>
        </p:nvSpPr>
        <p:spPr>
          <a:xfrm>
            <a:off x="332676" y="7563215"/>
            <a:ext cx="12339448" cy="832409"/>
          </a:xfrm>
          <a:prstGeom prst="rect">
            <a:avLst/>
          </a:prstGeom>
          <a:solidFill>
            <a:schemeClr val="accent6">
              <a:lumOff val="-21524"/>
              <a:alpha val="3454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6" grpId="2"/>
      <p:bldP build="whole" bldLvl="1" animBg="1" rev="0" advAuto="0" spid="284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/>
          <p:nvPr/>
        </p:nvSpPr>
        <p:spPr>
          <a:xfrm>
            <a:off x="3555555" y="5659966"/>
            <a:ext cx="5893690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/>
            </a:lvl1pPr>
          </a:lstStyle>
          <a:p>
            <a:pPr/>
            <a:r>
              <a:t>Call-by-name semantics</a:t>
            </a:r>
          </a:p>
        </p:txBody>
      </p:sp>
      <p:sp>
        <p:nvSpPr>
          <p:cNvPr id="290" name="Shape 290"/>
          <p:cNvSpPr/>
          <p:nvPr/>
        </p:nvSpPr>
        <p:spPr>
          <a:xfrm>
            <a:off x="3585159" y="1621366"/>
            <a:ext cx="5834482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/>
            </a:lvl1pPr>
          </a:lstStyle>
          <a:p>
            <a:pPr/>
            <a:r>
              <a:t>Call-by-value semantics</a:t>
            </a:r>
          </a:p>
        </p:txBody>
      </p:sp>
      <p:sp>
        <p:nvSpPr>
          <p:cNvPr id="291" name="Shape 291"/>
          <p:cNvSpPr/>
          <p:nvPr/>
        </p:nvSpPr>
        <p:spPr>
          <a:xfrm>
            <a:off x="1499031" y="7232650"/>
            <a:ext cx="1000673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Normal evaluation order,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but not under lambdas</a:t>
            </a:r>
            <a:r>
              <a:t>.</a:t>
            </a:r>
          </a:p>
        </p:txBody>
      </p:sp>
      <p:sp>
        <p:nvSpPr>
          <p:cNvPr id="292" name="Shape 292"/>
          <p:cNvSpPr/>
          <p:nvPr/>
        </p:nvSpPr>
        <p:spPr>
          <a:xfrm>
            <a:off x="1096467" y="3188758"/>
            <a:ext cx="10811866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Applicative evaluation order,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but not under lambdas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/>
          <p:nvPr/>
        </p:nvSpPr>
        <p:spPr>
          <a:xfrm>
            <a:off x="1606196" y="4375150"/>
            <a:ext cx="3307284" cy="209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 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::= (ℰ e)</a:t>
            </a:r>
            <a:br>
              <a:rPr sz="3800">
                <a:latin typeface="Andale Mono"/>
                <a:ea typeface="Andale Mono"/>
                <a:cs typeface="Andale Mono"/>
                <a:sym typeface="Andale Mono"/>
              </a:rPr>
            </a:b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    | (v ℰ)</a:t>
            </a:r>
            <a:br>
              <a:rPr sz="3800">
                <a:latin typeface="Andale Mono"/>
                <a:ea typeface="Andale Mono"/>
                <a:cs typeface="Andale Mono"/>
                <a:sym typeface="Andale Mono"/>
              </a:rPr>
            </a:b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    | □</a:t>
            </a:r>
          </a:p>
        </p:txBody>
      </p:sp>
      <p:sp>
        <p:nvSpPr>
          <p:cNvPr id="295" name="Shape 295"/>
          <p:cNvSpPr/>
          <p:nvPr>
            <p:ph type="ctrTitle"/>
          </p:nvPr>
        </p:nvSpPr>
        <p:spPr>
          <a:xfrm>
            <a:off x="952500" y="359833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Evaluation contexts</a:t>
            </a:r>
          </a:p>
        </p:txBody>
      </p:sp>
      <p:sp>
        <p:nvSpPr>
          <p:cNvPr id="296" name="Shape 296"/>
          <p:cNvSpPr/>
          <p:nvPr/>
        </p:nvSpPr>
        <p:spPr>
          <a:xfrm>
            <a:off x="6906329" y="3771900"/>
            <a:ext cx="445840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v ::= (λ (x) e)</a:t>
            </a:r>
            <a:br>
              <a:rPr sz="3800">
                <a:latin typeface="Andale Mono"/>
                <a:ea typeface="Andale Mono"/>
                <a:cs typeface="Andale Mono"/>
                <a:sym typeface="Andale Mono"/>
              </a:rPr>
            </a:br>
            <a:endParaRPr sz="3800">
              <a:latin typeface="Andale Mono"/>
              <a:ea typeface="Andale Mono"/>
              <a:cs typeface="Andale Mono"/>
              <a:sym typeface="Andale Mono"/>
            </a:endParaRPr>
          </a:p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endParaRPr sz="3800">
              <a:latin typeface="Andale Mono"/>
              <a:ea typeface="Andale Mono"/>
              <a:cs typeface="Andale Mono"/>
              <a:sym typeface="Andale Mono"/>
            </a:endParaRPr>
          </a:p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e ::= (λ (x) e)</a:t>
            </a:r>
            <a:br>
              <a:rPr sz="3800">
                <a:latin typeface="Andale Mono"/>
                <a:ea typeface="Andale Mono"/>
                <a:cs typeface="Andale Mono"/>
                <a:sym typeface="Andale Mono"/>
              </a:rPr>
            </a:b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    | (e e)</a:t>
            </a:r>
            <a:endParaRPr sz="3800">
              <a:latin typeface="Andale Mono"/>
              <a:ea typeface="Andale Mono"/>
              <a:cs typeface="Andale Mono"/>
              <a:sym typeface="Andale Mono"/>
            </a:endParaRPr>
          </a:p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    | x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/>
          <p:nvPr>
            <p:ph type="ctrTitle"/>
          </p:nvPr>
        </p:nvSpPr>
        <p:spPr>
          <a:xfrm>
            <a:off x="952500" y="-148167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Context and redex</a:t>
            </a:r>
          </a:p>
        </p:txBody>
      </p:sp>
      <p:sp>
        <p:nvSpPr>
          <p:cNvPr id="299" name="Shape 299"/>
          <p:cNvSpPr/>
          <p:nvPr/>
        </p:nvSpPr>
        <p:spPr>
          <a:xfrm>
            <a:off x="272045" y="3540613"/>
            <a:ext cx="12460710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300" name="Shape 300"/>
          <p:cNvSpPr/>
          <p:nvPr/>
        </p:nvSpPr>
        <p:spPr>
          <a:xfrm>
            <a:off x="569743" y="3480208"/>
            <a:ext cx="9150358" cy="743112"/>
          </a:xfrm>
          <a:prstGeom prst="rect">
            <a:avLst/>
          </a:prstGeom>
          <a:solidFill>
            <a:schemeClr val="accent6">
              <a:lumOff val="-21524"/>
              <a:alpha val="3454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01" name="Shape 301"/>
          <p:cNvSpPr/>
          <p:nvPr/>
        </p:nvSpPr>
        <p:spPr>
          <a:xfrm>
            <a:off x="957593" y="5438694"/>
            <a:ext cx="5046849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= (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□ (λ (w) w)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302" name="Shape 302"/>
          <p:cNvSpPr/>
          <p:nvPr/>
        </p:nvSpPr>
        <p:spPr>
          <a:xfrm>
            <a:off x="4284993" y="2415320"/>
            <a:ext cx="4147543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[(v v)] = </a:t>
            </a:r>
          </a:p>
        </p:txBody>
      </p:sp>
      <p:sp>
        <p:nvSpPr>
          <p:cNvPr id="303" name="Shape 303"/>
          <p:cNvSpPr/>
          <p:nvPr/>
        </p:nvSpPr>
        <p:spPr>
          <a:xfrm>
            <a:off x="1068317" y="7519947"/>
            <a:ext cx="1120041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 = ((λ (x) ((λ (y) y) x)) (λ (z) z))</a:t>
            </a:r>
          </a:p>
        </p:txBody>
      </p:sp>
      <p:sp>
        <p:nvSpPr>
          <p:cNvPr id="304" name="Shape 304"/>
          <p:cNvSpPr/>
          <p:nvPr/>
        </p:nvSpPr>
        <p:spPr>
          <a:xfrm rot="5371794">
            <a:off x="5797825" y="1468966"/>
            <a:ext cx="664084" cy="208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3000"/>
            </a:lvl1pPr>
          </a:lstStyle>
          <a:p>
            <a:pPr/>
            <a:r>
              <a:t>{</a:t>
            </a:r>
          </a:p>
        </p:txBody>
      </p:sp>
      <p:sp>
        <p:nvSpPr>
          <p:cNvPr id="305" name="Shape 305"/>
          <p:cNvSpPr/>
          <p:nvPr/>
        </p:nvSpPr>
        <p:spPr>
          <a:xfrm rot="5371794">
            <a:off x="5797825" y="1392766"/>
            <a:ext cx="664084" cy="208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3000">
                <a:solidFill>
                  <a:srgbClr val="FFFFFF"/>
                </a:solidFill>
              </a:defRPr>
            </a:lvl1pPr>
          </a:lstStyle>
          <a:p>
            <a:pPr/>
            <a:r>
              <a:t>{</a:t>
            </a:r>
          </a:p>
        </p:txBody>
      </p:sp>
      <p:sp>
        <p:nvSpPr>
          <p:cNvPr id="306" name="Shape 306"/>
          <p:cNvSpPr/>
          <p:nvPr/>
        </p:nvSpPr>
        <p:spPr>
          <a:xfrm>
            <a:off x="5783134" y="1642533"/>
            <a:ext cx="388665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/>
          <p:nvPr>
            <p:ph type="ctrTitle"/>
          </p:nvPr>
        </p:nvSpPr>
        <p:spPr>
          <a:xfrm>
            <a:off x="952500" y="105833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Context and redex</a:t>
            </a:r>
          </a:p>
        </p:txBody>
      </p:sp>
      <p:sp>
        <p:nvSpPr>
          <p:cNvPr id="309" name="Shape 309"/>
          <p:cNvSpPr/>
          <p:nvPr/>
        </p:nvSpPr>
        <p:spPr>
          <a:xfrm>
            <a:off x="272045" y="3540613"/>
            <a:ext cx="12460710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(((λ (x) ((λ (y) y) x)) (λ (z) z)) (λ (w) w))</a:t>
            </a:r>
          </a:p>
        </p:txBody>
      </p:sp>
      <p:sp>
        <p:nvSpPr>
          <p:cNvPr id="310" name="Shape 310"/>
          <p:cNvSpPr/>
          <p:nvPr/>
        </p:nvSpPr>
        <p:spPr>
          <a:xfrm>
            <a:off x="569743" y="3480208"/>
            <a:ext cx="9150358" cy="743112"/>
          </a:xfrm>
          <a:prstGeom prst="rect">
            <a:avLst/>
          </a:prstGeom>
          <a:solidFill>
            <a:schemeClr val="accent6">
              <a:lumOff val="-21524"/>
              <a:alpha val="34547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11" name="Shape 311"/>
          <p:cNvSpPr/>
          <p:nvPr/>
        </p:nvSpPr>
        <p:spPr>
          <a:xfrm>
            <a:off x="957593" y="5438694"/>
            <a:ext cx="5046849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= (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□ (λ (w) w)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312" name="Shape 312"/>
          <p:cNvSpPr/>
          <p:nvPr/>
        </p:nvSpPr>
        <p:spPr>
          <a:xfrm>
            <a:off x="5351793" y="2355280"/>
            <a:ext cx="2684265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[r] = </a:t>
            </a:r>
          </a:p>
        </p:txBody>
      </p:sp>
      <p:sp>
        <p:nvSpPr>
          <p:cNvPr id="313" name="Shape 313"/>
          <p:cNvSpPr/>
          <p:nvPr/>
        </p:nvSpPr>
        <p:spPr>
          <a:xfrm>
            <a:off x="1068317" y="7519947"/>
            <a:ext cx="11200416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 = ((λ (x) ((λ (y) y) x)) (λ (z) z))</a:t>
            </a:r>
          </a:p>
        </p:txBody>
      </p:sp>
      <p:sp>
        <p:nvSpPr>
          <p:cNvPr id="314" name="Shape 314"/>
          <p:cNvSpPr/>
          <p:nvPr/>
        </p:nvSpPr>
        <p:spPr>
          <a:xfrm>
            <a:off x="4507156" y="8217308"/>
            <a:ext cx="6801422" cy="743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4200">
                <a:latin typeface="Skia Regular"/>
                <a:ea typeface="Skia Regular"/>
                <a:cs typeface="Skia Regular"/>
                <a:sym typeface="Skia Regular"/>
              </a:rPr>
              <a:t>→</a:t>
            </a:r>
            <a:r>
              <a:rPr baseline="-5999" sz="4200">
                <a:latin typeface="Skia Regular"/>
                <a:ea typeface="Skia Regular"/>
                <a:cs typeface="Skia Regular"/>
                <a:sym typeface="Skia Regular"/>
              </a:rPr>
              <a:t>β  </a:t>
            </a:r>
            <a:r>
              <a:t>((λ (y) y) (λ (z) z))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type="ctrTitle"/>
          </p:nvPr>
        </p:nvSpPr>
        <p:spPr>
          <a:xfrm>
            <a:off x="1270000" y="1866900"/>
            <a:ext cx="10464800" cy="3302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Assignment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/>
          <p:nvPr>
            <p:ph type="ctrTitle"/>
          </p:nvPr>
        </p:nvSpPr>
        <p:spPr>
          <a:xfrm>
            <a:off x="952500" y="105833"/>
            <a:ext cx="11099800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Put it back together:</a:t>
            </a:r>
          </a:p>
        </p:txBody>
      </p:sp>
      <p:sp>
        <p:nvSpPr>
          <p:cNvPr id="317" name="Shape 317"/>
          <p:cNvSpPr/>
          <p:nvPr/>
        </p:nvSpPr>
        <p:spPr>
          <a:xfrm>
            <a:off x="991459" y="2272161"/>
            <a:ext cx="5046850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= (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□ (λ (w) w)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318" name="Shape 318"/>
          <p:cNvSpPr/>
          <p:nvPr/>
        </p:nvSpPr>
        <p:spPr>
          <a:xfrm>
            <a:off x="1034450" y="3557547"/>
            <a:ext cx="11200417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 = ((λ (x) ((λ (y) y) x)) (λ (z) z))</a:t>
            </a:r>
          </a:p>
        </p:txBody>
      </p:sp>
      <p:sp>
        <p:nvSpPr>
          <p:cNvPr id="319" name="Shape 319"/>
          <p:cNvSpPr/>
          <p:nvPr/>
        </p:nvSpPr>
        <p:spPr>
          <a:xfrm>
            <a:off x="4473289" y="4254908"/>
            <a:ext cx="6801422" cy="743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rPr sz="4200">
                <a:latin typeface="Skia Regular"/>
                <a:ea typeface="Skia Regular"/>
                <a:cs typeface="Skia Regular"/>
                <a:sym typeface="Skia Regular"/>
              </a:rPr>
              <a:t>→</a:t>
            </a:r>
            <a:r>
              <a:rPr baseline="-5999" sz="4200">
                <a:latin typeface="Skia Regular"/>
                <a:ea typeface="Skia Regular"/>
                <a:cs typeface="Skia Regular"/>
                <a:sym typeface="Skia Regular"/>
              </a:rPr>
              <a:t>β  </a:t>
            </a:r>
            <a:r>
              <a:t>((λ (y) y) (λ (z) z))</a:t>
            </a:r>
          </a:p>
        </p:txBody>
      </p:sp>
      <p:sp>
        <p:nvSpPr>
          <p:cNvPr id="320" name="Shape 320"/>
          <p:cNvSpPr/>
          <p:nvPr/>
        </p:nvSpPr>
        <p:spPr>
          <a:xfrm>
            <a:off x="6634658" y="5528075"/>
            <a:ext cx="1" cy="119356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21" name="Shape 321"/>
          <p:cNvSpPr/>
          <p:nvPr/>
        </p:nvSpPr>
        <p:spPr>
          <a:xfrm>
            <a:off x="1981900" y="7251700"/>
            <a:ext cx="9305517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(((λ (y) y) (λ (z) z)) </a:t>
            </a:r>
            <a:r>
              <a:rPr sz="3800"/>
              <a:t>(λ (w) w)</a:t>
            </a:r>
            <a:r>
              <a:t>)</a:t>
            </a:r>
          </a:p>
        </p:txBody>
      </p:sp>
      <p:sp>
        <p:nvSpPr>
          <p:cNvPr id="322" name="Shape 322"/>
          <p:cNvSpPr/>
          <p:nvPr/>
        </p:nvSpPr>
        <p:spPr>
          <a:xfrm>
            <a:off x="7203306" y="5731159"/>
            <a:ext cx="1341388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000">
                <a:latin typeface="Helvetica"/>
                <a:ea typeface="Helvetica"/>
                <a:cs typeface="Helvetica"/>
                <a:sym typeface="Helvetica"/>
              </a:defRPr>
            </a:pPr>
            <a:r>
              <a:t>ℰ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[r]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/>
          <p:nvPr>
            <p:ph type="ctrTitle"/>
          </p:nvPr>
        </p:nvSpPr>
        <p:spPr>
          <a:xfrm>
            <a:off x="833966" y="105833"/>
            <a:ext cx="11099801" cy="2159001"/>
          </a:xfrm>
          <a:prstGeom prst="rect">
            <a:avLst/>
          </a:prstGeom>
        </p:spPr>
        <p:txBody>
          <a:bodyPr anchor="ctr"/>
          <a:lstStyle>
            <a:lvl1pPr>
              <a:defRPr sz="6000"/>
            </a:lvl1pPr>
          </a:lstStyle>
          <a:p>
            <a:pPr/>
            <a:r>
              <a:t>Some exercises</a:t>
            </a:r>
          </a:p>
        </p:txBody>
      </p:sp>
      <p:sp>
        <p:nvSpPr>
          <p:cNvPr id="325" name="Shape 325"/>
          <p:cNvSpPr/>
          <p:nvPr/>
        </p:nvSpPr>
        <p:spPr>
          <a:xfrm>
            <a:off x="889365" y="2766483"/>
            <a:ext cx="10402975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1)  (((λ (y) y) (λ (z) z)) </a:t>
            </a:r>
            <a:r>
              <a:rPr sz="3800"/>
              <a:t>(λ (w) w)</a:t>
            </a:r>
            <a:r>
              <a:t>)</a:t>
            </a:r>
          </a:p>
        </p:txBody>
      </p:sp>
      <p:sp>
        <p:nvSpPr>
          <p:cNvPr id="326" name="Shape 326"/>
          <p:cNvSpPr/>
          <p:nvPr/>
        </p:nvSpPr>
        <p:spPr>
          <a:xfrm>
            <a:off x="889365" y="5035549"/>
            <a:ext cx="10265793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2)  ((λ (u) (u u)) (λ (x) (λ (x) x)))</a:t>
            </a:r>
          </a:p>
        </p:txBody>
      </p:sp>
      <p:sp>
        <p:nvSpPr>
          <p:cNvPr id="327" name="Shape 327"/>
          <p:cNvSpPr/>
          <p:nvPr/>
        </p:nvSpPr>
        <p:spPr>
          <a:xfrm>
            <a:off x="889365" y="7291916"/>
            <a:ext cx="9717064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3)  (((λ (x) x) (λ (y) y))</a:t>
            </a:r>
          </a:p>
          <a:p>
            <a:pPr algn="l"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((λ (u) (u u)) (λ (z) (z z))))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/>
        </p:nvSpPr>
        <p:spPr>
          <a:xfrm>
            <a:off x="2176932" y="1667933"/>
            <a:ext cx="2350467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Scheme IR</a:t>
            </a:r>
          </a:p>
        </p:txBody>
      </p:sp>
      <p:sp>
        <p:nvSpPr>
          <p:cNvPr id="136" name="Shape 136"/>
          <p:cNvSpPr/>
          <p:nvPr/>
        </p:nvSpPr>
        <p:spPr>
          <a:xfrm>
            <a:off x="2257857" y="7463366"/>
            <a:ext cx="2188617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λ-calculus</a:t>
            </a:r>
          </a:p>
        </p:txBody>
      </p:sp>
      <p:sp>
        <p:nvSpPr>
          <p:cNvPr id="137" name="Shape 137"/>
          <p:cNvSpPr/>
          <p:nvPr/>
        </p:nvSpPr>
        <p:spPr>
          <a:xfrm>
            <a:off x="5337203" y="1134533"/>
            <a:ext cx="1394670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interp</a:t>
            </a:r>
          </a:p>
        </p:txBody>
      </p:sp>
      <p:sp>
        <p:nvSpPr>
          <p:cNvPr id="138" name="Shape 138"/>
          <p:cNvSpPr/>
          <p:nvPr/>
        </p:nvSpPr>
        <p:spPr>
          <a:xfrm>
            <a:off x="4952365" y="7787216"/>
            <a:ext cx="314529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9" name="Shape 139"/>
          <p:cNvSpPr/>
          <p:nvPr/>
        </p:nvSpPr>
        <p:spPr>
          <a:xfrm>
            <a:off x="5337203" y="6913033"/>
            <a:ext cx="1394670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interp</a:t>
            </a:r>
          </a:p>
        </p:txBody>
      </p:sp>
      <p:sp>
        <p:nvSpPr>
          <p:cNvPr id="140" name="Shape 140"/>
          <p:cNvSpPr/>
          <p:nvPr/>
        </p:nvSpPr>
        <p:spPr>
          <a:xfrm flipH="1">
            <a:off x="3352165" y="2707216"/>
            <a:ext cx="1" cy="4364568"/>
          </a:xfrm>
          <a:prstGeom prst="line">
            <a:avLst/>
          </a:prstGeom>
          <a:ln w="508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1" name="Shape 141"/>
          <p:cNvSpPr/>
          <p:nvPr/>
        </p:nvSpPr>
        <p:spPr>
          <a:xfrm rot="16204772">
            <a:off x="-40945" y="4332816"/>
            <a:ext cx="288843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church-encode</a:t>
            </a:r>
          </a:p>
        </p:txBody>
      </p:sp>
      <p:sp>
        <p:nvSpPr>
          <p:cNvPr id="142" name="Shape 142"/>
          <p:cNvSpPr/>
          <p:nvPr/>
        </p:nvSpPr>
        <p:spPr>
          <a:xfrm>
            <a:off x="8439906" y="1667933"/>
            <a:ext cx="36850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43" name="Shape 143"/>
          <p:cNvSpPr/>
          <p:nvPr/>
        </p:nvSpPr>
        <p:spPr>
          <a:xfrm>
            <a:off x="8061680" y="6955366"/>
            <a:ext cx="4229771" cy="166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(λ (f) </a:t>
            </a:r>
          </a:p>
          <a:p>
            <a:pPr algn="l"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(λ (x)</a:t>
            </a:r>
          </a:p>
          <a:p>
            <a:pPr algn="l"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(f (f x))))</a:t>
            </a:r>
          </a:p>
        </p:txBody>
      </p:sp>
      <p:sp>
        <p:nvSpPr>
          <p:cNvPr id="144" name="Shape 144"/>
          <p:cNvSpPr/>
          <p:nvPr/>
        </p:nvSpPr>
        <p:spPr>
          <a:xfrm>
            <a:off x="4799965" y="1991783"/>
            <a:ext cx="314529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5" name="Shape 145"/>
          <p:cNvSpPr/>
          <p:nvPr/>
        </p:nvSpPr>
        <p:spPr>
          <a:xfrm flipV="1">
            <a:off x="8624157" y="2513858"/>
            <a:ext cx="1" cy="4243284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6" name="Shape 146"/>
          <p:cNvSpPr/>
          <p:nvPr/>
        </p:nvSpPr>
        <p:spPr>
          <a:xfrm rot="16204772">
            <a:off x="9155583" y="4332816"/>
            <a:ext cx="2461643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church-&gt;nat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499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99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3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6" grpId="5"/>
      <p:bldP build="whole" bldLvl="1" animBg="1" rev="0" advAuto="0" spid="139" grpId="2"/>
      <p:bldP build="whole" bldLvl="1" animBg="1" rev="0" advAuto="0" spid="143" grpId="3"/>
      <p:bldP build="whole" bldLvl="1" animBg="1" rev="0" advAuto="0" spid="145" grpId="4"/>
      <p:bldP build="whole" bldLvl="1" animBg="1" rev="0" advAuto="0" spid="13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title"/>
          </p:nvPr>
        </p:nvSpPr>
        <p:spPr>
          <a:xfrm>
            <a:off x="952500" y="37973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Formal semantics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/>
        </p:nvSpPr>
        <p:spPr>
          <a:xfrm>
            <a:off x="3006801" y="706966"/>
            <a:ext cx="6991198" cy="990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800"/>
            </a:lvl1pPr>
          </a:lstStyle>
          <a:p>
            <a:pPr/>
            <a:r>
              <a:t>Axiomatic Semantics</a:t>
            </a:r>
          </a:p>
        </p:txBody>
      </p:sp>
      <p:sp>
        <p:nvSpPr>
          <p:cNvPr id="151" name="Shape 151"/>
          <p:cNvSpPr/>
          <p:nvPr/>
        </p:nvSpPr>
        <p:spPr>
          <a:xfrm>
            <a:off x="2556002" y="3687233"/>
            <a:ext cx="7892797" cy="990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800"/>
            </a:lvl1pPr>
          </a:lstStyle>
          <a:p>
            <a:pPr/>
            <a:r>
              <a:t>Denotational Semantics</a:t>
            </a:r>
          </a:p>
        </p:txBody>
      </p:sp>
      <p:sp>
        <p:nvSpPr>
          <p:cNvPr id="152" name="Shape 152"/>
          <p:cNvSpPr/>
          <p:nvPr/>
        </p:nvSpPr>
        <p:spPr>
          <a:xfrm>
            <a:off x="2699639" y="6633633"/>
            <a:ext cx="7605523" cy="990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800"/>
            </a:lvl1pPr>
          </a:lstStyle>
          <a:p>
            <a:pPr/>
            <a:r>
              <a:t>Operational Semantics</a:t>
            </a:r>
          </a:p>
        </p:txBody>
      </p:sp>
      <p:sp>
        <p:nvSpPr>
          <p:cNvPr id="153" name="Shape 153"/>
          <p:cNvSpPr/>
          <p:nvPr/>
        </p:nvSpPr>
        <p:spPr>
          <a:xfrm>
            <a:off x="1517548" y="1765300"/>
            <a:ext cx="9969704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400"/>
            </a:pPr>
            <a:r>
              <a:t>Gives axioms for constructing sound proofs about </a:t>
            </a:r>
          </a:p>
          <a:p>
            <a:pPr>
              <a:defRPr sz="3400"/>
            </a:pPr>
            <a:r>
              <a:t>programs (typically using Hoare logic).</a:t>
            </a:r>
          </a:p>
        </p:txBody>
      </p:sp>
      <p:sp>
        <p:nvSpPr>
          <p:cNvPr id="154" name="Shape 154"/>
          <p:cNvSpPr/>
          <p:nvPr/>
        </p:nvSpPr>
        <p:spPr>
          <a:xfrm>
            <a:off x="1477606" y="4754033"/>
            <a:ext cx="10049587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400"/>
            </a:pPr>
            <a:r>
              <a:t>Provides a function that maps language forms into </a:t>
            </a:r>
          </a:p>
          <a:p>
            <a:pPr>
              <a:defRPr sz="3400"/>
            </a:pPr>
            <a:r>
              <a:t>their denotations in a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known</a:t>
            </a:r>
            <a:r>
              <a:t> domain.</a:t>
            </a:r>
          </a:p>
        </p:txBody>
      </p:sp>
      <p:sp>
        <p:nvSpPr>
          <p:cNvPr id="155" name="Shape 155"/>
          <p:cNvSpPr/>
          <p:nvPr/>
        </p:nvSpPr>
        <p:spPr>
          <a:xfrm>
            <a:off x="598030" y="7742766"/>
            <a:ext cx="1180874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400"/>
            </a:pPr>
            <a:r>
              <a:t>Provides a step-by-step reduction of the program</a:t>
            </a:r>
          </a:p>
          <a:p>
            <a:pPr>
              <a:defRPr sz="3400"/>
            </a:pPr>
            <a:r>
              <a:t>to a value in terms of program terms or an 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abstract machine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1" grpId="1"/>
      <p:bldP build="whole" bldLvl="1" animBg="1" rev="0" advAuto="0" spid="154" grpId="2"/>
      <p:bldP build="whole" bldLvl="1" animBg="1" rev="0" advAuto="0" spid="152" grpId="3"/>
      <p:bldP build="whole" bldLvl="1" animBg="1" rev="0" advAuto="0" spid="155" grpId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/>
        </p:nvSpPr>
        <p:spPr>
          <a:xfrm>
            <a:off x="1369504" y="629708"/>
            <a:ext cx="10265793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((λ (f) (f (f (λ (x) x)))) (λ (x) x))</a:t>
            </a:r>
          </a:p>
        </p:txBody>
      </p:sp>
      <p:sp>
        <p:nvSpPr>
          <p:cNvPr id="158" name="Shape 158"/>
          <p:cNvSpPr/>
          <p:nvPr/>
        </p:nvSpPr>
        <p:spPr>
          <a:xfrm>
            <a:off x="6502399" y="1638430"/>
            <a:ext cx="1" cy="130439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9" name="Shape 159"/>
          <p:cNvSpPr/>
          <p:nvPr/>
        </p:nvSpPr>
        <p:spPr>
          <a:xfrm>
            <a:off x="1918233" y="3329250"/>
            <a:ext cx="9168334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((λ (x) x) ((λ (x) x) (λ (x) x)))</a:t>
            </a:r>
          </a:p>
        </p:txBody>
      </p:sp>
      <p:sp>
        <p:nvSpPr>
          <p:cNvPr id="160" name="Shape 160"/>
          <p:cNvSpPr/>
          <p:nvPr/>
        </p:nvSpPr>
        <p:spPr>
          <a:xfrm>
            <a:off x="6502399" y="4337972"/>
            <a:ext cx="1" cy="130439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1" name="Shape 161"/>
          <p:cNvSpPr/>
          <p:nvPr/>
        </p:nvSpPr>
        <p:spPr>
          <a:xfrm>
            <a:off x="3564421" y="6028793"/>
            <a:ext cx="5875958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((λ (x) x) (λ (x) x))</a:t>
            </a:r>
          </a:p>
        </p:txBody>
      </p:sp>
      <p:sp>
        <p:nvSpPr>
          <p:cNvPr id="162" name="Shape 162"/>
          <p:cNvSpPr/>
          <p:nvPr/>
        </p:nvSpPr>
        <p:spPr>
          <a:xfrm>
            <a:off x="6502399" y="6924143"/>
            <a:ext cx="1" cy="130439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63" name="Shape 163"/>
          <p:cNvSpPr/>
          <p:nvPr/>
        </p:nvSpPr>
        <p:spPr>
          <a:xfrm>
            <a:off x="5210609" y="8501591"/>
            <a:ext cx="2583582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(λ (x) x)</a:t>
            </a:r>
          </a:p>
        </p:txBody>
      </p:sp>
      <p:sp>
        <p:nvSpPr>
          <p:cNvPr id="164" name="Shape 164"/>
          <p:cNvSpPr/>
          <p:nvPr/>
        </p:nvSpPr>
        <p:spPr>
          <a:xfrm>
            <a:off x="7442042" y="1966779"/>
            <a:ext cx="38978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/>
            <a:r>
              <a:t>β</a:t>
            </a:r>
          </a:p>
        </p:txBody>
      </p:sp>
      <p:sp>
        <p:nvSpPr>
          <p:cNvPr id="165" name="Shape 165"/>
          <p:cNvSpPr/>
          <p:nvPr/>
        </p:nvSpPr>
        <p:spPr>
          <a:xfrm>
            <a:off x="7442042" y="4666321"/>
            <a:ext cx="38978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/>
            <a:r>
              <a:t>β</a:t>
            </a:r>
          </a:p>
        </p:txBody>
      </p:sp>
      <p:sp>
        <p:nvSpPr>
          <p:cNvPr id="166" name="Shape 166"/>
          <p:cNvSpPr/>
          <p:nvPr/>
        </p:nvSpPr>
        <p:spPr>
          <a:xfrm>
            <a:off x="7442042" y="7252492"/>
            <a:ext cx="38978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Skia Regular"/>
                <a:ea typeface="Skia Regular"/>
                <a:cs typeface="Skia Regular"/>
                <a:sym typeface="Skia Regular"/>
              </a:defRPr>
            </a:lvl1pPr>
          </a:lstStyle>
          <a:p>
            <a:pPr/>
            <a:r>
              <a:t>β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3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8" dur="3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3" dur="3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"/>
                            </p:stCondLst>
                            <p:childTnLst>
                              <p:par>
                                <p:cTn id="35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7" dur="3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"/>
                            </p:stCondLst>
                            <p:childTnLst>
                              <p:par>
                                <p:cTn id="39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1" dur="3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8" grpId="1"/>
      <p:bldP build="whole" bldLvl="1" animBg="1" rev="0" advAuto="0" spid="164" grpId="2"/>
      <p:bldP build="whole" bldLvl="1" animBg="1" rev="0" advAuto="0" spid="163" grpId="9"/>
      <p:bldP build="whole" bldLvl="1" animBg="1" rev="0" advAuto="0" spid="159" grpId="3"/>
      <p:bldP build="whole" bldLvl="1" animBg="1" rev="0" advAuto="0" spid="165" grpId="5"/>
      <p:bldP build="whole" bldLvl="1" animBg="1" rev="0" advAuto="0" spid="160" grpId="4"/>
      <p:bldP build="whole" bldLvl="1" animBg="1" rev="0" advAuto="0" spid="162" grpId="7"/>
      <p:bldP build="whole" bldLvl="1" animBg="1" rev="0" advAuto="0" spid="166" grpId="8"/>
      <p:bldP build="whole" bldLvl="1" animBg="1" rev="0" advAuto="0" spid="161" grpId="6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/>
        </p:nvSpPr>
        <p:spPr>
          <a:xfrm>
            <a:off x="6481743" y="3601231"/>
            <a:ext cx="861964" cy="736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>
                <a:latin typeface="Skia Regular"/>
                <a:ea typeface="Skia Regular"/>
                <a:cs typeface="Skia Regular"/>
                <a:sym typeface="Skia Regular"/>
              </a:defRPr>
            </a:pPr>
            <a:r>
              <a:t>→</a:t>
            </a:r>
            <a:r>
              <a:rPr baseline="-5999"/>
              <a:t>β</a:t>
            </a:r>
          </a:p>
        </p:txBody>
      </p:sp>
      <p:sp>
        <p:nvSpPr>
          <p:cNvPr id="169" name="Shape 169"/>
          <p:cNvSpPr/>
          <p:nvPr/>
        </p:nvSpPr>
        <p:spPr>
          <a:xfrm>
            <a:off x="1566436" y="3658381"/>
            <a:ext cx="4046861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((λ (x) E</a:t>
            </a:r>
            <a:r>
              <a:rPr baseline="-5999"/>
              <a:t>0</a:t>
            </a:r>
            <a:r>
              <a:t>) E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170" name="Shape 170"/>
          <p:cNvSpPr/>
          <p:nvPr/>
        </p:nvSpPr>
        <p:spPr>
          <a:xfrm>
            <a:off x="8284046" y="3644118"/>
            <a:ext cx="2583508" cy="650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0</a:t>
            </a:r>
            <a:r>
              <a:t>[x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t>E</a:t>
            </a:r>
            <a:r>
              <a:rPr baseline="-5999"/>
              <a:t>1</a:t>
            </a:r>
            <a:r>
              <a:t>]</a:t>
            </a:r>
          </a:p>
        </p:txBody>
      </p:sp>
      <p:sp>
        <p:nvSpPr>
          <p:cNvPr id="171" name="Shape 171"/>
          <p:cNvSpPr/>
          <p:nvPr/>
        </p:nvSpPr>
        <p:spPr>
          <a:xfrm rot="16178890">
            <a:off x="2508884" y="2547131"/>
            <a:ext cx="1383031" cy="467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0"/>
            </a:lvl1pPr>
          </a:lstStyle>
          <a:p>
            <a:pPr/>
            <a:r>
              <a:t>{</a:t>
            </a:r>
          </a:p>
        </p:txBody>
      </p:sp>
      <p:sp>
        <p:nvSpPr>
          <p:cNvPr id="172" name="Shape 172"/>
          <p:cNvSpPr/>
          <p:nvPr/>
        </p:nvSpPr>
        <p:spPr>
          <a:xfrm>
            <a:off x="2952529" y="5461781"/>
            <a:ext cx="127467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redex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3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3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1" grpId="3"/>
      <p:bldP build="whole" bldLvl="1" animBg="1" rev="0" advAuto="0" spid="168" grpId="1"/>
      <p:bldP build="whole" bldLvl="1" animBg="1" rev="0" advAuto="0" spid="170" grpId="2"/>
      <p:bldP build="whole" bldLvl="1" animBg="1" rev="0" advAuto="0" spid="172" grpId="4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/>
          <p:nvPr>
            <p:ph type="title"/>
          </p:nvPr>
        </p:nvSpPr>
        <p:spPr>
          <a:xfrm>
            <a:off x="952500" y="25781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Capture-avoiding substitution</a:t>
            </a:r>
          </a:p>
        </p:txBody>
      </p:sp>
      <p:sp>
        <p:nvSpPr>
          <p:cNvPr id="175" name="Shape 175"/>
          <p:cNvSpPr/>
          <p:nvPr/>
        </p:nvSpPr>
        <p:spPr>
          <a:xfrm>
            <a:off x="5049779" y="6234918"/>
            <a:ext cx="2583509" cy="650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0</a:t>
            </a:r>
            <a:r>
              <a:t>[x</a:t>
            </a:r>
            <a:r>
              <a:rPr sz="1800"/>
              <a:t> </a:t>
            </a:r>
            <a:r>
              <a:rPr>
                <a:latin typeface="Skia Regular"/>
                <a:ea typeface="Skia Regular"/>
                <a:cs typeface="Skia Regular"/>
                <a:sym typeface="Skia Regular"/>
              </a:rPr>
              <a:t>←</a:t>
            </a:r>
            <a:r>
              <a:rPr sz="1800"/>
              <a:t> </a:t>
            </a:r>
            <a:r>
              <a:t>E</a:t>
            </a:r>
            <a:r>
              <a:rPr baseline="-5999"/>
              <a:t>1</a:t>
            </a:r>
            <a:r>
              <a:t>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