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gister Allocation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Register Allocation</a:t>
            </a:r>
          </a:p>
        </p:txBody>
      </p:sp>
      <p:sp>
        <p:nvSpPr>
          <p:cNvPr id="120" name="(via graph coloring and spilling)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(via graph coloring and spilling)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raph-coloring approach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Graph-coloring approach</a:t>
            </a:r>
          </a:p>
        </p:txBody>
      </p:sp>
      <p:sp>
        <p:nvSpPr>
          <p:cNvPr id="165" name="Interprets register allocation as a graph coloring problem:…"/>
          <p:cNvSpPr txBox="1"/>
          <p:nvPr>
            <p:ph type="body" idx="1"/>
          </p:nvPr>
        </p:nvSpPr>
        <p:spPr>
          <a:xfrm>
            <a:off x="461433" y="1816100"/>
            <a:ext cx="12081934" cy="7394510"/>
          </a:xfrm>
          <a:prstGeom prst="rect">
            <a:avLst/>
          </a:prstGeom>
        </p:spPr>
        <p:txBody>
          <a:bodyPr/>
          <a:lstStyle/>
          <a:p>
            <a:pPr marL="400050" indent="-400050" defTabSz="525779">
              <a:spcBef>
                <a:spcPts val="3700"/>
              </a:spcBef>
              <a:defRPr sz="2880"/>
            </a:pPr>
            <a:r>
              <a:t>Interprets register allocation as a graph coloring problem:</a:t>
            </a:r>
          </a:p>
          <a:p>
            <a:pPr lvl="2" marL="1200150" indent="-400050" defTabSz="525779">
              <a:spcBef>
                <a:spcPts val="3700"/>
              </a:spcBef>
              <a:defRPr sz="2880"/>
            </a:pPr>
            <a:r>
              <a:t>Given a graph G and number of colors k, a valid solution is an assignment of G’s nodes to colors, numbered [1..k], where no two adjacent nodes have the same color.</a:t>
            </a:r>
          </a:p>
          <a:p>
            <a:pPr lvl="2" marL="1200150" indent="-400050" defTabSz="525779">
              <a:spcBef>
                <a:spcPts val="3700"/>
              </a:spcBef>
              <a:defRPr sz="2880"/>
            </a:pPr>
            <a:r>
              <a:t>The problem is NP-Hard for k &gt; 2.</a:t>
            </a:r>
          </a:p>
          <a:p>
            <a:pPr marL="400050" indent="-400050" defTabSz="525779">
              <a:spcBef>
                <a:spcPts val="3700"/>
              </a:spcBef>
              <a:defRPr sz="2880"/>
            </a:pPr>
            <a:r>
              <a:t>The algorithm constructs a </a:t>
            </a:r>
            <a:r>
              <a:rPr i="1"/>
              <a:t>register interference graph</a:t>
            </a:r>
            <a:r>
              <a:t> where:</a:t>
            </a:r>
          </a:p>
          <a:p>
            <a:pPr lvl="2" marL="1200150" indent="-400050" defTabSz="525779">
              <a:spcBef>
                <a:spcPts val="3700"/>
              </a:spcBef>
              <a:defRPr sz="2880"/>
            </a:pPr>
            <a:r>
              <a:t>There is a node for each SSA register (or assignment)</a:t>
            </a:r>
          </a:p>
          <a:p>
            <a:pPr lvl="2" marL="1200150" indent="-400050" defTabSz="525779">
              <a:spcBef>
                <a:spcPts val="3700"/>
              </a:spcBef>
              <a:defRPr sz="2880"/>
            </a:pPr>
            <a:r>
              <a:t>There is an edge between two nodes when both registers may be live at some point in the code.</a:t>
            </a:r>
          </a:p>
          <a:p>
            <a:pPr lvl="2" marL="1200150" indent="-400050" defTabSz="525779">
              <a:spcBef>
                <a:spcPts val="3700"/>
              </a:spcBef>
              <a:defRPr sz="2880"/>
            </a:pPr>
            <a:r>
              <a:t>k is the number of hardware registers in our allocation pool.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Liveness &amp; live ranges"/>
          <p:cNvSpPr txBox="1"/>
          <p:nvPr>
            <p:ph type="title"/>
          </p:nvPr>
        </p:nvSpPr>
        <p:spPr>
          <a:xfrm>
            <a:off x="952500" y="254000"/>
            <a:ext cx="11099800" cy="1362605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Liveness &amp; live ranges</a:t>
            </a:r>
          </a:p>
        </p:txBody>
      </p:sp>
      <p:sp>
        <p:nvSpPr>
          <p:cNvPr id="168" name="Begins when a virtual register is assigned (for SSA this is unique).…"/>
          <p:cNvSpPr txBox="1"/>
          <p:nvPr>
            <p:ph type="body" sz="quarter" idx="1"/>
          </p:nvPr>
        </p:nvSpPr>
        <p:spPr>
          <a:xfrm>
            <a:off x="461433" y="1803400"/>
            <a:ext cx="12081934" cy="1686521"/>
          </a:xfrm>
          <a:prstGeom prst="rect">
            <a:avLst/>
          </a:prstGeom>
        </p:spPr>
        <p:txBody>
          <a:bodyPr/>
          <a:lstStyle/>
          <a:p>
            <a:pPr marL="431165" indent="-431165" defTabSz="566674">
              <a:spcBef>
                <a:spcPts val="4000"/>
              </a:spcBef>
              <a:defRPr sz="3104"/>
            </a:pPr>
            <a:r>
              <a:t>Begins when a virtual register is assigned (for SSA this is unique).</a:t>
            </a:r>
          </a:p>
          <a:p>
            <a:pPr marL="431165" indent="-431165" defTabSz="566674">
              <a:spcBef>
                <a:spcPts val="4000"/>
              </a:spcBef>
              <a:defRPr sz="3104"/>
            </a:pPr>
            <a:r>
              <a:t>Ends when that virtual register is last used.</a:t>
            </a:r>
          </a:p>
        </p:txBody>
      </p:sp>
      <p:sp>
        <p:nvSpPr>
          <p:cNvPr id="169" name="Rectangle"/>
          <p:cNvSpPr/>
          <p:nvPr/>
        </p:nvSpPr>
        <p:spPr>
          <a:xfrm>
            <a:off x="5583204" y="3871747"/>
            <a:ext cx="1987419" cy="847725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0" name="%a = …"/>
          <p:cNvSpPr txBox="1"/>
          <p:nvPr/>
        </p:nvSpPr>
        <p:spPr>
          <a:xfrm>
            <a:off x="5805065" y="4047959"/>
            <a:ext cx="1394670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%a = …</a:t>
            </a:r>
          </a:p>
        </p:txBody>
      </p:sp>
      <p:sp>
        <p:nvSpPr>
          <p:cNvPr id="171" name="Line"/>
          <p:cNvSpPr/>
          <p:nvPr/>
        </p:nvSpPr>
        <p:spPr>
          <a:xfrm flipH="1">
            <a:off x="5961549" y="7755394"/>
            <a:ext cx="524058" cy="52405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2" name="Rectangle"/>
          <p:cNvSpPr/>
          <p:nvPr/>
        </p:nvSpPr>
        <p:spPr>
          <a:xfrm>
            <a:off x="3442667" y="8343613"/>
            <a:ext cx="2640063" cy="807310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3" name="store %a …"/>
          <p:cNvSpPr txBox="1"/>
          <p:nvPr/>
        </p:nvSpPr>
        <p:spPr>
          <a:xfrm>
            <a:off x="3638574" y="8499618"/>
            <a:ext cx="2248249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store %a …</a:t>
            </a:r>
          </a:p>
        </p:txBody>
      </p:sp>
      <p:sp>
        <p:nvSpPr>
          <p:cNvPr id="174" name="Rectangle"/>
          <p:cNvSpPr/>
          <p:nvPr/>
        </p:nvSpPr>
        <p:spPr>
          <a:xfrm>
            <a:off x="7311934" y="8318213"/>
            <a:ext cx="2640063" cy="807310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5" name="store %a …"/>
          <p:cNvSpPr txBox="1"/>
          <p:nvPr/>
        </p:nvSpPr>
        <p:spPr>
          <a:xfrm>
            <a:off x="7507841" y="8474218"/>
            <a:ext cx="2248248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store %a …</a:t>
            </a:r>
          </a:p>
        </p:txBody>
      </p:sp>
      <p:sp>
        <p:nvSpPr>
          <p:cNvPr id="176" name="Line"/>
          <p:cNvSpPr/>
          <p:nvPr/>
        </p:nvSpPr>
        <p:spPr>
          <a:xfrm>
            <a:off x="6866607" y="7755394"/>
            <a:ext cx="502430" cy="50243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7" name="Line"/>
          <p:cNvSpPr/>
          <p:nvPr/>
        </p:nvSpPr>
        <p:spPr>
          <a:xfrm>
            <a:off x="6684631" y="4765459"/>
            <a:ext cx="1" cy="495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8" name="Rectangle"/>
          <p:cNvSpPr/>
          <p:nvPr/>
        </p:nvSpPr>
        <p:spPr>
          <a:xfrm>
            <a:off x="4948204" y="5320019"/>
            <a:ext cx="3484035" cy="847726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9" name="%b = add %a, 1"/>
          <p:cNvSpPr txBox="1"/>
          <p:nvPr/>
        </p:nvSpPr>
        <p:spPr>
          <a:xfrm>
            <a:off x="5139308" y="5529350"/>
            <a:ext cx="3101827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%b = add %a, 1</a:t>
            </a:r>
          </a:p>
        </p:txBody>
      </p:sp>
      <p:sp>
        <p:nvSpPr>
          <p:cNvPr id="180" name="Line"/>
          <p:cNvSpPr/>
          <p:nvPr/>
        </p:nvSpPr>
        <p:spPr>
          <a:xfrm>
            <a:off x="6684631" y="6227004"/>
            <a:ext cx="1" cy="495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1" name="Rectangle"/>
          <p:cNvSpPr/>
          <p:nvPr/>
        </p:nvSpPr>
        <p:spPr>
          <a:xfrm>
            <a:off x="4948204" y="6834528"/>
            <a:ext cx="3484035" cy="847726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2" name="%c = mul %b, 2"/>
          <p:cNvSpPr txBox="1"/>
          <p:nvPr/>
        </p:nvSpPr>
        <p:spPr>
          <a:xfrm>
            <a:off x="5139308" y="7043859"/>
            <a:ext cx="3101827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%c = mul %b, 2</a:t>
            </a:r>
          </a:p>
        </p:txBody>
      </p:sp>
      <p:sp>
        <p:nvSpPr>
          <p:cNvPr id="183" name="Rectangle"/>
          <p:cNvSpPr/>
          <p:nvPr/>
        </p:nvSpPr>
        <p:spPr>
          <a:xfrm>
            <a:off x="2408568" y="6743804"/>
            <a:ext cx="7902708" cy="3434293"/>
          </a:xfrm>
          <a:prstGeom prst="rect">
            <a:avLst/>
          </a:prstGeom>
          <a:ln w="63500">
            <a:solidFill>
              <a:schemeClr val="accent4">
                <a:hueOff val="-1081314"/>
                <a:satOff val="4338"/>
                <a:lumOff val="-8931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4" name="%c"/>
          <p:cNvSpPr txBox="1"/>
          <p:nvPr/>
        </p:nvSpPr>
        <p:spPr>
          <a:xfrm>
            <a:off x="1769922" y="6152920"/>
            <a:ext cx="604590" cy="558801"/>
          </a:xfrm>
          <a:prstGeom prst="rect">
            <a:avLst/>
          </a:prstGeom>
          <a:ln w="635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%c</a:t>
            </a:r>
          </a:p>
        </p:txBody>
      </p:sp>
      <p:sp>
        <p:nvSpPr>
          <p:cNvPr id="185" name="Rectangle"/>
          <p:cNvSpPr/>
          <p:nvPr/>
        </p:nvSpPr>
        <p:spPr>
          <a:xfrm>
            <a:off x="4465968" y="5040881"/>
            <a:ext cx="4478206" cy="2867547"/>
          </a:xfrm>
          <a:prstGeom prst="rect">
            <a:avLst/>
          </a:prstGeom>
          <a:ln w="63500">
            <a:solidFill>
              <a:schemeClr val="accent1">
                <a:hueOff val="114395"/>
                <a:lumOff val="-24975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%b"/>
          <p:cNvSpPr txBox="1"/>
          <p:nvPr/>
        </p:nvSpPr>
        <p:spPr>
          <a:xfrm>
            <a:off x="8924255" y="4487466"/>
            <a:ext cx="604590" cy="558801"/>
          </a:xfrm>
          <a:prstGeom prst="rect">
            <a:avLst/>
          </a:prstGeom>
          <a:ln w="63500">
            <a:solidFill>
              <a:schemeClr val="accent1">
                <a:hueOff val="114395"/>
                <a:lumOff val="-24975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%b</a:t>
            </a:r>
          </a:p>
        </p:txBody>
      </p:sp>
      <p:sp>
        <p:nvSpPr>
          <p:cNvPr id="187" name="Rectangle"/>
          <p:cNvSpPr/>
          <p:nvPr/>
        </p:nvSpPr>
        <p:spPr>
          <a:xfrm>
            <a:off x="2956491" y="3767399"/>
            <a:ext cx="7724710" cy="5626556"/>
          </a:xfrm>
          <a:prstGeom prst="rect">
            <a:avLst/>
          </a:prstGeom>
          <a:ln w="63500">
            <a:solidFill>
              <a:schemeClr val="accent3">
                <a:hueOff val="362282"/>
                <a:satOff val="31803"/>
                <a:lumOff val="-18242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8" name="%a"/>
          <p:cNvSpPr txBox="1"/>
          <p:nvPr/>
        </p:nvSpPr>
        <p:spPr>
          <a:xfrm>
            <a:off x="10691378" y="3209751"/>
            <a:ext cx="604590" cy="558801"/>
          </a:xfrm>
          <a:prstGeom prst="rect">
            <a:avLst/>
          </a:prstGeom>
          <a:ln w="63500">
            <a:solidFill>
              <a:schemeClr val="accent3">
                <a:hueOff val="362282"/>
                <a:satOff val="31803"/>
                <a:lumOff val="-18242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%a</a:t>
            </a:r>
          </a:p>
        </p:txBody>
      </p:sp>
      <p:sp>
        <p:nvSpPr>
          <p:cNvPr id="189" name="Line"/>
          <p:cNvSpPr/>
          <p:nvPr/>
        </p:nvSpPr>
        <p:spPr>
          <a:xfrm>
            <a:off x="4749998" y="9249604"/>
            <a:ext cx="1" cy="495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0" name="Line"/>
          <p:cNvSpPr/>
          <p:nvPr/>
        </p:nvSpPr>
        <p:spPr>
          <a:xfrm>
            <a:off x="8695465" y="9273109"/>
            <a:ext cx="1" cy="495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4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4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4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"/>
                            </p:stCondLst>
                            <p:childTnLst>
                              <p:par>
                                <p:cTn id="27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9" dur="4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7" grpId="2"/>
      <p:bldP build="whole" bldLvl="1" animBg="1" rev="0" advAuto="0" spid="184" grpId="5"/>
      <p:bldP build="whole" bldLvl="1" animBg="1" rev="0" advAuto="0" spid="188" grpId="1"/>
      <p:bldP build="whole" bldLvl="1" animBg="1" rev="0" advAuto="0" spid="183" grpId="6"/>
      <p:bldP build="whole" bldLvl="1" animBg="1" rev="0" advAuto="0" spid="185" grpId="4"/>
      <p:bldP build="whole" bldLvl="1" animBg="1" rev="0" advAuto="0" spid="186" grpId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Register interference graph"/>
          <p:cNvSpPr txBox="1"/>
          <p:nvPr>
            <p:ph type="title"/>
          </p:nvPr>
        </p:nvSpPr>
        <p:spPr>
          <a:xfrm>
            <a:off x="952500" y="254000"/>
            <a:ext cx="11099800" cy="1362605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Register interference graph</a:t>
            </a:r>
          </a:p>
        </p:txBody>
      </p:sp>
      <p:sp>
        <p:nvSpPr>
          <p:cNvPr id="193" name="At each instruction S in the procedure, add an edge (a, b) for all pairs of registers, %a and %b, live at S."/>
          <p:cNvSpPr txBox="1"/>
          <p:nvPr>
            <p:ph type="body" sz="quarter" idx="1"/>
          </p:nvPr>
        </p:nvSpPr>
        <p:spPr>
          <a:xfrm>
            <a:off x="461433" y="1578866"/>
            <a:ext cx="12081934" cy="1686521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pPr/>
            <a:r>
              <a:t>At each instruction S in the procedure, add an edge (a, b) for all pairs of registers, %a and %b, live at S.</a:t>
            </a:r>
          </a:p>
        </p:txBody>
      </p:sp>
      <p:sp>
        <p:nvSpPr>
          <p:cNvPr id="194" name="Rectangle"/>
          <p:cNvSpPr/>
          <p:nvPr/>
        </p:nvSpPr>
        <p:spPr>
          <a:xfrm>
            <a:off x="7890371" y="3689416"/>
            <a:ext cx="1987418" cy="847726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5" name="%a = …"/>
          <p:cNvSpPr txBox="1"/>
          <p:nvPr/>
        </p:nvSpPr>
        <p:spPr>
          <a:xfrm>
            <a:off x="8112232" y="3865628"/>
            <a:ext cx="1394670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%a = …</a:t>
            </a:r>
          </a:p>
        </p:txBody>
      </p:sp>
      <p:sp>
        <p:nvSpPr>
          <p:cNvPr id="196" name="Line"/>
          <p:cNvSpPr/>
          <p:nvPr/>
        </p:nvSpPr>
        <p:spPr>
          <a:xfrm>
            <a:off x="8884080" y="4583128"/>
            <a:ext cx="1" cy="495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7" name="Rectangle"/>
          <p:cNvSpPr/>
          <p:nvPr/>
        </p:nvSpPr>
        <p:spPr>
          <a:xfrm>
            <a:off x="7890371" y="5124416"/>
            <a:ext cx="1987418" cy="847726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8" name="… = %a"/>
          <p:cNvSpPr txBox="1"/>
          <p:nvPr/>
        </p:nvSpPr>
        <p:spPr>
          <a:xfrm>
            <a:off x="8186746" y="5300628"/>
            <a:ext cx="1394669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 = %a</a:t>
            </a:r>
          </a:p>
        </p:txBody>
      </p:sp>
      <p:sp>
        <p:nvSpPr>
          <p:cNvPr id="199" name="Line"/>
          <p:cNvSpPr/>
          <p:nvPr/>
        </p:nvSpPr>
        <p:spPr>
          <a:xfrm>
            <a:off x="8884080" y="6018128"/>
            <a:ext cx="1" cy="495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0" name="Rectangle"/>
          <p:cNvSpPr/>
          <p:nvPr/>
        </p:nvSpPr>
        <p:spPr>
          <a:xfrm>
            <a:off x="7890371" y="6555580"/>
            <a:ext cx="1987418" cy="847726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1" name="%b = …"/>
          <p:cNvSpPr txBox="1"/>
          <p:nvPr/>
        </p:nvSpPr>
        <p:spPr>
          <a:xfrm>
            <a:off x="8112232" y="6731792"/>
            <a:ext cx="1394670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%b = …</a:t>
            </a:r>
          </a:p>
        </p:txBody>
      </p:sp>
      <p:sp>
        <p:nvSpPr>
          <p:cNvPr id="202" name="Line"/>
          <p:cNvSpPr/>
          <p:nvPr/>
        </p:nvSpPr>
        <p:spPr>
          <a:xfrm>
            <a:off x="8884080" y="7449292"/>
            <a:ext cx="1" cy="495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3" name="Rectangle"/>
          <p:cNvSpPr/>
          <p:nvPr/>
        </p:nvSpPr>
        <p:spPr>
          <a:xfrm>
            <a:off x="7890371" y="7990580"/>
            <a:ext cx="1987418" cy="847726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4" name="… = %b"/>
          <p:cNvSpPr txBox="1"/>
          <p:nvPr/>
        </p:nvSpPr>
        <p:spPr>
          <a:xfrm>
            <a:off x="8186746" y="8166792"/>
            <a:ext cx="1394669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 = %b</a:t>
            </a:r>
          </a:p>
        </p:txBody>
      </p:sp>
      <p:sp>
        <p:nvSpPr>
          <p:cNvPr id="205" name="Line"/>
          <p:cNvSpPr/>
          <p:nvPr/>
        </p:nvSpPr>
        <p:spPr>
          <a:xfrm>
            <a:off x="8884080" y="8884292"/>
            <a:ext cx="1" cy="495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6" name="a"/>
          <p:cNvSpPr/>
          <p:nvPr/>
        </p:nvSpPr>
        <p:spPr>
          <a:xfrm>
            <a:off x="11163300" y="4335478"/>
            <a:ext cx="1270000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207" name="b"/>
          <p:cNvSpPr/>
          <p:nvPr/>
        </p:nvSpPr>
        <p:spPr>
          <a:xfrm>
            <a:off x="11163300" y="6805876"/>
            <a:ext cx="1270000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208" name="Rectangle"/>
          <p:cNvSpPr/>
          <p:nvPr/>
        </p:nvSpPr>
        <p:spPr>
          <a:xfrm>
            <a:off x="7484562" y="3513399"/>
            <a:ext cx="2799036" cy="2726802"/>
          </a:xfrm>
          <a:prstGeom prst="rect">
            <a:avLst/>
          </a:prstGeom>
          <a:ln w="63500">
            <a:solidFill>
              <a:schemeClr val="accent3">
                <a:hueOff val="362282"/>
                <a:satOff val="31803"/>
                <a:lumOff val="-18242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9" name="%a"/>
          <p:cNvSpPr txBox="1"/>
          <p:nvPr/>
        </p:nvSpPr>
        <p:spPr>
          <a:xfrm>
            <a:off x="10272278" y="3493384"/>
            <a:ext cx="604590" cy="558801"/>
          </a:xfrm>
          <a:prstGeom prst="rect">
            <a:avLst/>
          </a:prstGeom>
          <a:ln w="63500">
            <a:solidFill>
              <a:schemeClr val="accent3">
                <a:hueOff val="362282"/>
                <a:satOff val="31803"/>
                <a:lumOff val="-18242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%a</a:t>
            </a:r>
          </a:p>
        </p:txBody>
      </p:sp>
      <p:sp>
        <p:nvSpPr>
          <p:cNvPr id="210" name="Rectangle"/>
          <p:cNvSpPr/>
          <p:nvPr/>
        </p:nvSpPr>
        <p:spPr>
          <a:xfrm>
            <a:off x="7465086" y="6326094"/>
            <a:ext cx="2837988" cy="3107193"/>
          </a:xfrm>
          <a:prstGeom prst="rect">
            <a:avLst/>
          </a:prstGeom>
          <a:ln w="63500">
            <a:solidFill>
              <a:schemeClr val="accent1">
                <a:hueOff val="114395"/>
                <a:lumOff val="-24975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1" name="%b"/>
          <p:cNvSpPr txBox="1"/>
          <p:nvPr/>
        </p:nvSpPr>
        <p:spPr>
          <a:xfrm>
            <a:off x="6860505" y="6326094"/>
            <a:ext cx="604590" cy="558801"/>
          </a:xfrm>
          <a:prstGeom prst="rect">
            <a:avLst/>
          </a:prstGeom>
          <a:ln w="63500">
            <a:solidFill>
              <a:schemeClr val="accent1">
                <a:hueOff val="114395"/>
                <a:lumOff val="-24975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%b</a:t>
            </a:r>
          </a:p>
        </p:txBody>
      </p:sp>
      <p:sp>
        <p:nvSpPr>
          <p:cNvPr id="212" name="Rectangle"/>
          <p:cNvSpPr/>
          <p:nvPr/>
        </p:nvSpPr>
        <p:spPr>
          <a:xfrm>
            <a:off x="1464171" y="3664016"/>
            <a:ext cx="1987418" cy="847726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3" name="%a = …"/>
          <p:cNvSpPr txBox="1"/>
          <p:nvPr/>
        </p:nvSpPr>
        <p:spPr>
          <a:xfrm>
            <a:off x="1686032" y="3840228"/>
            <a:ext cx="1394670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%a = …</a:t>
            </a:r>
          </a:p>
        </p:txBody>
      </p:sp>
      <p:sp>
        <p:nvSpPr>
          <p:cNvPr id="214" name="Line"/>
          <p:cNvSpPr/>
          <p:nvPr/>
        </p:nvSpPr>
        <p:spPr>
          <a:xfrm>
            <a:off x="2457880" y="4557728"/>
            <a:ext cx="1" cy="495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5" name="Rectangle"/>
          <p:cNvSpPr/>
          <p:nvPr/>
        </p:nvSpPr>
        <p:spPr>
          <a:xfrm>
            <a:off x="1464171" y="5099016"/>
            <a:ext cx="1987418" cy="847726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6" name="… = %b"/>
          <p:cNvSpPr txBox="1"/>
          <p:nvPr/>
        </p:nvSpPr>
        <p:spPr>
          <a:xfrm>
            <a:off x="1760546" y="5275228"/>
            <a:ext cx="1394669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 = %b</a:t>
            </a:r>
          </a:p>
        </p:txBody>
      </p:sp>
      <p:sp>
        <p:nvSpPr>
          <p:cNvPr id="217" name="Line"/>
          <p:cNvSpPr/>
          <p:nvPr/>
        </p:nvSpPr>
        <p:spPr>
          <a:xfrm>
            <a:off x="2457880" y="5992728"/>
            <a:ext cx="1" cy="495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8" name="Rectangle"/>
          <p:cNvSpPr/>
          <p:nvPr/>
        </p:nvSpPr>
        <p:spPr>
          <a:xfrm>
            <a:off x="1464171" y="6530180"/>
            <a:ext cx="1987418" cy="847726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9" name="%b = …"/>
          <p:cNvSpPr txBox="1"/>
          <p:nvPr/>
        </p:nvSpPr>
        <p:spPr>
          <a:xfrm>
            <a:off x="1686032" y="6706392"/>
            <a:ext cx="1394670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%b = …</a:t>
            </a:r>
          </a:p>
        </p:txBody>
      </p:sp>
      <p:sp>
        <p:nvSpPr>
          <p:cNvPr id="220" name="Line"/>
          <p:cNvSpPr/>
          <p:nvPr/>
        </p:nvSpPr>
        <p:spPr>
          <a:xfrm>
            <a:off x="2457880" y="7423892"/>
            <a:ext cx="1" cy="495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1" name="Rectangle"/>
          <p:cNvSpPr/>
          <p:nvPr/>
        </p:nvSpPr>
        <p:spPr>
          <a:xfrm>
            <a:off x="1464171" y="7965180"/>
            <a:ext cx="1987418" cy="847726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… = %a"/>
          <p:cNvSpPr txBox="1"/>
          <p:nvPr/>
        </p:nvSpPr>
        <p:spPr>
          <a:xfrm>
            <a:off x="1760546" y="8141392"/>
            <a:ext cx="1394669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… = %a</a:t>
            </a:r>
          </a:p>
        </p:txBody>
      </p:sp>
      <p:sp>
        <p:nvSpPr>
          <p:cNvPr id="223" name="Line"/>
          <p:cNvSpPr/>
          <p:nvPr/>
        </p:nvSpPr>
        <p:spPr>
          <a:xfrm>
            <a:off x="2457880" y="8858892"/>
            <a:ext cx="1" cy="4953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4" name="Rectangle"/>
          <p:cNvSpPr/>
          <p:nvPr/>
        </p:nvSpPr>
        <p:spPr>
          <a:xfrm>
            <a:off x="294907" y="3487999"/>
            <a:ext cx="3918091" cy="5555560"/>
          </a:xfrm>
          <a:prstGeom prst="rect">
            <a:avLst/>
          </a:prstGeom>
          <a:ln w="63500">
            <a:solidFill>
              <a:schemeClr val="accent3">
                <a:hueOff val="362282"/>
                <a:satOff val="31803"/>
                <a:lumOff val="-18242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5" name="%a"/>
          <p:cNvSpPr txBox="1"/>
          <p:nvPr/>
        </p:nvSpPr>
        <p:spPr>
          <a:xfrm>
            <a:off x="4201678" y="3467984"/>
            <a:ext cx="604590" cy="558801"/>
          </a:xfrm>
          <a:prstGeom prst="rect">
            <a:avLst/>
          </a:prstGeom>
          <a:ln w="63500">
            <a:solidFill>
              <a:schemeClr val="accent3">
                <a:hueOff val="362282"/>
                <a:satOff val="31803"/>
                <a:lumOff val="-18242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%a</a:t>
            </a:r>
          </a:p>
        </p:txBody>
      </p:sp>
      <p:sp>
        <p:nvSpPr>
          <p:cNvPr id="226" name="Rectangle"/>
          <p:cNvSpPr/>
          <p:nvPr/>
        </p:nvSpPr>
        <p:spPr>
          <a:xfrm>
            <a:off x="1042098" y="4919483"/>
            <a:ext cx="2815300" cy="2616391"/>
          </a:xfrm>
          <a:prstGeom prst="rect">
            <a:avLst/>
          </a:prstGeom>
          <a:ln w="63500">
            <a:solidFill>
              <a:schemeClr val="accent1">
                <a:hueOff val="114395"/>
                <a:lumOff val="-24975"/>
              </a:schemeClr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7" name="%b"/>
          <p:cNvSpPr txBox="1"/>
          <p:nvPr/>
        </p:nvSpPr>
        <p:spPr>
          <a:xfrm>
            <a:off x="437517" y="4919484"/>
            <a:ext cx="604590" cy="558801"/>
          </a:xfrm>
          <a:prstGeom prst="rect">
            <a:avLst/>
          </a:prstGeom>
          <a:ln w="63500">
            <a:solidFill>
              <a:schemeClr val="accent1">
                <a:hueOff val="114395"/>
                <a:lumOff val="-24975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%b</a:t>
            </a:r>
          </a:p>
        </p:txBody>
      </p:sp>
      <p:sp>
        <p:nvSpPr>
          <p:cNvPr id="228" name="a"/>
          <p:cNvSpPr/>
          <p:nvPr/>
        </p:nvSpPr>
        <p:spPr>
          <a:xfrm>
            <a:off x="4885266" y="4370180"/>
            <a:ext cx="1270001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229" name="b"/>
          <p:cNvSpPr/>
          <p:nvPr/>
        </p:nvSpPr>
        <p:spPr>
          <a:xfrm>
            <a:off x="4885266" y="6840577"/>
            <a:ext cx="1270001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230" name="Line"/>
          <p:cNvSpPr/>
          <p:nvPr/>
        </p:nvSpPr>
        <p:spPr>
          <a:xfrm flipV="1">
            <a:off x="5520266" y="5532966"/>
            <a:ext cx="1" cy="1389425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4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4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4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"/>
                            </p:stCondLst>
                            <p:childTnLst>
                              <p:par>
                                <p:cTn id="27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9" dur="4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4" dur="4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"/>
                            </p:stCondLst>
                            <p:childTnLst>
                              <p:par>
                                <p:cTn id="36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8" dur="4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5" grpId="5"/>
      <p:bldP build="whole" bldLvl="1" animBg="1" rev="0" advAuto="0" spid="211" grpId="3"/>
      <p:bldP build="whole" bldLvl="1" animBg="1" rev="0" advAuto="0" spid="209" grpId="1"/>
      <p:bldP build="whole" bldLvl="1" animBg="1" rev="0" advAuto="0" spid="208" grpId="2"/>
      <p:bldP build="whole" bldLvl="1" animBg="1" rev="0" advAuto="0" spid="224" grpId="6"/>
      <p:bldP build="whole" bldLvl="1" animBg="1" rev="0" advAuto="0" spid="227" grpId="7"/>
      <p:bldP build="whole" bldLvl="1" animBg="1" rev="0" advAuto="0" spid="226" grpId="8"/>
      <p:bldP build="whole" bldLvl="1" animBg="1" rev="0" advAuto="0" spid="210" grpId="4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233" name="Solve using a heuristic that can’t guarantee an optimal coloring.…"/>
          <p:cNvSpPr txBox="1"/>
          <p:nvPr>
            <p:ph type="body" idx="1"/>
          </p:nvPr>
        </p:nvSpPr>
        <p:spPr>
          <a:xfrm>
            <a:off x="461433" y="1816100"/>
            <a:ext cx="12081934" cy="7394510"/>
          </a:xfrm>
          <a:prstGeom prst="rect">
            <a:avLst/>
          </a:prstGeom>
        </p:spPr>
        <p:txBody>
          <a:bodyPr/>
          <a:lstStyle/>
          <a:p>
            <a:pPr marL="440055" indent="-440055" defTabSz="578358">
              <a:spcBef>
                <a:spcPts val="4100"/>
              </a:spcBef>
              <a:defRPr sz="3168"/>
            </a:pPr>
            <a:r>
              <a:t>Solve using a heuristic that can’t guarantee an optimal coloring.</a:t>
            </a:r>
          </a:p>
          <a:p>
            <a:pPr marL="440055" indent="-440055" defTabSz="578358">
              <a:spcBef>
                <a:spcPts val="4100"/>
              </a:spcBef>
              <a:defRPr sz="3168"/>
            </a:pPr>
            <a:r>
              <a:t>First, reduce the complexity of the problem:</a:t>
            </a:r>
          </a:p>
          <a:p>
            <a:pPr lvl="2" marL="1320165" indent="-440055" defTabSz="578358">
              <a:spcBef>
                <a:spcPts val="4100"/>
              </a:spcBef>
              <a:defRPr sz="3168"/>
            </a:pPr>
            <a:r>
              <a:t>While there exists a node R with a degree &lt; k: remove R and push it onto a stack of low-degree nodes. </a:t>
            </a:r>
          </a:p>
          <a:p>
            <a:pPr marL="440055" indent="-440055" defTabSz="578358">
              <a:spcBef>
                <a:spcPts val="4100"/>
              </a:spcBef>
              <a:defRPr sz="3168"/>
            </a:pPr>
            <a:r>
              <a:t>Then, either all nodes in the graph are removed, or a node with degree of at least k is left over. Such a virtual register must</a:t>
            </a:r>
            <a:r>
              <a:rPr sz="3366"/>
              <a:t>*</a:t>
            </a:r>
            <a:r>
              <a:t> be spilled to an address on the stack.</a:t>
            </a:r>
          </a:p>
          <a:p>
            <a:pPr marL="440055" indent="-440055" defTabSz="578358">
              <a:spcBef>
                <a:spcPts val="4100"/>
              </a:spcBef>
              <a:defRPr sz="3168"/>
            </a:pPr>
            <a:r>
              <a:t>Last, given an empty graph and stack of nodes of degree &lt; k, each node can be popped and inserted into the graph with a k</a:t>
            </a:r>
            <a:r>
              <a:rPr baseline="31999"/>
              <a:t>th</a:t>
            </a:r>
            <a:r>
              <a:t> color not shared by any of its neighbors.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236" name="a"/>
          <p:cNvSpPr/>
          <p:nvPr/>
        </p:nvSpPr>
        <p:spPr>
          <a:xfrm>
            <a:off x="651933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237" name="d"/>
          <p:cNvSpPr/>
          <p:nvPr/>
        </p:nvSpPr>
        <p:spPr>
          <a:xfrm>
            <a:off x="4360333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238" name="b"/>
          <p:cNvSpPr/>
          <p:nvPr/>
        </p:nvSpPr>
        <p:spPr>
          <a:xfrm>
            <a:off x="2531533" y="26797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239" name="e"/>
          <p:cNvSpPr/>
          <p:nvPr/>
        </p:nvSpPr>
        <p:spPr>
          <a:xfrm>
            <a:off x="6824133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240" name="c"/>
          <p:cNvSpPr/>
          <p:nvPr/>
        </p:nvSpPr>
        <p:spPr>
          <a:xfrm>
            <a:off x="2531533" y="68199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241" name="Line"/>
          <p:cNvSpPr/>
          <p:nvPr/>
        </p:nvSpPr>
        <p:spPr>
          <a:xfrm flipV="1">
            <a:off x="1611102" y="3784600"/>
            <a:ext cx="1270001" cy="1270000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2" name="Line"/>
          <p:cNvSpPr/>
          <p:nvPr/>
        </p:nvSpPr>
        <p:spPr>
          <a:xfrm flipH="1" flipV="1">
            <a:off x="1642533" y="5858933"/>
            <a:ext cx="1207139" cy="1207139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3" name="Line"/>
          <p:cNvSpPr/>
          <p:nvPr/>
        </p:nvSpPr>
        <p:spPr>
          <a:xfrm flipV="1">
            <a:off x="3439902" y="5763364"/>
            <a:ext cx="1207139" cy="1207139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4" name="Line"/>
          <p:cNvSpPr/>
          <p:nvPr/>
        </p:nvSpPr>
        <p:spPr>
          <a:xfrm flipH="1" flipV="1">
            <a:off x="3513666" y="3686914"/>
            <a:ext cx="1068233" cy="1207139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5" name="Line"/>
          <p:cNvSpPr/>
          <p:nvPr/>
        </p:nvSpPr>
        <p:spPr>
          <a:xfrm>
            <a:off x="5213031" y="5384800"/>
            <a:ext cx="1724939" cy="0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6" name="Line"/>
          <p:cNvSpPr/>
          <p:nvPr/>
        </p:nvSpPr>
        <p:spPr>
          <a:xfrm flipH="1">
            <a:off x="3166533" y="3916403"/>
            <a:ext cx="1" cy="2936794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7" name="Assuming 3 hardware registers / 3 colors"/>
          <p:cNvSpPr txBox="1"/>
          <p:nvPr/>
        </p:nvSpPr>
        <p:spPr>
          <a:xfrm>
            <a:off x="3219856" y="1649439"/>
            <a:ext cx="6565088" cy="498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/>
            </a:lvl1pPr>
          </a:lstStyle>
          <a:p>
            <a:pPr/>
            <a:r>
              <a:t>Assuming 3 hardware registers / 3 colors</a:t>
            </a:r>
          </a:p>
        </p:txBody>
      </p:sp>
      <p:sp>
        <p:nvSpPr>
          <p:cNvPr id="248" name="Line"/>
          <p:cNvSpPr/>
          <p:nvPr/>
        </p:nvSpPr>
        <p:spPr>
          <a:xfrm flipH="1" flipV="1">
            <a:off x="3699933" y="3425228"/>
            <a:ext cx="3392729" cy="1546981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251" name="a"/>
          <p:cNvSpPr/>
          <p:nvPr/>
        </p:nvSpPr>
        <p:spPr>
          <a:xfrm>
            <a:off x="10625666" y="7984066"/>
            <a:ext cx="1270001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252" name="d"/>
          <p:cNvSpPr/>
          <p:nvPr/>
        </p:nvSpPr>
        <p:spPr>
          <a:xfrm>
            <a:off x="4360333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253" name="b"/>
          <p:cNvSpPr/>
          <p:nvPr/>
        </p:nvSpPr>
        <p:spPr>
          <a:xfrm>
            <a:off x="2531533" y="26797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254" name="e"/>
          <p:cNvSpPr/>
          <p:nvPr/>
        </p:nvSpPr>
        <p:spPr>
          <a:xfrm>
            <a:off x="6824133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255" name="c"/>
          <p:cNvSpPr/>
          <p:nvPr/>
        </p:nvSpPr>
        <p:spPr>
          <a:xfrm>
            <a:off x="2531533" y="68199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256" name="Line"/>
          <p:cNvSpPr/>
          <p:nvPr/>
        </p:nvSpPr>
        <p:spPr>
          <a:xfrm flipV="1">
            <a:off x="3439902" y="5763364"/>
            <a:ext cx="1207139" cy="1207139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7" name="Line"/>
          <p:cNvSpPr/>
          <p:nvPr/>
        </p:nvSpPr>
        <p:spPr>
          <a:xfrm flipH="1" flipV="1">
            <a:off x="3513666" y="3686914"/>
            <a:ext cx="1068233" cy="1207139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8" name="Line"/>
          <p:cNvSpPr/>
          <p:nvPr/>
        </p:nvSpPr>
        <p:spPr>
          <a:xfrm>
            <a:off x="5213031" y="5384800"/>
            <a:ext cx="1724939" cy="0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9" name="Line"/>
          <p:cNvSpPr/>
          <p:nvPr/>
        </p:nvSpPr>
        <p:spPr>
          <a:xfrm flipH="1">
            <a:off x="3166533" y="3916403"/>
            <a:ext cx="1" cy="2936794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0" name="Assuming 3 hardware registers / 3 colors"/>
          <p:cNvSpPr txBox="1"/>
          <p:nvPr/>
        </p:nvSpPr>
        <p:spPr>
          <a:xfrm>
            <a:off x="3219856" y="1649439"/>
            <a:ext cx="6565088" cy="498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/>
            </a:lvl1pPr>
          </a:lstStyle>
          <a:p>
            <a:pPr/>
            <a:r>
              <a:t>Assuming 3 hardware registers / 3 colors</a:t>
            </a:r>
          </a:p>
        </p:txBody>
      </p:sp>
      <p:sp>
        <p:nvSpPr>
          <p:cNvPr id="261" name="b,c"/>
          <p:cNvSpPr txBox="1"/>
          <p:nvPr/>
        </p:nvSpPr>
        <p:spPr>
          <a:xfrm>
            <a:off x="12013488" y="8388537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b,c</a:t>
            </a:r>
          </a:p>
        </p:txBody>
      </p:sp>
      <p:sp>
        <p:nvSpPr>
          <p:cNvPr id="262" name="Line"/>
          <p:cNvSpPr/>
          <p:nvPr/>
        </p:nvSpPr>
        <p:spPr>
          <a:xfrm flipH="1" flipV="1">
            <a:off x="3699933" y="3425228"/>
            <a:ext cx="3392729" cy="1546981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265" name="a"/>
          <p:cNvSpPr/>
          <p:nvPr/>
        </p:nvSpPr>
        <p:spPr>
          <a:xfrm>
            <a:off x="10625666" y="7984066"/>
            <a:ext cx="1270001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266" name="d"/>
          <p:cNvSpPr/>
          <p:nvPr/>
        </p:nvSpPr>
        <p:spPr>
          <a:xfrm>
            <a:off x="4360333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267" name="b"/>
          <p:cNvSpPr/>
          <p:nvPr/>
        </p:nvSpPr>
        <p:spPr>
          <a:xfrm>
            <a:off x="2531533" y="26797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268" name="e"/>
          <p:cNvSpPr/>
          <p:nvPr/>
        </p:nvSpPr>
        <p:spPr>
          <a:xfrm>
            <a:off x="6824133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269" name="c"/>
          <p:cNvSpPr/>
          <p:nvPr/>
        </p:nvSpPr>
        <p:spPr>
          <a:xfrm>
            <a:off x="10625666" y="63627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270" name="Line"/>
          <p:cNvSpPr/>
          <p:nvPr/>
        </p:nvSpPr>
        <p:spPr>
          <a:xfrm flipH="1" flipV="1">
            <a:off x="3513666" y="3686914"/>
            <a:ext cx="1068233" cy="1207139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1" name="Line"/>
          <p:cNvSpPr/>
          <p:nvPr/>
        </p:nvSpPr>
        <p:spPr>
          <a:xfrm>
            <a:off x="5213031" y="5384800"/>
            <a:ext cx="1724939" cy="0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2" name="Assuming 3 hardware registers / 3 colors"/>
          <p:cNvSpPr txBox="1"/>
          <p:nvPr/>
        </p:nvSpPr>
        <p:spPr>
          <a:xfrm>
            <a:off x="3219856" y="1649439"/>
            <a:ext cx="6565088" cy="498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/>
            </a:lvl1pPr>
          </a:lstStyle>
          <a:p>
            <a:pPr/>
            <a:r>
              <a:t>Assuming 3 hardware registers / 3 colors</a:t>
            </a:r>
          </a:p>
        </p:txBody>
      </p:sp>
      <p:sp>
        <p:nvSpPr>
          <p:cNvPr id="273" name="b,c"/>
          <p:cNvSpPr txBox="1"/>
          <p:nvPr/>
        </p:nvSpPr>
        <p:spPr>
          <a:xfrm>
            <a:off x="12013488" y="8388537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b,c</a:t>
            </a:r>
          </a:p>
        </p:txBody>
      </p:sp>
      <p:sp>
        <p:nvSpPr>
          <p:cNvPr id="274" name="Line"/>
          <p:cNvSpPr/>
          <p:nvPr/>
        </p:nvSpPr>
        <p:spPr>
          <a:xfrm flipH="1" flipV="1">
            <a:off x="3699933" y="3425228"/>
            <a:ext cx="3392729" cy="1546981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5" name="b,d"/>
          <p:cNvSpPr txBox="1"/>
          <p:nvPr/>
        </p:nvSpPr>
        <p:spPr>
          <a:xfrm>
            <a:off x="12007850" y="6767170"/>
            <a:ext cx="57150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278" name="a"/>
          <p:cNvSpPr/>
          <p:nvPr/>
        </p:nvSpPr>
        <p:spPr>
          <a:xfrm>
            <a:off x="10625666" y="7984066"/>
            <a:ext cx="1270001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279" name="d"/>
          <p:cNvSpPr/>
          <p:nvPr/>
        </p:nvSpPr>
        <p:spPr>
          <a:xfrm>
            <a:off x="10625666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280" name="b"/>
          <p:cNvSpPr/>
          <p:nvPr/>
        </p:nvSpPr>
        <p:spPr>
          <a:xfrm>
            <a:off x="2531533" y="26797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281" name="e"/>
          <p:cNvSpPr/>
          <p:nvPr/>
        </p:nvSpPr>
        <p:spPr>
          <a:xfrm>
            <a:off x="6824133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282" name="c"/>
          <p:cNvSpPr/>
          <p:nvPr/>
        </p:nvSpPr>
        <p:spPr>
          <a:xfrm>
            <a:off x="10625666" y="63627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283" name="Assuming 3 hardware registers / 3 colors"/>
          <p:cNvSpPr txBox="1"/>
          <p:nvPr/>
        </p:nvSpPr>
        <p:spPr>
          <a:xfrm>
            <a:off x="3219856" y="1649439"/>
            <a:ext cx="6565088" cy="498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/>
            </a:lvl1pPr>
          </a:lstStyle>
          <a:p>
            <a:pPr/>
            <a:r>
              <a:t>Assuming 3 hardware registers / 3 colors</a:t>
            </a:r>
          </a:p>
        </p:txBody>
      </p:sp>
      <p:sp>
        <p:nvSpPr>
          <p:cNvPr id="284" name="b,c"/>
          <p:cNvSpPr txBox="1"/>
          <p:nvPr/>
        </p:nvSpPr>
        <p:spPr>
          <a:xfrm>
            <a:off x="12013488" y="8388537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b,c</a:t>
            </a:r>
          </a:p>
        </p:txBody>
      </p:sp>
      <p:sp>
        <p:nvSpPr>
          <p:cNvPr id="285" name="Line"/>
          <p:cNvSpPr/>
          <p:nvPr/>
        </p:nvSpPr>
        <p:spPr>
          <a:xfrm flipH="1" flipV="1">
            <a:off x="3699933" y="3425228"/>
            <a:ext cx="3392729" cy="1546981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6" name="b,d"/>
          <p:cNvSpPr txBox="1"/>
          <p:nvPr/>
        </p:nvSpPr>
        <p:spPr>
          <a:xfrm>
            <a:off x="12007850" y="6767170"/>
            <a:ext cx="57150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b,d</a:t>
            </a:r>
          </a:p>
        </p:txBody>
      </p:sp>
      <p:sp>
        <p:nvSpPr>
          <p:cNvPr id="287" name="b,e"/>
          <p:cNvSpPr txBox="1"/>
          <p:nvPr/>
        </p:nvSpPr>
        <p:spPr>
          <a:xfrm>
            <a:off x="12013488" y="5145803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290" name="a"/>
          <p:cNvSpPr/>
          <p:nvPr/>
        </p:nvSpPr>
        <p:spPr>
          <a:xfrm>
            <a:off x="10625666" y="7984066"/>
            <a:ext cx="1270001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291" name="d"/>
          <p:cNvSpPr/>
          <p:nvPr/>
        </p:nvSpPr>
        <p:spPr>
          <a:xfrm>
            <a:off x="10625666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292" name="b"/>
          <p:cNvSpPr/>
          <p:nvPr/>
        </p:nvSpPr>
        <p:spPr>
          <a:xfrm>
            <a:off x="2531533" y="26797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293" name="e"/>
          <p:cNvSpPr/>
          <p:nvPr/>
        </p:nvSpPr>
        <p:spPr>
          <a:xfrm>
            <a:off x="10625666" y="32512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294" name="c"/>
          <p:cNvSpPr/>
          <p:nvPr/>
        </p:nvSpPr>
        <p:spPr>
          <a:xfrm>
            <a:off x="10625666" y="63627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295" name="Assuming 3 hardware registers / 3 colors"/>
          <p:cNvSpPr txBox="1"/>
          <p:nvPr/>
        </p:nvSpPr>
        <p:spPr>
          <a:xfrm>
            <a:off x="3219856" y="1649439"/>
            <a:ext cx="6565088" cy="498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/>
            </a:lvl1pPr>
          </a:lstStyle>
          <a:p>
            <a:pPr/>
            <a:r>
              <a:t>Assuming 3 hardware registers / 3 colors</a:t>
            </a:r>
          </a:p>
        </p:txBody>
      </p:sp>
      <p:sp>
        <p:nvSpPr>
          <p:cNvPr id="296" name="b,c"/>
          <p:cNvSpPr txBox="1"/>
          <p:nvPr/>
        </p:nvSpPr>
        <p:spPr>
          <a:xfrm>
            <a:off x="12013488" y="8388537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b,c</a:t>
            </a:r>
          </a:p>
        </p:txBody>
      </p:sp>
      <p:sp>
        <p:nvSpPr>
          <p:cNvPr id="297" name="b,d"/>
          <p:cNvSpPr txBox="1"/>
          <p:nvPr/>
        </p:nvSpPr>
        <p:spPr>
          <a:xfrm>
            <a:off x="12007850" y="6767170"/>
            <a:ext cx="57150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b,d</a:t>
            </a:r>
          </a:p>
        </p:txBody>
      </p:sp>
      <p:sp>
        <p:nvSpPr>
          <p:cNvPr id="298" name="b,e"/>
          <p:cNvSpPr txBox="1"/>
          <p:nvPr/>
        </p:nvSpPr>
        <p:spPr>
          <a:xfrm>
            <a:off x="12013488" y="5145803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b,e</a:t>
            </a:r>
          </a:p>
        </p:txBody>
      </p:sp>
      <p:sp>
        <p:nvSpPr>
          <p:cNvPr id="299" name="b"/>
          <p:cNvSpPr txBox="1"/>
          <p:nvPr/>
        </p:nvSpPr>
        <p:spPr>
          <a:xfrm>
            <a:off x="12156033" y="3626036"/>
            <a:ext cx="30053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302" name="a"/>
          <p:cNvSpPr/>
          <p:nvPr/>
        </p:nvSpPr>
        <p:spPr>
          <a:xfrm>
            <a:off x="10625666" y="7984066"/>
            <a:ext cx="1270001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303" name="d"/>
          <p:cNvSpPr/>
          <p:nvPr/>
        </p:nvSpPr>
        <p:spPr>
          <a:xfrm>
            <a:off x="10625666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304" name="b"/>
          <p:cNvSpPr/>
          <p:nvPr/>
        </p:nvSpPr>
        <p:spPr>
          <a:xfrm>
            <a:off x="10625666" y="1756833"/>
            <a:ext cx="1270001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305" name="e"/>
          <p:cNvSpPr/>
          <p:nvPr/>
        </p:nvSpPr>
        <p:spPr>
          <a:xfrm>
            <a:off x="10625666" y="32512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306" name="c"/>
          <p:cNvSpPr/>
          <p:nvPr/>
        </p:nvSpPr>
        <p:spPr>
          <a:xfrm>
            <a:off x="10625666" y="63627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307" name="Assuming 3 hardware registers / 3 colors"/>
          <p:cNvSpPr txBox="1"/>
          <p:nvPr/>
        </p:nvSpPr>
        <p:spPr>
          <a:xfrm>
            <a:off x="3219856" y="1649439"/>
            <a:ext cx="6565088" cy="498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/>
            </a:lvl1pPr>
          </a:lstStyle>
          <a:p>
            <a:pPr/>
            <a:r>
              <a:t>Assuming 3 hardware registers / 3 colors</a:t>
            </a:r>
          </a:p>
        </p:txBody>
      </p:sp>
      <p:sp>
        <p:nvSpPr>
          <p:cNvPr id="308" name="b,c"/>
          <p:cNvSpPr txBox="1"/>
          <p:nvPr/>
        </p:nvSpPr>
        <p:spPr>
          <a:xfrm>
            <a:off x="12013488" y="8388537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b,c</a:t>
            </a:r>
          </a:p>
        </p:txBody>
      </p:sp>
      <p:sp>
        <p:nvSpPr>
          <p:cNvPr id="309" name="b,d"/>
          <p:cNvSpPr txBox="1"/>
          <p:nvPr/>
        </p:nvSpPr>
        <p:spPr>
          <a:xfrm>
            <a:off x="12007850" y="6767170"/>
            <a:ext cx="57150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b,d</a:t>
            </a:r>
          </a:p>
        </p:txBody>
      </p:sp>
      <p:sp>
        <p:nvSpPr>
          <p:cNvPr id="310" name="b,e"/>
          <p:cNvSpPr txBox="1"/>
          <p:nvPr/>
        </p:nvSpPr>
        <p:spPr>
          <a:xfrm>
            <a:off x="12013488" y="5145803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b,e</a:t>
            </a:r>
          </a:p>
        </p:txBody>
      </p:sp>
      <p:sp>
        <p:nvSpPr>
          <p:cNvPr id="311" name="b"/>
          <p:cNvSpPr txBox="1"/>
          <p:nvPr/>
        </p:nvSpPr>
        <p:spPr>
          <a:xfrm>
            <a:off x="12156033" y="3626036"/>
            <a:ext cx="30053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gister allo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Register allocation</a:t>
            </a:r>
          </a:p>
        </p:txBody>
      </p:sp>
      <p:sp>
        <p:nvSpPr>
          <p:cNvPr id="123" name="LLVM IR uses an unbounded set of virtual registers.…"/>
          <p:cNvSpPr txBox="1"/>
          <p:nvPr>
            <p:ph type="body" idx="1"/>
          </p:nvPr>
        </p:nvSpPr>
        <p:spPr>
          <a:xfrm>
            <a:off x="461433" y="2040466"/>
            <a:ext cx="12081934" cy="6931423"/>
          </a:xfrm>
          <a:prstGeom prst="rect">
            <a:avLst/>
          </a:prstGeom>
        </p:spPr>
        <p:txBody>
          <a:bodyPr/>
          <a:lstStyle/>
          <a:p>
            <a:pPr marL="426719" indent="-426719" defTabSz="560831">
              <a:spcBef>
                <a:spcPts val="4000"/>
              </a:spcBef>
              <a:defRPr sz="3072"/>
            </a:pPr>
            <a:r>
              <a:t>LLVM IR uses an unbounded set of virtual registers.</a:t>
            </a:r>
          </a:p>
          <a:p>
            <a:pPr marL="426719" indent="-426719" defTabSz="560831">
              <a:spcBef>
                <a:spcPts val="4000"/>
              </a:spcBef>
              <a:defRPr sz="3072"/>
            </a:pPr>
            <a:r>
              <a:t>Register allocation yields code in terms of hardware registers.</a:t>
            </a:r>
          </a:p>
          <a:p>
            <a:pPr marL="426719" indent="-426719" defTabSz="560831">
              <a:spcBef>
                <a:spcPts val="4000"/>
              </a:spcBef>
              <a:defRPr sz="3072"/>
            </a:pPr>
            <a:r>
              <a:t>These are limited. For example, x86_64 has: 16x general purpose (64bit) registers (plus 16x SSE registers, 2x status registers, 6x 32bit registers, 8x FPU/MMX registers).</a:t>
            </a:r>
          </a:p>
          <a:p>
            <a:pPr marL="426719" indent="-426719" defTabSz="560831">
              <a:spcBef>
                <a:spcPts val="4000"/>
              </a:spcBef>
              <a:defRPr sz="3072"/>
            </a:pPr>
            <a:r>
              <a:t>Using registers when possible is crucial to performance. Register access for i7-4770 is ~1 CPU cycle, L1 cache is ~4 cycles, L2 cache is ~12 cycles, L3 cache is ~36-58 cycles.</a:t>
            </a:r>
          </a:p>
          <a:p>
            <a:pPr marL="426719" indent="-426719" defTabSz="560831">
              <a:spcBef>
                <a:spcPts val="4000"/>
              </a:spcBef>
              <a:defRPr sz="3072"/>
            </a:pPr>
            <a:r>
              <a:t>Register allocation is as old as intermediate languages. The first FORTRAN compiler (April 1957) had a primitive register allocator.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314" name="a"/>
          <p:cNvSpPr/>
          <p:nvPr/>
        </p:nvSpPr>
        <p:spPr>
          <a:xfrm>
            <a:off x="10625666" y="7984066"/>
            <a:ext cx="1270001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315" name="d"/>
          <p:cNvSpPr/>
          <p:nvPr/>
        </p:nvSpPr>
        <p:spPr>
          <a:xfrm>
            <a:off x="10625666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316" name="e"/>
          <p:cNvSpPr/>
          <p:nvPr/>
        </p:nvSpPr>
        <p:spPr>
          <a:xfrm>
            <a:off x="10625666" y="32512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317" name="c"/>
          <p:cNvSpPr/>
          <p:nvPr/>
        </p:nvSpPr>
        <p:spPr>
          <a:xfrm>
            <a:off x="10625666" y="63627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318" name="Assuming 3 hardware registers / 3 colors"/>
          <p:cNvSpPr txBox="1"/>
          <p:nvPr/>
        </p:nvSpPr>
        <p:spPr>
          <a:xfrm>
            <a:off x="3219856" y="1649439"/>
            <a:ext cx="6565088" cy="498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/>
            </a:lvl1pPr>
          </a:lstStyle>
          <a:p>
            <a:pPr/>
            <a:r>
              <a:t>Assuming 3 hardware registers / 3 colors</a:t>
            </a:r>
          </a:p>
        </p:txBody>
      </p:sp>
      <p:sp>
        <p:nvSpPr>
          <p:cNvPr id="319" name="b,c"/>
          <p:cNvSpPr txBox="1"/>
          <p:nvPr/>
        </p:nvSpPr>
        <p:spPr>
          <a:xfrm>
            <a:off x="12013488" y="8388537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b,c</a:t>
            </a:r>
          </a:p>
        </p:txBody>
      </p:sp>
      <p:sp>
        <p:nvSpPr>
          <p:cNvPr id="320" name="b,d"/>
          <p:cNvSpPr txBox="1"/>
          <p:nvPr/>
        </p:nvSpPr>
        <p:spPr>
          <a:xfrm>
            <a:off x="12007850" y="6767170"/>
            <a:ext cx="57150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b,d</a:t>
            </a:r>
          </a:p>
        </p:txBody>
      </p:sp>
      <p:sp>
        <p:nvSpPr>
          <p:cNvPr id="321" name="b,e"/>
          <p:cNvSpPr txBox="1"/>
          <p:nvPr/>
        </p:nvSpPr>
        <p:spPr>
          <a:xfrm>
            <a:off x="12013488" y="5145803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b,e</a:t>
            </a:r>
          </a:p>
        </p:txBody>
      </p:sp>
      <p:sp>
        <p:nvSpPr>
          <p:cNvPr id="322" name="b"/>
          <p:cNvSpPr txBox="1"/>
          <p:nvPr/>
        </p:nvSpPr>
        <p:spPr>
          <a:xfrm>
            <a:off x="12156033" y="3626036"/>
            <a:ext cx="30053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</a:t>
            </a:r>
          </a:p>
        </p:txBody>
      </p:sp>
      <p:sp>
        <p:nvSpPr>
          <p:cNvPr id="323" name="b"/>
          <p:cNvSpPr/>
          <p:nvPr/>
        </p:nvSpPr>
        <p:spPr>
          <a:xfrm>
            <a:off x="2531533" y="2679700"/>
            <a:ext cx="1270001" cy="1270000"/>
          </a:xfrm>
          <a:prstGeom prst="ellipse">
            <a:avLst/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b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Line"/>
          <p:cNvSpPr/>
          <p:nvPr/>
        </p:nvSpPr>
        <p:spPr>
          <a:xfrm flipH="1" flipV="1">
            <a:off x="3699933" y="3425228"/>
            <a:ext cx="3309386" cy="1629333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6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327" name="a"/>
          <p:cNvSpPr/>
          <p:nvPr/>
        </p:nvSpPr>
        <p:spPr>
          <a:xfrm>
            <a:off x="10625666" y="7984066"/>
            <a:ext cx="1270001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328" name="d"/>
          <p:cNvSpPr/>
          <p:nvPr/>
        </p:nvSpPr>
        <p:spPr>
          <a:xfrm>
            <a:off x="10625666" y="47498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329" name="c"/>
          <p:cNvSpPr/>
          <p:nvPr/>
        </p:nvSpPr>
        <p:spPr>
          <a:xfrm>
            <a:off x="10625666" y="63627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330" name="Assuming 3 hardware registers / 3 colors"/>
          <p:cNvSpPr txBox="1"/>
          <p:nvPr/>
        </p:nvSpPr>
        <p:spPr>
          <a:xfrm>
            <a:off x="3219856" y="1649439"/>
            <a:ext cx="6565088" cy="498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/>
            </a:lvl1pPr>
          </a:lstStyle>
          <a:p>
            <a:pPr/>
            <a:r>
              <a:t>Assuming 3 hardware registers / 3 colors</a:t>
            </a:r>
          </a:p>
        </p:txBody>
      </p:sp>
      <p:sp>
        <p:nvSpPr>
          <p:cNvPr id="331" name="b,c"/>
          <p:cNvSpPr txBox="1"/>
          <p:nvPr/>
        </p:nvSpPr>
        <p:spPr>
          <a:xfrm>
            <a:off x="12013488" y="8388537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b,c</a:t>
            </a:r>
          </a:p>
        </p:txBody>
      </p:sp>
      <p:sp>
        <p:nvSpPr>
          <p:cNvPr id="332" name="b,d"/>
          <p:cNvSpPr txBox="1"/>
          <p:nvPr/>
        </p:nvSpPr>
        <p:spPr>
          <a:xfrm>
            <a:off x="12007850" y="6767170"/>
            <a:ext cx="57150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b,d</a:t>
            </a:r>
          </a:p>
        </p:txBody>
      </p:sp>
      <p:sp>
        <p:nvSpPr>
          <p:cNvPr id="333" name="b,e"/>
          <p:cNvSpPr txBox="1"/>
          <p:nvPr/>
        </p:nvSpPr>
        <p:spPr>
          <a:xfrm>
            <a:off x="12013488" y="5145803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b,e</a:t>
            </a:r>
          </a:p>
        </p:txBody>
      </p:sp>
      <p:sp>
        <p:nvSpPr>
          <p:cNvPr id="334" name="b"/>
          <p:cNvSpPr/>
          <p:nvPr/>
        </p:nvSpPr>
        <p:spPr>
          <a:xfrm>
            <a:off x="2531533" y="2679700"/>
            <a:ext cx="1270001" cy="1270000"/>
          </a:xfrm>
          <a:prstGeom prst="ellipse">
            <a:avLst/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335" name="e"/>
          <p:cNvSpPr/>
          <p:nvPr/>
        </p:nvSpPr>
        <p:spPr>
          <a:xfrm>
            <a:off x="6824133" y="4749800"/>
            <a:ext cx="1270001" cy="1270000"/>
          </a:xfrm>
          <a:prstGeom prst="ellipse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Line"/>
          <p:cNvSpPr/>
          <p:nvPr/>
        </p:nvSpPr>
        <p:spPr>
          <a:xfrm flipH="1" flipV="1">
            <a:off x="3699933" y="3425228"/>
            <a:ext cx="3309386" cy="1629333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8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339" name="a"/>
          <p:cNvSpPr/>
          <p:nvPr/>
        </p:nvSpPr>
        <p:spPr>
          <a:xfrm>
            <a:off x="10625666" y="7984066"/>
            <a:ext cx="1270001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340" name="c"/>
          <p:cNvSpPr/>
          <p:nvPr/>
        </p:nvSpPr>
        <p:spPr>
          <a:xfrm>
            <a:off x="10625666" y="6362700"/>
            <a:ext cx="1270001" cy="1270000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341" name="Assuming 3 hardware registers / 3 colors"/>
          <p:cNvSpPr txBox="1"/>
          <p:nvPr/>
        </p:nvSpPr>
        <p:spPr>
          <a:xfrm>
            <a:off x="3219856" y="1649439"/>
            <a:ext cx="6565088" cy="498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/>
            </a:lvl1pPr>
          </a:lstStyle>
          <a:p>
            <a:pPr/>
            <a:r>
              <a:t>Assuming 3 hardware registers / 3 colors</a:t>
            </a:r>
          </a:p>
        </p:txBody>
      </p:sp>
      <p:sp>
        <p:nvSpPr>
          <p:cNvPr id="342" name="b,c"/>
          <p:cNvSpPr txBox="1"/>
          <p:nvPr/>
        </p:nvSpPr>
        <p:spPr>
          <a:xfrm>
            <a:off x="12013488" y="8388537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b,c</a:t>
            </a:r>
          </a:p>
        </p:txBody>
      </p:sp>
      <p:sp>
        <p:nvSpPr>
          <p:cNvPr id="343" name="b,d"/>
          <p:cNvSpPr txBox="1"/>
          <p:nvPr/>
        </p:nvSpPr>
        <p:spPr>
          <a:xfrm>
            <a:off x="12007850" y="6767170"/>
            <a:ext cx="57150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b,d</a:t>
            </a:r>
          </a:p>
        </p:txBody>
      </p:sp>
      <p:sp>
        <p:nvSpPr>
          <p:cNvPr id="344" name="b"/>
          <p:cNvSpPr/>
          <p:nvPr/>
        </p:nvSpPr>
        <p:spPr>
          <a:xfrm>
            <a:off x="2531533" y="2679700"/>
            <a:ext cx="1270001" cy="1270000"/>
          </a:xfrm>
          <a:prstGeom prst="ellipse">
            <a:avLst/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345" name="e"/>
          <p:cNvSpPr/>
          <p:nvPr/>
        </p:nvSpPr>
        <p:spPr>
          <a:xfrm>
            <a:off x="6824133" y="4749800"/>
            <a:ext cx="1270001" cy="1270000"/>
          </a:xfrm>
          <a:prstGeom prst="ellipse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346" name="Line"/>
          <p:cNvSpPr/>
          <p:nvPr/>
        </p:nvSpPr>
        <p:spPr>
          <a:xfrm flipH="1" flipV="1">
            <a:off x="3513666" y="3686914"/>
            <a:ext cx="1068233" cy="1207139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47" name="Line"/>
          <p:cNvSpPr/>
          <p:nvPr/>
        </p:nvSpPr>
        <p:spPr>
          <a:xfrm>
            <a:off x="5213031" y="5384800"/>
            <a:ext cx="1724939" cy="0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48" name="d"/>
          <p:cNvSpPr/>
          <p:nvPr/>
        </p:nvSpPr>
        <p:spPr>
          <a:xfrm>
            <a:off x="4360333" y="4749800"/>
            <a:ext cx="1270001" cy="1270000"/>
          </a:xfrm>
          <a:prstGeom prst="ellipse">
            <a:avLst/>
          </a:prstGeom>
          <a:solidFill>
            <a:schemeClr val="accent5">
              <a:lumOff val="-29866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Line"/>
          <p:cNvSpPr/>
          <p:nvPr/>
        </p:nvSpPr>
        <p:spPr>
          <a:xfrm flipH="1" flipV="1">
            <a:off x="3699933" y="3425228"/>
            <a:ext cx="3309386" cy="1629333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1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352" name="a"/>
          <p:cNvSpPr/>
          <p:nvPr/>
        </p:nvSpPr>
        <p:spPr>
          <a:xfrm>
            <a:off x="10625666" y="7984066"/>
            <a:ext cx="1270001" cy="1270001"/>
          </a:xfrm>
          <a:prstGeom prst="ellipse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353" name="Assuming 3 hardware registers / 3 colors"/>
          <p:cNvSpPr txBox="1"/>
          <p:nvPr/>
        </p:nvSpPr>
        <p:spPr>
          <a:xfrm>
            <a:off x="3219856" y="1649439"/>
            <a:ext cx="6565088" cy="498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/>
            </a:lvl1pPr>
          </a:lstStyle>
          <a:p>
            <a:pPr/>
            <a:r>
              <a:t>Assuming 3 hardware registers / 3 colors</a:t>
            </a:r>
          </a:p>
        </p:txBody>
      </p:sp>
      <p:sp>
        <p:nvSpPr>
          <p:cNvPr id="354" name="b,c"/>
          <p:cNvSpPr txBox="1"/>
          <p:nvPr/>
        </p:nvSpPr>
        <p:spPr>
          <a:xfrm>
            <a:off x="12013488" y="8388537"/>
            <a:ext cx="5602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b,c</a:t>
            </a:r>
          </a:p>
        </p:txBody>
      </p:sp>
      <p:sp>
        <p:nvSpPr>
          <p:cNvPr id="355" name="b"/>
          <p:cNvSpPr/>
          <p:nvPr/>
        </p:nvSpPr>
        <p:spPr>
          <a:xfrm>
            <a:off x="2531533" y="2679700"/>
            <a:ext cx="1270001" cy="1270000"/>
          </a:xfrm>
          <a:prstGeom prst="ellipse">
            <a:avLst/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356" name="Line"/>
          <p:cNvSpPr/>
          <p:nvPr/>
        </p:nvSpPr>
        <p:spPr>
          <a:xfrm flipH="1" flipV="1">
            <a:off x="3513666" y="3686914"/>
            <a:ext cx="1068233" cy="1207139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7" name="Line"/>
          <p:cNvSpPr/>
          <p:nvPr/>
        </p:nvSpPr>
        <p:spPr>
          <a:xfrm>
            <a:off x="5213031" y="5384800"/>
            <a:ext cx="1724939" cy="0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8" name="d"/>
          <p:cNvSpPr/>
          <p:nvPr/>
        </p:nvSpPr>
        <p:spPr>
          <a:xfrm>
            <a:off x="4360333" y="4749800"/>
            <a:ext cx="1270001" cy="1270000"/>
          </a:xfrm>
          <a:prstGeom prst="ellipse">
            <a:avLst/>
          </a:prstGeom>
          <a:solidFill>
            <a:schemeClr val="accent5">
              <a:lumOff val="-29866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359" name="Line"/>
          <p:cNvSpPr/>
          <p:nvPr/>
        </p:nvSpPr>
        <p:spPr>
          <a:xfrm flipV="1">
            <a:off x="3439902" y="5763364"/>
            <a:ext cx="1207139" cy="1207139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0" name="Line"/>
          <p:cNvSpPr/>
          <p:nvPr/>
        </p:nvSpPr>
        <p:spPr>
          <a:xfrm flipH="1">
            <a:off x="3166533" y="3916403"/>
            <a:ext cx="1" cy="2936794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1" name="c"/>
          <p:cNvSpPr/>
          <p:nvPr/>
        </p:nvSpPr>
        <p:spPr>
          <a:xfrm>
            <a:off x="2531533" y="6819900"/>
            <a:ext cx="1270001" cy="1270000"/>
          </a:xfrm>
          <a:prstGeom prst="ellipse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362" name="e"/>
          <p:cNvSpPr/>
          <p:nvPr/>
        </p:nvSpPr>
        <p:spPr>
          <a:xfrm>
            <a:off x="6824133" y="4749800"/>
            <a:ext cx="1270001" cy="1270000"/>
          </a:xfrm>
          <a:prstGeom prst="ellipse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Line"/>
          <p:cNvSpPr/>
          <p:nvPr/>
        </p:nvSpPr>
        <p:spPr>
          <a:xfrm flipH="1" flipV="1">
            <a:off x="3699933" y="3425228"/>
            <a:ext cx="3309386" cy="1629333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5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366" name="Assuming 3 hardware registers / 3 colors"/>
          <p:cNvSpPr txBox="1"/>
          <p:nvPr/>
        </p:nvSpPr>
        <p:spPr>
          <a:xfrm>
            <a:off x="3219856" y="1649439"/>
            <a:ext cx="6565088" cy="498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600"/>
            </a:lvl1pPr>
          </a:lstStyle>
          <a:p>
            <a:pPr/>
            <a:r>
              <a:t>Assuming 3 hardware registers / 3 colors</a:t>
            </a:r>
          </a:p>
        </p:txBody>
      </p:sp>
      <p:sp>
        <p:nvSpPr>
          <p:cNvPr id="367" name="Line"/>
          <p:cNvSpPr/>
          <p:nvPr/>
        </p:nvSpPr>
        <p:spPr>
          <a:xfrm flipH="1" flipV="1">
            <a:off x="3513666" y="3686914"/>
            <a:ext cx="1068233" cy="1207139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8" name="Line"/>
          <p:cNvSpPr/>
          <p:nvPr/>
        </p:nvSpPr>
        <p:spPr>
          <a:xfrm>
            <a:off x="5213031" y="5384800"/>
            <a:ext cx="1724939" cy="0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9" name="d"/>
          <p:cNvSpPr/>
          <p:nvPr/>
        </p:nvSpPr>
        <p:spPr>
          <a:xfrm>
            <a:off x="4360333" y="4749800"/>
            <a:ext cx="1270001" cy="1270000"/>
          </a:xfrm>
          <a:prstGeom prst="ellipse">
            <a:avLst/>
          </a:prstGeom>
          <a:solidFill>
            <a:schemeClr val="accent5">
              <a:lumOff val="-29866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370" name="Line"/>
          <p:cNvSpPr/>
          <p:nvPr/>
        </p:nvSpPr>
        <p:spPr>
          <a:xfrm flipV="1">
            <a:off x="3439902" y="5763364"/>
            <a:ext cx="1207139" cy="1207139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1" name="Line"/>
          <p:cNvSpPr/>
          <p:nvPr/>
        </p:nvSpPr>
        <p:spPr>
          <a:xfrm flipH="1">
            <a:off x="3166533" y="3916403"/>
            <a:ext cx="1" cy="2936794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2" name="e"/>
          <p:cNvSpPr/>
          <p:nvPr/>
        </p:nvSpPr>
        <p:spPr>
          <a:xfrm>
            <a:off x="6824133" y="4749800"/>
            <a:ext cx="1270001" cy="1270000"/>
          </a:xfrm>
          <a:prstGeom prst="ellipse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373" name="Line"/>
          <p:cNvSpPr/>
          <p:nvPr/>
        </p:nvSpPr>
        <p:spPr>
          <a:xfrm flipV="1">
            <a:off x="1611102" y="3784600"/>
            <a:ext cx="1270001" cy="1270000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4" name="Line"/>
          <p:cNvSpPr/>
          <p:nvPr/>
        </p:nvSpPr>
        <p:spPr>
          <a:xfrm flipH="1" flipV="1">
            <a:off x="1642533" y="5858933"/>
            <a:ext cx="1207139" cy="1207139"/>
          </a:xfrm>
          <a:prstGeom prst="line">
            <a:avLst/>
          </a:prstGeom>
          <a:ln w="889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5" name="b"/>
          <p:cNvSpPr/>
          <p:nvPr/>
        </p:nvSpPr>
        <p:spPr>
          <a:xfrm>
            <a:off x="2531533" y="2679700"/>
            <a:ext cx="1270001" cy="1270000"/>
          </a:xfrm>
          <a:prstGeom prst="ellipse">
            <a:avLst/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376" name="c"/>
          <p:cNvSpPr/>
          <p:nvPr/>
        </p:nvSpPr>
        <p:spPr>
          <a:xfrm>
            <a:off x="2531533" y="6819900"/>
            <a:ext cx="1270001" cy="1270000"/>
          </a:xfrm>
          <a:prstGeom prst="ellipse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377" name="a"/>
          <p:cNvSpPr/>
          <p:nvPr/>
        </p:nvSpPr>
        <p:spPr>
          <a:xfrm>
            <a:off x="651933" y="4749800"/>
            <a:ext cx="1270001" cy="1270000"/>
          </a:xfrm>
          <a:prstGeom prst="ellipse">
            <a:avLst/>
          </a:prstGeom>
          <a:solidFill>
            <a:schemeClr val="accent5">
              <a:lumOff val="-29866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raph coloring via simplifi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 defTabSz="519937">
              <a:defRPr sz="5785"/>
            </a:lvl1pPr>
          </a:lstStyle>
          <a:p>
            <a:pPr/>
            <a:r>
              <a:t>Graph coloring via simplification</a:t>
            </a:r>
          </a:p>
        </p:txBody>
      </p:sp>
      <p:sp>
        <p:nvSpPr>
          <p:cNvPr id="380" name="If, at some point, all remaining nodes have a degree of at least k, then we must spill one of those virtual registers to the stack.…"/>
          <p:cNvSpPr txBox="1"/>
          <p:nvPr>
            <p:ph type="body" idx="1"/>
          </p:nvPr>
        </p:nvSpPr>
        <p:spPr>
          <a:xfrm>
            <a:off x="461433" y="1714500"/>
            <a:ext cx="12081934" cy="7394510"/>
          </a:xfrm>
          <a:prstGeom prst="rect">
            <a:avLst/>
          </a:prstGeom>
        </p:spPr>
        <p:txBody>
          <a:bodyPr/>
          <a:lstStyle/>
          <a:p>
            <a:pPr marL="440055" indent="-440055" defTabSz="578358">
              <a:spcBef>
                <a:spcPts val="4100"/>
              </a:spcBef>
              <a:defRPr sz="3168"/>
            </a:pPr>
            <a:r>
              <a:t>If, at some point, all remaining nodes have a degree of at least k, then we must spill one of those virtual registers to the stack.</a:t>
            </a:r>
          </a:p>
          <a:p>
            <a:pPr marL="440055" indent="-440055" defTabSz="578358">
              <a:spcBef>
                <a:spcPts val="4100"/>
              </a:spcBef>
              <a:defRPr sz="3168"/>
            </a:pPr>
            <a:r>
              <a:t>Pick the virtual register with lowest </a:t>
            </a:r>
            <a:r>
              <a:rPr b="1" i="1"/>
              <a:t>spill cost</a:t>
            </a:r>
            <a:r>
              <a:t> by some heuristic.</a:t>
            </a:r>
          </a:p>
          <a:p>
            <a:pPr marL="440055" indent="-440055" defTabSz="578358">
              <a:spcBef>
                <a:spcPts val="4100"/>
              </a:spcBef>
              <a:defRPr sz="3168"/>
            </a:pPr>
            <a:r>
              <a:t>There are various strategies for spilling. Two common ones:</a:t>
            </a:r>
          </a:p>
          <a:p>
            <a:pPr lvl="2" marL="1320165" indent="-440055" defTabSz="578358">
              <a:spcBef>
                <a:spcPts val="4100"/>
              </a:spcBef>
              <a:defRPr sz="3168"/>
            </a:pPr>
            <a:r>
              <a:t>Reserve a subset of registers for spilled values and wrap every use of the register with a load and store.</a:t>
            </a:r>
          </a:p>
          <a:p>
            <a:pPr lvl="2" marL="1320165" indent="-440055" defTabSz="578358">
              <a:spcBef>
                <a:spcPts val="4100"/>
              </a:spcBef>
              <a:defRPr sz="3168"/>
            </a:pPr>
            <a:r>
              <a:t>Split the register into 2</a:t>
            </a:r>
            <a:r>
              <a:rPr baseline="31999"/>
              <a:t>+</a:t>
            </a:r>
            <a:r>
              <a:t> virtual registers (connected with a store &amp; load) and recompute live ranges; the next iteration would then begin with larger but simpler graph where the spilled node is replaced by 2</a:t>
            </a:r>
            <a:r>
              <a:rPr baseline="31999"/>
              <a:t>+</a:t>
            </a:r>
            <a:r>
              <a:t> lower-degree nodes.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gister allocation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Register allocation</a:t>
            </a:r>
          </a:p>
        </p:txBody>
      </p:sp>
      <p:sp>
        <p:nvSpPr>
          <p:cNvPr id="126" name="Register pressure results from a lack of machine registers for the needed virtual registers.…"/>
          <p:cNvSpPr txBox="1"/>
          <p:nvPr>
            <p:ph type="body" idx="1"/>
          </p:nvPr>
        </p:nvSpPr>
        <p:spPr>
          <a:xfrm>
            <a:off x="461433" y="2040466"/>
            <a:ext cx="12081934" cy="6931423"/>
          </a:xfrm>
          <a:prstGeom prst="rect">
            <a:avLst/>
          </a:prstGeom>
        </p:spPr>
        <p:txBody>
          <a:bodyPr/>
          <a:lstStyle/>
          <a:p>
            <a:pPr/>
            <a:r>
              <a:rPr b="1" i="1"/>
              <a:t>Register pressure</a:t>
            </a:r>
            <a:r>
              <a:t> results from a lack of machine registers for the needed virtual registers.</a:t>
            </a:r>
          </a:p>
          <a:p>
            <a:pPr/>
            <a:r>
              <a:t>If there are too many virtual registers live at once, values must be </a:t>
            </a:r>
            <a:r>
              <a:rPr b="1" i="1"/>
              <a:t>spilled</a:t>
            </a:r>
            <a:r>
              <a:t> into memory, usually extra space on the stack.</a:t>
            </a:r>
          </a:p>
          <a:p>
            <a:pPr/>
            <a:r>
              <a:t>The goals of performing register allocation well are:</a:t>
            </a:r>
          </a:p>
          <a:p>
            <a:pPr lvl="2"/>
            <a:r>
              <a:t>To guarantee correct output code.</a:t>
            </a:r>
          </a:p>
          <a:p>
            <a:pPr lvl="2"/>
            <a:r>
              <a:t>To minimize spill code (added loads and stores).</a:t>
            </a:r>
          </a:p>
          <a:p>
            <a:pPr lvl="2"/>
            <a:r>
              <a:t>To minimize added spill space on the stack.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wo approaches"/>
          <p:cNvSpPr txBox="1"/>
          <p:nvPr>
            <p:ph type="title"/>
          </p:nvPr>
        </p:nvSpPr>
        <p:spPr>
          <a:xfrm>
            <a:off x="952500" y="254000"/>
            <a:ext cx="11099800" cy="1507067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Two approaches</a:t>
            </a:r>
          </a:p>
        </p:txBody>
      </p:sp>
      <p:sp>
        <p:nvSpPr>
          <p:cNvPr id="129" name="The naïve approach: “local” register allocation.…"/>
          <p:cNvSpPr txBox="1"/>
          <p:nvPr>
            <p:ph type="body" idx="1"/>
          </p:nvPr>
        </p:nvSpPr>
        <p:spPr>
          <a:xfrm>
            <a:off x="461433" y="1905000"/>
            <a:ext cx="12081934" cy="7255736"/>
          </a:xfrm>
          <a:prstGeom prst="rect">
            <a:avLst/>
          </a:prstGeom>
        </p:spPr>
        <p:txBody>
          <a:bodyPr/>
          <a:lstStyle/>
          <a:p>
            <a:pPr marL="422275" indent="-422275" defTabSz="554990">
              <a:spcBef>
                <a:spcPts val="3900"/>
              </a:spcBef>
              <a:defRPr sz="3040"/>
            </a:pPr>
            <a:r>
              <a:t>The naïve approach: “local” register allocation.</a:t>
            </a:r>
          </a:p>
          <a:p>
            <a:pPr lvl="2" marL="1266825" indent="-422275" defTabSz="554990">
              <a:spcBef>
                <a:spcPts val="3900"/>
              </a:spcBef>
              <a:defRPr sz="3040"/>
            </a:pPr>
            <a:r>
              <a:t>Allocates registers in each basic block separately.</a:t>
            </a:r>
          </a:p>
          <a:p>
            <a:pPr lvl="2" marL="1266825" indent="-422275" defTabSz="554990">
              <a:spcBef>
                <a:spcPts val="3900"/>
              </a:spcBef>
              <a:defRPr sz="3040"/>
            </a:pPr>
            <a:r>
              <a:t>Traverses the basic block, maintaining a map from virtual registers to either a machine register or offset on the stack.</a:t>
            </a:r>
          </a:p>
          <a:p>
            <a:pPr lvl="2" marL="1266825" indent="-422275" defTabSz="554990">
              <a:spcBef>
                <a:spcPts val="3900"/>
              </a:spcBef>
              <a:defRPr sz="3040"/>
            </a:pPr>
            <a:r>
              <a:t>When a virtual register not currently stored in a machine register is accessed, a machine register is </a:t>
            </a:r>
            <a:r>
              <a:rPr b="1" i="1"/>
              <a:t>spilled</a:t>
            </a:r>
            <a:r>
              <a:t> onto the stack using a store instruction and the required register is loaded. The virtual register map is updated for both.</a:t>
            </a:r>
          </a:p>
          <a:p>
            <a:pPr marL="422275" indent="-422275" defTabSz="554990">
              <a:spcBef>
                <a:spcPts val="3900"/>
              </a:spcBef>
              <a:defRPr sz="3040"/>
            </a:pPr>
            <a:r>
              <a:t>The graph-coloring approach: “global” register allocation.</a:t>
            </a:r>
          </a:p>
          <a:p>
            <a:pPr lvl="2" marL="1266825" indent="-422275" defTabSz="554990">
              <a:spcBef>
                <a:spcPts val="3900"/>
              </a:spcBef>
              <a:defRPr sz="3040"/>
            </a:pPr>
            <a:r>
              <a:t>The new Chez Scheme produces 15-24% faster code.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he naïve approach"/>
          <p:cNvSpPr txBox="1"/>
          <p:nvPr>
            <p:ph type="title"/>
          </p:nvPr>
        </p:nvSpPr>
        <p:spPr>
          <a:xfrm>
            <a:off x="952500" y="0"/>
            <a:ext cx="11099800" cy="1507067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The naïve approach</a:t>
            </a:r>
          </a:p>
        </p:txBody>
      </p:sp>
      <p:sp>
        <p:nvSpPr>
          <p:cNvPr id="132" name="...…"/>
          <p:cNvSpPr txBox="1"/>
          <p:nvPr/>
        </p:nvSpPr>
        <p:spPr>
          <a:xfrm>
            <a:off x="4124788" y="1803400"/>
            <a:ext cx="4755224" cy="299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...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%b = add %a, 1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%c = mul %a, %b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%d = add %c, %b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%e = add %b, %a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...</a:t>
            </a:r>
          </a:p>
        </p:txBody>
      </p:sp>
      <p:sp>
        <p:nvSpPr>
          <p:cNvPr id="133" name="%a → rax"/>
          <p:cNvSpPr txBox="1"/>
          <p:nvPr/>
        </p:nvSpPr>
        <p:spPr>
          <a:xfrm>
            <a:off x="7469121" y="6519333"/>
            <a:ext cx="4755225" cy="650652"/>
          </a:xfrm>
          <a:prstGeom prst="rect">
            <a:avLst/>
          </a:prstGeom>
          <a:ln w="38100">
            <a:solidFill>
              <a:schemeClr val="accent3">
                <a:hueOff val="914337"/>
                <a:satOff val="31515"/>
                <a:lumOff val="-3079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%a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rax</a:t>
            </a:r>
          </a:p>
        </p:txBody>
      </p:sp>
      <p:sp>
        <p:nvSpPr>
          <p:cNvPr id="134" name="Line"/>
          <p:cNvSpPr/>
          <p:nvPr/>
        </p:nvSpPr>
        <p:spPr>
          <a:xfrm>
            <a:off x="3031066" y="2366433"/>
            <a:ext cx="640928" cy="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5" name="Assuming 3 hardware registers: rax, rbx, rcx"/>
          <p:cNvSpPr txBox="1"/>
          <p:nvPr/>
        </p:nvSpPr>
        <p:spPr>
          <a:xfrm>
            <a:off x="2569631" y="1268310"/>
            <a:ext cx="7865537" cy="498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Assuming 3 hardware registers:</a:t>
            </a: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 rax, rbx, rcx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4" grpId="1"/>
      <p:bldP build="whole" bldLvl="1" animBg="1" rev="0" advAuto="0" spid="133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he naïve approach"/>
          <p:cNvSpPr txBox="1"/>
          <p:nvPr>
            <p:ph type="title"/>
          </p:nvPr>
        </p:nvSpPr>
        <p:spPr>
          <a:xfrm>
            <a:off x="952500" y="0"/>
            <a:ext cx="11099800" cy="1507067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The naïve approach</a:t>
            </a:r>
          </a:p>
        </p:txBody>
      </p:sp>
      <p:sp>
        <p:nvSpPr>
          <p:cNvPr id="138" name="...…"/>
          <p:cNvSpPr txBox="1"/>
          <p:nvPr/>
        </p:nvSpPr>
        <p:spPr>
          <a:xfrm>
            <a:off x="4124788" y="1803400"/>
            <a:ext cx="4755224" cy="299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...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%b = add %a, 1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%c = mul %a, %b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%d = add %c, %b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%e = add %b, %a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...</a:t>
            </a:r>
          </a:p>
        </p:txBody>
      </p:sp>
      <p:sp>
        <p:nvSpPr>
          <p:cNvPr id="139" name="%a → rax…"/>
          <p:cNvSpPr txBox="1"/>
          <p:nvPr/>
        </p:nvSpPr>
        <p:spPr>
          <a:xfrm>
            <a:off x="7469121" y="6519333"/>
            <a:ext cx="4755225" cy="1161604"/>
          </a:xfrm>
          <a:prstGeom prst="rect">
            <a:avLst/>
          </a:prstGeom>
          <a:ln w="38100">
            <a:solidFill>
              <a:schemeClr val="accent3">
                <a:hueOff val="914337"/>
                <a:satOff val="31515"/>
                <a:lumOff val="-3079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%a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rax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%b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rbx</a:t>
            </a:r>
          </a:p>
        </p:txBody>
      </p:sp>
      <p:sp>
        <p:nvSpPr>
          <p:cNvPr id="140" name="Line"/>
          <p:cNvSpPr/>
          <p:nvPr/>
        </p:nvSpPr>
        <p:spPr>
          <a:xfrm>
            <a:off x="3031066" y="2785533"/>
            <a:ext cx="640928" cy="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1" name="Assuming 3 hardware registers: rax, rbx, rcx"/>
          <p:cNvSpPr txBox="1"/>
          <p:nvPr/>
        </p:nvSpPr>
        <p:spPr>
          <a:xfrm>
            <a:off x="2569631" y="1268310"/>
            <a:ext cx="7865537" cy="498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Assuming 3 hardware registers:</a:t>
            </a: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 rax, rbx, rcx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he naïve approach"/>
          <p:cNvSpPr txBox="1"/>
          <p:nvPr>
            <p:ph type="title"/>
          </p:nvPr>
        </p:nvSpPr>
        <p:spPr>
          <a:xfrm>
            <a:off x="952500" y="0"/>
            <a:ext cx="11099800" cy="1507067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The naïve approach</a:t>
            </a:r>
          </a:p>
        </p:txBody>
      </p:sp>
      <p:sp>
        <p:nvSpPr>
          <p:cNvPr id="144" name="...…"/>
          <p:cNvSpPr txBox="1"/>
          <p:nvPr/>
        </p:nvSpPr>
        <p:spPr>
          <a:xfrm>
            <a:off x="4124788" y="1803400"/>
            <a:ext cx="4755224" cy="299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...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%b = add %a, 1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%c = mul %a, %b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%d = add %c, %b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%e = add %b, %a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...</a:t>
            </a:r>
          </a:p>
        </p:txBody>
      </p:sp>
      <p:sp>
        <p:nvSpPr>
          <p:cNvPr id="145" name="%a → rax…"/>
          <p:cNvSpPr txBox="1"/>
          <p:nvPr/>
        </p:nvSpPr>
        <p:spPr>
          <a:xfrm>
            <a:off x="7469121" y="6519333"/>
            <a:ext cx="4755225" cy="1672556"/>
          </a:xfrm>
          <a:prstGeom prst="rect">
            <a:avLst/>
          </a:prstGeom>
          <a:ln w="38100">
            <a:solidFill>
              <a:schemeClr val="accent3">
                <a:hueOff val="914337"/>
                <a:satOff val="31515"/>
                <a:lumOff val="-3079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%a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rax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%b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rbx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%c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rcx</a:t>
            </a:r>
          </a:p>
        </p:txBody>
      </p:sp>
      <p:sp>
        <p:nvSpPr>
          <p:cNvPr id="146" name="Line"/>
          <p:cNvSpPr/>
          <p:nvPr/>
        </p:nvSpPr>
        <p:spPr>
          <a:xfrm>
            <a:off x="3031066" y="3242733"/>
            <a:ext cx="640928" cy="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7" name="Assuming 3 hardware registers: rax, rbx, rcx"/>
          <p:cNvSpPr txBox="1"/>
          <p:nvPr/>
        </p:nvSpPr>
        <p:spPr>
          <a:xfrm>
            <a:off x="2569631" y="1268310"/>
            <a:ext cx="7865537" cy="498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Assuming 3 hardware registers:</a:t>
            </a: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 rax, rbx, rcx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he naïve approach"/>
          <p:cNvSpPr txBox="1"/>
          <p:nvPr>
            <p:ph type="title"/>
          </p:nvPr>
        </p:nvSpPr>
        <p:spPr>
          <a:xfrm>
            <a:off x="952500" y="0"/>
            <a:ext cx="11099800" cy="1507067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The naïve approach</a:t>
            </a:r>
          </a:p>
        </p:txBody>
      </p:sp>
      <p:sp>
        <p:nvSpPr>
          <p:cNvPr id="150" name="...…"/>
          <p:cNvSpPr txBox="1"/>
          <p:nvPr/>
        </p:nvSpPr>
        <p:spPr>
          <a:xfrm>
            <a:off x="4124788" y="1803400"/>
            <a:ext cx="4755224" cy="3479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...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%b = add %a, 1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%c = mul %a, %b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store rax, rsp+0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%d = add %c, %b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%e = add %b, %a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...</a:t>
            </a:r>
          </a:p>
        </p:txBody>
      </p:sp>
      <p:sp>
        <p:nvSpPr>
          <p:cNvPr id="151" name="%a → rsp+0…"/>
          <p:cNvSpPr txBox="1"/>
          <p:nvPr/>
        </p:nvSpPr>
        <p:spPr>
          <a:xfrm>
            <a:off x="7469121" y="6519333"/>
            <a:ext cx="4755225" cy="2183508"/>
          </a:xfrm>
          <a:prstGeom prst="rect">
            <a:avLst/>
          </a:prstGeom>
          <a:ln w="38100">
            <a:solidFill>
              <a:schemeClr val="accent3">
                <a:hueOff val="914337"/>
                <a:satOff val="31515"/>
                <a:lumOff val="-3079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%a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rsp+0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%b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rbx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%c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rcx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%d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rax</a:t>
            </a:r>
          </a:p>
        </p:txBody>
      </p:sp>
      <p:sp>
        <p:nvSpPr>
          <p:cNvPr id="152" name="Line"/>
          <p:cNvSpPr/>
          <p:nvPr/>
        </p:nvSpPr>
        <p:spPr>
          <a:xfrm>
            <a:off x="3031066" y="4131733"/>
            <a:ext cx="640928" cy="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Assuming 3 hardware registers: rax, rbx, rcx"/>
          <p:cNvSpPr txBox="1"/>
          <p:nvPr/>
        </p:nvSpPr>
        <p:spPr>
          <a:xfrm>
            <a:off x="2569631" y="1268310"/>
            <a:ext cx="7865537" cy="498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Assuming 3 hardware registers:</a:t>
            </a: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 rax, rbx, rcx</a:t>
            </a:r>
          </a:p>
        </p:txBody>
      </p:sp>
      <p:sp>
        <p:nvSpPr>
          <p:cNvPr id="154" name="Rectangle"/>
          <p:cNvSpPr/>
          <p:nvPr/>
        </p:nvSpPr>
        <p:spPr>
          <a:xfrm>
            <a:off x="4106333" y="3316485"/>
            <a:ext cx="4590918" cy="479294"/>
          </a:xfrm>
          <a:prstGeom prst="rect">
            <a:avLst/>
          </a:prstGeom>
          <a:solidFill>
            <a:schemeClr val="accent1">
              <a:alpha val="30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he naïve approach"/>
          <p:cNvSpPr txBox="1"/>
          <p:nvPr>
            <p:ph type="title"/>
          </p:nvPr>
        </p:nvSpPr>
        <p:spPr>
          <a:xfrm>
            <a:off x="952500" y="0"/>
            <a:ext cx="11099800" cy="1507067"/>
          </a:xfrm>
          <a:prstGeom prst="rect">
            <a:avLst/>
          </a:prstGeom>
        </p:spPr>
        <p:txBody>
          <a:bodyPr/>
          <a:lstStyle>
            <a:lvl1pPr>
              <a:defRPr sz="6500"/>
            </a:lvl1pPr>
          </a:lstStyle>
          <a:p>
            <a:pPr/>
            <a:r>
              <a:t>The naïve approach</a:t>
            </a:r>
          </a:p>
        </p:txBody>
      </p:sp>
      <p:sp>
        <p:nvSpPr>
          <p:cNvPr id="157" name="...…"/>
          <p:cNvSpPr txBox="1"/>
          <p:nvPr/>
        </p:nvSpPr>
        <p:spPr>
          <a:xfrm>
            <a:off x="4124788" y="1803400"/>
            <a:ext cx="4755224" cy="492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...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%b = add %a, 1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%c = mul %a, %b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store rax, rsp+0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%d = add %c, %b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store rcx, rsp+16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store rbx, rsp+8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rbx = load rsp+0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%e = add %d, %a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...</a:t>
            </a:r>
          </a:p>
        </p:txBody>
      </p:sp>
      <p:sp>
        <p:nvSpPr>
          <p:cNvPr id="158" name="%a → rbx…"/>
          <p:cNvSpPr txBox="1"/>
          <p:nvPr/>
        </p:nvSpPr>
        <p:spPr>
          <a:xfrm>
            <a:off x="7469121" y="6519333"/>
            <a:ext cx="4755225" cy="2694459"/>
          </a:xfrm>
          <a:prstGeom prst="rect">
            <a:avLst/>
          </a:prstGeom>
          <a:ln w="38100">
            <a:solidFill>
              <a:schemeClr val="accent3">
                <a:hueOff val="914337"/>
                <a:satOff val="31515"/>
                <a:lumOff val="-3079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%a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rbx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%b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rsp+8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%c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rsp+16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%d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rax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%e 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t> rcx</a:t>
            </a:r>
          </a:p>
        </p:txBody>
      </p:sp>
      <p:sp>
        <p:nvSpPr>
          <p:cNvPr id="159" name="Line"/>
          <p:cNvSpPr/>
          <p:nvPr/>
        </p:nvSpPr>
        <p:spPr>
          <a:xfrm>
            <a:off x="3031066" y="6121399"/>
            <a:ext cx="640928" cy="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0" name="Rectangle"/>
          <p:cNvSpPr/>
          <p:nvPr/>
        </p:nvSpPr>
        <p:spPr>
          <a:xfrm>
            <a:off x="4106333" y="3316485"/>
            <a:ext cx="4590918" cy="479294"/>
          </a:xfrm>
          <a:prstGeom prst="rect">
            <a:avLst/>
          </a:prstGeom>
          <a:solidFill>
            <a:schemeClr val="accent1">
              <a:alpha val="30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1" name="Rectangle"/>
          <p:cNvSpPr/>
          <p:nvPr/>
        </p:nvSpPr>
        <p:spPr>
          <a:xfrm>
            <a:off x="4093633" y="4260519"/>
            <a:ext cx="4590918" cy="1475516"/>
          </a:xfrm>
          <a:prstGeom prst="rect">
            <a:avLst/>
          </a:prstGeom>
          <a:solidFill>
            <a:schemeClr val="accent1">
              <a:alpha val="30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2" name="Assuming 3 hardware registers: rax, rbx, rcx"/>
          <p:cNvSpPr txBox="1"/>
          <p:nvPr/>
        </p:nvSpPr>
        <p:spPr>
          <a:xfrm>
            <a:off x="2569631" y="1268310"/>
            <a:ext cx="7865537" cy="498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600"/>
            </a:pPr>
            <a:r>
              <a:t>Assuming 3 hardware registers:</a:t>
            </a:r>
            <a:r>
              <a:rPr b="0">
                <a:latin typeface="Andale Mono"/>
                <a:ea typeface="Andale Mono"/>
                <a:cs typeface="Andale Mono"/>
                <a:sym typeface="Andale Mono"/>
              </a:rPr>
              <a:t> rax, rbx, rcx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