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228600" algn="ctr">
              <a:spcBef>
                <a:spcPts val="0"/>
              </a:spcBef>
              <a:buSzTx/>
              <a:buNone/>
              <a:defRPr sz="3700"/>
            </a:lvl2pPr>
            <a:lvl3pPr marL="0" indent="457200" algn="ctr">
              <a:spcBef>
                <a:spcPts val="0"/>
              </a:spcBef>
              <a:buSzTx/>
              <a:buNone/>
              <a:defRPr sz="3700"/>
            </a:lvl3pPr>
            <a:lvl4pPr marL="0" indent="685800" algn="ctr">
              <a:spcBef>
                <a:spcPts val="0"/>
              </a:spcBef>
              <a:buSzTx/>
              <a:buNone/>
              <a:defRPr sz="3700"/>
            </a:lvl4pPr>
            <a:lvl5pPr marL="0" indent="91440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SA in Scheme"/>
          <p:cNvSpPr txBox="1"/>
          <p:nvPr>
            <p:ph type="ctrTitle"/>
          </p:nvPr>
        </p:nvSpPr>
        <p:spPr>
          <a:xfrm>
            <a:off x="1270000" y="960966"/>
            <a:ext cx="10464800" cy="3302001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SSA in Scheme</a:t>
            </a:r>
          </a:p>
        </p:txBody>
      </p:sp>
      <p:sp>
        <p:nvSpPr>
          <p:cNvPr id="120" name="Static single assignment (SSA) :…"/>
          <p:cNvSpPr txBox="1"/>
          <p:nvPr>
            <p:ph type="subTitle" sz="quarter" idx="1"/>
          </p:nvPr>
        </p:nvSpPr>
        <p:spPr>
          <a:xfrm>
            <a:off x="1270000" y="5035550"/>
            <a:ext cx="10464800" cy="2411413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Static single assignment (SSA) :    </a:t>
            </a:r>
          </a:p>
          <a:p>
            <a:pPr>
              <a:defRPr>
                <a:solidFill>
                  <a:srgbClr val="5E5E5E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assignment conversion (“boxing”),</a:t>
            </a:r>
          </a:p>
          <a:p>
            <a:pPr>
              <a:defRPr>
                <a:solidFill>
                  <a:srgbClr val="5E5E5E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alpha-renaming/alphatization,</a:t>
            </a:r>
          </a:p>
          <a:p>
            <a:pPr>
              <a:defRPr>
                <a:solidFill>
                  <a:srgbClr val="5E5E5E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and administrative normal form (ANF)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SA in a Scheme IR?"/>
          <p:cNvSpPr txBox="1"/>
          <p:nvPr>
            <p:ph type="title"/>
          </p:nvPr>
        </p:nvSpPr>
        <p:spPr>
          <a:xfrm>
            <a:off x="952500" y="-203200"/>
            <a:ext cx="11099800" cy="2159000"/>
          </a:xfrm>
          <a:prstGeom prst="rect">
            <a:avLst/>
          </a:prstGeom>
        </p:spPr>
        <p:txBody>
          <a:bodyPr/>
          <a:lstStyle>
            <a:lvl1pPr>
              <a:defRPr sz="5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SSA in a Scheme IR?</a:t>
            </a:r>
          </a:p>
        </p:txBody>
      </p:sp>
      <p:sp>
        <p:nvSpPr>
          <p:cNvPr id="164" name="Assignment conversion…"/>
          <p:cNvSpPr txBox="1"/>
          <p:nvPr>
            <p:ph type="body" idx="1"/>
          </p:nvPr>
        </p:nvSpPr>
        <p:spPr>
          <a:xfrm>
            <a:off x="697540" y="1541131"/>
            <a:ext cx="12168520" cy="7755071"/>
          </a:xfrm>
          <a:prstGeom prst="rect">
            <a:avLst/>
          </a:prstGeom>
        </p:spPr>
        <p:txBody>
          <a:bodyPr/>
          <a:lstStyle/>
          <a:p>
            <a:pPr>
              <a:defRPr sz="2900"/>
            </a:pPr>
            <a:r>
              <a:t>Assignment conversion</a:t>
            </a:r>
          </a:p>
          <a:p>
            <a:pPr lvl="2">
              <a:defRPr sz="2900"/>
            </a:pPr>
            <a:r>
              <a:t>Eliminates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set!</a:t>
            </a:r>
            <a:r>
              <a:t> by heap-allocating mutable values.</a:t>
            </a:r>
          </a:p>
          <a:p>
            <a:pPr lvl="2">
              <a:defRPr sz="2900"/>
            </a:pPr>
            <a:r>
              <a:t>Replaces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(set! x y)</a:t>
            </a:r>
            <a:r>
              <a:t> with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(prim vector-set! x 0 y)</a:t>
            </a:r>
            <a:r>
              <a:t>.</a:t>
            </a:r>
          </a:p>
          <a:p>
            <a:pPr>
              <a:defRPr sz="2900"/>
            </a:pPr>
            <a:r>
              <a:t>Alpha-renaming</a:t>
            </a:r>
          </a:p>
          <a:p>
            <a:pPr lvl="2">
              <a:defRPr sz="2900"/>
            </a:pPr>
            <a:r>
              <a:t>Eliminates shadowing issues via alpha-conversion.</a:t>
            </a:r>
          </a:p>
          <a:p>
            <a:pPr>
              <a:defRPr sz="2900"/>
            </a:pPr>
            <a:r>
              <a:t>Administrative normal form (ANF) conversion</a:t>
            </a:r>
          </a:p>
          <a:p>
            <a:pPr lvl="2">
              <a:defRPr sz="2900"/>
            </a:pPr>
            <a:r>
              <a:t>Uses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let</a:t>
            </a:r>
            <a:r>
              <a:t> to administratively bind all subexpressions.</a:t>
            </a:r>
          </a:p>
          <a:p>
            <a:pPr lvl="2">
              <a:defRPr sz="2900"/>
            </a:pPr>
            <a:r>
              <a:t>Assigns subexpressions to a temporary intermediate variable.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Assignment conversion"/>
          <p:cNvSpPr txBox="1"/>
          <p:nvPr>
            <p:ph type="title"/>
          </p:nvPr>
        </p:nvSpPr>
        <p:spPr>
          <a:xfrm>
            <a:off x="952500" y="-232834"/>
            <a:ext cx="11099800" cy="2159001"/>
          </a:xfrm>
          <a:prstGeom prst="rect">
            <a:avLst/>
          </a:prstGeom>
        </p:spPr>
        <p:txBody>
          <a:bodyPr/>
          <a:lstStyle>
            <a:lvl1pPr>
              <a:defRPr sz="5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Assignment conversion</a:t>
            </a:r>
          </a:p>
        </p:txBody>
      </p:sp>
      <p:sp>
        <p:nvSpPr>
          <p:cNvPr id="167" name="“Boxes” all mutable values, placing them on the heap.…"/>
          <p:cNvSpPr txBox="1"/>
          <p:nvPr>
            <p:ph type="body" idx="1"/>
          </p:nvPr>
        </p:nvSpPr>
        <p:spPr>
          <a:xfrm>
            <a:off x="1100732" y="1792816"/>
            <a:ext cx="10803336" cy="4934745"/>
          </a:xfrm>
          <a:prstGeom prst="rect">
            <a:avLst/>
          </a:prstGeom>
        </p:spPr>
        <p:txBody>
          <a:bodyPr/>
          <a:lstStyle/>
          <a:p>
            <a:pPr/>
            <a:r>
              <a:t>“Boxes” all mutable values, placing them on the heap.</a:t>
            </a:r>
          </a:p>
          <a:p>
            <a:pPr/>
            <a:r>
              <a:t>A box is a (heap-allocated) length-1 mutable vector.</a:t>
            </a:r>
          </a:p>
          <a:p>
            <a:pPr/>
            <a:r>
              <a:t>Mutable variables, when initialized, are placed in a box.</a:t>
            </a:r>
          </a:p>
          <a:p>
            <a:pPr/>
            <a:r>
              <a:t>When assigned, a mutable variable’s box is updated.</a:t>
            </a:r>
          </a:p>
          <a:p>
            <a:pPr/>
            <a:r>
              <a:t>When referenced, its value is retrieved from this box.</a:t>
            </a:r>
          </a:p>
        </p:txBody>
      </p:sp>
      <p:sp>
        <p:nvSpPr>
          <p:cNvPr id="168" name="(lambda (x y)…"/>
          <p:cNvSpPr txBox="1"/>
          <p:nvPr/>
        </p:nvSpPr>
        <p:spPr>
          <a:xfrm>
            <a:off x="409872" y="7217833"/>
            <a:ext cx="3537290" cy="154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(x y)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(set! x y)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x)</a:t>
            </a:r>
          </a:p>
        </p:txBody>
      </p:sp>
      <p:sp>
        <p:nvSpPr>
          <p:cNvPr id="169" name="(lambda (x y)…"/>
          <p:cNvSpPr txBox="1"/>
          <p:nvPr/>
        </p:nvSpPr>
        <p:spPr>
          <a:xfrm>
            <a:off x="4837939" y="6976533"/>
            <a:ext cx="8147088" cy="203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(x y)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([x (make-vector 1 x)])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(vector-set! x 0 y)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(vector-ref x 0))</a:t>
            </a:r>
          </a:p>
        </p:txBody>
      </p:sp>
      <p:sp>
        <p:nvSpPr>
          <p:cNvPr id="170" name="Line"/>
          <p:cNvSpPr/>
          <p:nvPr/>
        </p:nvSpPr>
        <p:spPr>
          <a:xfrm>
            <a:off x="4057233" y="7992533"/>
            <a:ext cx="67063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4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8" grpId="1"/>
      <p:bldP build="whole" bldLvl="1" animBg="1" rev="0" advAuto="0" spid="170" grpId="2"/>
      <p:bldP build="whole" bldLvl="1" animBg="1" rev="0" advAuto="0" spid="169" grpId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α-renaming (“alphatization”)"/>
          <p:cNvSpPr txBox="1"/>
          <p:nvPr>
            <p:ph type="title"/>
          </p:nvPr>
        </p:nvSpPr>
        <p:spPr>
          <a:xfrm>
            <a:off x="952500" y="-313267"/>
            <a:ext cx="11099800" cy="2159001"/>
          </a:xfrm>
          <a:prstGeom prst="rect">
            <a:avLst/>
          </a:prstGeom>
        </p:spPr>
        <p:txBody>
          <a:bodyPr/>
          <a:lstStyle/>
          <a:p>
            <a:pPr>
              <a:defRPr sz="50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sz="7000">
                <a:latin typeface="Apple Chancery"/>
                <a:ea typeface="Apple Chancery"/>
                <a:cs typeface="Apple Chancery"/>
                <a:sym typeface="Apple Chancery"/>
              </a:rPr>
              <a:t>α</a:t>
            </a:r>
            <a:r>
              <a:t>-renaming (“alphatization”)</a:t>
            </a:r>
          </a:p>
        </p:txBody>
      </p:sp>
      <p:sp>
        <p:nvSpPr>
          <p:cNvPr id="173" name="Assign every binding point (e.g., at let- or lambda-forms) a unique variable name and rename all its references in a capture-avoiding manner.…"/>
          <p:cNvSpPr txBox="1"/>
          <p:nvPr>
            <p:ph type="body" sz="half" idx="1"/>
          </p:nvPr>
        </p:nvSpPr>
        <p:spPr>
          <a:xfrm>
            <a:off x="653686" y="1615016"/>
            <a:ext cx="11697428" cy="3005999"/>
          </a:xfrm>
          <a:prstGeom prst="rect">
            <a:avLst/>
          </a:prstGeom>
        </p:spPr>
        <p:txBody>
          <a:bodyPr/>
          <a:lstStyle/>
          <a:p>
            <a:pPr/>
            <a:r>
              <a:t>Assign every binding point (e.g., at let- or lambda-forms) a unique variable name and rename all its references in a capture-avoiding manner.</a:t>
            </a:r>
          </a:p>
          <a:p>
            <a:pPr/>
            <a:r>
              <a:t>Can be done with a recursive AST walk and substitution env!</a:t>
            </a:r>
          </a:p>
        </p:txBody>
      </p:sp>
      <p:sp>
        <p:nvSpPr>
          <p:cNvPr id="174" name="(define (alphatize e env)…"/>
          <p:cNvSpPr txBox="1"/>
          <p:nvPr/>
        </p:nvSpPr>
        <p:spPr>
          <a:xfrm>
            <a:off x="869001" y="4817720"/>
            <a:ext cx="11774798" cy="444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(alphatize e env)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[`(lambda (,x) ,e0)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(define x+ (gensym x))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`(lambda (,x+)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,(alphatize e0 (hash-set env x x+)))]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[(? symbol? x)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(hash-ref env x)]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...))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Administrative normal form (ANF)"/>
          <p:cNvSpPr txBox="1"/>
          <p:nvPr>
            <p:ph type="title"/>
          </p:nvPr>
        </p:nvSpPr>
        <p:spPr>
          <a:xfrm>
            <a:off x="952500" y="84666"/>
            <a:ext cx="11099800" cy="2159001"/>
          </a:xfrm>
          <a:prstGeom prst="rect">
            <a:avLst/>
          </a:prstGeom>
        </p:spPr>
        <p:txBody>
          <a:bodyPr/>
          <a:lstStyle>
            <a:lvl1pPr>
              <a:defRPr sz="6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Administrative normal form (ANF)</a:t>
            </a:r>
          </a:p>
        </p:txBody>
      </p:sp>
      <p:sp>
        <p:nvSpPr>
          <p:cNvPr id="177" name="Partitions the grammar into complex expressions (e) and atomic expressions (ae)—variables, datums, etc.…"/>
          <p:cNvSpPr txBox="1"/>
          <p:nvPr>
            <p:ph type="body" idx="1"/>
          </p:nvPr>
        </p:nvSpPr>
        <p:spPr>
          <a:xfrm>
            <a:off x="653686" y="2258483"/>
            <a:ext cx="11697428" cy="6286501"/>
          </a:xfrm>
          <a:prstGeom prst="rect">
            <a:avLst/>
          </a:prstGeom>
        </p:spPr>
        <p:txBody>
          <a:bodyPr/>
          <a:lstStyle/>
          <a:p>
            <a:pPr/>
            <a:r>
              <a:t>Partitions the grammar into complex expressions (e) and atomic expressions (ae)—variables, datums, etc.</a:t>
            </a:r>
          </a:p>
          <a:p>
            <a:pPr/>
            <a:r>
              <a:t>Expressions cannot contain sub-expressions, except possibly in tail position, and therefore must be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let</a:t>
            </a:r>
            <a:r>
              <a:t>-bound.</a:t>
            </a:r>
          </a:p>
          <a:p>
            <a:pPr/>
            <a:r>
              <a:t>ANF-conversion syntactically enforces an evaluation order as an explicit stack of let forms binding each expression in turn.</a:t>
            </a:r>
          </a:p>
          <a:p>
            <a:pPr/>
            <a:r>
              <a:t>Replaces a multitude of different continuations with a single type of continuation: the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let</a:t>
            </a:r>
            <a:r>
              <a:t>-continuation.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((f g) (+ a 1) (* b b))"/>
          <p:cNvSpPr txBox="1"/>
          <p:nvPr/>
        </p:nvSpPr>
        <p:spPr>
          <a:xfrm>
            <a:off x="3465345" y="1257299"/>
            <a:ext cx="607411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((f g) (+ a 1) (* b b))</a:t>
            </a:r>
          </a:p>
        </p:txBody>
      </p:sp>
      <p:sp>
        <p:nvSpPr>
          <p:cNvPr id="180" name="(let ([t0 (f g)])…"/>
          <p:cNvSpPr txBox="1"/>
          <p:nvPr/>
        </p:nvSpPr>
        <p:spPr>
          <a:xfrm>
            <a:off x="3465345" y="4550833"/>
            <a:ext cx="6074110" cy="203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([t0 (f g)])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([t1 (+ a 1)])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([t2 (* b b)])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(t0 t1 t2))))</a:t>
            </a:r>
          </a:p>
        </p:txBody>
      </p:sp>
      <p:sp>
        <p:nvSpPr>
          <p:cNvPr id="181" name="Line"/>
          <p:cNvSpPr/>
          <p:nvPr/>
        </p:nvSpPr>
        <p:spPr>
          <a:xfrm>
            <a:off x="6502399" y="2417385"/>
            <a:ext cx="1" cy="155756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2" name="ANF conversion"/>
          <p:cNvSpPr txBox="1"/>
          <p:nvPr/>
        </p:nvSpPr>
        <p:spPr>
          <a:xfrm>
            <a:off x="7613671" y="2922100"/>
            <a:ext cx="2823592" cy="548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000"/>
            </a:lvl1pPr>
          </a:lstStyle>
          <a:p>
            <a:pPr/>
            <a:r>
              <a:t>ANF conversion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99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99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1" grpId="1"/>
      <p:bldP build="whole" bldLvl="1" animBg="1" rev="0" advAuto="0" spid="182" grpId="2"/>
      <p:bldP build="whole" bldLvl="1" animBg="1" rev="0" advAuto="0" spid="180" grpId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x = a+1;…"/>
          <p:cNvSpPr txBox="1"/>
          <p:nvPr/>
        </p:nvSpPr>
        <p:spPr>
          <a:xfrm>
            <a:off x="4372272" y="4102100"/>
            <a:ext cx="4565105" cy="154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 = a+1;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y = b*2;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y = (3*x)</a:t>
            </a:r>
            <a:r>
              <a:rPr sz="2000"/>
              <a:t> </a:t>
            </a:r>
            <a:r>
              <a:t>+</a:t>
            </a:r>
            <a:r>
              <a:rPr sz="2000"/>
              <a:t> </a:t>
            </a:r>
            <a:r>
              <a:t>(y*y);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(let ([x (+ a 1)])…"/>
          <p:cNvSpPr txBox="1"/>
          <p:nvPr/>
        </p:nvSpPr>
        <p:spPr>
          <a:xfrm>
            <a:off x="1910612" y="835025"/>
            <a:ext cx="9183576" cy="203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</a:t>
            </a:r>
            <a:r>
              <a:rPr>
                <a:solidFill>
                  <a:srgbClr val="000000"/>
                </a:solidFill>
              </a:rPr>
              <a:t>[x (+ a 1)]</a:t>
            </a:r>
            <a:r>
              <a:t>)</a:t>
            </a:r>
          </a:p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</a:t>
            </a:r>
            <a:r>
              <a:rPr>
                <a:solidFill>
                  <a:srgbClr val="000000"/>
                </a:solidFill>
              </a:rPr>
              <a:t>[y (* b 2)]</a:t>
            </a:r>
            <a:r>
              <a:t>)</a:t>
            </a:r>
          </a:p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</a:t>
            </a:r>
            <a:r>
              <a:rPr>
                <a:solidFill>
                  <a:srgbClr val="000000"/>
                </a:solidFill>
              </a:rPr>
              <a:t>[y (+ (* 3 x) (* y y))]</a:t>
            </a:r>
            <a:r>
              <a:t>)</a:t>
            </a:r>
          </a:p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...)))</a:t>
            </a:r>
          </a:p>
        </p:txBody>
      </p:sp>
      <p:sp>
        <p:nvSpPr>
          <p:cNvPr id="187" name="(let ([x0 (+ a0 1)])…"/>
          <p:cNvSpPr txBox="1"/>
          <p:nvPr/>
        </p:nvSpPr>
        <p:spPr>
          <a:xfrm>
            <a:off x="2558417" y="5033433"/>
            <a:ext cx="7887966" cy="299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</a:t>
            </a:r>
            <a:r>
              <a:rPr>
                <a:solidFill>
                  <a:srgbClr val="000000"/>
                </a:solidFill>
              </a:rPr>
              <a:t>[x0 (+ a0 1)]</a:t>
            </a:r>
            <a:r>
              <a:t>)</a:t>
            </a:r>
          </a:p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</a:t>
            </a:r>
            <a:r>
              <a:rPr>
                <a:solidFill>
                  <a:srgbClr val="000000"/>
                </a:solidFill>
              </a:rPr>
              <a:t>[y0 (* b0 2)]</a:t>
            </a:r>
            <a:r>
              <a:t>)</a:t>
            </a:r>
          </a:p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</a:t>
            </a:r>
            <a:r>
              <a:rPr>
                <a:solidFill>
                  <a:srgbClr val="000000"/>
                </a:solidFill>
              </a:rPr>
              <a:t>[t0 (* 3 x0)]</a:t>
            </a:r>
            <a:r>
              <a:t>)</a:t>
            </a:r>
          </a:p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(let (</a:t>
            </a:r>
            <a:r>
              <a:rPr>
                <a:solidFill>
                  <a:srgbClr val="000000"/>
                </a:solidFill>
              </a:rPr>
              <a:t>[t1 (* y0 y0)]</a:t>
            </a:r>
            <a:r>
              <a:t>)</a:t>
            </a:r>
          </a:p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</a:t>
            </a:r>
            <a:r>
              <a:rPr>
                <a:solidFill>
                  <a:srgbClr val="000000"/>
                </a:solidFill>
              </a:rPr>
              <a:t>[y1 (+ t0 t1)]</a:t>
            </a:r>
            <a:r>
              <a:t>)</a:t>
            </a:r>
          </a:p>
          <a:p>
            <a:pPr algn="l">
              <a:defRPr b="0" sz="34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...)))))</a:t>
            </a:r>
          </a:p>
        </p:txBody>
      </p:sp>
      <p:sp>
        <p:nvSpPr>
          <p:cNvPr id="188" name="Line"/>
          <p:cNvSpPr/>
          <p:nvPr/>
        </p:nvSpPr>
        <p:spPr>
          <a:xfrm>
            <a:off x="6146800" y="3256034"/>
            <a:ext cx="1" cy="138839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9" name="ANF conversion &amp; alpha-renaming"/>
          <p:cNvSpPr txBox="1"/>
          <p:nvPr/>
        </p:nvSpPr>
        <p:spPr>
          <a:xfrm>
            <a:off x="6734619" y="3676163"/>
            <a:ext cx="5936362" cy="548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3000"/>
            </a:lvl1pPr>
          </a:lstStyle>
          <a:p>
            <a:pPr/>
            <a:r>
              <a:t>ANF conversion &amp; alpha-renaming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4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7" grpId="3"/>
      <p:bldP build="whole" bldLvl="1" animBg="1" rev="0" advAuto="0" spid="188" grpId="1"/>
      <p:bldP build="whole" bldLvl="1" animBg="1" rev="0" advAuto="0" spid="189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x1 = f(x0);…"/>
          <p:cNvSpPr txBox="1"/>
          <p:nvPr/>
        </p:nvSpPr>
        <p:spPr>
          <a:xfrm>
            <a:off x="475557" y="2216149"/>
            <a:ext cx="4001134" cy="5321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</a:t>
            </a:r>
            <a:r>
              <a:rPr baseline="-5999"/>
              <a:t>1</a:t>
            </a:r>
            <a:r>
              <a:t> = f(x</a:t>
            </a:r>
            <a:r>
              <a:rPr baseline="-5999"/>
              <a:t>0</a:t>
            </a:r>
            <a:r>
              <a:t>);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if (x</a:t>
            </a:r>
            <a:r>
              <a:rPr baseline="-5999"/>
              <a:t>1</a:t>
            </a:r>
            <a:r>
              <a:t> &gt; y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</a:t>
            </a:r>
            <a:r>
              <a:rPr baseline="-5999"/>
              <a:t>2</a:t>
            </a:r>
            <a:r>
              <a:t> = 0;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else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{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</a:t>
            </a:r>
            <a:r>
              <a:rPr baseline="-5999"/>
              <a:t>3</a:t>
            </a:r>
            <a:r>
              <a:t> = x</a:t>
            </a:r>
            <a:r>
              <a:rPr baseline="-5999"/>
              <a:t>1</a:t>
            </a:r>
            <a:r>
              <a:t> + y</a:t>
            </a:r>
            <a:r>
              <a:rPr baseline="-5999"/>
              <a:t>0</a:t>
            </a:r>
            <a:r>
              <a:t>;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</a:t>
            </a:r>
            <a:r>
              <a:rPr baseline="-5999"/>
              <a:t>4</a:t>
            </a:r>
            <a:r>
              <a:t> = x</a:t>
            </a:r>
            <a:r>
              <a:rPr baseline="-5999"/>
              <a:t>3</a:t>
            </a:r>
            <a:r>
              <a:t> * x</a:t>
            </a:r>
            <a:r>
              <a:rPr baseline="-5999"/>
              <a:t>3</a:t>
            </a:r>
            <a:r>
              <a:t>;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</a:t>
            </a:r>
            <a:r>
              <a:rPr baseline="-5999"/>
              <a:t>5</a:t>
            </a:r>
            <a:r>
              <a:t>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←</a:t>
            </a:r>
            <a:r>
              <a:t> </a:t>
            </a:r>
            <a:r>
              <a:rPr>
                <a:latin typeface="Times"/>
                <a:ea typeface="Times"/>
                <a:cs typeface="Times"/>
                <a:sym typeface="Times"/>
              </a:rPr>
              <a:t>φ</a:t>
            </a:r>
            <a:r>
              <a:t>(x</a:t>
            </a:r>
            <a:r>
              <a:rPr baseline="-5999"/>
              <a:t>2</a:t>
            </a:r>
            <a:r>
              <a:t>, x</a:t>
            </a:r>
            <a:r>
              <a:rPr baseline="-5999"/>
              <a:t>4</a:t>
            </a:r>
            <a:r>
              <a:t>);</a:t>
            </a: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return x</a:t>
            </a:r>
            <a:r>
              <a:rPr baseline="-5999"/>
              <a:t>5</a:t>
            </a:r>
            <a:r>
              <a:t>;</a:t>
            </a:r>
          </a:p>
        </p:txBody>
      </p:sp>
      <p:sp>
        <p:nvSpPr>
          <p:cNvPr id="192" name="(let ([x1 (f x0)])…"/>
          <p:cNvSpPr txBox="1"/>
          <p:nvPr/>
        </p:nvSpPr>
        <p:spPr>
          <a:xfrm>
            <a:off x="4243224" y="2726266"/>
            <a:ext cx="8643608" cy="375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([x1 (f x0)])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([x5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(if (&gt; x1 y0)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(let ([x2 0]) x2)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(let ([x3 (+ x1 y0)])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(let ([x4 (* x3 x3)]))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x4))])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x5))</a:t>
            </a:r>
          </a:p>
        </p:txBody>
      </p:sp>
      <p:sp>
        <p:nvSpPr>
          <p:cNvPr id="193" name="What about join points?"/>
          <p:cNvSpPr txBox="1"/>
          <p:nvPr>
            <p:ph type="title"/>
          </p:nvPr>
        </p:nvSpPr>
        <p:spPr>
          <a:xfrm>
            <a:off x="952500" y="-232834"/>
            <a:ext cx="11099800" cy="2159001"/>
          </a:xfrm>
          <a:prstGeom prst="rect">
            <a:avLst/>
          </a:prstGeom>
        </p:spPr>
        <p:txBody>
          <a:bodyPr/>
          <a:lstStyle>
            <a:lvl1pPr>
              <a:defRPr sz="5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What about join points?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What about join points?"/>
          <p:cNvSpPr txBox="1"/>
          <p:nvPr>
            <p:ph type="title"/>
          </p:nvPr>
        </p:nvSpPr>
        <p:spPr>
          <a:xfrm>
            <a:off x="952500" y="-232834"/>
            <a:ext cx="11099800" cy="2159001"/>
          </a:xfrm>
          <a:prstGeom prst="rect">
            <a:avLst/>
          </a:prstGeom>
        </p:spPr>
        <p:txBody>
          <a:bodyPr/>
          <a:lstStyle>
            <a:lvl1pPr>
              <a:defRPr sz="5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What about join points?</a:t>
            </a:r>
          </a:p>
        </p:txBody>
      </p:sp>
      <p:sp>
        <p:nvSpPr>
          <p:cNvPr id="196" name="They’re just calls/returns!"/>
          <p:cNvSpPr txBox="1"/>
          <p:nvPr/>
        </p:nvSpPr>
        <p:spPr>
          <a:xfrm>
            <a:off x="566605" y="7497233"/>
            <a:ext cx="11871590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defRPr b="0" sz="4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They’re just calls/returns!</a:t>
            </a:r>
          </a:p>
        </p:txBody>
      </p:sp>
      <p:sp>
        <p:nvSpPr>
          <p:cNvPr id="197" name="x0 = 0;…"/>
          <p:cNvSpPr txBox="1"/>
          <p:nvPr/>
        </p:nvSpPr>
        <p:spPr>
          <a:xfrm>
            <a:off x="380826" y="1657349"/>
            <a:ext cx="5467632" cy="624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 defTabSz="457200">
              <a:lnSpc>
                <a:spcPts val="5200"/>
              </a:lnSpc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</a:t>
            </a:r>
            <a:r>
              <a:rPr baseline="-5999"/>
              <a:t>0</a:t>
            </a:r>
            <a:r>
              <a:t> = 0;</a:t>
            </a:r>
          </a:p>
          <a:p>
            <a:pPr algn="l" defTabSz="457200">
              <a:lnSpc>
                <a:spcPts val="5200"/>
              </a:lnSpc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457200">
              <a:lnSpc>
                <a:spcPts val="5200"/>
              </a:lnSpc>
              <a:defRPr b="0" sz="26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label 0: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x</a:t>
            </a:r>
            <a:r>
              <a:rPr baseline="-5999"/>
              <a:t>1</a:t>
            </a:r>
            <a:r>
              <a:t>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←</a:t>
            </a:r>
            <a:r>
              <a:t> </a:t>
            </a:r>
            <a:r>
              <a:rPr>
                <a:latin typeface="Times"/>
                <a:ea typeface="Times"/>
                <a:cs typeface="Times"/>
                <a:sym typeface="Times"/>
              </a:rPr>
              <a:t>φ</a:t>
            </a:r>
            <a:r>
              <a:t>(x</a:t>
            </a:r>
            <a:r>
              <a:rPr baseline="-5999"/>
              <a:t>0</a:t>
            </a:r>
            <a:r>
              <a:t>, x</a:t>
            </a:r>
            <a:r>
              <a:rPr baseline="-5999"/>
              <a:t>2</a:t>
            </a:r>
            <a:r>
              <a:t>);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c</a:t>
            </a:r>
            <a:r>
              <a:rPr baseline="-5999"/>
              <a:t>0</a:t>
            </a:r>
            <a:r>
              <a:t> = x</a:t>
            </a:r>
            <a:r>
              <a:rPr baseline="-5999"/>
              <a:t>1</a:t>
            </a:r>
            <a:r>
              <a:t> &lt; 9;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br c0, label 1, label 2;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26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label 1: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x</a:t>
            </a:r>
            <a:r>
              <a:rPr baseline="-5999"/>
              <a:t>2</a:t>
            </a:r>
            <a:r>
              <a:t> = x</a:t>
            </a:r>
            <a:r>
              <a:rPr baseline="-5999"/>
              <a:t>1</a:t>
            </a:r>
            <a:r>
              <a:t> + y</a:t>
            </a:r>
            <a:r>
              <a:rPr baseline="-5999"/>
              <a:t>0</a:t>
            </a:r>
            <a:r>
              <a:t>;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br label 0;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26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label 2: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x</a:t>
            </a:r>
            <a:r>
              <a:rPr baseline="-5999"/>
              <a:t>3</a:t>
            </a:r>
            <a:r>
              <a:t>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←</a:t>
            </a:r>
            <a:r>
              <a:t> </a:t>
            </a:r>
            <a:r>
              <a:rPr>
                <a:latin typeface="Times"/>
                <a:ea typeface="Times"/>
                <a:cs typeface="Times"/>
                <a:sym typeface="Times"/>
              </a:rPr>
              <a:t>φ</a:t>
            </a:r>
            <a:r>
              <a:t>(x</a:t>
            </a:r>
            <a:r>
              <a:rPr baseline="-5999"/>
              <a:t>1</a:t>
            </a:r>
            <a:r>
              <a:t>, x</a:t>
            </a:r>
            <a:r>
              <a:rPr baseline="-5999"/>
              <a:t>2</a:t>
            </a:r>
            <a:r>
              <a:t>); </a:t>
            </a:r>
          </a:p>
          <a:p>
            <a:pPr algn="l"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y</a:t>
            </a:r>
            <a:r>
              <a:rPr baseline="-5999"/>
              <a:t>1</a:t>
            </a:r>
            <a:r>
              <a:t> = y</a:t>
            </a:r>
            <a:r>
              <a:rPr baseline="-5999"/>
              <a:t>0</a:t>
            </a:r>
            <a:r>
              <a:t> + x</a:t>
            </a:r>
            <a:r>
              <a:rPr baseline="-5999"/>
              <a:t>3</a:t>
            </a:r>
            <a:r>
              <a:t>;</a:t>
            </a:r>
          </a:p>
          <a:p>
            <a:pPr algn="l" defTabSz="457200">
              <a:lnSpc>
                <a:spcPts val="5200"/>
              </a:lnSpc>
              <a:defRPr b="0" sz="2600">
                <a:latin typeface="Andale Mono"/>
                <a:ea typeface="Andale Mono"/>
                <a:cs typeface="Andale Mono"/>
                <a:sym typeface="Andale Mono"/>
              </a:defRPr>
            </a:pPr>
          </a:p>
        </p:txBody>
      </p:sp>
      <p:sp>
        <p:nvSpPr>
          <p:cNvPr id="198" name="(let ([x0 0])…"/>
          <p:cNvSpPr txBox="1"/>
          <p:nvPr/>
        </p:nvSpPr>
        <p:spPr>
          <a:xfrm>
            <a:off x="4564957" y="1913466"/>
            <a:ext cx="8407535" cy="421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([x0 0])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([x3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(let loop0 ([x1 x0])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(if (&lt; x1 9)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(let ([x2 (+ x1 y0)])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(loop0 x2))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x1))])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([y1 (+ y0 x3)])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...)))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8" grpId="1"/>
      <p:bldP build="whole" bldLvl="1" animBg="1" rev="0" advAuto="0" spid="196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(let ([x0 0])…"/>
          <p:cNvSpPr txBox="1"/>
          <p:nvPr/>
        </p:nvSpPr>
        <p:spPr>
          <a:xfrm>
            <a:off x="478299" y="702733"/>
            <a:ext cx="11794202" cy="513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([x0 0])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([x3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(letrec* ([loop0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(lambda (x1)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(if (&lt; x1 9)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(let ([x2 (+ x1 y0)])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  (loop0 x2))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x1))])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(loop0 x0))])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([y1 (+ y0 x3)])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...)))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oadmap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Roadmap</a:t>
            </a:r>
          </a:p>
        </p:txBody>
      </p:sp>
      <p:sp>
        <p:nvSpPr>
          <p:cNvPr id="123" name="Our compiler projects will target the LLVM backend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Our compiler projects will target the LLVM backend.</a:t>
            </a:r>
          </a:p>
          <a:p>
            <a:pPr/>
            <a:r>
              <a:t>This will take us two more assignments:</a:t>
            </a:r>
          </a:p>
          <a:p>
            <a:pPr lvl="3"/>
            <a:r>
              <a:t>Assignment 3: Fundamental simplifications, and implementation of continuations (&amp; call/cc).</a:t>
            </a:r>
          </a:p>
          <a:p>
            <a:pPr lvl="3"/>
            <a:r>
              <a:t>Assignment 4: Implementation of closures (closure conversion) and final code emission (LLVM IR).</a:t>
            </a:r>
          </a:p>
          <a:p>
            <a:pPr/>
            <a:r>
              <a:t>Assignment 5 focuses on top-level, matching, defines, etc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(let ([x0 0])…"/>
          <p:cNvSpPr txBox="1"/>
          <p:nvPr/>
        </p:nvSpPr>
        <p:spPr>
          <a:xfrm>
            <a:off x="478299" y="702733"/>
            <a:ext cx="11794202" cy="513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([x0 0])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([x3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(letrec* ([loop0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(lambda (x1)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(if (&lt; x1 9)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(let ([x2 (+ x1 y0)])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  (loop0 x2))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x1))])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(loop0 x0))])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([y1 (+ y0 x3)])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...)))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(let ([x0 0])…"/>
          <p:cNvSpPr txBox="1"/>
          <p:nvPr/>
        </p:nvSpPr>
        <p:spPr>
          <a:xfrm>
            <a:off x="605299" y="651933"/>
            <a:ext cx="11794202" cy="558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([x0 0])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([x3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(let ([loop0 ‘()])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(set! loop0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(lambda (x1)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(if (&lt; x1 9)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(let ([x2 (+ x1 y0)])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 (loop0 x2))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x1)))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(loop0 x0))])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([y1 (+ y0 x3)])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...)))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(let ([x0 0])…"/>
          <p:cNvSpPr txBox="1"/>
          <p:nvPr/>
        </p:nvSpPr>
        <p:spPr>
          <a:xfrm>
            <a:off x="478299" y="702733"/>
            <a:ext cx="11794202" cy="558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([x0 0])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([x3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(let ([loop0 ‘()])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(set! loop0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(lambda (x1)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(if (&lt; x1 9)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(let ([x2 (+ x1 y0)])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 (loop0 x2))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x1)))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(loop0 x0))])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([y1 (+ y0 x3)])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...)))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(let ([x0 0])…"/>
          <p:cNvSpPr txBox="1"/>
          <p:nvPr/>
        </p:nvSpPr>
        <p:spPr>
          <a:xfrm>
            <a:off x="478299" y="698499"/>
            <a:ext cx="12424505" cy="695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([x0 0])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([x3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(let ([loop0 (make-vector 1 ’())])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(vector-set! loop0 0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(lambda (x1)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(if (&lt; x1 9)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(let ([x2 (+ x1 y0)])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(let ([loop2 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    (vector-ref loop0 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(loop2 x2))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x1)))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(let ([loop1 (vector-ref loop0 0)])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(loop1 x0)))])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([y1 (+ y0 x3)])</a:t>
            </a:r>
          </a:p>
          <a:p>
            <a:pPr algn="l">
              <a:defRPr b="0"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...)))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LLVM"/>
          <p:cNvSpPr txBox="1"/>
          <p:nvPr>
            <p:ph type="title"/>
          </p:nvPr>
        </p:nvSpPr>
        <p:spPr>
          <a:xfrm>
            <a:off x="952500" y="-16934"/>
            <a:ext cx="11099800" cy="2159001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LLVM</a:t>
            </a:r>
          </a:p>
        </p:txBody>
      </p:sp>
      <p:sp>
        <p:nvSpPr>
          <p:cNvPr id="126" name="Major compiler framework: Clang (C/C++ on OSX), GHC, ……"/>
          <p:cNvSpPr txBox="1"/>
          <p:nvPr>
            <p:ph type="body" idx="1"/>
          </p:nvPr>
        </p:nvSpPr>
        <p:spPr>
          <a:xfrm>
            <a:off x="817033" y="2330450"/>
            <a:ext cx="11697429" cy="6286500"/>
          </a:xfrm>
          <a:prstGeom prst="rect">
            <a:avLst/>
          </a:prstGeom>
        </p:spPr>
        <p:txBody>
          <a:bodyPr/>
          <a:lstStyle/>
          <a:p>
            <a:pPr marL="413384" indent="-413384" defTabSz="543305">
              <a:spcBef>
                <a:spcPts val="3900"/>
              </a:spcBef>
              <a:defRPr sz="2976"/>
            </a:pPr>
            <a:r>
              <a:t>Major compiler framework: Clang (C/C++ on OSX), GHC, …</a:t>
            </a:r>
          </a:p>
          <a:p>
            <a:pPr marL="413384" indent="-413384" defTabSz="543305">
              <a:spcBef>
                <a:spcPts val="3900"/>
              </a:spcBef>
              <a:defRPr sz="2976"/>
            </a:pPr>
            <a:r>
              <a:t>LLVM IR: Assembly for a idealized virtual machine.</a:t>
            </a:r>
          </a:p>
          <a:p>
            <a:pPr marL="413384" indent="-413384" defTabSz="543305">
              <a:spcBef>
                <a:spcPts val="3900"/>
              </a:spcBef>
              <a:defRPr sz="2976"/>
            </a:pPr>
            <a:r>
              <a:t>IR allows an unbounded number of virtual registers:</a:t>
            </a:r>
          </a:p>
          <a:p>
            <a:pPr lvl="2" marL="1240155" indent="-413384" defTabSz="543305">
              <a:spcBef>
                <a:spcPts val="3900"/>
              </a:spcBef>
              <a:defRPr sz="2976"/>
            </a:pPr>
            <a:r>
              <a:t>Performs register allocation for various target platforms.</a:t>
            </a:r>
          </a:p>
          <a:p>
            <a:pPr lvl="2" marL="1240155" indent="-413384" defTabSz="543305">
              <a:spcBef>
                <a:spcPts val="3900"/>
              </a:spcBef>
              <a:defRPr sz="2976"/>
            </a:pPr>
            <a:r>
              <a:rPr b="1" i="1"/>
              <a:t>But,</a:t>
            </a:r>
            <a:r>
              <a:t> no register may shadow another or be mutated!</a:t>
            </a:r>
          </a:p>
          <a:p>
            <a:pPr marL="413384" indent="-413384" defTabSz="543305">
              <a:spcBef>
                <a:spcPts val="3900"/>
              </a:spcBef>
              <a:defRPr sz="2976"/>
            </a:pPr>
            <a:r>
              <a:t>Supports a variety of calling conventions (e.g., C, GHC, Swift, …).</a:t>
            </a:r>
          </a:p>
          <a:p>
            <a:pPr marL="413384" indent="-413384" defTabSz="543305">
              <a:spcBef>
                <a:spcPts val="3900"/>
              </a:spcBef>
              <a:defRPr sz="2976"/>
            </a:pPr>
            <a:r>
              <a:t>Uses low-level types (with flexible bit widths, e.g. i1, i32, i64, …).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x = a+1;…"/>
          <p:cNvSpPr txBox="1"/>
          <p:nvPr/>
        </p:nvSpPr>
        <p:spPr>
          <a:xfrm>
            <a:off x="4372272" y="1183216"/>
            <a:ext cx="4565105" cy="154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 = a+1;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y = b*2;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y = (3*x)</a:t>
            </a:r>
            <a:r>
              <a:rPr sz="2000"/>
              <a:t> </a:t>
            </a:r>
            <a:r>
              <a:t>+</a:t>
            </a:r>
            <a:r>
              <a:rPr sz="2000"/>
              <a:t> </a:t>
            </a:r>
            <a:r>
              <a:t>(y*y);</a:t>
            </a:r>
          </a:p>
        </p:txBody>
      </p:sp>
      <p:sp>
        <p:nvSpPr>
          <p:cNvPr id="129" name="%x0 = add i64 %a0, 1…"/>
          <p:cNvSpPr txBox="1"/>
          <p:nvPr/>
        </p:nvSpPr>
        <p:spPr>
          <a:xfrm>
            <a:off x="3465345" y="4948766"/>
            <a:ext cx="6074110" cy="299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%x0 = add i64 %a0, 1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%y0 = mul i64 %b0, 2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%t0 = mul i64 3, %x0 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%t1 = mul i64 %y0, %y0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%y1 = add i64 %t0, %t1</a:t>
            </a:r>
          </a:p>
        </p:txBody>
      </p:sp>
      <p:sp>
        <p:nvSpPr>
          <p:cNvPr id="130" name="Line"/>
          <p:cNvSpPr/>
          <p:nvPr/>
        </p:nvSpPr>
        <p:spPr>
          <a:xfrm>
            <a:off x="6502400" y="3146497"/>
            <a:ext cx="0" cy="138839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1" name="Clang  (C -&gt; LLVM IR)"/>
          <p:cNvSpPr txBox="1"/>
          <p:nvPr/>
        </p:nvSpPr>
        <p:spPr>
          <a:xfrm>
            <a:off x="7770626" y="3523242"/>
            <a:ext cx="3999815" cy="634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3000"/>
            </a:pPr>
            <a:r>
              <a:rPr sz="3600"/>
              <a:t>Clang</a:t>
            </a:r>
            <a:r>
              <a:t>  (C -&gt; LLVM IR)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tatic single assignment (SSA)?"/>
          <p:cNvSpPr txBox="1"/>
          <p:nvPr>
            <p:ph type="title"/>
          </p:nvPr>
        </p:nvSpPr>
        <p:spPr>
          <a:xfrm>
            <a:off x="952500" y="33866"/>
            <a:ext cx="11099800" cy="2159001"/>
          </a:xfrm>
          <a:prstGeom prst="rect">
            <a:avLst/>
          </a:prstGeom>
        </p:spPr>
        <p:txBody>
          <a:bodyPr/>
          <a:lstStyle>
            <a:lvl1pPr>
              <a:defRPr sz="63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Static single assignment (SSA)?</a:t>
            </a:r>
          </a:p>
        </p:txBody>
      </p:sp>
      <p:sp>
        <p:nvSpPr>
          <p:cNvPr id="134" name="Significant added complexity in program analysis, optimization, and final code emission, arises from the fact that a single variable can be assigned in many places.…"/>
          <p:cNvSpPr txBox="1"/>
          <p:nvPr>
            <p:ph type="body" idx="1"/>
          </p:nvPr>
        </p:nvSpPr>
        <p:spPr>
          <a:xfrm>
            <a:off x="563033" y="2254249"/>
            <a:ext cx="12097280" cy="659507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spcBef>
                <a:spcPts val="5000"/>
              </a:spcBef>
              <a:buSzPct val="160000"/>
            </a:pPr>
            <a:r>
              <a:t>Significant added complexity in program analysis, optimization, and final code emission, arises from the fact that a single variable can be assigned in many places.</a:t>
            </a:r>
          </a:p>
          <a:p>
            <a:pPr>
              <a:lnSpc>
                <a:spcPct val="120000"/>
              </a:lnSpc>
              <a:spcBef>
                <a:spcPts val="5000"/>
              </a:spcBef>
              <a:buSzPct val="160000"/>
            </a:pPr>
            <a:r>
              <a:t>This occurs both due to shadowing and direct mutation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set!</a:t>
            </a:r>
            <a:r>
              <a:t>).</a:t>
            </a:r>
          </a:p>
          <a:p>
            <a:pPr>
              <a:lnSpc>
                <a:spcPct val="120000"/>
              </a:lnSpc>
              <a:spcBef>
                <a:spcPts val="5000"/>
              </a:spcBef>
              <a:buSzPct val="160000"/>
            </a:pPr>
            <a:r>
              <a:t>Thus each use of a variable X may hold a value assigned at one of several distinct points in the code.</a:t>
            </a:r>
          </a:p>
          <a:p>
            <a:pPr>
              <a:lnSpc>
                <a:spcPct val="120000"/>
              </a:lnSpc>
              <a:spcBef>
                <a:spcPts val="5000"/>
              </a:spcBef>
              <a:buSzPct val="160000"/>
            </a:pPr>
            <a:r>
              <a:t>E.g., Constant propagation, common sub-expression elimination, type-recovery, control-flow analysis, </a:t>
            </a:r>
            <a:r>
              <a:rPr i="1"/>
              <a:t>etc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SA"/>
          <p:cNvSpPr txBox="1"/>
          <p:nvPr>
            <p:ph type="title"/>
          </p:nvPr>
        </p:nvSpPr>
        <p:spPr>
          <a:xfrm>
            <a:off x="952499" y="-50800"/>
            <a:ext cx="11099801" cy="2159000"/>
          </a:xfrm>
          <a:prstGeom prst="rect">
            <a:avLst/>
          </a:prstGeom>
        </p:spPr>
        <p:txBody>
          <a:bodyPr/>
          <a:lstStyle>
            <a:lvl1pPr>
              <a:defRPr sz="6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SSA</a:t>
            </a:r>
          </a:p>
        </p:txBody>
      </p:sp>
      <p:sp>
        <p:nvSpPr>
          <p:cNvPr id="137" name="All variables are static, or const (in C/C++ terms).…"/>
          <p:cNvSpPr txBox="1"/>
          <p:nvPr>
            <p:ph type="body" idx="1"/>
          </p:nvPr>
        </p:nvSpPr>
        <p:spPr>
          <a:xfrm>
            <a:off x="817033" y="2275416"/>
            <a:ext cx="11697429" cy="6286501"/>
          </a:xfrm>
          <a:prstGeom prst="rect">
            <a:avLst/>
          </a:prstGeom>
        </p:spPr>
        <p:txBody>
          <a:bodyPr/>
          <a:lstStyle/>
          <a:p>
            <a:pPr/>
            <a:r>
              <a:t>All variables are static, or</a:t>
            </a:r>
            <a:r>
              <a:rPr sz="3500"/>
              <a:t> </a:t>
            </a:r>
            <a:r>
              <a:rPr sz="3500">
                <a:latin typeface="Andale Mono"/>
                <a:ea typeface="Andale Mono"/>
                <a:cs typeface="Andale Mono"/>
                <a:sym typeface="Andale Mono"/>
              </a:rPr>
              <a:t>const</a:t>
            </a:r>
            <a:r>
              <a:rPr sz="3500"/>
              <a:t> </a:t>
            </a:r>
            <a:r>
              <a:t>(in C/C++ terms).</a:t>
            </a:r>
          </a:p>
          <a:p>
            <a:pPr/>
            <a:r>
              <a:t>No variable name is reused (at least in an overlapping scope).</a:t>
            </a:r>
          </a:p>
          <a:p>
            <a:pPr/>
            <a:r>
              <a:t>Instead of a variable X with multiple assignment points, SSA requires these points to be explicit syntactically as distinct variables X</a:t>
            </a:r>
            <a:r>
              <a:rPr baseline="-5999"/>
              <a:t>0</a:t>
            </a:r>
            <a:r>
              <a:t>, X</a:t>
            </a:r>
            <a:r>
              <a:rPr baseline="-5999"/>
              <a:t>1</a:t>
            </a:r>
            <a:r>
              <a:t>, … X</a:t>
            </a:r>
            <a:r>
              <a:rPr baseline="-5999"/>
              <a:t>i</a:t>
            </a:r>
            <a:r>
              <a:t>.</a:t>
            </a:r>
          </a:p>
          <a:p>
            <a:pPr/>
            <a:r>
              <a:t>When control diverges and then joins back together, join points are made explicit using a special phi form, e.g.,</a:t>
            </a:r>
            <a:br/>
            <a:br/>
            <a:r>
              <a:t>                                  X</a:t>
            </a:r>
            <a:r>
              <a:rPr baseline="-5999"/>
              <a:t>5</a:t>
            </a:r>
            <a:r>
              <a:t> ← </a:t>
            </a:r>
            <a:r>
              <a:rPr sz="3600">
                <a:latin typeface="Times"/>
                <a:ea typeface="Times"/>
                <a:cs typeface="Times"/>
                <a:sym typeface="Times"/>
              </a:rPr>
              <a:t>φ</a:t>
            </a:r>
            <a:r>
              <a:t>(X</a:t>
            </a:r>
            <a:r>
              <a:rPr baseline="-5999"/>
              <a:t>2</a:t>
            </a:r>
            <a:r>
              <a:t>, X</a:t>
            </a:r>
            <a:r>
              <a:rPr baseline="-5999"/>
              <a:t>4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In SSA form"/>
          <p:cNvSpPr txBox="1"/>
          <p:nvPr>
            <p:ph type="title"/>
          </p:nvPr>
        </p:nvSpPr>
        <p:spPr>
          <a:xfrm>
            <a:off x="7162799" y="101599"/>
            <a:ext cx="4518820" cy="1998929"/>
          </a:xfrm>
          <a:prstGeom prst="rect">
            <a:avLst/>
          </a:prstGeom>
        </p:spPr>
        <p:txBody>
          <a:bodyPr/>
          <a:lstStyle>
            <a:lvl1pPr>
              <a:defRPr sz="6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In SSA form</a:t>
            </a:r>
          </a:p>
        </p:txBody>
      </p:sp>
      <p:sp>
        <p:nvSpPr>
          <p:cNvPr id="140" name="C-like IR"/>
          <p:cNvSpPr txBox="1"/>
          <p:nvPr/>
        </p:nvSpPr>
        <p:spPr>
          <a:xfrm>
            <a:off x="698500" y="101600"/>
            <a:ext cx="4518820" cy="19989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defRPr b="0" sz="6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C-like IR</a:t>
            </a:r>
          </a:p>
        </p:txBody>
      </p:sp>
      <p:sp>
        <p:nvSpPr>
          <p:cNvPr id="141" name="x = f(x);…"/>
          <p:cNvSpPr txBox="1"/>
          <p:nvPr/>
        </p:nvSpPr>
        <p:spPr>
          <a:xfrm>
            <a:off x="1710093" y="2815166"/>
            <a:ext cx="3223767" cy="541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 = f(x);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if (x &gt; y)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 = 0;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else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{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 += y;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 *= x;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return x;</a:t>
            </a:r>
          </a:p>
        </p:txBody>
      </p:sp>
      <p:sp>
        <p:nvSpPr>
          <p:cNvPr id="142" name="x1 = f(x0);…"/>
          <p:cNvSpPr txBox="1"/>
          <p:nvPr/>
        </p:nvSpPr>
        <p:spPr>
          <a:xfrm>
            <a:off x="7638357" y="2696633"/>
            <a:ext cx="4519378" cy="5956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</a:t>
            </a:r>
            <a:r>
              <a:rPr baseline="-5999"/>
              <a:t>1</a:t>
            </a:r>
            <a:r>
              <a:t> = f(x</a:t>
            </a:r>
            <a:r>
              <a:rPr baseline="-5999"/>
              <a:t>0</a:t>
            </a:r>
            <a:r>
              <a:t>);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if (x</a:t>
            </a:r>
            <a:r>
              <a:rPr baseline="-5999"/>
              <a:t>1</a:t>
            </a:r>
            <a:r>
              <a:t> &gt; y</a:t>
            </a:r>
            <a:r>
              <a:rPr baseline="-5999"/>
              <a:t>0</a:t>
            </a:r>
            <a:r>
              <a:t>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</a:t>
            </a:r>
            <a:r>
              <a:rPr baseline="-5999"/>
              <a:t>2</a:t>
            </a:r>
            <a:r>
              <a:t> = 0;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else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{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</a:t>
            </a:r>
            <a:r>
              <a:rPr baseline="-5999"/>
              <a:t>3</a:t>
            </a:r>
            <a:r>
              <a:t> = x</a:t>
            </a:r>
            <a:r>
              <a:rPr baseline="-5999"/>
              <a:t>1</a:t>
            </a:r>
            <a:r>
              <a:t> + y</a:t>
            </a:r>
            <a:r>
              <a:rPr baseline="-5999"/>
              <a:t>0</a:t>
            </a:r>
            <a:r>
              <a:t>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</a:t>
            </a:r>
            <a:r>
              <a:rPr baseline="-5999"/>
              <a:t>4</a:t>
            </a:r>
            <a:r>
              <a:t> = x</a:t>
            </a:r>
            <a:r>
              <a:rPr baseline="-5999"/>
              <a:t>3</a:t>
            </a:r>
            <a:r>
              <a:t> * x</a:t>
            </a:r>
            <a:r>
              <a:rPr baseline="-5999"/>
              <a:t>3</a:t>
            </a:r>
            <a:r>
              <a:t>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}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</a:t>
            </a:r>
            <a:r>
              <a:rPr baseline="-5999"/>
              <a:t>5</a:t>
            </a:r>
            <a:r>
              <a:t>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←</a:t>
            </a:r>
            <a:r>
              <a:t> </a:t>
            </a:r>
            <a:r>
              <a:rPr sz="3600">
                <a:latin typeface="Times"/>
                <a:ea typeface="Times"/>
                <a:cs typeface="Times"/>
                <a:sym typeface="Times"/>
              </a:rPr>
              <a:t>φ</a:t>
            </a:r>
            <a:r>
              <a:t>(x</a:t>
            </a:r>
            <a:r>
              <a:rPr baseline="-5999"/>
              <a:t>2</a:t>
            </a:r>
            <a:r>
              <a:t>,</a:t>
            </a:r>
            <a:r>
              <a:rPr sz="2500"/>
              <a:t> </a:t>
            </a:r>
            <a:r>
              <a:t>x</a:t>
            </a:r>
            <a:r>
              <a:rPr baseline="-5999"/>
              <a:t>4</a:t>
            </a:r>
            <a:r>
              <a:t>);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return x</a:t>
            </a:r>
            <a:r>
              <a:rPr baseline="-5999"/>
              <a:t>5</a:t>
            </a:r>
            <a:r>
              <a:t>;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9" grpId="1"/>
      <p:bldP build="whole" bldLvl="1" animBg="1" rev="0" advAuto="0" spid="142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x = 0;…"/>
          <p:cNvSpPr txBox="1"/>
          <p:nvPr/>
        </p:nvSpPr>
        <p:spPr>
          <a:xfrm>
            <a:off x="1252893" y="3378200"/>
            <a:ext cx="4001133" cy="299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 = 0;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while (x &lt; 9)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x = x + y;</a:t>
            </a: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3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y += x;</a:t>
            </a:r>
          </a:p>
        </p:txBody>
      </p:sp>
      <p:sp>
        <p:nvSpPr>
          <p:cNvPr id="145" name="x0 = 0;…"/>
          <p:cNvSpPr txBox="1"/>
          <p:nvPr/>
        </p:nvSpPr>
        <p:spPr>
          <a:xfrm>
            <a:off x="7204959" y="1657349"/>
            <a:ext cx="5662564" cy="596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</a:t>
            </a:r>
            <a:r>
              <a:rPr baseline="-5999"/>
              <a:t>0</a:t>
            </a:r>
            <a:r>
              <a:t> = 0;</a:t>
            </a:r>
          </a:p>
          <a:p>
            <a: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457200">
              <a:lnSpc>
                <a:spcPts val="5100"/>
              </a:lnSpc>
              <a:defRPr b="0" sz="25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label 0: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x</a:t>
            </a:r>
            <a:r>
              <a:rPr baseline="-5999"/>
              <a:t>1</a:t>
            </a:r>
            <a:r>
              <a:t>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←</a:t>
            </a:r>
            <a:r>
              <a:t> </a:t>
            </a:r>
            <a:r>
              <a:rPr sz="3000">
                <a:latin typeface="Times"/>
                <a:ea typeface="Times"/>
                <a:cs typeface="Times"/>
                <a:sym typeface="Times"/>
              </a:rPr>
              <a:t>φ</a:t>
            </a:r>
            <a:r>
              <a:t>(x</a:t>
            </a:r>
            <a:r>
              <a:rPr baseline="-5999"/>
              <a:t>0</a:t>
            </a:r>
            <a:r>
              <a:t>, x</a:t>
            </a:r>
            <a:r>
              <a:rPr baseline="-5999"/>
              <a:t>2</a:t>
            </a:r>
            <a:r>
              <a:t>);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c</a:t>
            </a:r>
            <a:r>
              <a:rPr baseline="-5999"/>
              <a:t>0</a:t>
            </a:r>
            <a:r>
              <a:t> = x</a:t>
            </a:r>
            <a:r>
              <a:rPr baseline="-5999"/>
              <a:t>1</a:t>
            </a:r>
            <a:r>
              <a:t> &lt; 9;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br c0, label 1, label 2;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25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label 1: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x</a:t>
            </a:r>
            <a:r>
              <a:rPr baseline="-5999"/>
              <a:t>2</a:t>
            </a:r>
            <a:r>
              <a:t> = x</a:t>
            </a:r>
            <a:r>
              <a:rPr baseline="-5999"/>
              <a:t>1</a:t>
            </a:r>
            <a:r>
              <a:t> + y</a:t>
            </a:r>
            <a:r>
              <a:rPr baseline="-5999"/>
              <a:t>0</a:t>
            </a:r>
            <a:r>
              <a:t>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br label 0;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25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label 2: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y</a:t>
            </a:r>
            <a:r>
              <a:rPr baseline="-5999"/>
              <a:t>1</a:t>
            </a:r>
            <a:r>
              <a:t> = y</a:t>
            </a:r>
            <a:r>
              <a:rPr baseline="-5999"/>
              <a:t>0</a:t>
            </a:r>
            <a:r>
              <a:t> + x</a:t>
            </a:r>
            <a:r>
              <a:rPr baseline="-5999"/>
              <a:t>1</a:t>
            </a:r>
            <a:r>
              <a:t>;</a:t>
            </a:r>
          </a:p>
          <a:p>
            <a: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x0 = 0;…"/>
          <p:cNvSpPr txBox="1"/>
          <p:nvPr/>
        </p:nvSpPr>
        <p:spPr>
          <a:xfrm>
            <a:off x="7204960" y="1657349"/>
            <a:ext cx="5662564" cy="596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</a:t>
            </a:r>
            <a:r>
              <a:rPr baseline="-5999"/>
              <a:t>0</a:t>
            </a:r>
            <a:r>
              <a:t> = 0;</a:t>
            </a:r>
          </a:p>
          <a:p>
            <a: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457200">
              <a:lnSpc>
                <a:spcPts val="5100"/>
              </a:lnSpc>
              <a:defRPr b="0" sz="25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label 0: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x</a:t>
            </a:r>
            <a:r>
              <a:rPr baseline="-5999"/>
              <a:t>1</a:t>
            </a:r>
            <a:r>
              <a:t>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←</a:t>
            </a:r>
            <a:r>
              <a:t> </a:t>
            </a:r>
            <a:r>
              <a:rPr sz="3000">
                <a:latin typeface="Times"/>
                <a:ea typeface="Times"/>
                <a:cs typeface="Times"/>
                <a:sym typeface="Times"/>
              </a:rPr>
              <a:t>φ</a:t>
            </a:r>
            <a:r>
              <a:t>(x</a:t>
            </a:r>
            <a:r>
              <a:rPr baseline="-5999"/>
              <a:t>0</a:t>
            </a:r>
            <a:r>
              <a:t>, x</a:t>
            </a:r>
            <a:r>
              <a:rPr baseline="-5999"/>
              <a:t>2</a:t>
            </a:r>
            <a:r>
              <a:t>);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c</a:t>
            </a:r>
            <a:r>
              <a:rPr baseline="-5999"/>
              <a:t>0</a:t>
            </a:r>
            <a:r>
              <a:t> = x</a:t>
            </a:r>
            <a:r>
              <a:rPr baseline="-5999"/>
              <a:t>1</a:t>
            </a:r>
            <a:r>
              <a:t> &lt; 9;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br c0, label 1, label 2;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25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label 1: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x</a:t>
            </a:r>
            <a:r>
              <a:rPr baseline="-5999"/>
              <a:t>2</a:t>
            </a:r>
            <a:r>
              <a:t> = x</a:t>
            </a:r>
            <a:r>
              <a:rPr baseline="-5999"/>
              <a:t>1</a:t>
            </a:r>
            <a:r>
              <a:t> + y</a:t>
            </a:r>
            <a:r>
              <a:rPr baseline="-5999"/>
              <a:t>0</a:t>
            </a:r>
            <a:r>
              <a:t>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br label 0;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b="0" sz="2500">
                <a:solidFill>
                  <a:srgbClr val="5E5E5E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label 2: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y</a:t>
            </a:r>
            <a:r>
              <a:rPr baseline="-5999"/>
              <a:t>1</a:t>
            </a:r>
            <a:r>
              <a:t> = y</a:t>
            </a:r>
            <a:r>
              <a:rPr baseline="-5999"/>
              <a:t>0</a:t>
            </a:r>
            <a:r>
              <a:t> + x</a:t>
            </a:r>
            <a:r>
              <a:rPr baseline="-5999"/>
              <a:t>1</a:t>
            </a:r>
            <a:r>
              <a:t>;</a:t>
            </a:r>
          </a:p>
          <a:p>
            <a: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</a:p>
        </p:txBody>
      </p:sp>
      <p:sp>
        <p:nvSpPr>
          <p:cNvPr id="148" name="Rectangle"/>
          <p:cNvSpPr/>
          <p:nvPr/>
        </p:nvSpPr>
        <p:spPr>
          <a:xfrm>
            <a:off x="2433604" y="942280"/>
            <a:ext cx="2202856" cy="847726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9" name="x0 = 0;"/>
          <p:cNvSpPr txBox="1"/>
          <p:nvPr/>
        </p:nvSpPr>
        <p:spPr>
          <a:xfrm>
            <a:off x="2766566" y="1118492"/>
            <a:ext cx="1536932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5400"/>
              </a:lnSpc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x</a:t>
            </a:r>
            <a:r>
              <a:rPr baseline="-5999"/>
              <a:t>0</a:t>
            </a:r>
            <a:r>
              <a:t> = 0;</a:t>
            </a:r>
          </a:p>
        </p:txBody>
      </p:sp>
      <p:sp>
        <p:nvSpPr>
          <p:cNvPr id="150" name="Rectangle"/>
          <p:cNvSpPr/>
          <p:nvPr/>
        </p:nvSpPr>
        <p:spPr>
          <a:xfrm>
            <a:off x="821266" y="2608527"/>
            <a:ext cx="5513529" cy="1776810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x1 ← φ(x0, x2);…"/>
          <p:cNvSpPr txBox="1"/>
          <p:nvPr/>
        </p:nvSpPr>
        <p:spPr>
          <a:xfrm>
            <a:off x="853446" y="2800945"/>
            <a:ext cx="5449169" cy="1358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x</a:t>
            </a:r>
            <a:r>
              <a:rPr baseline="-5999"/>
              <a:t>1</a:t>
            </a:r>
            <a:r>
              <a:t>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←</a:t>
            </a:r>
            <a:r>
              <a:t> </a:t>
            </a:r>
            <a:r>
              <a:rPr sz="3000">
                <a:latin typeface="Times"/>
                <a:ea typeface="Times"/>
                <a:cs typeface="Times"/>
                <a:sym typeface="Times"/>
              </a:rPr>
              <a:t>φ</a:t>
            </a:r>
            <a:r>
              <a:t>(x</a:t>
            </a:r>
            <a:r>
              <a:rPr baseline="-5999"/>
              <a:t>0</a:t>
            </a:r>
            <a:r>
              <a:t>, x</a:t>
            </a:r>
            <a:r>
              <a:rPr baseline="-5999"/>
              <a:t>2</a:t>
            </a:r>
            <a:r>
              <a:t>);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c</a:t>
            </a:r>
            <a:r>
              <a:rPr baseline="-5999"/>
              <a:t>0</a:t>
            </a:r>
            <a:r>
              <a:t> = x</a:t>
            </a:r>
            <a:r>
              <a:rPr baseline="-5999"/>
              <a:t>1</a:t>
            </a:r>
            <a:r>
              <a:t> &lt; 9;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br c0, label 1, label 2;</a:t>
            </a:r>
          </a:p>
        </p:txBody>
      </p:sp>
      <p:sp>
        <p:nvSpPr>
          <p:cNvPr id="152" name="Rectangle"/>
          <p:cNvSpPr/>
          <p:nvPr/>
        </p:nvSpPr>
        <p:spPr>
          <a:xfrm>
            <a:off x="2114116" y="5143136"/>
            <a:ext cx="2841832" cy="1194528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x2 = x1 + y0;…"/>
          <p:cNvSpPr txBox="1"/>
          <p:nvPr/>
        </p:nvSpPr>
        <p:spPr>
          <a:xfrm>
            <a:off x="2027117" y="5235608"/>
            <a:ext cx="3101827" cy="88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x</a:t>
            </a:r>
            <a:r>
              <a:rPr baseline="-5999"/>
              <a:t>2</a:t>
            </a:r>
            <a:r>
              <a:t> = x</a:t>
            </a:r>
            <a:r>
              <a:rPr baseline="-5999"/>
              <a:t>1</a:t>
            </a:r>
            <a:r>
              <a:t> + y</a:t>
            </a:r>
            <a:r>
              <a:rPr baseline="-5999"/>
              <a:t>0</a:t>
            </a:r>
            <a:r>
              <a:t>;</a:t>
            </a:r>
          </a:p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br label 0;</a:t>
            </a:r>
          </a:p>
        </p:txBody>
      </p:sp>
      <p:sp>
        <p:nvSpPr>
          <p:cNvPr id="154" name="Rectangle"/>
          <p:cNvSpPr/>
          <p:nvPr/>
        </p:nvSpPr>
        <p:spPr>
          <a:xfrm>
            <a:off x="1834050" y="7333654"/>
            <a:ext cx="3063297" cy="863601"/>
          </a:xfrm>
          <a:prstGeom prst="rect">
            <a:avLst/>
          </a:prstGeom>
          <a:solidFill>
            <a:srgbClr val="FFFFFF"/>
          </a:solidFill>
          <a:ln w="25400">
            <a:solidFill>
              <a:srgbClr val="5E5E5E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5" name="y1 = y0 + x1;"/>
          <p:cNvSpPr txBox="1"/>
          <p:nvPr/>
        </p:nvSpPr>
        <p:spPr>
          <a:xfrm>
            <a:off x="1814785" y="7486418"/>
            <a:ext cx="3101827" cy="88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b="0"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y</a:t>
            </a:r>
            <a:r>
              <a:rPr baseline="-5999"/>
              <a:t>1</a:t>
            </a:r>
            <a:r>
              <a:t> = y</a:t>
            </a:r>
            <a:r>
              <a:rPr baseline="-5999"/>
              <a:t>0</a:t>
            </a:r>
            <a:r>
              <a:t> + x</a:t>
            </a:r>
            <a:r>
              <a:rPr baseline="-5999"/>
              <a:t>1</a:t>
            </a:r>
            <a:r>
              <a:t>;</a:t>
            </a:r>
          </a:p>
        </p:txBody>
      </p:sp>
      <p:sp>
        <p:nvSpPr>
          <p:cNvPr id="160" name="Connection Line"/>
          <p:cNvSpPr/>
          <p:nvPr/>
        </p:nvSpPr>
        <p:spPr>
          <a:xfrm>
            <a:off x="4988560" y="3849370"/>
            <a:ext cx="1739901" cy="15113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7453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157" name="Line"/>
          <p:cNvSpPr/>
          <p:nvPr/>
        </p:nvSpPr>
        <p:spPr>
          <a:xfrm>
            <a:off x="3535031" y="1857159"/>
            <a:ext cx="1" cy="68421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8" name="Line"/>
          <p:cNvSpPr/>
          <p:nvPr/>
        </p:nvSpPr>
        <p:spPr>
          <a:xfrm>
            <a:off x="3535031" y="4422923"/>
            <a:ext cx="1" cy="68421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1" name="Connection Line"/>
          <p:cNvSpPr/>
          <p:nvPr/>
        </p:nvSpPr>
        <p:spPr>
          <a:xfrm>
            <a:off x="1007798" y="4429523"/>
            <a:ext cx="741694" cy="28829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580" h="21600" fill="norm" stroke="1" extrusionOk="0">
                <a:moveTo>
                  <a:pt x="16580" y="21600"/>
                </a:moveTo>
                <a:cubicBezTo>
                  <a:pt x="-2181" y="15105"/>
                  <a:pt x="-5020" y="7905"/>
                  <a:pt x="8062" y="0"/>
                </a:cubicBezTo>
              </a:path>
            </a:pathLst>
          </a:custGeom>
          <a:ln w="254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