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Shape 12"/>
          <p:cNvSpPr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Shape 94"/>
          <p:cNvSpPr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hape 9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hape 10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Shape 21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Shape 22"/>
          <p:cNvSpPr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Shape 39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Shape 40"/>
          <p:cNvSpPr/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hape 4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Shape 5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Shape 6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Shape 67"/>
          <p:cNvSpPr/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Shape 84"/>
          <p:cNvSpPr/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Shape 85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hape 8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Adding Mutation</a:t>
            </a:r>
          </a:p>
        </p:txBody>
      </p:sp>
      <p:sp>
        <p:nvSpPr>
          <p:cNvPr id="120" name="Shape 120"/>
          <p:cNvSpPr/>
          <p:nvPr>
            <p:ph type="subTitle" sz="quarter" idx="1"/>
          </p:nvPr>
        </p:nvSpPr>
        <p:spPr>
          <a:xfrm>
            <a:off x="1270000" y="5035550"/>
            <a:ext cx="10464800" cy="1130300"/>
          </a:xfrm>
          <a:prstGeom prst="rect">
            <a:avLst/>
          </a:prstGeom>
        </p:spPr>
        <p:txBody>
          <a:bodyPr/>
          <a:lstStyle/>
          <a:p>
            <a:pPr/>
            <a:r>
              <a:t>Extending our interpreted language with Scheme’s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set!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Store-passing style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/>
        </p:nvSpPr>
        <p:spPr>
          <a:xfrm>
            <a:off x="220030" y="964630"/>
            <a:ext cx="12564740" cy="685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(interp e env)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(match e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[(? symbol? x)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(hash-ref env x)]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[`(λ (,x) ,e</a:t>
            </a:r>
            <a:r>
              <a:rPr baseline="-5999"/>
              <a:t>0</a:t>
            </a:r>
            <a:r>
              <a:t>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`(clo (λ (,x) ,e</a:t>
            </a:r>
            <a:r>
              <a:rPr baseline="-5999"/>
              <a:t>0</a:t>
            </a:r>
            <a:r>
              <a:t>) ,env)]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[`(,e</a:t>
            </a:r>
            <a:r>
              <a:rPr baseline="-5999"/>
              <a:t>0</a:t>
            </a:r>
            <a:r>
              <a:t> ,e</a:t>
            </a:r>
            <a:r>
              <a:rPr baseline="-5999"/>
              <a:t>1</a:t>
            </a:r>
            <a:r>
              <a:t>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(define v</a:t>
            </a:r>
            <a:r>
              <a:rPr baseline="-5999"/>
              <a:t>0</a:t>
            </a:r>
            <a:r>
              <a:t> (interp e</a:t>
            </a:r>
            <a:r>
              <a:rPr baseline="-5999"/>
              <a:t>0</a:t>
            </a:r>
            <a:r>
              <a:t> env))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(define v</a:t>
            </a:r>
            <a:r>
              <a:rPr baseline="-5999"/>
              <a:t>1</a:t>
            </a:r>
            <a:r>
              <a:t> (interp e</a:t>
            </a:r>
            <a:r>
              <a:rPr baseline="-5999"/>
              <a:t>1</a:t>
            </a:r>
            <a:r>
              <a:t> env))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(match v</a:t>
            </a:r>
            <a:r>
              <a:rPr baseline="-5999"/>
              <a:t>0</a:t>
            </a:r>
            <a:endParaRPr baseline="-5999"/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[`(clo (λ (,x) ,e</a:t>
            </a:r>
            <a:r>
              <a:rPr baseline="-5999"/>
              <a:t>2</a:t>
            </a:r>
            <a:r>
              <a:t>) ,env)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(interp e</a:t>
            </a:r>
            <a:r>
              <a:rPr baseline="-5999"/>
              <a:t>2 </a:t>
            </a:r>
            <a:r>
              <a:t>(hash-set env x v</a:t>
            </a:r>
            <a:r>
              <a:rPr baseline="-5999"/>
              <a:t>1</a:t>
            </a:r>
            <a:r>
              <a:t>))])]))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/>
          <p:nvPr/>
        </p:nvSpPr>
        <p:spPr>
          <a:xfrm>
            <a:off x="220030" y="964630"/>
            <a:ext cx="12564740" cy="685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(interp e env st)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(match e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[(? symbol? x)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(hash-ref env x)]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[`(λ (,x) ,e</a:t>
            </a:r>
            <a:r>
              <a:rPr baseline="-5999"/>
              <a:t>0</a:t>
            </a:r>
            <a:r>
              <a:t>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`(clo (λ (,x) ,e</a:t>
            </a:r>
            <a:r>
              <a:rPr baseline="-5999"/>
              <a:t>0</a:t>
            </a:r>
            <a:r>
              <a:t>) ,env)]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[`(,e</a:t>
            </a:r>
            <a:r>
              <a:rPr baseline="-5999"/>
              <a:t>0</a:t>
            </a:r>
            <a:r>
              <a:t> ,e</a:t>
            </a:r>
            <a:r>
              <a:rPr baseline="-5999"/>
              <a:t>1</a:t>
            </a:r>
            <a:r>
              <a:t>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(define v</a:t>
            </a:r>
            <a:r>
              <a:rPr baseline="-5999"/>
              <a:t>0</a:t>
            </a:r>
            <a:r>
              <a:t> (interp e</a:t>
            </a:r>
            <a:r>
              <a:rPr baseline="-5999"/>
              <a:t>0</a:t>
            </a:r>
            <a:r>
              <a:t> env))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(define v</a:t>
            </a:r>
            <a:r>
              <a:rPr baseline="-5999"/>
              <a:t>1</a:t>
            </a:r>
            <a:r>
              <a:t> (interp e</a:t>
            </a:r>
            <a:r>
              <a:rPr baseline="-5999"/>
              <a:t>1</a:t>
            </a:r>
            <a:r>
              <a:t> env))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(match v</a:t>
            </a:r>
            <a:r>
              <a:rPr baseline="-5999"/>
              <a:t>0</a:t>
            </a:r>
            <a:endParaRPr baseline="-5999"/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[`(clo (λ (,x) ,e</a:t>
            </a:r>
            <a:r>
              <a:rPr baseline="-5999"/>
              <a:t>2</a:t>
            </a:r>
            <a:r>
              <a:t>) ,env)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(interp e</a:t>
            </a:r>
            <a:r>
              <a:rPr baseline="-5999"/>
              <a:t>2 </a:t>
            </a:r>
            <a:r>
              <a:t>(hash-set env x v</a:t>
            </a:r>
            <a:r>
              <a:rPr baseline="-5999"/>
              <a:t>1</a:t>
            </a:r>
            <a:r>
              <a:t>))])]))</a:t>
            </a:r>
          </a:p>
        </p:txBody>
      </p:sp>
      <p:sp>
        <p:nvSpPr>
          <p:cNvPr id="167" name="Shape 167"/>
          <p:cNvSpPr/>
          <p:nvPr/>
        </p:nvSpPr>
        <p:spPr>
          <a:xfrm flipH="1">
            <a:off x="6443133" y="298582"/>
            <a:ext cx="658152" cy="658152"/>
          </a:xfrm>
          <a:prstGeom prst="line">
            <a:avLst/>
          </a:prstGeom>
          <a:ln w="762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7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/>
          <p:nvPr/>
        </p:nvSpPr>
        <p:spPr>
          <a:xfrm>
            <a:off x="220030" y="964630"/>
            <a:ext cx="12564740" cy="7340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(interp e env st)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(match e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[(? symbol? x)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(cons (hash-ref st (hash-ref env x)) 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st)]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[`(λ (,x) ,e</a:t>
            </a:r>
            <a:r>
              <a:rPr baseline="-5999"/>
              <a:t>0</a:t>
            </a:r>
            <a:r>
              <a:t>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`(clo (λ (,x) ,e</a:t>
            </a:r>
            <a:r>
              <a:rPr baseline="-5999"/>
              <a:t>0</a:t>
            </a:r>
            <a:r>
              <a:t>) ,env)]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[`(,e</a:t>
            </a:r>
            <a:r>
              <a:rPr baseline="-5999"/>
              <a:t>0</a:t>
            </a:r>
            <a:r>
              <a:t> ,e</a:t>
            </a:r>
            <a:r>
              <a:rPr baseline="-5999"/>
              <a:t>1</a:t>
            </a:r>
            <a:r>
              <a:t>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(define v</a:t>
            </a:r>
            <a:r>
              <a:rPr baseline="-5999"/>
              <a:t>0</a:t>
            </a:r>
            <a:r>
              <a:t> (interp e</a:t>
            </a:r>
            <a:r>
              <a:rPr baseline="-5999"/>
              <a:t>0</a:t>
            </a:r>
            <a:r>
              <a:t> env))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(define v</a:t>
            </a:r>
            <a:r>
              <a:rPr baseline="-5999"/>
              <a:t>1</a:t>
            </a:r>
            <a:r>
              <a:t> (interp e</a:t>
            </a:r>
            <a:r>
              <a:rPr baseline="-5999"/>
              <a:t>1</a:t>
            </a:r>
            <a:r>
              <a:t> env))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(match v</a:t>
            </a:r>
            <a:r>
              <a:rPr baseline="-5999"/>
              <a:t>0</a:t>
            </a:r>
            <a:endParaRPr baseline="-5999"/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[`(clo (λ (,x) ,e</a:t>
            </a:r>
            <a:r>
              <a:rPr baseline="-5999"/>
              <a:t>2</a:t>
            </a:r>
            <a:r>
              <a:t>) ,env)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(interp e</a:t>
            </a:r>
            <a:r>
              <a:rPr baseline="-5999"/>
              <a:t>2 </a:t>
            </a:r>
            <a:r>
              <a:t>(hash-set env x v</a:t>
            </a:r>
            <a:r>
              <a:rPr baseline="-5999"/>
              <a:t>1</a:t>
            </a:r>
            <a:r>
              <a:t>))])]))</a:t>
            </a:r>
          </a:p>
        </p:txBody>
      </p:sp>
      <p:sp>
        <p:nvSpPr>
          <p:cNvPr id="170" name="Shape 170"/>
          <p:cNvSpPr/>
          <p:nvPr/>
        </p:nvSpPr>
        <p:spPr>
          <a:xfrm flipH="1">
            <a:off x="7645400" y="1619382"/>
            <a:ext cx="658152" cy="658152"/>
          </a:xfrm>
          <a:prstGeom prst="line">
            <a:avLst/>
          </a:prstGeom>
          <a:ln w="762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71" name="Shape 171"/>
          <p:cNvSpPr/>
          <p:nvPr/>
        </p:nvSpPr>
        <p:spPr>
          <a:xfrm flipH="1" flipV="1">
            <a:off x="5825066" y="3403600"/>
            <a:ext cx="890787" cy="232305"/>
          </a:xfrm>
          <a:prstGeom prst="line">
            <a:avLst/>
          </a:prstGeom>
          <a:ln w="762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1" grpId="2"/>
      <p:bldP build="whole" bldLvl="1" animBg="1" rev="0" advAuto="0" spid="170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/>
          <p:nvPr/>
        </p:nvSpPr>
        <p:spPr>
          <a:xfrm>
            <a:off x="220030" y="964630"/>
            <a:ext cx="12564740" cy="7340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(interp e env st)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(match e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[(? symbol? x)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(cons (hash-ref st (hash-ref env x)) 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st)]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[`(λ (,x) ,e</a:t>
            </a:r>
            <a:r>
              <a:rPr baseline="-5999"/>
              <a:t>0</a:t>
            </a:r>
            <a:r>
              <a:t>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(cons `(clo (λ (,x) ,e</a:t>
            </a:r>
            <a:r>
              <a:rPr baseline="-5999"/>
              <a:t>0</a:t>
            </a:r>
            <a:r>
              <a:t>) ,env) st)]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[`(,e</a:t>
            </a:r>
            <a:r>
              <a:rPr baseline="-5999"/>
              <a:t>0</a:t>
            </a:r>
            <a:r>
              <a:t> ,e</a:t>
            </a:r>
            <a:r>
              <a:rPr baseline="-5999"/>
              <a:t>1</a:t>
            </a:r>
            <a:r>
              <a:t>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(define v</a:t>
            </a:r>
            <a:r>
              <a:rPr baseline="-5999"/>
              <a:t>0</a:t>
            </a:r>
            <a:r>
              <a:t> (interp e</a:t>
            </a:r>
            <a:r>
              <a:rPr baseline="-5999"/>
              <a:t>0</a:t>
            </a:r>
            <a:r>
              <a:t> env))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(define v</a:t>
            </a:r>
            <a:r>
              <a:rPr baseline="-5999"/>
              <a:t>1</a:t>
            </a:r>
            <a:r>
              <a:t> (interp e</a:t>
            </a:r>
            <a:r>
              <a:rPr baseline="-5999"/>
              <a:t>1</a:t>
            </a:r>
            <a:r>
              <a:t> env))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(match v</a:t>
            </a:r>
            <a:r>
              <a:rPr baseline="-5999"/>
              <a:t>0</a:t>
            </a:r>
            <a:endParaRPr baseline="-5999"/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[`(clo (λ (,x) ,e</a:t>
            </a:r>
            <a:r>
              <a:rPr baseline="-5999"/>
              <a:t>2</a:t>
            </a:r>
            <a:r>
              <a:t>) ,env)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(interp e</a:t>
            </a:r>
            <a:r>
              <a:rPr baseline="-5999"/>
              <a:t>2 </a:t>
            </a:r>
            <a:r>
              <a:t>(hash-set env x v</a:t>
            </a:r>
            <a:r>
              <a:rPr baseline="-5999"/>
              <a:t>1</a:t>
            </a:r>
            <a:r>
              <a:t>))])]))</a:t>
            </a:r>
          </a:p>
        </p:txBody>
      </p:sp>
      <p:sp>
        <p:nvSpPr>
          <p:cNvPr id="174" name="Shape 174"/>
          <p:cNvSpPr/>
          <p:nvPr/>
        </p:nvSpPr>
        <p:spPr>
          <a:xfrm flipH="1">
            <a:off x="11235267" y="3600228"/>
            <a:ext cx="658151" cy="658152"/>
          </a:xfrm>
          <a:prstGeom prst="line">
            <a:avLst/>
          </a:prstGeom>
          <a:ln w="762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4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/>
          <p:nvPr/>
        </p:nvSpPr>
        <p:spPr>
          <a:xfrm>
            <a:off x="4405226" y="7078133"/>
            <a:ext cx="4284796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77" name="Shape 177"/>
          <p:cNvSpPr/>
          <p:nvPr/>
        </p:nvSpPr>
        <p:spPr>
          <a:xfrm>
            <a:off x="4300073" y="7136426"/>
            <a:ext cx="4404654" cy="5184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6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, env, st)  ⇓  (st(env(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)), st)</a:t>
            </a:r>
          </a:p>
        </p:txBody>
      </p:sp>
      <p:sp>
        <p:nvSpPr>
          <p:cNvPr id="178" name="Shape 178"/>
          <p:cNvSpPr/>
          <p:nvPr/>
        </p:nvSpPr>
        <p:spPr>
          <a:xfrm>
            <a:off x="2580659" y="4537370"/>
            <a:ext cx="784348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79" name="Shape 179"/>
          <p:cNvSpPr/>
          <p:nvPr/>
        </p:nvSpPr>
        <p:spPr>
          <a:xfrm>
            <a:off x="2848764" y="4629529"/>
            <a:ext cx="7281872" cy="5184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6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e)</a:t>
            </a:r>
            <a:r>
              <a:t>, env, st)  ⇓  ((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e)</a:t>
            </a:r>
            <a:r>
              <a:t>, env), st)</a:t>
            </a:r>
          </a:p>
        </p:txBody>
      </p:sp>
      <p:sp>
        <p:nvSpPr>
          <p:cNvPr id="180" name="Shape 180"/>
          <p:cNvSpPr/>
          <p:nvPr/>
        </p:nvSpPr>
        <p:spPr>
          <a:xfrm>
            <a:off x="233115" y="1996608"/>
            <a:ext cx="1246237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81" name="Shape 181"/>
          <p:cNvSpPr/>
          <p:nvPr/>
        </p:nvSpPr>
        <p:spPr>
          <a:xfrm>
            <a:off x="4095383" y="2081972"/>
            <a:ext cx="4737834" cy="532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, env, st</a:t>
            </a:r>
            <a:r>
              <a:rPr baseline="-5999"/>
              <a:t>0</a:t>
            </a:r>
            <a:r>
              <a:t>)  ⇓  (v</a:t>
            </a:r>
            <a:r>
              <a:rPr baseline="-5999"/>
              <a:t>2</a:t>
            </a:r>
            <a:r>
              <a:t>, st</a:t>
            </a:r>
            <a:r>
              <a:rPr baseline="-5999"/>
              <a:t>3</a:t>
            </a:r>
            <a:r>
              <a:t>)</a:t>
            </a:r>
          </a:p>
        </p:txBody>
      </p:sp>
      <p:sp>
        <p:nvSpPr>
          <p:cNvPr id="182" name="Shape 182"/>
          <p:cNvSpPr/>
          <p:nvPr/>
        </p:nvSpPr>
        <p:spPr>
          <a:xfrm>
            <a:off x="120209" y="1360486"/>
            <a:ext cx="6041848" cy="504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5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, env, st</a:t>
            </a:r>
            <a:r>
              <a:rPr baseline="-5999"/>
              <a:t>0</a:t>
            </a:r>
            <a:r>
              <a:t>)  ⇓  ((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2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, env’), st</a:t>
            </a:r>
            <a:r>
              <a:rPr baseline="-5999"/>
              <a:t>1</a:t>
            </a:r>
            <a:r>
              <a:t>)</a:t>
            </a:r>
          </a:p>
        </p:txBody>
      </p:sp>
      <p:sp>
        <p:nvSpPr>
          <p:cNvPr id="183" name="Shape 183"/>
          <p:cNvSpPr/>
          <p:nvPr/>
        </p:nvSpPr>
        <p:spPr>
          <a:xfrm>
            <a:off x="6443365" y="1360486"/>
            <a:ext cx="3506206" cy="504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5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env, st</a:t>
            </a:r>
            <a:r>
              <a:rPr baseline="-5999"/>
              <a:t>1</a:t>
            </a:r>
            <a:r>
              <a:t>)  ⇓  (v</a:t>
            </a:r>
            <a:r>
              <a:rPr baseline="-5999"/>
              <a:t>1</a:t>
            </a:r>
            <a:r>
              <a:t>, st</a:t>
            </a:r>
            <a:r>
              <a:rPr baseline="-5999"/>
              <a:t>2</a:t>
            </a:r>
            <a:r>
              <a:t>)</a:t>
            </a:r>
          </a:p>
        </p:txBody>
      </p:sp>
      <p:sp>
        <p:nvSpPr>
          <p:cNvPr id="184" name="Shape 184"/>
          <p:cNvSpPr/>
          <p:nvPr/>
        </p:nvSpPr>
        <p:spPr>
          <a:xfrm>
            <a:off x="6273912" y="289427"/>
            <a:ext cx="6430018" cy="555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6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2</a:t>
            </a:r>
            <a:r>
              <a:t>, env’[x ↦ |st</a:t>
            </a:r>
            <a:r>
              <a:rPr baseline="-5999"/>
              <a:t>2</a:t>
            </a:r>
            <a:r>
              <a:t>|], st</a:t>
            </a:r>
            <a:r>
              <a:rPr baseline="-5999"/>
              <a:t>2</a:t>
            </a:r>
            <a:r>
              <a:t>[|st</a:t>
            </a:r>
            <a:r>
              <a:rPr baseline="-5999"/>
              <a:t>2</a:t>
            </a:r>
            <a:r>
              <a:t>| ↦ v</a:t>
            </a:r>
            <a:r>
              <a:rPr baseline="-5999"/>
              <a:t>1</a:t>
            </a:r>
            <a:r>
              <a:t>])  ⇓ (v</a:t>
            </a:r>
            <a:r>
              <a:rPr baseline="-5999"/>
              <a:t>2</a:t>
            </a:r>
            <a:r>
              <a:t>, st</a:t>
            </a:r>
            <a:r>
              <a:rPr baseline="-5999"/>
              <a:t>3</a:t>
            </a:r>
            <a:r>
              <a:t>)</a:t>
            </a:r>
          </a:p>
        </p:txBody>
      </p:sp>
      <p:sp>
        <p:nvSpPr>
          <p:cNvPr id="187" name="Shape 187"/>
          <p:cNvSpPr/>
          <p:nvPr/>
        </p:nvSpPr>
        <p:spPr>
          <a:xfrm>
            <a:off x="11230305" y="965795"/>
            <a:ext cx="440749" cy="7082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780" h="21600" fill="norm" stroke="1" extrusionOk="0">
                <a:moveTo>
                  <a:pt x="19340" y="21600"/>
                </a:moveTo>
                <a:cubicBezTo>
                  <a:pt x="21600" y="10440"/>
                  <a:pt x="15153" y="3240"/>
                  <a:pt x="0" y="0"/>
                </a:cubicBezTo>
              </a:path>
            </a:pathLst>
          </a:custGeom>
          <a:ln w="508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186" name="Shape 186"/>
          <p:cNvSpPr/>
          <p:nvPr/>
        </p:nvSpPr>
        <p:spPr>
          <a:xfrm>
            <a:off x="11523133" y="1513218"/>
            <a:ext cx="305330" cy="301296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/>
          <p:nvPr/>
        </p:nvSpPr>
        <p:spPr>
          <a:xfrm>
            <a:off x="220030" y="164530"/>
            <a:ext cx="12564740" cy="787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(interp e env st)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(match e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[(? symbol? x)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(cons (hash-ref st (hash-ref env x)) 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st)]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[`(λ (,x) ,e</a:t>
            </a:r>
            <a:r>
              <a:rPr baseline="-5999"/>
              <a:t>0</a:t>
            </a:r>
            <a:r>
              <a:t>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(cons `(clo (λ (,x) ,e</a:t>
            </a:r>
            <a:r>
              <a:rPr baseline="-5999"/>
              <a:t>0</a:t>
            </a:r>
            <a:r>
              <a:t>) ,env) st)]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[`(,e</a:t>
            </a:r>
            <a:r>
              <a:rPr baseline="-5999"/>
              <a:t>0</a:t>
            </a:r>
            <a:r>
              <a:t> ,e</a:t>
            </a:r>
            <a:r>
              <a:rPr baseline="-5999"/>
              <a:t>1</a:t>
            </a:r>
            <a:r>
              <a:t>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(match-define (cons v</a:t>
            </a:r>
            <a:r>
              <a:rPr baseline="-5999"/>
              <a:t>0</a:t>
            </a:r>
            <a:r>
              <a:t> st</a:t>
            </a:r>
            <a:r>
              <a:rPr baseline="-5999"/>
              <a:t>1</a:t>
            </a:r>
            <a:r>
              <a:t>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  (interp e</a:t>
            </a:r>
            <a:r>
              <a:rPr baseline="-5999"/>
              <a:t>0</a:t>
            </a:r>
            <a:r>
              <a:t> env st))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(match-define (cons v</a:t>
            </a:r>
            <a:r>
              <a:rPr baseline="-5999"/>
              <a:t>1</a:t>
            </a:r>
            <a:r>
              <a:t> st</a:t>
            </a:r>
            <a:r>
              <a:rPr baseline="-5999"/>
              <a:t>2</a:t>
            </a:r>
            <a:r>
              <a:t>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  (interp e</a:t>
            </a:r>
            <a:r>
              <a:rPr baseline="-5999"/>
              <a:t>1</a:t>
            </a:r>
            <a:r>
              <a:t> env st</a:t>
            </a:r>
            <a:r>
              <a:rPr baseline="-5999"/>
              <a:t>1</a:t>
            </a:r>
            <a:r>
              <a:t>))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(match v</a:t>
            </a:r>
            <a:r>
              <a:rPr baseline="-5999"/>
              <a:t>0</a:t>
            </a:r>
            <a:endParaRPr baseline="-5999"/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[`(clo (λ (,x) ,e</a:t>
            </a:r>
            <a:r>
              <a:rPr baseline="-5999"/>
              <a:t>2</a:t>
            </a:r>
            <a:r>
              <a:t>) ,env)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(interp e</a:t>
            </a:r>
            <a:r>
              <a:rPr baseline="-5999"/>
              <a:t>2 </a:t>
            </a:r>
            <a:r>
              <a:t>(hash-set env x v</a:t>
            </a:r>
            <a:r>
              <a:rPr baseline="-5999"/>
              <a:t>1</a:t>
            </a:r>
            <a:r>
              <a:t>))])]))</a:t>
            </a:r>
          </a:p>
        </p:txBody>
      </p:sp>
      <p:sp>
        <p:nvSpPr>
          <p:cNvPr id="190" name="Shape 190"/>
          <p:cNvSpPr/>
          <p:nvPr/>
        </p:nvSpPr>
        <p:spPr>
          <a:xfrm flipH="1">
            <a:off x="10253133" y="4561194"/>
            <a:ext cx="658152" cy="658152"/>
          </a:xfrm>
          <a:prstGeom prst="line">
            <a:avLst/>
          </a:prstGeom>
          <a:ln w="762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91" name="Shape 191"/>
          <p:cNvSpPr/>
          <p:nvPr/>
        </p:nvSpPr>
        <p:spPr>
          <a:xfrm flipH="1">
            <a:off x="10380134" y="5437494"/>
            <a:ext cx="658152" cy="658152"/>
          </a:xfrm>
          <a:prstGeom prst="line">
            <a:avLst/>
          </a:prstGeom>
          <a:ln w="762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1" grpId="2"/>
      <p:bldP build="whole" bldLvl="1" animBg="1" rev="0" advAuto="0" spid="190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/>
          <p:nvPr/>
        </p:nvSpPr>
        <p:spPr>
          <a:xfrm>
            <a:off x="220030" y="165099"/>
            <a:ext cx="12564740" cy="924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(interp e env st)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(match e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[(? symbol? x)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(cons (hash-ref st (hash-ref env x)) 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st)]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[`(λ (,x) ,e</a:t>
            </a:r>
            <a:r>
              <a:rPr baseline="-5999"/>
              <a:t>0</a:t>
            </a:r>
            <a:r>
              <a:t>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(cons `(clo (λ (,x) ,e</a:t>
            </a:r>
            <a:r>
              <a:rPr baseline="-5999"/>
              <a:t>0</a:t>
            </a:r>
            <a:r>
              <a:t>) ,env) st)]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[`(,e</a:t>
            </a:r>
            <a:r>
              <a:rPr baseline="-5999"/>
              <a:t>0</a:t>
            </a:r>
            <a:r>
              <a:t> ,e</a:t>
            </a:r>
            <a:r>
              <a:rPr baseline="-5999"/>
              <a:t>1</a:t>
            </a:r>
            <a:r>
              <a:t>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(match-define (cons v</a:t>
            </a:r>
            <a:r>
              <a:rPr baseline="-5999"/>
              <a:t>0</a:t>
            </a:r>
            <a:r>
              <a:t> st</a:t>
            </a:r>
            <a:r>
              <a:rPr baseline="-5999"/>
              <a:t>1</a:t>
            </a:r>
            <a:r>
              <a:t>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  (interp e</a:t>
            </a:r>
            <a:r>
              <a:rPr baseline="-5999"/>
              <a:t>0</a:t>
            </a:r>
            <a:r>
              <a:t> env st))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(match-define (cons v</a:t>
            </a:r>
            <a:r>
              <a:rPr baseline="-5999"/>
              <a:t>1</a:t>
            </a:r>
            <a:r>
              <a:t> st</a:t>
            </a:r>
            <a:r>
              <a:rPr baseline="-5999"/>
              <a:t>2</a:t>
            </a:r>
            <a:r>
              <a:t>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  (interp e</a:t>
            </a:r>
            <a:r>
              <a:rPr baseline="-5999"/>
              <a:t>1</a:t>
            </a:r>
            <a:r>
              <a:t> env st</a:t>
            </a:r>
            <a:r>
              <a:rPr baseline="-5999"/>
              <a:t>1</a:t>
            </a:r>
            <a:r>
              <a:t>))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(match v</a:t>
            </a:r>
            <a:r>
              <a:rPr baseline="-5999"/>
              <a:t>0</a:t>
            </a:r>
            <a:endParaRPr baseline="-5999"/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[`(clo (λ (,x) ,e</a:t>
            </a:r>
            <a:r>
              <a:rPr baseline="-5999"/>
              <a:t>2</a:t>
            </a:r>
            <a:r>
              <a:t>) ,env)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(define addr (hash-count st</a:t>
            </a:r>
            <a:r>
              <a:rPr baseline="-5999"/>
              <a:t>2</a:t>
            </a:r>
            <a:r>
              <a:t>))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(interp e</a:t>
            </a:r>
            <a:r>
              <a:rPr baseline="-5999"/>
              <a:t>2 </a:t>
            </a:r>
            <a:br>
              <a:rPr baseline="-5999"/>
            </a:br>
            <a:r>
              <a:rPr baseline="-5999"/>
              <a:t>                               </a:t>
            </a:r>
            <a:r>
              <a:t>(hash-set env x addr)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baseline="-5999"/>
              <a:t>                               </a:t>
            </a:r>
            <a:r>
              <a:t>(hash-set st</a:t>
            </a:r>
            <a:r>
              <a:rPr baseline="-5999"/>
              <a:t>2</a:t>
            </a:r>
            <a:r>
              <a:t> adds v</a:t>
            </a:r>
            <a:r>
              <a:rPr baseline="-5999"/>
              <a:t>1</a:t>
            </a:r>
            <a:r>
              <a:t>))])]))</a:t>
            </a:r>
          </a:p>
        </p:txBody>
      </p:sp>
      <p:sp>
        <p:nvSpPr>
          <p:cNvPr id="194" name="Shape 194"/>
          <p:cNvSpPr/>
          <p:nvPr/>
        </p:nvSpPr>
        <p:spPr>
          <a:xfrm flipH="1">
            <a:off x="10502901" y="8223028"/>
            <a:ext cx="658151" cy="658151"/>
          </a:xfrm>
          <a:prstGeom prst="line">
            <a:avLst/>
          </a:prstGeom>
          <a:ln w="762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95" name="Shape 195"/>
          <p:cNvSpPr/>
          <p:nvPr/>
        </p:nvSpPr>
        <p:spPr>
          <a:xfrm flipH="1">
            <a:off x="10037233" y="6834494"/>
            <a:ext cx="658152" cy="658152"/>
          </a:xfrm>
          <a:prstGeom prst="line">
            <a:avLst/>
          </a:prstGeom>
          <a:ln w="762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4" grpId="2"/>
      <p:bldP build="whole" bldLvl="1" animBg="1" rev="0" advAuto="0" spid="195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Let’s code this up.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/>
          <p:nvPr/>
        </p:nvSpPr>
        <p:spPr>
          <a:xfrm>
            <a:off x="2408002" y="2895600"/>
            <a:ext cx="8188796" cy="396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(sum from to)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(define total 0)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loop ()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(set! total (+ total from))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(set! from (+ from 1))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(&lt;= from to)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(loop)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total)))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/>
        </p:nvSpPr>
        <p:spPr>
          <a:xfrm>
            <a:off x="1851616" y="2412999"/>
            <a:ext cx="9301568" cy="492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(sum from to)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(begin 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(define total 0)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(let loop ()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(begin 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(set! total (+ total from))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(set! from (+ from 1))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(if (&lt;= from to)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(loop)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total)))))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2781825" y="1625030"/>
            <a:ext cx="7769167" cy="1066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 loop ([x iv</a:t>
            </a:r>
            <a:r>
              <a:rPr baseline="-5999"/>
              <a:t>x</a:t>
            </a:r>
            <a:r>
              <a:t>] [y iv</a:t>
            </a:r>
            <a:r>
              <a:rPr baseline="-5999"/>
              <a:t>y</a:t>
            </a:r>
            <a:r>
              <a:t>] …)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body)</a:t>
            </a:r>
          </a:p>
        </p:txBody>
      </p:sp>
      <p:sp>
        <p:nvSpPr>
          <p:cNvPr id="127" name="Shape 127"/>
          <p:cNvSpPr/>
          <p:nvPr/>
        </p:nvSpPr>
        <p:spPr>
          <a:xfrm>
            <a:off x="2617816" y="5896463"/>
            <a:ext cx="8097185" cy="154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(letrec ([loop (lambda (x y …)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body)])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(loop iv</a:t>
            </a:r>
            <a:r>
              <a:rPr baseline="-5999"/>
              <a:t>x</a:t>
            </a:r>
            <a:r>
              <a:t> iv</a:t>
            </a:r>
            <a:r>
              <a:rPr baseline="-5999"/>
              <a:t>y </a:t>
            </a:r>
            <a:r>
              <a:t>…))</a:t>
            </a:r>
          </a:p>
        </p:txBody>
      </p:sp>
      <p:sp>
        <p:nvSpPr>
          <p:cNvPr id="128" name="Shape 128"/>
          <p:cNvSpPr/>
          <p:nvPr/>
        </p:nvSpPr>
        <p:spPr>
          <a:xfrm>
            <a:off x="6502399" y="3326523"/>
            <a:ext cx="1" cy="193524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99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99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7" grpId="2"/>
      <p:bldP build="whole" bldLvl="1" animBg="1" rev="0" advAuto="0" spid="12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/>
          <p:nvPr/>
        </p:nvSpPr>
        <p:spPr>
          <a:xfrm>
            <a:off x="2408002" y="2895600"/>
            <a:ext cx="8188796" cy="396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(sum from to)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(define total 0)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loop ()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(set! total (+ total from))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(set! from (+ from 1))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(&lt;= from to)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(loop)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total)))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1925369" y="3378200"/>
            <a:ext cx="9154062" cy="299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(sum from to)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loop ([i from]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[total 0])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(&lt;= i to)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(loop (+ i 1) (+ total i))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total)))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/>
        </p:nvSpPr>
        <p:spPr>
          <a:xfrm>
            <a:off x="4659226" y="7078133"/>
            <a:ext cx="371174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5" name="Shape 135"/>
          <p:cNvSpPr/>
          <p:nvPr/>
        </p:nvSpPr>
        <p:spPr>
          <a:xfrm>
            <a:off x="5024067" y="7129631"/>
            <a:ext cx="2956666" cy="532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, env)  ⇓  env(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)</a:t>
            </a:r>
          </a:p>
        </p:txBody>
      </p:sp>
      <p:sp>
        <p:nvSpPr>
          <p:cNvPr id="136" name="Shape 136"/>
          <p:cNvSpPr/>
          <p:nvPr/>
        </p:nvSpPr>
        <p:spPr>
          <a:xfrm>
            <a:off x="2783859" y="4537370"/>
            <a:ext cx="7462482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7" name="Shape 137"/>
          <p:cNvSpPr/>
          <p:nvPr/>
        </p:nvSpPr>
        <p:spPr>
          <a:xfrm>
            <a:off x="3269853" y="4622735"/>
            <a:ext cx="6439694" cy="5320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e)</a:t>
            </a:r>
            <a:r>
              <a:t>, env)  ⇓ 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e)</a:t>
            </a:r>
            <a:r>
              <a:t>, env)</a:t>
            </a:r>
          </a:p>
        </p:txBody>
      </p:sp>
      <p:sp>
        <p:nvSpPr>
          <p:cNvPr id="138" name="Shape 138"/>
          <p:cNvSpPr/>
          <p:nvPr/>
        </p:nvSpPr>
        <p:spPr>
          <a:xfrm>
            <a:off x="233115" y="1996608"/>
            <a:ext cx="1246237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9" name="Shape 139"/>
          <p:cNvSpPr/>
          <p:nvPr/>
        </p:nvSpPr>
        <p:spPr>
          <a:xfrm>
            <a:off x="4781412" y="2081972"/>
            <a:ext cx="3365776" cy="532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, env)  ⇓  v</a:t>
            </a:r>
            <a:r>
              <a:rPr baseline="-5999"/>
              <a:t>2</a:t>
            </a:r>
          </a:p>
        </p:txBody>
      </p:sp>
      <p:sp>
        <p:nvSpPr>
          <p:cNvPr id="140" name="Shape 140"/>
          <p:cNvSpPr/>
          <p:nvPr/>
        </p:nvSpPr>
        <p:spPr>
          <a:xfrm>
            <a:off x="361702" y="1321497"/>
            <a:ext cx="5143995" cy="532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, env)  ⇓ 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2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, env’)</a:t>
            </a:r>
          </a:p>
        </p:txBody>
      </p:sp>
      <p:sp>
        <p:nvSpPr>
          <p:cNvPr id="141" name="Shape 141"/>
          <p:cNvSpPr/>
          <p:nvPr/>
        </p:nvSpPr>
        <p:spPr>
          <a:xfrm>
            <a:off x="6120280" y="1321497"/>
            <a:ext cx="2310175" cy="532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env)  ⇓ v</a:t>
            </a:r>
            <a:r>
              <a:rPr baseline="-5999"/>
              <a:t>1</a:t>
            </a:r>
          </a:p>
        </p:txBody>
      </p:sp>
      <p:sp>
        <p:nvSpPr>
          <p:cNvPr id="142" name="Shape 142"/>
          <p:cNvSpPr/>
          <p:nvPr/>
        </p:nvSpPr>
        <p:spPr>
          <a:xfrm>
            <a:off x="9100634" y="1303126"/>
            <a:ext cx="3519774" cy="5687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2</a:t>
            </a:r>
            <a:r>
              <a:t>, env’[x ↦ v</a:t>
            </a:r>
            <a:r>
              <a:rPr baseline="-5999"/>
              <a:t>1</a:t>
            </a:r>
            <a:r>
              <a:t>])  ⇓ v</a:t>
            </a:r>
            <a:r>
              <a:rPr baseline="-5999"/>
              <a:t>2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3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3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3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0" dur="3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5" dur="3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8" grpId="3"/>
      <p:bldP build="whole" bldLvl="1" animBg="1" rev="0" advAuto="0" spid="140" grpId="5"/>
      <p:bldP build="whole" bldLvl="1" animBg="1" rev="0" advAuto="0" spid="139" grpId="4"/>
      <p:bldP build="whole" bldLvl="1" animBg="1" rev="0" advAuto="0" spid="136" grpId="1"/>
      <p:bldP build="whole" bldLvl="1" animBg="1" rev="0" advAuto="0" spid="142" grpId="7"/>
      <p:bldP build="whole" bldLvl="1" animBg="1" rev="0" advAuto="0" spid="141" grpId="6"/>
      <p:bldP build="whole" bldLvl="1" animBg="1" rev="0" advAuto="0" spid="137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/>
        </p:nvSpPr>
        <p:spPr>
          <a:xfrm>
            <a:off x="5312564" y="1257299"/>
            <a:ext cx="2379672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8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, env, st)</a:t>
            </a:r>
          </a:p>
        </p:txBody>
      </p:sp>
      <p:sp>
        <p:nvSpPr>
          <p:cNvPr id="145" name="Shape 145"/>
          <p:cNvSpPr/>
          <p:nvPr/>
        </p:nvSpPr>
        <p:spPr>
          <a:xfrm>
            <a:off x="2842606" y="3094562"/>
            <a:ext cx="7319588" cy="6858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800"/>
            </a:pPr>
            <a:r>
              <a:rPr b="1">
                <a:latin typeface="Helvetica"/>
                <a:ea typeface="Helvetica"/>
                <a:cs typeface="Helvetica"/>
                <a:sym typeface="Helvetica"/>
              </a:rPr>
              <a:t>env</a:t>
            </a:r>
            <a:r>
              <a:t> maps variables to addresses</a:t>
            </a:r>
          </a:p>
        </p:txBody>
      </p:sp>
      <p:sp>
        <p:nvSpPr>
          <p:cNvPr id="146" name="Shape 146"/>
          <p:cNvSpPr/>
          <p:nvPr/>
        </p:nvSpPr>
        <p:spPr>
          <a:xfrm>
            <a:off x="3325202" y="5151962"/>
            <a:ext cx="6354396" cy="6858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800"/>
            </a:pPr>
            <a:r>
              <a:rPr b="1">
                <a:latin typeface="Helvetica"/>
                <a:ea typeface="Helvetica"/>
                <a:cs typeface="Helvetica"/>
                <a:sym typeface="Helvetica"/>
              </a:rPr>
              <a:t>st</a:t>
            </a:r>
            <a:r>
              <a:t> maps addresses to values</a:t>
            </a:r>
          </a:p>
        </p:txBody>
      </p:sp>
      <p:sp>
        <p:nvSpPr>
          <p:cNvPr id="147" name="Shape 147"/>
          <p:cNvSpPr/>
          <p:nvPr/>
        </p:nvSpPr>
        <p:spPr>
          <a:xfrm>
            <a:off x="842416" y="7209366"/>
            <a:ext cx="11319968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800"/>
            </a:pPr>
            <a:r>
              <a:t>The current size of the store is the next address: |</a:t>
            </a:r>
            <a:r>
              <a:rPr sz="1800"/>
              <a:t> </a:t>
            </a:r>
            <a:r>
              <a:t>st</a:t>
            </a:r>
            <a:r>
              <a:rPr sz="1800"/>
              <a:t> </a:t>
            </a:r>
            <a:r>
              <a:t>|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/>
          <p:nvPr/>
        </p:nvSpPr>
        <p:spPr>
          <a:xfrm>
            <a:off x="4405226" y="7078133"/>
            <a:ext cx="4284796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50" name="Shape 150"/>
          <p:cNvSpPr/>
          <p:nvPr/>
        </p:nvSpPr>
        <p:spPr>
          <a:xfrm>
            <a:off x="4300073" y="7136426"/>
            <a:ext cx="4404654" cy="5184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6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, env, st)  ⇓  (st(env(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)), st)</a:t>
            </a:r>
          </a:p>
        </p:txBody>
      </p:sp>
      <p:sp>
        <p:nvSpPr>
          <p:cNvPr id="151" name="Shape 151"/>
          <p:cNvSpPr/>
          <p:nvPr/>
        </p:nvSpPr>
        <p:spPr>
          <a:xfrm>
            <a:off x="2580659" y="4537370"/>
            <a:ext cx="784348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52" name="Shape 152"/>
          <p:cNvSpPr/>
          <p:nvPr/>
        </p:nvSpPr>
        <p:spPr>
          <a:xfrm>
            <a:off x="2848764" y="4629529"/>
            <a:ext cx="7281872" cy="5184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6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e)</a:t>
            </a:r>
            <a:r>
              <a:t>, env, st)  ⇓  ((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e)</a:t>
            </a:r>
            <a:r>
              <a:t>, env), st)</a:t>
            </a:r>
          </a:p>
        </p:txBody>
      </p:sp>
      <p:sp>
        <p:nvSpPr>
          <p:cNvPr id="153" name="Shape 153"/>
          <p:cNvSpPr/>
          <p:nvPr/>
        </p:nvSpPr>
        <p:spPr>
          <a:xfrm>
            <a:off x="233115" y="1996608"/>
            <a:ext cx="1246237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54" name="Shape 154"/>
          <p:cNvSpPr/>
          <p:nvPr/>
        </p:nvSpPr>
        <p:spPr>
          <a:xfrm>
            <a:off x="4095383" y="2081972"/>
            <a:ext cx="4737834" cy="532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, env, st</a:t>
            </a:r>
            <a:r>
              <a:rPr baseline="-5999"/>
              <a:t>0</a:t>
            </a:r>
            <a:r>
              <a:t>)  ⇓  (v</a:t>
            </a:r>
            <a:r>
              <a:rPr baseline="-5999"/>
              <a:t>2</a:t>
            </a:r>
            <a:r>
              <a:t>, st</a:t>
            </a:r>
            <a:r>
              <a:rPr baseline="-5999"/>
              <a:t>3</a:t>
            </a:r>
            <a:r>
              <a:t>)</a:t>
            </a:r>
          </a:p>
        </p:txBody>
      </p:sp>
      <p:sp>
        <p:nvSpPr>
          <p:cNvPr id="155" name="Shape 155"/>
          <p:cNvSpPr/>
          <p:nvPr/>
        </p:nvSpPr>
        <p:spPr>
          <a:xfrm>
            <a:off x="120209" y="1360486"/>
            <a:ext cx="6041848" cy="504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5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, env, st</a:t>
            </a:r>
            <a:r>
              <a:rPr baseline="-5999"/>
              <a:t>0</a:t>
            </a:r>
            <a:r>
              <a:t>)  ⇓  ((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2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, env’), st</a:t>
            </a:r>
            <a:r>
              <a:rPr baseline="-5999"/>
              <a:t>1</a:t>
            </a:r>
            <a:r>
              <a:t>)</a:t>
            </a:r>
          </a:p>
        </p:txBody>
      </p:sp>
      <p:sp>
        <p:nvSpPr>
          <p:cNvPr id="156" name="Shape 156"/>
          <p:cNvSpPr/>
          <p:nvPr/>
        </p:nvSpPr>
        <p:spPr>
          <a:xfrm>
            <a:off x="6443365" y="1360486"/>
            <a:ext cx="3506206" cy="504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5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env, st</a:t>
            </a:r>
            <a:r>
              <a:rPr baseline="-5999"/>
              <a:t>1</a:t>
            </a:r>
            <a:r>
              <a:t>)  ⇓  (v</a:t>
            </a:r>
            <a:r>
              <a:rPr baseline="-5999"/>
              <a:t>1</a:t>
            </a:r>
            <a:r>
              <a:t>, st</a:t>
            </a:r>
            <a:r>
              <a:rPr baseline="-5999"/>
              <a:t>2</a:t>
            </a:r>
            <a:r>
              <a:t>)</a:t>
            </a:r>
          </a:p>
        </p:txBody>
      </p:sp>
      <p:sp>
        <p:nvSpPr>
          <p:cNvPr id="157" name="Shape 157"/>
          <p:cNvSpPr/>
          <p:nvPr/>
        </p:nvSpPr>
        <p:spPr>
          <a:xfrm>
            <a:off x="6273912" y="289427"/>
            <a:ext cx="6430018" cy="555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6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2</a:t>
            </a:r>
            <a:r>
              <a:t>, env’[x ↦ |st</a:t>
            </a:r>
            <a:r>
              <a:rPr baseline="-5999"/>
              <a:t>2</a:t>
            </a:r>
            <a:r>
              <a:t>|], st</a:t>
            </a:r>
            <a:r>
              <a:rPr baseline="-5999"/>
              <a:t>2</a:t>
            </a:r>
            <a:r>
              <a:t>[|st</a:t>
            </a:r>
            <a:r>
              <a:rPr baseline="-5999"/>
              <a:t>2</a:t>
            </a:r>
            <a:r>
              <a:t>| ↦ v</a:t>
            </a:r>
            <a:r>
              <a:rPr baseline="-5999"/>
              <a:t>1</a:t>
            </a:r>
            <a:r>
              <a:t>])  ⇓ (v</a:t>
            </a:r>
            <a:r>
              <a:rPr baseline="-5999"/>
              <a:t>2</a:t>
            </a:r>
            <a:r>
              <a:t>, st</a:t>
            </a:r>
            <a:r>
              <a:rPr baseline="-5999"/>
              <a:t>3</a:t>
            </a:r>
            <a:r>
              <a:t>)</a:t>
            </a:r>
          </a:p>
        </p:txBody>
      </p:sp>
      <p:sp>
        <p:nvSpPr>
          <p:cNvPr id="160" name="Shape 160"/>
          <p:cNvSpPr/>
          <p:nvPr/>
        </p:nvSpPr>
        <p:spPr>
          <a:xfrm>
            <a:off x="11230305" y="965795"/>
            <a:ext cx="440749" cy="7082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780" h="21600" fill="norm" stroke="1" extrusionOk="0">
                <a:moveTo>
                  <a:pt x="19340" y="21600"/>
                </a:moveTo>
                <a:cubicBezTo>
                  <a:pt x="21600" y="10440"/>
                  <a:pt x="15153" y="3240"/>
                  <a:pt x="0" y="0"/>
                </a:cubicBezTo>
              </a:path>
            </a:pathLst>
          </a:custGeom>
          <a:ln w="508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159" name="Shape 159"/>
          <p:cNvSpPr/>
          <p:nvPr/>
        </p:nvSpPr>
        <p:spPr>
          <a:xfrm>
            <a:off x="11523133" y="1513218"/>
            <a:ext cx="305330" cy="301296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3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3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3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0" dur="3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5" dur="3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2" grpId="2"/>
      <p:bldP build="whole" bldLvl="1" animBg="1" rev="0" advAuto="0" spid="156" grpId="6"/>
      <p:bldP build="whole" bldLvl="1" animBg="1" rev="0" advAuto="0" spid="154" grpId="4"/>
      <p:bldP build="whole" bldLvl="1" animBg="1" rev="0" advAuto="0" spid="151" grpId="1"/>
      <p:bldP build="whole" bldLvl="1" animBg="1" rev="0" advAuto="0" spid="157" grpId="7"/>
      <p:bldP build="whole" bldLvl="1" animBg="1" rev="0" advAuto="0" spid="155" grpId="5"/>
      <p:bldP build="whole" bldLvl="1" animBg="1" rev="0" advAuto="0" spid="153" grpId="3"/>
    </p:bldLst>
  </p:timing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