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8" r:id="rId3"/>
    <p:sldId id="290" r:id="rId4"/>
    <p:sldId id="291" r:id="rId5"/>
    <p:sldId id="293" r:id="rId6"/>
    <p:sldId id="294" r:id="rId7"/>
    <p:sldId id="296" r:id="rId8"/>
    <p:sldId id="295" r:id="rId9"/>
    <p:sldId id="297" r:id="rId10"/>
    <p:sldId id="288" r:id="rId11"/>
    <p:sldId id="256" r:id="rId12"/>
    <p:sldId id="257" r:id="rId13"/>
    <p:sldId id="258" r:id="rId14"/>
    <p:sldId id="259" r:id="rId15"/>
    <p:sldId id="270" r:id="rId16"/>
    <p:sldId id="261" r:id="rId17"/>
    <p:sldId id="269" r:id="rId18"/>
    <p:sldId id="267" r:id="rId19"/>
    <p:sldId id="268" r:id="rId20"/>
    <p:sldId id="264" r:id="rId21"/>
    <p:sldId id="265" r:id="rId22"/>
    <p:sldId id="260" r:id="rId23"/>
    <p:sldId id="262" r:id="rId24"/>
    <p:sldId id="263" r:id="rId25"/>
    <p:sldId id="271" r:id="rId26"/>
    <p:sldId id="273" r:id="rId27"/>
    <p:sldId id="283" r:id="rId28"/>
    <p:sldId id="284" r:id="rId29"/>
    <p:sldId id="285" r:id="rId30"/>
    <p:sldId id="282" r:id="rId31"/>
    <p:sldId id="281" r:id="rId32"/>
    <p:sldId id="286" r:id="rId33"/>
    <p:sldId id="272" r:id="rId34"/>
    <p:sldId id="274" r:id="rId35"/>
    <p:sldId id="275" r:id="rId36"/>
    <p:sldId id="276" r:id="rId37"/>
    <p:sldId id="277" r:id="rId38"/>
    <p:sldId id="278" r:id="rId39"/>
    <p:sldId id="279" r:id="rId40"/>
    <p:sldId id="28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F698-9F77-44B6-B1ED-7170E3170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93769-E6B4-4852-9243-D2816B38F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C222A-FD64-47D3-8F5F-8108DFDA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3842E-F00F-45A4-85A4-5065CA15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84C3-90BB-4CC2-9A05-3F58B1F3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4DC9-83B4-4D16-B80C-0B176D61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ECB8B-21B0-4E75-8B10-CB1C840E0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C7EA-EB8A-40BB-9DCD-73AE7F3D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C876-6491-4F8F-AFF7-0E70D4D7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618BC-38C0-482F-B1BC-87D733DB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EA765-BF9F-4510-9843-ABC494820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73A42-B34A-497F-B393-BC660DEAB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74D49-8E36-4828-BBE8-7AA0E5CC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13889-1C0A-412E-9684-2FD94DB8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1286-4EA8-4A86-B3ED-9AC73825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5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A06A-C8F4-4657-8A72-845C25D4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529A-901B-49B8-A5DB-580C0481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E3337-81BF-423D-84C3-9D6CBC9E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60D40-80C6-4726-9D9B-05DCBEA2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53B4-C827-4133-9C32-CF2A951C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3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B3B6-C67A-470F-8B51-CCB6FFF8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03BAF-0B79-4A55-BEFE-78C830C5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ABF9-F6DE-4ED5-A572-C2502C05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0113-315A-4FA1-8FF6-91B5AD46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6F83-9D4B-4F2F-B41B-94425945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2953-E84F-4164-96D3-40AD21D0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63FB-4983-4589-B45D-F8D98BBB1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0BAEB-1719-4B45-8A3F-3F3648D2D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5041C-5B6E-4A64-BAF6-23B6E28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48EB9-D7E8-4043-B453-23FD2413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39172-C584-49CE-9781-469887EC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3D5B-52CB-4317-ACD6-50AC6D7D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3E4F0-208B-4FCE-8D22-88D29263F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7F6DB-71A6-4791-8B2F-B3318BC74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B13CA-0B69-4513-B797-468BEB4EF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461C2-1977-4798-AADA-0DD682F42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B7F93-5A1C-410D-AB02-9CE28B71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02A41-76F4-47A1-9923-08E74C37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849B7-C5CB-4F79-BF4D-06C8F26E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B8C2-F87F-4D42-AADA-B13BA81F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8DB8B-AE44-40CB-9C3D-4E6590F2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2D3FE-E925-4EF5-B2A8-EA25CD24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FDDF7-71A4-4575-AB4C-9587D169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8DAE-1EE4-43F2-A472-338FAEB6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6CBE1-8941-4DC4-97FA-9F366BB5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A4AA4-7912-48B4-8348-9A80B121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6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10C7-3127-46FA-8CE3-50CB6B79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007D-255F-47EA-8208-C8C7085A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8C109-A978-4675-9E52-0D5D1C209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6B24-2855-4625-AC63-FED51C01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07B04-56CD-474E-850C-81709906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88491-E55E-4D11-8A4A-08B50522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7A5E-2D91-478E-9D93-16182B66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02BE7-22F8-4EE7-8EF0-8BE0F8CEF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B11D5-A3FF-4037-BB46-0DB575F5E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97B58-674E-4A11-8559-216A9AA1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41BF-0439-45CC-8EE2-54ED2542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F6DE-94D6-44EC-A091-E35912DB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EC58D-47AD-49B4-8539-029407B3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5796F-FCEB-41BD-8913-7F72C412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EB0B-40B3-474E-9055-83456135D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11CA-B93B-4965-939F-43B9E5F92D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B6EFF-1E26-42C0-A4DC-ABA1A1AA1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1FDF6-5480-4318-9799-2D927DC55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31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92E0-5C25-407F-9EC8-54A57D9B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054" y="1904879"/>
            <a:ext cx="9026769" cy="1585668"/>
          </a:xfrm>
        </p:spPr>
        <p:txBody>
          <a:bodyPr>
            <a:normAutofit/>
          </a:bodyPr>
          <a:lstStyle/>
          <a:p>
            <a:r>
              <a:rPr lang="en-US" dirty="0"/>
              <a:t>Quick reviews / corrections</a:t>
            </a:r>
          </a:p>
        </p:txBody>
      </p:sp>
    </p:spTree>
    <p:extLst>
      <p:ext uri="{BB962C8B-B14F-4D97-AF65-F5344CB8AC3E}">
        <p14:creationId xmlns:p14="http://schemas.microsoft.com/office/powerpoint/2010/main" val="20278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02AF-4DCE-4760-A7F7-018D6460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CCA game (chosen ciphertext)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3FE2B-8876-42F6-85D0-06B1C253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the CCA game the adversary also gets to encrypt messages of his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13F9A-DC67-4DF7-B84C-F46AAD61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931" y="3773160"/>
            <a:ext cx="5650523" cy="29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107C-2522-49F7-9892-F3C9CC033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Groups, fields, primes</a:t>
            </a:r>
          </a:p>
        </p:txBody>
      </p:sp>
    </p:spTree>
    <p:extLst>
      <p:ext uri="{BB962C8B-B14F-4D97-AF65-F5344CB8AC3E}">
        <p14:creationId xmlns:p14="http://schemas.microsoft.com/office/powerpoint/2010/main" val="144113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7FFC-4760-4B48-AD34-06387001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Divisibility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EA8E5-5ADF-4CDE-8145-EB0EC93275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  <a:p>
                <a:endParaRPr lang="en-US" sz="5800" dirty="0"/>
              </a:p>
              <a:p>
                <a:endParaRPr lang="en-US" sz="8600" dirty="0"/>
              </a:p>
              <a:p>
                <a:r>
                  <a:rPr lang="en-US" sz="14400" dirty="0"/>
                  <a:t>Definition:  </a:t>
                </a:r>
                <a14:m>
                  <m:oMath xmlns:m="http://schemas.openxmlformats.org/officeDocument/2006/math">
                    <m:r>
                      <a:rPr lang="en-US" sz="14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400" dirty="0"/>
                  <a:t> divides n written as</a:t>
                </a:r>
                <a14:m>
                  <m:oMath xmlns:m="http://schemas.openxmlformats.org/officeDocument/2006/math">
                    <m:r>
                      <a:rPr lang="en-US" sz="1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endChr m:val="|"/>
                        <m:ctrlPr>
                          <a:rPr lang="en-US" sz="1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400" dirty="0"/>
                  <a:t> if there exists a number c such that  </a:t>
                </a:r>
                <a14:m>
                  <m:oMath xmlns:m="http://schemas.openxmlformats.org/officeDocument/2006/math"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400" dirty="0"/>
              </a:p>
              <a:p>
                <a:endParaRPr lang="en-US" sz="14400" dirty="0"/>
              </a:p>
              <a:p>
                <a:pPr marL="0" indent="0">
                  <a:buNone/>
                </a:pPr>
                <a:endParaRPr lang="en-US" sz="14400" dirty="0"/>
              </a:p>
              <a:p>
                <a14:m>
                  <m:oMath xmlns:m="http://schemas.openxmlformats.org/officeDocument/2006/math">
                    <m:r>
                      <a:rPr lang="en-US" sz="14400" i="1" dirty="0" smtClean="0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sz="14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4400" b="0" i="1" dirty="0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4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400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lim>
                        </m:limLow>
                      </m:fName>
                      <m:e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)  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4400" b="0" dirty="0"/>
              </a:p>
              <a:p>
                <a:endParaRPr lang="en-US" sz="5800" b="0" dirty="0"/>
              </a:p>
              <a:p>
                <a:endParaRPr lang="en-US" sz="3200" b="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pPr marL="457200" lvl="1" indent="0" algn="ctr">
                  <a:buNone/>
                </a:pPr>
                <a:endParaRPr lang="en-US" sz="3200" dirty="0"/>
              </a:p>
              <a:p>
                <a:pPr marL="457200" lvl="1" indent="0" algn="ctr">
                  <a:buNone/>
                </a:pPr>
                <a:endParaRPr lang="en-US" sz="3200" dirty="0"/>
              </a:p>
              <a:p>
                <a:pPr marL="457200" lvl="1" indent="0" algn="ctr">
                  <a:buNone/>
                </a:pPr>
                <a:endParaRPr lang="en-US" sz="3200" dirty="0"/>
              </a:p>
              <a:p>
                <a:pPr marL="457200" lvl="1" indent="0" algn="ctr">
                  <a:buNone/>
                </a:pPr>
                <a:r>
                  <a:rPr lang="en-US" sz="3200" dirty="0"/>
                  <a:t>	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EA8E5-5ADF-4CDE-8145-EB0EC9327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35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BAB3-424B-409C-AFA0-B3A555FA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GCD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64535-8BD4-4FC5-8C18-55CC88A6D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If</m:t>
                    </m:r>
                    <m:r>
                      <m:rPr>
                        <m:nor/>
                      </m:rPr>
                      <a:rPr lang="en-US" dirty="0" smtClean="0"/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then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(a&gt;b)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64535-8BD4-4FC5-8C18-55CC88A6D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5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C4B-CE6D-4535-99B2-3AAFA73A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algorithm for GCD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BF68D-8EFF-4BC9-B844-C15ECF203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GCD(</a:t>
                </a:r>
                <a:r>
                  <a:rPr lang="en-US" dirty="0" err="1"/>
                  <a:t>a,b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== 0)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 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BF68D-8EFF-4BC9-B844-C15ECF203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36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B153-E2F4-468D-8FAD-71BBB73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Proposition 8.3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6EFF-440B-44C8-A26C-86EDD7E011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there exists positive integers X,Y such that </a:t>
                </a:r>
              </a:p>
              <a:p>
                <a:pPr marL="0" indent="0" algn="ctr">
                  <a:buNone/>
                </a:pPr>
                <a:r>
                  <a:rPr lang="en-US" dirty="0" err="1"/>
                  <a:t>Xa</a:t>
                </a:r>
                <a:r>
                  <a:rPr lang="en-US" dirty="0"/>
                  <a:t> + </a:t>
                </a:r>
                <a:r>
                  <a:rPr lang="en-US" dirty="0" err="1"/>
                  <a:t>Yb</a:t>
                </a:r>
                <a:r>
                  <a:rPr lang="en-US" dirty="0"/>
                  <a:t> =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Given u &lt; n, we want to find v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Equivalent to finding  v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6EFF-440B-44C8-A26C-86EDD7E011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0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C4B-CE6D-4535-99B2-3AAFA73A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algorithm for GCD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BF68D-8EFF-4BC9-B844-C15ECF203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GCD(</a:t>
                </a:r>
                <a:r>
                  <a:rPr lang="en-US" dirty="0" err="1"/>
                  <a:t>a,b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== 0)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 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return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BF68D-8EFF-4BC9-B844-C15ECF203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48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36B1-0E39-4C17-A725-972C419E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Extended GCD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9398-1AF0-4472-8B35-4DB7DA29C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11F8C8-4163-4963-AC27-33763BAD4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dirty="0"/>
                  <a:t>Same as GCD except that for </a:t>
                </a:r>
                <a:r>
                  <a:rPr lang="en-US" dirty="0" err="1"/>
                  <a:t>a,b</a:t>
                </a:r>
                <a:r>
                  <a:rPr lang="en-US" dirty="0"/>
                  <a:t> we also want to find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dirty="0"/>
                  <a:t>	We also want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such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dirty="0"/>
              </a:p>
              <a:p>
                <a:r>
                  <a:rPr lang="en-US" dirty="0"/>
                  <a:t>Help us find inverse</a:t>
                </a:r>
              </a:p>
              <a:p>
                <a:pPr lvl="1"/>
                <a:r>
                  <a:rPr lang="en-US" dirty="0"/>
                  <a:t>Given u &lt; n, we want to find v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Equivalent to finding  v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use EGC to find v 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11F8C8-4163-4963-AC27-33763BAD4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14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C4B-CE6D-4535-99B2-3AAFA73A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Extended GCD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BF68D-8EFF-4BC9-B844-C15ECF203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EGCD(</a:t>
                </a:r>
                <a:r>
                  <a:rPr lang="en-US" dirty="0" err="1"/>
                  <a:t>a,b</a:t>
                </a:r>
                <a:r>
                  <a:rPr lang="en-US" dirty="0"/>
                  <a:t>)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return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if(b divides a)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,0,1)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//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𝑞𝑏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𝑒𝐺𝐶𝐷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BF68D-8EFF-4BC9-B844-C15ECF203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76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F800-2C2A-4D09-8BD7-6CDCA16B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Multiplicative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1AF60-3DB2-4A54-8631-E343E683EC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multiplicative inverse of 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1AF60-3DB2-4A54-8631-E343E683E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2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3AAF-E3DE-4C1A-8E97-5CAF0952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Review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91A8-C1E5-437B-A935-FBE07F16A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Important lesson: Authentication does not imply encryption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Second lesson: pay attention to the definition </a:t>
            </a:r>
          </a:p>
        </p:txBody>
      </p:sp>
    </p:spTree>
    <p:extLst>
      <p:ext uri="{BB962C8B-B14F-4D97-AF65-F5344CB8AC3E}">
        <p14:creationId xmlns:p14="http://schemas.microsoft.com/office/powerpoint/2010/main" val="227603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3D82-4395-4DED-BF59-7C2349E6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Relatively prime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B4BE3-E314-4BDC-931A-261734E080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We say that two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relatively prime  (co-prime)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</a:t>
                </a:r>
              </a:p>
              <a:p>
                <a:pPr marL="0" indent="0">
                  <a:buNone/>
                </a:pPr>
                <a:r>
                  <a:rPr lang="en-US" dirty="0"/>
                  <a:t>	15,32</a:t>
                </a:r>
              </a:p>
              <a:p>
                <a:pPr marL="0" indent="0">
                  <a:buNone/>
                </a:pPr>
                <a:r>
                  <a:rPr lang="en-US" dirty="0"/>
                  <a:t>	24, 35</a:t>
                </a:r>
              </a:p>
              <a:p>
                <a:pPr marL="0" indent="0">
                  <a:buNone/>
                </a:pPr>
                <a:r>
                  <a:rPr lang="en-US" dirty="0"/>
                  <a:t>Non-example</a:t>
                </a:r>
              </a:p>
              <a:p>
                <a:pPr marL="0" indent="0">
                  <a:buNone/>
                </a:pPr>
                <a:r>
                  <a:rPr lang="en-US" dirty="0"/>
                  <a:t>	2,14</a:t>
                </a:r>
              </a:p>
              <a:p>
                <a:pPr marL="0" indent="0">
                  <a:buNone/>
                </a:pPr>
                <a:r>
                  <a:rPr lang="en-US" dirty="0"/>
                  <a:t>	3, 183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B4BE3-E314-4BDC-931A-261734E080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7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018B-6C72-44CE-AFA9-64D6A6B4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Theorem on relatively prime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337459-120F-482A-8459-3534ED3E8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there exists unique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 algn="ctr">
                  <a:buNone/>
                </a:pPr>
                <a:r>
                  <a:rPr lang="en-US" dirty="0"/>
                  <a:t>			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337459-120F-482A-8459-3534ED3E8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611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FE92-10BC-424A-81B8-37505BDC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0C5F7-DD5E-4E45-A661-FAE3EC9DA9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group </a:t>
                </a:r>
              </a:p>
              <a:p>
                <a:pPr lvl="1"/>
                <a:r>
                  <a:rPr lang="en-US" dirty="0"/>
                  <a:t>Consists</a:t>
                </a:r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b="0" dirty="0"/>
                  <a:t>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2"/>
                <a:r>
                  <a:rPr lang="en-US" sz="1600" dirty="0"/>
                  <a:t>Identity-element</a:t>
                </a:r>
              </a:p>
              <a:p>
                <a:pPr lvl="1"/>
                <a:r>
                  <a:rPr lang="en-US" sz="2000" dirty="0"/>
                  <a:t>Properties</a:t>
                </a:r>
              </a:p>
              <a:p>
                <a:pPr lvl="2"/>
                <a:r>
                  <a:rPr lang="en-US" dirty="0"/>
                  <a:t>Closure</a:t>
                </a:r>
                <a:r>
                  <a:rPr lang="en-US" sz="1600" dirty="0"/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b="0" dirty="0"/>
                  <a:t>Identity</a:t>
                </a:r>
                <a:r>
                  <a:rPr lang="en-US" sz="1600" b="0" dirty="0"/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: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dirty="0"/>
                  <a:t>   (we use e to denote the identity element)</a:t>
                </a:r>
              </a:p>
              <a:p>
                <a:pPr lvl="2"/>
                <a:r>
                  <a:rPr lang="en-US" b="0" dirty="0"/>
                  <a:t>Associativity</a:t>
                </a:r>
                <a:r>
                  <a:rPr lang="en-US" sz="1600" dirty="0"/>
                  <a:t>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⇒  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/>
              </a:p>
              <a:p>
                <a:pPr lvl="2"/>
                <a:r>
                  <a:rPr lang="en-US" b="0" dirty="0"/>
                  <a:t>Inverse: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⇒∃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Extra property</a:t>
                </a:r>
              </a:p>
              <a:p>
                <a:pPr lvl="2"/>
                <a:r>
                  <a:rPr lang="en-US" dirty="0"/>
                  <a:t>Commutativity: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0C5F7-DD5E-4E45-A661-FAE3EC9DA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80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95C6-A358-4B20-8290-A962C745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E6C27-EAAB-46F0-B192-812AB6705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 is a group where + is addition mod n </a:t>
                </a:r>
              </a:p>
              <a:p>
                <a:pPr lvl="1"/>
                <a:r>
                  <a:rPr lang="en-US" dirty="0"/>
                  <a:t>Closure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=&gt;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Identity      e = 0,  we have that x+0 = x</a:t>
                </a:r>
              </a:p>
              <a:p>
                <a:pPr lvl="1"/>
                <a:r>
                  <a:rPr lang="en-US" dirty="0"/>
                  <a:t>Associativity   </a:t>
                </a:r>
                <a:r>
                  <a:rPr lang="en-US" dirty="0" err="1"/>
                  <a:t>x+y+z</a:t>
                </a:r>
                <a:r>
                  <a:rPr lang="en-US" dirty="0"/>
                  <a:t> = (x + y) + z = x + (</a:t>
                </a:r>
                <a:r>
                  <a:rPr lang="en-US" dirty="0" err="1"/>
                  <a:t>y+z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Inverse :     x + (n-x) =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E6C27-EAAB-46F0-B192-812AB6705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60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8707-6371-4714-96F6-90DF75CD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group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CAC9F-4D22-4956-92E5-9CB373E52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∗)</m:t>
                    </m:r>
                  </m:oMath>
                </a14:m>
                <a:r>
                  <a:rPr lang="en-US" dirty="0"/>
                  <a:t> is a group if p is prime</a:t>
                </a:r>
              </a:p>
              <a:p>
                <a:pPr lvl="1"/>
                <a:r>
                  <a:rPr lang="en-US" dirty="0"/>
                  <a:t>Closure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Identity      e = 1,  we have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Associativity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∗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Inverse : </a:t>
                </a:r>
              </a:p>
              <a:p>
                <a:pPr lvl="2"/>
                <a:r>
                  <a:rPr lang="en-US" dirty="0"/>
                  <a:t>For each u there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v is the inverse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CAC9F-4D22-4956-92E5-9CB373E5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26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8707-6371-4714-96F6-90DF75CD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CAC9F-4D22-4956-92E5-9CB373E52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∗)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</a:t>
                </a:r>
                <a:r>
                  <a:rPr lang="en-US" dirty="0"/>
                  <a:t> a group if n is </a:t>
                </a:r>
                <a:r>
                  <a:rPr lang="en-US" b="1" dirty="0"/>
                  <a:t>not</a:t>
                </a:r>
                <a:r>
                  <a:rPr lang="en-US" dirty="0"/>
                  <a:t> prime</a:t>
                </a:r>
              </a:p>
              <a:p>
                <a:pPr lvl="1"/>
                <a:r>
                  <a:rPr lang="en-US" dirty="0"/>
                  <a:t>Closure, Identity and associativity hold</a:t>
                </a:r>
              </a:p>
              <a:p>
                <a:pPr lvl="1"/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 without an inverse : </a:t>
                </a:r>
              </a:p>
              <a:p>
                <a:pPr lvl="2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 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(must exists since n is not prime)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exists x such that cx (mod </a:t>
                </a:r>
                <a:r>
                  <a:rPr lang="en-US" dirty="0" err="1"/>
                  <a:t>cn</a:t>
                </a:r>
                <a:r>
                  <a:rPr lang="en-US" dirty="0"/>
                  <a:t>’) = 1</a:t>
                </a:r>
              </a:p>
              <a:p>
                <a:pPr lvl="2"/>
                <a:r>
                  <a:rPr lang="en-US" dirty="0"/>
                  <a:t>Then there exists z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 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This implies that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Can only occur if c=1 which contradicts the fact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CAC9F-4D22-4956-92E5-9CB373E5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04D5-2BC0-4C30-A4DF-DD589BF5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0DE8-C873-4D10-8AE3-1D84ADC03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Examples of group</a:t>
            </a:r>
          </a:p>
          <a:p>
            <a:pPr lvl="1"/>
            <a:r>
              <a:rPr lang="en-US" dirty="0"/>
              <a:t>Numbers with addition</a:t>
            </a:r>
          </a:p>
          <a:p>
            <a:pPr lvl="1"/>
            <a:r>
              <a:rPr lang="en-US" dirty="0"/>
              <a:t>Real with addition	</a:t>
            </a:r>
          </a:p>
          <a:p>
            <a:pPr lvl="1"/>
            <a:r>
              <a:rPr lang="en-US" dirty="0" err="1"/>
              <a:t>Rationals</a:t>
            </a:r>
            <a:r>
              <a:rPr lang="en-US" dirty="0"/>
              <a:t> with addition</a:t>
            </a:r>
          </a:p>
          <a:p>
            <a:pPr lvl="1"/>
            <a:endParaRPr lang="en-US" dirty="0"/>
          </a:p>
          <a:p>
            <a:r>
              <a:rPr lang="en-US" dirty="0"/>
              <a:t>Non-group</a:t>
            </a:r>
          </a:p>
          <a:p>
            <a:pPr lvl="1"/>
            <a:r>
              <a:rPr lang="en-US" dirty="0"/>
              <a:t>Positive numbers under addition (no inverse)</a:t>
            </a:r>
          </a:p>
          <a:p>
            <a:pPr lvl="1"/>
            <a:r>
              <a:rPr lang="en-US" dirty="0"/>
              <a:t>Odd numbers (not closed under addition)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8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17CF-3283-4B09-884D-0C353872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Exponential in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24A44-8EFB-4CDC-9EBC-AF65E54F9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We use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𝑖𝑛𝑠𝑡𝑒𝑎𝑑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𝑔𝑟𝑜𝑢𝑝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𝑎𝑑𝑑𝑖𝑡𝑖𝑣𝑒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Definition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time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Fast evaluation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Logarithmic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24A44-8EFB-4CDC-9EBC-AF65E54F9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944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127A-CB0D-477D-A1AB-4FF1D0E3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Properties of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96D1-32B9-4277-AE9C-92B2B5C6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EB013EB-206D-4008-A6DD-9B0575ED54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⋅)</m:t>
                    </m:r>
                  </m:oMath>
                </a14:m>
                <a:r>
                  <a:rPr lang="en-US" dirty="0"/>
                  <a:t> be a group,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and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endParaRPr lang="en-US" b="0" dirty="0"/>
              </a:p>
              <a:p>
                <a:pPr lvl="1"/>
                <a:r>
                  <a:rPr lang="en-US" b="0" dirty="0"/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Theorem: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EB013EB-206D-4008-A6DD-9B0575ED5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625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318D1F-D2C8-4666-8107-4568FAE1B3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318D1F-D2C8-4666-8107-4568FAE1B3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DEF09-326B-4580-83DF-FAB2CC890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</m:oMath>
                </a14:m>
                <a:r>
                  <a:rPr lang="en-US" dirty="0"/>
                  <a:t> is an abelian group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denotes modular multiplication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Going to be critical for many cryptosystems.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DEF09-326B-4580-83DF-FAB2CC890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14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03D8-C34B-459D-B97C-1B596BD7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/>
          <a:lstStyle/>
          <a:p>
            <a:r>
              <a:rPr lang="en-US" dirty="0"/>
              <a:t>Some people would have said that the left is an authentication scheme and the right one isn’t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A1CAE-5C97-4A3B-B094-837951EA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45" y="2425211"/>
            <a:ext cx="4257675" cy="3467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5DA607-A5F3-416F-8F71-2F97AFB2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20" y="2806211"/>
            <a:ext cx="36861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CB95-3C58-4FAC-9E99-E6A516EC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Subgroup generated from an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5A241-6389-407F-A4D0-C9B72417E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⋅)</m:t>
                    </m:r>
                  </m:oMath>
                </a14:m>
                <a:r>
                  <a:rPr lang="en-US" dirty="0"/>
                  <a:t> be a group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≔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Theorem: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,×)</m:t>
                    </m:r>
                  </m:oMath>
                </a14:m>
                <a:r>
                  <a:rPr lang="en-US" dirty="0"/>
                  <a:t> is a group (we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a subgroup by G)</a:t>
                </a:r>
              </a:p>
              <a:p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generates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5A241-6389-407F-A4D0-C9B72417E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91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CB95-3C58-4FAC-9E99-E6A516EC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Subgroup generated from an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5A241-6389-407F-A4D0-C9B72417E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×)</m:t>
                    </m:r>
                  </m:oMath>
                </a14:m>
                <a:r>
                  <a:rPr lang="en-US" dirty="0"/>
                  <a:t> be a group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≔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(n times)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Theorem: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divides |G| </a:t>
                </a:r>
              </a:p>
              <a:p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generates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5A241-6389-407F-A4D0-C9B72417E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756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1AAB-4606-4ACD-B34B-90C3CC00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Discrete logarithm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32398-9D41-4652-BD30-762544607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Given group G, generator g,  For a given y find x such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Reminder g is a generator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Cryptographers hope that in certain groups, finding g is hard.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32398-9D41-4652-BD30-762544607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05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DAA7-AD42-4CD9-A094-118E1691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0777B-9931-4CF1-9294-9A3868ADE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Field</a:t>
                </a:r>
              </a:p>
              <a:p>
                <a:pPr lvl="1"/>
                <a:r>
                  <a:rPr lang="en-US" dirty="0"/>
                  <a:t>Consists</a:t>
                </a:r>
              </a:p>
              <a:p>
                <a:pPr lvl="2"/>
                <a:r>
                  <a:rPr lang="en-US" dirty="0"/>
                  <a:t>Set S</a:t>
                </a:r>
              </a:p>
              <a:p>
                <a:pPr lvl="2"/>
                <a:r>
                  <a:rPr lang="en-US" dirty="0"/>
                  <a:t>Operations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Zero-element  0</a:t>
                </a:r>
              </a:p>
              <a:p>
                <a:pPr lvl="2"/>
                <a:r>
                  <a:rPr lang="en-US" dirty="0"/>
                  <a:t>One-element   1</a:t>
                </a:r>
              </a:p>
              <a:p>
                <a:pPr lvl="1"/>
                <a:r>
                  <a:rPr lang="en-US" dirty="0"/>
                  <a:t>Properties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           is a </a:t>
                </a:r>
                <a:r>
                  <a:rPr lang="en-US" i="1" dirty="0"/>
                  <a:t>commutative</a:t>
                </a:r>
                <a:r>
                  <a:rPr lang="en-US" dirty="0"/>
                  <a:t> group with identity element 0   (inverse of a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commutative</a:t>
                </a:r>
                <a:r>
                  <a:rPr lang="en-US" dirty="0"/>
                  <a:t> group with identity element 1  (inverse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Distributivity: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0777B-9931-4CF1-9294-9A3868ADE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792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D9EF-A4EC-4427-9554-795C0F97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90F62-3F83-4AD6-8BF6-36F3B7D1D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,+,∗)</m:t>
                    </m:r>
                  </m:oMath>
                </a14:m>
                <a:r>
                  <a:rPr lang="en-US" b="0" dirty="0"/>
                  <a:t> is a field if p is prime</a:t>
                </a:r>
              </a:p>
              <a:p>
                <a:pPr lvl="1"/>
                <a:r>
                  <a:rPr lang="en-US" b="0" dirty="0"/>
                  <a:t>Distributivity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,+,∗)</m:t>
                    </m:r>
                  </m:oMath>
                </a14:m>
                <a:r>
                  <a:rPr lang="en-US" b="0" dirty="0"/>
                  <a:t> is not a field if p is not prime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90F62-3F83-4AD6-8BF6-36F3B7D1D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02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0F34-71BD-477E-96C6-026A6B9B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 authentication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756D-23D1-4323-8352-C25F4FB4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Worked because it was a field</a:t>
            </a:r>
          </a:p>
          <a:p>
            <a:endParaRPr lang="en-US" dirty="0"/>
          </a:p>
          <a:p>
            <a:r>
              <a:rPr lang="en-US" dirty="0"/>
              <a:t>Did not work when it was not a field</a:t>
            </a:r>
          </a:p>
        </p:txBody>
      </p:sp>
    </p:spTree>
    <p:extLst>
      <p:ext uri="{BB962C8B-B14F-4D97-AF65-F5344CB8AC3E}">
        <p14:creationId xmlns:p14="http://schemas.microsoft.com/office/powerpoint/2010/main" val="731245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B22E-497C-442C-A39A-CE3E1E34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there finite fields that do not have prime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7E643-4A42-4E78-B953-BB8D5D4EF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Yes </a:t>
                </a:r>
              </a:p>
              <a:p>
                <a:endParaRPr lang="en-US" dirty="0"/>
              </a:p>
              <a:p>
                <a:r>
                  <a:rPr lang="en-US" dirty="0"/>
                  <a:t>Conditions:</a:t>
                </a:r>
              </a:p>
              <a:p>
                <a:pPr lvl="1"/>
                <a:r>
                  <a:rPr lang="en-US" dirty="0"/>
                  <a:t>Every finite field must have size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such size there exists such a finite field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7E643-4A42-4E78-B953-BB8D5D4EF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671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AA894F-E77A-4655-A630-42189792FE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Finite Fields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AA894F-E77A-4655-A630-42189792F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BC546-43EF-44B1-89FB-4CB7EACE5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S =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+⋯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Map each string to a polynomial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+⋯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Addition operations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+⋯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+⋯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⊕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BC546-43EF-44B1-89FB-4CB7EACE5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94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1C70B3-0511-4550-95D2-73BDAE31E1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Finite Fields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carryless</a:t>
                </a:r>
                <a:r>
                  <a:rPr lang="en-US" dirty="0"/>
                  <a:t> multiplication)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1C70B3-0511-4550-95D2-73BDAE31E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7C326-833E-4C33-BFFA-F54FF5B8FC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)⊕(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+1)=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Difference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+1→5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∗3=9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7C326-833E-4C33-BFFA-F54FF5B8F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077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D3BA-C368-421F-A9A0-68400B91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Irreducible polynomial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405B4-7406-4BA9-BCBD-037DF53B0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irreducible if there exists no polynomials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every polynomial </a:t>
                </a:r>
                <a:r>
                  <a:rPr lang="en-US" dirty="0" err="1"/>
                  <a:t>p,q</a:t>
                </a:r>
                <a:r>
                  <a:rPr lang="en-US" dirty="0"/>
                  <a:t> where p&gt;q, there exists polynomial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qr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E405B4-7406-4BA9-BCBD-037DF53B0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34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0507-0083-426A-A125-0B3767F2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forgery game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A3DC1-267E-4065-A119-C60E4289FA8D}"/>
              </a:ext>
            </a:extLst>
          </p:cNvPr>
          <p:cNvSpPr/>
          <p:nvPr/>
        </p:nvSpPr>
        <p:spPr>
          <a:xfrm>
            <a:off x="4939965" y="2431090"/>
            <a:ext cx="2231485" cy="341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7840B-1E22-4A71-AB46-B6993012DF86}"/>
              </a:ext>
            </a:extLst>
          </p:cNvPr>
          <p:cNvSpPr/>
          <p:nvPr/>
        </p:nvSpPr>
        <p:spPr>
          <a:xfrm>
            <a:off x="2851995" y="3490195"/>
            <a:ext cx="4319456" cy="125513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578D3E-5E51-4BC4-BE16-64CCB8B6B4C9}"/>
              </a:ext>
            </a:extLst>
          </p:cNvPr>
          <p:cNvCxnSpPr>
            <a:cxnSpLocks/>
          </p:cNvCxnSpPr>
          <p:nvPr/>
        </p:nvCxnSpPr>
        <p:spPr>
          <a:xfrm>
            <a:off x="3205524" y="3937971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86F173-3A93-404F-A12E-3216C6616881}"/>
              </a:ext>
            </a:extLst>
          </p:cNvPr>
          <p:cNvCxnSpPr>
            <a:cxnSpLocks/>
          </p:cNvCxnSpPr>
          <p:nvPr/>
        </p:nvCxnSpPr>
        <p:spPr>
          <a:xfrm flipH="1">
            <a:off x="2993687" y="4529997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E7C9C-A1F6-447C-B281-612C2F4C162A}"/>
                  </a:ext>
                </a:extLst>
              </p:cNvPr>
              <p:cNvSpPr txBox="1"/>
              <p:nvPr/>
            </p:nvSpPr>
            <p:spPr>
              <a:xfrm>
                <a:off x="5566630" y="2494272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←{}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E7C9C-A1F6-447C-B281-612C2F4C1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30" y="2494272"/>
                <a:ext cx="978153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BBE89C-36AD-41DC-A3A6-27D01CAAAD6F}"/>
                  </a:ext>
                </a:extLst>
              </p:cNvPr>
              <p:cNvSpPr/>
              <p:nvPr/>
            </p:nvSpPr>
            <p:spPr>
              <a:xfrm>
                <a:off x="3727582" y="3529418"/>
                <a:ext cx="4908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BBE89C-36AD-41DC-A3A6-27D01CAAA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82" y="3529418"/>
                <a:ext cx="4908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AF1D7C-7068-4E88-9185-39A728B0EAC1}"/>
                  </a:ext>
                </a:extLst>
              </p:cNvPr>
              <p:cNvSpPr/>
              <p:nvPr/>
            </p:nvSpPr>
            <p:spPr>
              <a:xfrm>
                <a:off x="3704980" y="4109004"/>
                <a:ext cx="3882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AF1D7C-7068-4E88-9185-39A728B0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80" y="4109004"/>
                <a:ext cx="3882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7A097-8D30-4760-B200-6795F88F2450}"/>
                  </a:ext>
                </a:extLst>
              </p:cNvPr>
              <p:cNvSpPr txBox="1"/>
              <p:nvPr/>
            </p:nvSpPr>
            <p:spPr>
              <a:xfrm>
                <a:off x="5415626" y="2811539"/>
                <a:ext cx="1258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7A097-8D30-4760-B200-6795F88F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626" y="2811539"/>
                <a:ext cx="1258806" cy="369332"/>
              </a:xfrm>
              <a:prstGeom prst="rect">
                <a:avLst/>
              </a:prstGeom>
              <a:blipFill>
                <a:blip r:embed="rId5"/>
                <a:stretch>
                  <a:fillRect l="-38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CD30E6-C8B6-4B3B-988B-1D5EFA7D5BAD}"/>
              </a:ext>
            </a:extLst>
          </p:cNvPr>
          <p:cNvCxnSpPr>
            <a:cxnSpLocks/>
          </p:cNvCxnSpPr>
          <p:nvPr/>
        </p:nvCxnSpPr>
        <p:spPr>
          <a:xfrm>
            <a:off x="3205524" y="5383711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BF8AB3-2518-4CE9-A01B-8627F56463E1}"/>
                  </a:ext>
                </a:extLst>
              </p:cNvPr>
              <p:cNvSpPr/>
              <p:nvPr/>
            </p:nvSpPr>
            <p:spPr>
              <a:xfrm>
                <a:off x="3567281" y="4959858"/>
                <a:ext cx="81144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BF8AB3-2518-4CE9-A01B-8627F5646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81" y="4959858"/>
                <a:ext cx="811441" cy="369332"/>
              </a:xfrm>
              <a:prstGeom prst="rect">
                <a:avLst/>
              </a:prstGeom>
              <a:blipFill>
                <a:blip r:embed="rId6"/>
                <a:stretch>
                  <a:fillRect r="-15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F92D2D-60C5-47D3-A3C4-9349C828D960}"/>
                  </a:ext>
                </a:extLst>
              </p:cNvPr>
              <p:cNvSpPr txBox="1"/>
              <p:nvPr/>
            </p:nvSpPr>
            <p:spPr>
              <a:xfrm>
                <a:off x="5071667" y="4835602"/>
                <a:ext cx="22092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Wins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F92D2D-60C5-47D3-A3C4-9349C828D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67" y="4835602"/>
                <a:ext cx="2209259" cy="923330"/>
              </a:xfrm>
              <a:prstGeom prst="rect">
                <a:avLst/>
              </a:prstGeom>
              <a:blipFill>
                <a:blip r:embed="rId7"/>
                <a:stretch>
                  <a:fillRect l="-2486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586DA-2AAB-4849-A8C8-225564AC00EC}"/>
                  </a:ext>
                </a:extLst>
              </p:cNvPr>
              <p:cNvSpPr txBox="1"/>
              <p:nvPr/>
            </p:nvSpPr>
            <p:spPr>
              <a:xfrm>
                <a:off x="5294164" y="4024558"/>
                <a:ext cx="1803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  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586DA-2AAB-4849-A8C8-225564AC0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164" y="4024558"/>
                <a:ext cx="180376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2BE9DA-71DA-4DA8-9C8E-DC76F6138522}"/>
                  </a:ext>
                </a:extLst>
              </p:cNvPr>
              <p:cNvSpPr txBox="1"/>
              <p:nvPr/>
            </p:nvSpPr>
            <p:spPr>
              <a:xfrm>
                <a:off x="4939964" y="3753305"/>
                <a:ext cx="2001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2BE9DA-71DA-4DA8-9C8E-DC76F6138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64" y="3753305"/>
                <a:ext cx="2001702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ABEC25C-A5DD-4000-926A-9C19D736818A}"/>
              </a:ext>
            </a:extLst>
          </p:cNvPr>
          <p:cNvSpPr txBox="1"/>
          <p:nvPr/>
        </p:nvSpPr>
        <p:spPr>
          <a:xfrm>
            <a:off x="7396790" y="3747559"/>
            <a:ext cx="296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as many times </a:t>
            </a:r>
          </a:p>
          <a:p>
            <a:r>
              <a:rPr lang="en-US" dirty="0"/>
              <a:t>as the adversary wants</a:t>
            </a:r>
          </a:p>
        </p:txBody>
      </p:sp>
    </p:spTree>
    <p:extLst>
      <p:ext uri="{BB962C8B-B14F-4D97-AF65-F5344CB8AC3E}">
        <p14:creationId xmlns:p14="http://schemas.microsoft.com/office/powerpoint/2010/main" val="30884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6" grpId="0"/>
      <p:bldP spid="18" grpId="0" animBg="1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7BAC-A05D-40C8-9C3A-97228208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Field 256 (used for AES, MACS,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D97B9-A47E-4082-9D3B-54E78DA8A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dirty="0"/>
                  <a:t>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+⋯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Addition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+⋯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+⋯ +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⊕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Multiplication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 where times denotes carry less multiplication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D97B9-A47E-4082-9D3B-54E78DA8A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56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03D8-C34B-459D-B97C-1B596BD7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/>
          <a:lstStyle/>
          <a:p>
            <a:r>
              <a:rPr lang="en-US" dirty="0"/>
              <a:t>Some people would have said that the left is an authentication scheme and the right one isn’t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A1CAE-5C97-4A3B-B094-837951EA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58" y="2639157"/>
            <a:ext cx="2935025" cy="2390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5DA607-A5F3-416F-8F71-2F97AFB2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05" y="2639157"/>
            <a:ext cx="2854774" cy="2390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030A92-D52A-4066-AAAE-8A8DD7876F1A}"/>
              </a:ext>
            </a:extLst>
          </p:cNvPr>
          <p:cNvSpPr txBox="1"/>
          <p:nvPr/>
        </p:nvSpPr>
        <p:spPr>
          <a:xfrm>
            <a:off x="1793630" y="5439060"/>
            <a:ext cx="8849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 can take a mac that is accepted on the right side</a:t>
            </a:r>
          </a:p>
          <a:p>
            <a:r>
              <a:rPr lang="en-US" sz="3200" dirty="0"/>
              <a:t> and easily turn it into a mac on the left</a:t>
            </a:r>
          </a:p>
        </p:txBody>
      </p:sp>
    </p:spTree>
    <p:extLst>
      <p:ext uri="{BB962C8B-B14F-4D97-AF65-F5344CB8AC3E}">
        <p14:creationId xmlns:p14="http://schemas.microsoft.com/office/powerpoint/2010/main" val="416713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0507-0083-426A-A125-0B3767F2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Strong version of the mac forgery game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A3DC1-267E-4065-A119-C60E4289FA8D}"/>
              </a:ext>
            </a:extLst>
          </p:cNvPr>
          <p:cNvSpPr/>
          <p:nvPr/>
        </p:nvSpPr>
        <p:spPr>
          <a:xfrm>
            <a:off x="4939965" y="2431090"/>
            <a:ext cx="2231485" cy="341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7840B-1E22-4A71-AB46-B6993012DF86}"/>
              </a:ext>
            </a:extLst>
          </p:cNvPr>
          <p:cNvSpPr/>
          <p:nvPr/>
        </p:nvSpPr>
        <p:spPr>
          <a:xfrm>
            <a:off x="2851995" y="3490195"/>
            <a:ext cx="4319456" cy="125513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578D3E-5E51-4BC4-BE16-64CCB8B6B4C9}"/>
              </a:ext>
            </a:extLst>
          </p:cNvPr>
          <p:cNvCxnSpPr>
            <a:cxnSpLocks/>
          </p:cNvCxnSpPr>
          <p:nvPr/>
        </p:nvCxnSpPr>
        <p:spPr>
          <a:xfrm>
            <a:off x="3205524" y="3937971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86F173-3A93-404F-A12E-3216C6616881}"/>
              </a:ext>
            </a:extLst>
          </p:cNvPr>
          <p:cNvCxnSpPr>
            <a:cxnSpLocks/>
          </p:cNvCxnSpPr>
          <p:nvPr/>
        </p:nvCxnSpPr>
        <p:spPr>
          <a:xfrm flipH="1">
            <a:off x="2993687" y="4529997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E7C9C-A1F6-447C-B281-612C2F4C162A}"/>
                  </a:ext>
                </a:extLst>
              </p:cNvPr>
              <p:cNvSpPr txBox="1"/>
              <p:nvPr/>
            </p:nvSpPr>
            <p:spPr>
              <a:xfrm>
                <a:off x="5566630" y="2494272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←{}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E7C9C-A1F6-447C-B281-612C2F4C1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30" y="2494272"/>
                <a:ext cx="904415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BBE89C-36AD-41DC-A3A6-27D01CAAAD6F}"/>
                  </a:ext>
                </a:extLst>
              </p:cNvPr>
              <p:cNvSpPr/>
              <p:nvPr/>
            </p:nvSpPr>
            <p:spPr>
              <a:xfrm>
                <a:off x="3727582" y="3529418"/>
                <a:ext cx="4908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BBE89C-36AD-41DC-A3A6-27D01CAAA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82" y="3529418"/>
                <a:ext cx="4908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AF1D7C-7068-4E88-9185-39A728B0EAC1}"/>
                  </a:ext>
                </a:extLst>
              </p:cNvPr>
              <p:cNvSpPr/>
              <p:nvPr/>
            </p:nvSpPr>
            <p:spPr>
              <a:xfrm>
                <a:off x="3704980" y="4109004"/>
                <a:ext cx="3882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AF1D7C-7068-4E88-9185-39A728B0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80" y="4109004"/>
                <a:ext cx="3882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7A097-8D30-4760-B200-6795F88F2450}"/>
                  </a:ext>
                </a:extLst>
              </p:cNvPr>
              <p:cNvSpPr txBox="1"/>
              <p:nvPr/>
            </p:nvSpPr>
            <p:spPr>
              <a:xfrm>
                <a:off x="5415626" y="2811539"/>
                <a:ext cx="1258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7A097-8D30-4760-B200-6795F88F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626" y="2811539"/>
                <a:ext cx="1258806" cy="369332"/>
              </a:xfrm>
              <a:prstGeom prst="rect">
                <a:avLst/>
              </a:prstGeom>
              <a:blipFill>
                <a:blip r:embed="rId5"/>
                <a:stretch>
                  <a:fillRect l="-38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CD30E6-C8B6-4B3B-988B-1D5EFA7D5BAD}"/>
              </a:ext>
            </a:extLst>
          </p:cNvPr>
          <p:cNvCxnSpPr>
            <a:cxnSpLocks/>
          </p:cNvCxnSpPr>
          <p:nvPr/>
        </p:nvCxnSpPr>
        <p:spPr>
          <a:xfrm>
            <a:off x="3205524" y="5383711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BF8AB3-2518-4CE9-A01B-8627F56463E1}"/>
                  </a:ext>
                </a:extLst>
              </p:cNvPr>
              <p:cNvSpPr/>
              <p:nvPr/>
            </p:nvSpPr>
            <p:spPr>
              <a:xfrm>
                <a:off x="3567281" y="4959858"/>
                <a:ext cx="81144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BF8AB3-2518-4CE9-A01B-8627F5646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81" y="4959858"/>
                <a:ext cx="811441" cy="369332"/>
              </a:xfrm>
              <a:prstGeom prst="rect">
                <a:avLst/>
              </a:prstGeom>
              <a:blipFill>
                <a:blip r:embed="rId6"/>
                <a:stretch>
                  <a:fillRect r="-15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F92D2D-60C5-47D3-A3C4-9349C828D960}"/>
                  </a:ext>
                </a:extLst>
              </p:cNvPr>
              <p:cNvSpPr txBox="1"/>
              <p:nvPr/>
            </p:nvSpPr>
            <p:spPr>
              <a:xfrm>
                <a:off x="5071667" y="4835602"/>
                <a:ext cx="22092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Wins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F92D2D-60C5-47D3-A3C4-9349C828D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67" y="4835602"/>
                <a:ext cx="2209259" cy="923330"/>
              </a:xfrm>
              <a:prstGeom prst="rect">
                <a:avLst/>
              </a:prstGeom>
              <a:blipFill>
                <a:blip r:embed="rId7"/>
                <a:stretch>
                  <a:fillRect l="-2486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586DA-2AAB-4849-A8C8-225564AC00EC}"/>
                  </a:ext>
                </a:extLst>
              </p:cNvPr>
              <p:cNvSpPr txBox="1"/>
              <p:nvPr/>
            </p:nvSpPr>
            <p:spPr>
              <a:xfrm>
                <a:off x="5274414" y="3804908"/>
                <a:ext cx="1803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  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586DA-2AAB-4849-A8C8-225564AC0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14" y="3804908"/>
                <a:ext cx="180376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2BE9DA-71DA-4DA8-9C8E-DC76F6138522}"/>
                  </a:ext>
                </a:extLst>
              </p:cNvPr>
              <p:cNvSpPr txBox="1"/>
              <p:nvPr/>
            </p:nvSpPr>
            <p:spPr>
              <a:xfrm>
                <a:off x="4920401" y="4113853"/>
                <a:ext cx="2317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∪{(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2BE9DA-71DA-4DA8-9C8E-DC76F6138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401" y="4113853"/>
                <a:ext cx="2317109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ABEC25C-A5DD-4000-926A-9C19D736818A}"/>
              </a:ext>
            </a:extLst>
          </p:cNvPr>
          <p:cNvSpPr txBox="1"/>
          <p:nvPr/>
        </p:nvSpPr>
        <p:spPr>
          <a:xfrm>
            <a:off x="7396790" y="3747559"/>
            <a:ext cx="296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as many times </a:t>
            </a:r>
          </a:p>
          <a:p>
            <a:r>
              <a:rPr lang="en-US" dirty="0"/>
              <a:t>as the adversary wants</a:t>
            </a:r>
          </a:p>
        </p:txBody>
      </p:sp>
    </p:spTree>
    <p:extLst>
      <p:ext uri="{BB962C8B-B14F-4D97-AF65-F5344CB8AC3E}">
        <p14:creationId xmlns:p14="http://schemas.microsoft.com/office/powerpoint/2010/main" val="2387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6" grpId="0"/>
      <p:bldP spid="18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F978-C2E9-4C8F-84E1-6C2A24DD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game comparison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6FF44C-467D-4D3A-857C-25A16287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3" y="2680921"/>
            <a:ext cx="6223177" cy="28318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D51CDA-0491-4224-8FFA-8B4593F0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37" y="2680921"/>
            <a:ext cx="5306525" cy="250433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3465AF-98C7-44C4-9302-519895796DB4}"/>
              </a:ext>
            </a:extLst>
          </p:cNvPr>
          <p:cNvSpPr txBox="1"/>
          <p:nvPr/>
        </p:nvSpPr>
        <p:spPr>
          <a:xfrm>
            <a:off x="1037492" y="5688623"/>
            <a:ext cx="1050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 scheme (</a:t>
            </a:r>
            <a:r>
              <a:rPr lang="en-US" dirty="0" err="1"/>
              <a:t>gen,mac,verify</a:t>
            </a:r>
            <a:r>
              <a:rPr lang="en-US" dirty="0"/>
              <a:t>) is a strong mac scheme then it is also a mac scheme, the other way does not hold</a:t>
            </a:r>
          </a:p>
        </p:txBody>
      </p:sp>
    </p:spTree>
    <p:extLst>
      <p:ext uri="{BB962C8B-B14F-4D97-AF65-F5344CB8AC3E}">
        <p14:creationId xmlns:p14="http://schemas.microsoft.com/office/powerpoint/2010/main" val="208556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03D8-C34B-459D-B97C-1B596BD7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908" cy="1325563"/>
          </a:xfrm>
        </p:spPr>
        <p:txBody>
          <a:bodyPr/>
          <a:lstStyle/>
          <a:p>
            <a:r>
              <a:rPr lang="en-US" dirty="0"/>
              <a:t>According to the definition of strong authentication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6770B-2EDC-46C9-840A-7BC4BBF5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81" y="2252296"/>
            <a:ext cx="2935025" cy="2390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D48D4C-DC45-421A-811B-2988AE5C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928" y="2252296"/>
            <a:ext cx="2854774" cy="2390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EFDB73-37E9-41EA-AFDC-FCC27ACC95EB}"/>
              </a:ext>
            </a:extLst>
          </p:cNvPr>
          <p:cNvSpPr txBox="1"/>
          <p:nvPr/>
        </p:nvSpPr>
        <p:spPr>
          <a:xfrm>
            <a:off x="1767253" y="5052199"/>
            <a:ext cx="8260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If (</a:t>
            </a:r>
            <a:r>
              <a:rPr lang="en-US" sz="3200" dirty="0" err="1"/>
              <a:t>Gen,Mac,Verify</a:t>
            </a:r>
            <a:r>
              <a:rPr lang="en-US" sz="3200" dirty="0"/>
              <a:t>) is a strong mac </a:t>
            </a:r>
          </a:p>
          <a:p>
            <a:r>
              <a:rPr lang="en-US" sz="3200" dirty="0"/>
              <a:t>then the left scheme is a strong mac scheme but</a:t>
            </a:r>
          </a:p>
          <a:p>
            <a:r>
              <a:rPr lang="en-US" sz="3200" dirty="0"/>
              <a:t>not the right scheme</a:t>
            </a:r>
          </a:p>
        </p:txBody>
      </p:sp>
    </p:spTree>
    <p:extLst>
      <p:ext uri="{BB962C8B-B14F-4D97-AF65-F5344CB8AC3E}">
        <p14:creationId xmlns:p14="http://schemas.microsoft.com/office/powerpoint/2010/main" val="410926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7867-DC61-408D-8794-79BBFBC6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Interesting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48A1-0F05-4AC0-9082-7CFA0D07F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Some definitions of security for a task are stronger.</a:t>
            </a:r>
          </a:p>
          <a:p>
            <a:endParaRPr lang="en-US" dirty="0"/>
          </a:p>
          <a:p>
            <a:r>
              <a:rPr lang="en-US" dirty="0"/>
              <a:t>Depending on your variant of a definitions </a:t>
            </a:r>
          </a:p>
          <a:p>
            <a:pPr lvl="1"/>
            <a:r>
              <a:rPr lang="en-US" dirty="0"/>
              <a:t>a schemes can be considered secure depending on which definition you use</a:t>
            </a:r>
          </a:p>
          <a:p>
            <a:endParaRPr lang="en-US" dirty="0"/>
          </a:p>
          <a:p>
            <a:r>
              <a:rPr lang="en-US" dirty="0"/>
              <a:t>We say that definition A implies definition B (A&gt;B) if every scheme which satisfies definition A also satisfies definition B</a:t>
            </a:r>
          </a:p>
          <a:p>
            <a:pPr lvl="1"/>
            <a:r>
              <a:rPr lang="en-US" dirty="0"/>
              <a:t>CCA =&gt; CPA</a:t>
            </a:r>
          </a:p>
          <a:p>
            <a:pPr lvl="1"/>
            <a:r>
              <a:rPr lang="en-US" dirty="0"/>
              <a:t>CPA =&gt; distinguishability</a:t>
            </a:r>
          </a:p>
          <a:p>
            <a:pPr lvl="1"/>
            <a:r>
              <a:rPr lang="en-US" dirty="0"/>
              <a:t>Strong authentication =&gt; weak authentication </a:t>
            </a:r>
          </a:p>
          <a:p>
            <a:pPr lvl="1"/>
            <a:endParaRPr lang="en-US" dirty="0"/>
          </a:p>
          <a:p>
            <a:r>
              <a:rPr lang="en-US" dirty="0"/>
              <a:t>You need precisely to look at a definition to see if a scheme fulfills or not</a:t>
            </a:r>
          </a:p>
        </p:txBody>
      </p:sp>
    </p:spTree>
    <p:extLst>
      <p:ext uri="{BB962C8B-B14F-4D97-AF65-F5344CB8AC3E}">
        <p14:creationId xmlns:p14="http://schemas.microsoft.com/office/powerpoint/2010/main" val="399724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1688</Words>
  <Application>Microsoft Office PowerPoint</Application>
  <PresentationFormat>Widescreen</PresentationFormat>
  <Paragraphs>335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Quick reviews / corrections</vt:lpstr>
      <vt:lpstr>Question Review 4</vt:lpstr>
      <vt:lpstr>Some people would have said that the left is an authentication scheme and the right one isn’t</vt:lpstr>
      <vt:lpstr>Mac forgery game</vt:lpstr>
      <vt:lpstr>Some people would have said that the left is an authentication scheme and the right one isn’t</vt:lpstr>
      <vt:lpstr>Strong version of the mac forgery game</vt:lpstr>
      <vt:lpstr>Mac game comparison</vt:lpstr>
      <vt:lpstr>According to the definition of strong authentication</vt:lpstr>
      <vt:lpstr>Interesting lesson</vt:lpstr>
      <vt:lpstr>CCA game (chosen ciphertext)</vt:lpstr>
      <vt:lpstr>Groups, fields, primes</vt:lpstr>
      <vt:lpstr>Divisibility</vt:lpstr>
      <vt:lpstr>Finding the GCD</vt:lpstr>
      <vt:lpstr>Simple algorithm for GCD</vt:lpstr>
      <vt:lpstr>Proposition 8.3</vt:lpstr>
      <vt:lpstr>Simple algorithm for GCD</vt:lpstr>
      <vt:lpstr>Extended GCD algorithm </vt:lpstr>
      <vt:lpstr>Extended GCD algorithm</vt:lpstr>
      <vt:lpstr>Multiplicative inverse</vt:lpstr>
      <vt:lpstr>Relatively prime </vt:lpstr>
      <vt:lpstr>Theorem on relatively prime</vt:lpstr>
      <vt:lpstr>Group  </vt:lpstr>
      <vt:lpstr>Examples of groups</vt:lpstr>
      <vt:lpstr>Examples of group</vt:lpstr>
      <vt:lpstr>Examples of group</vt:lpstr>
      <vt:lpstr>Examples of group</vt:lpstr>
      <vt:lpstr>Exponential in groups</vt:lpstr>
      <vt:lpstr>Properties of group</vt:lpstr>
      <vt:lpstr>Z_n^∗</vt:lpstr>
      <vt:lpstr>Subgroup generated from an element</vt:lpstr>
      <vt:lpstr>Subgroup generated from an element</vt:lpstr>
      <vt:lpstr>Discrete logarithm</vt:lpstr>
      <vt:lpstr>Field</vt:lpstr>
      <vt:lpstr>Example of field</vt:lpstr>
      <vt:lpstr>Message authentication code</vt:lpstr>
      <vt:lpstr>Are there finite fields that do not have prime size</vt:lpstr>
      <vt:lpstr>Finite Fields for 2^8</vt:lpstr>
      <vt:lpstr>Finite Fields for 2^8 (carryless multiplication)</vt:lpstr>
      <vt:lpstr>Irreducible polynomial </vt:lpstr>
      <vt:lpstr>Field 256 (used for AES, MACS, etc)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theory</dc:title>
  <dc:creator>Samuel Ranellucci</dc:creator>
  <cp:lastModifiedBy>Samuel Ranellucci</cp:lastModifiedBy>
  <cp:revision>183</cp:revision>
  <dcterms:created xsi:type="dcterms:W3CDTF">2017-09-25T16:06:04Z</dcterms:created>
  <dcterms:modified xsi:type="dcterms:W3CDTF">2017-09-25T21:47:03Z</dcterms:modified>
</cp:coreProperties>
</file>