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87" r:id="rId2"/>
    <p:sldId id="300" r:id="rId3"/>
    <p:sldId id="299" r:id="rId4"/>
    <p:sldId id="301" r:id="rId5"/>
    <p:sldId id="302" r:id="rId6"/>
    <p:sldId id="306" r:id="rId7"/>
    <p:sldId id="303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6" r:id="rId17"/>
    <p:sldId id="315" r:id="rId18"/>
    <p:sldId id="317" r:id="rId19"/>
    <p:sldId id="318" r:id="rId20"/>
    <p:sldId id="319" r:id="rId21"/>
    <p:sldId id="320" r:id="rId22"/>
    <p:sldId id="321" r:id="rId23"/>
    <p:sldId id="322" r:id="rId24"/>
    <p:sldId id="256" r:id="rId25"/>
    <p:sldId id="257" r:id="rId26"/>
    <p:sldId id="264" r:id="rId27"/>
    <p:sldId id="260" r:id="rId28"/>
    <p:sldId id="286" r:id="rId29"/>
    <p:sldId id="285" r:id="rId30"/>
    <p:sldId id="325" r:id="rId31"/>
    <p:sldId id="326" r:id="rId32"/>
    <p:sldId id="329" r:id="rId33"/>
    <p:sldId id="331" r:id="rId34"/>
    <p:sldId id="332" r:id="rId35"/>
    <p:sldId id="328" r:id="rId36"/>
    <p:sldId id="327" r:id="rId37"/>
    <p:sldId id="323" r:id="rId38"/>
    <p:sldId id="330" r:id="rId39"/>
    <p:sldId id="271" r:id="rId40"/>
    <p:sldId id="272" r:id="rId41"/>
    <p:sldId id="274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8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1625B-74DD-4AEB-AD9B-9830ADC88663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C3DD2-E065-4144-888D-C7858BFAC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06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C3DD2-E065-4144-888D-C7858BFAC6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99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C3DD2-E065-4144-888D-C7858BFAC6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39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C3DD2-E065-4144-888D-C7858BFAC6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86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C3DD2-E065-4144-888D-C7858BFAC6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54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0F698-9F77-44B6-B1ED-7170E31700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C93769-E6B4-4852-9243-D2816B38F1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C222A-FD64-47D3-8F5F-8108DFDAB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11CA-B93B-4965-939F-43B9E5F92D8E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73842E-F00F-45A4-85A4-5065CA157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E84C3-90BB-4CC2-9A05-3F58B1F33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F5717-CFDC-4422-B5D3-25515CABB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63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74DC9-83B4-4D16-B80C-0B176D61F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6ECB8B-21B0-4E75-8B10-CB1C840E0E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FC7EA-EB8A-40BB-9DCD-73AE7F3D6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11CA-B93B-4965-939F-43B9E5F92D8E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1C876-6491-4F8F-AFF7-0E70D4D75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618BC-38C0-482F-B1BC-87D733DB9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F5717-CFDC-4422-B5D3-25515CABB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9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AEA765-BF9F-4510-9843-ABC4948205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F73A42-B34A-497F-B393-BC660DEABE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74D49-8E36-4828-BBE8-7AA0E5CCB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11CA-B93B-4965-939F-43B9E5F92D8E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13889-1C0A-412E-9684-2FD94DB83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A1286-4EA8-4A86-B3ED-9AC738254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F5717-CFDC-4422-B5D3-25515CABB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59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0A06A-C8F4-4657-8A72-845C25D44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1529A-901B-49B8-A5DB-580C0481E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E3337-81BF-423D-84C3-9D6CBC9E9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11CA-B93B-4965-939F-43B9E5F92D8E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60D40-80C6-4726-9D9B-05DCBEA29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B53B4-C827-4133-9C32-CF2A951CC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F5717-CFDC-4422-B5D3-25515CABB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639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8B3B6-C67A-470F-8B51-CCB6FFF8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E03BAF-0B79-4A55-BEFE-78C830C587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AABF9-F6DE-4ED5-A572-C2502C058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11CA-B93B-4965-939F-43B9E5F92D8E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40113-315A-4FA1-8FF6-91B5AD468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C6F83-9D4B-4F2F-B41B-94425945F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F5717-CFDC-4422-B5D3-25515CABB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66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62953-E84F-4164-96D3-40AD21D01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763FB-4983-4589-B45D-F8D98BBB17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10BAEB-1719-4B45-8A3F-3F3648D2DB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55041C-5B6E-4A64-BAF6-23B6E2855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11CA-B93B-4965-939F-43B9E5F92D8E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48EB9-D7E8-4043-B453-23FD24137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B39172-C584-49CE-9781-469887ECA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F5717-CFDC-4422-B5D3-25515CABB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46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B3D5B-52CB-4317-ACD6-50AC6D7D1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3E4F0-208B-4FCE-8D22-88D29263F8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D7F6DB-71A6-4791-8B2F-B3318BC749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2B13CA-0B69-4513-B797-468BEB4EFD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8461C2-1977-4798-AADA-0DD682F429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AB7F93-5A1C-410D-AB02-9CE28B715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11CA-B93B-4965-939F-43B9E5F92D8E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602A41-76F4-47A1-9923-08E74C37A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9849B7-C5CB-4F79-BF4D-06C8F26E0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F5717-CFDC-4422-B5D3-25515CABB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9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BB8C2-F87F-4D42-AADA-B13BA81F9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A8DB8B-AE44-40CB-9C3D-4E6590F29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11CA-B93B-4965-939F-43B9E5F92D8E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72D3FE-E925-4EF5-B2A8-EA25CD243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4FDDF7-71A4-4575-AB4C-9587D1697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F5717-CFDC-4422-B5D3-25515CABB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61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618DAE-1EE4-43F2-A472-338FAEB6C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11CA-B93B-4965-939F-43B9E5F92D8E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26CBE1-8941-4DC4-97FA-9F366BB50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9A4AA4-7912-48B4-8348-9A80B121B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F5717-CFDC-4422-B5D3-25515CABB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63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310C7-3127-46FA-8CE3-50CB6B795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D007D-255F-47EA-8208-C8C7085AE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58C109-A978-4675-9E52-0D5D1C209B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A96B24-2855-4625-AC63-FED51C015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11CA-B93B-4965-939F-43B9E5F92D8E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907B04-56CD-474E-850C-81709906A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F88491-E55E-4D11-8A4A-08B50522F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F5717-CFDC-4422-B5D3-25515CABB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78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57A5E-2D91-478E-9D93-16182B661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302BE7-22F8-4EE7-8EF0-8BE0F8CEFE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BB11D5-A3FF-4037-BB46-0DB575F5EA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297B58-674E-4A11-8559-216A9AA1B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11CA-B93B-4965-939F-43B9E5F92D8E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F41BF-0439-45CC-8EE2-54ED2542C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78F6DE-94D6-44EC-A091-E35912DB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F5717-CFDC-4422-B5D3-25515CABB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0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3EC58D-47AD-49B4-8539-029407B3A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5796F-FCEB-41BD-8913-7F72C412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FEB0B-40B3-474E-9055-83456135D2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911CA-B93B-4965-939F-43B9E5F92D8E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B6EFF-1E26-42C0-A4DC-ABA1A1AA1E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31FDF6-5480-4318-9799-2D927DC551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F5717-CFDC-4422-B5D3-25515CABB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503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092E0-5C25-407F-9EC8-54A57D9B6B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1054" y="1904879"/>
            <a:ext cx="9026769" cy="1585668"/>
          </a:xfrm>
        </p:spPr>
        <p:txBody>
          <a:bodyPr>
            <a:normAutofit/>
          </a:bodyPr>
          <a:lstStyle/>
          <a:p>
            <a:r>
              <a:rPr lang="en-US" dirty="0"/>
              <a:t>Homework #2</a:t>
            </a:r>
          </a:p>
        </p:txBody>
      </p:sp>
    </p:spTree>
    <p:extLst>
      <p:ext uri="{BB962C8B-B14F-4D97-AF65-F5344CB8AC3E}">
        <p14:creationId xmlns:p14="http://schemas.microsoft.com/office/powerpoint/2010/main" val="2027879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B787B0D-A709-44FA-A6BE-F0E7B9E7789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 :=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⊕ </m:t>
                          </m:r>
                          <m:sSup>
                            <m:sSup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𝑃𝑅𝐺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B787B0D-A709-44FA-A6BE-F0E7B9E778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3EA4BF2-8F38-44A0-81B2-6F5006F741C6}"/>
              </a:ext>
            </a:extLst>
          </p:cNvPr>
          <p:cNvSpPr/>
          <p:nvPr/>
        </p:nvSpPr>
        <p:spPr>
          <a:xfrm>
            <a:off x="2427026" y="2577084"/>
            <a:ext cx="1971318" cy="16067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19DB4B0-84F5-40E1-9EB5-2768A109022B}"/>
                  </a:ext>
                </a:extLst>
              </p:cNvPr>
              <p:cNvSpPr txBox="1"/>
              <p:nvPr/>
            </p:nvSpPr>
            <p:spPr>
              <a:xfrm>
                <a:off x="2744551" y="2701822"/>
                <a:ext cx="13362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r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19DB4B0-84F5-40E1-9EB5-2768A10902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551" y="2701822"/>
                <a:ext cx="133626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4E6D74-FCF1-47FA-83B7-37E106B450E2}"/>
                  </a:ext>
                </a:extLst>
              </p:cNvPr>
              <p:cNvSpPr txBox="1"/>
              <p:nvPr/>
            </p:nvSpPr>
            <p:spPr>
              <a:xfrm>
                <a:off x="2543920" y="3071154"/>
                <a:ext cx="17375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⊕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4E6D74-FCF1-47FA-83B7-37E106B450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920" y="3071154"/>
                <a:ext cx="1737527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9887B51-55A1-48CC-BC62-26E755D0FFCE}"/>
              </a:ext>
            </a:extLst>
          </p:cNvPr>
          <p:cNvCxnSpPr>
            <a:cxnSpLocks/>
          </p:cNvCxnSpPr>
          <p:nvPr/>
        </p:nvCxnSpPr>
        <p:spPr>
          <a:xfrm flipH="1">
            <a:off x="770222" y="3515232"/>
            <a:ext cx="1556494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4F72346-AEB5-4A90-94A6-1098E5AA98B2}"/>
                  </a:ext>
                </a:extLst>
              </p:cNvPr>
              <p:cNvSpPr txBox="1"/>
              <p:nvPr/>
            </p:nvSpPr>
            <p:spPr>
              <a:xfrm>
                <a:off x="1339381" y="2978818"/>
                <a:ext cx="4181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4F72346-AEB5-4A90-94A6-1098E5AA98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381" y="2978818"/>
                <a:ext cx="418175" cy="461665"/>
              </a:xfrm>
              <a:prstGeom prst="rect">
                <a:avLst/>
              </a:prstGeom>
              <a:blipFill>
                <a:blip r:embed="rId5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57FEFBE5-6600-4293-8185-46D1AD045264}"/>
              </a:ext>
            </a:extLst>
          </p:cNvPr>
          <p:cNvSpPr/>
          <p:nvPr/>
        </p:nvSpPr>
        <p:spPr>
          <a:xfrm>
            <a:off x="8732164" y="2577084"/>
            <a:ext cx="1971318" cy="16067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882A584-6C40-416A-8487-9E239FC89D9E}"/>
                  </a:ext>
                </a:extLst>
              </p:cNvPr>
              <p:cNvSpPr txBox="1"/>
              <p:nvPr/>
            </p:nvSpPr>
            <p:spPr>
              <a:xfrm>
                <a:off x="9049689" y="2701822"/>
                <a:ext cx="13362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r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882A584-6C40-416A-8487-9E239FC89D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9689" y="2701822"/>
                <a:ext cx="133626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6AFBDF-CE88-4BC4-B032-512CBF585B44}"/>
                  </a:ext>
                </a:extLst>
              </p:cNvPr>
              <p:cNvSpPr txBox="1"/>
              <p:nvPr/>
            </p:nvSpPr>
            <p:spPr>
              <a:xfrm>
                <a:off x="9128216" y="3071154"/>
                <a:ext cx="11560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6AFBDF-CE88-4BC4-B032-512CBF585B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8216" y="3071154"/>
                <a:ext cx="1156021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A3C9519-B4FA-48C6-A472-4C97BAC36034}"/>
              </a:ext>
            </a:extLst>
          </p:cNvPr>
          <p:cNvCxnSpPr>
            <a:cxnSpLocks/>
          </p:cNvCxnSpPr>
          <p:nvPr/>
        </p:nvCxnSpPr>
        <p:spPr>
          <a:xfrm flipH="1">
            <a:off x="7093832" y="3325766"/>
            <a:ext cx="1556494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12BC1DF-EC0A-4190-AAE8-8DD1D79CFA6C}"/>
                  </a:ext>
                </a:extLst>
              </p:cNvPr>
              <p:cNvSpPr txBox="1"/>
              <p:nvPr/>
            </p:nvSpPr>
            <p:spPr>
              <a:xfrm>
                <a:off x="7662992" y="2747988"/>
                <a:ext cx="4181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12BC1DF-EC0A-4190-AAE8-8DD1D79CFA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2992" y="2747988"/>
                <a:ext cx="418175" cy="461665"/>
              </a:xfrm>
              <a:prstGeom prst="rect">
                <a:avLst/>
              </a:prstGeom>
              <a:blipFill>
                <a:blip r:embed="rId8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D5E6C57-9B08-4FBE-886D-BE12A1AC162C}"/>
                  </a:ext>
                </a:extLst>
              </p:cNvPr>
              <p:cNvSpPr txBox="1"/>
              <p:nvPr/>
            </p:nvSpPr>
            <p:spPr>
              <a:xfrm>
                <a:off x="5446811" y="2747988"/>
                <a:ext cx="814325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6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D5E6C57-9B08-4FBE-886D-BE12A1AC16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6811" y="2747988"/>
                <a:ext cx="814325" cy="1015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5ECB743-B8ED-4FC7-82CF-5EBE59ADC825}"/>
                  </a:ext>
                </a:extLst>
              </p:cNvPr>
              <p:cNvSpPr txBox="1"/>
              <p:nvPr/>
            </p:nvSpPr>
            <p:spPr>
              <a:xfrm>
                <a:off x="586981" y="5901255"/>
                <a:ext cx="270881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400" dirty="0"/>
                  <a:t> := indistinguishable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5ECB743-B8ED-4FC7-82CF-5EBE59ADC8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981" y="5901255"/>
                <a:ext cx="2708818" cy="369332"/>
              </a:xfrm>
              <a:prstGeom prst="rect">
                <a:avLst/>
              </a:prstGeom>
              <a:blipFill>
                <a:blip r:embed="rId10"/>
                <a:stretch>
                  <a:fillRect l="-2472" t="-24590" r="-5393" b="-49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2DA38C1-5286-4A53-8C83-397EB482B188}"/>
                  </a:ext>
                </a:extLst>
              </p:cNvPr>
              <p:cNvSpPr txBox="1"/>
              <p:nvPr/>
            </p:nvSpPr>
            <p:spPr>
              <a:xfrm>
                <a:off x="5464166" y="5070258"/>
                <a:ext cx="814325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6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2DA38C1-5286-4A53-8C83-397EB482B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4166" y="5070258"/>
                <a:ext cx="814325" cy="101566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6307C053-4AAA-4586-8C19-4CB18F5DFAFF}"/>
              </a:ext>
            </a:extLst>
          </p:cNvPr>
          <p:cNvSpPr/>
          <p:nvPr/>
        </p:nvSpPr>
        <p:spPr>
          <a:xfrm>
            <a:off x="8732164" y="4844731"/>
            <a:ext cx="1971318" cy="16067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1F7EC0D-3810-498F-A06E-482ED0827BBB}"/>
                  </a:ext>
                </a:extLst>
              </p:cNvPr>
              <p:cNvSpPr txBox="1"/>
              <p:nvPr/>
            </p:nvSpPr>
            <p:spPr>
              <a:xfrm>
                <a:off x="9049689" y="5393423"/>
                <a:ext cx="14548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y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1F7EC0D-3810-498F-A06E-482ED0827B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9689" y="5393423"/>
                <a:ext cx="1454885" cy="369332"/>
              </a:xfrm>
              <a:prstGeom prst="rect">
                <a:avLst/>
              </a:prstGeom>
              <a:blipFill>
                <a:blip r:embed="rId1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6BF1D8D-D524-418D-8FD0-4F4AA11E06C0}"/>
              </a:ext>
            </a:extLst>
          </p:cNvPr>
          <p:cNvCxnSpPr>
            <a:cxnSpLocks/>
          </p:cNvCxnSpPr>
          <p:nvPr/>
        </p:nvCxnSpPr>
        <p:spPr>
          <a:xfrm flipH="1">
            <a:off x="7093832" y="5593413"/>
            <a:ext cx="1556494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99B00B7-9E2F-4894-B5D6-7BDE8E2DEAA9}"/>
                  </a:ext>
                </a:extLst>
              </p:cNvPr>
              <p:cNvSpPr txBox="1"/>
              <p:nvPr/>
            </p:nvSpPr>
            <p:spPr>
              <a:xfrm>
                <a:off x="7662992" y="5015635"/>
                <a:ext cx="4181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99B00B7-9E2F-4894-B5D6-7BDE8E2DE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2992" y="5015635"/>
                <a:ext cx="418175" cy="461665"/>
              </a:xfrm>
              <a:prstGeom prst="rect">
                <a:avLst/>
              </a:prstGeom>
              <a:blipFill>
                <a:blip r:embed="rId13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679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3" grpId="0"/>
      <p:bldP spid="17" grpId="0"/>
      <p:bldP spid="18" grpId="0" animBg="1"/>
      <p:bldP spid="19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D22FC92-D2C6-46EB-AF53-7E66C18ABA2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 ⊕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⊕ 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is not a PRG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D22FC92-D2C6-46EB-AF53-7E66C18ABA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2DA13F-506C-4BCD-9E4F-CB85E1C527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||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dirty="0"/>
                  <a:t>  is also a PRG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′′</m:t>
                    </m:r>
                  </m:oMath>
                </a14:m>
                <a:r>
                  <a:rPr lang="en-US" dirty="0"/>
                  <a:t>  is a PRG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||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⊕1) ||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⊕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⊕1) ||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⊕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1 </m:t>
                    </m:r>
                    <m:r>
                      <m:rPr>
                        <m:lit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′⊕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First bit of output is always 1 not random at all.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2DA13F-506C-4BCD-9E4F-CB85E1C527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0616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5EA20B0-256C-4D8F-BEAE-0691616C0D9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pPr algn="ctr"/>
                <a:br>
                  <a:rPr lang="en-CA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CA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’(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defined as the first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ℓ(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)−1</m:t>
                    </m:r>
                  </m:oMath>
                </a14:m>
                <a:r>
                  <a:rPr lang="en-US" dirty="0"/>
                  <a:t> bits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5EA20B0-256C-4D8F-BEAE-0691616C0D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3FD5FD-840C-4A55-9FAA-6857E5318E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’(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defined as 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)−1</m:t>
                    </m:r>
                  </m:oMath>
                </a14:m>
                <a:r>
                  <a:rPr lang="en-US" dirty="0"/>
                  <a:t> bits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Is always pseudo-random (always is indistinguishable from random)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b="0" dirty="0"/>
              </a:p>
              <a:p>
                <a:pPr lvl="2"/>
                <a:r>
                  <a:rPr lang="en-US" dirty="0"/>
                  <a:t>Input size is the same as the output size</a:t>
                </a:r>
              </a:p>
              <a:p>
                <a:pPr lvl="2"/>
                <a:r>
                  <a:rPr lang="en-US" dirty="0"/>
                  <a:t>Therefore does not have the expansion property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3FD5FD-840C-4A55-9FAA-6857E5318E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3976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8AC3244-CD67-4CEA-9DAA-028A032B9CE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’(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 :=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’’(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))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𝑤h𝑒𝑟𝑒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’’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𝑎𝑙𝑠𝑜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𝑃𝑅𝐺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8AC3244-CD67-4CEA-9DAA-028A032B9C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B24F5E9C-A004-4777-B63F-27803659F634}"/>
              </a:ext>
            </a:extLst>
          </p:cNvPr>
          <p:cNvSpPr/>
          <p:nvPr/>
        </p:nvSpPr>
        <p:spPr>
          <a:xfrm>
            <a:off x="2445499" y="2540138"/>
            <a:ext cx="1971318" cy="16067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3337630-81E4-487F-B079-777F91953778}"/>
                  </a:ext>
                </a:extLst>
              </p:cNvPr>
              <p:cNvSpPr txBox="1"/>
              <p:nvPr/>
            </p:nvSpPr>
            <p:spPr>
              <a:xfrm>
                <a:off x="2763024" y="2664876"/>
                <a:ext cx="13362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r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3337630-81E4-487F-B079-777F91953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3024" y="2664876"/>
                <a:ext cx="133626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377F146-3826-4AA0-AB10-3604A45BFB43}"/>
                  </a:ext>
                </a:extLst>
              </p:cNvPr>
              <p:cNvSpPr txBox="1"/>
              <p:nvPr/>
            </p:nvSpPr>
            <p:spPr>
              <a:xfrm>
                <a:off x="2562393" y="3034208"/>
                <a:ext cx="16128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′′(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377F146-3826-4AA0-AB10-3604A45BF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393" y="3034208"/>
                <a:ext cx="1612877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6E9ED56-968F-4270-BA92-140CB737A89E}"/>
              </a:ext>
            </a:extLst>
          </p:cNvPr>
          <p:cNvCxnSpPr>
            <a:cxnSpLocks/>
          </p:cNvCxnSpPr>
          <p:nvPr/>
        </p:nvCxnSpPr>
        <p:spPr>
          <a:xfrm flipH="1">
            <a:off x="788695" y="3478286"/>
            <a:ext cx="1556494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715CFF-C829-4883-B730-8E5CB5D424AC}"/>
                  </a:ext>
                </a:extLst>
              </p:cNvPr>
              <p:cNvSpPr txBox="1"/>
              <p:nvPr/>
            </p:nvSpPr>
            <p:spPr>
              <a:xfrm>
                <a:off x="1357854" y="2941872"/>
                <a:ext cx="4181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715CFF-C829-4883-B730-8E5CB5D42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854" y="2941872"/>
                <a:ext cx="418175" cy="461665"/>
              </a:xfrm>
              <a:prstGeom prst="rect">
                <a:avLst/>
              </a:prstGeom>
              <a:blipFill>
                <a:blip r:embed="rId5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756721B6-229D-4FE0-9C4E-318AF2851CB6}"/>
              </a:ext>
            </a:extLst>
          </p:cNvPr>
          <p:cNvSpPr/>
          <p:nvPr/>
        </p:nvSpPr>
        <p:spPr>
          <a:xfrm>
            <a:off x="8750637" y="2540138"/>
            <a:ext cx="1971318" cy="16067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9805BFF-6739-4ECE-BBFA-4CED00DA96AB}"/>
                  </a:ext>
                </a:extLst>
              </p:cNvPr>
              <p:cNvSpPr txBox="1"/>
              <p:nvPr/>
            </p:nvSpPr>
            <p:spPr>
              <a:xfrm>
                <a:off x="9068162" y="2664876"/>
                <a:ext cx="1563890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r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9805BFF-6739-4ECE-BBFA-4CED00DA96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8162" y="2664876"/>
                <a:ext cx="1563890" cy="3808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907C6C5-76A3-4F8C-8BF6-7FF788E3F788}"/>
                  </a:ext>
                </a:extLst>
              </p:cNvPr>
              <p:cNvSpPr txBox="1"/>
              <p:nvPr/>
            </p:nvSpPr>
            <p:spPr>
              <a:xfrm>
                <a:off x="9146689" y="3034208"/>
                <a:ext cx="12645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′′(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907C6C5-76A3-4F8C-8BF6-7FF788E3F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6689" y="3034208"/>
                <a:ext cx="1264512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E488DCC-B3A8-4833-899F-EA6B3636F508}"/>
              </a:ext>
            </a:extLst>
          </p:cNvPr>
          <p:cNvCxnSpPr>
            <a:cxnSpLocks/>
          </p:cNvCxnSpPr>
          <p:nvPr/>
        </p:nvCxnSpPr>
        <p:spPr>
          <a:xfrm flipH="1">
            <a:off x="7112305" y="3288820"/>
            <a:ext cx="1556494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43C60A3-6717-495E-A781-1D482A3D4E84}"/>
                  </a:ext>
                </a:extLst>
              </p:cNvPr>
              <p:cNvSpPr txBox="1"/>
              <p:nvPr/>
            </p:nvSpPr>
            <p:spPr>
              <a:xfrm>
                <a:off x="7681465" y="2711042"/>
                <a:ext cx="4181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43C60A3-6717-495E-A781-1D482A3D4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1465" y="2711042"/>
                <a:ext cx="418175" cy="461665"/>
              </a:xfrm>
              <a:prstGeom prst="rect">
                <a:avLst/>
              </a:prstGeom>
              <a:blipFill>
                <a:blip r:embed="rId8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8BF56B1-68BA-4172-B98D-5C57C958CF29}"/>
                  </a:ext>
                </a:extLst>
              </p:cNvPr>
              <p:cNvSpPr txBox="1"/>
              <p:nvPr/>
            </p:nvSpPr>
            <p:spPr>
              <a:xfrm>
                <a:off x="5465284" y="2711042"/>
                <a:ext cx="814325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6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8BF56B1-68BA-4172-B98D-5C57C958CF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284" y="2711042"/>
                <a:ext cx="814325" cy="1015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A74DE6E-BF83-40C8-9917-3DFD4E5FD850}"/>
                  </a:ext>
                </a:extLst>
              </p:cNvPr>
              <p:cNvSpPr txBox="1"/>
              <p:nvPr/>
            </p:nvSpPr>
            <p:spPr>
              <a:xfrm>
                <a:off x="605454" y="5864309"/>
                <a:ext cx="270881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400" dirty="0"/>
                  <a:t> := indistinguishable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A74DE6E-BF83-40C8-9917-3DFD4E5FD8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454" y="5864309"/>
                <a:ext cx="2708818" cy="369332"/>
              </a:xfrm>
              <a:prstGeom prst="rect">
                <a:avLst/>
              </a:prstGeom>
              <a:blipFill>
                <a:blip r:embed="rId10"/>
                <a:stretch>
                  <a:fillRect l="-2472" t="-26230" r="-5393" b="-47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044562F-0142-400C-9210-3B6284F87041}"/>
                  </a:ext>
                </a:extLst>
              </p:cNvPr>
              <p:cNvSpPr txBox="1"/>
              <p:nvPr/>
            </p:nvSpPr>
            <p:spPr>
              <a:xfrm>
                <a:off x="5482639" y="5033312"/>
                <a:ext cx="814325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6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044562F-0142-400C-9210-3B6284F87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639" y="5033312"/>
                <a:ext cx="814325" cy="101566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D428794F-B829-4300-8E54-7A16229E54B7}"/>
              </a:ext>
            </a:extLst>
          </p:cNvPr>
          <p:cNvSpPr/>
          <p:nvPr/>
        </p:nvSpPr>
        <p:spPr>
          <a:xfrm>
            <a:off x="8750637" y="4807785"/>
            <a:ext cx="1971318" cy="16067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7A188D8-1DF2-4132-99AC-033E4BF7186C}"/>
                  </a:ext>
                </a:extLst>
              </p:cNvPr>
              <p:cNvSpPr txBox="1"/>
              <p:nvPr/>
            </p:nvSpPr>
            <p:spPr>
              <a:xfrm>
                <a:off x="9068162" y="5356477"/>
                <a:ext cx="1644040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y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ℓ′(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7A188D8-1DF2-4132-99AC-033E4BF71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8162" y="5356477"/>
                <a:ext cx="1644040" cy="380810"/>
              </a:xfrm>
              <a:prstGeom prst="rect">
                <a:avLst/>
              </a:prstGeom>
              <a:blipFill>
                <a:blip r:embed="rId12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D784A11-D745-447B-9433-B8D1FE89EF16}"/>
              </a:ext>
            </a:extLst>
          </p:cNvPr>
          <p:cNvCxnSpPr>
            <a:cxnSpLocks/>
          </p:cNvCxnSpPr>
          <p:nvPr/>
        </p:nvCxnSpPr>
        <p:spPr>
          <a:xfrm flipH="1">
            <a:off x="7112305" y="5556467"/>
            <a:ext cx="1556494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CF58917-A761-4AEA-A579-6DAFF39F57E4}"/>
                  </a:ext>
                </a:extLst>
              </p:cNvPr>
              <p:cNvSpPr txBox="1"/>
              <p:nvPr/>
            </p:nvSpPr>
            <p:spPr>
              <a:xfrm>
                <a:off x="7681465" y="4978689"/>
                <a:ext cx="4181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CF58917-A761-4AEA-A579-6DAFF39F57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1465" y="4978689"/>
                <a:ext cx="418175" cy="461665"/>
              </a:xfrm>
              <a:prstGeom prst="rect">
                <a:avLst/>
              </a:prstGeom>
              <a:blipFill>
                <a:blip r:embed="rId13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5519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B69ED-3437-4E34-80AC-C9638A56A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1D0C80-7ED8-451D-8FA3-DA38178E77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M={1100,0110,1001}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1100⊕0110=1010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1010⊕1001=0101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we </a:t>
                </a:r>
                <a:r>
                  <a:rPr lang="en-US" dirty="0" err="1"/>
                  <a:t>xor</a:t>
                </a:r>
                <a:r>
                  <a:rPr lang="en-US" dirty="0"/>
                  <a:t> 1010 to the ciphertext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{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1100,0110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 the validation oracle will return accept</a:t>
                </a:r>
              </a:p>
              <a:p>
                <a:pPr lvl="1"/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=1001</m:t>
                    </m:r>
                  </m:oMath>
                </a14:m>
                <a:r>
                  <a:rPr lang="en-US" dirty="0"/>
                  <a:t>, the validation oracle will return reject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1D0C80-7ED8-451D-8FA3-DA38178E77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b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7880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A101B-95CE-446A-A28B-8B292B474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3D40A-CD28-41ED-877F-3BEC24037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400" dirty="0"/>
          </a:p>
          <a:p>
            <a:r>
              <a:rPr lang="en-US" sz="4400" dirty="0"/>
              <a:t>Validation oracle always accepts since all messages are valid</a:t>
            </a:r>
          </a:p>
        </p:txBody>
      </p:sp>
    </p:spTree>
    <p:extLst>
      <p:ext uri="{BB962C8B-B14F-4D97-AF65-F5344CB8AC3E}">
        <p14:creationId xmlns:p14="http://schemas.microsoft.com/office/powerpoint/2010/main" val="1327991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6C82D-BB18-4D7B-B5AF-D8F2E2A0C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 3.9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B50047-B78E-440B-B86C-17DBD1D294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endParaRPr lang="en-US" dirty="0"/>
              </a:p>
              <a:p>
                <a:r>
                  <a:rPr lang="en-US" dirty="0"/>
                  <a:t>Construct a pseudo-random function</a:t>
                </a:r>
              </a:p>
              <a:p>
                <a:pPr lvl="1"/>
                <a:r>
                  <a:rPr lang="en-US" dirty="0"/>
                  <a:t>Input length log(n)</a:t>
                </a:r>
              </a:p>
              <a:p>
                <a:pPr lvl="1"/>
                <a:r>
                  <a:rPr lang="en-US" dirty="0"/>
                  <a:t>Key-length  n</a:t>
                </a:r>
              </a:p>
              <a:p>
                <a:pPr lvl="1"/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Function that takes log n bits and produces a single random output bit</a:t>
                </a:r>
              </a:p>
              <a:p>
                <a:endParaRPr lang="en-US" dirty="0"/>
              </a:p>
              <a:p>
                <a:r>
                  <a:rPr lang="en-US" dirty="0"/>
                  <a:t>For each input, choose a random output bit</a:t>
                </a:r>
              </a:p>
              <a:p>
                <a:pPr lvl="1"/>
                <a:r>
                  <a:rPr lang="en-US" dirty="0"/>
                  <a:t>Since there are only n possible inputs, you can get a single output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B50047-B78E-440B-B86C-17DBD1D294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7340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17B1A-883E-4660-826C-07D7C081A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 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871CB1-78B1-4BD5-B8EF-247B46D968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Forge a mac tag when p=183 and (</a:t>
                </a:r>
                <a:r>
                  <a:rPr lang="en-US" dirty="0" err="1"/>
                  <a:t>m,t</a:t>
                </a:r>
                <a:r>
                  <a:rPr lang="en-US" dirty="0"/>
                  <a:t>) = (0,53)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183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⋅61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=(0,53)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←(61,53)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61*k + t = t (mod 183) 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% 3=0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871CB1-78B1-4BD5-B8EF-247B46D968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b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7329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D6745BB-8B78-4766-A182-7E88AB30D6F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0 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PRF?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D6745BB-8B78-4766-A182-7E88AB30D6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2301A3-E77E-4147-A553-7A6017B2B3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sz="4000" dirty="0"/>
                  <a:t>Yes, because an adversary in a PRF can choose inputs of his choice</a:t>
                </a:r>
              </a:p>
              <a:p>
                <a:pPr lvl="1"/>
                <a:r>
                  <a:rPr lang="en-US" sz="3200" dirty="0"/>
                  <a:t>In particular, he can sample x  and query both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0 </m:t>
                    </m:r>
                    <m:r>
                      <m:rPr>
                        <m:lit/>
                      </m:rPr>
                      <a:rPr lang="en-US" sz="3200" i="1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3200" dirty="0"/>
              </a:p>
              <a:p>
                <a:pPr lvl="2"/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en-US" sz="3200" i="1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2301A3-E77E-4147-A553-7A6017B2B3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0711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D6745BB-8B78-4766-A182-7E88AB30D6F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0 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is not a PRF?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D6745BB-8B78-4766-A182-7E88AB30D6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2301A3-E77E-4147-A553-7A6017B2B3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Choose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0 </m:t>
                        </m:r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Denote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≔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0 </m:t>
                        </m:r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0 </m:t>
                        </m:r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2301A3-E77E-4147-A553-7A6017B2B3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7842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F12DC-1C10-4CCC-BE88-46472F65F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Question 2.1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5EB9CD-FB9D-4F49-951B-4BE8D11198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 is non-negligible</a:t>
                </a:r>
              </a:p>
              <a:p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Since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  is non-negligible so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5EB9CD-FB9D-4F49-951B-4BE8D11198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971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5207C-0BEE-462D-8B5B-DEBB70A4E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Show that </a:t>
            </a:r>
            <a:r>
              <a:rPr lang="en-US" dirty="0" err="1"/>
              <a:t>Ax+b</a:t>
            </a:r>
            <a:r>
              <a:rPr lang="en-US" dirty="0"/>
              <a:t> (mod 2) is not a pseudo-random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41EDBF-83EF-4F04-B3CD-9FB34ED024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Construct  an (</a:t>
                </a:r>
                <a:r>
                  <a:rPr lang="en-US" dirty="0" err="1"/>
                  <a:t>A,b</a:t>
                </a:r>
                <a:r>
                  <a:rPr lang="en-US" dirty="0"/>
                  <a:t>) as follows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(0,…,0)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1 </m:t>
                    </m:r>
                    <m:r>
                      <m:rPr>
                        <m:lit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Sample a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Test 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≠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Output “random”  if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≠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Output  “pseudo-random”  if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41EDBF-83EF-4F04-B3CD-9FB34ED024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41338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9BD96-83A3-4583-A191-02F999095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 3.18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9E4C9A-61C2-4DAB-AA14-1F36E91CFB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endParaRPr lang="en-US" dirty="0"/>
              </a:p>
              <a:p>
                <a:r>
                  <a:rPr lang="en-US" dirty="0"/>
                  <a:t>Dec(c)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← 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Output m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/>
                  <a:t>Proof of security:</a:t>
                </a:r>
              </a:p>
              <a:p>
                <a:pPr lvl="1"/>
                <a:r>
                  <a:rPr lang="en-US" dirty="0"/>
                  <a:t>Step 1: Probability of collision that the same r is used is negligible</a:t>
                </a:r>
              </a:p>
              <a:p>
                <a:pPr lvl="1"/>
                <a:r>
                  <a:rPr lang="en-US" dirty="0"/>
                  <a:t>Step 2: Show that a distinguisher which breaks this scheme can also break the pseudo-random property of this scheme</a:t>
                </a:r>
              </a:p>
              <a:p>
                <a:pPr lvl="2"/>
                <a:r>
                  <a:rPr lang="en-US" dirty="0"/>
                  <a:t>Cannot distinguish which message was encrypted when Random function is used</a:t>
                </a:r>
              </a:p>
              <a:p>
                <a:pPr lvl="2"/>
                <a:r>
                  <a:rPr lang="en-US" dirty="0"/>
                  <a:t>If you could distinguish between the two, then you can distinguish between random and pseudo-random</a:t>
                </a: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9E4C9A-61C2-4DAB-AA14-1F36E91CFB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57802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6C6C9-C70B-4232-BCCC-16513A142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happens with dropped blocks for CBC, OFB, CTR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10097-4F9E-48F4-A0DE-672E1C72F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All blocks after dropped block decrypt incorrectly</a:t>
            </a:r>
          </a:p>
          <a:p>
            <a:endParaRPr lang="en-US" dirty="0"/>
          </a:p>
          <a:p>
            <a:r>
              <a:rPr lang="en-US" dirty="0"/>
              <a:t>Possible to recover if you guess a block is missing for OFB and CTR</a:t>
            </a:r>
          </a:p>
        </p:txBody>
      </p:sp>
    </p:spTree>
    <p:extLst>
      <p:ext uri="{BB962C8B-B14F-4D97-AF65-F5344CB8AC3E}">
        <p14:creationId xmlns:p14="http://schemas.microsoft.com/office/powerpoint/2010/main" val="27436363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4CD6F-CCAB-48A3-A65C-23C588960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How to encrypt a message when one encryption scheme is insecure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83F0D-6A74-4D6F-B2C9-B7937823F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One-time pad is the key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C36AA9-1F23-4781-A734-5BFEFDF01E20}"/>
              </a:ext>
            </a:extLst>
          </p:cNvPr>
          <p:cNvSpPr/>
          <p:nvPr/>
        </p:nvSpPr>
        <p:spPr>
          <a:xfrm>
            <a:off x="2445500" y="3884335"/>
            <a:ext cx="1971318" cy="16067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D4D529E-9C32-4A24-B63B-185D4A50374D}"/>
                  </a:ext>
                </a:extLst>
              </p:cNvPr>
              <p:cNvSpPr txBox="1"/>
              <p:nvPr/>
            </p:nvSpPr>
            <p:spPr>
              <a:xfrm>
                <a:off x="2763027" y="4015210"/>
                <a:ext cx="13362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r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D4D529E-9C32-4A24-B63B-185D4A5037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3027" y="4015210"/>
                <a:ext cx="1336263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880EE82-573B-4B2D-A3A1-E88FA42A005E}"/>
                  </a:ext>
                </a:extLst>
              </p:cNvPr>
              <p:cNvSpPr txBox="1"/>
              <p:nvPr/>
            </p:nvSpPr>
            <p:spPr>
              <a:xfrm>
                <a:off x="2763027" y="4299655"/>
                <a:ext cx="15216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880EE82-573B-4B2D-A3A1-E88FA42A00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3027" y="4299655"/>
                <a:ext cx="1521699" cy="369332"/>
              </a:xfrm>
              <a:prstGeom prst="rect">
                <a:avLst/>
              </a:prstGeom>
              <a:blipFill>
                <a:blip r:embed="rId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8D110BB-33CC-406A-A8D9-67C9DF1A0772}"/>
                  </a:ext>
                </a:extLst>
              </p:cNvPr>
              <p:cNvSpPr txBox="1"/>
              <p:nvPr/>
            </p:nvSpPr>
            <p:spPr>
              <a:xfrm>
                <a:off x="2763026" y="4610939"/>
                <a:ext cx="16031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8D110BB-33CC-406A-A8D9-67C9DF1A0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3026" y="4610939"/>
                <a:ext cx="1603131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FA16AC3-2B49-41CF-906F-75E33AAB140F}"/>
                  </a:ext>
                </a:extLst>
              </p:cNvPr>
              <p:cNvSpPr txBox="1"/>
              <p:nvPr/>
            </p:nvSpPr>
            <p:spPr>
              <a:xfrm>
                <a:off x="2763025" y="4922223"/>
                <a:ext cx="17529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𝐸𝑛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′)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FA16AC3-2B49-41CF-906F-75E33AAB1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3025" y="4922223"/>
                <a:ext cx="1752980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7E8B9A1-7416-4135-8823-B99E05FEA8C8}"/>
              </a:ext>
            </a:extLst>
          </p:cNvPr>
          <p:cNvCxnSpPr>
            <a:cxnSpLocks/>
          </p:cNvCxnSpPr>
          <p:nvPr/>
        </p:nvCxnSpPr>
        <p:spPr>
          <a:xfrm flipH="1">
            <a:off x="838200" y="5149514"/>
            <a:ext cx="1556494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629AD0A-224D-49FC-ABA7-AF8DEDB8FFDF}"/>
                  </a:ext>
                </a:extLst>
              </p:cNvPr>
              <p:cNvSpPr txBox="1"/>
              <p:nvPr/>
            </p:nvSpPr>
            <p:spPr>
              <a:xfrm>
                <a:off x="1223675" y="4583617"/>
                <a:ext cx="4181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629AD0A-224D-49FC-ABA7-AF8DEDB8F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675" y="4583617"/>
                <a:ext cx="418175" cy="461665"/>
              </a:xfrm>
              <a:prstGeom prst="rect">
                <a:avLst/>
              </a:prstGeom>
              <a:blipFill>
                <a:blip r:embed="rId6"/>
                <a:stretch>
                  <a:fillRect r="-1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8626F10-1105-4E0E-94F9-05D80AA8A655}"/>
                  </a:ext>
                </a:extLst>
              </p:cNvPr>
              <p:cNvSpPr txBox="1"/>
              <p:nvPr/>
            </p:nvSpPr>
            <p:spPr>
              <a:xfrm>
                <a:off x="2974495" y="5601403"/>
                <a:ext cx="10987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𝐸𝑁𝐶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8626F10-1105-4E0E-94F9-05D80AA8A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4495" y="5601403"/>
                <a:ext cx="1098762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7704F46E-B926-4C6D-8045-14B7D5D13C50}"/>
              </a:ext>
            </a:extLst>
          </p:cNvPr>
          <p:cNvSpPr/>
          <p:nvPr/>
        </p:nvSpPr>
        <p:spPr>
          <a:xfrm>
            <a:off x="8765066" y="3884335"/>
            <a:ext cx="1971318" cy="16067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4368FD7-C4FB-4FFF-9E9A-78F1964B1AFA}"/>
                  </a:ext>
                </a:extLst>
              </p:cNvPr>
              <p:cNvSpPr txBox="1"/>
              <p:nvPr/>
            </p:nvSpPr>
            <p:spPr>
              <a:xfrm>
                <a:off x="9007448" y="4158369"/>
                <a:ext cx="15318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4368FD7-C4FB-4FFF-9E9A-78F1964B1A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7448" y="4158369"/>
                <a:ext cx="1531830" cy="369332"/>
              </a:xfrm>
              <a:prstGeom prst="rect">
                <a:avLst/>
              </a:prstGeom>
              <a:blipFill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D9A8456-2127-4E99-9CA1-A1DD3FDE7B6B}"/>
                  </a:ext>
                </a:extLst>
              </p:cNvPr>
              <p:cNvSpPr txBox="1"/>
              <p:nvPr/>
            </p:nvSpPr>
            <p:spPr>
              <a:xfrm>
                <a:off x="9007448" y="4442814"/>
                <a:ext cx="17643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D9A8456-2127-4E99-9CA1-A1DD3FDE7B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7448" y="4442814"/>
                <a:ext cx="1764393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22C9E47-A02E-4E6F-9F32-D2D2961FA37D}"/>
                  </a:ext>
                </a:extLst>
              </p:cNvPr>
              <p:cNvSpPr txBox="1"/>
              <p:nvPr/>
            </p:nvSpPr>
            <p:spPr>
              <a:xfrm>
                <a:off x="9036468" y="4754098"/>
                <a:ext cx="1443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22C9E47-A02E-4E6F-9F32-D2D2961FA3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6468" y="4754098"/>
                <a:ext cx="1443985" cy="369332"/>
              </a:xfrm>
              <a:prstGeom prst="rect">
                <a:avLst/>
              </a:prstGeom>
              <a:blipFill>
                <a:blip r:embed="rId10"/>
                <a:stretch>
                  <a:fillRect l="-3376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B1F7745-4517-48E5-AEF7-B3F0EC3D1D3C}"/>
              </a:ext>
            </a:extLst>
          </p:cNvPr>
          <p:cNvCxnSpPr>
            <a:cxnSpLocks/>
          </p:cNvCxnSpPr>
          <p:nvPr/>
        </p:nvCxnSpPr>
        <p:spPr>
          <a:xfrm rot="10800000" flipH="1">
            <a:off x="7109385" y="4219079"/>
            <a:ext cx="1556494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3DFB968-9F85-40FE-A7F7-6B38E4ADCE24}"/>
                  </a:ext>
                </a:extLst>
              </p:cNvPr>
              <p:cNvSpPr txBox="1"/>
              <p:nvPr/>
            </p:nvSpPr>
            <p:spPr>
              <a:xfrm>
                <a:off x="7297179" y="3689945"/>
                <a:ext cx="4181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3DFB968-9F85-40FE-A7F7-6B38E4ADC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7179" y="3689945"/>
                <a:ext cx="418175" cy="461665"/>
              </a:xfrm>
              <a:prstGeom prst="rect">
                <a:avLst/>
              </a:prstGeom>
              <a:blipFill>
                <a:blip r:embed="rId11"/>
                <a:stretch>
                  <a:fillRect r="-131884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25DB395-CFFF-48D9-8E98-CDCB830F7D42}"/>
                  </a:ext>
                </a:extLst>
              </p:cNvPr>
              <p:cNvSpPr txBox="1"/>
              <p:nvPr/>
            </p:nvSpPr>
            <p:spPr>
              <a:xfrm>
                <a:off x="9294061" y="5601403"/>
                <a:ext cx="96712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𝐷𝑒𝑐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25DB395-CFFF-48D9-8E98-CDCB830F7D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4061" y="5601403"/>
                <a:ext cx="967124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4D4231C-485A-473C-9B09-49FF3ED2F6B8}"/>
              </a:ext>
            </a:extLst>
          </p:cNvPr>
          <p:cNvCxnSpPr>
            <a:cxnSpLocks/>
          </p:cNvCxnSpPr>
          <p:nvPr/>
        </p:nvCxnSpPr>
        <p:spPr>
          <a:xfrm rot="10800000" flipH="1">
            <a:off x="863603" y="4199876"/>
            <a:ext cx="1556494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DDD5D88-3344-492D-9735-EEA395816990}"/>
                  </a:ext>
                </a:extLst>
              </p:cNvPr>
              <p:cNvSpPr txBox="1"/>
              <p:nvPr/>
            </p:nvSpPr>
            <p:spPr>
              <a:xfrm>
                <a:off x="1409909" y="3699250"/>
                <a:ext cx="4181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DDD5D88-3344-492D-9735-EEA3958169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909" y="3699250"/>
                <a:ext cx="418175" cy="461665"/>
              </a:xfrm>
              <a:prstGeom prst="rect">
                <a:avLst/>
              </a:prstGeom>
              <a:blipFill>
                <a:blip r:embed="rId13"/>
                <a:stretch>
                  <a:fillRect r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9AEE686-5E04-4088-AB8F-8A8C54358555}"/>
              </a:ext>
            </a:extLst>
          </p:cNvPr>
          <p:cNvCxnSpPr>
            <a:cxnSpLocks/>
          </p:cNvCxnSpPr>
          <p:nvPr/>
        </p:nvCxnSpPr>
        <p:spPr>
          <a:xfrm flipH="1">
            <a:off x="7109385" y="5137306"/>
            <a:ext cx="1556494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8AB5130-477E-4CF4-8314-6FAA7011BB62}"/>
                  </a:ext>
                </a:extLst>
              </p:cNvPr>
              <p:cNvSpPr txBox="1"/>
              <p:nvPr/>
            </p:nvSpPr>
            <p:spPr>
              <a:xfrm>
                <a:off x="7678544" y="4645224"/>
                <a:ext cx="4181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8AB5130-477E-4CF4-8314-6FAA7011B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8544" y="4645224"/>
                <a:ext cx="418175" cy="461665"/>
              </a:xfrm>
              <a:prstGeom prst="rect">
                <a:avLst/>
              </a:prstGeom>
              <a:blipFill>
                <a:blip r:embed="rId14"/>
                <a:stretch>
                  <a:fillRect r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7260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1107C-2522-49F7-9892-F3C9CC0335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Groups, fields, primes</a:t>
            </a:r>
          </a:p>
        </p:txBody>
      </p:sp>
    </p:spTree>
    <p:extLst>
      <p:ext uri="{BB962C8B-B14F-4D97-AF65-F5344CB8AC3E}">
        <p14:creationId xmlns:p14="http://schemas.microsoft.com/office/powerpoint/2010/main" val="14411337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87FFC-4760-4B48-AD34-06387001B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Divisibility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4EA8E5-5ADF-4CDE-8145-EB0EC93275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25000" lnSpcReduction="20000"/>
              </a:bodyPr>
              <a:lstStyle/>
              <a:p>
                <a:endParaRPr lang="en-US" dirty="0"/>
              </a:p>
              <a:p>
                <a:endParaRPr lang="en-US" sz="5800" dirty="0"/>
              </a:p>
              <a:p>
                <a:endParaRPr lang="en-US" sz="8600" dirty="0"/>
              </a:p>
              <a:p>
                <a:r>
                  <a:rPr lang="en-US" sz="14400" dirty="0"/>
                  <a:t>Definition:  </a:t>
                </a:r>
                <a14:m>
                  <m:oMath xmlns:m="http://schemas.openxmlformats.org/officeDocument/2006/math">
                    <m:r>
                      <a:rPr lang="en-US" sz="144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4400" dirty="0"/>
                  <a:t> divides n written as</a:t>
                </a:r>
                <a14:m>
                  <m:oMath xmlns:m="http://schemas.openxmlformats.org/officeDocument/2006/math">
                    <m:r>
                      <a:rPr lang="en-US" sz="14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endChr m:val="|"/>
                        <m:ctrlPr>
                          <a:rPr lang="en-US" sz="1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4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14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4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400" dirty="0"/>
                  <a:t> if there exists a number c such that  </a:t>
                </a:r>
                <a14:m>
                  <m:oMath xmlns:m="http://schemas.openxmlformats.org/officeDocument/2006/math">
                    <m:r>
                      <a:rPr lang="en-US" sz="14400" b="0" i="1" smtClean="0">
                        <a:latin typeface="Cambria Math" panose="02040503050406030204" pitchFamily="18" charset="0"/>
                      </a:rPr>
                      <m:t>𝑐𝑎</m:t>
                    </m:r>
                    <m:r>
                      <a:rPr lang="en-US" sz="14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4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4400" dirty="0"/>
              </a:p>
              <a:p>
                <a:endParaRPr lang="en-US" sz="14400" dirty="0"/>
              </a:p>
              <a:p>
                <a:pPr marL="0" indent="0">
                  <a:buNone/>
                </a:pPr>
                <a:endParaRPr lang="en-US" sz="14400" dirty="0"/>
              </a:p>
              <a:p>
                <a14:m>
                  <m:oMath xmlns:m="http://schemas.openxmlformats.org/officeDocument/2006/math">
                    <m:r>
                      <a:rPr lang="en-US" sz="14400" i="1" dirty="0" smtClean="0">
                        <a:latin typeface="Cambria Math" panose="02040503050406030204" pitchFamily="18" charset="0"/>
                      </a:rPr>
                      <m:t>𝐺𝐶𝐷</m:t>
                    </m:r>
                    <m:d>
                      <m:dPr>
                        <m:ctrlPr>
                          <a:rPr lang="en-US" sz="14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4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4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4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14400" b="0" i="1" dirty="0" smtClean="0"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en-US" sz="144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4400" b="0" i="1" dirty="0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4400" b="0" i="0" dirty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14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4400" b="0" i="1" dirty="0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14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ℕ</m:t>
                            </m:r>
                          </m:lim>
                        </m:limLow>
                      </m:fName>
                      <m:e>
                        <m:r>
                          <a:rPr lang="en-US" sz="14400" b="0" i="1" dirty="0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sz="14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400" b="0" i="1" dirty="0" smtClean="0">
                            <a:latin typeface="Cambria Math" panose="02040503050406030204" pitchFamily="18" charset="0"/>
                          </a:rPr>
                          <m:t> 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14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400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44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14400" b="0" i="1" dirty="0" smtClean="0">
                                <a:latin typeface="Cambria Math" panose="02040503050406030204" pitchFamily="18" charset="0"/>
                              </a:rPr>
                              <m:t> )  </m:t>
                            </m:r>
                            <m:r>
                              <a:rPr lang="en-US" sz="14400" b="0" i="1" dirty="0" smtClean="0">
                                <a:latin typeface="Cambria Math" panose="02040503050406030204" pitchFamily="18" charset="0"/>
                              </a:rPr>
                              <m:t>𝑎𝑛𝑑</m:t>
                            </m:r>
                            <m:r>
                              <a:rPr lang="en-US" sz="14400" b="0" i="1" dirty="0" smtClean="0">
                                <a:latin typeface="Cambria Math" panose="02040503050406030204" pitchFamily="18" charset="0"/>
                              </a:rPr>
                              <m:t> (</m:t>
                            </m:r>
                            <m:r>
                              <a:rPr lang="en-US" sz="14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4400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sz="14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44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144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14400" b="0" dirty="0"/>
              </a:p>
              <a:p>
                <a:endParaRPr lang="en-US" sz="5800" b="0" dirty="0"/>
              </a:p>
              <a:p>
                <a:endParaRPr lang="en-US" sz="3200" b="0" dirty="0"/>
              </a:p>
              <a:p>
                <a:endParaRPr lang="en-US" sz="3200" dirty="0"/>
              </a:p>
              <a:p>
                <a:endParaRPr lang="en-US" sz="3200" dirty="0"/>
              </a:p>
              <a:p>
                <a:pPr marL="457200" lvl="1" indent="0" algn="ctr">
                  <a:buNone/>
                </a:pPr>
                <a:endParaRPr lang="en-US" sz="3200" dirty="0"/>
              </a:p>
              <a:p>
                <a:pPr marL="457200" lvl="1" indent="0" algn="ctr">
                  <a:buNone/>
                </a:pPr>
                <a:endParaRPr lang="en-US" sz="3200" dirty="0"/>
              </a:p>
              <a:p>
                <a:pPr marL="457200" lvl="1" indent="0" algn="ctr">
                  <a:buNone/>
                </a:pPr>
                <a:endParaRPr lang="en-US" sz="3200" dirty="0"/>
              </a:p>
              <a:p>
                <a:pPr marL="457200" lvl="1" indent="0" algn="ctr">
                  <a:buNone/>
                </a:pPr>
                <a:r>
                  <a:rPr lang="en-US" sz="3200" dirty="0"/>
                  <a:t>			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4EA8E5-5ADF-4CDE-8145-EB0EC93275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73534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3D82-4395-4DED-BF59-7C2349E6D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Relatively prime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AB4BE3-E314-4BDC-931A-261734E080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endParaRPr lang="en-US" dirty="0"/>
              </a:p>
              <a:p>
                <a:r>
                  <a:rPr lang="en-US" dirty="0"/>
                  <a:t>We say that two numbers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are relatively prime  (co-prime)</a:t>
                </a:r>
              </a:p>
              <a:p>
                <a:pPr marL="0" indent="0"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𝐶𝐷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Examples</a:t>
                </a:r>
              </a:p>
              <a:p>
                <a:pPr marL="0" indent="0">
                  <a:buNone/>
                </a:pPr>
                <a:r>
                  <a:rPr lang="en-US" dirty="0"/>
                  <a:t>	15,32</a:t>
                </a:r>
              </a:p>
              <a:p>
                <a:pPr marL="0" indent="0">
                  <a:buNone/>
                </a:pPr>
                <a:r>
                  <a:rPr lang="en-US" dirty="0"/>
                  <a:t>	24, 35</a:t>
                </a:r>
              </a:p>
              <a:p>
                <a:pPr marL="0" indent="0">
                  <a:buNone/>
                </a:pPr>
                <a:r>
                  <a:rPr lang="en-US" dirty="0"/>
                  <a:t>Non-example</a:t>
                </a:r>
              </a:p>
              <a:p>
                <a:pPr marL="0" indent="0">
                  <a:buNone/>
                </a:pPr>
                <a:r>
                  <a:rPr lang="en-US" dirty="0"/>
                  <a:t>	2,14</a:t>
                </a:r>
              </a:p>
              <a:p>
                <a:pPr marL="0" indent="0">
                  <a:buNone/>
                </a:pPr>
                <a:r>
                  <a:rPr lang="en-US" dirty="0"/>
                  <a:t>	3, 183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AB4BE3-E314-4BDC-931A-261734E080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62768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1FE92-10BC-424A-81B8-37505BDCA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Group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40C5F7-DD5E-4E45-A661-FAE3EC9DA9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group </a:t>
                </a:r>
              </a:p>
              <a:p>
                <a:pPr lvl="1"/>
                <a:r>
                  <a:rPr lang="en-US" dirty="0"/>
                  <a:t>Consists</a:t>
                </a:r>
              </a:p>
              <a:p>
                <a:pPr lvl="2"/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2"/>
                <a:r>
                  <a:rPr lang="en-US" b="0" dirty="0"/>
                  <a:t>Operation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⊙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600" dirty="0"/>
                  <a:t> </a:t>
                </a:r>
              </a:p>
              <a:p>
                <a:pPr lvl="2"/>
                <a:r>
                  <a:rPr lang="en-US" sz="1600" dirty="0"/>
                  <a:t>Identity-element</a:t>
                </a:r>
              </a:p>
              <a:p>
                <a:pPr lvl="1"/>
                <a:r>
                  <a:rPr lang="en-US" sz="2000" dirty="0"/>
                  <a:t>Properties</a:t>
                </a:r>
              </a:p>
              <a:p>
                <a:pPr lvl="2"/>
                <a:r>
                  <a:rPr lang="en-US" dirty="0"/>
                  <a:t>Closure</a:t>
                </a:r>
                <a:r>
                  <a:rPr lang="en-US" sz="1600" dirty="0"/>
                  <a:t>  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∈ 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⇒  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⊙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 lvl="2"/>
                <a:r>
                  <a:rPr lang="en-US" b="0" dirty="0"/>
                  <a:t>Identity</a:t>
                </a:r>
                <a:r>
                  <a:rPr lang="en-US" sz="1600" b="0" dirty="0"/>
                  <a:t>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∃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 :  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⇒ 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⊙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b="0" dirty="0"/>
                  <a:t>   (we use e to denote the identity element)</a:t>
                </a:r>
              </a:p>
              <a:p>
                <a:pPr lvl="2"/>
                <a:r>
                  <a:rPr lang="en-US" b="0" dirty="0"/>
                  <a:t>Associativity</a:t>
                </a:r>
                <a:r>
                  <a:rPr lang="en-US" sz="1600" dirty="0"/>
                  <a:t>    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∈ 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600" b="0" i="0" dirty="0" smtClean="0">
                        <a:latin typeface="Cambria Math" panose="02040503050406030204" pitchFamily="18" charset="0"/>
                      </a:rPr>
                      <m:t>⇒  </m:t>
                    </m:r>
                    <m:d>
                      <m:dPr>
                        <m:ctrlPr>
                          <a:rPr lang="en-US" sz="16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600" b="0" i="0" dirty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⊙</m:t>
                        </m:r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⊙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⊙(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⊙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b="0" dirty="0"/>
              </a:p>
              <a:p>
                <a:pPr lvl="2"/>
                <a:r>
                  <a:rPr lang="en-US" b="0" dirty="0"/>
                  <a:t>Inverse: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⇒∃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Extra property</a:t>
                </a:r>
              </a:p>
              <a:p>
                <a:pPr lvl="2"/>
                <a:r>
                  <a:rPr lang="en-US" dirty="0"/>
                  <a:t>Commutativity: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∈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⇒ 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40C5F7-DD5E-4E45-A661-FAE3EC9DA9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b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7809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01AAB-4606-4ACD-B34B-90C3CC005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Discrete logarithm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432398-9D41-4652-BD30-7625446078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endParaRPr lang="en-US" dirty="0"/>
              </a:p>
              <a:p>
                <a:r>
                  <a:rPr lang="en-US" dirty="0"/>
                  <a:t>Given group G, generator g,  For a given y find x such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Reminder g is a generator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Cryptographers hope that in certain groups, finding discrete logarithm is hard.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432398-9D41-4652-BD30-7625446078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b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62058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4318D1F-D2C8-4666-8107-4568FAE1B3E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4318D1F-D2C8-4666-8107-4568FAE1B3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2DEF09-326B-4580-83DF-FAB2CC890D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 ≔</m:t>
                    </m:r>
                    <m:d>
                      <m:dPr>
                        <m:begChr m:val="{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𝐺𝐶𝐷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 ×</m:t>
                        </m:r>
                      </m:e>
                    </m:d>
                  </m:oMath>
                </a14:m>
                <a:r>
                  <a:rPr lang="en-US" dirty="0"/>
                  <a:t> is an abelian group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denotes modular multiplication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Going to be critical for many cryptosystems.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2DEF09-326B-4580-83DF-FAB2CC890D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1147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F12DC-1C10-4CCC-BE88-46472F65F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Question 2.1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5EB9CD-FB9D-4F49-951B-4BE8D11198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 fontScale="77500" lnSpcReduction="20000"/>
              </a:bodyPr>
              <a:lstStyle/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sz="5200" dirty="0"/>
                  <a:t>-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 is non-negligible</a:t>
                </a:r>
              </a:p>
              <a:p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 ∗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∀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: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 ∗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∃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∀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: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 -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/>
                  <a:t> -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(1/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5EB9CD-FB9D-4F49-951B-4BE8D11198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2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153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79896B9-A4CC-4B5E-AF53-414A5714190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79896B9-A4CC-4B5E-AF53-414A571419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CB6B4E-754F-42AF-B008-C18868D108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 ≔</m:t>
                    </m:r>
                    <m:d>
                      <m:dPr>
                        <m:begChr m:val="{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𝐺𝐶𝐷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=1}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={1,5}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CB6B4E-754F-42AF-B008-C18868D108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86261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79896B9-A4CC-4B5E-AF53-414A5714190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79896B9-A4CC-4B5E-AF53-414A571419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CB6B4E-754F-42AF-B008-C18868D108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 ≔</m:t>
                    </m:r>
                    <m:d>
                      <m:dPr>
                        <m:begChr m:val="{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𝐺𝐶𝐷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=1}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={1,5}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multiplicative inverse of x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∈ </m:t>
                    </m:r>
                    <m:sSub>
                      <m:sSubPr>
                        <m:ctrlPr>
                          <a:rPr lang="en-US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⋅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 1 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r>
                  <a:rPr lang="en-US" dirty="0"/>
                  <a:t> Inverses :</a:t>
                </a:r>
              </a:p>
              <a:p>
                <a:pPr lvl="1"/>
                <a:r>
                  <a:rPr lang="en-US" dirty="0"/>
                  <a:t>(1,1)</a:t>
                </a:r>
              </a:p>
              <a:p>
                <a:pPr lvl="1"/>
                <a:r>
                  <a:rPr lang="en-US" dirty="0"/>
                  <a:t>(5,5)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CB6B4E-754F-42AF-B008-C18868D108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b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34315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79896B9-A4CC-4B5E-AF53-414A5714190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79896B9-A4CC-4B5E-AF53-414A571419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CB6B4E-754F-42AF-B008-C18868D108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 ≔</m:t>
                    </m:r>
                    <m:d>
                      <m:dPr>
                        <m:begChr m:val="{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𝐺𝐶𝐷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=1}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={1,5}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Group generated (power table)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5 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(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(5,1)   </m:t>
                    </m:r>
                  </m:oMath>
                </a14:m>
                <a:r>
                  <a:rPr lang="en-US" dirty="0"/>
                  <a:t>(5 is a generator of the group)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1</m:t>
                    </m:r>
                  </m:oMath>
                </a14:m>
                <a:r>
                  <a:rPr lang="en-US" dirty="0"/>
                  <a:t>                              (1 is not a generator)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r>
                  <a:rPr lang="en-US" dirty="0"/>
                  <a:t> Inverses 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(1,1)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(5,5)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CB6B4E-754F-42AF-B008-C18868D108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17948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EBD0B59-3E94-4E1E-B3E6-0797A025DB5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,∗)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EBD0B59-3E94-4E1E-B3E6-0797A025DB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5112DE-7F03-4266-8001-73E6255618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/>
              </a:p>
              <a:p>
                <a:r>
                  <a:rPr lang="en-US" dirty="0"/>
                  <a:t>Multiplicative inverse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(2,4)</a:t>
                </a:r>
              </a:p>
              <a:p>
                <a:pPr lvl="1"/>
                <a:r>
                  <a:rPr lang="en-US" dirty="0"/>
                  <a:t>(3,5)</a:t>
                </a:r>
              </a:p>
              <a:p>
                <a:pPr lvl="1"/>
                <a:r>
                  <a:rPr lang="en-US" dirty="0"/>
                  <a:t>(6,6)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Generator (power table)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→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p>
                        </m:s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,6,4,5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 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p>
                        </m:sSup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5,4,6,2,3,1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5112DE-7F03-4266-8001-73E6255618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b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81769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B01E1-3A54-465E-A0DE-7C00EFABC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Discrete logarithm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6D939C-0E6E-4DF9-A3AA-B4B50A632E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Generator (power table)</a:t>
                </a:r>
              </a:p>
              <a:p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3 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p>
                        </m:sSup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3,2,6,4,5,1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 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p>
                        </m:sSup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5,4,6,2,3,1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𝐿𝑜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1,2,3,4,5,6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→(7,2,1,4,5,3)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𝐿𝑜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1,2,3,4,5,6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→(7,4,5,2,1,6)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6D939C-0E6E-4DF9-A3AA-B4B50A632E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40222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79896B9-A4CC-4B5E-AF53-414A5714190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79896B9-A4CC-4B5E-AF53-414A571419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CB6B4E-754F-42AF-B008-C18868D108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 ≔</m:t>
                    </m:r>
                    <m:d>
                      <m:dPr>
                        <m:begChr m:val="{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𝐺𝐶𝐷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=1}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={1,3,5,7}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multiplicative inverse of x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∈ </m:t>
                    </m:r>
                    <m:sSub>
                      <m:sSubPr>
                        <m:ctrlPr>
                          <a:rPr lang="en-US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⋅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 1 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r>
                  <a:rPr lang="en-US" dirty="0"/>
                  <a:t> Inverses :</a:t>
                </a:r>
              </a:p>
              <a:p>
                <a:pPr lvl="1"/>
                <a:r>
                  <a:rPr lang="en-US" dirty="0"/>
                  <a:t>(1,1)</a:t>
                </a:r>
              </a:p>
              <a:p>
                <a:pPr lvl="1"/>
                <a:r>
                  <a:rPr lang="en-US" dirty="0"/>
                  <a:t>(3,3)</a:t>
                </a:r>
              </a:p>
              <a:p>
                <a:pPr lvl="1"/>
                <a:r>
                  <a:rPr lang="en-US" dirty="0"/>
                  <a:t>(5,5)</a:t>
                </a:r>
              </a:p>
              <a:p>
                <a:pPr lvl="1"/>
                <a:r>
                  <a:rPr lang="en-US" dirty="0"/>
                  <a:t>(7,7)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CB6B4E-754F-42AF-B008-C18868D108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99073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79896B9-A4CC-4B5E-AF53-414A5714190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79896B9-A4CC-4B5E-AF53-414A571419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CB6B4E-754F-42AF-B008-C18868D108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 ≔</m:t>
                    </m:r>
                    <m:d>
                      <m:dPr>
                        <m:begChr m:val="{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𝐺𝐶𝐷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=1}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={1,3,5,7}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Subgroups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 are either of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1,2,4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Group generated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 →{1}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 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3,1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 →{5,1}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7 →{7,1}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 has no generators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CB6B4E-754F-42AF-B008-C18868D108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b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33887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79896B9-A4CC-4B5E-AF53-414A5714190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79896B9-A4CC-4B5E-AF53-414A571419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CB6B4E-754F-42AF-B008-C18868D108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 ≔</m:t>
                    </m:r>
                    <m:d>
                      <m:dPr>
                        <m:begChr m:val="{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15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𝐺𝐶𝐷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,15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=1}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={1,2,4,7,8,11,13,14}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multiplicative inverse of x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∈ </m:t>
                    </m:r>
                    <m:sSub>
                      <m:sSubPr>
                        <m:ctrlPr>
                          <a:rPr lang="en-US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⋅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 1 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r>
                  <a:rPr lang="en-US" dirty="0"/>
                  <a:t> Inverses :</a:t>
                </a:r>
              </a:p>
              <a:p>
                <a:pPr lvl="1"/>
                <a:r>
                  <a:rPr lang="en-US" dirty="0"/>
                  <a:t>(1,1)</a:t>
                </a:r>
              </a:p>
              <a:p>
                <a:pPr lvl="1"/>
                <a:r>
                  <a:rPr lang="en-US" dirty="0"/>
                  <a:t>(2,8)</a:t>
                </a:r>
              </a:p>
              <a:p>
                <a:pPr lvl="1"/>
                <a:r>
                  <a:rPr lang="en-US" dirty="0"/>
                  <a:t>(4,4)</a:t>
                </a:r>
              </a:p>
              <a:p>
                <a:pPr lvl="1"/>
                <a:r>
                  <a:rPr lang="en-US" dirty="0"/>
                  <a:t>(7,13)</a:t>
                </a:r>
              </a:p>
              <a:p>
                <a:pPr lvl="1"/>
                <a:r>
                  <a:rPr lang="en-US" dirty="0"/>
                  <a:t>(11,11)</a:t>
                </a:r>
              </a:p>
              <a:p>
                <a:pPr lvl="1"/>
                <a:r>
                  <a:rPr lang="en-US" dirty="0"/>
                  <a:t>(14,14)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CB6B4E-754F-42AF-B008-C18868D108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91959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79896B9-A4CC-4B5E-AF53-414A5714190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79896B9-A4CC-4B5E-AF53-414A571419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CB6B4E-754F-42AF-B008-C18868D108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 ≔</m:t>
                    </m:r>
                    <m:d>
                      <m:dPr>
                        <m:begChr m:val="{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15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𝐺𝐶𝐷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,15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=1}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={1,2,4,7,8,11,13,14}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multiplicative inverse of x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∈ </m:t>
                    </m:r>
                    <m:sSub>
                      <m:sSubPr>
                        <m:ctrlPr>
                          <a:rPr lang="en-US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⋅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 1 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r>
                  <a:rPr lang="en-US" dirty="0"/>
                  <a:t> Subgroups</a:t>
                </a:r>
              </a:p>
              <a:p>
                <a:pPr lvl="1"/>
                <a:r>
                  <a:rPr lang="en-US" dirty="0"/>
                  <a:t>(1,4,11,14) -&gt; ({1},{4,1},{11,1},{14,14}}</a:t>
                </a:r>
              </a:p>
              <a:p>
                <a:pPr lvl="1"/>
                <a:r>
                  <a:rPr lang="en-US" dirty="0"/>
                  <a:t>2 -&gt; {2,4,8,1}</a:t>
                </a:r>
              </a:p>
              <a:p>
                <a:pPr lvl="1"/>
                <a:r>
                  <a:rPr lang="en-US" dirty="0"/>
                  <a:t>8 -&gt; {8,4,2,1}</a:t>
                </a:r>
              </a:p>
              <a:p>
                <a:pPr lvl="1"/>
                <a:r>
                  <a:rPr lang="en-US" dirty="0"/>
                  <a:t>7 -&gt; {7,4,13,1}</a:t>
                </a:r>
              </a:p>
              <a:p>
                <a:pPr lvl="1"/>
                <a:r>
                  <a:rPr lang="en-US" dirty="0"/>
                  <a:t>13 -&gt; (13,)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CB6B4E-754F-42AF-B008-C18868D108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91527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B8707-6371-4714-96F6-90DF75CD8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Examples of group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3CAC9F-4D22-4956-92E5-9CB373E522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∗)</m:t>
                    </m:r>
                  </m:oMath>
                </a14:m>
                <a:r>
                  <a:rPr lang="en-US" dirty="0"/>
                  <a:t> is a group if and only if n is prime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3CAC9F-4D22-4956-92E5-9CB373E522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6545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74316-7F75-46F5-9294-B68D4FB38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 2.2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6A1537-0FCF-4B36-B6DD-A611EC4D60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Show that p(n) *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 is negligible</a:t>
                </a:r>
              </a:p>
              <a:p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polynomial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∃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negligible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  ∀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  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∀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Step 4 is equivalent to saying 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 is negligible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6A1537-0FCF-4B36-B6DD-A611EC4D60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588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0DAA7-AD42-4CD9-A094-118E16919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Field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A0777B-9931-4CF1-9294-9A3868ADEE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Field</a:t>
                </a:r>
              </a:p>
              <a:p>
                <a:pPr lvl="1"/>
                <a:r>
                  <a:rPr lang="en-US" dirty="0"/>
                  <a:t>Consists</a:t>
                </a:r>
              </a:p>
              <a:p>
                <a:pPr lvl="2"/>
                <a:r>
                  <a:rPr lang="en-US" dirty="0"/>
                  <a:t>Set S</a:t>
                </a:r>
              </a:p>
              <a:p>
                <a:pPr lvl="2"/>
                <a:r>
                  <a:rPr lang="en-US" dirty="0"/>
                  <a:t>Operations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×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Zero-element  0</a:t>
                </a:r>
              </a:p>
              <a:p>
                <a:pPr lvl="2"/>
                <a:r>
                  <a:rPr lang="en-US" dirty="0"/>
                  <a:t>One-element   1</a:t>
                </a:r>
              </a:p>
              <a:p>
                <a:pPr lvl="1"/>
                <a:r>
                  <a:rPr lang="en-US" dirty="0"/>
                  <a:t>Properties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,+)</m:t>
                    </m:r>
                  </m:oMath>
                </a14:m>
                <a:r>
                  <a:rPr lang="en-US" dirty="0"/>
                  <a:t>           is a </a:t>
                </a:r>
                <a:r>
                  <a:rPr lang="en-US" i="1" dirty="0"/>
                  <a:t>commutative</a:t>
                </a:r>
                <a:r>
                  <a:rPr lang="en-US" dirty="0"/>
                  <a:t> group with identity element 0   (inverse of a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2"/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∖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,×</m:t>
                        </m:r>
                      </m:e>
                    </m:d>
                  </m:oMath>
                </a14:m>
                <a:r>
                  <a:rPr lang="en-US" dirty="0"/>
                  <a:t> is a </a:t>
                </a:r>
                <a:r>
                  <a:rPr lang="en-US" i="1" dirty="0"/>
                  <a:t>commutative</a:t>
                </a:r>
                <a:r>
                  <a:rPr lang="en-US" dirty="0"/>
                  <a:t> group with identity element 1  (inverse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=1/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2"/>
                <a:r>
                  <a:rPr lang="en-US" dirty="0"/>
                  <a:t>Distributivity: </a:t>
                </a:r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A0777B-9931-4CF1-9294-9A3868ADEE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07927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3D9EF-A4EC-4427-9554-795C0F97D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Arithmetic fields over (mod 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490F62-3F83-4AD6-8BF6-36F3B7D1DF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,+,∗)</m:t>
                    </m:r>
                  </m:oMath>
                </a14:m>
                <a:r>
                  <a:rPr lang="en-US" b="0" dirty="0"/>
                  <a:t> is a field if and only if n is prime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490F62-3F83-4AD6-8BF6-36F3B7D1DF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3102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D4999-14C3-4F98-8484-9EDB07894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 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FAC043-AAAA-42CC-A2E5-54B1D80B0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437" y="1977564"/>
            <a:ext cx="8460509" cy="422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309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EA05A9A-3D20-4632-89B2-884EBCAE123B}"/>
              </a:ext>
            </a:extLst>
          </p:cNvPr>
          <p:cNvSpPr/>
          <p:nvPr/>
        </p:nvSpPr>
        <p:spPr>
          <a:xfrm>
            <a:off x="498764" y="3140364"/>
            <a:ext cx="6089882" cy="23275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8A385-90A8-4A09-A587-B8ED10AAC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Description of distinguisher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5EBEE6F-B6D0-45FF-9DDD-969EE37AF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 3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14EB000-ABE7-49FB-8A7C-F64FFFB8E502}"/>
              </a:ext>
            </a:extLst>
          </p:cNvPr>
          <p:cNvCxnSpPr>
            <a:cxnSpLocks/>
          </p:cNvCxnSpPr>
          <p:nvPr/>
        </p:nvCxnSpPr>
        <p:spPr>
          <a:xfrm flipH="1">
            <a:off x="4348616" y="4296687"/>
            <a:ext cx="1778667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74F075-399B-4055-A3D5-7099DC1776A4}"/>
                  </a:ext>
                </a:extLst>
              </p:cNvPr>
              <p:cNvSpPr txBox="1"/>
              <p:nvPr/>
            </p:nvSpPr>
            <p:spPr>
              <a:xfrm>
                <a:off x="5028861" y="3695531"/>
                <a:ext cx="4181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latin typeface="Cambria Math" panose="02040503050406030204" pitchFamily="18" charset="0"/>
                        </a:rPr>
                        <m:t>y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74F075-399B-4055-A3D5-7099DC177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861" y="3695531"/>
                <a:ext cx="418175" cy="461665"/>
              </a:xfrm>
              <a:prstGeom prst="rect">
                <a:avLst/>
              </a:prstGeom>
              <a:blipFill>
                <a:blip r:embed="rId3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CB9B734B-6E2E-4017-BA58-0750D7BC9CE2}"/>
              </a:ext>
            </a:extLst>
          </p:cNvPr>
          <p:cNvSpPr/>
          <p:nvPr/>
        </p:nvSpPr>
        <p:spPr>
          <a:xfrm>
            <a:off x="2299852" y="3557033"/>
            <a:ext cx="1971318" cy="16067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6A2B1B9-E567-4FD5-BCB0-CDEB426ECF09}"/>
                  </a:ext>
                </a:extLst>
              </p:cNvPr>
              <p:cNvSpPr txBox="1"/>
              <p:nvPr/>
            </p:nvSpPr>
            <p:spPr>
              <a:xfrm>
                <a:off x="2712372" y="3787864"/>
                <a:ext cx="11462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6A2B1B9-E567-4FD5-BCB0-CDEB426EC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372" y="3787864"/>
                <a:ext cx="1146276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830FE19-6889-4881-854C-3FD40C761937}"/>
                  </a:ext>
                </a:extLst>
              </p:cNvPr>
              <p:cNvSpPr txBox="1"/>
              <p:nvPr/>
            </p:nvSpPr>
            <p:spPr>
              <a:xfrm>
                <a:off x="2490933" y="4107467"/>
                <a:ext cx="15891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830FE19-6889-4881-854C-3FD40C7619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0933" y="4107467"/>
                <a:ext cx="1589153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85AF3BB0-743A-4935-BFCF-397FB612CB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3519" y="3488482"/>
            <a:ext cx="4989042" cy="1976634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68280F7-F1AF-41D4-AE7F-6549D120DB4A}"/>
              </a:ext>
            </a:extLst>
          </p:cNvPr>
          <p:cNvCxnSpPr>
            <a:cxnSpLocks/>
          </p:cNvCxnSpPr>
          <p:nvPr/>
        </p:nvCxnSpPr>
        <p:spPr>
          <a:xfrm flipH="1">
            <a:off x="655779" y="4360422"/>
            <a:ext cx="1556494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Image result for thinking stick man">
            <a:extLst>
              <a:ext uri="{FF2B5EF4-FFF2-40B4-BE49-F238E27FC236}">
                <a16:creationId xmlns:a16="http://schemas.microsoft.com/office/drawing/2014/main" id="{8DEC76C4-8A21-4B21-8A84-C9C401FA3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201" y="5660393"/>
            <a:ext cx="656977" cy="93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0F5C35D-D31D-41BE-9370-624714C76B25}"/>
                  </a:ext>
                </a:extLst>
              </p:cNvPr>
              <p:cNvSpPr txBox="1"/>
              <p:nvPr/>
            </p:nvSpPr>
            <p:spPr>
              <a:xfrm>
                <a:off x="1333073" y="3763820"/>
                <a:ext cx="4181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0F5C35D-D31D-41BE-9370-624714C76B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073" y="3763820"/>
                <a:ext cx="41817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8042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88A385-90A8-4A09-A587-B8ED10AAC8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)]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≤1 −1/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 only when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))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d>
                                  <m:d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= 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fun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≥1/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≥1/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≤1 −1/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88A385-90A8-4A09-A587-B8ED10AAC8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D5EBEE6F-B6D0-45FF-9DDD-969EE37AF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 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5AF3BB0-743A-4935-BFCF-397FB612CB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518" y="4756254"/>
            <a:ext cx="4657573" cy="177042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071D9A0-CC1D-4A52-8C81-7FBF325C50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4552" y="4609055"/>
            <a:ext cx="3917084" cy="206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75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88A385-90A8-4A09-A587-B8ED10AAC8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)]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≥1 −1/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 only when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))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d>
                                  <m:d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= 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fun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≠ ⊥</m:t>
                            </m:r>
                          </m:e>
                        </m:d>
                      </m:e>
                    </m:func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≠ ⊥</m:t>
                            </m:r>
                          </m:e>
                        </m:d>
                      </m:e>
                    </m:fun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≥1 −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88A385-90A8-4A09-A587-B8ED10AAC8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D5EBEE6F-B6D0-45FF-9DDD-969EE37AF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 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5AF3BB0-743A-4935-BFCF-397FB612CB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903452"/>
            <a:ext cx="4657573" cy="177042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071D9A0-CC1D-4A52-8C81-7FBF325C50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4552" y="4609055"/>
            <a:ext cx="3917084" cy="206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53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88A385-90A8-4A09-A587-B8ED10AAC8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=1)]≤1 −1/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)]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≥1 −1/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 dirty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d>
                                  <m:d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</m:fun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1 −1/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−(1−1/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d>
                                  <m:d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</m:func>
                    <m:r>
                      <a:rPr lang="en-US" i="1" dirty="0">
                        <a:latin typeface="Cambria Math" panose="02040503050406030204" pitchFamily="18" charset="0"/>
                      </a:rPr>
                      <m:t>|≥1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 −1/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d>
                                  <m:d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</m:func>
                    <m:r>
                      <a:rPr lang="en-US" i="1" dirty="0">
                        <a:latin typeface="Cambria Math" panose="02040503050406030204" pitchFamily="18" charset="0"/>
                      </a:rPr>
                      <m:t>|≥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is not a pseudo-random generator</a:t>
                </a:r>
              </a:p>
              <a:p>
                <a:endParaRPr lang="en-US" dirty="0"/>
              </a:p>
              <a:p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88A385-90A8-4A09-A587-B8ED10AAC8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D5EBEE6F-B6D0-45FF-9DDD-969EE37AF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 3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071D9A0-CC1D-4A52-8C81-7FBF325C50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5533" y="4692182"/>
            <a:ext cx="3917084" cy="206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92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1800</Words>
  <Application>Microsoft Office PowerPoint</Application>
  <PresentationFormat>Widescreen</PresentationFormat>
  <Paragraphs>401</Paragraphs>
  <Slides>41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Cambria Math</vt:lpstr>
      <vt:lpstr>Office Theme</vt:lpstr>
      <vt:lpstr>Homework #2</vt:lpstr>
      <vt:lpstr> Question 2.1</vt:lpstr>
      <vt:lpstr> Question 2.1</vt:lpstr>
      <vt:lpstr>Question 2.2</vt:lpstr>
      <vt:lpstr>Question 3</vt:lpstr>
      <vt:lpstr>Question 3</vt:lpstr>
      <vt:lpstr>Question 3</vt:lpstr>
      <vt:lpstr>Question 3</vt:lpstr>
      <vt:lpstr>Question 3</vt:lpstr>
      <vt:lpstr>G′(r) := G(r⊕ 1^n )  is a PRG</vt:lpstr>
      <vt:lpstr>G^′ (r)≔G(r) ⊕G(r⊕ 1^n ) is not a PRG</vt:lpstr>
      <vt:lpstr> G’(r) defined as the first ℓ(n)-1 bits of G(r) </vt:lpstr>
      <vt:lpstr>G’(r) := G’’(G(r)) where G’’ is also a PRG</vt:lpstr>
      <vt:lpstr>Question 5</vt:lpstr>
      <vt:lpstr>Question 6</vt:lpstr>
      <vt:lpstr>Question 3.9</vt:lpstr>
      <vt:lpstr>Question 8</vt:lpstr>
      <vt:lpstr>Is F_k^′ (x)≔F_k (0 \|\| x)\|\| F_k (1\|\|x) PRF?</vt:lpstr>
      <vt:lpstr>F_k^′ (x)≔F_k (0 \|\| x)\|\| F_k (x\|\|1) is not a PRF?</vt:lpstr>
      <vt:lpstr>Show that Ax+b (mod 2) is not a pseudo-random function</vt:lpstr>
      <vt:lpstr>Question 3.18</vt:lpstr>
      <vt:lpstr>What happens with dropped blocks for CBC, OFB, CTR </vt:lpstr>
      <vt:lpstr> How to encrypt a message when one encryption scheme is insecure</vt:lpstr>
      <vt:lpstr>Groups, fields, primes</vt:lpstr>
      <vt:lpstr>Divisibility</vt:lpstr>
      <vt:lpstr>Relatively prime </vt:lpstr>
      <vt:lpstr>Group  </vt:lpstr>
      <vt:lpstr>Discrete logarithm</vt:lpstr>
      <vt:lpstr>Z_n^∗</vt:lpstr>
      <vt:lpstr>Z_6^∗</vt:lpstr>
      <vt:lpstr>Z_6^∗</vt:lpstr>
      <vt:lpstr>Z_6^∗</vt:lpstr>
      <vt:lpstr>〖(Z〗_7,∗)</vt:lpstr>
      <vt:lpstr>Discrete logarithm</vt:lpstr>
      <vt:lpstr>Z_8^∗</vt:lpstr>
      <vt:lpstr>Z_8^∗</vt:lpstr>
      <vt:lpstr>Z_15^∗</vt:lpstr>
      <vt:lpstr>Z_15^∗</vt:lpstr>
      <vt:lpstr>Examples of group</vt:lpstr>
      <vt:lpstr>Field</vt:lpstr>
      <vt:lpstr>Arithmetic fields over (mod 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theory</dc:title>
  <dc:creator>Samuel Ranellucci</dc:creator>
  <cp:lastModifiedBy>Samuel Ranellucci</cp:lastModifiedBy>
  <cp:revision>281</cp:revision>
  <dcterms:created xsi:type="dcterms:W3CDTF">2017-09-25T16:06:04Z</dcterms:created>
  <dcterms:modified xsi:type="dcterms:W3CDTF">2017-09-27T22:24:07Z</dcterms:modified>
</cp:coreProperties>
</file>