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97" r:id="rId6"/>
    <p:sldId id="259" r:id="rId7"/>
    <p:sldId id="260" r:id="rId8"/>
    <p:sldId id="261" r:id="rId9"/>
    <p:sldId id="263" r:id="rId10"/>
    <p:sldId id="262" r:id="rId11"/>
    <p:sldId id="264" r:id="rId12"/>
    <p:sldId id="285" r:id="rId13"/>
    <p:sldId id="284" r:id="rId14"/>
    <p:sldId id="286" r:id="rId15"/>
    <p:sldId id="287" r:id="rId16"/>
    <p:sldId id="294" r:id="rId17"/>
    <p:sldId id="291" r:id="rId18"/>
    <p:sldId id="289" r:id="rId19"/>
    <p:sldId id="292" r:id="rId20"/>
    <p:sldId id="295" r:id="rId21"/>
    <p:sldId id="296" r:id="rId22"/>
    <p:sldId id="267" r:id="rId23"/>
    <p:sldId id="275" r:id="rId24"/>
    <p:sldId id="268" r:id="rId25"/>
    <p:sldId id="281" r:id="rId26"/>
    <p:sldId id="265" r:id="rId27"/>
    <p:sldId id="276" r:id="rId28"/>
    <p:sldId id="270" r:id="rId29"/>
    <p:sldId id="271" r:id="rId30"/>
    <p:sldId id="269" r:id="rId31"/>
    <p:sldId id="273" r:id="rId32"/>
    <p:sldId id="277" r:id="rId33"/>
    <p:sldId id="278" r:id="rId34"/>
    <p:sldId id="274" r:id="rId35"/>
    <p:sldId id="279" r:id="rId36"/>
    <p:sldId id="280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1D4D66-04AD-45D0-A19D-8E8924218275}">
          <p14:sldIdLst>
            <p14:sldId id="256"/>
            <p14:sldId id="282"/>
            <p14:sldId id="257"/>
            <p14:sldId id="283"/>
            <p14:sldId id="297"/>
            <p14:sldId id="259"/>
            <p14:sldId id="260"/>
            <p14:sldId id="261"/>
            <p14:sldId id="263"/>
            <p14:sldId id="262"/>
            <p14:sldId id="264"/>
          </p14:sldIdLst>
        </p14:section>
        <p14:section name="macs and hashes" id="{C4611BD3-E85B-47AF-8A4A-7AE122204367}">
          <p14:sldIdLst>
            <p14:sldId id="285"/>
            <p14:sldId id="284"/>
            <p14:sldId id="286"/>
            <p14:sldId id="287"/>
            <p14:sldId id="294"/>
            <p14:sldId id="291"/>
            <p14:sldId id="289"/>
            <p14:sldId id="292"/>
            <p14:sldId id="295"/>
            <p14:sldId id="296"/>
          </p14:sldIdLst>
        </p14:section>
        <p14:section name="Computational assumptions in Crypto" id="{63BEB134-16FE-4C09-A746-394AC20FB11E}">
          <p14:sldIdLst>
            <p14:sldId id="267"/>
            <p14:sldId id="275"/>
            <p14:sldId id="268"/>
            <p14:sldId id="281"/>
            <p14:sldId id="265"/>
            <p14:sldId id="276"/>
            <p14:sldId id="270"/>
            <p14:sldId id="271"/>
            <p14:sldId id="269"/>
            <p14:sldId id="273"/>
            <p14:sldId id="277"/>
            <p14:sldId id="278"/>
            <p14:sldId id="274"/>
            <p14:sldId id="279"/>
            <p14:sldId id="280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6D3-AC17-4820-8A0D-67488A61A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4461C-D0AF-4A90-BB09-4843EFC23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62C0-D19E-4F45-8594-F48D3E3D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E8634-4004-4ED6-B6E7-85C953B0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515F-BE71-4D3F-8EF6-04DABD03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8ACF-E1A1-404D-B1E5-498A970E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5C7F3-F8A5-4BA0-86FA-F72BE18D3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413C-4180-4A44-92E5-88A2F505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C33F9-2CF0-4D07-ADE8-4D4A6FA5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B36CE-B1A8-4383-A172-AFC7FC06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DA582-32C3-4BF4-B727-E0F8B41A8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90AF4-6D5C-4308-85FD-C48A0C5CF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662F-3A9E-4B2A-B189-E0A5859D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52F3-A9B6-487E-B2C0-33962293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AD6D-827C-4583-BAD8-B818E401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A205-1C4D-4630-B84C-47FCCE24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6635-DF9C-4C17-9258-4ED134EB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C7471-502D-484E-80A1-E6F49D08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3FA-F9C3-4CAD-A7C3-BD25D5ED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CF478-363F-4835-83EC-DC6FEE29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853D-F539-488C-BF40-DD634C9B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3556B-A6C7-449F-A1F5-4885A3AD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8BCF5-A6DC-4426-AB74-B0DDC215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EDCB-B41E-4F62-BE44-5A803D4A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1A46-EBFA-4763-B07F-AF4462C9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3923-587C-43E8-B575-C49A5F9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4903-11C8-4159-8974-7E5E1A6E7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C8F05-2C26-45BD-A9EB-0FD7DE3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CE70C-0547-4047-9AF8-A58E21A1E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C2079-E4DD-451D-916F-8D9C1E93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D3CE-87F0-4897-8F12-75051FC4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3B6C9-2229-4616-B191-48796606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6AF2-1482-42D1-818F-E3437C8B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D4C5-2B18-400D-9EDA-9BE12291D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C9DD44-E006-4BCF-9FA9-4AE554CC3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5A1A6-4D83-4DFC-B587-401AF8F96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B2430-0B51-4FCE-8676-D5426093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DEFE5-E7D7-41E3-9BD3-2CD28C23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577E0-0FCF-4F4D-A550-4064D23C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03BB-7F6A-4245-AB5B-1AAFC5D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BF474-132D-44FD-8B4B-0EFC486D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D4352-A688-44EC-95C4-49D0146F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9A0F6-E42D-4264-B637-198E1737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D414B2-0039-4611-B948-4C76B72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7EDF1-C2A4-4B05-A185-160E8C0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48E9C-AF50-48AB-AD3C-2BB0D38C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1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C3FB8-E9A6-4402-970E-D75A5110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DC3E-612E-41E1-8414-9F19FFF1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2E9E8-6A51-4957-89B1-0EE514E8C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06F69-737A-40A9-826E-43CE9194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4D3FD-208B-4773-B162-B94867B6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A9CC7-51F8-4DA9-9155-A425C6EE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EB0E-9EFB-4B8E-94CD-219782AA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41005C-1938-4954-AB7C-86888EEB0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58B3-818A-492D-A185-B853F49F7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8897D-FDCA-4098-8575-3819D102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5404D-7C15-44B5-8C31-0315071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B1B33-B75B-4ED6-A4C9-58CDFEFC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44C16-C35D-4240-AC9F-3AC11419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B70A-37AE-43CD-837A-550C3B29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B5F04-C8C3-4B4A-872F-384920CBF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8EA1-90A0-4B01-9BBA-F619DC33B508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86E9-64AB-4A32-8A5A-EFC489D8C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E6952-8260-4AC1-8E26-BE984D92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2767-17B4-4A5A-86D6-33464563A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21" Type="http://schemas.openxmlformats.org/officeDocument/2006/relationships/image" Target="../media/image79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24" Type="http://schemas.openxmlformats.org/officeDocument/2006/relationships/image" Target="../media/image82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911.png"/><Relationship Id="rId3" Type="http://schemas.openxmlformats.org/officeDocument/2006/relationships/image" Target="../media/image610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0.png"/><Relationship Id="rId7" Type="http://schemas.openxmlformats.org/officeDocument/2006/relationships/image" Target="../media/image76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10.png"/><Relationship Id="rId7" Type="http://schemas.openxmlformats.org/officeDocument/2006/relationships/image" Target="../media/image85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5" Type="http://schemas.openxmlformats.org/officeDocument/2006/relationships/image" Target="../media/image830.png"/><Relationship Id="rId10" Type="http://schemas.openxmlformats.org/officeDocument/2006/relationships/image" Target="../media/image931.png"/><Relationship Id="rId4" Type="http://schemas.openxmlformats.org/officeDocument/2006/relationships/image" Target="../media/image820.png"/><Relationship Id="rId9" Type="http://schemas.openxmlformats.org/officeDocument/2006/relationships/image" Target="../media/image8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Relationship Id="rId9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7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0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E96A9-D172-4B3B-A8FE-48BAA7F57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2 answers</a:t>
            </a:r>
          </a:p>
        </p:txBody>
      </p:sp>
    </p:spTree>
    <p:extLst>
      <p:ext uri="{BB962C8B-B14F-4D97-AF65-F5344CB8AC3E}">
        <p14:creationId xmlns:p14="http://schemas.microsoft.com/office/powerpoint/2010/main" val="3758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E7E0-469F-436C-B854-9CE3DA1D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Show that PRF construction of encryption is secure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2E15AD-D23E-4821-9214-FA579E567CDC}"/>
              </a:ext>
            </a:extLst>
          </p:cNvPr>
          <p:cNvGrpSpPr/>
          <p:nvPr/>
        </p:nvGrpSpPr>
        <p:grpSpPr>
          <a:xfrm>
            <a:off x="839771" y="2115257"/>
            <a:ext cx="4852783" cy="4061706"/>
            <a:chOff x="623680" y="2115257"/>
            <a:chExt cx="4852783" cy="406170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026ECA-72F0-4F23-9CFD-775272C091E8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4C48320-89F3-4E7A-8916-5E3A994F759B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4C48320-89F3-4E7A-8916-5E3A994F7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9E949F-B1B3-4DDB-A540-7A8D0560F2B3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FBA2F10-0E4B-41C8-A8F2-362B37AF58B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727F6E-F0AE-47B3-AB59-D7246586A834}"/>
                    </a:ext>
                  </a:extLst>
                </p:cNvPr>
                <p:cNvSpPr txBox="1"/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727F6E-F0AE-47B3-AB59-D7246586A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6AACB0-7C5E-45EE-9F0F-F0EB1646C6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023B86-14D6-4579-900F-CA2A3B9E8F4B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023B86-14D6-4579-900F-CA2A3B9E8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BFB310D-DC82-4C0B-9BDC-7196768A6B1F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BFB310D-DC82-4C0B-9BDC-7196768A6B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820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DA75B-37BA-44D7-8F2F-767425482D0A}"/>
                    </a:ext>
                  </a:extLst>
                </p:cNvPr>
                <p:cNvSpPr txBox="1"/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𝑟𝑎𝑛𝑑𝑜𝑚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27DA75B-37BA-44D7-8F2F-767425482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263E7A-F635-4135-8CAF-AA3C81A3F169}"/>
                </a:ext>
              </a:extLst>
            </p:cNvPr>
            <p:cNvSpPr txBox="1"/>
            <p:nvPr/>
          </p:nvSpPr>
          <p:spPr>
            <a:xfrm>
              <a:off x="661658" y="51291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D5241-17B4-4CBA-9643-65CB1C2600F2}"/>
                    </a:ext>
                  </a:extLst>
                </p:cNvPr>
                <p:cNvSpPr txBox="1"/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2D5241-17B4-4CBA-9643-65CB1C260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81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1762A6-C1D0-4F09-A8A2-7549939C8D8A}"/>
              </a:ext>
            </a:extLst>
          </p:cNvPr>
          <p:cNvGrpSpPr/>
          <p:nvPr/>
        </p:nvGrpSpPr>
        <p:grpSpPr>
          <a:xfrm>
            <a:off x="6643485" y="2115257"/>
            <a:ext cx="4852783" cy="4061706"/>
            <a:chOff x="623680" y="2115257"/>
            <a:chExt cx="4852783" cy="4061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A82F1E-20E7-4F94-AEB0-30B1A4B9261A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455364-8FEC-49BC-817D-91B22587A3A0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455364-8FEC-49BC-817D-91B22587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BA51F0-996C-4CAE-B9B9-9268B0D3EC7F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495010-33CF-4296-B821-8D4FE6D2757D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CC70FF-EFCF-4721-A52F-D761EBD09CB4}"/>
                    </a:ext>
                  </a:extLst>
                </p:cNvPr>
                <p:cNvSpPr txBox="1"/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CC70FF-EFCF-4721-A52F-D761EBD09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5C58D9-6B5C-4E59-A7CA-B41A05327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3BB892-5B67-49F1-BE1B-5BF997A23F01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3BB892-5B67-49F1-BE1B-5BF997A23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4BE645C-3E63-4D3C-9D12-DAE1C884FE70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4BE645C-3E63-4D3C-9D12-DAE1C884FE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20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776A2C-67AC-4D68-BE02-1E12E5F31BBB}"/>
                    </a:ext>
                  </a:extLst>
                </p:cNvPr>
                <p:cNvSpPr txBox="1"/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𝑟𝑎𝑛𝑑𝑜𝑚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776A2C-67AC-4D68-BE02-1E12E5F31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421D9-2346-4B3E-9A94-2144E9195A64}"/>
                </a:ext>
              </a:extLst>
            </p:cNvPr>
            <p:cNvSpPr txBox="1"/>
            <p:nvPr/>
          </p:nvSpPr>
          <p:spPr>
            <a:xfrm>
              <a:off x="661658" y="51291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9F7043-9A7F-40CD-9481-32F641021066}"/>
                    </a:ext>
                  </a:extLst>
                </p:cNvPr>
                <p:cNvSpPr txBox="1"/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9F7043-9A7F-40CD-9481-32F641021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81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E9CDB9-E4F5-4D61-A119-EBA973BFC70F}"/>
                  </a:ext>
                </a:extLst>
              </p:cNvPr>
              <p:cNvSpPr/>
              <p:nvPr/>
            </p:nvSpPr>
            <p:spPr>
              <a:xfrm>
                <a:off x="5842138" y="3660873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E9CDB9-E4F5-4D61-A119-EBA973BFC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138" y="3660873"/>
                <a:ext cx="67678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37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E7E0-469F-436C-B854-9CE3DA1D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Show that PRF construction of encryption is secure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1762A6-C1D0-4F09-A8A2-7549939C8D8A}"/>
              </a:ext>
            </a:extLst>
          </p:cNvPr>
          <p:cNvGrpSpPr/>
          <p:nvPr/>
        </p:nvGrpSpPr>
        <p:grpSpPr>
          <a:xfrm>
            <a:off x="838200" y="2261561"/>
            <a:ext cx="4852783" cy="4061706"/>
            <a:chOff x="623680" y="2115257"/>
            <a:chExt cx="4852783" cy="4061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A82F1E-20E7-4F94-AEB0-30B1A4B9261A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455364-8FEC-49BC-817D-91B22587A3A0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455364-8FEC-49BC-817D-91B22587A3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BA51F0-996C-4CAE-B9B9-9268B0D3EC7F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E495010-33CF-4296-B821-8D4FE6D2757D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CC70FF-EFCF-4721-A52F-D761EBD09CB4}"/>
                    </a:ext>
                  </a:extLst>
                </p:cNvPr>
                <p:cNvSpPr txBox="1"/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ACC70FF-EFCF-4721-A52F-D761EBD09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5C58D9-6B5C-4E59-A7CA-B41A05327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3BB892-5B67-49F1-BE1B-5BF997A23F01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5D3BB892-5B67-49F1-BE1B-5BF997A23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4BE645C-3E63-4D3C-9D12-DAE1C884FE70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54BE645C-3E63-4D3C-9D12-DAE1C884FE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820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776A2C-67AC-4D68-BE02-1E12E5F31BBB}"/>
                    </a:ext>
                  </a:extLst>
                </p:cNvPr>
                <p:cNvSpPr txBox="1"/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𝑟𝑎𝑛𝑑𝑜𝑚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5776A2C-67AC-4D68-BE02-1E12E5F31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D421D9-2346-4B3E-9A94-2144E9195A64}"/>
                </a:ext>
              </a:extLst>
            </p:cNvPr>
            <p:cNvSpPr txBox="1"/>
            <p:nvPr/>
          </p:nvSpPr>
          <p:spPr>
            <a:xfrm>
              <a:off x="661658" y="512917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9F7043-9A7F-40CD-9481-32F641021066}"/>
                    </a:ext>
                  </a:extLst>
                </p:cNvPr>
                <p:cNvSpPr txBox="1"/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39F7043-9A7F-40CD-9481-32F641021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81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8C73E1-4DF4-4B10-8151-9C7432C4C6BF}"/>
              </a:ext>
            </a:extLst>
          </p:cNvPr>
          <p:cNvGrpSpPr/>
          <p:nvPr/>
        </p:nvGrpSpPr>
        <p:grpSpPr>
          <a:xfrm>
            <a:off x="6832106" y="2265952"/>
            <a:ext cx="4852783" cy="4061706"/>
            <a:chOff x="623680" y="2115257"/>
            <a:chExt cx="4852783" cy="406170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EC0238-C86C-4A97-82FE-3602E3254F8F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01DE5D1-4535-4029-B827-1BE1AA98D638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501DE5D1-4535-4029-B827-1BE1AA98D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9C8743-DBB3-4668-8869-4F460BB279AF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21F7CBE-E909-4392-B71E-11C00714D061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3690E84-0DBD-4C74-B324-F462A3F9E1AE}"/>
                    </a:ext>
                  </a:extLst>
                </p:cNvPr>
                <p:cNvSpPr txBox="1"/>
                <p:nvPr/>
              </p:nvSpPr>
              <p:spPr>
                <a:xfrm>
                  <a:off x="2940191" y="3849024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3690E84-0DBD-4C74-B324-F462A3F9E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0191" y="3849024"/>
                  <a:ext cx="2232644" cy="950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B86CC19-C62E-4569-BD33-C6A80C7EF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591CA5-BB09-485C-8566-821D52C9592E}"/>
                    </a:ext>
                  </a:extLst>
                </p:cNvPr>
                <p:cNvSpPr txBox="1"/>
                <p:nvPr/>
              </p:nvSpPr>
              <p:spPr>
                <a:xfrm>
                  <a:off x="3294495" y="2697944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k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7591CA5-BB09-485C-8566-821D52C9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495" y="2697944"/>
                  <a:ext cx="128015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28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BAB0D60-C475-4227-BC41-EF6195FA2804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2BAB0D60-C475-4227-BC41-EF6195FA28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D4F4450-18C7-4ABB-814D-00242D96CEF4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D4F4450-18C7-4ABB-814D-00242D96CE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82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22BAC7-2387-40FD-9695-D56685DB29D5}"/>
                    </a:ext>
                  </a:extLst>
                </p:cNvPr>
                <p:cNvSpPr txBox="1"/>
                <p:nvPr/>
              </p:nvSpPr>
              <p:spPr>
                <a:xfrm>
                  <a:off x="3370842" y="3070760"/>
                  <a:ext cx="986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422BAC7-2387-40FD-9695-D56685DB29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842" y="3070760"/>
                  <a:ext cx="9867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E7E3E7A-E73F-4323-B210-A8C4E815AFCB}"/>
                    </a:ext>
                  </a:extLst>
                </p:cNvPr>
                <p:cNvSpPr txBox="1"/>
                <p:nvPr/>
              </p:nvSpPr>
              <p:spPr>
                <a:xfrm>
                  <a:off x="3323614" y="3430387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E7E3E7A-E73F-4323-B210-A8C4E815A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614" y="3430387"/>
                  <a:ext cx="128015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428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E4378D4-0F9B-4BB3-AF53-EB1B62A5A38D}"/>
                  </a:ext>
                </a:extLst>
              </p:cNvPr>
              <p:cNvSpPr/>
              <p:nvPr/>
            </p:nvSpPr>
            <p:spPr>
              <a:xfrm>
                <a:off x="5939457" y="3605053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E4378D4-0F9B-4BB3-AF53-EB1B62A5A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457" y="3605053"/>
                <a:ext cx="67678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01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C949-EAB5-4450-8670-383CC62F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forgery game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0829F-A9A8-4CE6-9D30-EC06E43A4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Allow the adversary to learn tags for as many message as he wants</a:t>
                </a:r>
              </a:p>
              <a:p>
                <a:endParaRPr lang="en-US" dirty="0"/>
              </a:p>
              <a:p>
                <a:r>
                  <a:rPr lang="en-US" dirty="0"/>
                  <a:t>A mac scheme is secure if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𝑎𝑑𝑣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𝑤𝑖𝑛𝑠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𝑓𝑜𝑟𝑔𝑒𝑟𝑦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𝑔𝑎𝑚𝑒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40829F-A9A8-4CE6-9D30-EC06E43A4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9AB359D-A65E-4561-9C2B-A29486237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36" y="3912461"/>
            <a:ext cx="4972531" cy="25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2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2A5B-8A5F-4170-B7BF-86DEE4F6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example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F8D43-DD07-4A24-A855-68CF48C0AF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sz="2000" dirty="0"/>
                  <a:t>Given two schemes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000" dirty="0"/>
                  <a:t>  construct a mac scheme mac scheme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𝑚𝑎𝑐</m:t>
                    </m:r>
                  </m:oMath>
                </a14:m>
                <a:r>
                  <a:rPr lang="en-US" sz="2000" dirty="0"/>
                  <a:t> such that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𝑚𝑎𝑐</m:t>
                    </m:r>
                  </m:oMath>
                </a14:m>
                <a:r>
                  <a:rPr lang="en-US" sz="2000" dirty="0"/>
                  <a:t> is secure as long as either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000" dirty="0"/>
                  <a:t> is secure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𝑘𝑒𝑦𝑔𝑒𝑛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𝑘𝑒𝑦𝑔𝑒𝑛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𝑘𝑒𝑦𝑔𝑒𝑛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F8D43-DD07-4A24-A855-68CF48C0AF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09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A31B-5AFC-4A52-BB50-D631BCE9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of macs from PRF via hybrid games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09C5C-1F3A-4AA0-9AD1-ABAEDD6F4A9A}"/>
              </a:ext>
            </a:extLst>
          </p:cNvPr>
          <p:cNvSpPr/>
          <p:nvPr/>
        </p:nvSpPr>
        <p:spPr>
          <a:xfrm>
            <a:off x="623680" y="1875934"/>
            <a:ext cx="4852783" cy="3718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30DCA6-5ED6-4945-9D01-D8FC79066020}"/>
                  </a:ext>
                </a:extLst>
              </p:cNvPr>
              <p:cNvSpPr txBox="1"/>
              <p:nvPr/>
            </p:nvSpPr>
            <p:spPr>
              <a:xfrm>
                <a:off x="2424313" y="5698811"/>
                <a:ext cx="963807" cy="47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𝐺𝑎𝑚𝑒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F30DCA6-5ED6-4945-9D01-D8FC79066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13" y="5698811"/>
                <a:ext cx="963807" cy="478152"/>
              </a:xfrm>
              <a:prstGeom prst="rect">
                <a:avLst/>
              </a:prstGeom>
              <a:blipFill>
                <a:blip r:embed="rId2"/>
                <a:stretch>
                  <a:fillRect l="-1899" r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816F075-EE91-4A59-8D2A-2E1A217C4F15}"/>
              </a:ext>
            </a:extLst>
          </p:cNvPr>
          <p:cNvSpPr/>
          <p:nvPr/>
        </p:nvSpPr>
        <p:spPr>
          <a:xfrm>
            <a:off x="3032924" y="2021479"/>
            <a:ext cx="1937133" cy="3408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50F30-F0CD-44D7-8B89-5CC49096471C}"/>
              </a:ext>
            </a:extLst>
          </p:cNvPr>
          <p:cNvCxnSpPr>
            <a:cxnSpLocks/>
          </p:cNvCxnSpPr>
          <p:nvPr/>
        </p:nvCxnSpPr>
        <p:spPr>
          <a:xfrm>
            <a:off x="1129420" y="3588123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744FD0-6D2A-4B8C-9ED9-5777095C9CA3}"/>
              </a:ext>
            </a:extLst>
          </p:cNvPr>
          <p:cNvCxnSpPr>
            <a:cxnSpLocks/>
          </p:cNvCxnSpPr>
          <p:nvPr/>
        </p:nvCxnSpPr>
        <p:spPr>
          <a:xfrm flipH="1">
            <a:off x="1007495" y="4111513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1F394-A828-440D-B263-7865BAE8B4EE}"/>
                  </a:ext>
                </a:extLst>
              </p:cNvPr>
              <p:cNvSpPr txBox="1"/>
              <p:nvPr/>
            </p:nvSpPr>
            <p:spPr>
              <a:xfrm>
                <a:off x="3222202" y="2195700"/>
                <a:ext cx="1280159" cy="3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1F394-A828-440D-B263-7865BAE8B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02" y="2195700"/>
                <a:ext cx="1280159" cy="382522"/>
              </a:xfrm>
              <a:prstGeom prst="rect">
                <a:avLst/>
              </a:prstGeom>
              <a:blipFill>
                <a:blip r:embed="rId3"/>
                <a:stretch>
                  <a:fillRect l="-4286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7F50EE-52FC-4EE2-9A59-517DF582965B}"/>
                  </a:ext>
                </a:extLst>
              </p:cNvPr>
              <p:cNvSpPr/>
              <p:nvPr/>
            </p:nvSpPr>
            <p:spPr>
              <a:xfrm>
                <a:off x="1799105" y="3149885"/>
                <a:ext cx="435504" cy="3825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7F50EE-52FC-4EE2-9A59-517DF5829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05" y="3149885"/>
                <a:ext cx="435504" cy="382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2FE3A-1B62-4FDC-B508-70668F9C4581}"/>
                  </a:ext>
                </a:extLst>
              </p:cNvPr>
              <p:cNvSpPr/>
              <p:nvPr/>
            </p:nvSpPr>
            <p:spPr>
              <a:xfrm>
                <a:off x="1824503" y="3694096"/>
                <a:ext cx="334579" cy="3825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2FE3A-1B62-4FDC-B508-70668F9C4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503" y="3694096"/>
                <a:ext cx="334579" cy="3825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8167E-4629-4002-BDD2-10A260C99E3F}"/>
                  </a:ext>
                </a:extLst>
              </p:cNvPr>
              <p:cNvSpPr txBox="1"/>
              <p:nvPr/>
            </p:nvSpPr>
            <p:spPr>
              <a:xfrm>
                <a:off x="3403603" y="2507981"/>
                <a:ext cx="986745" cy="382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88167E-4629-4002-BDD2-10A260C9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03" y="2507981"/>
                <a:ext cx="986745" cy="3825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87A4FA-C1D6-4388-A3D5-A812409F1944}"/>
                  </a:ext>
                </a:extLst>
              </p:cNvPr>
              <p:cNvSpPr txBox="1"/>
              <p:nvPr/>
            </p:nvSpPr>
            <p:spPr>
              <a:xfrm>
                <a:off x="3297349" y="3333280"/>
                <a:ext cx="11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87A4FA-C1D6-4388-A3D5-A812409F1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349" y="3333280"/>
                <a:ext cx="119718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F8B55E-4184-498D-86A4-FBED8E1D8360}"/>
                  </a:ext>
                </a:extLst>
              </p:cNvPr>
              <p:cNvSpPr/>
              <p:nvPr/>
            </p:nvSpPr>
            <p:spPr>
              <a:xfrm>
                <a:off x="5757606" y="3511026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DF8B55E-4184-498D-86A4-FBED8E1D8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606" y="3511026"/>
                <a:ext cx="67678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27FC1D-E1B4-4112-AF68-A87D68EFA347}"/>
              </a:ext>
            </a:extLst>
          </p:cNvPr>
          <p:cNvCxnSpPr>
            <a:cxnSpLocks/>
          </p:cNvCxnSpPr>
          <p:nvPr/>
        </p:nvCxnSpPr>
        <p:spPr>
          <a:xfrm>
            <a:off x="1097969" y="4980505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41677D-6DE4-465F-8D5B-2B0C4CB0278A}"/>
                  </a:ext>
                </a:extLst>
              </p:cNvPr>
              <p:cNvSpPr/>
              <p:nvPr/>
            </p:nvSpPr>
            <p:spPr>
              <a:xfrm>
                <a:off x="1508629" y="4532963"/>
                <a:ext cx="9339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41677D-6DE4-465F-8D5B-2B0C4CB02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29" y="4532963"/>
                <a:ext cx="933974" cy="369332"/>
              </a:xfrm>
              <a:prstGeom prst="rect">
                <a:avLst/>
              </a:prstGeom>
              <a:blipFill>
                <a:blip r:embed="rId9"/>
                <a:stretch>
                  <a:fillRect r="-12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E736EA-73C5-4FDA-9894-85F87FD5EF86}"/>
                  </a:ext>
                </a:extLst>
              </p:cNvPr>
              <p:cNvSpPr/>
              <p:nvPr/>
            </p:nvSpPr>
            <p:spPr>
              <a:xfrm>
                <a:off x="1533776" y="2761855"/>
                <a:ext cx="9661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𝑅𝑒𝑝𝑒𝑎𝑡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E736EA-73C5-4FDA-9894-85F87FD5EF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776" y="2761855"/>
                <a:ext cx="966162" cy="369332"/>
              </a:xfrm>
              <a:prstGeom prst="rect">
                <a:avLst/>
              </a:prstGeom>
              <a:blipFill>
                <a:blip r:embed="rId10"/>
                <a:stretch>
                  <a:fillRect r="-63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13B296-34B1-4FA1-B6F5-41AABD37FB67}"/>
                  </a:ext>
                </a:extLst>
              </p:cNvPr>
              <p:cNvSpPr txBox="1"/>
              <p:nvPr/>
            </p:nvSpPr>
            <p:spPr>
              <a:xfrm>
                <a:off x="3357745" y="2833452"/>
                <a:ext cx="978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←{}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13B296-34B1-4FA1-B6F5-41AABD37F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45" y="2833452"/>
                <a:ext cx="978153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03F3EB-DEB5-418F-818D-10BB674C3D86}"/>
                  </a:ext>
                </a:extLst>
              </p:cNvPr>
              <p:cNvSpPr txBox="1"/>
              <p:nvPr/>
            </p:nvSpPr>
            <p:spPr>
              <a:xfrm>
                <a:off x="3086008" y="3658434"/>
                <a:ext cx="1602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03F3EB-DEB5-418F-818D-10BB674C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008" y="3658434"/>
                <a:ext cx="1602555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92870C-191F-487A-8F57-918DFCAD0429}"/>
                  </a:ext>
                </a:extLst>
              </p:cNvPr>
              <p:cNvSpPr txBox="1"/>
              <p:nvPr/>
            </p:nvSpPr>
            <p:spPr>
              <a:xfrm>
                <a:off x="3032925" y="4717629"/>
                <a:ext cx="1937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692870C-191F-487A-8F57-918DFCAD0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25" y="4717629"/>
                <a:ext cx="1937133" cy="369332"/>
              </a:xfrm>
              <a:prstGeom prst="rect">
                <a:avLst/>
              </a:prstGeom>
              <a:blipFill>
                <a:blip r:embed="rId13"/>
                <a:stretch>
                  <a:fillRect l="-283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9AE689-CC45-4045-BE4A-408C063B6672}"/>
                  </a:ext>
                </a:extLst>
              </p:cNvPr>
              <p:cNvSpPr txBox="1"/>
              <p:nvPr/>
            </p:nvSpPr>
            <p:spPr>
              <a:xfrm>
                <a:off x="3050071" y="5003456"/>
                <a:ext cx="132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9AE689-CC45-4045-BE4A-408C063B6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071" y="5003456"/>
                <a:ext cx="1321196" cy="369332"/>
              </a:xfrm>
              <a:prstGeom prst="rect">
                <a:avLst/>
              </a:prstGeom>
              <a:blipFill>
                <a:blip r:embed="rId14"/>
                <a:stretch>
                  <a:fillRect l="-36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7FF7D036-688C-473F-9F79-AF33BAF97CF9}"/>
              </a:ext>
            </a:extLst>
          </p:cNvPr>
          <p:cNvSpPr/>
          <p:nvPr/>
        </p:nvSpPr>
        <p:spPr>
          <a:xfrm>
            <a:off x="6846941" y="1875934"/>
            <a:ext cx="4852783" cy="3718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07173F-B906-4416-853A-48647A4E4098}"/>
                  </a:ext>
                </a:extLst>
              </p:cNvPr>
              <p:cNvSpPr txBox="1"/>
              <p:nvPr/>
            </p:nvSpPr>
            <p:spPr>
              <a:xfrm>
                <a:off x="8647574" y="5698811"/>
                <a:ext cx="963807" cy="47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𝐺𝑎𝑚𝑒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07173F-B906-4416-853A-48647A4E4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574" y="5698811"/>
                <a:ext cx="963807" cy="478152"/>
              </a:xfrm>
              <a:prstGeom prst="rect">
                <a:avLst/>
              </a:prstGeom>
              <a:blipFill>
                <a:blip r:embed="rId15"/>
                <a:stretch>
                  <a:fillRect l="-1899" r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CE0D0DA0-5723-4DF1-A931-BE4498CB35C6}"/>
              </a:ext>
            </a:extLst>
          </p:cNvPr>
          <p:cNvSpPr/>
          <p:nvPr/>
        </p:nvSpPr>
        <p:spPr>
          <a:xfrm>
            <a:off x="9256185" y="2021479"/>
            <a:ext cx="1937133" cy="3408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B445797-C9DA-4730-A1F8-09671FC42D27}"/>
              </a:ext>
            </a:extLst>
          </p:cNvPr>
          <p:cNvCxnSpPr>
            <a:cxnSpLocks/>
          </p:cNvCxnSpPr>
          <p:nvPr/>
        </p:nvCxnSpPr>
        <p:spPr>
          <a:xfrm>
            <a:off x="7352681" y="3588123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46182DC-675F-417C-8F4B-F3FFC21BBA8D}"/>
              </a:ext>
            </a:extLst>
          </p:cNvPr>
          <p:cNvCxnSpPr>
            <a:cxnSpLocks/>
          </p:cNvCxnSpPr>
          <p:nvPr/>
        </p:nvCxnSpPr>
        <p:spPr>
          <a:xfrm flipH="1">
            <a:off x="7230756" y="4111513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20C2B2-C95C-4996-9E55-90CFF014394E}"/>
                  </a:ext>
                </a:extLst>
              </p:cNvPr>
              <p:cNvSpPr/>
              <p:nvPr/>
            </p:nvSpPr>
            <p:spPr>
              <a:xfrm>
                <a:off x="8022366" y="3149885"/>
                <a:ext cx="435504" cy="3825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A20C2B2-C95C-4996-9E55-90CFF0143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366" y="3149885"/>
                <a:ext cx="435504" cy="38252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3F2992F-5281-4280-BA3B-9F922A226D39}"/>
                  </a:ext>
                </a:extLst>
              </p:cNvPr>
              <p:cNvSpPr/>
              <p:nvPr/>
            </p:nvSpPr>
            <p:spPr>
              <a:xfrm>
                <a:off x="8047764" y="3694096"/>
                <a:ext cx="334579" cy="3825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3F2992F-5281-4280-BA3B-9F922A226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764" y="3694096"/>
                <a:ext cx="334579" cy="3825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95E830-1827-4E76-8D0C-0C838C6EF945}"/>
                  </a:ext>
                </a:extLst>
              </p:cNvPr>
              <p:cNvSpPr txBox="1"/>
              <p:nvPr/>
            </p:nvSpPr>
            <p:spPr>
              <a:xfrm>
                <a:off x="9525622" y="2305908"/>
                <a:ext cx="1559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𝑟𝑎𝑛𝑑𝑜𝑚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95E830-1827-4E76-8D0C-0C838C6EF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622" y="2305908"/>
                <a:ext cx="155920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AD076E-7E51-4106-9CF7-26720A6AFF0B}"/>
                  </a:ext>
                </a:extLst>
              </p:cNvPr>
              <p:cNvSpPr txBox="1"/>
              <p:nvPr/>
            </p:nvSpPr>
            <p:spPr>
              <a:xfrm>
                <a:off x="9520610" y="3333280"/>
                <a:ext cx="1197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AD076E-7E51-4106-9CF7-26720A6AF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610" y="3333280"/>
                <a:ext cx="1197187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26CAB2-B1F6-4810-8CDF-515A0DEF68A1}"/>
              </a:ext>
            </a:extLst>
          </p:cNvPr>
          <p:cNvCxnSpPr>
            <a:cxnSpLocks/>
          </p:cNvCxnSpPr>
          <p:nvPr/>
        </p:nvCxnSpPr>
        <p:spPr>
          <a:xfrm>
            <a:off x="7321230" y="4980505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1DA8CE4-129B-4464-955F-0A88A1FEAFE9}"/>
                  </a:ext>
                </a:extLst>
              </p:cNvPr>
              <p:cNvSpPr/>
              <p:nvPr/>
            </p:nvSpPr>
            <p:spPr>
              <a:xfrm>
                <a:off x="7731890" y="4532963"/>
                <a:ext cx="9339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1DA8CE4-129B-4464-955F-0A88A1FEA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90" y="4532963"/>
                <a:ext cx="933974" cy="369332"/>
              </a:xfrm>
              <a:prstGeom prst="rect">
                <a:avLst/>
              </a:prstGeom>
              <a:blipFill>
                <a:blip r:embed="rId20"/>
                <a:stretch>
                  <a:fillRect r="-129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ADF6CD2-7DCC-4901-9106-9AE6D33AB170}"/>
                  </a:ext>
                </a:extLst>
              </p:cNvPr>
              <p:cNvSpPr/>
              <p:nvPr/>
            </p:nvSpPr>
            <p:spPr>
              <a:xfrm>
                <a:off x="7757037" y="2761855"/>
                <a:ext cx="9661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𝑅𝑒𝑝𝑒𝑎𝑡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ADF6CD2-7DCC-4901-9106-9AE6D33AB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037" y="2761855"/>
                <a:ext cx="966162" cy="369332"/>
              </a:xfrm>
              <a:prstGeom prst="rect">
                <a:avLst/>
              </a:prstGeom>
              <a:blipFill>
                <a:blip r:embed="rId21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BBADB5-F943-47A4-8A74-FAD790C4C95A}"/>
                  </a:ext>
                </a:extLst>
              </p:cNvPr>
              <p:cNvSpPr txBox="1"/>
              <p:nvPr/>
            </p:nvSpPr>
            <p:spPr>
              <a:xfrm>
                <a:off x="9309269" y="3658434"/>
                <a:ext cx="1602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3BBADB5-F943-47A4-8A74-FAD790C4C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269" y="3658434"/>
                <a:ext cx="1602555" cy="369332"/>
              </a:xfrm>
              <a:prstGeom prst="rect">
                <a:avLst/>
              </a:prstGeom>
              <a:blipFill>
                <a:blip r:embed="rId2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227AC57-698B-4858-90BA-EDC00A3A3AB5}"/>
                  </a:ext>
                </a:extLst>
              </p:cNvPr>
              <p:cNvSpPr txBox="1"/>
              <p:nvPr/>
            </p:nvSpPr>
            <p:spPr>
              <a:xfrm>
                <a:off x="9256186" y="4717629"/>
                <a:ext cx="1827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227AC57-698B-4858-90BA-EDC00A3A3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186" y="4717629"/>
                <a:ext cx="1827680" cy="369332"/>
              </a:xfrm>
              <a:prstGeom prst="rect">
                <a:avLst/>
              </a:prstGeom>
              <a:blipFill>
                <a:blip r:embed="rId23"/>
                <a:stretch>
                  <a:fillRect l="-2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8AEAB4-3C63-4EB2-A2C1-0B4E7E51B52A}"/>
                  </a:ext>
                </a:extLst>
              </p:cNvPr>
              <p:cNvSpPr txBox="1"/>
              <p:nvPr/>
            </p:nvSpPr>
            <p:spPr>
              <a:xfrm>
                <a:off x="9273332" y="5003456"/>
                <a:ext cx="132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8AEAB4-3C63-4EB2-A2C1-0B4E7E51B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332" y="5003456"/>
                <a:ext cx="1321196" cy="369332"/>
              </a:xfrm>
              <a:prstGeom prst="rect">
                <a:avLst/>
              </a:prstGeom>
              <a:blipFill>
                <a:blip r:embed="rId24"/>
                <a:stretch>
                  <a:fillRect l="-368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9F2FDC38-F703-4B0A-B8AD-CBA45E919417}"/>
              </a:ext>
            </a:extLst>
          </p:cNvPr>
          <p:cNvSpPr/>
          <p:nvPr/>
        </p:nvSpPr>
        <p:spPr>
          <a:xfrm>
            <a:off x="6850593" y="3170292"/>
            <a:ext cx="4342725" cy="1291526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35FB52-0F5E-41DD-9803-569E92C740D7}"/>
              </a:ext>
            </a:extLst>
          </p:cNvPr>
          <p:cNvSpPr/>
          <p:nvPr/>
        </p:nvSpPr>
        <p:spPr>
          <a:xfrm>
            <a:off x="627332" y="3170292"/>
            <a:ext cx="4342725" cy="1291526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3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4297-B383-49CA-9E69-89C9EBDD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 forgery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2AE82-1869-41E1-9423-F5A843900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mac’ and mac’’  be mac schemes, is the following a mac?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𝑚𝑎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𝑚𝑎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2AE82-1869-41E1-9423-F5A843900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7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7545-41BD-4C8F-B765-314A864B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hash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D1A29-4946-440E-9F32-7B66D077D1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collision-resistant if it is hard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D1A29-4946-440E-9F32-7B66D077D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51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BFB-8C46-46EA-9657-DF9B2F4D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Collision-resistant hash function exercises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a CRHF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3600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600" dirty="0"/>
                  <a:t>  a CHR?    Yes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2400" dirty="0"/>
                  <a:t>Input longer than output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914400" lvl="2" indent="0">
                  <a:buNone/>
                </a:pPr>
                <a:r>
                  <a:rPr lang="en-US" sz="3600" dirty="0"/>
                  <a:t>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62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BFB-8C46-46EA-9657-DF9B2F4D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Collision-resistant hash function exercises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a CRHF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32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𝐶𝑅𝐻𝐹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3200" dirty="0"/>
                  <a:t>     Yes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3200" dirty="0"/>
                  <a:t>Input longer than output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sz="3200" dirty="0"/>
                  <a:t>H(x) = H(x’)  or H(y) = H(y’)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endParaRPr lang="en-US" sz="3200" dirty="0"/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47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BFB-8C46-46EA-9657-DF9B2F4D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Collision-resistant hash function 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a CRHF</a:t>
                </a:r>
              </a:p>
              <a:p>
                <a:pPr marL="914400" lvl="2" indent="0">
                  <a:buNone/>
                </a:pPr>
                <a:endParaRPr lang="en-US" sz="3600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 a CRHF?  No</a:t>
                </a:r>
              </a:p>
              <a:p>
                <a:pPr lvl="2"/>
                <a:r>
                  <a:rPr lang="en-US" sz="3600" dirty="0"/>
                  <a:t>If  x = y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72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7D7E-6B71-4C46-BEEA-1D07C08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BA277-165D-4DE5-809F-131701A40F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Construct a PRG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is not a PRG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 is a PRG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Last bit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always zero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BA277-165D-4DE5-809F-131701A40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15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BFB-8C46-46EA-9657-DF9B2F4D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Collision-resistant hash function exercises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a CRHF</a:t>
                </a:r>
              </a:p>
              <a:p>
                <a:pPr marL="914400" lvl="2" indent="0">
                  <a:buNone/>
                </a:pPr>
                <a:endParaRPr lang="en-US" sz="3600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 a CRHF?  No</a:t>
                </a:r>
              </a:p>
              <a:p>
                <a:pPr lvl="2"/>
                <a:r>
                  <a:rPr lang="en-US" sz="3600" dirty="0"/>
                  <a:t>If  x = y then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’</m:t>
                    </m:r>
                    <m:d>
                      <m:d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40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8BFB-8C46-46EA-9657-DF9B2F4D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Collision-resistant hash function exercises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a CRHF</a:t>
                </a:r>
              </a:p>
              <a:p>
                <a:pPr marL="914400" lvl="2" indent="0">
                  <a:buNone/>
                </a:pPr>
                <a:endParaRPr lang="en-US" sz="3600" dirty="0"/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i="1" dirty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  a CRHF?  No</a:t>
                </a:r>
              </a:p>
              <a:p>
                <a:pPr lvl="2"/>
                <a:endParaRPr lang="en-US" sz="3600" dirty="0"/>
              </a:p>
              <a:p>
                <a:pPr lvl="2"/>
                <a:r>
                  <a:rPr lang="en-US" sz="3600" dirty="0"/>
                  <a:t>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3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lit/>
                            </m:rPr>
                            <a:rPr lang="en-US" sz="3400" b="0" i="1" dirty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400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⊕ 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400" i="1" dirty="0">
                  <a:latin typeface="Cambria Math" panose="02040503050406030204" pitchFamily="18" charset="0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0" i="1" dirty="0" smtClean="0">
                          <a:latin typeface="Cambria Math" panose="02040503050406030204" pitchFamily="18" charset="0"/>
                        </a:rPr>
                        <m:t>               = 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⊕ 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400" i="1" dirty="0" smtClean="0">
                          <a:latin typeface="Cambria Math" panose="02040503050406030204" pitchFamily="18" charset="0"/>
                        </a:rPr>
                        <m:t>) = 0</m:t>
                      </m:r>
                    </m:oMath>
                  </m:oMathPara>
                </a14:m>
                <a:endParaRPr lang="en-US" sz="3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1AB474-0AD1-47C9-813F-D590DDA051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69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E922-2DA3-4BE0-9C1A-0BEFA97BB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Computational assumptions</a:t>
            </a:r>
          </a:p>
        </p:txBody>
      </p:sp>
    </p:spTree>
    <p:extLst>
      <p:ext uri="{BB962C8B-B14F-4D97-AF65-F5344CB8AC3E}">
        <p14:creationId xmlns:p14="http://schemas.microsoft.com/office/powerpoint/2010/main" val="199418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166-111C-4958-AB38-7986DA70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computational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F42CE-1E6F-4D63-8D41-772015C5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Decisional:  distinguish between two distributions (or games)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Search: trying to find an element which fulfills certain properties</a:t>
            </a:r>
          </a:p>
        </p:txBody>
      </p:sp>
    </p:spTree>
    <p:extLst>
      <p:ext uri="{BB962C8B-B14F-4D97-AF65-F5344CB8AC3E}">
        <p14:creationId xmlns:p14="http://schemas.microsoft.com/office/powerpoint/2010/main" val="218359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E68D-445B-4FD8-8A0D-FAD408873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Discrete logarithm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B740F-6CC9-4D4E-B7AF-44454A3E5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Reminder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group of size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generator of g if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Given an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sampled randomly,  it is hard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3B740F-6CC9-4D4E-B7AF-44454A3E5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776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BCAF-635F-42B4-9CBD-3976D426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hardness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0F9F4-B28B-4656-BC7D-E81FD175B6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random generators, finding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is hard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Finding such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equivalent to finding the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20F9F4-B28B-4656-BC7D-E81FD175B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138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7306-BABA-49B8-BA05-E856F588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Decisional Diffie Hellman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AB55C-AECD-4317-8DD0-B723E1F73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Reminder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group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generator of g if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computational Diffie-Hellman assumption states that the two following game are indistinguishable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AAB55C-AECD-4317-8DD0-B723E1F73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DA3F655-8AF8-4B30-9FDB-DDBFAF2A4F14}"/>
              </a:ext>
            </a:extLst>
          </p:cNvPr>
          <p:cNvSpPr/>
          <p:nvPr/>
        </p:nvSpPr>
        <p:spPr>
          <a:xfrm>
            <a:off x="2583656" y="4384762"/>
            <a:ext cx="188380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E0773-0B58-4070-8E78-8A8523FE1BAC}"/>
                  </a:ext>
                </a:extLst>
              </p:cNvPr>
              <p:cNvSpPr txBox="1"/>
              <p:nvPr/>
            </p:nvSpPr>
            <p:spPr>
              <a:xfrm>
                <a:off x="3044334" y="4766008"/>
                <a:ext cx="935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DE0773-0B58-4070-8E78-8A8523FE1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34" y="4766008"/>
                <a:ext cx="935769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D35454-D786-48DA-A5FC-8E38543D8388}"/>
                  </a:ext>
                </a:extLst>
              </p:cNvPr>
              <p:cNvSpPr txBox="1"/>
              <p:nvPr/>
            </p:nvSpPr>
            <p:spPr>
              <a:xfrm>
                <a:off x="2954502" y="4470896"/>
                <a:ext cx="114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D35454-D786-48DA-A5FC-8E38543D8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02" y="4470896"/>
                <a:ext cx="114210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B0F364-3689-44E2-AE81-6A4BCC06F0D5}"/>
                  </a:ext>
                </a:extLst>
              </p:cNvPr>
              <p:cNvSpPr txBox="1"/>
              <p:nvPr/>
            </p:nvSpPr>
            <p:spPr>
              <a:xfrm>
                <a:off x="3044333" y="5061120"/>
                <a:ext cx="96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B0F364-3689-44E2-AE81-6A4BCC06F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33" y="5061120"/>
                <a:ext cx="96128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82FACD-1B93-4923-99E9-2DF3E9C25874}"/>
                  </a:ext>
                </a:extLst>
              </p:cNvPr>
              <p:cNvSpPr txBox="1"/>
              <p:nvPr/>
            </p:nvSpPr>
            <p:spPr>
              <a:xfrm>
                <a:off x="3044332" y="5380723"/>
                <a:ext cx="10436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82FACD-1B93-4923-99E9-2DF3E9C25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332" y="5380723"/>
                <a:ext cx="10436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23419F-4BB2-405F-B2FE-632108033A44}"/>
              </a:ext>
            </a:extLst>
          </p:cNvPr>
          <p:cNvCxnSpPr>
            <a:cxnSpLocks/>
          </p:cNvCxnSpPr>
          <p:nvPr/>
        </p:nvCxnSpPr>
        <p:spPr>
          <a:xfrm flipH="1">
            <a:off x="746854" y="513534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933CB-43FB-42F2-80ED-615FB489A4A3}"/>
                  </a:ext>
                </a:extLst>
              </p:cNvPr>
              <p:cNvSpPr txBox="1"/>
              <p:nvPr/>
            </p:nvSpPr>
            <p:spPr>
              <a:xfrm>
                <a:off x="1220858" y="4720272"/>
                <a:ext cx="98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7933CB-43FB-42F2-80ED-615FB489A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58" y="4720272"/>
                <a:ext cx="98014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2C558E-888F-41FB-A07B-389C590A2D13}"/>
              </a:ext>
            </a:extLst>
          </p:cNvPr>
          <p:cNvSpPr/>
          <p:nvPr/>
        </p:nvSpPr>
        <p:spPr>
          <a:xfrm>
            <a:off x="8040621" y="4357619"/>
            <a:ext cx="1883801" cy="1567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25A0FA-99B9-4EB6-B7A6-EAFA45478967}"/>
                  </a:ext>
                </a:extLst>
              </p:cNvPr>
              <p:cNvSpPr txBox="1"/>
              <p:nvPr/>
            </p:nvSpPr>
            <p:spPr>
              <a:xfrm>
                <a:off x="8411467" y="4443753"/>
                <a:ext cx="114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25A0FA-99B9-4EB6-B7A6-EAFA4547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467" y="4443753"/>
                <a:ext cx="1142108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6171DF-3C8F-40F8-A37D-3C26D6F7034B}"/>
              </a:ext>
            </a:extLst>
          </p:cNvPr>
          <p:cNvCxnSpPr>
            <a:cxnSpLocks/>
          </p:cNvCxnSpPr>
          <p:nvPr/>
        </p:nvCxnSpPr>
        <p:spPr>
          <a:xfrm flipH="1">
            <a:off x="6203819" y="510819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42A228-22BF-4BA2-ACA1-6273CF44B2F9}"/>
                  </a:ext>
                </a:extLst>
              </p:cNvPr>
              <p:cNvSpPr txBox="1"/>
              <p:nvPr/>
            </p:nvSpPr>
            <p:spPr>
              <a:xfrm>
                <a:off x="6677823" y="4693129"/>
                <a:ext cx="98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42A228-22BF-4BA2-ACA1-6273CF44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23" y="4693129"/>
                <a:ext cx="98014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531620-930D-409C-A871-D762BA1C6E8A}"/>
                  </a:ext>
                </a:extLst>
              </p:cNvPr>
              <p:cNvSpPr txBox="1"/>
              <p:nvPr/>
            </p:nvSpPr>
            <p:spPr>
              <a:xfrm>
                <a:off x="8509178" y="4752831"/>
                <a:ext cx="9357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531620-930D-409C-A871-D762BA1C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178" y="4752831"/>
                <a:ext cx="935769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A20F5F-98CB-44B7-B6F8-EA1EF3087D78}"/>
                  </a:ext>
                </a:extLst>
              </p:cNvPr>
              <p:cNvSpPr txBox="1"/>
              <p:nvPr/>
            </p:nvSpPr>
            <p:spPr>
              <a:xfrm>
                <a:off x="8509177" y="5047943"/>
                <a:ext cx="9612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A20F5F-98CB-44B7-B6F8-EA1EF3087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177" y="5047943"/>
                <a:ext cx="961289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341AE2-B4BB-44A2-9039-A881038B2785}"/>
                  </a:ext>
                </a:extLst>
              </p:cNvPr>
              <p:cNvSpPr txBox="1"/>
              <p:nvPr/>
            </p:nvSpPr>
            <p:spPr>
              <a:xfrm>
                <a:off x="8566051" y="5367546"/>
                <a:ext cx="904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341AE2-B4BB-44A2-9039-A881038B2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051" y="5367546"/>
                <a:ext cx="90441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FA7864-AEE0-4DBA-9FCB-0BEF19C1FF32}"/>
                  </a:ext>
                </a:extLst>
              </p:cNvPr>
              <p:cNvSpPr/>
              <p:nvPr/>
            </p:nvSpPr>
            <p:spPr>
              <a:xfrm>
                <a:off x="5139189" y="4725883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FA7864-AEE0-4DBA-9FCB-0BEF19C1F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89" y="4725883"/>
                <a:ext cx="67678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91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F4F1-90E9-4266-A664-2993EA3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B185A-546C-4920-A034-FF60BA67D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DDH is hard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discrete logarithm is hard </a:t>
                </a:r>
              </a:p>
              <a:p>
                <a:pPr lvl="1"/>
                <a:r>
                  <a:rPr lang="en-US" dirty="0"/>
                  <a:t>Equivalent to saying that an efficient solver for discrete logarithm can be used to construct an efficient distinguisher for DDH.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B185A-546C-4920-A034-FF60BA67D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101E1D2-3BA0-4236-8CEE-CAE825251416}"/>
              </a:ext>
            </a:extLst>
          </p:cNvPr>
          <p:cNvSpPr/>
          <p:nvPr/>
        </p:nvSpPr>
        <p:spPr>
          <a:xfrm>
            <a:off x="5412456" y="3567498"/>
            <a:ext cx="2098976" cy="2213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B27492-4CED-4ADA-BF62-3C0A6E41428F}"/>
              </a:ext>
            </a:extLst>
          </p:cNvPr>
          <p:cNvCxnSpPr>
            <a:cxnSpLocks/>
          </p:cNvCxnSpPr>
          <p:nvPr/>
        </p:nvCxnSpPr>
        <p:spPr>
          <a:xfrm>
            <a:off x="3566003" y="4293514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30B39-758A-4D7B-B640-09C0FB0BFF79}"/>
                  </a:ext>
                </a:extLst>
              </p:cNvPr>
              <p:cNvSpPr txBox="1"/>
              <p:nvPr/>
            </p:nvSpPr>
            <p:spPr>
              <a:xfrm>
                <a:off x="5397660" y="4888631"/>
                <a:ext cx="22326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F30B39-758A-4D7B-B640-09C0FB0BF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60" y="4888631"/>
                <a:ext cx="223264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7E0C2E-02FA-4EEA-818C-C2059B9A3CDD}"/>
              </a:ext>
            </a:extLst>
          </p:cNvPr>
          <p:cNvCxnSpPr>
            <a:cxnSpLocks/>
          </p:cNvCxnSpPr>
          <p:nvPr/>
        </p:nvCxnSpPr>
        <p:spPr>
          <a:xfrm flipH="1">
            <a:off x="3460474" y="5186493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33D4E8-686B-4645-A05A-095FF9FE7858}"/>
                  </a:ext>
                </a:extLst>
              </p:cNvPr>
              <p:cNvSpPr/>
              <p:nvPr/>
            </p:nvSpPr>
            <p:spPr>
              <a:xfrm>
                <a:off x="3965403" y="3856492"/>
                <a:ext cx="7877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33D4E8-686B-4645-A05A-095FF9FE7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03" y="3856492"/>
                <a:ext cx="7877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817FEF-CF62-4C51-9E69-AD3BC1E5EB8D}"/>
                  </a:ext>
                </a:extLst>
              </p:cNvPr>
              <p:cNvSpPr/>
              <p:nvPr/>
            </p:nvSpPr>
            <p:spPr>
              <a:xfrm>
                <a:off x="4210459" y="4749470"/>
                <a:ext cx="3779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4817FEF-CF62-4C51-9E69-AD3BC1E5E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459" y="4749470"/>
                <a:ext cx="3779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EEC868-6E4F-4FD1-8D16-185DBA4375A9}"/>
                  </a:ext>
                </a:extLst>
              </p:cNvPr>
              <p:cNvSpPr txBox="1"/>
              <p:nvPr/>
            </p:nvSpPr>
            <p:spPr>
              <a:xfrm>
                <a:off x="5763296" y="3771538"/>
                <a:ext cx="1524585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EEC868-6E4F-4FD1-8D16-185DBA43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96" y="3771538"/>
                <a:ext cx="1524585" cy="391902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246843-BC70-47BD-8F4A-A59D6741A212}"/>
                  </a:ext>
                </a:extLst>
              </p:cNvPr>
              <p:cNvSpPr txBox="1"/>
              <p:nvPr/>
            </p:nvSpPr>
            <p:spPr>
              <a:xfrm>
                <a:off x="5763295" y="4097563"/>
                <a:ext cx="1511183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246843-BC70-47BD-8F4A-A59D6741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95" y="4097563"/>
                <a:ext cx="1511183" cy="391902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07F182-E8D2-446B-BD3F-13A033058519}"/>
                  </a:ext>
                </a:extLst>
              </p:cNvPr>
              <p:cNvSpPr txBox="1"/>
              <p:nvPr/>
            </p:nvSpPr>
            <p:spPr>
              <a:xfrm>
                <a:off x="5763294" y="4461212"/>
                <a:ext cx="1471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07F182-E8D2-446B-BD3F-13A03305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94" y="4461212"/>
                <a:ext cx="147136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67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05A2-5551-4643-8EB4-1025B343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Quadratic Residuosity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Reminder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group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quadratic residue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quadratic non-residue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𝑄𝑁𝑅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if there exists no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8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05A2-5551-4643-8EB4-1025B343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Quadratic Residuosity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5500" dirty="0">
                    <a:latin typeface="Arial" panose="020B0604020202020204" pitchFamily="34" charset="0"/>
                    <a:cs typeface="Arial" panose="020B0604020202020204" pitchFamily="34" charset="0"/>
                  </a:rPr>
                  <a:t>Reminder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55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5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group of size </a:t>
                </a:r>
                <a14:m>
                  <m:oMath xmlns:m="http://schemas.openxmlformats.org/officeDocument/2006/math">
                    <m:r>
                      <a:rPr lang="en-US" sz="55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5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5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5500" dirty="0">
                    <a:latin typeface="Arial" panose="020B0604020202020204" pitchFamily="34" charset="0"/>
                    <a:cs typeface="Arial" panose="020B0604020202020204" pitchFamily="34" charset="0"/>
                  </a:rPr>
                  <a:t>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sz="5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𝑄𝑁𝑅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𝑄𝑁𝑅</m:t>
                    </m:r>
                  </m:oMath>
                </a14:m>
                <a:endParaRPr lang="en-US" sz="5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𝑄𝑁𝑅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𝑄𝑁𝑅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sz="5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sz="5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928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1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CCB0-FE4C-49B2-A9E7-19079163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02C6A-3FC3-4D02-A800-5CF9D16A68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 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b="0" dirty="0"/>
                  <a:t>  is a PRG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’ </m:t>
                        </m:r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′)⊕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lit/>
                      </m:rPr>
                      <a:rPr lang="en-US" sz="2400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 </m:t>
                    </m:r>
                    <m:r>
                      <m:rPr>
                        <m:lit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800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′)⊕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′)⊕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m:rPr>
                        <m:lit/>
                      </m:rPr>
                      <a:rPr lang="en-US" sz="2400" i="1" dirty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0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  <a:p>
                <a:r>
                  <a:rPr lang="en-US" dirty="0"/>
                  <a:t>Since the last bit is always zero clearly not random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02C6A-3FC3-4D02-A800-5CF9D16A68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84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05A2-5551-4643-8EB4-1025B343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Quadratic Residuosity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5E0279-C847-42B2-A5AD-26F52A2680FE}"/>
              </a:ext>
            </a:extLst>
          </p:cNvPr>
          <p:cNvSpPr/>
          <p:nvPr/>
        </p:nvSpPr>
        <p:spPr>
          <a:xfrm>
            <a:off x="2848832" y="4421338"/>
            <a:ext cx="188380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C4D862-1A8E-4F15-BC88-A21CE58AB070}"/>
              </a:ext>
            </a:extLst>
          </p:cNvPr>
          <p:cNvCxnSpPr>
            <a:cxnSpLocks/>
          </p:cNvCxnSpPr>
          <p:nvPr/>
        </p:nvCxnSpPr>
        <p:spPr>
          <a:xfrm flipH="1">
            <a:off x="1012030" y="517191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Reminder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group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 generator of g if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quadratic Residuosity assumption states that the two following game are indistinguishable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EEEE10FB-B67D-4387-9B1A-E32686736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55ACF4-F248-477D-AF2E-B17B43D53EAC}"/>
                  </a:ext>
                </a:extLst>
              </p:cNvPr>
              <p:cNvSpPr txBox="1"/>
              <p:nvPr/>
            </p:nvSpPr>
            <p:spPr>
              <a:xfrm>
                <a:off x="3259209" y="4545039"/>
                <a:ext cx="921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55ACF4-F248-477D-AF2E-B17B43D53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09" y="4545039"/>
                <a:ext cx="9217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DF5EF-C677-44E9-87F2-687279DFBB0B}"/>
                  </a:ext>
                </a:extLst>
              </p:cNvPr>
              <p:cNvSpPr txBox="1"/>
              <p:nvPr/>
            </p:nvSpPr>
            <p:spPr>
              <a:xfrm>
                <a:off x="3261050" y="4864642"/>
                <a:ext cx="112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5DF5EF-C677-44E9-87F2-687279DF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50" y="4864642"/>
                <a:ext cx="1122743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546142-4D97-4942-873F-E9D3228D5BC0}"/>
                  </a:ext>
                </a:extLst>
              </p:cNvPr>
              <p:cNvSpPr txBox="1"/>
              <p:nvPr/>
            </p:nvSpPr>
            <p:spPr>
              <a:xfrm>
                <a:off x="1762621" y="474822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546142-4D97-4942-873F-E9D3228D5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621" y="4748224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3355D52-644E-4A1E-8A11-2C3605F62478}"/>
              </a:ext>
            </a:extLst>
          </p:cNvPr>
          <p:cNvSpPr/>
          <p:nvPr/>
        </p:nvSpPr>
        <p:spPr>
          <a:xfrm>
            <a:off x="7948136" y="4421338"/>
            <a:ext cx="188380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794123-5139-4313-B7C2-F27A1BEB698A}"/>
              </a:ext>
            </a:extLst>
          </p:cNvPr>
          <p:cNvCxnSpPr>
            <a:cxnSpLocks/>
          </p:cNvCxnSpPr>
          <p:nvPr/>
        </p:nvCxnSpPr>
        <p:spPr>
          <a:xfrm flipH="1">
            <a:off x="6111334" y="517191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BDDF14-F191-4364-A5A6-F6076EF5F212}"/>
                  </a:ext>
                </a:extLst>
              </p:cNvPr>
              <p:cNvSpPr txBox="1"/>
              <p:nvPr/>
            </p:nvSpPr>
            <p:spPr>
              <a:xfrm>
                <a:off x="8437550" y="4932890"/>
                <a:ext cx="921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BDDF14-F191-4364-A5A6-F6076EF5F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50" y="4932890"/>
                <a:ext cx="92172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87E27-8C3A-4FE9-814D-5FD5601B4F94}"/>
                  </a:ext>
                </a:extLst>
              </p:cNvPr>
              <p:cNvSpPr txBox="1"/>
              <p:nvPr/>
            </p:nvSpPr>
            <p:spPr>
              <a:xfrm>
                <a:off x="6861925" y="474822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E87E27-8C3A-4FE9-814D-5FD5601B4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925" y="4748224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48C6E7-8659-4DAB-A826-C0F9CA4838B6}"/>
                  </a:ext>
                </a:extLst>
              </p:cNvPr>
              <p:cNvSpPr txBox="1"/>
              <p:nvPr/>
            </p:nvSpPr>
            <p:spPr>
              <a:xfrm>
                <a:off x="3288703" y="5881442"/>
                <a:ext cx="10120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48C6E7-8659-4DAB-A826-C0F9CA483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703" y="5881442"/>
                <a:ext cx="101200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9D52B0-EFAE-476E-B6B6-C60C6F091881}"/>
                  </a:ext>
                </a:extLst>
              </p:cNvPr>
              <p:cNvSpPr txBox="1"/>
              <p:nvPr/>
            </p:nvSpPr>
            <p:spPr>
              <a:xfrm>
                <a:off x="8319182" y="5884749"/>
                <a:ext cx="1031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9D52B0-EFAE-476E-B6B6-C60C6F091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182" y="5884749"/>
                <a:ext cx="103137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14D59B-7EAF-44B5-AE05-25B0D2EFAE32}"/>
                  </a:ext>
                </a:extLst>
              </p:cNvPr>
              <p:cNvSpPr/>
              <p:nvPr/>
            </p:nvSpPr>
            <p:spPr>
              <a:xfrm>
                <a:off x="5182700" y="4702057"/>
                <a:ext cx="7777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14D59B-7EAF-44B5-AE05-25B0D2EFA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00" y="4702057"/>
                <a:ext cx="77777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87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F039-CD27-44C2-93B5-B44CF60C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Equivalence for quadratic residuosity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645E5-8F5E-4B4C-B700-B616DDF45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𝐺𝑎𝑚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𝐺𝑎𝑚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𝐺𝑎𝑚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𝐺𝑎𝑚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645E5-8F5E-4B4C-B700-B616DDF45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F6FFA77-9179-4CBC-9611-4DC109F27C92}"/>
              </a:ext>
            </a:extLst>
          </p:cNvPr>
          <p:cNvSpPr/>
          <p:nvPr/>
        </p:nvSpPr>
        <p:spPr>
          <a:xfrm>
            <a:off x="3036248" y="3006549"/>
            <a:ext cx="1883801" cy="921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68B820-4B4D-4BA7-9CCF-4EE9A26C5BF1}"/>
              </a:ext>
            </a:extLst>
          </p:cNvPr>
          <p:cNvCxnSpPr>
            <a:cxnSpLocks/>
          </p:cNvCxnSpPr>
          <p:nvPr/>
        </p:nvCxnSpPr>
        <p:spPr>
          <a:xfrm flipH="1">
            <a:off x="1112614" y="3516852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05F2B2-541B-4967-9C35-E928CE95DC31}"/>
                  </a:ext>
                </a:extLst>
              </p:cNvPr>
              <p:cNvSpPr txBox="1"/>
              <p:nvPr/>
            </p:nvSpPr>
            <p:spPr>
              <a:xfrm>
                <a:off x="3514354" y="3147520"/>
                <a:ext cx="921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05F2B2-541B-4967-9C35-E928CE95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354" y="3147520"/>
                <a:ext cx="92172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6E790-742E-4658-9660-D14ADCF463AF}"/>
                  </a:ext>
                </a:extLst>
              </p:cNvPr>
              <p:cNvSpPr txBox="1"/>
              <p:nvPr/>
            </p:nvSpPr>
            <p:spPr>
              <a:xfrm>
                <a:off x="3416776" y="3436846"/>
                <a:ext cx="112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B6E790-742E-4658-9660-D14ADCF46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6" y="3436846"/>
                <a:ext cx="112274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AF987D-C343-4858-8FC8-9D3CDC033FD4}"/>
                  </a:ext>
                </a:extLst>
              </p:cNvPr>
              <p:cNvSpPr txBox="1"/>
              <p:nvPr/>
            </p:nvSpPr>
            <p:spPr>
              <a:xfrm>
                <a:off x="1950037" y="300685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AF987D-C343-4858-8FC8-9D3CDC033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37" y="3006859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D11CECC-8F02-4B1D-BB8C-F2FEEA90D1BA}"/>
              </a:ext>
            </a:extLst>
          </p:cNvPr>
          <p:cNvSpPr/>
          <p:nvPr/>
        </p:nvSpPr>
        <p:spPr>
          <a:xfrm>
            <a:off x="8057864" y="2934866"/>
            <a:ext cx="1883801" cy="10135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880EE8-0144-46C2-AAB8-BB4FFF893823}"/>
              </a:ext>
            </a:extLst>
          </p:cNvPr>
          <p:cNvCxnSpPr>
            <a:cxnSpLocks/>
          </p:cNvCxnSpPr>
          <p:nvPr/>
        </p:nvCxnSpPr>
        <p:spPr>
          <a:xfrm flipH="1">
            <a:off x="6221062" y="3436846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FB5512-7049-4889-9509-4E3DEB5987DE}"/>
                  </a:ext>
                </a:extLst>
              </p:cNvPr>
              <p:cNvSpPr txBox="1"/>
              <p:nvPr/>
            </p:nvSpPr>
            <p:spPr>
              <a:xfrm>
                <a:off x="8538901" y="3252180"/>
                <a:ext cx="921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FB5512-7049-4889-9509-4E3DEB598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01" y="3252180"/>
                <a:ext cx="921727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69535-C1B2-45D7-8464-32E3ACCA7C91}"/>
                  </a:ext>
                </a:extLst>
              </p:cNvPr>
              <p:cNvSpPr txBox="1"/>
              <p:nvPr/>
            </p:nvSpPr>
            <p:spPr>
              <a:xfrm>
                <a:off x="6934104" y="303274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D69535-C1B2-45D7-8464-32E3ACCA7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104" y="3032745"/>
                <a:ext cx="3679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419BD6-92EB-4B7C-8EE5-1B9D6B4728BB}"/>
                  </a:ext>
                </a:extLst>
              </p:cNvPr>
              <p:cNvSpPr txBox="1"/>
              <p:nvPr/>
            </p:nvSpPr>
            <p:spPr>
              <a:xfrm>
                <a:off x="3481513" y="4083335"/>
                <a:ext cx="10120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419BD6-92EB-4B7C-8EE5-1B9D6B47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13" y="4083335"/>
                <a:ext cx="101200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C4BD7-6C2B-4618-B0E4-BC2339C225F3}"/>
                  </a:ext>
                </a:extLst>
              </p:cNvPr>
              <p:cNvSpPr txBox="1"/>
              <p:nvPr/>
            </p:nvSpPr>
            <p:spPr>
              <a:xfrm>
                <a:off x="8484077" y="4001294"/>
                <a:ext cx="10313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2C4BD7-6C2B-4618-B0E4-BC2339C22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077" y="4001294"/>
                <a:ext cx="103137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036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716E26-DFE1-44AB-8B3D-9D052B59CD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QR  is hard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discrete logarithm is 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F716E26-DFE1-44AB-8B3D-9D052B59C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302B8-1D36-4F97-B246-7A626D2FAA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Theorem I: All generators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of G belong to QNR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Proof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does not generate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𝑄𝑁𝑅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not a generator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Theorem II: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 generator from G,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QR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QR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follows from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QR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 follows from the fact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is in QNR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𝑄𝑁𝑅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𝑄𝑁𝑅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5302B8-1D36-4F97-B246-7A626D2FAA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7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CF6890-4F0B-4F5D-8908-1DA6CE922A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QR  is hard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discrete logarithm is 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CF6890-4F0B-4F5D-8908-1DA6CE922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B0B6-1C0E-4FF7-9E09-A1EED4DF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38195-7293-4852-971F-7BFA07E0D193}"/>
              </a:ext>
            </a:extLst>
          </p:cNvPr>
          <p:cNvSpPr/>
          <p:nvPr/>
        </p:nvSpPr>
        <p:spPr>
          <a:xfrm>
            <a:off x="5394168" y="2982282"/>
            <a:ext cx="2098976" cy="2213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4F098-84DF-4450-8784-2D19018A1546}"/>
              </a:ext>
            </a:extLst>
          </p:cNvPr>
          <p:cNvCxnSpPr>
            <a:cxnSpLocks/>
          </p:cNvCxnSpPr>
          <p:nvPr/>
        </p:nvCxnSpPr>
        <p:spPr>
          <a:xfrm>
            <a:off x="3547715" y="3708298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AF9483-D3B0-4FE8-B611-C68BCE5356E3}"/>
              </a:ext>
            </a:extLst>
          </p:cNvPr>
          <p:cNvCxnSpPr>
            <a:cxnSpLocks/>
          </p:cNvCxnSpPr>
          <p:nvPr/>
        </p:nvCxnSpPr>
        <p:spPr>
          <a:xfrm flipH="1">
            <a:off x="3442186" y="460127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697310-79C3-4FB4-8E12-B96C6B3A2B7C}"/>
                  </a:ext>
                </a:extLst>
              </p:cNvPr>
              <p:cNvSpPr/>
              <p:nvPr/>
            </p:nvSpPr>
            <p:spPr>
              <a:xfrm>
                <a:off x="4166354" y="3268354"/>
                <a:ext cx="3713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697310-79C3-4FB4-8E12-B96C6B3A2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354" y="3268354"/>
                <a:ext cx="371384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455780-CBFF-48EE-8931-DDE99DB67FEB}"/>
                  </a:ext>
                </a:extLst>
              </p:cNvPr>
              <p:cNvSpPr/>
              <p:nvPr/>
            </p:nvSpPr>
            <p:spPr>
              <a:xfrm>
                <a:off x="4192171" y="4164254"/>
                <a:ext cx="3779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455780-CBFF-48EE-8931-DDE99DB67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71" y="4164254"/>
                <a:ext cx="3779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D8CF52-8940-4F1B-9C81-4388D9310FDB}"/>
                  </a:ext>
                </a:extLst>
              </p:cNvPr>
              <p:cNvSpPr txBox="1"/>
              <p:nvPr/>
            </p:nvSpPr>
            <p:spPr>
              <a:xfrm>
                <a:off x="5745008" y="3186322"/>
                <a:ext cx="1524520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D8CF52-8940-4F1B-9C81-4388D9310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08" y="3186322"/>
                <a:ext cx="1524520" cy="391902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D2CD8D-8193-4E0F-9175-33C158C0210E}"/>
              </a:ext>
            </a:extLst>
          </p:cNvPr>
          <p:cNvSpPr txBox="1"/>
          <p:nvPr/>
        </p:nvSpPr>
        <p:spPr>
          <a:xfrm>
            <a:off x="5745008" y="3655272"/>
            <a:ext cx="12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If x  is even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047DF-3195-42AA-B0A4-8B35ADE59304}"/>
              </a:ext>
            </a:extLst>
          </p:cNvPr>
          <p:cNvSpPr txBox="1"/>
          <p:nvPr/>
        </p:nvSpPr>
        <p:spPr>
          <a:xfrm>
            <a:off x="6096000" y="3934083"/>
            <a:ext cx="100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return 0;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AD488-1304-4928-BF04-6851F69BA046}"/>
              </a:ext>
            </a:extLst>
          </p:cNvPr>
          <p:cNvSpPr txBox="1"/>
          <p:nvPr/>
        </p:nvSpPr>
        <p:spPr>
          <a:xfrm>
            <a:off x="5745008" y="4146087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If x  is odd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05734-0336-464A-B29E-FB35C5C07F34}"/>
              </a:ext>
            </a:extLst>
          </p:cNvPr>
          <p:cNvSpPr txBox="1"/>
          <p:nvPr/>
        </p:nvSpPr>
        <p:spPr>
          <a:xfrm>
            <a:off x="6093433" y="4397560"/>
            <a:ext cx="1009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return 1;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0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94FE-D96B-4996-AD56-06C78C21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Factoring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45FAD-05F9-421F-89E3-B3A2F017B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 are prime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 were randomly sampled</a:t>
                </a:r>
              </a:p>
              <a:p>
                <a:pPr lvl="1"/>
                <a:r>
                  <a:rPr lang="en-US" dirty="0"/>
                  <a:t>Most significant 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It is hard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945FAD-05F9-421F-89E3-B3A2F017B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50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1EC6-AE62-4F18-9499-557A732A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Polynomial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B745C-993B-415A-A56D-4E8703BB11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Parameters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total number	 of points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: degree of polynomial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points that agree with polynomial  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Problems </a:t>
                </a:r>
              </a:p>
              <a:p>
                <a:pPr lvl="1"/>
                <a:r>
                  <a:rPr lang="en-US" dirty="0"/>
                  <a:t>Find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dirty="0"/>
                  <a:t>for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BB745C-993B-415A-A56D-4E8703BB11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979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1427-2EEF-4B15-85D5-59108BCB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with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F965B-E044-448A-B823-D01301343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dirty="0"/>
                  <a:t>Random linear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Error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chosen from some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Random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Problem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F965B-E044-448A-B823-D01301343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883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E5D9-9F9A-4CAE-8A1B-F080B5B0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Example of LWE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89A9B-E96A-4449-9A42-426C932A6B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−1,0,1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23)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(</a:t>
                </a:r>
                <a:r>
                  <a:rPr lang="en-US" dirty="0" err="1"/>
                  <a:t>x,y,z</a:t>
                </a:r>
                <a:r>
                  <a:rPr lang="en-US" dirty="0"/>
                  <a:t>) = (2,3,1),    e = 1                    f(2,3,1) + 1 = 12</a:t>
                </a:r>
              </a:p>
              <a:p>
                <a:r>
                  <a:rPr lang="en-US" dirty="0"/>
                  <a:t> (</a:t>
                </a:r>
                <a:r>
                  <a:rPr lang="en-US" dirty="0" err="1"/>
                  <a:t>x,y,z</a:t>
                </a:r>
                <a:r>
                  <a:rPr lang="en-US" dirty="0"/>
                  <a:t>) = (1,1,3),   e = -1                   f(1,1,3) - 1 = 20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89A9B-E96A-4449-9A42-426C932A6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75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7FC7-809E-40E9-A5D6-E83C9973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6BF96-EE51-459D-9498-895F52813A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sz="2400" dirty="0"/>
                  <a:t>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is not a PRG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is a PRF 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a PRF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which is clearly not random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6BF96-EE51-459D-9498-895F52813A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21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C0E5-6731-45A9-9832-0AFE71D3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4E17D-1229-4EED-A881-256280A00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+6 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If there is a solution output 0.</a:t>
                </a:r>
              </a:p>
              <a:p>
                <a:endParaRPr lang="en-US" dirty="0"/>
              </a:p>
              <a:p>
                <a:r>
                  <a:rPr lang="en-US" dirty="0"/>
                  <a:t>Otherwise output 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4E17D-1229-4EED-A881-256280A00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5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4806-8334-4B11-A491-C085B16B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DE912-98C2-460C-B338-1FC0D8E1C4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Distinguisher </a:t>
                </a:r>
              </a:p>
              <a:p>
                <a:pPr lvl="1"/>
                <a:r>
                  <a:rPr lang="en-US" dirty="0"/>
                  <a:t>If the game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then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Otherwise output 0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1] –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 – (1−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Can’t do better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DE912-98C2-460C-B338-1FC0D8E1C4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1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D677-7B69-48EA-BC9F-3E8794EB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that encryption from PRG is secure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587E7-58A2-493C-A201-DF5C7AF82C3B}"/>
              </a:ext>
            </a:extLst>
          </p:cNvPr>
          <p:cNvSpPr/>
          <p:nvPr/>
        </p:nvSpPr>
        <p:spPr>
          <a:xfrm>
            <a:off x="1344235" y="3273027"/>
            <a:ext cx="4237022" cy="2014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036C2E-69DE-44B7-A99D-1925BA6D48C3}"/>
                  </a:ext>
                </a:extLst>
              </p:cNvPr>
              <p:cNvSpPr txBox="1"/>
              <p:nvPr/>
            </p:nvSpPr>
            <p:spPr>
              <a:xfrm>
                <a:off x="2985849" y="5320673"/>
                <a:ext cx="782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036C2E-69DE-44B7-A99D-1925BA6D4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49" y="5320673"/>
                <a:ext cx="78207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F278271-3209-47E2-B9CA-10D4ED1FA18F}"/>
              </a:ext>
            </a:extLst>
          </p:cNvPr>
          <p:cNvSpPr/>
          <p:nvPr/>
        </p:nvSpPr>
        <p:spPr>
          <a:xfrm>
            <a:off x="3470624" y="3662386"/>
            <a:ext cx="188380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F36C75-8098-448B-BEA0-AAB2BE6AEBD6}"/>
              </a:ext>
            </a:extLst>
          </p:cNvPr>
          <p:cNvCxnSpPr>
            <a:cxnSpLocks/>
          </p:cNvCxnSpPr>
          <p:nvPr/>
        </p:nvCxnSpPr>
        <p:spPr>
          <a:xfrm flipH="1">
            <a:off x="1608682" y="473137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D1028F-52FA-4479-B0E4-FFA5B99C764B}"/>
              </a:ext>
            </a:extLst>
          </p:cNvPr>
          <p:cNvSpPr txBox="1"/>
          <p:nvPr/>
        </p:nvSpPr>
        <p:spPr>
          <a:xfrm>
            <a:off x="2370194" y="429123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FF1C7B-0C38-44DE-B14B-1EAF711F743C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96807" y="394538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EFFB74-7AB6-44B6-9A03-22753A3D67EA}"/>
                  </a:ext>
                </a:extLst>
              </p:cNvPr>
              <p:cNvSpPr txBox="1"/>
              <p:nvPr/>
            </p:nvSpPr>
            <p:spPr>
              <a:xfrm>
                <a:off x="3767926" y="4053562"/>
                <a:ext cx="1198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EFFB74-7AB6-44B6-9A03-22753A3D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926" y="4053562"/>
                <a:ext cx="1198854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1A14-1721-4F6C-917C-D7F541283E63}"/>
                  </a:ext>
                </a:extLst>
              </p:cNvPr>
              <p:cNvSpPr txBox="1"/>
              <p:nvPr/>
            </p:nvSpPr>
            <p:spPr>
              <a:xfrm>
                <a:off x="3679485" y="4358604"/>
                <a:ext cx="1379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1A14-1721-4F6C-917C-D7F54128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485" y="4358604"/>
                <a:ext cx="137928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E34502-7EEA-40EB-82F6-0088B1A2C894}"/>
                  </a:ext>
                </a:extLst>
              </p:cNvPr>
              <p:cNvSpPr txBox="1"/>
              <p:nvPr/>
            </p:nvSpPr>
            <p:spPr>
              <a:xfrm>
                <a:off x="3767926" y="3748520"/>
                <a:ext cx="165519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E34502-7EEA-40EB-82F6-0088B1A2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926" y="3748520"/>
                <a:ext cx="1655197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530AB83-C1C3-4383-8799-9B310E98E1E8}"/>
              </a:ext>
            </a:extLst>
          </p:cNvPr>
          <p:cNvSpPr txBox="1"/>
          <p:nvPr/>
        </p:nvSpPr>
        <p:spPr>
          <a:xfrm>
            <a:off x="2342577" y="353292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CF9747-CD35-457C-8C3D-286E59941756}"/>
              </a:ext>
            </a:extLst>
          </p:cNvPr>
          <p:cNvSpPr/>
          <p:nvPr/>
        </p:nvSpPr>
        <p:spPr>
          <a:xfrm>
            <a:off x="6700231" y="3273027"/>
            <a:ext cx="4237022" cy="2014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F6F6A6-787F-4EA3-BBF1-A13A477D2E54}"/>
                  </a:ext>
                </a:extLst>
              </p:cNvPr>
              <p:cNvSpPr txBox="1"/>
              <p:nvPr/>
            </p:nvSpPr>
            <p:spPr>
              <a:xfrm>
                <a:off x="8341845" y="5320673"/>
                <a:ext cx="782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F6F6A6-787F-4EA3-BBF1-A13A477D2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845" y="5320673"/>
                <a:ext cx="7820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C58B2876-8462-4F35-9E29-E9713817A1BF}"/>
              </a:ext>
            </a:extLst>
          </p:cNvPr>
          <p:cNvSpPr/>
          <p:nvPr/>
        </p:nvSpPr>
        <p:spPr>
          <a:xfrm>
            <a:off x="8826620" y="3662386"/>
            <a:ext cx="1709911" cy="13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1FCFAB4-7DA4-4D77-8877-FEF0B1C7B1F9}"/>
              </a:ext>
            </a:extLst>
          </p:cNvPr>
          <p:cNvCxnSpPr>
            <a:cxnSpLocks/>
          </p:cNvCxnSpPr>
          <p:nvPr/>
        </p:nvCxnSpPr>
        <p:spPr>
          <a:xfrm flipH="1">
            <a:off x="6964678" y="4731370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B46523-BC9F-4630-92BE-077424C3D311}"/>
              </a:ext>
            </a:extLst>
          </p:cNvPr>
          <p:cNvSpPr txBox="1"/>
          <p:nvPr/>
        </p:nvSpPr>
        <p:spPr>
          <a:xfrm>
            <a:off x="7726190" y="429123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0C3B55-D0A8-4813-A3B2-EC785C32CA9E}"/>
              </a:ext>
            </a:extLst>
          </p:cNvPr>
          <p:cNvCxnSpPr>
            <a:cxnSpLocks/>
          </p:cNvCxnSpPr>
          <p:nvPr/>
        </p:nvCxnSpPr>
        <p:spPr>
          <a:xfrm rot="10800000" flipH="1">
            <a:off x="6952803" y="3945387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1686E9-F484-4F9E-973C-3B2F47C9DFA5}"/>
                  </a:ext>
                </a:extLst>
              </p:cNvPr>
              <p:cNvSpPr txBox="1"/>
              <p:nvPr/>
            </p:nvSpPr>
            <p:spPr>
              <a:xfrm>
                <a:off x="9042177" y="4275614"/>
                <a:ext cx="1379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1686E9-F484-4F9E-973C-3B2F47C9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177" y="4275614"/>
                <a:ext cx="1379287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69FC4F-2817-47E3-BD60-EC92CD5AA4F0}"/>
                  </a:ext>
                </a:extLst>
              </p:cNvPr>
              <p:cNvSpPr txBox="1"/>
              <p:nvPr/>
            </p:nvSpPr>
            <p:spPr>
              <a:xfrm>
                <a:off x="9042177" y="3868896"/>
                <a:ext cx="1416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69FC4F-2817-47E3-BD60-EC92CD5AA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177" y="3868896"/>
                <a:ext cx="14167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1D981175-6106-4125-B71A-57BD7048A359}"/>
              </a:ext>
            </a:extLst>
          </p:cNvPr>
          <p:cNvSpPr txBox="1"/>
          <p:nvPr/>
        </p:nvSpPr>
        <p:spPr>
          <a:xfrm>
            <a:off x="7698573" y="353292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0C64E4-09A7-4F05-8D83-FF05EEDB6940}"/>
                  </a:ext>
                </a:extLst>
              </p:cNvPr>
              <p:cNvSpPr/>
              <p:nvPr/>
            </p:nvSpPr>
            <p:spPr>
              <a:xfrm>
                <a:off x="5842775" y="3835384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0C64E4-09A7-4F05-8D83-FF05EEDB6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775" y="3835384"/>
                <a:ext cx="67678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96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9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A7CA27-F7A1-436A-BCC5-41752FD39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PRF if G is a PRG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A7CA27-F7A1-436A-BCC5-41752FD39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AF5CF83-1717-4103-B69B-C84774647321}"/>
              </a:ext>
            </a:extLst>
          </p:cNvPr>
          <p:cNvSpPr/>
          <p:nvPr/>
        </p:nvSpPr>
        <p:spPr>
          <a:xfrm>
            <a:off x="6501017" y="2115257"/>
            <a:ext cx="4852783" cy="349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DD556-71EC-4879-BD94-5F4F44D6E481}"/>
                  </a:ext>
                </a:extLst>
              </p:cNvPr>
              <p:cNvSpPr txBox="1"/>
              <p:nvPr/>
            </p:nvSpPr>
            <p:spPr>
              <a:xfrm>
                <a:off x="8301650" y="5715298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𝐺𝑎𝑚𝑒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2DD556-71EC-4879-BD94-5F4F44D6E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650" y="5715298"/>
                <a:ext cx="963807" cy="461665"/>
              </a:xfrm>
              <a:prstGeom prst="rect">
                <a:avLst/>
              </a:prstGeom>
              <a:blipFill>
                <a:blip r:embed="rId3"/>
                <a:stretch>
                  <a:fillRect l="-1899" r="-10127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ADC2635-F9BB-49E6-9FC7-63C59D728C70}"/>
              </a:ext>
            </a:extLst>
          </p:cNvPr>
          <p:cNvSpPr/>
          <p:nvPr/>
        </p:nvSpPr>
        <p:spPr>
          <a:xfrm>
            <a:off x="8899001" y="2491558"/>
            <a:ext cx="1709911" cy="2485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DF940-A741-40E6-B884-F476AA2FB215}"/>
              </a:ext>
            </a:extLst>
          </p:cNvPr>
          <p:cNvSpPr/>
          <p:nvPr/>
        </p:nvSpPr>
        <p:spPr>
          <a:xfrm>
            <a:off x="6849894" y="3652353"/>
            <a:ext cx="3867320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A97C5D-2A19-455E-8988-CD48AAC9A0C8}"/>
              </a:ext>
            </a:extLst>
          </p:cNvPr>
          <p:cNvCxnSpPr>
            <a:cxnSpLocks/>
          </p:cNvCxnSpPr>
          <p:nvPr/>
        </p:nvCxnSpPr>
        <p:spPr>
          <a:xfrm>
            <a:off x="7203423" y="4100128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F838C-A553-48A0-A525-E3D61375C33A}"/>
                  </a:ext>
                </a:extLst>
              </p:cNvPr>
              <p:cNvSpPr txBox="1"/>
              <p:nvPr/>
            </p:nvSpPr>
            <p:spPr>
              <a:xfrm>
                <a:off x="8918300" y="4053521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6F838C-A553-48A0-A525-E3D61375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300" y="4053521"/>
                <a:ext cx="177493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DCB4BC-7DA1-413A-AB77-089062AD37B0}"/>
              </a:ext>
            </a:extLst>
          </p:cNvPr>
          <p:cNvCxnSpPr>
            <a:cxnSpLocks/>
          </p:cNvCxnSpPr>
          <p:nvPr/>
        </p:nvCxnSpPr>
        <p:spPr>
          <a:xfrm flipH="1">
            <a:off x="6991586" y="4692154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820E63-2BC5-4BAE-851F-1A28ADE54D0E}"/>
                  </a:ext>
                </a:extLst>
              </p:cNvPr>
              <p:cNvSpPr txBox="1"/>
              <p:nvPr/>
            </p:nvSpPr>
            <p:spPr>
              <a:xfrm>
                <a:off x="9129612" y="2810366"/>
                <a:ext cx="1280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820E63-2BC5-4BAE-851F-1A28ADE5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612" y="2810366"/>
                <a:ext cx="1280159" cy="369332"/>
              </a:xfrm>
              <a:prstGeom prst="rect">
                <a:avLst/>
              </a:prstGeom>
              <a:blipFill>
                <a:blip r:embed="rId5"/>
                <a:stretch>
                  <a:fillRect l="-42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07F5DE9-2A1A-4706-ABFA-E4480FAAB76E}"/>
              </a:ext>
            </a:extLst>
          </p:cNvPr>
          <p:cNvSpPr/>
          <p:nvPr/>
        </p:nvSpPr>
        <p:spPr>
          <a:xfrm>
            <a:off x="7725481" y="3691575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9B0C2F-DBE5-4400-A697-A2EC824F541E}"/>
                  </a:ext>
                </a:extLst>
              </p:cNvPr>
              <p:cNvSpPr/>
              <p:nvPr/>
            </p:nvSpPr>
            <p:spPr>
              <a:xfrm>
                <a:off x="7702879" y="4271161"/>
                <a:ext cx="4142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9B0C2F-DBE5-4400-A697-A2EC824F5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79" y="4271161"/>
                <a:ext cx="41421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56915-63CC-4AE5-8E77-619DF3CACD1F}"/>
                  </a:ext>
                </a:extLst>
              </p:cNvPr>
              <p:cNvSpPr txBox="1"/>
              <p:nvPr/>
            </p:nvSpPr>
            <p:spPr>
              <a:xfrm>
                <a:off x="9184257" y="3113443"/>
                <a:ext cx="986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56915-63CC-4AE5-8E77-619DF3CAC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257" y="3113443"/>
                <a:ext cx="9867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7C82470-DC07-4ABC-8846-D9497AC9C649}"/>
              </a:ext>
            </a:extLst>
          </p:cNvPr>
          <p:cNvSpPr txBox="1"/>
          <p:nvPr/>
        </p:nvSpPr>
        <p:spPr>
          <a:xfrm>
            <a:off x="6538995" y="5129177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D52DC2-94BB-465A-9E03-BFB4495F5FE5}"/>
              </a:ext>
            </a:extLst>
          </p:cNvPr>
          <p:cNvSpPr/>
          <p:nvPr/>
        </p:nvSpPr>
        <p:spPr>
          <a:xfrm>
            <a:off x="721511" y="2115257"/>
            <a:ext cx="4852783" cy="349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C3C9CC-26CE-428A-811C-8CF257DA95AE}"/>
                  </a:ext>
                </a:extLst>
              </p:cNvPr>
              <p:cNvSpPr txBox="1"/>
              <p:nvPr/>
            </p:nvSpPr>
            <p:spPr>
              <a:xfrm>
                <a:off x="2522144" y="5715298"/>
                <a:ext cx="9638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𝐺𝑎𝑚𝑒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C3C9CC-26CE-428A-811C-8CF257DA9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44" y="5715298"/>
                <a:ext cx="963807" cy="461665"/>
              </a:xfrm>
              <a:prstGeom prst="rect">
                <a:avLst/>
              </a:prstGeom>
              <a:blipFill>
                <a:blip r:embed="rId8"/>
                <a:stretch>
                  <a:fillRect l="-1899" r="-8861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23600242-7197-477C-BB55-00E2EA2DD5C6}"/>
              </a:ext>
            </a:extLst>
          </p:cNvPr>
          <p:cNvSpPr/>
          <p:nvPr/>
        </p:nvSpPr>
        <p:spPr>
          <a:xfrm>
            <a:off x="3119495" y="2491558"/>
            <a:ext cx="1709911" cy="2485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B9140E-FC30-4A40-9605-3E17512108B6}"/>
              </a:ext>
            </a:extLst>
          </p:cNvPr>
          <p:cNvSpPr/>
          <p:nvPr/>
        </p:nvSpPr>
        <p:spPr>
          <a:xfrm>
            <a:off x="1070388" y="3652353"/>
            <a:ext cx="3867320" cy="137620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0630865-7058-4715-BD76-77C9F7367BE6}"/>
              </a:ext>
            </a:extLst>
          </p:cNvPr>
          <p:cNvCxnSpPr>
            <a:cxnSpLocks/>
          </p:cNvCxnSpPr>
          <p:nvPr/>
        </p:nvCxnSpPr>
        <p:spPr>
          <a:xfrm>
            <a:off x="1423917" y="4100128"/>
            <a:ext cx="171487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60C783-FE66-45F0-9B5A-CFCBC09D80C7}"/>
                  </a:ext>
                </a:extLst>
              </p:cNvPr>
              <p:cNvSpPr txBox="1"/>
              <p:nvPr/>
            </p:nvSpPr>
            <p:spPr>
              <a:xfrm>
                <a:off x="3138794" y="4053521"/>
                <a:ext cx="177493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60C783-FE66-45F0-9B5A-CFCBC09D8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794" y="4053521"/>
                <a:ext cx="1774931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CF3D3-8108-4610-93E6-8809D37055BE}"/>
              </a:ext>
            </a:extLst>
          </p:cNvPr>
          <p:cNvCxnSpPr>
            <a:cxnSpLocks/>
          </p:cNvCxnSpPr>
          <p:nvPr/>
        </p:nvCxnSpPr>
        <p:spPr>
          <a:xfrm flipH="1">
            <a:off x="1212080" y="4692154"/>
            <a:ext cx="1836802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D15BC-F196-4929-AFD9-581BADA5A65F}"/>
                  </a:ext>
                </a:extLst>
              </p:cNvPr>
              <p:cNvSpPr txBox="1"/>
              <p:nvPr/>
            </p:nvSpPr>
            <p:spPr>
              <a:xfrm>
                <a:off x="3350106" y="2810366"/>
                <a:ext cx="1206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1D15BC-F196-4929-AFD9-581BADA5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106" y="2810366"/>
                <a:ext cx="1206869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F1C5CC95-A5A3-466E-B380-E9DEF259E3B3}"/>
              </a:ext>
            </a:extLst>
          </p:cNvPr>
          <p:cNvSpPr/>
          <p:nvPr/>
        </p:nvSpPr>
        <p:spPr>
          <a:xfrm>
            <a:off x="1945975" y="3691575"/>
            <a:ext cx="3690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34ABC0-5BEA-40FA-8159-DF06226F0896}"/>
                  </a:ext>
                </a:extLst>
              </p:cNvPr>
              <p:cNvSpPr/>
              <p:nvPr/>
            </p:nvSpPr>
            <p:spPr>
              <a:xfrm>
                <a:off x="1923373" y="4271161"/>
                <a:ext cx="4142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34ABC0-5BEA-40FA-8159-DF06226F0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373" y="4271161"/>
                <a:ext cx="41421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29A762-1AC8-4652-9C10-6D910748A014}"/>
                  </a:ext>
                </a:extLst>
              </p:cNvPr>
              <p:cNvSpPr txBox="1"/>
              <p:nvPr/>
            </p:nvSpPr>
            <p:spPr>
              <a:xfrm>
                <a:off x="3404751" y="3113443"/>
                <a:ext cx="9867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29A762-1AC8-4652-9C10-6D910748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51" y="3113443"/>
                <a:ext cx="9867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58533F5-FA40-4CFC-A1BD-393F5928BA73}"/>
              </a:ext>
            </a:extLst>
          </p:cNvPr>
          <p:cNvSpPr txBox="1"/>
          <p:nvPr/>
        </p:nvSpPr>
        <p:spPr>
          <a:xfrm>
            <a:off x="759489" y="5129177"/>
            <a:ext cx="472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as many times as the distinguisher wants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A58D08-D3C4-45F9-8986-0CF867375F23}"/>
                  </a:ext>
                </a:extLst>
              </p:cNvPr>
              <p:cNvSpPr txBox="1"/>
              <p:nvPr/>
            </p:nvSpPr>
            <p:spPr>
              <a:xfrm>
                <a:off x="3354957" y="2527537"/>
                <a:ext cx="1557158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A58D08-D3C4-45F9-8986-0CF867375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957" y="2527537"/>
                <a:ext cx="1557158" cy="380810"/>
              </a:xfrm>
              <a:prstGeom prst="rect">
                <a:avLst/>
              </a:prstGeom>
              <a:blipFill>
                <a:blip r:embed="rId13"/>
                <a:stretch>
                  <a:fillRect l="-3125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7A18B8-9452-47FE-ADBE-0499A66FEF7E}"/>
                  </a:ext>
                </a:extLst>
              </p:cNvPr>
              <p:cNvSpPr/>
              <p:nvPr/>
            </p:nvSpPr>
            <p:spPr>
              <a:xfrm>
                <a:off x="5663711" y="3563275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7A18B8-9452-47FE-ADBE-0499A66FE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711" y="3563275"/>
                <a:ext cx="67678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3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 animBg="1"/>
      <p:bldP spid="13" grpId="0" animBg="1"/>
      <p:bldP spid="14" grpId="0"/>
      <p:bldP spid="19" grpId="0" animBg="1"/>
      <p:bldP spid="21" grpId="0"/>
      <p:bldP spid="23" grpId="0"/>
      <p:bldP spid="24" grpId="0" animBg="1"/>
      <p:bldP spid="25" grpId="0" animBg="1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CA27-F7A1-436A-BCC5-41752FD3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Show that PRF construction of encryption is secure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DB9070-58E8-49B5-B8E7-AF2386FD15C6}"/>
              </a:ext>
            </a:extLst>
          </p:cNvPr>
          <p:cNvGrpSpPr/>
          <p:nvPr/>
        </p:nvGrpSpPr>
        <p:grpSpPr>
          <a:xfrm>
            <a:off x="623680" y="2115257"/>
            <a:ext cx="4852783" cy="4061706"/>
            <a:chOff x="623680" y="2115257"/>
            <a:chExt cx="4852783" cy="4061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714459-35D0-4C4F-814E-15FA027C1692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7464ED9-C6E1-45A0-BAC5-62EE540860F0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7464ED9-C6E1-45A0-BAC5-62EE54086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CCCD5C-98BD-470B-8E14-D7EC1AB08F31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FC2F820-02AF-4262-BCFF-72C5BB131818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48B9E01-3A46-403A-A71A-021B397F07CD}"/>
                    </a:ext>
                  </a:extLst>
                </p:cNvPr>
                <p:cNvSpPr txBox="1"/>
                <p:nvPr/>
              </p:nvSpPr>
              <p:spPr>
                <a:xfrm>
                  <a:off x="2940191" y="3849024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48B9E01-3A46-403A-A71A-021B397F07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0191" y="3849024"/>
                  <a:ext cx="2232644" cy="9500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41C589-3BEC-4B05-877E-B9358CC79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5AED19-D78E-4812-80A5-D16FCE4A9390}"/>
                    </a:ext>
                  </a:extLst>
                </p:cNvPr>
                <p:cNvSpPr txBox="1"/>
                <p:nvPr/>
              </p:nvSpPr>
              <p:spPr>
                <a:xfrm>
                  <a:off x="3294495" y="2697944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k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75AED19-D78E-4812-80A5-D16FCE4A9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4495" y="2697944"/>
                  <a:ext cx="128015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81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7E1BF29-2731-4927-B9FA-396D1FFAEDB5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7E1BF29-2731-4927-B9FA-396D1FFAED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079BF6E-EFC8-4439-918A-60CFF360C025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079BF6E-EFC8-4439-918A-60CFF360C0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653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027C315-92B3-48E6-99BA-799D5BA0010A}"/>
                    </a:ext>
                  </a:extLst>
                </p:cNvPr>
                <p:cNvSpPr txBox="1"/>
                <p:nvPr/>
              </p:nvSpPr>
              <p:spPr>
                <a:xfrm>
                  <a:off x="3370842" y="3070760"/>
                  <a:ext cx="986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4027C315-92B3-48E6-99BA-799D5BA00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842" y="3070760"/>
                  <a:ext cx="98674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147041-4E71-42FB-AE14-FFBA699F2767}"/>
                    </a:ext>
                  </a:extLst>
                </p:cNvPr>
                <p:cNvSpPr txBox="1"/>
                <p:nvPr/>
              </p:nvSpPr>
              <p:spPr>
                <a:xfrm>
                  <a:off x="3323614" y="3430387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147041-4E71-42FB-AE14-FFBA699F2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614" y="3430387"/>
                  <a:ext cx="128015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810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F80AEF-FB7F-46C1-A33A-DD50B809956D}"/>
              </a:ext>
            </a:extLst>
          </p:cNvPr>
          <p:cNvGrpSpPr/>
          <p:nvPr/>
        </p:nvGrpSpPr>
        <p:grpSpPr>
          <a:xfrm>
            <a:off x="6737968" y="2115257"/>
            <a:ext cx="4852783" cy="4061706"/>
            <a:chOff x="623680" y="2115257"/>
            <a:chExt cx="4852783" cy="406170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D0F990-FC3A-4B79-A023-1177EE64A9D0}"/>
                </a:ext>
              </a:extLst>
            </p:cNvPr>
            <p:cNvSpPr/>
            <p:nvPr/>
          </p:nvSpPr>
          <p:spPr>
            <a:xfrm>
              <a:off x="623680" y="2115257"/>
              <a:ext cx="4852783" cy="34994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F6CD200-62A7-41A6-8BE4-1A89AF033E78}"/>
                    </a:ext>
                  </a:extLst>
                </p:cNvPr>
                <p:cNvSpPr txBox="1"/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F6CD200-62A7-41A6-8BE4-1A89AF033E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313" y="5715298"/>
                  <a:ext cx="963807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5014BAF-C635-4A73-AAE7-FC9354B3E536}"/>
                </a:ext>
              </a:extLst>
            </p:cNvPr>
            <p:cNvSpPr/>
            <p:nvPr/>
          </p:nvSpPr>
          <p:spPr>
            <a:xfrm>
              <a:off x="3021664" y="2491559"/>
              <a:ext cx="2098976" cy="22130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623E0D7-63DC-47ED-A704-AF991265121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211" y="3217575"/>
              <a:ext cx="1714877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3786996-2D87-450D-8A35-4608BD7DBB90}"/>
                    </a:ext>
                  </a:extLst>
                </p:cNvPr>
                <p:cNvSpPr txBox="1"/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b="0" dirty="0"/>
                </a:p>
                <a:p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3786996-2D87-450D-8A35-4608BD7DB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868" y="3812692"/>
                  <a:ext cx="2232644" cy="9500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FC0D492F-2866-4570-B2AB-CB22FCA370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9682" y="4110554"/>
              <a:ext cx="183680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31BCBD8-4F4B-4910-8FB5-3FCF313E6C72}"/>
                    </a:ext>
                  </a:extLst>
                </p:cNvPr>
                <p:cNvSpPr/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31BCBD8-4F4B-4910-8FB5-3FCF313E6C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611" y="2780553"/>
                  <a:ext cx="92140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A889634-8C1D-41B4-A22E-0D1B0626870D}"/>
                    </a:ext>
                  </a:extLst>
                </p:cNvPr>
                <p:cNvSpPr/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A889634-8C1D-41B4-A22E-0D1B06268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803" y="3664358"/>
                  <a:ext cx="74366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653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4CE66CC-D866-4D21-86CD-752FB4A83740}"/>
                    </a:ext>
                  </a:extLst>
                </p:cNvPr>
                <p:cNvSpPr txBox="1"/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𝑟𝑎𝑛𝑑𝑜𝑚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4CE66CC-D866-4D21-86CD-752FB4A837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491" y="2800960"/>
                  <a:ext cx="155920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5867A5F-8378-48D2-ACB5-C863219B00FF}"/>
                    </a:ext>
                  </a:extLst>
                </p:cNvPr>
                <p:cNvSpPr txBox="1"/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55867A5F-8378-48D2-ACB5-C863219B0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072" y="3291541"/>
                  <a:ext cx="1280159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4286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19A564-FA71-425A-96DC-022261407C19}"/>
                  </a:ext>
                </a:extLst>
              </p:cNvPr>
              <p:cNvSpPr/>
              <p:nvPr/>
            </p:nvSpPr>
            <p:spPr>
              <a:xfrm>
                <a:off x="5757606" y="3511026"/>
                <a:ext cx="6767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19A564-FA71-425A-96DC-022261407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606" y="3511026"/>
                <a:ext cx="67678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31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1707</Words>
  <Application>Microsoft Office PowerPoint</Application>
  <PresentationFormat>Widescreen</PresentationFormat>
  <Paragraphs>352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Quiz 2 answers</vt:lpstr>
      <vt:lpstr>Question I</vt:lpstr>
      <vt:lpstr>Question 1</vt:lpstr>
      <vt:lpstr>Question 2</vt:lpstr>
      <vt:lpstr>Question 3</vt:lpstr>
      <vt:lpstr>Question 4</vt:lpstr>
      <vt:lpstr>Show that encryption from PRG is secure</vt:lpstr>
      <vt:lpstr>Show that F_G(k)  (x) is a PRF if G is a PRG</vt:lpstr>
      <vt:lpstr>Show that PRF construction of encryption is secure </vt:lpstr>
      <vt:lpstr>Show that PRF construction of encryption is secure </vt:lpstr>
      <vt:lpstr>Show that PRF construction of encryption is secure </vt:lpstr>
      <vt:lpstr>MAC forgery game </vt:lpstr>
      <vt:lpstr>Mac example exercise</vt:lpstr>
      <vt:lpstr>Security of macs from PRF via hybrid games</vt:lpstr>
      <vt:lpstr>Mac forgery example</vt:lpstr>
      <vt:lpstr>Collision resistance hash function</vt:lpstr>
      <vt:lpstr>Collision-resistant hash function exercises</vt:lpstr>
      <vt:lpstr>Collision-resistant hash function exercises</vt:lpstr>
      <vt:lpstr>Collision-resistant hash function exercises</vt:lpstr>
      <vt:lpstr>Collision-resistant hash function exercises</vt:lpstr>
      <vt:lpstr>Collision-resistant hash function exercises</vt:lpstr>
      <vt:lpstr>Computational assumptions</vt:lpstr>
      <vt:lpstr>Types of computational assumptions</vt:lpstr>
      <vt:lpstr>Discrete logarithm assumption</vt:lpstr>
      <vt:lpstr>Examples of hardness reduction</vt:lpstr>
      <vt:lpstr>Decisional Diffie Hellman problem</vt:lpstr>
      <vt:lpstr>Reduction</vt:lpstr>
      <vt:lpstr>Quadratic Residuosity </vt:lpstr>
      <vt:lpstr>Quadratic Residuosity </vt:lpstr>
      <vt:lpstr>Quadratic Residuosity </vt:lpstr>
      <vt:lpstr>Equivalence for quadratic residuosity problem</vt:lpstr>
      <vt:lpstr>QR  is hard ⇒ discrete logarithm is hard</vt:lpstr>
      <vt:lpstr>QR  is hard ⇒ discrete logarithm is hard</vt:lpstr>
      <vt:lpstr>Factoring assumption</vt:lpstr>
      <vt:lpstr>Polynomial recovery</vt:lpstr>
      <vt:lpstr>Learning with errors</vt:lpstr>
      <vt:lpstr> Example of LWE problem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Ranellucci</dc:creator>
  <cp:lastModifiedBy>Samuel Ranellucci</cp:lastModifiedBy>
  <cp:revision>118</cp:revision>
  <dcterms:created xsi:type="dcterms:W3CDTF">2017-10-04T02:03:26Z</dcterms:created>
  <dcterms:modified xsi:type="dcterms:W3CDTF">2017-10-05T00:37:22Z</dcterms:modified>
</cp:coreProperties>
</file>