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9" r:id="rId2"/>
    <p:sldId id="294" r:id="rId3"/>
    <p:sldId id="295" r:id="rId4"/>
    <p:sldId id="270" r:id="rId5"/>
    <p:sldId id="296" r:id="rId6"/>
    <p:sldId id="297" r:id="rId7"/>
    <p:sldId id="298" r:id="rId8"/>
    <p:sldId id="300" r:id="rId9"/>
    <p:sldId id="299" r:id="rId10"/>
    <p:sldId id="293" r:id="rId11"/>
    <p:sldId id="307" r:id="rId12"/>
    <p:sldId id="304" r:id="rId13"/>
    <p:sldId id="301" r:id="rId14"/>
    <p:sldId id="303" r:id="rId15"/>
    <p:sldId id="302" r:id="rId16"/>
    <p:sldId id="279" r:id="rId17"/>
    <p:sldId id="305" r:id="rId18"/>
    <p:sldId id="280" r:id="rId19"/>
    <p:sldId id="30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68D55AF-CF49-4D5F-B4A2-71A7A8F258C8}">
          <p14:sldIdLst>
            <p14:sldId id="269"/>
            <p14:sldId id="294"/>
            <p14:sldId id="295"/>
            <p14:sldId id="270"/>
            <p14:sldId id="296"/>
            <p14:sldId id="297"/>
            <p14:sldId id="298"/>
            <p14:sldId id="300"/>
            <p14:sldId id="299"/>
            <p14:sldId id="293"/>
            <p14:sldId id="307"/>
            <p14:sldId id="304"/>
            <p14:sldId id="301"/>
            <p14:sldId id="303"/>
            <p14:sldId id="302"/>
            <p14:sldId id="279"/>
            <p14:sldId id="305"/>
            <p14:sldId id="280"/>
            <p14:sldId id="30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20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Histogram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Sheet1!$A$1:$G$1</c:f>
              <c:strCache>
                <c:ptCount val="7"/>
                <c:pt idx="0">
                  <c:v>50&lt;</c:v>
                </c:pt>
                <c:pt idx="1">
                  <c:v>50-59</c:v>
                </c:pt>
                <c:pt idx="2">
                  <c:v>60-69</c:v>
                </c:pt>
                <c:pt idx="3">
                  <c:v>70-29</c:v>
                </c:pt>
                <c:pt idx="4">
                  <c:v>80-89</c:v>
                </c:pt>
                <c:pt idx="5">
                  <c:v>90-99</c:v>
                </c:pt>
                <c:pt idx="6">
                  <c:v>100+</c:v>
                </c:pt>
              </c:strCache>
            </c:strRef>
          </c:cat>
          <c:val>
            <c:numRef>
              <c:f>Sheet1!$A$2:$G$2</c:f>
              <c:numCache>
                <c:formatCode>General</c:formatCode>
                <c:ptCount val="7"/>
                <c:pt idx="0">
                  <c:v>4</c:v>
                </c:pt>
                <c:pt idx="1">
                  <c:v>7</c:v>
                </c:pt>
                <c:pt idx="2">
                  <c:v>3</c:v>
                </c:pt>
                <c:pt idx="3">
                  <c:v>7</c:v>
                </c:pt>
                <c:pt idx="4">
                  <c:v>8</c:v>
                </c:pt>
                <c:pt idx="5">
                  <c:v>6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4A-4921-AB4F-69B4D11BAC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6166216"/>
        <c:axId val="226167528"/>
      </c:barChart>
      <c:catAx>
        <c:axId val="226166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6167528"/>
        <c:crosses val="autoZero"/>
        <c:auto val="1"/>
        <c:lblAlgn val="ctr"/>
        <c:lblOffset val="100"/>
        <c:noMultiLvlLbl val="0"/>
      </c:catAx>
      <c:valAx>
        <c:axId val="226167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6166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0F823-4C56-4B69-8A07-191959F14CDD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9FDA6-2D47-4786-966A-1675E79F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87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11FF4-D653-4FF1-B29F-5ED924EEF8B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28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11FF4-D653-4FF1-B29F-5ED924EEF8B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0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49FDA6-2D47-4786-966A-1675E79F247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6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D266-09A3-47C6-93C8-10E6A76EB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D39825-64AB-4985-8D89-3FBF0CC37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A607B-32CE-4FF9-B006-C35C467E3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87942-E61D-44A6-8A3F-1F01C9BE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74569-2EC9-458E-BCA2-31E037AF6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4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FEC1-229C-443A-B678-2C1D6D4D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6B9A32-33E5-4D80-8087-826D5021C8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0F48B-BB1C-4B0C-A829-38AB548F0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59A40-6D1B-4547-BFA8-368D6D0EC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86302-FB3F-48E8-B6B5-BC3E9739E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5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29EBEB-BB64-4EDB-82C0-E49B1F9C62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2C0B3-A1CF-4E4D-9141-76B967822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065C-624A-4E0D-90CC-3708F9D25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C69E1-F55A-472D-8620-BA77315A7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68E59-8AC9-4B53-B9AC-7FA13472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6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7DEAF-961F-4A3F-ADF5-75D43FD9A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35C14-7691-4888-A488-2234A43A0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B867-E507-4C42-B185-816660FB4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129B4-528B-4658-A863-45D65A5BF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231DE-EFA1-473F-83B4-2B104595D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5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CE572-51F1-4491-A480-FBB2F12B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A0E8E-5331-41B6-9DCE-B62918FB2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AFC93-6E77-48F1-B442-7F817357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4D6FC-9102-4FF4-BBD4-B24C0356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B3EF7-0501-4337-86CB-6133C511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9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87943-4953-40E8-8284-C7A8ACB2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22B9D-B5D7-47AB-A364-209FCA605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2EFE6-A200-4B52-8598-FE06E7D12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77D96D-A4A2-4CB6-AC71-0183707C8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96E09-975A-4B6A-B94D-FA9577A93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9A1BC-8599-4D33-A686-57FAF18A0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2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C65CB-B49A-40B7-AD5C-CCF84BC10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BA246-3095-44FD-9D79-D23DFE9DD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0D851C-9389-455D-B8BE-D8BE1F245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64008B-3C0E-44BC-BE8C-B1CA5E5065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A59594-E42C-4338-837A-523DFB96F2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EB90CF-5427-4C83-8EA5-1AE119D06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DB09C2-34D1-4C90-AB47-3126A0E73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E99E68-4AA8-4301-9872-F8305495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1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F4D7B-D42C-41CC-9548-148D3FC2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EFD5F5-25CF-4AE7-9D05-B8EC085F1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ADDDC-F391-4F24-BE57-9C96768F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9415A1-DF9A-4A77-A65B-8403523C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9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5843B5-3696-4363-BDE5-EDAA67EA1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49034-E35D-4079-93DC-D3B1ED04E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82B4B-828B-448C-B24E-4AE3C13B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4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6100A-6783-44C2-9A9A-F1F9078F7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5E105-FE7B-4FF9-8804-85805B815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1D703-9F48-4F9B-9CB1-464BAB4C8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75C271-C74A-4D4F-9AA2-862EF578D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9C874-8849-4460-8CA5-9637360B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02B6F-ECDA-4D3C-92CA-AF3FBA5CA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44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DA5C1-F169-4625-BD52-AA3ECC1C1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F78556-F836-4706-B14D-6F0CB3C88D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437E8-F7C6-4F48-807D-DC773D30C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FF5DB-E033-4DF0-A74D-23BEADCA0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6BD91-A537-4EE3-ACAA-0451C2F6C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000BB-BCA5-45A4-9B49-6184C18CB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1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73067D-963A-476D-8A63-88875842F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26EED-10F7-4A0A-AFB0-8E491626B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F9949-C852-42A1-9853-75CD0C37F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372BF-EB93-4605-B91E-3A91996C2012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2EB9E-6F53-4D13-916F-39BAF8E62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777A0-6454-4CA1-86F7-0E7F75B0A6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96D64-9D7D-4E64-91CD-A6C1B0F3B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7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13" Type="http://schemas.openxmlformats.org/officeDocument/2006/relationships/image" Target="../media/image79.png"/><Relationship Id="rId18" Type="http://schemas.openxmlformats.org/officeDocument/2006/relationships/image" Target="../media/image84.png"/><Relationship Id="rId3" Type="http://schemas.openxmlformats.org/officeDocument/2006/relationships/image" Target="../media/image59.png"/><Relationship Id="rId7" Type="http://schemas.openxmlformats.org/officeDocument/2006/relationships/image" Target="../media/image74.png"/><Relationship Id="rId12" Type="http://schemas.openxmlformats.org/officeDocument/2006/relationships/image" Target="../media/image78.png"/><Relationship Id="rId17" Type="http://schemas.openxmlformats.org/officeDocument/2006/relationships/image" Target="../media/image8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77.png"/><Relationship Id="rId5" Type="http://schemas.openxmlformats.org/officeDocument/2006/relationships/image" Target="../media/image73.png"/><Relationship Id="rId15" Type="http://schemas.openxmlformats.org/officeDocument/2006/relationships/image" Target="../media/image81.png"/><Relationship Id="rId10" Type="http://schemas.openxmlformats.org/officeDocument/2006/relationships/image" Target="../media/image76.png"/><Relationship Id="rId19" Type="http://schemas.openxmlformats.org/officeDocument/2006/relationships/image" Target="../media/image85.png"/><Relationship Id="rId4" Type="http://schemas.openxmlformats.org/officeDocument/2006/relationships/image" Target="../media/image72.png"/><Relationship Id="rId9" Type="http://schemas.openxmlformats.org/officeDocument/2006/relationships/image" Target="../media/image75.png"/><Relationship Id="rId14" Type="http://schemas.openxmlformats.org/officeDocument/2006/relationships/image" Target="../media/image8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3" Type="http://schemas.openxmlformats.org/officeDocument/2006/relationships/image" Target="../media/image59.png"/><Relationship Id="rId7" Type="http://schemas.openxmlformats.org/officeDocument/2006/relationships/image" Target="../media/image5.png"/><Relationship Id="rId12" Type="http://schemas.openxmlformats.org/officeDocument/2006/relationships/image" Target="../media/image6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5" Type="http://schemas.openxmlformats.org/officeDocument/2006/relationships/image" Target="../media/image71.png"/><Relationship Id="rId10" Type="http://schemas.openxmlformats.org/officeDocument/2006/relationships/image" Target="../media/image66.png"/><Relationship Id="rId4" Type="http://schemas.openxmlformats.org/officeDocument/2006/relationships/image" Target="../media/image4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E2C28-8A6D-48D3-AA3E-9C924F3777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RSA encryption</a:t>
            </a:r>
          </a:p>
        </p:txBody>
      </p:sp>
    </p:spTree>
    <p:extLst>
      <p:ext uri="{BB962C8B-B14F-4D97-AF65-F5344CB8AC3E}">
        <p14:creationId xmlns:p14="http://schemas.microsoft.com/office/powerpoint/2010/main" val="248469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A13AE-78ED-40B9-AAF0-87FAE4BA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RSA keygen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BCBC22-A3D2-4E1F-8F19-2AC1D48421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endParaRPr lang="en-US" dirty="0"/>
              </a:p>
              <a:p>
                <a:r>
                  <a:rPr lang="en-US" dirty="0"/>
                  <a:t>Sample at random large primes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Security depends on the primes being long</a:t>
                </a:r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𝑝𝑞</m:t>
                    </m:r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⋅(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d>
                      <m:dPr>
                        <m:begChr m:val="{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𝐺𝐶𝐷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dirty="0"/>
                  <a:t> = 1}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𝑃𝐾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≔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d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𝑆𝐾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 ≔(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BCBC22-A3D2-4E1F-8F19-2AC1D48421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1290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B708-6134-42D1-952C-D3B761EF9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86B5C-8C10-46CE-8340-1B735EF5A9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𝜙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=2⋅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𝐺𝐶𝐷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,8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⁡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𝑃𝐾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←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7,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</m:d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𝑆𝐾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←(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86B5C-8C10-46CE-8340-1B735EF5A9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5824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B708-6134-42D1-952C-D3B761EF9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86B5C-8C10-46CE-8340-1B735EF5A9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=11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𝜙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=2⋅10=20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𝐺𝐶𝐷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,20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⁡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𝑃𝐾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←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7,33</m:t>
                        </m:r>
                      </m:e>
                    </m:d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𝑆𝐾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←(3,33)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86B5C-8C10-46CE-8340-1B735EF5A9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585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0F44E-AFB1-49E0-BBA7-D84A2F9F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Textbook RSA (not secure at all)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A945A1-0D97-4CDB-9537-06A33C8D8C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7861" y="2019056"/>
                <a:ext cx="4516315" cy="4351338"/>
              </a:xfrm>
            </p:spPr>
            <p:txBody>
              <a:bodyPr/>
              <a:lstStyle/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𝐸𝑛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𝑝𝑘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𝑝𝑘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← </m:t>
                    </m:r>
                    <m:sSup>
                      <m:sSup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  (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pPr lvl="1"/>
                <a:r>
                  <a:rPr lang="en-US" sz="3600" dirty="0"/>
                  <a:t>Output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A945A1-0D97-4CDB-9537-06A33C8D8C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7861" y="2019056"/>
                <a:ext cx="4516315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901AE46-FBEC-4D9E-BA96-C53A88AB602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44154" y="2019056"/>
                <a:ext cx="4358054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𝐷𝑒</m:t>
                    </m:r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i="1" dirty="0" smtClean="0">
                            <a:latin typeface="Cambria Math" panose="02040503050406030204" pitchFamily="18" charset="0"/>
                          </a:rPr>
                          <m:t>𝑠𝑘</m:t>
                        </m:r>
                      </m:sub>
                    </m:sSub>
                    <m:d>
                      <m:d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3600" i="1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←</m:t>
                    </m:r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sz="360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pPr lvl="1"/>
                <a:r>
                  <a:rPr lang="en-US" sz="3600" dirty="0"/>
                  <a:t>Output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901AE46-FBEC-4D9E-BA96-C53A88AB60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4154" y="2019056"/>
                <a:ext cx="4358054" cy="43513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6445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B708-6134-42D1-952C-D3B761EF9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86B5C-8C10-46CE-8340-1B735EF5A9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𝑃𝐾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←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←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7,15</m:t>
                        </m:r>
                      </m:e>
                    </m:d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7,15</m:t>
                            </m:r>
                          </m:e>
                        </m:d>
                      </m:sub>
                    </m:sSub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15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=8 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15)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𝐷𝑒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7,15</m:t>
                            </m:r>
                          </m:e>
                        </m:d>
                      </m:sub>
                    </m:sSub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15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15</m:t>
                        </m:r>
                      </m:e>
                    </m:d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E86B5C-8C10-46CE-8340-1B735EF5A9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656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0F44E-AFB1-49E0-BBA7-D84A2F9F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CPA-secure RSA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A945A1-0D97-4CDB-9537-06A33C8D8C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59069" y="1722682"/>
                <a:ext cx="5263662" cy="4351338"/>
              </a:xfrm>
            </p:spPr>
            <p:txBody>
              <a:bodyPr/>
              <a:lstStyle/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𝐸𝑛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𝑝𝑘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𝑝𝑘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∈{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m:rPr>
                        <m:lit/>
                      </m:rPr>
                      <a:rPr lang="en-US" sz="3600" b="0" i="1" smtClean="0">
                        <a:latin typeface="Cambria Math" panose="02040503050406030204" pitchFamily="18" charset="0"/>
                      </a:rPr>
                      <m:t>| 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m:rPr>
                            <m:lit/>
                          </m:rPr>
                          <a:rPr lang="en-US" sz="3600" b="0" i="1" smtClean="0">
                            <a:latin typeface="Cambria Math" panose="02040503050406030204" pitchFamily="18" charset="0"/>
                          </a:rPr>
                          <m:t>||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acc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 ←  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lit/>
                      </m:rPr>
                      <a:rPr lang="en-US" sz="3200" b="0" i="1" dirty="0" smtClean="0">
                        <a:latin typeface="Cambria Math" panose="02040503050406030204" pitchFamily="18" charset="0"/>
                      </a:rPr>
                      <m:t>||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sz="32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← </m:t>
                    </m:r>
                    <m:sSup>
                      <m:sSup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acc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  (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pPr lvl="1"/>
                <a:r>
                  <a:rPr lang="en-US" sz="3600" dirty="0"/>
                  <a:t>Output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A945A1-0D97-4CDB-9537-06A33C8D8C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9069" y="1722682"/>
                <a:ext cx="5263662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901AE46-FBEC-4D9E-BA96-C53A88AB602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44154" y="2019056"/>
                <a:ext cx="4358054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𝐷𝑒</m:t>
                    </m:r>
                    <m:sSub>
                      <m:sSub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i="1" dirty="0" smtClean="0">
                            <a:latin typeface="Cambria Math" panose="02040503050406030204" pitchFamily="18" charset="0"/>
                          </a:rPr>
                          <m:t>𝑠𝑘</m:t>
                        </m:r>
                      </m:sub>
                    </m:sSub>
                    <m:d>
                      <m:d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3600" i="1" smtClean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𝑝𝑘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acc>
                    <m:r>
                      <a:rPr lang="en-US" sz="3600" i="1" smtClean="0">
                        <a:latin typeface="Cambria Math" panose="02040503050406030204" pitchFamily="18" charset="0"/>
                      </a:rPr>
                      <m:t>←</m:t>
                    </m:r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360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r>
                      <a:rPr lang="en-US" sz="360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lit/>
                      </m:rPr>
                      <a:rPr lang="en-US" sz="3600" i="1" dirty="0">
                        <a:latin typeface="Cambria Math" panose="02040503050406030204" pitchFamily="18" charset="0"/>
                      </a:rPr>
                      <m:t>||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←</m:t>
                    </m:r>
                    <m:acc>
                      <m:accPr>
                        <m:chr m:val="̃"/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acc>
                  </m:oMath>
                </a14:m>
                <a:endParaRPr lang="en-US" sz="3600" dirty="0"/>
              </a:p>
              <a:p>
                <a:pPr lvl="1"/>
                <a:r>
                  <a:rPr lang="en-US" sz="3600" dirty="0"/>
                  <a:t>Output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901AE46-FBEC-4D9E-BA96-C53A88AB60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4154" y="2019056"/>
                <a:ext cx="4358054" cy="43513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3481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51F2-412A-4EE9-970A-CAF26947C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Validation oracles / error oracles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351DCE-5254-4F04-BEFB-60DF8E70A6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r>
                  <a:rPr lang="en-US" dirty="0"/>
                  <a:t>When encrypting message using public-key encryption, it might be that the website sends you an error if the message is not valid.</a:t>
                </a:r>
              </a:p>
              <a:p>
                <a:endParaRPr lang="en-US" dirty="0"/>
              </a:p>
              <a:p>
                <a:r>
                  <a:rPr lang="en-US" dirty="0"/>
                  <a:t>Homomorphic properties of certain encryption schemes</a:t>
                </a:r>
              </a:p>
              <a:p>
                <a:pPr marL="457200" lvl="1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𝐸𝑛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𝑝𝑘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 ∗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𝐸𝑛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𝑝𝑘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𝐸𝑛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𝑝𝑘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351DCE-5254-4F04-BEFB-60DF8E70A6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197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21141-08E5-40CC-8503-F61B74241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RSA is homomorphic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069CEA-145C-450E-B342-02D9FA953A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𝐸𝑛</m:t>
                    </m:r>
                    <m:sSub>
                      <m:sSub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𝑝𝑘</m:t>
                        </m:r>
                      </m:sub>
                    </m:sSub>
                    <m:r>
                      <a:rPr lang="en-US" sz="36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3600" i="1" dirty="0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𝑝𝑘</m:t>
                    </m:r>
                  </m:oMath>
                </a14:m>
                <a:endParaRPr lang="en-US" sz="36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3600" i="1" dirty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← </m:t>
                    </m:r>
                    <m:sSup>
                      <m:sSup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  <m:r>
                      <a:rPr lang="en-US" sz="3600" i="1" dirty="0">
                        <a:latin typeface="Cambria Math" panose="02040503050406030204" pitchFamily="18" charset="0"/>
                      </a:rPr>
                      <m:t>  (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36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pPr lvl="1"/>
                <a:r>
                  <a:rPr lang="en-US" sz="3600" dirty="0"/>
                  <a:t>Output 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sz="3600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𝐸𝑛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𝑝𝑘</m:t>
                        </m:r>
                      </m:sub>
                    </m:sSub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𝐸𝑛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𝑝𝑘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069CEA-145C-450E-B342-02D9FA953A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815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2BD41-3E0B-4040-A12E-A570DA321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 oracle attack using homomorphism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C3DCA0E-ED62-4963-B910-114302E7D3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lit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3=0,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lit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3=1,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𝐷𝑒</m:t>
                      </m:r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𝑠𝑘</m:t>
                          </m:r>
                        </m:sub>
                      </m:sSub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 err="1" smtClean="0">
                              <a:latin typeface="Cambria Math" panose="02040503050406030204" pitchFamily="18" charset="0"/>
                            </a:rPr>
                            <m:t>𝐸𝑛</m:t>
                          </m:r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 err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𝑝𝑘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𝐸𝑛</m:t>
                          </m:r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𝑝𝑘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</m:d>
                      <m:r>
                        <a:rPr lang="en-US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⇒ 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dirty="0">
                          <a:latin typeface="Cambria Math" panose="02040503050406030204" pitchFamily="18" charset="0"/>
                        </a:rPr>
                        <m:t>𝐷𝑒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𝑠𝑘</m:t>
                          </m:r>
                        </m:sub>
                      </m:sSub>
                      <m:d>
                        <m:d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 err="1">
                              <a:latin typeface="Cambria Math" panose="02040503050406030204" pitchFamily="18" charset="0"/>
                            </a:rPr>
                            <m:t>𝐸𝑛</m:t>
                          </m:r>
                          <m:sSub>
                            <m:sSub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 err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𝑝𝑘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∗2</m:t>
                              </m:r>
                            </m:e>
                          </m:d>
                        </m:e>
                      </m:d>
                      <m:r>
                        <a:rPr lang="en-US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dirty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𝑚𝑜𝑑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 3=1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C3DCA0E-ED62-4963-B910-114302E7D3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1253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2796-BDB1-48BD-9F80-D405150EB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Exams distribution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BF508B6-C71C-4A44-9D39-AB2E32BA2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6327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0493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69E1-103E-4099-88AF-100F3B589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Greatest common divisor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60683E-55BC-488D-9ED8-F28EBC0D0D5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𝐺𝐶𝐷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 :=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dirty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lim>
                        </m:limLow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lit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) 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𝑎𝑛𝑑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lit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𝑑𝑖𝑣𝑖𝑑𝑒𝑠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≔{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𝐺𝐶𝐷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=1,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}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60683E-55BC-488D-9ED8-F28EBC0D0D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471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A6854-FD80-4854-9171-C65B12361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Modular inverse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CC6415-154A-47E2-A201-9F2C130885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Let </a:t>
                </a:r>
                <a:r>
                  <a:rPr lang="en-US" i="0" dirty="0">
                    <a:latin typeface="+mj-lt"/>
                  </a:rPr>
                  <a:t>(</a:t>
                </a:r>
                <a:r>
                  <a:rPr lang="en-US" i="0" dirty="0" err="1">
                    <a:latin typeface="+mj-lt"/>
                  </a:rPr>
                  <a:t>x,n</a:t>
                </a:r>
                <a:r>
                  <a:rPr lang="en-US" i="0" dirty="0">
                    <a:latin typeface="+mj-lt"/>
                  </a:rPr>
                  <a:t>)</a:t>
                </a:r>
                <a:r>
                  <a:rPr lang="en-US" dirty="0"/>
                  <a:t> be integers such that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𝐺𝐶𝐷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  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 panose="02040503050406030204" pitchFamily="18" charset="0"/>
                      </a:rPr>
                      <m:t>{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}≔{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∣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 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}  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CC6415-154A-47E2-A201-9F2C130885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5972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C6D30-4E06-4405-B255-B18B052E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Powers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D055CC-F388-46FF-BB80-0301CB8210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⋅…⋅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(n times)</a:t>
                </a:r>
              </a:p>
              <a:p>
                <a:pPr marL="914400" lvl="1" indent="-457200">
                  <a:buFont typeface="+mj-lt"/>
                  <a:buAutoNum type="arabicPeriod"/>
                </a:pPr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7 = 2 ∗2∗2 ∗2 ∗2 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7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=32 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7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=4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D055CC-F388-46FF-BB80-0301CB8210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3637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90426-4505-4CD3-B033-AC9D2E5E4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key-encryption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A32AD-5C8C-4D4E-A70A-0F93EEB1B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How can people send encrypted messages to google, steam, your bank, even though they have never exchanged secret keys with those companies?</a:t>
            </a:r>
          </a:p>
          <a:p>
            <a:endParaRPr lang="en-US" dirty="0"/>
          </a:p>
          <a:p>
            <a:r>
              <a:rPr lang="en-US" dirty="0"/>
              <a:t>Public-key encryption allows you to do it</a:t>
            </a:r>
          </a:p>
          <a:p>
            <a:pPr lvl="1"/>
            <a:r>
              <a:rPr lang="en-US" dirty="0"/>
              <a:t>Public key  is revealed publicly so that everyone can encrypt messages</a:t>
            </a:r>
          </a:p>
          <a:p>
            <a:pPr lvl="1"/>
            <a:r>
              <a:rPr lang="en-US" dirty="0"/>
              <a:t>Secret key is kept hidden and only the owner is allowed is able to decrypt the ciphertext</a:t>
            </a:r>
          </a:p>
        </p:txBody>
      </p:sp>
    </p:spTree>
    <p:extLst>
      <p:ext uri="{BB962C8B-B14F-4D97-AF65-F5344CB8AC3E}">
        <p14:creationId xmlns:p14="http://schemas.microsoft.com/office/powerpoint/2010/main" val="2191522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487F4-28C9-4DE8-81AF-DBA106A51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Public-key encryption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C0CBF0-D191-45B5-A551-50641002AA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r>
                  <a:rPr lang="en-US" dirty="0"/>
                  <a:t>The Gen algorithm takes security parameter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and outputs both a secret key and a public key</a:t>
                </a:r>
              </a:p>
              <a:p>
                <a:endParaRPr lang="en-US" dirty="0"/>
              </a:p>
              <a:p>
                <a:r>
                  <a:rPr lang="en-US" dirty="0"/>
                  <a:t>The encrypt algorithm takes a public key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𝑝𝑘</m:t>
                    </m:r>
                  </m:oMath>
                </a14:m>
                <a:r>
                  <a:rPr lang="en-US" dirty="0"/>
                  <a:t> and a message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and outputs a ciphertext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decrypt algorithm takes a secret key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𝑠𝑘</m:t>
                    </m:r>
                  </m:oMath>
                </a14:m>
                <a:r>
                  <a:rPr lang="en-US" dirty="0"/>
                  <a:t> and a ciphertext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and outputs the message 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C0CBF0-D191-45B5-A551-50641002AA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b="-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827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F021C-C69D-46DA-BEB8-3075608B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Formal definition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BC195F-D1FF-4D2C-A97D-C38105EEB11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𝐺𝑒𝑛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𝐸𝑛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𝑝𝑘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               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𝑠𝑘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              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Correctness:</a:t>
                </a:r>
              </a:p>
              <a:p>
                <a:pPr marL="457200" lvl="1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Dec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sk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𝐸𝑛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𝑝𝑘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lit/>
                      </m:rPr>
                      <a:rPr lang="en-US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𝑝𝑘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𝐺𝑒𝑛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]=1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EBC195F-D1FF-4D2C-A97D-C38105EEB1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4057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839BCC6A-4910-4F84-91A6-B8CBFEA1BEDB}"/>
              </a:ext>
            </a:extLst>
          </p:cNvPr>
          <p:cNvSpPr/>
          <p:nvPr/>
        </p:nvSpPr>
        <p:spPr>
          <a:xfrm>
            <a:off x="218879" y="1932256"/>
            <a:ext cx="4821825" cy="38497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B2744F3A-4E59-4FB5-8383-48B1A0B0FD21}"/>
                  </a:ext>
                </a:extLst>
              </p:cNvPr>
              <p:cNvSpPr txBox="1"/>
              <p:nvPr/>
            </p:nvSpPr>
            <p:spPr>
              <a:xfrm>
                <a:off x="2125546" y="5855927"/>
                <a:ext cx="9638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B2744F3A-4E59-4FB5-8383-48B1A0B0FD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5546" y="5855927"/>
                <a:ext cx="963807" cy="461665"/>
              </a:xfrm>
              <a:prstGeom prst="rect">
                <a:avLst/>
              </a:prstGeom>
              <a:blipFill>
                <a:blip r:embed="rId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158244B6-6977-4F5A-9E75-2800F2D94B84}"/>
              </a:ext>
            </a:extLst>
          </p:cNvPr>
          <p:cNvSpPr/>
          <p:nvPr/>
        </p:nvSpPr>
        <p:spPr>
          <a:xfrm>
            <a:off x="2742473" y="2179734"/>
            <a:ext cx="2166639" cy="2988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84662C-B6A2-4081-8F04-AF599B337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Multi-message indistinguishability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1964CF-69A2-42E9-BB29-B90AD3D6F615}"/>
              </a:ext>
            </a:extLst>
          </p:cNvPr>
          <p:cNvCxnSpPr>
            <a:cxnSpLocks/>
          </p:cNvCxnSpPr>
          <p:nvPr/>
        </p:nvCxnSpPr>
        <p:spPr>
          <a:xfrm>
            <a:off x="936143" y="3044346"/>
            <a:ext cx="171487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605ADFF-8BDA-4FBB-946D-5C1D2277551B}"/>
                  </a:ext>
                </a:extLst>
              </p:cNvPr>
              <p:cNvSpPr/>
              <p:nvPr/>
            </p:nvSpPr>
            <p:spPr>
              <a:xfrm>
                <a:off x="1147440" y="2610516"/>
                <a:ext cx="1242968" cy="37497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i="1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…,</m:t>
                      </m:r>
                      <m:sSubSup>
                        <m:sSub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605ADFF-8BDA-4FBB-946D-5C1D227755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440" y="2610516"/>
                <a:ext cx="1242968" cy="374974"/>
              </a:xfrm>
              <a:prstGeom prst="rect">
                <a:avLst/>
              </a:prstGeom>
              <a:blipFill>
                <a:blip r:embed="rId4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0E5206-3F49-4A47-B608-6777866E785A}"/>
                  </a:ext>
                </a:extLst>
              </p:cNvPr>
              <p:cNvSpPr txBox="1"/>
              <p:nvPr/>
            </p:nvSpPr>
            <p:spPr>
              <a:xfrm>
                <a:off x="2877123" y="3227388"/>
                <a:ext cx="1930958" cy="9600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i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0E5206-3F49-4A47-B608-6777866E78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123" y="3227388"/>
                <a:ext cx="1930958" cy="9600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93D9E769-24BA-46A4-BABA-34B0A0FE96EF}"/>
                  </a:ext>
                </a:extLst>
              </p:cNvPr>
              <p:cNvSpPr/>
              <p:nvPr/>
            </p:nvSpPr>
            <p:spPr>
              <a:xfrm>
                <a:off x="2761772" y="2259957"/>
                <a:ext cx="2118423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𝑠𝑘</m:t>
                          </m:r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𝑝𝑘</m:t>
                          </m:r>
                        </m:e>
                      </m:d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𝐺𝑒𝑛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93D9E769-24BA-46A4-BABA-34B0A0FE96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772" y="2259957"/>
                <a:ext cx="2118423" cy="369332"/>
              </a:xfrm>
              <a:prstGeom prst="rect">
                <a:avLst/>
              </a:prstGeom>
              <a:blipFill>
                <a:blip r:embed="rId6"/>
                <a:stretch>
                  <a:fillRect r="-1437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8D199AD-79CD-42E0-870C-408E0AF9764E}"/>
              </a:ext>
            </a:extLst>
          </p:cNvPr>
          <p:cNvCxnSpPr>
            <a:cxnSpLocks/>
          </p:cNvCxnSpPr>
          <p:nvPr/>
        </p:nvCxnSpPr>
        <p:spPr>
          <a:xfrm flipH="1">
            <a:off x="835059" y="2404076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30F12FFD-7A4E-475F-8909-C25AFAF1481D}"/>
                  </a:ext>
                </a:extLst>
              </p:cNvPr>
              <p:cNvSpPr/>
              <p:nvPr/>
            </p:nvSpPr>
            <p:spPr>
              <a:xfrm>
                <a:off x="1511466" y="2000128"/>
                <a:ext cx="439864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en-US" b="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p</a:t>
                </a:r>
                <a14:m>
                  <m:oMath xmlns:m="http://schemas.openxmlformats.org/officeDocument/2006/math">
                    <m:r>
                      <a:rPr lang="en-US" b="0" i="1" smtClean="0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30F12FFD-7A4E-475F-8909-C25AFAF148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466" y="2000128"/>
                <a:ext cx="439864" cy="369332"/>
              </a:xfrm>
              <a:prstGeom prst="rect">
                <a:avLst/>
              </a:prstGeom>
              <a:blipFill>
                <a:blip r:embed="rId7"/>
                <a:stretch>
                  <a:fillRect l="-13889" t="-11475" r="-1389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EB4DB49B-F865-4B84-8FB8-CA943BCC12CD}"/>
                  </a:ext>
                </a:extLst>
              </p:cNvPr>
              <p:cNvSpPr/>
              <p:nvPr/>
            </p:nvSpPr>
            <p:spPr>
              <a:xfrm>
                <a:off x="5589855" y="3408166"/>
                <a:ext cx="67678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EB4DB49B-F865-4B84-8FB8-CA943BCC12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9855" y="3408166"/>
                <a:ext cx="676788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8574A9A6-A025-4533-8DB3-CB31D8196820}"/>
                  </a:ext>
                </a:extLst>
              </p:cNvPr>
              <p:cNvSpPr/>
              <p:nvPr/>
            </p:nvSpPr>
            <p:spPr>
              <a:xfrm>
                <a:off x="1221618" y="3322221"/>
                <a:ext cx="1281633" cy="38517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i="1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…,</m:t>
                      </m:r>
                      <m:sSubSup>
                        <m:sSub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8574A9A6-A025-4533-8DB3-CB31D81968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618" y="3322221"/>
                <a:ext cx="1281633" cy="385170"/>
              </a:xfrm>
              <a:prstGeom prst="rect">
                <a:avLst/>
              </a:prstGeom>
              <a:blipFill>
                <a:blip r:embed="rId9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67455CD-9D97-4BF5-AFC6-06F1E1CDD816}"/>
              </a:ext>
            </a:extLst>
          </p:cNvPr>
          <p:cNvCxnSpPr>
            <a:cxnSpLocks/>
          </p:cNvCxnSpPr>
          <p:nvPr/>
        </p:nvCxnSpPr>
        <p:spPr>
          <a:xfrm>
            <a:off x="956984" y="3851744"/>
            <a:ext cx="171487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7125E78-1FDA-42BD-B63A-61BBB813C06A}"/>
                  </a:ext>
                </a:extLst>
              </p:cNvPr>
              <p:cNvSpPr txBox="1"/>
              <p:nvPr/>
            </p:nvSpPr>
            <p:spPr>
              <a:xfrm>
                <a:off x="2855504" y="4112328"/>
                <a:ext cx="1930958" cy="9600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,…,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7125E78-1FDA-42BD-B63A-61BBB813C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504" y="4112328"/>
                <a:ext cx="1930958" cy="96000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3F0EA08-8ADE-42CF-A8E5-19D70537B58D}"/>
              </a:ext>
            </a:extLst>
          </p:cNvPr>
          <p:cNvCxnSpPr>
            <a:cxnSpLocks/>
          </p:cNvCxnSpPr>
          <p:nvPr/>
        </p:nvCxnSpPr>
        <p:spPr>
          <a:xfrm flipH="1">
            <a:off x="850523" y="4823929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3821E8D-2311-4D39-81AB-8DD22F25E95C}"/>
                  </a:ext>
                </a:extLst>
              </p:cNvPr>
              <p:cNvSpPr txBox="1"/>
              <p:nvPr/>
            </p:nvSpPr>
            <p:spPr>
              <a:xfrm>
                <a:off x="902927" y="4409863"/>
                <a:ext cx="193095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3821E8D-2311-4D39-81AB-8DD22F25E9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927" y="4409863"/>
                <a:ext cx="1930958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54">
            <a:extLst>
              <a:ext uri="{FF2B5EF4-FFF2-40B4-BE49-F238E27FC236}">
                <a16:creationId xmlns:a16="http://schemas.microsoft.com/office/drawing/2014/main" id="{3D063EDC-02FB-4CA0-B718-3520B60D924E}"/>
              </a:ext>
            </a:extLst>
          </p:cNvPr>
          <p:cNvSpPr/>
          <p:nvPr/>
        </p:nvSpPr>
        <p:spPr>
          <a:xfrm>
            <a:off x="6815794" y="1932256"/>
            <a:ext cx="4821825" cy="38497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67AD21DA-0035-4362-AA3E-75E48EFB2515}"/>
                  </a:ext>
                </a:extLst>
              </p:cNvPr>
              <p:cNvSpPr txBox="1"/>
              <p:nvPr/>
            </p:nvSpPr>
            <p:spPr>
              <a:xfrm>
                <a:off x="8722461" y="5855927"/>
                <a:ext cx="9638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67AD21DA-0035-4362-AA3E-75E48EFB25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2461" y="5855927"/>
                <a:ext cx="963807" cy="461665"/>
              </a:xfrm>
              <a:prstGeom prst="rect">
                <a:avLst/>
              </a:prstGeom>
              <a:blipFill>
                <a:blip r:embed="rId12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Rectangle 56">
            <a:extLst>
              <a:ext uri="{FF2B5EF4-FFF2-40B4-BE49-F238E27FC236}">
                <a16:creationId xmlns:a16="http://schemas.microsoft.com/office/drawing/2014/main" id="{8A383FCC-D65B-47C3-8486-7E6A04736A3F}"/>
              </a:ext>
            </a:extLst>
          </p:cNvPr>
          <p:cNvSpPr/>
          <p:nvPr/>
        </p:nvSpPr>
        <p:spPr>
          <a:xfrm>
            <a:off x="9339388" y="2179734"/>
            <a:ext cx="2166639" cy="2988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7C16318-116F-4B6E-B6F2-4045AAF57BC3}"/>
              </a:ext>
            </a:extLst>
          </p:cNvPr>
          <p:cNvCxnSpPr>
            <a:cxnSpLocks/>
          </p:cNvCxnSpPr>
          <p:nvPr/>
        </p:nvCxnSpPr>
        <p:spPr>
          <a:xfrm>
            <a:off x="7533058" y="3044346"/>
            <a:ext cx="171487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5FF5477-BBE9-4225-8111-70D9273ABE72}"/>
                  </a:ext>
                </a:extLst>
              </p:cNvPr>
              <p:cNvSpPr/>
              <p:nvPr/>
            </p:nvSpPr>
            <p:spPr>
              <a:xfrm>
                <a:off x="7744355" y="2610516"/>
                <a:ext cx="1242968" cy="37497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i="1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…,</m:t>
                      </m:r>
                      <m:sSubSup>
                        <m:sSub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5FF5477-BBE9-4225-8111-70D9273ABE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4355" y="2610516"/>
                <a:ext cx="1242968" cy="374974"/>
              </a:xfrm>
              <a:prstGeom prst="rect">
                <a:avLst/>
              </a:prstGeom>
              <a:blipFill>
                <a:blip r:embed="rId13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CE88C34-340F-4148-A2EA-DDEE39DC4784}"/>
                  </a:ext>
                </a:extLst>
              </p:cNvPr>
              <p:cNvSpPr txBox="1"/>
              <p:nvPr/>
            </p:nvSpPr>
            <p:spPr>
              <a:xfrm>
                <a:off x="9474038" y="3227388"/>
                <a:ext cx="1930958" cy="9600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i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BCE88C34-340F-4148-A2EA-DDEE39DC47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038" y="3227388"/>
                <a:ext cx="1930958" cy="96000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61B8A253-2A09-43E7-A59B-23A84E7E9E00}"/>
                  </a:ext>
                </a:extLst>
              </p:cNvPr>
              <p:cNvSpPr/>
              <p:nvPr/>
            </p:nvSpPr>
            <p:spPr>
              <a:xfrm>
                <a:off x="9358687" y="2259957"/>
                <a:ext cx="2118423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𝑠𝑘</m:t>
                          </m:r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𝑝𝑘</m:t>
                          </m:r>
                        </m:e>
                      </m:d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𝐺𝑒𝑛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61B8A253-2A09-43E7-A59B-23A84E7E9E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8687" y="2259957"/>
                <a:ext cx="2118423" cy="369332"/>
              </a:xfrm>
              <a:prstGeom prst="rect">
                <a:avLst/>
              </a:prstGeom>
              <a:blipFill>
                <a:blip r:embed="rId15"/>
                <a:stretch>
                  <a:fillRect r="-1437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A1C4E625-B8E7-4940-B818-5B32BC991CE0}"/>
              </a:ext>
            </a:extLst>
          </p:cNvPr>
          <p:cNvCxnSpPr>
            <a:cxnSpLocks/>
          </p:cNvCxnSpPr>
          <p:nvPr/>
        </p:nvCxnSpPr>
        <p:spPr>
          <a:xfrm flipH="1">
            <a:off x="7431974" y="2404076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DCABB414-D00F-4A50-8B52-E84E48B11EA0}"/>
                  </a:ext>
                </a:extLst>
              </p:cNvPr>
              <p:cNvSpPr/>
              <p:nvPr/>
            </p:nvSpPr>
            <p:spPr>
              <a:xfrm>
                <a:off x="8108381" y="2000128"/>
                <a:ext cx="439864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en-US" b="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p</a:t>
                </a:r>
                <a14:m>
                  <m:oMath xmlns:m="http://schemas.openxmlformats.org/officeDocument/2006/math">
                    <m:r>
                      <a:rPr lang="en-US" b="0" i="1" smtClean="0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DCABB414-D00F-4A50-8B52-E84E48B11E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8381" y="2000128"/>
                <a:ext cx="439864" cy="369332"/>
              </a:xfrm>
              <a:prstGeom prst="rect">
                <a:avLst/>
              </a:prstGeom>
              <a:blipFill>
                <a:blip r:embed="rId16"/>
                <a:stretch>
                  <a:fillRect l="-13889" t="-11475" r="-2778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C3BA1175-5348-41B5-AE3C-9AB231B9B35F}"/>
                  </a:ext>
                </a:extLst>
              </p:cNvPr>
              <p:cNvSpPr/>
              <p:nvPr/>
            </p:nvSpPr>
            <p:spPr>
              <a:xfrm>
                <a:off x="7818533" y="3322221"/>
                <a:ext cx="1281633" cy="38517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i="1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…,</m:t>
                      </m:r>
                      <m:sSubSup>
                        <m:sSub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C3BA1175-5348-41B5-AE3C-9AB231B9B3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533" y="3322221"/>
                <a:ext cx="1281633" cy="385170"/>
              </a:xfrm>
              <a:prstGeom prst="rect">
                <a:avLst/>
              </a:prstGeom>
              <a:blipFill>
                <a:blip r:embed="rId17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7ED81E15-5B4A-42AB-AFEF-94729659B1FE}"/>
              </a:ext>
            </a:extLst>
          </p:cNvPr>
          <p:cNvCxnSpPr>
            <a:cxnSpLocks/>
          </p:cNvCxnSpPr>
          <p:nvPr/>
        </p:nvCxnSpPr>
        <p:spPr>
          <a:xfrm>
            <a:off x="7553899" y="3851744"/>
            <a:ext cx="171487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F3F125BA-3A73-4CDF-B711-C58336652CD5}"/>
                  </a:ext>
                </a:extLst>
              </p:cNvPr>
              <p:cNvSpPr txBox="1"/>
              <p:nvPr/>
            </p:nvSpPr>
            <p:spPr>
              <a:xfrm>
                <a:off x="9452419" y="4112328"/>
                <a:ext cx="1930958" cy="9600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,…,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F3F125BA-3A73-4CDF-B711-C58336652C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419" y="4112328"/>
                <a:ext cx="1930958" cy="96000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AF50671A-449C-4A37-B96F-C7E2B6C6444C}"/>
              </a:ext>
            </a:extLst>
          </p:cNvPr>
          <p:cNvCxnSpPr>
            <a:cxnSpLocks/>
          </p:cNvCxnSpPr>
          <p:nvPr/>
        </p:nvCxnSpPr>
        <p:spPr>
          <a:xfrm flipH="1">
            <a:off x="7447438" y="4823929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AE1983C4-6BCA-4725-BC9A-4B23EB71378F}"/>
                  </a:ext>
                </a:extLst>
              </p:cNvPr>
              <p:cNvSpPr txBox="1"/>
              <p:nvPr/>
            </p:nvSpPr>
            <p:spPr>
              <a:xfrm>
                <a:off x="7499842" y="4409863"/>
                <a:ext cx="193095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AE1983C4-6BCA-4725-BC9A-4B23EB7137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9842" y="4409863"/>
                <a:ext cx="1930958" cy="64633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972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8963ABA6-E8E0-4CBC-B644-CE4D9530CBCF}"/>
              </a:ext>
            </a:extLst>
          </p:cNvPr>
          <p:cNvSpPr/>
          <p:nvPr/>
        </p:nvSpPr>
        <p:spPr>
          <a:xfrm>
            <a:off x="6788839" y="1932256"/>
            <a:ext cx="5221569" cy="38497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39BCC6A-4910-4F84-91A6-B8CBFEA1BEDB}"/>
              </a:ext>
            </a:extLst>
          </p:cNvPr>
          <p:cNvSpPr/>
          <p:nvPr/>
        </p:nvSpPr>
        <p:spPr>
          <a:xfrm>
            <a:off x="218879" y="1932256"/>
            <a:ext cx="5046497" cy="38497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B2744F3A-4E59-4FB5-8383-48B1A0B0FD21}"/>
                  </a:ext>
                </a:extLst>
              </p:cNvPr>
              <p:cNvSpPr txBox="1"/>
              <p:nvPr/>
            </p:nvSpPr>
            <p:spPr>
              <a:xfrm>
                <a:off x="2125546" y="5855927"/>
                <a:ext cx="9638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B2744F3A-4E59-4FB5-8383-48B1A0B0FD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5546" y="5855927"/>
                <a:ext cx="963807" cy="461665"/>
              </a:xfrm>
              <a:prstGeom prst="rect">
                <a:avLst/>
              </a:prstGeom>
              <a:blipFill>
                <a:blip r:embed="rId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>
            <a:extLst>
              <a:ext uri="{FF2B5EF4-FFF2-40B4-BE49-F238E27FC236}">
                <a16:creationId xmlns:a16="http://schemas.microsoft.com/office/drawing/2014/main" id="{92EA72DE-12A3-4B4C-826E-5A9B68C29D81}"/>
              </a:ext>
            </a:extLst>
          </p:cNvPr>
          <p:cNvSpPr/>
          <p:nvPr/>
        </p:nvSpPr>
        <p:spPr>
          <a:xfrm>
            <a:off x="1621885" y="3851744"/>
            <a:ext cx="369012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58244B6-6977-4F5A-9E75-2800F2D94B84}"/>
              </a:ext>
            </a:extLst>
          </p:cNvPr>
          <p:cNvSpPr/>
          <p:nvPr/>
        </p:nvSpPr>
        <p:spPr>
          <a:xfrm>
            <a:off x="2742473" y="2179734"/>
            <a:ext cx="2180047" cy="2988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84662C-B6A2-4081-8F04-AF599B337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Chosen-plaintext security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F1964CF-69A2-42E9-BB29-B90AD3D6F615}"/>
              </a:ext>
            </a:extLst>
          </p:cNvPr>
          <p:cNvCxnSpPr>
            <a:cxnSpLocks/>
          </p:cNvCxnSpPr>
          <p:nvPr/>
        </p:nvCxnSpPr>
        <p:spPr>
          <a:xfrm>
            <a:off x="936143" y="3044346"/>
            <a:ext cx="171487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9F22E93-2232-466D-9CFB-30B7FFB756B7}"/>
              </a:ext>
            </a:extLst>
          </p:cNvPr>
          <p:cNvCxnSpPr>
            <a:cxnSpLocks/>
          </p:cNvCxnSpPr>
          <p:nvPr/>
        </p:nvCxnSpPr>
        <p:spPr>
          <a:xfrm flipH="1">
            <a:off x="814218" y="3567420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605ADFF-8BDA-4FBB-946D-5C1D2277551B}"/>
                  </a:ext>
                </a:extLst>
              </p:cNvPr>
              <p:cNvSpPr/>
              <p:nvPr/>
            </p:nvSpPr>
            <p:spPr>
              <a:xfrm>
                <a:off x="1271916" y="2618475"/>
                <a:ext cx="9214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i="1" dirty="0">
                  <a:solidFill>
                    <a:srgbClr val="00B0F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605ADFF-8BDA-4FBB-946D-5C1D227755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1916" y="2618475"/>
                <a:ext cx="921406" cy="369332"/>
              </a:xfrm>
              <a:prstGeom prst="rect">
                <a:avLst/>
              </a:prstGeom>
              <a:blipFill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0E5206-3F49-4A47-B608-6777866E785A}"/>
                  </a:ext>
                </a:extLst>
              </p:cNvPr>
              <p:cNvSpPr txBox="1"/>
              <p:nvPr/>
            </p:nvSpPr>
            <p:spPr>
              <a:xfrm>
                <a:off x="2978154" y="3054894"/>
                <a:ext cx="1774931" cy="944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D0E5206-3F49-4A47-B608-6777866E78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154" y="3054894"/>
                <a:ext cx="1774931" cy="9447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6008957D-1509-40F6-826C-557D6CDAC5BE}"/>
              </a:ext>
            </a:extLst>
          </p:cNvPr>
          <p:cNvSpPr txBox="1"/>
          <p:nvPr/>
        </p:nvSpPr>
        <p:spPr>
          <a:xfrm>
            <a:off x="1652356" y="3147766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BB9046E-0717-4BF3-A158-ABCFB3E26163}"/>
              </a:ext>
            </a:extLst>
          </p:cNvPr>
          <p:cNvCxnSpPr>
            <a:cxnSpLocks/>
          </p:cNvCxnSpPr>
          <p:nvPr/>
        </p:nvCxnSpPr>
        <p:spPr>
          <a:xfrm>
            <a:off x="1046896" y="4291278"/>
            <a:ext cx="171487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5E30F2-FE9B-401B-AEA7-093CA0846A86}"/>
                  </a:ext>
                </a:extLst>
              </p:cNvPr>
              <p:cNvSpPr txBox="1"/>
              <p:nvPr/>
            </p:nvSpPr>
            <p:spPr>
              <a:xfrm>
                <a:off x="2978154" y="4363167"/>
                <a:ext cx="1774931" cy="945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5E30F2-FE9B-401B-AEA7-093CA0846A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154" y="4363167"/>
                <a:ext cx="1774931" cy="9456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5F95DC8-D363-432B-9645-6868A008F53A}"/>
              </a:ext>
            </a:extLst>
          </p:cNvPr>
          <p:cNvCxnSpPr>
            <a:cxnSpLocks/>
          </p:cNvCxnSpPr>
          <p:nvPr/>
        </p:nvCxnSpPr>
        <p:spPr>
          <a:xfrm flipH="1">
            <a:off x="835059" y="4883304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8991FB94-3D1E-47DD-BE87-CE7DBA01A279}"/>
              </a:ext>
            </a:extLst>
          </p:cNvPr>
          <p:cNvSpPr txBox="1"/>
          <p:nvPr/>
        </p:nvSpPr>
        <p:spPr>
          <a:xfrm>
            <a:off x="1673197" y="446365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8EB7FEE-B700-46B8-BD14-EB009482AA60}"/>
              </a:ext>
            </a:extLst>
          </p:cNvPr>
          <p:cNvSpPr txBox="1"/>
          <p:nvPr/>
        </p:nvSpPr>
        <p:spPr>
          <a:xfrm>
            <a:off x="329050" y="5254672"/>
            <a:ext cx="4729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Repeat as many times as the distinguisher wants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1BD210-2DB8-4796-94E6-263249F0B277}"/>
              </a:ext>
            </a:extLst>
          </p:cNvPr>
          <p:cNvSpPr/>
          <p:nvPr/>
        </p:nvSpPr>
        <p:spPr>
          <a:xfrm>
            <a:off x="8192458" y="3851744"/>
            <a:ext cx="369012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4787825-2D60-4F56-B9A8-2DE28EC23159}"/>
              </a:ext>
            </a:extLst>
          </p:cNvPr>
          <p:cNvSpPr/>
          <p:nvPr/>
        </p:nvSpPr>
        <p:spPr>
          <a:xfrm>
            <a:off x="9313046" y="2206455"/>
            <a:ext cx="2315691" cy="29524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0935951-7870-4101-B0A3-3E33B1C0EC2D}"/>
              </a:ext>
            </a:extLst>
          </p:cNvPr>
          <p:cNvCxnSpPr>
            <a:cxnSpLocks/>
          </p:cNvCxnSpPr>
          <p:nvPr/>
        </p:nvCxnSpPr>
        <p:spPr>
          <a:xfrm>
            <a:off x="7506716" y="3044346"/>
            <a:ext cx="171487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0B0F854-FAA4-4761-A021-3A48508B71F0}"/>
              </a:ext>
            </a:extLst>
          </p:cNvPr>
          <p:cNvCxnSpPr>
            <a:cxnSpLocks/>
          </p:cNvCxnSpPr>
          <p:nvPr/>
        </p:nvCxnSpPr>
        <p:spPr>
          <a:xfrm flipH="1">
            <a:off x="7384791" y="3567420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BD6A07E-CC06-4704-93D8-2F891EB525F6}"/>
                  </a:ext>
                </a:extLst>
              </p:cNvPr>
              <p:cNvSpPr/>
              <p:nvPr/>
            </p:nvSpPr>
            <p:spPr>
              <a:xfrm>
                <a:off x="7842489" y="2618475"/>
                <a:ext cx="92140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i="1" dirty="0">
                  <a:solidFill>
                    <a:srgbClr val="00B0F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BD6A07E-CC06-4704-93D8-2F891EB525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489" y="2618475"/>
                <a:ext cx="921406" cy="369332"/>
              </a:xfrm>
              <a:prstGeom prst="rect">
                <a:avLst/>
              </a:prstGeom>
              <a:blipFill>
                <a:blip r:embed="rId7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DF5709-55AD-4EFB-B591-1E26AC1478B1}"/>
                  </a:ext>
                </a:extLst>
              </p:cNvPr>
              <p:cNvSpPr txBox="1"/>
              <p:nvPr/>
            </p:nvSpPr>
            <p:spPr>
              <a:xfrm>
                <a:off x="9511452" y="3016493"/>
                <a:ext cx="1774931" cy="944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DF5709-55AD-4EFB-B591-1E26AC1478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1452" y="3016493"/>
                <a:ext cx="1774931" cy="9447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>
            <a:extLst>
              <a:ext uri="{FF2B5EF4-FFF2-40B4-BE49-F238E27FC236}">
                <a16:creationId xmlns:a16="http://schemas.microsoft.com/office/drawing/2014/main" id="{0225C6BD-08D9-4802-B3EF-4795F017194A}"/>
              </a:ext>
            </a:extLst>
          </p:cNvPr>
          <p:cNvSpPr txBox="1"/>
          <p:nvPr/>
        </p:nvSpPr>
        <p:spPr>
          <a:xfrm>
            <a:off x="8222929" y="3147766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4D72182-BF67-4265-9313-CF5D10132B9F}"/>
              </a:ext>
            </a:extLst>
          </p:cNvPr>
          <p:cNvCxnSpPr>
            <a:cxnSpLocks/>
          </p:cNvCxnSpPr>
          <p:nvPr/>
        </p:nvCxnSpPr>
        <p:spPr>
          <a:xfrm>
            <a:off x="7617469" y="4282225"/>
            <a:ext cx="1714877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37025BE-9EE3-4A0C-9999-C96D32481743}"/>
                  </a:ext>
                </a:extLst>
              </p:cNvPr>
              <p:cNvSpPr txBox="1"/>
              <p:nvPr/>
            </p:nvSpPr>
            <p:spPr>
              <a:xfrm>
                <a:off x="9530102" y="4284563"/>
                <a:ext cx="1774931" cy="945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37025BE-9EE3-4A0C-9999-C96D32481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0102" y="4284563"/>
                <a:ext cx="1774931" cy="9456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496D783-15C3-40FD-B605-30380B1A965A}"/>
              </a:ext>
            </a:extLst>
          </p:cNvPr>
          <p:cNvCxnSpPr>
            <a:cxnSpLocks/>
          </p:cNvCxnSpPr>
          <p:nvPr/>
        </p:nvCxnSpPr>
        <p:spPr>
          <a:xfrm flipH="1">
            <a:off x="7405632" y="4874251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0C2F0331-8B9C-4C26-8FA6-CB1C8964746F}"/>
              </a:ext>
            </a:extLst>
          </p:cNvPr>
          <p:cNvSpPr txBox="1"/>
          <p:nvPr/>
        </p:nvSpPr>
        <p:spPr>
          <a:xfrm>
            <a:off x="8243770" y="4454597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B2AFCC3-131D-4A5A-97D7-72FC4D04B1EA}"/>
              </a:ext>
            </a:extLst>
          </p:cNvPr>
          <p:cNvSpPr txBox="1"/>
          <p:nvPr/>
        </p:nvSpPr>
        <p:spPr>
          <a:xfrm>
            <a:off x="6899623" y="5254672"/>
            <a:ext cx="4729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Repeat as many times as the distinguisher wants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30FAB9-C395-4F30-83AD-16F96BFE70CF}"/>
                  </a:ext>
                </a:extLst>
              </p:cNvPr>
              <p:cNvSpPr txBox="1"/>
              <p:nvPr/>
            </p:nvSpPr>
            <p:spPr>
              <a:xfrm>
                <a:off x="8695506" y="5855927"/>
                <a:ext cx="96380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30FAB9-C395-4F30-83AD-16F96BFE70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5506" y="5855927"/>
                <a:ext cx="963807" cy="461665"/>
              </a:xfrm>
              <a:prstGeom prst="rect">
                <a:avLst/>
              </a:prstGeom>
              <a:blipFill>
                <a:blip r:embed="rId10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93D9E769-24BA-46A4-BABA-34B0A0FE96EF}"/>
                  </a:ext>
                </a:extLst>
              </p:cNvPr>
              <p:cNvSpPr/>
              <p:nvPr/>
            </p:nvSpPr>
            <p:spPr>
              <a:xfrm>
                <a:off x="2761772" y="2259957"/>
                <a:ext cx="2118423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𝑠𝑘</m:t>
                          </m:r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𝑝𝑘</m:t>
                          </m:r>
                        </m:e>
                      </m:d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𝐺𝑒𝑛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93D9E769-24BA-46A4-BABA-34B0A0FE96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1772" y="2259957"/>
                <a:ext cx="2118423" cy="369332"/>
              </a:xfrm>
              <a:prstGeom prst="rect">
                <a:avLst/>
              </a:prstGeom>
              <a:blipFill>
                <a:blip r:embed="rId11"/>
                <a:stretch>
                  <a:fillRect r="-1437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8E475AE9-29B2-4ADA-8210-089D7130CC42}"/>
                  </a:ext>
                </a:extLst>
              </p:cNvPr>
              <p:cNvSpPr/>
              <p:nvPr/>
            </p:nvSpPr>
            <p:spPr>
              <a:xfrm>
                <a:off x="9369789" y="2259957"/>
                <a:ext cx="2118423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𝑠𝑘</m:t>
                          </m:r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𝑝𝑘</m:t>
                          </m:r>
                        </m:e>
                      </m:d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𝐺𝑒𝑛</m:t>
                      </m:r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n w="0"/>
                              <a:effectLst>
                                <a:outerShdw blurRad="38100" dist="19050" dir="2700000" algn="tl" rotWithShape="0">
                                  <a:schemeClr val="dk1">
                                    <a:alpha val="40000"/>
                                  </a:scheme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8E475AE9-29B2-4ADA-8210-089D7130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9789" y="2259957"/>
                <a:ext cx="2118423" cy="369332"/>
              </a:xfrm>
              <a:prstGeom prst="rect">
                <a:avLst/>
              </a:prstGeom>
              <a:blipFill>
                <a:blip r:embed="rId12"/>
                <a:stretch>
                  <a:fillRect r="-1437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>
            <a:extLst>
              <a:ext uri="{FF2B5EF4-FFF2-40B4-BE49-F238E27FC236}">
                <a16:creationId xmlns:a16="http://schemas.microsoft.com/office/drawing/2014/main" id="{B5AC749E-F0B2-4E9B-A716-DF538D3C1362}"/>
              </a:ext>
            </a:extLst>
          </p:cNvPr>
          <p:cNvSpPr/>
          <p:nvPr/>
        </p:nvSpPr>
        <p:spPr>
          <a:xfrm>
            <a:off x="7292851" y="3851744"/>
            <a:ext cx="4195361" cy="137620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F9B093F-7B62-4FAC-BB7A-E6FD384E25F0}"/>
              </a:ext>
            </a:extLst>
          </p:cNvPr>
          <p:cNvSpPr/>
          <p:nvPr/>
        </p:nvSpPr>
        <p:spPr>
          <a:xfrm>
            <a:off x="693366" y="3843503"/>
            <a:ext cx="4140661" cy="1376208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8D199AD-79CD-42E0-870C-408E0AF9764E}"/>
              </a:ext>
            </a:extLst>
          </p:cNvPr>
          <p:cNvCxnSpPr>
            <a:cxnSpLocks/>
          </p:cNvCxnSpPr>
          <p:nvPr/>
        </p:nvCxnSpPr>
        <p:spPr>
          <a:xfrm flipH="1">
            <a:off x="835059" y="2404076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30F12FFD-7A4E-475F-8909-C25AFAF1481D}"/>
                  </a:ext>
                </a:extLst>
              </p:cNvPr>
              <p:cNvSpPr/>
              <p:nvPr/>
            </p:nvSpPr>
            <p:spPr>
              <a:xfrm>
                <a:off x="1511466" y="2000128"/>
                <a:ext cx="49917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𝑝𝑘</m:t>
                      </m:r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30F12FFD-7A4E-475F-8909-C25AFAF148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466" y="2000128"/>
                <a:ext cx="499176" cy="369332"/>
              </a:xfrm>
              <a:prstGeom prst="rect">
                <a:avLst/>
              </a:prstGeom>
              <a:blipFill>
                <a:blip r:embed="rId13"/>
                <a:stretch>
                  <a:fillRect r="-1220" b="-18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532732B6-85F6-49FB-B21B-F6C44FD4D06B}"/>
              </a:ext>
            </a:extLst>
          </p:cNvPr>
          <p:cNvCxnSpPr>
            <a:cxnSpLocks/>
          </p:cNvCxnSpPr>
          <p:nvPr/>
        </p:nvCxnSpPr>
        <p:spPr>
          <a:xfrm flipH="1">
            <a:off x="7392462" y="2498989"/>
            <a:ext cx="1836802" cy="0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42D0E9F1-6663-4E15-AB60-6ACCC883499A}"/>
                  </a:ext>
                </a:extLst>
              </p:cNvPr>
              <p:cNvSpPr/>
              <p:nvPr/>
            </p:nvSpPr>
            <p:spPr>
              <a:xfrm>
                <a:off x="8068869" y="2095041"/>
                <a:ext cx="499176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n w="0"/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𝑝𝑘</m:t>
                      </m:r>
                    </m:oMath>
                  </m:oMathPara>
                </a14:m>
                <a:endParaRPr lang="en-US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42D0E9F1-6663-4E15-AB60-6ACCC88349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8869" y="2095041"/>
                <a:ext cx="499176" cy="369332"/>
              </a:xfrm>
              <a:prstGeom prst="rect">
                <a:avLst/>
              </a:prstGeom>
              <a:blipFill>
                <a:blip r:embed="rId14"/>
                <a:stretch>
                  <a:fillRect r="-122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EB4DB49B-F865-4B84-8FB8-CA943BCC12CD}"/>
                  </a:ext>
                </a:extLst>
              </p:cNvPr>
              <p:cNvSpPr/>
              <p:nvPr/>
            </p:nvSpPr>
            <p:spPr>
              <a:xfrm>
                <a:off x="5589855" y="3408166"/>
                <a:ext cx="67678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EB4DB49B-F865-4B84-8FB8-CA943BCC12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9855" y="3408166"/>
                <a:ext cx="676788" cy="70788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860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2314</TotalTime>
  <Words>742</Words>
  <Application>Microsoft Office PowerPoint</Application>
  <PresentationFormat>Widescreen</PresentationFormat>
  <Paragraphs>177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 Theme</vt:lpstr>
      <vt:lpstr>RSA encryption</vt:lpstr>
      <vt:lpstr>Greatest common divisor</vt:lpstr>
      <vt:lpstr>Modular inverse </vt:lpstr>
      <vt:lpstr>Powers</vt:lpstr>
      <vt:lpstr>Public key-encryption</vt:lpstr>
      <vt:lpstr>Public-key encryption</vt:lpstr>
      <vt:lpstr>Formal definition</vt:lpstr>
      <vt:lpstr>Multi-message indistinguishability</vt:lpstr>
      <vt:lpstr>Chosen-plaintext security</vt:lpstr>
      <vt:lpstr>RSA keygen</vt:lpstr>
      <vt:lpstr>Example</vt:lpstr>
      <vt:lpstr>Example</vt:lpstr>
      <vt:lpstr>Textbook RSA (not secure at all)</vt:lpstr>
      <vt:lpstr>Example</vt:lpstr>
      <vt:lpstr>CPA-secure RSA</vt:lpstr>
      <vt:lpstr>Validation oracles / error oracles </vt:lpstr>
      <vt:lpstr>RSA is homomorphic</vt:lpstr>
      <vt:lpstr>Validation oracle attack using homomorphism</vt:lpstr>
      <vt:lpstr>Exams distribution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computational cryptography</dc:title>
  <dc:creator>Samuel Ranellucci</dc:creator>
  <cp:lastModifiedBy>Samuel Ranellucci</cp:lastModifiedBy>
  <cp:revision>236</cp:revision>
  <dcterms:created xsi:type="dcterms:W3CDTF">2017-06-23T13:39:22Z</dcterms:created>
  <dcterms:modified xsi:type="dcterms:W3CDTF">2017-10-26T01:56:29Z</dcterms:modified>
</cp:coreProperties>
</file>