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2" r:id="rId4"/>
    <p:sldId id="273" r:id="rId5"/>
    <p:sldId id="274" r:id="rId6"/>
    <p:sldId id="275" r:id="rId7"/>
    <p:sldId id="258" r:id="rId8"/>
    <p:sldId id="257" r:id="rId9"/>
    <p:sldId id="260" r:id="rId10"/>
    <p:sldId id="261" r:id="rId11"/>
    <p:sldId id="262" r:id="rId12"/>
    <p:sldId id="266" r:id="rId13"/>
    <p:sldId id="263" r:id="rId14"/>
    <p:sldId id="269" r:id="rId15"/>
    <p:sldId id="265" r:id="rId16"/>
    <p:sldId id="268" r:id="rId17"/>
    <p:sldId id="27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68D55AF-CF49-4D5F-B4A2-71A7A8F258C8}">
          <p14:sldIdLst>
            <p14:sldId id="256"/>
            <p14:sldId id="267"/>
            <p14:sldId id="272"/>
            <p14:sldId id="273"/>
            <p14:sldId id="274"/>
            <p14:sldId id="275"/>
            <p14:sldId id="258"/>
            <p14:sldId id="257"/>
            <p14:sldId id="260"/>
            <p14:sldId id="261"/>
            <p14:sldId id="262"/>
            <p14:sldId id="266"/>
            <p14:sldId id="263"/>
            <p14:sldId id="269"/>
            <p14:sldId id="265"/>
            <p14:sldId id="268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D266-09A3-47C6-93C8-10E6A76EB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D39825-64AB-4985-8D89-3FBF0CC379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A607B-32CE-4FF9-B006-C35C467E3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87942-E61D-44A6-8A3F-1F01C9BE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74569-2EC9-458E-BCA2-31E037AF6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4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FEC1-229C-443A-B678-2C1D6D4D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6B9A32-33E5-4D80-8087-826D5021C8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0F48B-BB1C-4B0C-A829-38AB548F0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59A40-6D1B-4547-BFA8-368D6D0EC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86302-FB3F-48E8-B6B5-BC3E9739E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5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29EBEB-BB64-4EDB-82C0-E49B1F9C62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2C0B3-A1CF-4E4D-9141-76B967822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D065C-624A-4E0D-90CC-3708F9D25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C69E1-F55A-472D-8620-BA77315A7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68E59-8AC9-4B53-B9AC-7FA13472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6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7DEAF-961F-4A3F-ADF5-75D43FD9A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35C14-7691-4888-A488-2234A43A0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B867-E507-4C42-B185-816660FB4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129B4-528B-4658-A863-45D65A5BF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231DE-EFA1-473F-83B4-2B104595D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5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CE572-51F1-4491-A480-FBB2F12B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A0E8E-5331-41B6-9DCE-B62918FB2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AFC93-6E77-48F1-B442-7F8173571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4D6FC-9102-4FF4-BBD4-B24C0356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B3EF7-0501-4337-86CB-6133C511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9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87943-4953-40E8-8284-C7A8ACB2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22B9D-B5D7-47AB-A364-209FCA605E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2EFE6-A200-4B52-8598-FE06E7D12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77D96D-A4A2-4CB6-AC71-0183707C8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96E09-975A-4B6A-B94D-FA9577A93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9A1BC-8599-4D33-A686-57FAF18A0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2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C65CB-B49A-40B7-AD5C-CCF84BC10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BA246-3095-44FD-9D79-D23DFE9DD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0D851C-9389-455D-B8BE-D8BE1F245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64008B-3C0E-44BC-BE8C-B1CA5E5065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A59594-E42C-4338-837A-523DFB96F2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EB90CF-5427-4C83-8EA5-1AE119D06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DB09C2-34D1-4C90-AB47-3126A0E73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E99E68-4AA8-4301-9872-F8305495C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11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F4D7B-D42C-41CC-9548-148D3FC2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EFD5F5-25CF-4AE7-9D05-B8EC085F1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DADDDC-F391-4F24-BE57-9C96768F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9415A1-DF9A-4A77-A65B-8403523CB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9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5843B5-3696-4363-BDE5-EDAA67EA1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749034-E35D-4079-93DC-D3B1ED04E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82B4B-828B-448C-B24E-4AE3C13B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4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6100A-6783-44C2-9A9A-F1F9078F7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5E105-FE7B-4FF9-8804-85805B815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1D703-9F48-4F9B-9CB1-464BAB4C8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75C271-C74A-4D4F-9AA2-862EF578D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9C874-8849-4460-8CA5-9637360B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02B6F-ECDA-4D3C-92CA-AF3FBA5CA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44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DA5C1-F169-4625-BD52-AA3ECC1C1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F78556-F836-4706-B14D-6F0CB3C88D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D437E8-F7C6-4F48-807D-DC773D30C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FF5DB-E033-4DF0-A74D-23BEADCA0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6BD91-A537-4EE3-ACAA-0451C2F6C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000BB-BCA5-45A4-9B49-6184C18CB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1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73067D-963A-476D-8A63-88875842F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26EED-10F7-4A0A-AFB0-8E491626B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F9949-C852-42A1-9853-75CD0C37F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372BF-EB93-4605-B91E-3A91996C2012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2EB9E-6F53-4D13-916F-39BAF8E624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777A0-6454-4CA1-86F7-0E7F75B0A6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7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E2C28-8A6D-48D3-AA3E-9C924F3777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5208" y="278302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Introduction to cryptology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7B5744-6738-42B5-A955-0FC6E5C468C9}"/>
              </a:ext>
            </a:extLst>
          </p:cNvPr>
          <p:cNvSpPr txBox="1"/>
          <p:nvPr/>
        </p:nvSpPr>
        <p:spPr>
          <a:xfrm>
            <a:off x="4255476" y="2795954"/>
            <a:ext cx="33762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Samuel Ranellucci</a:t>
            </a:r>
          </a:p>
          <a:p>
            <a:pPr algn="ctr"/>
            <a:r>
              <a:rPr lang="en-US" sz="3200" dirty="0"/>
              <a:t>samuel@umd.edu</a:t>
            </a:r>
          </a:p>
        </p:txBody>
      </p:sp>
    </p:spTree>
    <p:extLst>
      <p:ext uri="{BB962C8B-B14F-4D97-AF65-F5344CB8AC3E}">
        <p14:creationId xmlns:p14="http://schemas.microsoft.com/office/powerpoint/2010/main" val="1282538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09AC2-F1F1-4899-9D1E-1A15DD6BD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Private-key encryption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8F36E-BB57-4AA5-9746-8E810460B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Definition of indistinguishability</a:t>
            </a:r>
          </a:p>
          <a:p>
            <a:r>
              <a:rPr lang="en-US" dirty="0"/>
              <a:t>Pseudo-random generator</a:t>
            </a:r>
          </a:p>
          <a:p>
            <a:r>
              <a:rPr lang="en-US" dirty="0"/>
              <a:t>Chosen-plaintext security </a:t>
            </a:r>
          </a:p>
          <a:p>
            <a:r>
              <a:rPr lang="en-US" dirty="0"/>
              <a:t>Pseudo-random function</a:t>
            </a:r>
          </a:p>
          <a:p>
            <a:r>
              <a:rPr lang="en-US" dirty="0"/>
              <a:t>Secure encryption from PRG and PRF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706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E4E06-FDF7-40F6-B1D0-3A2EE4F39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Private-key encryption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EDE85-BDB3-4149-90B7-E352506F4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Block ciphers</a:t>
            </a:r>
          </a:p>
          <a:p>
            <a:r>
              <a:rPr lang="en-US" dirty="0"/>
              <a:t>Modes of encryption</a:t>
            </a:r>
          </a:p>
          <a:p>
            <a:r>
              <a:rPr lang="en-US" dirty="0"/>
              <a:t>Construction of block ciphers</a:t>
            </a:r>
          </a:p>
        </p:txBody>
      </p:sp>
    </p:spTree>
    <p:extLst>
      <p:ext uri="{BB962C8B-B14F-4D97-AF65-F5344CB8AC3E}">
        <p14:creationId xmlns:p14="http://schemas.microsoft.com/office/powerpoint/2010/main" val="643552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9C9B-236F-4E9D-A2C1-99CDBFF7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Hash function	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814ADD-B228-44B3-A3BC-D2748D7501C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Map a long string to a shorter string</a:t>
                </a:r>
              </a:p>
              <a:p>
                <a:endParaRPr lang="en-US" dirty="0"/>
              </a:p>
              <a:p>
                <a:r>
                  <a:rPr lang="en-US" dirty="0"/>
                  <a:t>Collision-resistance </a:t>
                </a:r>
              </a:p>
              <a:p>
                <a:pPr lvl="1"/>
                <a:r>
                  <a:rPr lang="en-US" dirty="0"/>
                  <a:t>Hard to find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 such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Useful to protect integrity of systems</a:t>
                </a:r>
              </a:p>
              <a:p>
                <a:endParaRPr lang="en-US" dirty="0"/>
              </a:p>
              <a:p>
                <a:r>
                  <a:rPr lang="en-US" dirty="0"/>
                  <a:t>Protect passwords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814ADD-B228-44B3-A3BC-D2748D7501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b="-3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0282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E4E06-FDF7-40F6-B1D0-3A2EE4F39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Public-key encryption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EDE85-BDB3-4149-90B7-E352506F4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Public (encryption) key</a:t>
            </a:r>
          </a:p>
          <a:p>
            <a:pPr lvl="1"/>
            <a:r>
              <a:rPr lang="en-US" dirty="0"/>
              <a:t>Anyone can encrypt a message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Private (decryption) key</a:t>
            </a:r>
          </a:p>
          <a:p>
            <a:pPr lvl="1"/>
            <a:r>
              <a:rPr lang="en-US" dirty="0"/>
              <a:t>Only the creator can decrypt a ciphertext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Allows client to send a secret key to the bank</a:t>
            </a:r>
          </a:p>
        </p:txBody>
      </p:sp>
      <p:pic>
        <p:nvPicPr>
          <p:cNvPr id="2050" name="Picture 2" descr="Image result for red key">
            <a:extLst>
              <a:ext uri="{FF2B5EF4-FFF2-40B4-BE49-F238E27FC236}">
                <a16:creationId xmlns:a16="http://schemas.microsoft.com/office/drawing/2014/main" id="{F2190CDB-DE1D-40DC-AF53-899F946F9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505" y="2765103"/>
            <a:ext cx="807694" cy="89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green key">
            <a:extLst>
              <a:ext uri="{FF2B5EF4-FFF2-40B4-BE49-F238E27FC236}">
                <a16:creationId xmlns:a16="http://schemas.microsoft.com/office/drawing/2014/main" id="{39EF7949-A911-4E7C-8852-31EBA5B519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198" y="4499852"/>
            <a:ext cx="1172308" cy="117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4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FDF1E-900E-4055-9BF2-39DF826A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Public-key encryption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19507-B075-44D2-BAEB-47D748D78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RSA</a:t>
            </a:r>
          </a:p>
          <a:p>
            <a:endParaRPr lang="en-US" dirty="0"/>
          </a:p>
          <a:p>
            <a:r>
              <a:rPr lang="en-US" dirty="0"/>
              <a:t>DDH</a:t>
            </a:r>
          </a:p>
          <a:p>
            <a:endParaRPr lang="en-US" dirty="0"/>
          </a:p>
          <a:p>
            <a:r>
              <a:rPr lang="en-US" dirty="0"/>
              <a:t>LWE</a:t>
            </a:r>
          </a:p>
          <a:p>
            <a:endParaRPr lang="en-US" dirty="0"/>
          </a:p>
          <a:p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36148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E4E06-FDF7-40F6-B1D0-3A2EE4F39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Digital signature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EDE85-BDB3-4149-90B7-E352506F4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Signing (private) key</a:t>
            </a:r>
          </a:p>
          <a:p>
            <a:pPr lvl="1"/>
            <a:r>
              <a:rPr lang="en-US" dirty="0"/>
              <a:t>Sign a message</a:t>
            </a:r>
          </a:p>
          <a:p>
            <a:pPr lvl="1"/>
            <a:endParaRPr lang="en-US" dirty="0"/>
          </a:p>
          <a:p>
            <a:r>
              <a:rPr lang="en-US" dirty="0"/>
              <a:t>Verification (Public) key</a:t>
            </a:r>
          </a:p>
          <a:p>
            <a:pPr lvl="1"/>
            <a:r>
              <a:rPr lang="en-US" dirty="0"/>
              <a:t>Everyone can verify signature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Enables us to verify that we are </a:t>
            </a:r>
          </a:p>
          <a:p>
            <a:pPr marL="0" indent="0">
              <a:buNone/>
            </a:pPr>
            <a:r>
              <a:rPr lang="en-US" dirty="0"/>
              <a:t>   connecting to the right website</a:t>
            </a:r>
          </a:p>
        </p:txBody>
      </p:sp>
      <p:pic>
        <p:nvPicPr>
          <p:cNvPr id="1028" name="Picture 4" descr="Image result for signing">
            <a:extLst>
              <a:ext uri="{FF2B5EF4-FFF2-40B4-BE49-F238E27FC236}">
                <a16:creationId xmlns:a16="http://schemas.microsoft.com/office/drawing/2014/main" id="{1873E752-7ECC-4E96-9A62-9324EF5AA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385" y="3618156"/>
            <a:ext cx="3591659" cy="2693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4236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8F792-B3BF-4D63-9260-81C3F0410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Post-quantum cryptography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A9995-9A6D-4A63-A98F-B946F7775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Bad news</a:t>
            </a:r>
          </a:p>
          <a:p>
            <a:pPr lvl="1"/>
            <a:r>
              <a:rPr lang="en-US" dirty="0"/>
              <a:t>quantum computers break security of the internet</a:t>
            </a:r>
          </a:p>
          <a:p>
            <a:pPr lvl="1"/>
            <a:r>
              <a:rPr lang="en-US" dirty="0"/>
              <a:t>factoring made easy</a:t>
            </a:r>
          </a:p>
          <a:p>
            <a:pPr lvl="1"/>
            <a:r>
              <a:rPr lang="en-US" dirty="0"/>
              <a:t>Discrete logarithm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Good news</a:t>
            </a:r>
          </a:p>
          <a:p>
            <a:pPr lvl="1"/>
            <a:r>
              <a:rPr lang="en-US" dirty="0"/>
              <a:t>Quantum computers are really hard to build</a:t>
            </a:r>
          </a:p>
          <a:p>
            <a:pPr lvl="1"/>
            <a:r>
              <a:rPr lang="en-US" dirty="0"/>
              <a:t>Exists assumption (we think) are hard</a:t>
            </a:r>
          </a:p>
        </p:txBody>
      </p:sp>
      <p:pic>
        <p:nvPicPr>
          <p:cNvPr id="2050" name="Picture 2" descr="Image result for computer">
            <a:extLst>
              <a:ext uri="{FF2B5EF4-FFF2-40B4-BE49-F238E27FC236}">
                <a16:creationId xmlns:a16="http://schemas.microsoft.com/office/drawing/2014/main" id="{64ED05F0-D980-4FBE-BA4C-069B6E3B7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1547" y="3706090"/>
            <a:ext cx="1757218" cy="1757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quantum clipart">
            <a:extLst>
              <a:ext uri="{FF2B5EF4-FFF2-40B4-BE49-F238E27FC236}">
                <a16:creationId xmlns:a16="http://schemas.microsoft.com/office/drawing/2014/main" id="{AE432F73-E880-4F46-9379-99721042A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0547" y="3885523"/>
            <a:ext cx="1326994" cy="818406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12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15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C7640-483B-43F5-AF77-E927B45FC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Quantum Cryptography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49EE1-3C7F-4BD2-894F-A6F67266C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Fun facts of quantum mechanics</a:t>
            </a:r>
          </a:p>
          <a:p>
            <a:pPr lvl="1"/>
            <a:r>
              <a:rPr lang="en-US" dirty="0"/>
              <a:t>No cloning</a:t>
            </a:r>
          </a:p>
          <a:p>
            <a:pPr lvl="1"/>
            <a:r>
              <a:rPr lang="en-US" dirty="0"/>
              <a:t>Reading a quantum state disturbs the quantum state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Result</a:t>
            </a:r>
          </a:p>
          <a:p>
            <a:pPr lvl="1"/>
            <a:r>
              <a:rPr lang="en-US" dirty="0"/>
              <a:t>Perfect encryption using quantum mechanics</a:t>
            </a:r>
          </a:p>
        </p:txBody>
      </p:sp>
    </p:spTree>
    <p:extLst>
      <p:ext uri="{BB962C8B-B14F-4D97-AF65-F5344CB8AC3E}">
        <p14:creationId xmlns:p14="http://schemas.microsoft.com/office/powerpoint/2010/main" val="23201594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4E13D-77DA-4DBA-AD0D-B8FEF3A86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Modern cryptology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37DF0-143E-435B-A1E1-D4A537CF9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Zero-knowledge</a:t>
            </a:r>
          </a:p>
          <a:p>
            <a:endParaRPr lang="en-US" dirty="0"/>
          </a:p>
          <a:p>
            <a:r>
              <a:rPr lang="en-US" dirty="0"/>
              <a:t>Secure computation</a:t>
            </a:r>
          </a:p>
          <a:p>
            <a:endParaRPr lang="en-US" dirty="0"/>
          </a:p>
          <a:p>
            <a:r>
              <a:rPr lang="en-US"/>
              <a:t>Fully-homomorphic </a:t>
            </a:r>
            <a:r>
              <a:rPr lang="en-US" dirty="0"/>
              <a:t>encryption</a:t>
            </a:r>
          </a:p>
        </p:txBody>
      </p:sp>
    </p:spTree>
    <p:extLst>
      <p:ext uri="{BB962C8B-B14F-4D97-AF65-F5344CB8AC3E}">
        <p14:creationId xmlns:p14="http://schemas.microsoft.com/office/powerpoint/2010/main" val="2770126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231B0-7566-4EF6-AF81-1F80B6E3B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Doing online Banking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834AC-6240-46D6-91DB-E34D46482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do you know you are connecting with the bank’s website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do you exchange a secret key with your bank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does your password stay secret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Even if the hacker accesses the database of passwords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does the bank hide the information it sends you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When you make a transfer, how can we verify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amount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recipient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Image result for bank clipart">
            <a:extLst>
              <a:ext uri="{FF2B5EF4-FFF2-40B4-BE49-F238E27FC236}">
                <a16:creationId xmlns:a16="http://schemas.microsoft.com/office/drawing/2014/main" id="{1EC392A1-843F-4BB2-AB9D-9F19008E43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5999" y="3008070"/>
            <a:ext cx="2466608" cy="2466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34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49F3B-34FF-491F-B0B7-3173DF1A7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Ethymology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6BC223-F119-47CA-BADA-E222EBD56B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r>
                  <a:rPr lang="en-US" dirty="0" err="1"/>
                  <a:t>Kryptos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⇒ </m:t>
                    </m:r>
                  </m:oMath>
                </a14:m>
                <a:r>
                  <a:rPr lang="en-US" dirty="0"/>
                  <a:t>Hidden, concealed, secret</a:t>
                </a:r>
              </a:p>
              <a:p>
                <a:endParaRPr lang="en-US" dirty="0"/>
              </a:p>
              <a:p>
                <a:r>
                  <a:rPr lang="en-US" dirty="0"/>
                  <a:t>-</a:t>
                </a:r>
                <a:r>
                  <a:rPr lang="en-US" dirty="0" err="1"/>
                  <a:t>graphy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⇒ </m:t>
                    </m:r>
                  </m:oMath>
                </a14:m>
                <a:r>
                  <a:rPr lang="en-US" dirty="0"/>
                  <a:t> writing</a:t>
                </a:r>
              </a:p>
              <a:p>
                <a:endParaRPr lang="en-US" dirty="0"/>
              </a:p>
              <a:p>
                <a:r>
                  <a:rPr lang="en-US" dirty="0"/>
                  <a:t>-ology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 branch of learning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6BC223-F119-47CA-BADA-E222EBD56B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905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D9865-DE43-436F-A25C-97E4AC1C6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cryptology and not cryptography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FA2F6-62E4-45D5-801F-FBD50FC94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A cryptosystem uses cryptography to protect either</a:t>
            </a:r>
          </a:p>
          <a:p>
            <a:pPr lvl="1"/>
            <a:r>
              <a:rPr lang="en-US" dirty="0"/>
              <a:t>Confidentiality</a:t>
            </a:r>
          </a:p>
          <a:p>
            <a:pPr lvl="1"/>
            <a:r>
              <a:rPr lang="en-US" dirty="0"/>
              <a:t>Integrity</a:t>
            </a:r>
          </a:p>
          <a:p>
            <a:endParaRPr lang="en-US" dirty="0"/>
          </a:p>
          <a:p>
            <a:r>
              <a:rPr lang="en-US" dirty="0"/>
              <a:t>Cryptography is the art of making cryptosystems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Cryptology is the science (math) of making cryptosystems </a:t>
            </a:r>
          </a:p>
        </p:txBody>
      </p:sp>
    </p:spTree>
    <p:extLst>
      <p:ext uri="{BB962C8B-B14F-4D97-AF65-F5344CB8AC3E}">
        <p14:creationId xmlns:p14="http://schemas.microsoft.com/office/powerpoint/2010/main" val="1246029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F4BF5-3018-4A5D-8CBE-B1DCD3820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is it science?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20159-5DBE-4562-8653-CBC375212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 Clear definitions of security</a:t>
            </a:r>
          </a:p>
          <a:p>
            <a:endParaRPr lang="en-US" dirty="0"/>
          </a:p>
          <a:p>
            <a:r>
              <a:rPr lang="en-US" dirty="0"/>
              <a:t>Formal protocol descriptions</a:t>
            </a:r>
          </a:p>
          <a:p>
            <a:endParaRPr lang="en-US" dirty="0"/>
          </a:p>
          <a:p>
            <a:r>
              <a:rPr lang="en-US" dirty="0"/>
              <a:t>Proofs of security</a:t>
            </a:r>
          </a:p>
          <a:p>
            <a:endParaRPr lang="en-US" dirty="0"/>
          </a:p>
          <a:p>
            <a:r>
              <a:rPr lang="en-US" dirty="0"/>
              <a:t>Why a science?</a:t>
            </a:r>
          </a:p>
          <a:p>
            <a:pPr lvl="1"/>
            <a:r>
              <a:rPr lang="en-US" dirty="0"/>
              <a:t>Crypto is hard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118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6F2DF-4194-421D-89E4-3B40E5D10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Bad things can happen when crypto is bad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B2157-045F-4EFA-94FC-1CCDC730D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Millions of bitcoins stolen</a:t>
            </a:r>
          </a:p>
          <a:p>
            <a:endParaRPr lang="en-US" dirty="0"/>
          </a:p>
          <a:p>
            <a:r>
              <a:rPr lang="en-US" dirty="0"/>
              <a:t>Fake windows updates</a:t>
            </a:r>
          </a:p>
          <a:p>
            <a:endParaRPr lang="en-US" dirty="0"/>
          </a:p>
          <a:p>
            <a:r>
              <a:rPr lang="en-US" dirty="0"/>
              <a:t>Adobe leaked password database</a:t>
            </a:r>
          </a:p>
        </p:txBody>
      </p:sp>
    </p:spTree>
    <p:extLst>
      <p:ext uri="{BB962C8B-B14F-4D97-AF65-F5344CB8AC3E}">
        <p14:creationId xmlns:p14="http://schemas.microsoft.com/office/powerpoint/2010/main" val="423388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9BC6-F22C-4D14-8207-D4603F9A5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Historical perspective on computational encryption scheme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047DF-27F4-43FC-8B93-10C8E9127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Caesar cipher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Enigma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Lessons from historical perspective</a:t>
            </a:r>
          </a:p>
        </p:txBody>
      </p:sp>
      <p:pic>
        <p:nvPicPr>
          <p:cNvPr id="1026" name="Picture 2" descr="Image result for caesar cipher">
            <a:extLst>
              <a:ext uri="{FF2B5EF4-FFF2-40B4-BE49-F238E27FC236}">
                <a16:creationId xmlns:a16="http://schemas.microsoft.com/office/drawing/2014/main" id="{9A96B8C7-60B7-43A5-A21B-0A16743C0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604" y="1825625"/>
            <a:ext cx="1613949" cy="1590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nigma machine">
            <a:extLst>
              <a:ext uri="{FF2B5EF4-FFF2-40B4-BE49-F238E27FC236}">
                <a16:creationId xmlns:a16="http://schemas.microsoft.com/office/drawing/2014/main" id="{68AA750A-4F8C-4C76-894C-3B6159C21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618" y="3870972"/>
            <a:ext cx="2022764" cy="1137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747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175B2-BC2E-4A81-8E06-50F329E0E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Perfect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2DCCF-D57A-4C86-8AB7-4AD4A48B0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Encryption: When you want to completely hide your message.</a:t>
            </a:r>
          </a:p>
          <a:p>
            <a:pPr lvl="1"/>
            <a:r>
              <a:rPr lang="en-US" dirty="0"/>
              <a:t>Used to hide your bank account information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Message authentication code: What to do to make sure the right person sent the message.</a:t>
            </a:r>
          </a:p>
          <a:p>
            <a:pPr lvl="1"/>
            <a:r>
              <a:rPr lang="en-US" dirty="0"/>
              <a:t>Ensures that your bank transfers don’t get modified </a:t>
            </a:r>
          </a:p>
        </p:txBody>
      </p:sp>
    </p:spTree>
    <p:extLst>
      <p:ext uri="{BB962C8B-B14F-4D97-AF65-F5344CB8AC3E}">
        <p14:creationId xmlns:p14="http://schemas.microsoft.com/office/powerpoint/2010/main" val="582549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054D6-6A9F-4084-97C6-802EF9B72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Perfect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24130-0C30-455B-BEE9-CFE526F89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One-time pad</a:t>
            </a:r>
          </a:p>
          <a:p>
            <a:pPr lvl="1"/>
            <a:r>
              <a:rPr lang="en-US" dirty="0"/>
              <a:t>How to perfectly encrypt a message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One-time mac</a:t>
            </a:r>
          </a:p>
          <a:p>
            <a:pPr lvl="1"/>
            <a:r>
              <a:rPr lang="en-US" dirty="0"/>
              <a:t>How to perfectly authenticate a message</a:t>
            </a:r>
          </a:p>
        </p:txBody>
      </p:sp>
    </p:spTree>
    <p:extLst>
      <p:ext uri="{BB962C8B-B14F-4D97-AF65-F5344CB8AC3E}">
        <p14:creationId xmlns:p14="http://schemas.microsoft.com/office/powerpoint/2010/main" val="1350817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1482</TotalTime>
  <Words>440</Words>
  <Application>Microsoft Office PowerPoint</Application>
  <PresentationFormat>Widescreen</PresentationFormat>
  <Paragraphs>157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Introduction to cryptology</vt:lpstr>
      <vt:lpstr>Doing online Banking</vt:lpstr>
      <vt:lpstr>Ethymology</vt:lpstr>
      <vt:lpstr>Why cryptology and not cryptography</vt:lpstr>
      <vt:lpstr>How is it science?</vt:lpstr>
      <vt:lpstr>Bad things can happen when crypto is bad</vt:lpstr>
      <vt:lpstr>Historical perspective on computational encryption scheme</vt:lpstr>
      <vt:lpstr>Perfect security</vt:lpstr>
      <vt:lpstr>Perfect security</vt:lpstr>
      <vt:lpstr>Private-key encryption</vt:lpstr>
      <vt:lpstr>Private-key encryption</vt:lpstr>
      <vt:lpstr>Hash function </vt:lpstr>
      <vt:lpstr>Public-key encryption</vt:lpstr>
      <vt:lpstr>Public-key encryption</vt:lpstr>
      <vt:lpstr>Digital signature</vt:lpstr>
      <vt:lpstr>Post-quantum cryptography</vt:lpstr>
      <vt:lpstr>Quantum Cryptography</vt:lpstr>
      <vt:lpstr>Modern cryptology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computational cryptography</dc:title>
  <dc:creator>Samuel Ranellucci</dc:creator>
  <cp:lastModifiedBy>Samuel Ranellucci</cp:lastModifiedBy>
  <cp:revision>138</cp:revision>
  <dcterms:created xsi:type="dcterms:W3CDTF">2017-06-23T13:39:22Z</dcterms:created>
  <dcterms:modified xsi:type="dcterms:W3CDTF">2017-08-31T18:21:43Z</dcterms:modified>
</cp:coreProperties>
</file>