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86" r:id="rId3"/>
    <p:sldId id="285" r:id="rId4"/>
    <p:sldId id="257" r:id="rId5"/>
    <p:sldId id="259" r:id="rId6"/>
    <p:sldId id="260" r:id="rId7"/>
    <p:sldId id="264" r:id="rId8"/>
    <p:sldId id="263" r:id="rId9"/>
    <p:sldId id="265" r:id="rId10"/>
    <p:sldId id="266" r:id="rId11"/>
    <p:sldId id="268" r:id="rId12"/>
    <p:sldId id="269" r:id="rId13"/>
    <p:sldId id="270" r:id="rId14"/>
    <p:sldId id="272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52FCBAE-109C-46FB-B0D8-F85421DBBCE8}">
          <p14:sldIdLst>
            <p14:sldId id="256"/>
            <p14:sldId id="286"/>
            <p14:sldId id="285"/>
            <p14:sldId id="257"/>
            <p14:sldId id="259"/>
            <p14:sldId id="260"/>
            <p14:sldId id="264"/>
            <p14:sldId id="263"/>
            <p14:sldId id="265"/>
            <p14:sldId id="266"/>
            <p14:sldId id="268"/>
            <p14:sldId id="269"/>
          </p14:sldIdLst>
        </p14:section>
        <p14:section name="Untitled Section" id="{0DE7C653-74C1-4CCA-81D5-853D475B1D71}">
          <p14:sldIdLst>
            <p14:sldId id="270"/>
          </p14:sldIdLst>
        </p14:section>
        <p14:section name="one-time authentication" id="{B0428EB0-38B0-4FAC-ADF2-13D7A4BA9F75}">
          <p14:sldIdLst>
            <p14:sldId id="272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0" autoAdjust="0"/>
    <p:restoredTop sz="94629" autoAdjust="0"/>
  </p:normalViewPr>
  <p:slideViewPr>
    <p:cSldViewPr>
      <p:cViewPr varScale="1">
        <p:scale>
          <a:sx n="72" d="100"/>
          <a:sy n="72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E33F7-FF96-48E1-A274-E550AF0644EC}" type="datetimeFigureOut">
              <a:rPr lang="en-US" smtClean="0"/>
              <a:pPr/>
              <a:t>8/31/2017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FF195-5469-471D-B1FE-5ACEEB103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87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Défacne</a:t>
            </a:r>
            <a:r>
              <a:rPr lang="en-US" dirty="0"/>
              <a:t> de these</a:t>
            </a:r>
          </a:p>
          <a:p>
            <a:r>
              <a:rPr lang="en-US" dirty="0"/>
              <a:t>Date</a:t>
            </a:r>
          </a:p>
          <a:p>
            <a:endParaRPr lang="en-US" dirty="0"/>
          </a:p>
          <a:p>
            <a:r>
              <a:rPr lang="en-US" dirty="0"/>
              <a:t>To many slides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FF195-5469-471D-B1FE-5ACEEB103BA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51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270138-D8AC-4CCD-A9D8-B8A289DA8909}" type="datetime1">
              <a:rPr lang="en-US" smtClean="0"/>
              <a:t>8/31/2017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FC27-74A2-413C-AAD8-2A9EAAC6EF1B}" type="datetime1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6C2C-94F6-4049-A992-931A1D2D8C7B}" type="datetime1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6C09-ED8F-41B5-8AE3-2959963BAD36}" type="datetime1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31C1-8F16-486E-AC54-4FB6FA21963B}" type="datetime1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5500A-B76C-44E8-BFAD-4128EC7C2A36}" type="datetime1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37AD-5FC8-4292-87F9-3261B6220E45}" type="datetime1">
              <a:rPr lang="en-US" smtClean="0"/>
              <a:t>8/31/2017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8FC5-F67A-4AB2-B1F4-4AED3574F900}" type="datetime1">
              <a:rPr lang="en-US" smtClean="0"/>
              <a:t>8/31/2017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02E0-79AB-4726-BB7B-4FF2E53535DC}" type="datetime1">
              <a:rPr lang="en-US" smtClean="0"/>
              <a:t>8/31/2017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409466E-6E1D-40B1-AC86-A77692C5A546}" type="datetime1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0FD8EB-AFB0-416A-BE23-C888BD91515B}" type="datetime1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57D3DA4-7FAD-4D30-BEB4-C849C2FB9B1F}" type="datetime1">
              <a:rPr lang="en-US" smtClean="0"/>
              <a:t>8/31/2017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5CBE124-BE18-46E1-B491-454087E80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3" Type="http://schemas.openxmlformats.org/officeDocument/2006/relationships/image" Target="../media/image3.png"/><Relationship Id="rId7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9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4872" y="1219200"/>
            <a:ext cx="7772400" cy="1143961"/>
          </a:xfrm>
        </p:spPr>
        <p:txBody>
          <a:bodyPr/>
          <a:lstStyle/>
          <a:p>
            <a:pPr algn="ctr"/>
            <a:r>
              <a:rPr lang="en-US" dirty="0"/>
              <a:t>Perfect security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Samuel Ranellucci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47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3BD0F9-7110-41A4-BEF1-2FB225397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47BA95-C45E-4136-918E-2952F1CB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19634F94-E430-4B07-B2AA-4B5DD81DE8C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Perfect security for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𝐧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Title 3">
                <a:extLst>
                  <a:ext uri="{FF2B5EF4-FFF2-40B4-BE49-F238E27FC236}">
                    <a16:creationId xmlns:a16="http://schemas.microsoft.com/office/drawing/2014/main" id="{19634F94-E430-4B07-B2AA-4B5DD81DE8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F83FB3A-7DF5-40E5-9B5E-21DAEEC12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122106"/>
              </p:ext>
            </p:extLst>
          </p:nvPr>
        </p:nvGraphicFramePr>
        <p:xfrm>
          <a:off x="3200400" y="3034087"/>
          <a:ext cx="2819400" cy="1181612"/>
        </p:xfrm>
        <a:graphic>
          <a:graphicData uri="http://schemas.openxmlformats.org/drawingml/2006/table">
            <a:tbl>
              <a:tblPr firstRow="1" bandRow="1"/>
              <a:tblGrid>
                <a:gridCol w="1409700">
                  <a:extLst>
                    <a:ext uri="{9D8B030D-6E8A-4147-A177-3AD203B41FA5}">
                      <a16:colId xmlns:a16="http://schemas.microsoft.com/office/drawing/2014/main" val="2261721128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3362006641"/>
                    </a:ext>
                  </a:extLst>
                </a:gridCol>
              </a:tblGrid>
              <a:tr h="586731"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568368"/>
                  </a:ext>
                </a:extLst>
              </a:tr>
              <a:tr h="5948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01065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3F38458-3E26-475F-A3AD-69DEC84D82D8}"/>
              </a:ext>
            </a:extLst>
          </p:cNvPr>
          <p:cNvSpPr txBox="1"/>
          <p:nvPr/>
        </p:nvSpPr>
        <p:spPr>
          <a:xfrm>
            <a:off x="3276600" y="2372569"/>
            <a:ext cx="11544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m=0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3D7114-7027-4301-A5ED-D8AFAF3CA66D}"/>
              </a:ext>
            </a:extLst>
          </p:cNvPr>
          <p:cNvSpPr txBox="1"/>
          <p:nvPr/>
        </p:nvSpPr>
        <p:spPr>
          <a:xfrm>
            <a:off x="4827217" y="2372570"/>
            <a:ext cx="11544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m=1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7BA5C1-71DC-4447-A9FE-667E5BAF249D}"/>
              </a:ext>
            </a:extLst>
          </p:cNvPr>
          <p:cNvSpPr txBox="1"/>
          <p:nvPr/>
        </p:nvSpPr>
        <p:spPr>
          <a:xfrm>
            <a:off x="3631665" y="3054772"/>
            <a:ext cx="44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269F9D-C0CB-4A23-9061-BE26F858CEFA}"/>
              </a:ext>
            </a:extLst>
          </p:cNvPr>
          <p:cNvSpPr txBox="1"/>
          <p:nvPr/>
        </p:nvSpPr>
        <p:spPr>
          <a:xfrm>
            <a:off x="5105400" y="3649440"/>
            <a:ext cx="44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DAFE8C-095B-429B-B940-A1A29849BC3B}"/>
              </a:ext>
            </a:extLst>
          </p:cNvPr>
          <p:cNvSpPr txBox="1"/>
          <p:nvPr/>
        </p:nvSpPr>
        <p:spPr>
          <a:xfrm>
            <a:off x="2138079" y="3068506"/>
            <a:ext cx="10118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k=0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1973F6-9D24-4EB0-9770-EA82A8DA9D52}"/>
              </a:ext>
            </a:extLst>
          </p:cNvPr>
          <p:cNvSpPr txBox="1"/>
          <p:nvPr/>
        </p:nvSpPr>
        <p:spPr>
          <a:xfrm>
            <a:off x="2129036" y="3649440"/>
            <a:ext cx="10118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k=1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70C564-BEBD-4C10-A43C-54A4E7A51BC4}"/>
              </a:ext>
            </a:extLst>
          </p:cNvPr>
          <p:cNvSpPr txBox="1"/>
          <p:nvPr/>
        </p:nvSpPr>
        <p:spPr>
          <a:xfrm>
            <a:off x="3643388" y="3673370"/>
            <a:ext cx="44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A28240-CA73-43DF-A0DF-A86D9CE4B586}"/>
              </a:ext>
            </a:extLst>
          </p:cNvPr>
          <p:cNvSpPr txBox="1"/>
          <p:nvPr/>
        </p:nvSpPr>
        <p:spPr>
          <a:xfrm>
            <a:off x="5105400" y="3088595"/>
            <a:ext cx="44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45204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14BC74-BAAE-4F7B-89BA-52B5F607F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07EA64-38C2-4940-AA15-318283E6B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One-time pad vs Eve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185181E2-80EE-43F5-B916-784A4551E7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69"/>
          <a:stretch/>
        </p:blipFill>
        <p:spPr bwMode="auto">
          <a:xfrm>
            <a:off x="1838973" y="1554846"/>
            <a:ext cx="906193" cy="765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B3844269-F883-400C-B5C0-7E488080F2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737"/>
          <a:stretch/>
        </p:blipFill>
        <p:spPr bwMode="auto">
          <a:xfrm>
            <a:off x="5943600" y="1441084"/>
            <a:ext cx="759939" cy="72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22C82B0-0C2F-4B26-B890-CD239B5DC29B}"/>
              </a:ext>
            </a:extLst>
          </p:cNvPr>
          <p:cNvCxnSpPr>
            <a:cxnSpLocks/>
          </p:cNvCxnSpPr>
          <p:nvPr/>
        </p:nvCxnSpPr>
        <p:spPr>
          <a:xfrm>
            <a:off x="2803456" y="2087696"/>
            <a:ext cx="2801395" cy="24758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0536871-F9A5-43F2-A5B9-F6ABCBA20FBA}"/>
              </a:ext>
            </a:extLst>
          </p:cNvPr>
          <p:cNvCxnSpPr>
            <a:cxnSpLocks/>
          </p:cNvCxnSpPr>
          <p:nvPr/>
        </p:nvCxnSpPr>
        <p:spPr>
          <a:xfrm>
            <a:off x="4114800" y="2167447"/>
            <a:ext cx="6070" cy="65195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>
            <a:extLst>
              <a:ext uri="{FF2B5EF4-FFF2-40B4-BE49-F238E27FC236}">
                <a16:creationId xmlns:a16="http://schemas.microsoft.com/office/drawing/2014/main" id="{A55F7144-D0B4-4682-9717-6DD69E2A9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583" y="2842155"/>
            <a:ext cx="840433" cy="840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DB20DB7-4669-4D89-8A5C-4E313876E4F6}"/>
              </a:ext>
            </a:extLst>
          </p:cNvPr>
          <p:cNvSpPr txBox="1"/>
          <p:nvPr/>
        </p:nvSpPr>
        <p:spPr>
          <a:xfrm>
            <a:off x="4120870" y="1743122"/>
            <a:ext cx="11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B03CF21-9C5C-4F93-A867-1557DFBE24AF}"/>
                  </a:ext>
                </a:extLst>
              </p:cNvPr>
              <p:cNvSpPr txBox="1"/>
              <p:nvPr/>
            </p:nvSpPr>
            <p:spPr>
              <a:xfrm>
                <a:off x="964474" y="2112454"/>
                <a:ext cx="971292" cy="1754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 ?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B03CF21-9C5C-4F93-A867-1557DFBE24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474" y="2112454"/>
                <a:ext cx="971292" cy="17543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A1A84ED-8F41-46DC-9756-1DCE491A932E}"/>
                  </a:ext>
                </a:extLst>
              </p:cNvPr>
              <p:cNvSpPr txBox="1"/>
              <p:nvPr/>
            </p:nvSpPr>
            <p:spPr>
              <a:xfrm>
                <a:off x="6270396" y="2100075"/>
                <a:ext cx="966483" cy="2308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b="0" dirty="0"/>
              </a:p>
              <a:p>
                <a:pPr algn="ctr"/>
                <a:r>
                  <a:rPr lang="en-US" dirty="0"/>
                  <a:t> </a:t>
                </a:r>
              </a:p>
              <a:p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A1A84ED-8F41-46DC-9756-1DCE491A9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0396" y="2100075"/>
                <a:ext cx="966483" cy="23083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2801837-433F-4196-9744-2B3AF33F51FD}"/>
                  </a:ext>
                </a:extLst>
              </p:cNvPr>
              <p:cNvSpPr txBox="1"/>
              <p:nvPr/>
            </p:nvSpPr>
            <p:spPr>
              <a:xfrm>
                <a:off x="3694583" y="1661826"/>
                <a:ext cx="8011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2801837-433F-4196-9744-2B3AF33F51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4583" y="1661826"/>
                <a:ext cx="80111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4455B190-3078-4ECA-B58A-86526308392B}"/>
              </a:ext>
            </a:extLst>
          </p:cNvPr>
          <p:cNvSpPr txBox="1"/>
          <p:nvPr/>
        </p:nvSpPr>
        <p:spPr>
          <a:xfrm>
            <a:off x="3040963" y="3842022"/>
            <a:ext cx="213231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?????????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FB51120-D603-4007-83E5-B23B4C710C74}"/>
                  </a:ext>
                </a:extLst>
              </p:cNvPr>
              <p:cNvSpPr txBox="1"/>
              <p:nvPr/>
            </p:nvSpPr>
            <p:spPr>
              <a:xfrm>
                <a:off x="236887" y="4306252"/>
                <a:ext cx="1762406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𝑙𝑒𝑓𝑡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→0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𝑟𝑖𝑔h𝑡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→1</m:t>
                      </m:r>
                    </m:oMath>
                  </m:oMathPara>
                </a14:m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FB51120-D603-4007-83E5-B23B4C710C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87" y="4306252"/>
                <a:ext cx="1762406" cy="12003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596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14BC74-BAAE-4F7B-89BA-52B5F607F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07EA64-38C2-4940-AA15-318283E6B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Bob could go left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185181E2-80EE-43F5-B916-784A4551E7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69"/>
          <a:stretch/>
        </p:blipFill>
        <p:spPr bwMode="auto">
          <a:xfrm>
            <a:off x="1838973" y="1554846"/>
            <a:ext cx="906193" cy="765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B3844269-F883-400C-B5C0-7E488080F2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737"/>
          <a:stretch/>
        </p:blipFill>
        <p:spPr bwMode="auto">
          <a:xfrm>
            <a:off x="5943600" y="1441084"/>
            <a:ext cx="759939" cy="72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22C82B0-0C2F-4B26-B890-CD239B5DC29B}"/>
              </a:ext>
            </a:extLst>
          </p:cNvPr>
          <p:cNvCxnSpPr>
            <a:cxnSpLocks/>
          </p:cNvCxnSpPr>
          <p:nvPr/>
        </p:nvCxnSpPr>
        <p:spPr>
          <a:xfrm>
            <a:off x="2803456" y="2087696"/>
            <a:ext cx="2801395" cy="24758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0536871-F9A5-43F2-A5B9-F6ABCBA20FBA}"/>
              </a:ext>
            </a:extLst>
          </p:cNvPr>
          <p:cNvCxnSpPr>
            <a:cxnSpLocks/>
          </p:cNvCxnSpPr>
          <p:nvPr/>
        </p:nvCxnSpPr>
        <p:spPr>
          <a:xfrm>
            <a:off x="4114800" y="2167447"/>
            <a:ext cx="6070" cy="65195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>
            <a:extLst>
              <a:ext uri="{FF2B5EF4-FFF2-40B4-BE49-F238E27FC236}">
                <a16:creationId xmlns:a16="http://schemas.microsoft.com/office/drawing/2014/main" id="{A55F7144-D0B4-4682-9717-6DD69E2A9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583" y="2842155"/>
            <a:ext cx="840433" cy="840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DB20DB7-4669-4D89-8A5C-4E313876E4F6}"/>
              </a:ext>
            </a:extLst>
          </p:cNvPr>
          <p:cNvSpPr txBox="1"/>
          <p:nvPr/>
        </p:nvSpPr>
        <p:spPr>
          <a:xfrm>
            <a:off x="4120870" y="1743122"/>
            <a:ext cx="11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B03CF21-9C5C-4F93-A867-1557DFBE24AF}"/>
                  </a:ext>
                </a:extLst>
              </p:cNvPr>
              <p:cNvSpPr txBox="1"/>
              <p:nvPr/>
            </p:nvSpPr>
            <p:spPr>
              <a:xfrm>
                <a:off x="226074" y="2087696"/>
                <a:ext cx="2153346" cy="1754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⊕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B03CF21-9C5C-4F93-A867-1557DFBE24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074" y="2087696"/>
                <a:ext cx="2153346" cy="17543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A1A84ED-8F41-46DC-9756-1DCE491A932E}"/>
                  </a:ext>
                </a:extLst>
              </p:cNvPr>
              <p:cNvSpPr txBox="1"/>
              <p:nvPr/>
            </p:nvSpPr>
            <p:spPr>
              <a:xfrm>
                <a:off x="6270396" y="2100075"/>
                <a:ext cx="1966564" cy="2308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⊕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dirty="0"/>
              </a:p>
              <a:p>
                <a:pPr algn="ctr"/>
                <a:r>
                  <a:rPr lang="en-US" dirty="0"/>
                  <a:t> </a:t>
                </a:r>
              </a:p>
              <a:p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A1A84ED-8F41-46DC-9756-1DCE491A9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0396" y="2100075"/>
                <a:ext cx="1966564" cy="23083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2801837-433F-4196-9744-2B3AF33F51FD}"/>
                  </a:ext>
                </a:extLst>
              </p:cNvPr>
              <p:cNvSpPr txBox="1"/>
              <p:nvPr/>
            </p:nvSpPr>
            <p:spPr>
              <a:xfrm>
                <a:off x="3694583" y="1661826"/>
                <a:ext cx="8011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2801837-433F-4196-9744-2B3AF33F51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4583" y="1661826"/>
                <a:ext cx="80111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4455B190-3078-4ECA-B58A-86526308392B}"/>
              </a:ext>
            </a:extLst>
          </p:cNvPr>
          <p:cNvSpPr txBox="1"/>
          <p:nvPr/>
        </p:nvSpPr>
        <p:spPr>
          <a:xfrm>
            <a:off x="3040963" y="3842022"/>
            <a:ext cx="213231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?????????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A72A365-17CE-42EC-B195-619F0DF45C8C}"/>
                  </a:ext>
                </a:extLst>
              </p:cNvPr>
              <p:cNvSpPr txBox="1"/>
              <p:nvPr/>
            </p:nvSpPr>
            <p:spPr>
              <a:xfrm>
                <a:off x="226074" y="4648200"/>
                <a:ext cx="1762406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𝑙𝑒𝑓𝑡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→0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𝑟𝑖𝑔h𝑡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→1</m:t>
                      </m:r>
                    </m:oMath>
                  </m:oMathPara>
                </a14:m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A72A365-17CE-42EC-B195-619F0DF45C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074" y="4648200"/>
                <a:ext cx="1762406" cy="12003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2246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14BC74-BAAE-4F7B-89BA-52B5F607F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07EA64-38C2-4940-AA15-318283E6B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Bob could go right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185181E2-80EE-43F5-B916-784A4551E7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69"/>
          <a:stretch/>
        </p:blipFill>
        <p:spPr bwMode="auto">
          <a:xfrm>
            <a:off x="1838973" y="1554846"/>
            <a:ext cx="906193" cy="765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B3844269-F883-400C-B5C0-7E488080F2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737"/>
          <a:stretch/>
        </p:blipFill>
        <p:spPr bwMode="auto">
          <a:xfrm>
            <a:off x="5943600" y="1441084"/>
            <a:ext cx="759939" cy="72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22C82B0-0C2F-4B26-B890-CD239B5DC29B}"/>
              </a:ext>
            </a:extLst>
          </p:cNvPr>
          <p:cNvCxnSpPr>
            <a:cxnSpLocks/>
          </p:cNvCxnSpPr>
          <p:nvPr/>
        </p:nvCxnSpPr>
        <p:spPr>
          <a:xfrm>
            <a:off x="2803456" y="2087696"/>
            <a:ext cx="2801395" cy="24758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0536871-F9A5-43F2-A5B9-F6ABCBA20FBA}"/>
              </a:ext>
            </a:extLst>
          </p:cNvPr>
          <p:cNvCxnSpPr>
            <a:cxnSpLocks/>
          </p:cNvCxnSpPr>
          <p:nvPr/>
        </p:nvCxnSpPr>
        <p:spPr>
          <a:xfrm>
            <a:off x="4114800" y="2167447"/>
            <a:ext cx="6070" cy="65195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>
            <a:extLst>
              <a:ext uri="{FF2B5EF4-FFF2-40B4-BE49-F238E27FC236}">
                <a16:creationId xmlns:a16="http://schemas.microsoft.com/office/drawing/2014/main" id="{A55F7144-D0B4-4682-9717-6DD69E2A9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583" y="2842155"/>
            <a:ext cx="840433" cy="840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DB20DB7-4669-4D89-8A5C-4E313876E4F6}"/>
              </a:ext>
            </a:extLst>
          </p:cNvPr>
          <p:cNvSpPr txBox="1"/>
          <p:nvPr/>
        </p:nvSpPr>
        <p:spPr>
          <a:xfrm>
            <a:off x="4120870" y="1743122"/>
            <a:ext cx="11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B03CF21-9C5C-4F93-A867-1557DFBE24AF}"/>
                  </a:ext>
                </a:extLst>
              </p:cNvPr>
              <p:cNvSpPr txBox="1"/>
              <p:nvPr/>
            </p:nvSpPr>
            <p:spPr>
              <a:xfrm>
                <a:off x="226074" y="2087696"/>
                <a:ext cx="2006640" cy="1754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⊕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B03CF21-9C5C-4F93-A867-1557DFBE24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074" y="2087696"/>
                <a:ext cx="2006640" cy="17543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A1A84ED-8F41-46DC-9756-1DCE491A932E}"/>
                  </a:ext>
                </a:extLst>
              </p:cNvPr>
              <p:cNvSpPr txBox="1"/>
              <p:nvPr/>
            </p:nvSpPr>
            <p:spPr>
              <a:xfrm>
                <a:off x="6270396" y="2100075"/>
                <a:ext cx="1835952" cy="2308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⊕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b="0" dirty="0"/>
              </a:p>
              <a:p>
                <a:pPr algn="ctr"/>
                <a:r>
                  <a:rPr lang="en-US" dirty="0"/>
                  <a:t> </a:t>
                </a:r>
              </a:p>
              <a:p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A1A84ED-8F41-46DC-9756-1DCE491A9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0396" y="2100075"/>
                <a:ext cx="1835952" cy="23083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2801837-433F-4196-9744-2B3AF33F51FD}"/>
                  </a:ext>
                </a:extLst>
              </p:cNvPr>
              <p:cNvSpPr txBox="1"/>
              <p:nvPr/>
            </p:nvSpPr>
            <p:spPr>
              <a:xfrm>
                <a:off x="3694583" y="1661826"/>
                <a:ext cx="8011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2801837-433F-4196-9744-2B3AF33F51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4583" y="1661826"/>
                <a:ext cx="80111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4455B190-3078-4ECA-B58A-86526308392B}"/>
              </a:ext>
            </a:extLst>
          </p:cNvPr>
          <p:cNvSpPr txBox="1"/>
          <p:nvPr/>
        </p:nvSpPr>
        <p:spPr>
          <a:xfrm>
            <a:off x="3040963" y="3842022"/>
            <a:ext cx="213231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?????????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F1BFC45-B39B-4BEE-A3CB-DEB04623E758}"/>
                  </a:ext>
                </a:extLst>
              </p:cNvPr>
              <p:cNvSpPr txBox="1"/>
              <p:nvPr/>
            </p:nvSpPr>
            <p:spPr>
              <a:xfrm>
                <a:off x="181439" y="4648200"/>
                <a:ext cx="1762406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𝑙𝑒𝑓𝑡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→0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𝑟𝑖𝑔h𝑡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→1</m:t>
                      </m:r>
                    </m:oMath>
                  </m:oMathPara>
                </a14:m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F1BFC45-B39B-4BEE-A3CB-DEB04623E7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439" y="4648200"/>
                <a:ext cx="1762406" cy="12003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179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086DB7-CCF9-460D-B1BF-C04970C9D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Eve places a trap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Alice tells which side to go to Bob </a:t>
            </a:r>
          </a:p>
          <a:p>
            <a:pPr lvl="1"/>
            <a:r>
              <a:rPr lang="en-US" dirty="0"/>
              <a:t>She knows where trap is</a:t>
            </a:r>
          </a:p>
          <a:p>
            <a:pPr marL="850392" lvl="1" indent="-457200">
              <a:buFont typeface="+mj-lt"/>
              <a:buAutoNum type="arabicPeriod"/>
            </a:pP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Eve wins if</a:t>
            </a:r>
          </a:p>
          <a:p>
            <a:pPr lvl="1"/>
            <a:r>
              <a:rPr lang="en-US" dirty="0"/>
              <a:t> Bob goes where the trap is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650541-F48F-4A21-AA8D-9243D026B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C008130-DC44-4A1B-BA28-51ADFC1BC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Trap game #2</a:t>
            </a:r>
          </a:p>
        </p:txBody>
      </p:sp>
    </p:spTree>
    <p:extLst>
      <p:ext uri="{BB962C8B-B14F-4D97-AF65-F5344CB8AC3E}">
        <p14:creationId xmlns:p14="http://schemas.microsoft.com/office/powerpoint/2010/main" val="4007125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14BC74-BAAE-4F7B-89BA-52B5F607F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07EA64-38C2-4940-AA15-318283E6B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How eve can win game #2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185181E2-80EE-43F5-B916-784A4551E7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69"/>
          <a:stretch/>
        </p:blipFill>
        <p:spPr bwMode="auto">
          <a:xfrm>
            <a:off x="1361803" y="1544819"/>
            <a:ext cx="1396833" cy="1180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B3844269-F883-400C-B5C0-7E488080F2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737"/>
          <a:stretch/>
        </p:blipFill>
        <p:spPr bwMode="auto">
          <a:xfrm>
            <a:off x="6553200" y="1647929"/>
            <a:ext cx="1133474" cy="1083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22C82B0-0C2F-4B26-B890-CD239B5DC29B}"/>
              </a:ext>
            </a:extLst>
          </p:cNvPr>
          <p:cNvCxnSpPr>
            <a:cxnSpLocks/>
          </p:cNvCxnSpPr>
          <p:nvPr/>
        </p:nvCxnSpPr>
        <p:spPr>
          <a:xfrm>
            <a:off x="2685005" y="2286000"/>
            <a:ext cx="3733800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0536871-F9A5-43F2-A5B9-F6ABCBA20FBA}"/>
              </a:ext>
            </a:extLst>
          </p:cNvPr>
          <p:cNvCxnSpPr>
            <a:cxnSpLocks/>
          </p:cNvCxnSpPr>
          <p:nvPr/>
        </p:nvCxnSpPr>
        <p:spPr>
          <a:xfrm>
            <a:off x="4395818" y="1752600"/>
            <a:ext cx="0" cy="1066800"/>
          </a:xfrm>
          <a:prstGeom prst="straightConnector1">
            <a:avLst/>
          </a:prstGeom>
          <a:ln w="5715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>
            <a:extLst>
              <a:ext uri="{FF2B5EF4-FFF2-40B4-BE49-F238E27FC236}">
                <a16:creationId xmlns:a16="http://schemas.microsoft.com/office/drawing/2014/main" id="{A55F7144-D0B4-4682-9717-6DD69E2A9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185" y="2873012"/>
            <a:ext cx="1071266" cy="1071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DB20DB7-4669-4D89-8A5C-4E313876E4F6}"/>
              </a:ext>
            </a:extLst>
          </p:cNvPr>
          <p:cNvSpPr txBox="1"/>
          <p:nvPr/>
        </p:nvSpPr>
        <p:spPr>
          <a:xfrm>
            <a:off x="3250585" y="1888756"/>
            <a:ext cx="11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Left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8C5527-EB6A-4248-B8CE-8657044E05D1}"/>
              </a:ext>
            </a:extLst>
          </p:cNvPr>
          <p:cNvSpPr txBox="1"/>
          <p:nvPr/>
        </p:nvSpPr>
        <p:spPr>
          <a:xfrm>
            <a:off x="6750796" y="2725461"/>
            <a:ext cx="1185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Goes Right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14B4A71-DFBD-460F-9336-5FE41A8F76BD}"/>
              </a:ext>
            </a:extLst>
          </p:cNvPr>
          <p:cNvSpPr txBox="1"/>
          <p:nvPr/>
        </p:nvSpPr>
        <p:spPr>
          <a:xfrm>
            <a:off x="2519173" y="3776118"/>
            <a:ext cx="4824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Eve places trap on right side.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0AED92-7EA4-4918-803A-FA3E94C8C6B4}"/>
              </a:ext>
            </a:extLst>
          </p:cNvPr>
          <p:cNvSpPr/>
          <p:nvPr/>
        </p:nvSpPr>
        <p:spPr>
          <a:xfrm>
            <a:off x="3429000" y="4682955"/>
            <a:ext cx="2023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Eve always wins.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FD9E6C-9F6C-4036-B120-9E0094AB2F81}"/>
              </a:ext>
            </a:extLst>
          </p:cNvPr>
          <p:cNvSpPr txBox="1"/>
          <p:nvPr/>
        </p:nvSpPr>
        <p:spPr>
          <a:xfrm>
            <a:off x="2519173" y="4176073"/>
            <a:ext cx="3536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Eve replaces message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EEEC25-7B4D-4DD0-9DC2-F84C611C0267}"/>
              </a:ext>
            </a:extLst>
          </p:cNvPr>
          <p:cNvSpPr txBox="1"/>
          <p:nvPr/>
        </p:nvSpPr>
        <p:spPr>
          <a:xfrm>
            <a:off x="4788668" y="1862810"/>
            <a:ext cx="11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Right</a:t>
            </a:r>
          </a:p>
        </p:txBody>
      </p:sp>
    </p:spTree>
    <p:extLst>
      <p:ext uri="{BB962C8B-B14F-4D97-AF65-F5344CB8AC3E}">
        <p14:creationId xmlns:p14="http://schemas.microsoft.com/office/powerpoint/2010/main" val="1791288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  <p:bldP spid="12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CEA56D-9068-426C-AAD9-DE39EA604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Allows Bob to know that a message really came from Alice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Prevents Eve from redirecting Bob towards the trap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D86982-A6B6-4AE3-8C28-AE985F3DD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D2C42AD-F7D3-4D24-BE12-C3EF20A24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</p:spTree>
    <p:extLst>
      <p:ext uri="{BB962C8B-B14F-4D97-AF65-F5344CB8AC3E}">
        <p14:creationId xmlns:p14="http://schemas.microsoft.com/office/powerpoint/2010/main" val="2192953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3B93D699-9642-446F-B174-635DC1F6FD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𝒦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≔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𝑆𝑒𝑐𝑟𝑒𝑡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𝑠𝑝𝑎𝑐𝑒</m:t>
                    </m:r>
                  </m:oMath>
                </a14:m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ℳ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≔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𝑀𝑒𝑠𝑠𝑎𝑔𝑒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𝑠𝑝𝑎𝑐𝑒</m:t>
                    </m:r>
                  </m:oMath>
                </a14:m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𝒯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≔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𝑇𝑎𝑔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𝑠𝑝𝑎𝑐𝑒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𝑒𝑦𝑔𝑒𝑛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{1}</m:t>
                        </m:r>
                      </m:e>
                      <m:sup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r>
                      <a:rPr lang="en-US" sz="2800" i="1" dirty="0">
                        <a:latin typeface="Cambria Math" panose="02040503050406030204" pitchFamily="18" charset="0"/>
                      </a:rPr>
                      <m:t>)→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𝒦</m:t>
                    </m:r>
                  </m:oMath>
                </a14:m>
                <a:endParaRPr lang="en-US" sz="28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ac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𝒦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ℳ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𝒯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𝑣𝑒𝑟𝑖𝑓𝑦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𝒦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𝒯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𝑎𝑐𝑐𝑒𝑝𝑡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𝑟𝑒𝑗𝑒𝑐𝑡</m:t>
                        </m:r>
                      </m:e>
                    </m:d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Properties </a:t>
                </a:r>
              </a:p>
              <a:p>
                <a:pPr lvl="1"/>
                <a:r>
                  <a:rPr lang="en-US" dirty="0"/>
                  <a:t>correctness</a:t>
                </a:r>
              </a:p>
              <a:p>
                <a:pPr lvl="1"/>
                <a:r>
                  <a:rPr lang="en-US" dirty="0" err="1"/>
                  <a:t>unforgability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3B93D699-9642-446F-B174-635DC1F6FD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BB03D9-651A-4983-9335-5E2D6BB45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E02C4B2-293D-4BC4-9658-1C9C7C622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Message authentication code</a:t>
            </a:r>
          </a:p>
        </p:txBody>
      </p:sp>
    </p:spTree>
    <p:extLst>
      <p:ext uri="{BB962C8B-B14F-4D97-AF65-F5344CB8AC3E}">
        <p14:creationId xmlns:p14="http://schemas.microsoft.com/office/powerpoint/2010/main" val="3949278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F57E3863-5DA6-4540-8EDF-A7365F766E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109728" indent="0">
                  <a:buNone/>
                </a:pPr>
                <a:endParaRPr lang="en-US" dirty="0"/>
              </a:p>
              <a:p>
                <a:r>
                  <a:rPr lang="en-US" dirty="0"/>
                  <a:t>Correctness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𝑣𝑒𝑟𝑖𝑓𝑦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𝑎𝑢𝑡h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𝑎𝑐𝑐𝑒𝑝𝑡</m:t>
                    </m:r>
                  </m:oMath>
                </a14:m>
                <a:r>
                  <a:rPr lang="en-US" dirty="0"/>
                  <a:t>  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Unforgeability game</a:t>
                </a:r>
              </a:p>
              <a:p>
                <a:pPr lvl="1"/>
                <a:r>
                  <a:rPr lang="en-US" dirty="0"/>
                  <a:t>Probability of winning the </a:t>
                </a:r>
                <a:r>
                  <a:rPr lang="en-US" dirty="0" err="1"/>
                  <a:t>unforgability</a:t>
                </a:r>
                <a:r>
                  <a:rPr lang="en-US" dirty="0"/>
                  <a:t> is negligible in the key size (</a:t>
                </a:r>
                <a:r>
                  <a:rPr lang="en-US"/>
                  <a:t>exponentially decreasing)</a:t>
                </a:r>
                <a:endParaRPr lang="en-US" dirty="0"/>
              </a:p>
              <a:p>
                <a:pPr lvl="1"/>
                <a:r>
                  <a:rPr lang="en-US" dirty="0"/>
                  <a:t>See next slide for game</a:t>
                </a:r>
              </a:p>
            </p:txBody>
          </p:sp>
        </mc:Choice>
        <mc:Fallback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F57E3863-5DA6-4540-8EDF-A7365F766E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6A6C61-3786-4FB8-AE92-AD45D5E7D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4D614C-1190-4D3D-9FEC-89B5B50D0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One-time mac</a:t>
            </a:r>
          </a:p>
        </p:txBody>
      </p:sp>
    </p:spTree>
    <p:extLst>
      <p:ext uri="{BB962C8B-B14F-4D97-AF65-F5344CB8AC3E}">
        <p14:creationId xmlns:p14="http://schemas.microsoft.com/office/powerpoint/2010/main" val="1457006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E09327D-B141-4D7D-9215-56FF7E631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1FF362-D377-4FC4-B2D3-A93AA9E74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955CFCE-281F-497E-8939-2243FAA68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Unforgeability game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71EDB4-ED57-4F76-84D9-25352BA286AD}"/>
              </a:ext>
            </a:extLst>
          </p:cNvPr>
          <p:cNvSpPr/>
          <p:nvPr/>
        </p:nvSpPr>
        <p:spPr>
          <a:xfrm>
            <a:off x="5943599" y="2057400"/>
            <a:ext cx="1907233" cy="2819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E77C212-E4BA-4879-877C-A6C7ADDC471A}"/>
                  </a:ext>
                </a:extLst>
              </p:cNvPr>
              <p:cNvSpPr txBox="1"/>
              <p:nvPr/>
            </p:nvSpPr>
            <p:spPr>
              <a:xfrm>
                <a:off x="6013094" y="2352675"/>
                <a:ext cx="1768241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𝑘𝑒𝑦𝑔𝑒𝑛</m:t>
                    </m:r>
                  </m:oMath>
                </a14:m>
                <a:r>
                  <a:rPr lang="en-US" b="0" dirty="0"/>
                  <a:t>()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𝑚𝑎𝑐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E77C212-E4BA-4879-877C-A6C7ADDC47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094" y="2352675"/>
                <a:ext cx="1768241" cy="923330"/>
              </a:xfrm>
              <a:prstGeom prst="rect">
                <a:avLst/>
              </a:prstGeom>
              <a:blipFill>
                <a:blip r:embed="rId2"/>
                <a:stretch>
                  <a:fillRect t="-3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792FDCE-161E-47A3-ABAE-7F92ACB71B66}"/>
              </a:ext>
            </a:extLst>
          </p:cNvPr>
          <p:cNvCxnSpPr>
            <a:cxnSpLocks/>
          </p:cNvCxnSpPr>
          <p:nvPr/>
        </p:nvCxnSpPr>
        <p:spPr>
          <a:xfrm>
            <a:off x="2286000" y="2438400"/>
            <a:ext cx="3581400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926942D-512D-4F2F-87A3-C7E7AC2D3CF1}"/>
              </a:ext>
            </a:extLst>
          </p:cNvPr>
          <p:cNvSpPr txBox="1"/>
          <p:nvPr/>
        </p:nvSpPr>
        <p:spPr>
          <a:xfrm>
            <a:off x="3810000" y="2035739"/>
            <a:ext cx="11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A41A484-E2CD-4E31-84E7-0CD111113C45}"/>
              </a:ext>
            </a:extLst>
          </p:cNvPr>
          <p:cNvCxnSpPr>
            <a:cxnSpLocks/>
          </p:cNvCxnSpPr>
          <p:nvPr/>
        </p:nvCxnSpPr>
        <p:spPr>
          <a:xfrm flipH="1">
            <a:off x="2286000" y="3285530"/>
            <a:ext cx="3505200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E57E6CD-6136-4348-BD3A-8CBEBA184DCB}"/>
              </a:ext>
            </a:extLst>
          </p:cNvPr>
          <p:cNvSpPr txBox="1"/>
          <p:nvPr/>
        </p:nvSpPr>
        <p:spPr>
          <a:xfrm>
            <a:off x="3810000" y="2906673"/>
            <a:ext cx="11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1489524-17CE-4540-B200-025B8CB3D83B}"/>
              </a:ext>
            </a:extLst>
          </p:cNvPr>
          <p:cNvCxnSpPr>
            <a:cxnSpLocks/>
          </p:cNvCxnSpPr>
          <p:nvPr/>
        </p:nvCxnSpPr>
        <p:spPr>
          <a:xfrm>
            <a:off x="2343150" y="4060872"/>
            <a:ext cx="3581400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73E0B72-0193-4C8F-B110-B657655B5BB0}"/>
                  </a:ext>
                </a:extLst>
              </p:cNvPr>
              <p:cNvSpPr txBox="1"/>
              <p:nvPr/>
            </p:nvSpPr>
            <p:spPr>
              <a:xfrm>
                <a:off x="3465983" y="3691540"/>
                <a:ext cx="11452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73E0B72-0193-4C8F-B110-B657655B5B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5983" y="3691540"/>
                <a:ext cx="1145233" cy="369332"/>
              </a:xfrm>
              <a:prstGeom prst="rect">
                <a:avLst/>
              </a:prstGeom>
              <a:blipFill>
                <a:blip r:embed="rId3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013788-D4FD-4A53-9ECB-4F9D65999C92}"/>
                  </a:ext>
                </a:extLst>
              </p:cNvPr>
              <p:cNvSpPr txBox="1"/>
              <p:nvPr/>
            </p:nvSpPr>
            <p:spPr>
              <a:xfrm>
                <a:off x="2590800" y="5147653"/>
                <a:ext cx="2853666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Win if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𝑣𝑒𝑟𝑖𝑓𝑦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𝑎𝑐𝑐𝑒𝑝𝑡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3013788-D4FD-4A53-9ECB-4F9D65999C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5147653"/>
                <a:ext cx="2853666" cy="923330"/>
              </a:xfrm>
              <a:prstGeom prst="rect">
                <a:avLst/>
              </a:prstGeom>
              <a:blipFill>
                <a:blip r:embed="rId4"/>
                <a:stretch>
                  <a:fillRect l="-1709" t="-3289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2">
            <a:extLst>
              <a:ext uri="{FF2B5EF4-FFF2-40B4-BE49-F238E27FC236}">
                <a16:creationId xmlns:a16="http://schemas.microsoft.com/office/drawing/2014/main" id="{E3ABE73B-887A-40DD-A75B-6B5CEFE5D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40" y="2438400"/>
            <a:ext cx="1451552" cy="1451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121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4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FE7BB6-47A9-403E-BF31-B3ED5CE8D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Key is always assumed hidden from the adversary </a:t>
            </a:r>
          </a:p>
          <a:p>
            <a:endParaRPr lang="en-US" dirty="0"/>
          </a:p>
          <a:p>
            <a:r>
              <a:rPr lang="en-US" dirty="0"/>
              <a:t>One-time means that the key is discarded after use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5539FA-5BFC-4009-9E05-7B3A5E5BF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28D6C58-6C4A-4965-84D9-DC74B5CB9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</a:t>
            </a:r>
          </a:p>
        </p:txBody>
      </p:sp>
    </p:spTree>
    <p:extLst>
      <p:ext uri="{BB962C8B-B14F-4D97-AF65-F5344CB8AC3E}">
        <p14:creationId xmlns:p14="http://schemas.microsoft.com/office/powerpoint/2010/main" val="2401674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477432B7-CCDC-4459-8660-1681965569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b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∈{0,1}</m:t>
                    </m:r>
                  </m:oMath>
                </a14:m>
                <a:endParaRPr lang="en-US" dirty="0"/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𝐾𝑒𝑦𝑔𝑒𝑛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{1}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𝑚𝑎𝑐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         (split key in two)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𝑣𝑒𝑟𝑖𝑓𝑦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𝑎𝑐𝑐𝑒𝑝𝑡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477432B7-CCDC-4459-8660-1681965569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9C73F8-EEE5-44B7-B704-8BD09E0A1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DC311DF-FD8C-4CAD-9B18-C9ABDC1BA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Bit-mac</a:t>
            </a:r>
          </a:p>
        </p:txBody>
      </p:sp>
    </p:spTree>
    <p:extLst>
      <p:ext uri="{BB962C8B-B14F-4D97-AF65-F5344CB8AC3E}">
        <p14:creationId xmlns:p14="http://schemas.microsoft.com/office/powerpoint/2010/main" val="175681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CAC3D78-265E-455C-B062-6BC3A9C48E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𝐾𝑒𝑦𝑔𝑒𝑛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</m:e>
                    </m:d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:</m:t>
                    </m:r>
                    <m:d>
                      <m:dPr>
                        <m:begChr m:val="|"/>
                        <m:endChr m:val="|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𝐴𝑢𝑡h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               (split key in two)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𝑣𝑒𝑟𝑖𝑓𝑦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𝑐𝑐𝑒𝑝𝑡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𝑖𝑓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endParaRPr lang="en-US" b="0" dirty="0"/>
              </a:p>
              <a:p>
                <a:pPr lvl="1"/>
                <a:endParaRPr lang="en-US" dirty="0"/>
              </a:p>
              <a:p>
                <a:endParaRPr lang="en-US" b="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CAC3D78-265E-455C-B062-6BC3A9C48E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C54D51-B6E4-431B-8945-04C405824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D58E23D-EFCC-4F30-AAF8-90D84B221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MAC (expensive)</a:t>
            </a:r>
          </a:p>
        </p:txBody>
      </p:sp>
    </p:spTree>
    <p:extLst>
      <p:ext uri="{BB962C8B-B14F-4D97-AF65-F5344CB8AC3E}">
        <p14:creationId xmlns:p14="http://schemas.microsoft.com/office/powerpoint/2010/main" val="13919367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3AA88B3E-820A-4F07-A937-B80C8103E77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81329"/>
                <a:ext cx="8229600" cy="4525963"/>
              </a:xfrm>
            </p:spPr>
            <p:txBody>
              <a:bodyPr>
                <a:normAutofit fontScale="550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bSup>
                      <m:sSub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</m:sub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bSup>
                  </m:oMath>
                </a14:m>
                <a:r>
                  <a:rPr lang="en-US" dirty="0"/>
                  <a:t>  </a:t>
                </a: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,⋯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≔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View message a polynomial  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𝐾𝑒𝑦𝑔𝑒𝑛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𝐴𝑢𝑡h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𝑣𝑒𝑟𝑖𝑓𝑦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𝑐𝑐𝑒𝑝𝑡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𝑖𝑓</m:t>
                    </m:r>
                  </m:oMath>
                </a14:m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 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3AA88B3E-820A-4F07-A937-B80C8103E7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81329"/>
                <a:ext cx="8229600" cy="45259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853942-C157-44AB-B6EA-FF846C26B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FF6EEF-8630-4C9E-A2AD-1EAEA9812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	</a:t>
            </a:r>
            <a:br>
              <a:rPr lang="en-US" dirty="0"/>
            </a:br>
            <a:r>
              <a:rPr lang="en-US" dirty="0"/>
              <a:t>MAC (cheap) (make example clear)</a:t>
            </a:r>
          </a:p>
        </p:txBody>
      </p:sp>
    </p:spTree>
    <p:extLst>
      <p:ext uri="{BB962C8B-B14F-4D97-AF65-F5344CB8AC3E}">
        <p14:creationId xmlns:p14="http://schemas.microsoft.com/office/powerpoint/2010/main" val="32888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0F9AC7-A622-4F71-81E8-759DBAD72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Encryption: Hide the message from Eve</a:t>
            </a:r>
          </a:p>
          <a:p>
            <a:endParaRPr lang="en-US" dirty="0"/>
          </a:p>
          <a:p>
            <a:r>
              <a:rPr lang="en-US" dirty="0"/>
              <a:t>Authentication: Allows Bob to verify that the message came from Alice</a:t>
            </a:r>
          </a:p>
          <a:p>
            <a:endParaRPr lang="en-US" dirty="0"/>
          </a:p>
          <a:p>
            <a:r>
              <a:rPr lang="en-US" dirty="0"/>
              <a:t>Message can be perfectly encrypted using one-time pad</a:t>
            </a:r>
          </a:p>
          <a:p>
            <a:pPr lvl="1"/>
            <a:r>
              <a:rPr lang="en-US" dirty="0"/>
              <a:t>Requires key as long as the message</a:t>
            </a:r>
          </a:p>
          <a:p>
            <a:pPr lvl="1"/>
            <a:endParaRPr lang="en-US" dirty="0"/>
          </a:p>
          <a:p>
            <a:r>
              <a:rPr lang="en-US" dirty="0"/>
              <a:t>One-time mac</a:t>
            </a:r>
          </a:p>
          <a:p>
            <a:pPr lvl="1"/>
            <a:r>
              <a:rPr lang="en-US" dirty="0"/>
              <a:t>2s bits of keys can authenticate an arbitrary long message by viewing the message as a polynomial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EE52492-87D9-4C08-9B84-FB6119C26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6ACD85-41BD-40C0-BD46-4B9E5F76C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  Review </a:t>
            </a:r>
          </a:p>
        </p:txBody>
      </p:sp>
    </p:spTree>
    <p:extLst>
      <p:ext uri="{BB962C8B-B14F-4D97-AF65-F5344CB8AC3E}">
        <p14:creationId xmlns:p14="http://schemas.microsoft.com/office/powerpoint/2010/main" val="21257833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30D663-3451-4780-A6D5-56D70F759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Perfect encryption </a:t>
            </a:r>
          </a:p>
          <a:p>
            <a:pPr lvl="1"/>
            <a:r>
              <a:rPr lang="en-US" dirty="0"/>
              <a:t>key as long as message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Perfect authentication</a:t>
            </a:r>
          </a:p>
          <a:p>
            <a:pPr lvl="1"/>
            <a:r>
              <a:rPr lang="en-US"/>
              <a:t>2s </a:t>
            </a:r>
            <a:r>
              <a:rPr lang="en-US" dirty="0"/>
              <a:t>bits of key per message sent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C55943-0CC1-4729-814D-7CC730DD2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FD9EEF-1056-4282-AEB0-D5993E466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Disadvantages of perfect security</a:t>
            </a:r>
          </a:p>
        </p:txBody>
      </p:sp>
    </p:spTree>
    <p:extLst>
      <p:ext uri="{BB962C8B-B14F-4D97-AF65-F5344CB8AC3E}">
        <p14:creationId xmlns:p14="http://schemas.microsoft.com/office/powerpoint/2010/main" val="1946785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E987534-55DA-4382-A3B9-D27C24334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One-time pad</a:t>
            </a:r>
          </a:p>
          <a:p>
            <a:endParaRPr lang="en-US" dirty="0"/>
          </a:p>
          <a:p>
            <a:r>
              <a:rPr lang="en-US" dirty="0"/>
              <a:t>One-time mac</a:t>
            </a:r>
          </a:p>
          <a:p>
            <a:endParaRPr lang="en-US" dirty="0"/>
          </a:p>
          <a:p>
            <a:r>
              <a:rPr lang="en-US" dirty="0" err="1"/>
              <a:t>Disavantages</a:t>
            </a:r>
            <a:r>
              <a:rPr lang="en-US" dirty="0"/>
              <a:t> of perfect security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F33939-08A3-4872-BB31-A4264E793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91C561-D51C-48D0-805F-0F026AC1B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23151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131E1A3-E67E-46D1-8122-1F6A4AEE6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49810"/>
            <a:ext cx="8229600" cy="4525963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/>
              <a:t>Alice tells Bob either to go left or right</a:t>
            </a:r>
          </a:p>
          <a:p>
            <a:pPr marL="624078" indent="-514350">
              <a:buFont typeface="+mj-lt"/>
              <a:buAutoNum type="arabicPeriod"/>
            </a:pP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Eve can then place trap on either</a:t>
            </a:r>
          </a:p>
          <a:p>
            <a:pPr lvl="1"/>
            <a:r>
              <a:rPr lang="en-US" dirty="0"/>
              <a:t>Left side</a:t>
            </a:r>
          </a:p>
          <a:p>
            <a:pPr lvl="1"/>
            <a:r>
              <a:rPr lang="en-US" dirty="0"/>
              <a:t>Right side</a:t>
            </a:r>
          </a:p>
          <a:p>
            <a:pPr marL="850392" lvl="1" indent="-457200">
              <a:buFont typeface="+mj-lt"/>
              <a:buAutoNum type="arabicPeriod"/>
            </a:pP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Eve wins if</a:t>
            </a:r>
          </a:p>
          <a:p>
            <a:pPr lvl="1"/>
            <a:r>
              <a:rPr lang="en-US" dirty="0"/>
              <a:t>  trap placed is on the same side that Bob went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69674F-8D3A-4844-A391-BBFEAE6BD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E465952-ADA2-4A11-A428-945A3C5C7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Trap game #1</a:t>
            </a:r>
          </a:p>
        </p:txBody>
      </p:sp>
    </p:spTree>
    <p:extLst>
      <p:ext uri="{BB962C8B-B14F-4D97-AF65-F5344CB8AC3E}">
        <p14:creationId xmlns:p14="http://schemas.microsoft.com/office/powerpoint/2010/main" val="4053408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14BC74-BAAE-4F7B-89BA-52B5F607F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07EA64-38C2-4940-AA15-318283E6B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How eve can win game #1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185181E2-80EE-43F5-B916-784A4551E7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69"/>
          <a:stretch/>
        </p:blipFill>
        <p:spPr bwMode="auto">
          <a:xfrm>
            <a:off x="1361803" y="1544819"/>
            <a:ext cx="1396833" cy="1180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B3844269-F883-400C-B5C0-7E488080F2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737"/>
          <a:stretch/>
        </p:blipFill>
        <p:spPr bwMode="auto">
          <a:xfrm>
            <a:off x="6553200" y="1647929"/>
            <a:ext cx="1133474" cy="1083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22C82B0-0C2F-4B26-B890-CD239B5DC29B}"/>
              </a:ext>
            </a:extLst>
          </p:cNvPr>
          <p:cNvCxnSpPr>
            <a:cxnSpLocks/>
          </p:cNvCxnSpPr>
          <p:nvPr/>
        </p:nvCxnSpPr>
        <p:spPr>
          <a:xfrm>
            <a:off x="2685005" y="2286000"/>
            <a:ext cx="3733800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0536871-F9A5-43F2-A5B9-F6ABCBA20FBA}"/>
              </a:ext>
            </a:extLst>
          </p:cNvPr>
          <p:cNvCxnSpPr>
            <a:cxnSpLocks/>
          </p:cNvCxnSpPr>
          <p:nvPr/>
        </p:nvCxnSpPr>
        <p:spPr>
          <a:xfrm>
            <a:off x="4343400" y="2286000"/>
            <a:ext cx="0" cy="106680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>
            <a:extLst>
              <a:ext uri="{FF2B5EF4-FFF2-40B4-BE49-F238E27FC236}">
                <a16:creationId xmlns:a16="http://schemas.microsoft.com/office/drawing/2014/main" id="{A55F7144-D0B4-4682-9717-6DD69E2A9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185" y="3352800"/>
            <a:ext cx="1071266" cy="1071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DB20DB7-4669-4D89-8A5C-4E313876E4F6}"/>
              </a:ext>
            </a:extLst>
          </p:cNvPr>
          <p:cNvSpPr txBox="1"/>
          <p:nvPr/>
        </p:nvSpPr>
        <p:spPr>
          <a:xfrm>
            <a:off x="3999383" y="1916668"/>
            <a:ext cx="11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Left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8C5527-EB6A-4248-B8CE-8657044E05D1}"/>
              </a:ext>
            </a:extLst>
          </p:cNvPr>
          <p:cNvSpPr txBox="1"/>
          <p:nvPr/>
        </p:nvSpPr>
        <p:spPr>
          <a:xfrm>
            <a:off x="6514684" y="2776948"/>
            <a:ext cx="1185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Goes left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0F8E50-B393-4AEE-BB08-CEE9DBF55A9F}"/>
              </a:ext>
            </a:extLst>
          </p:cNvPr>
          <p:cNvSpPr txBox="1"/>
          <p:nvPr/>
        </p:nvSpPr>
        <p:spPr>
          <a:xfrm>
            <a:off x="4395818" y="2512350"/>
            <a:ext cx="11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Left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14B4A71-DFBD-460F-9336-5FE41A8F76BD}"/>
              </a:ext>
            </a:extLst>
          </p:cNvPr>
          <p:cNvSpPr txBox="1"/>
          <p:nvPr/>
        </p:nvSpPr>
        <p:spPr>
          <a:xfrm>
            <a:off x="2875991" y="4505590"/>
            <a:ext cx="48245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Eve reads the message and places trap based on message</a:t>
            </a:r>
          </a:p>
          <a:p>
            <a:r>
              <a:rPr lang="en-US" sz="2400" b="1" u="sng" dirty="0">
                <a:solidFill>
                  <a:srgbClr val="FF0000"/>
                </a:solidFill>
              </a:rPr>
              <a:t>Eve always wins.</a:t>
            </a:r>
          </a:p>
        </p:txBody>
      </p:sp>
    </p:spTree>
    <p:extLst>
      <p:ext uri="{BB962C8B-B14F-4D97-AF65-F5344CB8AC3E}">
        <p14:creationId xmlns:p14="http://schemas.microsoft.com/office/powerpoint/2010/main" val="301483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57467D-6793-45C0-9468-B336215C5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sz="4000" dirty="0"/>
          </a:p>
          <a:p>
            <a:r>
              <a:rPr lang="en-US" sz="4000" dirty="0"/>
              <a:t>When Alice and Bob want to hide messages from Eve.</a:t>
            </a:r>
          </a:p>
          <a:p>
            <a:endParaRPr lang="en-US" sz="4000" dirty="0"/>
          </a:p>
          <a:p>
            <a:r>
              <a:rPr lang="en-US" sz="4000" dirty="0"/>
              <a:t>Prevents Eve from knowing where to put the trap.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DF77E0-69FD-49E3-98CA-0E2F2874A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56CD1C5-9660-4CF1-B0A2-7547AD745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Encryption</a:t>
            </a:r>
          </a:p>
        </p:txBody>
      </p:sp>
    </p:spTree>
    <p:extLst>
      <p:ext uri="{BB962C8B-B14F-4D97-AF65-F5344CB8AC3E}">
        <p14:creationId xmlns:p14="http://schemas.microsoft.com/office/powerpoint/2010/main" val="1429877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5AA65407-D907-451A-B6CD-2C1C64EB53F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𝒦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≔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𝑆𝑒𝑐𝑟𝑒𝑡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𝐾𝑒𝑦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𝑠𝑝𝑎𝑐𝑒</m:t>
                    </m:r>
                  </m:oMath>
                </a14:m>
                <a:endParaRPr lang="en-US" sz="2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ℳ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≔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𝑀𝑒𝑠𝑠𝑎𝑔𝑒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𝑠𝑝𝑎𝑐𝑒</m:t>
                    </m:r>
                  </m:oMath>
                </a14:m>
                <a:endParaRPr lang="en-US" sz="2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𝒞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≔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𝑐𝑖𝑝h𝑒𝑟𝑡𝑒𝑥𝑡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𝑠𝑝𝑎𝑐𝑒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𝐾𝑒𝑦𝑔𝑒𝑛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{1}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)→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𝒦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𝐸𝑛𝑐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𝒞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𝐷𝑒𝑐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𝒦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ℳ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Correctness: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𝐷𝑒𝑐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𝐸𝑛𝑐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Hiding property: comes in many flavors</a:t>
                </a:r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5AA65407-D907-451A-B6CD-2C1C64EB53F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b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C4857C-6B5C-46A9-A416-DCB83FF65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C2CDE53-3EBB-4CC7-B523-E65BC1DAD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Encryption scheme </a:t>
            </a:r>
          </a:p>
        </p:txBody>
      </p:sp>
    </p:spTree>
    <p:extLst>
      <p:ext uri="{BB962C8B-B14F-4D97-AF65-F5344CB8AC3E}">
        <p14:creationId xmlns:p14="http://schemas.microsoft.com/office/powerpoint/2010/main" val="135502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0B5F6160-787B-4DB2-80A0-6EB71C6273E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𝒦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≔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ℳ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≔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𝒞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≔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109728" indent="0">
                  <a:buNone/>
                </a:pPr>
                <a:endParaRPr lang="en-US" dirty="0"/>
              </a:p>
              <a:p>
                <a:pPr marL="109728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𝑘𝑒𝑦𝑔𝑒𝑛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𝐸𝑛𝑐𝑟𝑦𝑝𝑡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𝐸𝑛𝑐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⊕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i="1" dirty="0">
                    <a:latin typeface="Cambria Math" panose="02040503050406030204" pitchFamily="18" charset="0"/>
                  </a:rPr>
                  <a:t>Decrypt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𝐷𝑒𝑐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⊕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0B5F6160-787B-4DB2-80A0-6EB71C6273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1F7412-F146-4D5F-9FE0-ED3E81424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135CC43-D247-4001-8F77-CEE3E7F6E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One-time pad</a:t>
            </a:r>
          </a:p>
        </p:txBody>
      </p:sp>
    </p:spTree>
    <p:extLst>
      <p:ext uri="{BB962C8B-B14F-4D97-AF65-F5344CB8AC3E}">
        <p14:creationId xmlns:p14="http://schemas.microsoft.com/office/powerpoint/2010/main" val="598752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494BF040-805A-4584-B787-B3727C3C43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r>
                  <a:rPr lang="en-US" dirty="0"/>
                  <a:t>Correctness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𝐷𝑒𝑐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𝐸𝑛𝑐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𝐷𝑒𝑐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⊕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⊕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= 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m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Perfect security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|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]=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		</a:t>
                </a:r>
              </a:p>
              <a:p>
                <a:pPr marL="630936" lvl="2" indent="0">
                  <a:buNone/>
                </a:pPr>
                <a:r>
                  <a:rPr lang="en-US" dirty="0"/>
                  <a:t>									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494BF040-805A-4584-B787-B3727C3C43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7FA23E-B69E-4987-BA25-9ED0D9E72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E124-BE18-46E1-B491-454087E8007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2C804BE-DA29-48DA-8964-B58DEC1D3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Security one-time pad</a:t>
            </a:r>
          </a:p>
        </p:txBody>
      </p:sp>
    </p:spTree>
    <p:extLst>
      <p:ext uri="{BB962C8B-B14F-4D97-AF65-F5344CB8AC3E}">
        <p14:creationId xmlns:p14="http://schemas.microsoft.com/office/powerpoint/2010/main" val="187621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5821</TotalTime>
  <Words>853</Words>
  <Application>Microsoft Office PowerPoint</Application>
  <PresentationFormat>On-screen Show (4:3)</PresentationFormat>
  <Paragraphs>284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Cambria Math</vt:lpstr>
      <vt:lpstr>Lucida Sans Unicode</vt:lpstr>
      <vt:lpstr>Verdana</vt:lpstr>
      <vt:lpstr>Wingdings 2</vt:lpstr>
      <vt:lpstr>Wingdings 3</vt:lpstr>
      <vt:lpstr>Concourse</vt:lpstr>
      <vt:lpstr>Perfect security</vt:lpstr>
      <vt:lpstr>Assumption</vt:lpstr>
      <vt:lpstr>Overview</vt:lpstr>
      <vt:lpstr>Trap game #1</vt:lpstr>
      <vt:lpstr>How eve can win game #1</vt:lpstr>
      <vt:lpstr>Encryption</vt:lpstr>
      <vt:lpstr>Encryption scheme </vt:lpstr>
      <vt:lpstr>One-time pad</vt:lpstr>
      <vt:lpstr>Security one-time pad</vt:lpstr>
      <vt:lpstr>Perfect security for n=1</vt:lpstr>
      <vt:lpstr>One-time pad vs Eve</vt:lpstr>
      <vt:lpstr>Bob could go left</vt:lpstr>
      <vt:lpstr>Bob could go right</vt:lpstr>
      <vt:lpstr>Trap game #2</vt:lpstr>
      <vt:lpstr>How eve can win game #2</vt:lpstr>
      <vt:lpstr>Authentication</vt:lpstr>
      <vt:lpstr>Message authentication code</vt:lpstr>
      <vt:lpstr>One-time mac</vt:lpstr>
      <vt:lpstr>Unforgeability game</vt:lpstr>
      <vt:lpstr>Bit-mac</vt:lpstr>
      <vt:lpstr>MAC (expensive)</vt:lpstr>
      <vt:lpstr>  MAC (cheap) (make example clear)</vt:lpstr>
      <vt:lpstr>     Review </vt:lpstr>
      <vt:lpstr>Disadvantages of perfect security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ranellus</dc:creator>
  <cp:lastModifiedBy>Samuel Ranellucci</cp:lastModifiedBy>
  <cp:revision>454</cp:revision>
  <dcterms:created xsi:type="dcterms:W3CDTF">2014-03-15T16:35:55Z</dcterms:created>
  <dcterms:modified xsi:type="dcterms:W3CDTF">2017-08-31T18:38:53Z</dcterms:modified>
</cp:coreProperties>
</file>