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2" r:id="rId5"/>
    <p:sldId id="264" r:id="rId6"/>
    <p:sldId id="286" r:id="rId7"/>
    <p:sldId id="285" r:id="rId8"/>
    <p:sldId id="258" r:id="rId9"/>
    <p:sldId id="263" r:id="rId10"/>
    <p:sldId id="265" r:id="rId11"/>
    <p:sldId id="266" r:id="rId12"/>
    <p:sldId id="274" r:id="rId13"/>
    <p:sldId id="267" r:id="rId14"/>
    <p:sldId id="287" r:id="rId15"/>
    <p:sldId id="259" r:id="rId16"/>
    <p:sldId id="268" r:id="rId17"/>
    <p:sldId id="270" r:id="rId18"/>
    <p:sldId id="279" r:id="rId19"/>
    <p:sldId id="271" r:id="rId20"/>
    <p:sldId id="269" r:id="rId21"/>
    <p:sldId id="278" r:id="rId22"/>
    <p:sldId id="272" r:id="rId23"/>
    <p:sldId id="273" r:id="rId24"/>
    <p:sldId id="277" r:id="rId25"/>
    <p:sldId id="275" r:id="rId26"/>
    <p:sldId id="280" r:id="rId27"/>
    <p:sldId id="283" r:id="rId28"/>
    <p:sldId id="284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7" r:id="rId38"/>
    <p:sldId id="296" r:id="rId39"/>
    <p:sldId id="298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68D55AF-CF49-4D5F-B4A2-71A7A8F258C8}">
          <p14:sldIdLst>
            <p14:sldId id="256"/>
            <p14:sldId id="257"/>
            <p14:sldId id="260"/>
            <p14:sldId id="262"/>
            <p14:sldId id="264"/>
            <p14:sldId id="286"/>
            <p14:sldId id="285"/>
            <p14:sldId id="258"/>
            <p14:sldId id="263"/>
            <p14:sldId id="265"/>
            <p14:sldId id="266"/>
            <p14:sldId id="274"/>
            <p14:sldId id="267"/>
            <p14:sldId id="287"/>
            <p14:sldId id="259"/>
            <p14:sldId id="268"/>
            <p14:sldId id="270"/>
            <p14:sldId id="279"/>
            <p14:sldId id="271"/>
            <p14:sldId id="269"/>
            <p14:sldId id="278"/>
            <p14:sldId id="272"/>
            <p14:sldId id="273"/>
            <p14:sldId id="277"/>
            <p14:sldId id="275"/>
            <p14:sldId id="280"/>
            <p14:sldId id="283"/>
            <p14:sldId id="284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7"/>
            <p14:sldId id="296"/>
            <p14:sldId id="2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6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2D266-09A3-47C6-93C8-10E6A76EBF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D39825-64AB-4985-8D89-3FBF0CC379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5A607B-32CE-4FF9-B006-C35C467E3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72BF-EB93-4605-B91E-3A91996C2012}" type="datetimeFigureOut">
              <a:rPr lang="en-US" smtClean="0"/>
              <a:t>8/30/2017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387942-E61D-44A6-8A3F-1F01C9BE1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74569-2EC9-458E-BCA2-31E037AF6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144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DFEC1-229C-443A-B678-2C1D6D4DD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6B9A32-33E5-4D80-8087-826D5021C8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80F48B-BB1C-4B0C-A829-38AB548F0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72BF-EB93-4605-B91E-3A91996C2012}" type="datetimeFigureOut">
              <a:rPr lang="en-US" smtClean="0"/>
              <a:t>8/30/2017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59A40-6D1B-4547-BFA8-368D6D0EC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486302-FB3F-48E8-B6B5-BC3E9739E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152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29EBEB-BB64-4EDB-82C0-E49B1F9C62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72C0B3-A1CF-4E4D-9141-76B967822D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3D065C-624A-4E0D-90CC-3708F9D25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72BF-EB93-4605-B91E-3A91996C2012}" type="datetimeFigureOut">
              <a:rPr lang="en-US" smtClean="0"/>
              <a:t>8/30/2017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C69E1-F55A-472D-8620-BA77315A7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68E59-8AC9-4B53-B9AC-7FA134721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769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7DEAF-961F-4A3F-ADF5-75D43FD9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35C14-7691-4888-A488-2234A43A0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B867-E507-4C42-B185-816660FB4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72BF-EB93-4605-B91E-3A91996C2012}" type="datetimeFigureOut">
              <a:rPr lang="en-US" smtClean="0"/>
              <a:t>8/30/2017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7129B4-528B-4658-A863-45D65A5BF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231DE-EFA1-473F-83B4-2B104595D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659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CE572-51F1-4491-A480-FBB2F12BB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FA0E8E-5331-41B6-9DCE-B62918FB25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AFC93-6E77-48F1-B442-7F8173571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72BF-EB93-4605-B91E-3A91996C2012}" type="datetimeFigureOut">
              <a:rPr lang="en-US" smtClean="0"/>
              <a:t>8/30/2017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B4D6FC-9102-4FF4-BBD4-B24C03564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4B3EF7-0501-4337-86CB-6133C5110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893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87943-4953-40E8-8284-C7A8ACB27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22B9D-B5D7-47AB-A364-209FCA605E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22EFE6-A200-4B52-8598-FE06E7D127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77D96D-A4A2-4CB6-AC71-0183707C8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72BF-EB93-4605-B91E-3A91996C2012}" type="datetimeFigureOut">
              <a:rPr lang="en-US" smtClean="0"/>
              <a:t>8/30/2017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196E09-975A-4B6A-B94D-FA9577A93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09A1BC-8599-4D33-A686-57FAF18A0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624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C65CB-B49A-40B7-AD5C-CCF84BC10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5BA246-3095-44FD-9D79-D23DFE9DDF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0D851C-9389-455D-B8BE-D8BE1F245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64008B-3C0E-44BC-BE8C-B1CA5E5065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A59594-E42C-4338-837A-523DFB96F2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EB90CF-5427-4C83-8EA5-1AE119D06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72BF-EB93-4605-B91E-3A91996C2012}" type="datetimeFigureOut">
              <a:rPr lang="en-US" smtClean="0"/>
              <a:t>8/30/2017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DB09C2-34D1-4C90-AB47-3126A0E73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E99E68-4AA8-4301-9872-F8305495C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911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F4D7B-D42C-41CC-9548-148D3FC27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EFD5F5-25CF-4AE7-9D05-B8EC085F1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72BF-EB93-4605-B91E-3A91996C2012}" type="datetimeFigureOut">
              <a:rPr lang="en-US" smtClean="0"/>
              <a:t>8/30/2017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DADDDC-F391-4F24-BE57-9C96768F3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9415A1-DF9A-4A77-A65B-8403523C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390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5843B5-3696-4363-BDE5-EDAA67EA1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72BF-EB93-4605-B91E-3A91996C2012}" type="datetimeFigureOut">
              <a:rPr lang="en-US" smtClean="0"/>
              <a:t>8/30/2017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749034-E35D-4079-93DC-D3B1ED04E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182B4B-828B-448C-B24E-4AE3C13B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849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6100A-6783-44C2-9A9A-F1F9078F7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5E105-FE7B-4FF9-8804-85805B8152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71D703-9F48-4F9B-9CB1-464BAB4C8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75C271-C74A-4D4F-9AA2-862EF578D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72BF-EB93-4605-B91E-3A91996C2012}" type="datetimeFigureOut">
              <a:rPr lang="en-US" smtClean="0"/>
              <a:t>8/30/2017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9C874-8849-4460-8CA5-9637360B2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02B6F-ECDA-4D3C-92CA-AF3FBA5CA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644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A5C1-F169-4625-BD52-AA3ECC1C1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F78556-F836-4706-B14D-6F0CB3C88D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D437E8-F7C6-4F48-807D-DC773D30C4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3FF5DB-E033-4DF0-A74D-23BEADCA0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72BF-EB93-4605-B91E-3A91996C2012}" type="datetimeFigureOut">
              <a:rPr lang="en-US" smtClean="0"/>
              <a:t>8/30/2017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6BD91-A537-4EE3-ACAA-0451C2F6C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E000BB-BCA5-45A4-9B49-6184C18CB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11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73067D-963A-476D-8A63-88875842F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226EED-10F7-4A0A-AFB0-8E491626B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F9949-C852-42A1-9853-75CD0C37F5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372BF-EB93-4605-B91E-3A91996C2012}" type="datetimeFigureOut">
              <a:rPr lang="en-US" smtClean="0"/>
              <a:t>8/30/2017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02EB9E-6F53-4D13-916F-39BAF8E62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777A0-6454-4CA1-86F7-0E7F75B0A6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96D64-9D7D-4E64-91CD-A6C1B0F3B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879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E2C28-8A6D-48D3-AA3E-9C924F377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4869" y="2027971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Historic perspective on computational encryption and the lessons we learned</a:t>
            </a:r>
          </a:p>
        </p:txBody>
      </p:sp>
    </p:spTree>
    <p:extLst>
      <p:ext uri="{BB962C8B-B14F-4D97-AF65-F5344CB8AC3E}">
        <p14:creationId xmlns:p14="http://schemas.microsoft.com/office/powerpoint/2010/main" val="1282538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2DFB9-0755-4597-95E9-15D950EFD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of letters in the English language</a:t>
            </a:r>
          </a:p>
        </p:txBody>
      </p:sp>
      <p:pic>
        <p:nvPicPr>
          <p:cNvPr id="1026" name="Picture 2" descr="https://upload.wikimedia.org/wikipedia/commons/thumb/4/41/English-slf.png/320px-English-slf.png">
            <a:extLst>
              <a:ext uri="{FF2B5EF4-FFF2-40B4-BE49-F238E27FC236}">
                <a16:creationId xmlns:a16="http://schemas.microsoft.com/office/drawing/2014/main" id="{D3C4B39B-9D56-4501-AB34-57BA10123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2425700"/>
            <a:ext cx="110617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553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6E875-AF94-4618-A1C8-C7DBB559B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Most common two letter pairs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55B5095-EE79-428D-A14A-AC87C84B61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8899" y="2051685"/>
            <a:ext cx="637570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845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ED1B7-63C8-43F8-A347-78387949D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Other attack vectors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99180-C650-4F89-B454-BB588D2A81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Most common words.</a:t>
            </a:r>
          </a:p>
          <a:p>
            <a:endParaRPr lang="en-US" dirty="0"/>
          </a:p>
          <a:p>
            <a:r>
              <a:rPr lang="en-US" dirty="0"/>
              <a:t>Most common expressions</a:t>
            </a:r>
          </a:p>
          <a:p>
            <a:endParaRPr lang="en-US" dirty="0"/>
          </a:p>
          <a:p>
            <a:r>
              <a:rPr lang="en-US" dirty="0"/>
              <a:t>Knowledge about the plaintext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674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E6AA9-0F98-4015-AFA3-2764657E0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Which princess are they plotting to kidnap?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E60F1C-BF9E-4F9D-9915-77BC5007C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996" y="4572000"/>
            <a:ext cx="1549004" cy="15224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1359EA-CC14-4561-BC56-8CBD34C2A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1042" y="4572000"/>
            <a:ext cx="1476078" cy="15224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A2FB96-0FCF-4DE4-A3C3-FD44696E51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4976" y="2484125"/>
            <a:ext cx="1476375" cy="16212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308AA3A-FDBF-42DE-8694-3644C59FFC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6725" y="2320717"/>
            <a:ext cx="1298713" cy="1948070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3A84F89-3B26-419E-B7DB-F496C22A2C9F}"/>
              </a:ext>
            </a:extLst>
          </p:cNvPr>
          <p:cNvCxnSpPr>
            <a:cxnSpLocks/>
          </p:cNvCxnSpPr>
          <p:nvPr/>
        </p:nvCxnSpPr>
        <p:spPr>
          <a:xfrm>
            <a:off x="3619647" y="3395796"/>
            <a:ext cx="5473553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E8DEFF0-3426-43FD-A27A-4F7B3FC231EE}"/>
              </a:ext>
            </a:extLst>
          </p:cNvPr>
          <p:cNvSpPr txBox="1"/>
          <p:nvPr/>
        </p:nvSpPr>
        <p:spPr>
          <a:xfrm>
            <a:off x="5601313" y="2866891"/>
            <a:ext cx="98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WMMW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C84262-C155-4975-9230-7E4B1DC38115}"/>
              </a:ext>
            </a:extLst>
          </p:cNvPr>
          <p:cNvSpPr txBox="1"/>
          <p:nvPr/>
        </p:nvSpPr>
        <p:spPr>
          <a:xfrm>
            <a:off x="4929334" y="6094412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Anna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4C080F-76A9-4716-B76A-415A98516808}"/>
              </a:ext>
            </a:extLst>
          </p:cNvPr>
          <p:cNvSpPr txBox="1"/>
          <p:nvPr/>
        </p:nvSpPr>
        <p:spPr>
          <a:xfrm>
            <a:off x="6954715" y="6094412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Elsa</a:t>
            </a:r>
          </a:p>
        </p:txBody>
      </p:sp>
    </p:spTree>
    <p:extLst>
      <p:ext uri="{BB962C8B-B14F-4D97-AF65-F5344CB8AC3E}">
        <p14:creationId xmlns:p14="http://schemas.microsoft.com/office/powerpoint/2010/main" val="197863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36D05-C048-4DDE-86FF-8025E3B98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Security of permutation cipher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B3BC1-B2DF-4E36-A9CF-90ED0A678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# Keys = 26! = 2^88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Lesson: </a:t>
            </a:r>
            <a:r>
              <a:rPr lang="en-US" b="1" dirty="0"/>
              <a:t>Encryption scheme should break correlations</a:t>
            </a:r>
          </a:p>
        </p:txBody>
      </p:sp>
    </p:spTree>
    <p:extLst>
      <p:ext uri="{BB962C8B-B14F-4D97-AF65-F5344CB8AC3E}">
        <p14:creationId xmlns:p14="http://schemas.microsoft.com/office/powerpoint/2010/main" val="259924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E41F2-8586-4E90-84D4-D176E02D0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Mary Queen of Scots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C791DB-9172-47EC-A4C8-073AB96A8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1" y="1705928"/>
            <a:ext cx="6422780" cy="49849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A9CDC36-7E7C-41EC-B4CB-908A845AA2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014" y="1906291"/>
            <a:ext cx="1990725" cy="2514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3893B9-D15F-4CC8-83A8-56E6B4EB8626}"/>
              </a:ext>
            </a:extLst>
          </p:cNvPr>
          <p:cNvSpPr txBox="1"/>
          <p:nvPr/>
        </p:nvSpPr>
        <p:spPr>
          <a:xfrm>
            <a:off x="483578" y="4879731"/>
            <a:ext cx="32409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Planned to depose the queen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Sent secret messages using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cipher on the right</a:t>
            </a:r>
          </a:p>
        </p:txBody>
      </p:sp>
    </p:spTree>
    <p:extLst>
      <p:ext uri="{BB962C8B-B14F-4D97-AF65-F5344CB8AC3E}">
        <p14:creationId xmlns:p14="http://schemas.microsoft.com/office/powerpoint/2010/main" val="29122014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ED718-8732-4FDA-BF42-C7F787621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	Cryptanalysis of Mary’s cipher</a:t>
            </a:r>
            <a:br>
              <a:rPr lang="en-US" dirty="0"/>
            </a:br>
            <a:r>
              <a:rPr lang="en-US" dirty="0"/>
              <a:t> and ultimate faith of Mary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3724461-9566-4CD9-8E80-116F97C63D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3561" y="1795752"/>
            <a:ext cx="2369161" cy="29444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1FAF62-8E50-41FF-8E11-123863D4497E}"/>
              </a:ext>
            </a:extLst>
          </p:cNvPr>
          <p:cNvSpPr txBox="1"/>
          <p:nvPr/>
        </p:nvSpPr>
        <p:spPr>
          <a:xfrm>
            <a:off x="2073811" y="4774733"/>
            <a:ext cx="1888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Thomas </a:t>
            </a:r>
            <a:r>
              <a:rPr lang="en-US" dirty="0" err="1"/>
              <a:t>Phelippes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2A6AD1-F4D5-435A-8993-CF70AE233545}"/>
              </a:ext>
            </a:extLst>
          </p:cNvPr>
          <p:cNvSpPr txBox="1"/>
          <p:nvPr/>
        </p:nvSpPr>
        <p:spPr>
          <a:xfrm>
            <a:off x="1972408" y="5547946"/>
            <a:ext cx="8247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Broke the cipher using statistical analysis.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9E40BB7-2B09-4A7B-A674-6E9C873B2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9210" y="1743220"/>
            <a:ext cx="4664590" cy="299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0146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4D262-C2E5-4D34-99AD-B7ABF6FC0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Problem with substitution cipher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81315-730A-4D9B-90C0-5A1F17A4CD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Map each symbol (letter, place or thing) to a set of symbols.</a:t>
            </a:r>
          </a:p>
          <a:p>
            <a:pPr lvl="1"/>
            <a:r>
              <a:rPr lang="en-US" dirty="0"/>
              <a:t>Caesar cipher</a:t>
            </a:r>
          </a:p>
          <a:p>
            <a:pPr lvl="1"/>
            <a:r>
              <a:rPr lang="en-US" dirty="0"/>
              <a:t>Permutation cipher</a:t>
            </a:r>
          </a:p>
          <a:p>
            <a:pPr lvl="1"/>
            <a:r>
              <a:rPr lang="en-US" dirty="0"/>
              <a:t>Using special symbols for places, locations and things</a:t>
            </a:r>
          </a:p>
        </p:txBody>
      </p:sp>
    </p:spTree>
    <p:extLst>
      <p:ext uri="{BB962C8B-B14F-4D97-AF65-F5344CB8AC3E}">
        <p14:creationId xmlns:p14="http://schemas.microsoft.com/office/powerpoint/2010/main" val="35911526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EB04C-3C74-4326-8CB3-76EDC5295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Midway islands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FAF7E-E35C-4974-AC13-E5C5170513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030980" cy="4351338"/>
          </a:xfrm>
        </p:spPr>
        <p:txBody>
          <a:bodyPr/>
          <a:lstStyle/>
          <a:p>
            <a:r>
              <a:rPr lang="en-US" dirty="0"/>
              <a:t>Site of one of the most important battles of world war two</a:t>
            </a:r>
          </a:p>
          <a:p>
            <a:endParaRPr lang="en-US" dirty="0"/>
          </a:p>
          <a:p>
            <a:r>
              <a:rPr lang="en-US" dirty="0"/>
              <a:t>Americans cryptographers were able to predict the attack ahead of time.</a:t>
            </a:r>
          </a:p>
          <a:p>
            <a:endParaRPr lang="en-US" dirty="0"/>
          </a:p>
        </p:txBody>
      </p:sp>
      <p:pic>
        <p:nvPicPr>
          <p:cNvPr id="1026" name="Picture 2" descr="Midway Atoll aerial photo 2008.JPG">
            <a:extLst>
              <a:ext uri="{FF2B5EF4-FFF2-40B4-BE49-F238E27FC236}">
                <a16:creationId xmlns:a16="http://schemas.microsoft.com/office/drawing/2014/main" id="{C2D4647B-1BC9-4F3C-9165-5037D244D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74" y="2186750"/>
            <a:ext cx="3743325" cy="3144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4231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4D262-C2E5-4D34-99AD-B7ABF6FC0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Midway islands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F581315-730A-4D9B-90C0-5A1F17A4CDA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American cryptanalysts: Does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∗ 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𝑚𝑖𝑑𝑤𝑎𝑦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𝑖𝑠𝑙𝑎𝑛𝑑𝑠</m:t>
                    </m:r>
                  </m:oMath>
                </a14:m>
                <a:r>
                  <a:rPr lang="en-US" dirty="0"/>
                  <a:t> ?</a:t>
                </a:r>
              </a:p>
              <a:p>
                <a:endParaRPr lang="en-US" dirty="0"/>
              </a:p>
              <a:p>
                <a:r>
                  <a:rPr lang="en-US" dirty="0"/>
                  <a:t>Americans sent:  “Midway is low on water”</a:t>
                </a:r>
              </a:p>
              <a:p>
                <a:endParaRPr lang="en-US" dirty="0"/>
              </a:p>
              <a:p>
                <a:r>
                  <a:rPr lang="en-US" dirty="0"/>
                  <a:t>Japanese sent an encrypted message with “*” in it.</a:t>
                </a:r>
              </a:p>
              <a:p>
                <a:endParaRPr lang="en-US" dirty="0"/>
              </a:p>
              <a:p>
                <a:r>
                  <a:rPr lang="en-US" dirty="0"/>
                  <a:t>Confirmation: 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∗ 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𝑚𝑖𝑑𝑤𝑎𝑦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𝑖𝑠𝑙𝑎𝑛𝑑𝑠</m:t>
                    </m:r>
                  </m:oMath>
                </a14:m>
                <a:r>
                  <a:rPr lang="en-US" dirty="0"/>
                  <a:t> ?</a:t>
                </a:r>
              </a:p>
              <a:p>
                <a:endParaRPr lang="en-US" dirty="0"/>
              </a:p>
              <a:p>
                <a:r>
                  <a:rPr lang="en-US" dirty="0"/>
                  <a:t>Lesson: Adversaries can influence the message.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F581315-730A-4D9B-90C0-5A1F17A4CD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2964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BC604-1A80-4865-AC46-74AA86038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Computational cryptography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321FE-14F9-4F80-A4A0-69A509F85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Reuse the same key to encrypt multiple messages</a:t>
            </a:r>
          </a:p>
          <a:p>
            <a:endParaRPr lang="en-US" dirty="0"/>
          </a:p>
          <a:p>
            <a:r>
              <a:rPr lang="en-US" dirty="0"/>
              <a:t>Since it is not longer perfectly secure, what we want is the amount of effort it requires to break is larger than all the computational power in the universe</a:t>
            </a:r>
          </a:p>
        </p:txBody>
      </p:sp>
    </p:spTree>
    <p:extLst>
      <p:ext uri="{BB962C8B-B14F-4D97-AF65-F5344CB8AC3E}">
        <p14:creationId xmlns:p14="http://schemas.microsoft.com/office/powerpoint/2010/main" val="15433035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287A5-41B7-490B-8911-C0F640030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Reusing the one-time pad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ADB5EC-8079-411B-A1AE-961579B2AA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Keygen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b="0" dirty="0"/>
              </a:p>
              <a:p>
                <a:pPr lvl="1"/>
                <a:endParaRPr lang="en-US" b="0" dirty="0"/>
              </a:p>
              <a:p>
                <a:r>
                  <a:rPr lang="en-US" dirty="0" err="1"/>
                  <a:t>Enc</a:t>
                </a:r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…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⊕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⊕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dirty="0"/>
              </a:p>
              <a:p>
                <a:pPr lvl="1"/>
                <a:endParaRPr lang="en-US" b="0" dirty="0"/>
              </a:p>
              <a:p>
                <a:r>
                  <a:rPr lang="en-US" dirty="0"/>
                  <a:t>Breaking reusing the one-time pad</a:t>
                </a:r>
              </a:p>
              <a:p>
                <a:pPr lvl="1"/>
                <a:r>
                  <a:rPr lang="en-US" b="0" dirty="0"/>
                  <a:t>Try it for every length.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ADB5EC-8079-411B-A1AE-961579B2AA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24478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EE5EC-5F7E-4388-A827-164D92815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Problem with reusing the one-time pad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07B0C2D9-19BB-42C3-AED4-EF15BE596C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69"/>
          <a:stretch/>
        </p:blipFill>
        <p:spPr bwMode="auto">
          <a:xfrm>
            <a:off x="520127" y="3128670"/>
            <a:ext cx="906193" cy="765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C351E147-02E5-48CE-984D-258817D5AE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37"/>
          <a:stretch/>
        </p:blipFill>
        <p:spPr bwMode="auto">
          <a:xfrm>
            <a:off x="4624754" y="3014908"/>
            <a:ext cx="759939" cy="72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E348E29-ABF1-4400-9A99-E65545A169A9}"/>
              </a:ext>
            </a:extLst>
          </p:cNvPr>
          <p:cNvCxnSpPr>
            <a:cxnSpLocks/>
          </p:cNvCxnSpPr>
          <p:nvPr/>
        </p:nvCxnSpPr>
        <p:spPr>
          <a:xfrm>
            <a:off x="1484610" y="3661520"/>
            <a:ext cx="2801395" cy="24758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AB59D50-73F1-4581-B016-FFC81EFF9DF9}"/>
              </a:ext>
            </a:extLst>
          </p:cNvPr>
          <p:cNvCxnSpPr>
            <a:cxnSpLocks/>
          </p:cNvCxnSpPr>
          <p:nvPr/>
        </p:nvCxnSpPr>
        <p:spPr>
          <a:xfrm>
            <a:off x="2795954" y="3741271"/>
            <a:ext cx="6070" cy="651953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51A3D5F7-4F42-40FB-A71B-651227BBF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737" y="4415979"/>
            <a:ext cx="840433" cy="840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5311FA-4D19-40D9-800B-FEAC86E6617B}"/>
              </a:ext>
            </a:extLst>
          </p:cNvPr>
          <p:cNvSpPr txBox="1"/>
          <p:nvPr/>
        </p:nvSpPr>
        <p:spPr>
          <a:xfrm>
            <a:off x="2802024" y="3316946"/>
            <a:ext cx="1145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7AD2405-61EF-443B-86C9-3AA9DDD3B443}"/>
                  </a:ext>
                </a:extLst>
              </p:cNvPr>
              <p:cNvSpPr txBox="1"/>
              <p:nvPr/>
            </p:nvSpPr>
            <p:spPr>
              <a:xfrm>
                <a:off x="2375737" y="3235650"/>
                <a:ext cx="8011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7AD2405-61EF-443B-86C9-3AA9DDD3B4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5737" y="3235650"/>
                <a:ext cx="801117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51B5064A-D34D-42F6-830F-C8F85411A613}"/>
              </a:ext>
            </a:extLst>
          </p:cNvPr>
          <p:cNvSpPr txBox="1"/>
          <p:nvPr/>
        </p:nvSpPr>
        <p:spPr>
          <a:xfrm>
            <a:off x="4483661" y="3805648"/>
            <a:ext cx="1185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Goes left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6B1D0D1-9DD2-4DBC-8739-CF8110B2B914}"/>
              </a:ext>
            </a:extLst>
          </p:cNvPr>
          <p:cNvCxnSpPr>
            <a:cxnSpLocks/>
          </p:cNvCxnSpPr>
          <p:nvPr/>
        </p:nvCxnSpPr>
        <p:spPr>
          <a:xfrm>
            <a:off x="6096000" y="2520168"/>
            <a:ext cx="0" cy="2748882"/>
          </a:xfrm>
          <a:prstGeom prst="straightConnector1">
            <a:avLst/>
          </a:prstGeom>
          <a:ln w="57150">
            <a:solidFill>
              <a:srgbClr val="00B0F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5">
            <a:extLst>
              <a:ext uri="{FF2B5EF4-FFF2-40B4-BE49-F238E27FC236}">
                <a16:creationId xmlns:a16="http://schemas.microsoft.com/office/drawing/2014/main" id="{8DD19A1C-D965-45D5-8F34-30B418BBF2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69"/>
          <a:stretch/>
        </p:blipFill>
        <p:spPr bwMode="auto">
          <a:xfrm>
            <a:off x="6649121" y="3128670"/>
            <a:ext cx="906193" cy="765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C8036D77-0DE2-4954-AEDE-B1F775C3A4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37"/>
          <a:stretch/>
        </p:blipFill>
        <p:spPr bwMode="auto">
          <a:xfrm>
            <a:off x="10753748" y="3014908"/>
            <a:ext cx="759939" cy="72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9AD86DD-B673-4D31-AA1D-9A61FAA791FA}"/>
              </a:ext>
            </a:extLst>
          </p:cNvPr>
          <p:cNvCxnSpPr>
            <a:cxnSpLocks/>
          </p:cNvCxnSpPr>
          <p:nvPr/>
        </p:nvCxnSpPr>
        <p:spPr>
          <a:xfrm>
            <a:off x="7613604" y="3661520"/>
            <a:ext cx="2801395" cy="24758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67CDFC4-D4BD-47BC-BC71-AF5A833A3775}"/>
              </a:ext>
            </a:extLst>
          </p:cNvPr>
          <p:cNvCxnSpPr>
            <a:cxnSpLocks/>
          </p:cNvCxnSpPr>
          <p:nvPr/>
        </p:nvCxnSpPr>
        <p:spPr>
          <a:xfrm>
            <a:off x="8924948" y="3741271"/>
            <a:ext cx="6070" cy="651953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>
            <a:extLst>
              <a:ext uri="{FF2B5EF4-FFF2-40B4-BE49-F238E27FC236}">
                <a16:creationId xmlns:a16="http://schemas.microsoft.com/office/drawing/2014/main" id="{B040B9CE-DDF7-4580-A215-4887FB024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731" y="4415979"/>
            <a:ext cx="840433" cy="840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6108EF4-A1C3-4B88-9F21-FF2B4FBDC2AA}"/>
              </a:ext>
            </a:extLst>
          </p:cNvPr>
          <p:cNvSpPr txBox="1"/>
          <p:nvPr/>
        </p:nvSpPr>
        <p:spPr>
          <a:xfrm>
            <a:off x="8931018" y="3316946"/>
            <a:ext cx="1145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37431CA-94F5-47AA-A3AA-326358CFBFF2}"/>
                  </a:ext>
                </a:extLst>
              </p:cNvPr>
              <p:cNvSpPr txBox="1"/>
              <p:nvPr/>
            </p:nvSpPr>
            <p:spPr>
              <a:xfrm>
                <a:off x="8504731" y="3235650"/>
                <a:ext cx="7802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37431CA-94F5-47AA-A3AA-326358CFBF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4731" y="3235650"/>
                <a:ext cx="780278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3016EF60-9A6F-4D3F-852D-9EB4210E8332}"/>
              </a:ext>
            </a:extLst>
          </p:cNvPr>
          <p:cNvSpPr txBox="1"/>
          <p:nvPr/>
        </p:nvSpPr>
        <p:spPr>
          <a:xfrm>
            <a:off x="10612655" y="3805648"/>
            <a:ext cx="1185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Goes right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069A662-90A0-4CDC-AC02-3A2E5237713E}"/>
              </a:ext>
            </a:extLst>
          </p:cNvPr>
          <p:cNvSpPr txBox="1"/>
          <p:nvPr/>
        </p:nvSpPr>
        <p:spPr>
          <a:xfrm>
            <a:off x="7606229" y="5299801"/>
            <a:ext cx="2816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Since Eve knows Alice is reusing One-time pad,  Eve knows Bob is going to the right</a:t>
            </a:r>
          </a:p>
        </p:txBody>
      </p:sp>
    </p:spTree>
    <p:extLst>
      <p:ext uri="{BB962C8B-B14F-4D97-AF65-F5344CB8AC3E}">
        <p14:creationId xmlns:p14="http://schemas.microsoft.com/office/powerpoint/2010/main" val="426032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4" grpId="0"/>
      <p:bldP spid="25" grpId="0"/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DAB46-EA4B-4AF4-83CC-CEF24BC9F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Enigma machine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097F8-B34F-415A-84C7-1487613DC4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Consisted of rotors</a:t>
            </a:r>
          </a:p>
          <a:p>
            <a:endParaRPr lang="en-US" dirty="0"/>
          </a:p>
          <a:p>
            <a:r>
              <a:rPr lang="en-US" dirty="0"/>
              <a:t>Each time a letter was presented</a:t>
            </a:r>
          </a:p>
          <a:p>
            <a:pPr lvl="1"/>
            <a:r>
              <a:rPr lang="en-US" dirty="0"/>
              <a:t>Letter substituted by other letter</a:t>
            </a:r>
          </a:p>
          <a:p>
            <a:pPr lvl="2"/>
            <a:r>
              <a:rPr lang="en-US" dirty="0"/>
              <a:t>Based on rotor position</a:t>
            </a:r>
          </a:p>
          <a:p>
            <a:pPr lvl="1"/>
            <a:r>
              <a:rPr lang="en-US" dirty="0"/>
              <a:t>Rotors configuration changed.  </a:t>
            </a:r>
          </a:p>
        </p:txBody>
      </p:sp>
      <p:pic>
        <p:nvPicPr>
          <p:cNvPr id="1032" name="Picture 8" descr="https://upload.wikimedia.org/wikipedia/commons/thumb/b/bd/Enigma_%28crittografia%29_-_Museo_scienza_e_tecnologia_Milano.jpg/220px-Enigma_%28crittografia%29_-_Museo_scienza_e_tecnologia_Milano.jpg">
            <a:extLst>
              <a:ext uri="{FF2B5EF4-FFF2-40B4-BE49-F238E27FC236}">
                <a16:creationId xmlns:a16="http://schemas.microsoft.com/office/drawing/2014/main" id="{7F067AE9-5216-48A1-BE47-EA92EAE19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988" y="2558562"/>
            <a:ext cx="2618642" cy="285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72374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951CC-FBB4-4D78-A33F-0BEFA0A50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from enigma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2B517-9F73-4AB2-A239-11D690CBA3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Weakness: a letter can never be encrypted back to itself</a:t>
            </a:r>
          </a:p>
          <a:p>
            <a:pPr lvl="1"/>
            <a:r>
              <a:rPr lang="en-US" dirty="0"/>
              <a:t>Misused encryption scheme</a:t>
            </a:r>
          </a:p>
          <a:p>
            <a:pPr lvl="1"/>
            <a:endParaRPr lang="en-US" dirty="0"/>
          </a:p>
          <a:p>
            <a:r>
              <a:rPr lang="en-US" dirty="0"/>
              <a:t>Polish cryptanalysts were able to reverse engineer enigma’s settings</a:t>
            </a:r>
          </a:p>
          <a:p>
            <a:pPr lvl="1"/>
            <a:r>
              <a:rPr lang="en-US" dirty="0"/>
              <a:t>Hiding your method of Encryption is foolish</a:t>
            </a:r>
          </a:p>
          <a:p>
            <a:pPr lvl="1"/>
            <a:endParaRPr lang="en-US" dirty="0"/>
          </a:p>
          <a:p>
            <a:r>
              <a:rPr lang="en-US" dirty="0"/>
              <a:t>Lessons: Encryption scheme should not exclude any possibility</a:t>
            </a:r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1956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E6AA9-0F98-4015-AFA3-2764657E0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Which princess are they plotting to kidnap?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E60F1C-BF9E-4F9D-9915-77BC5007C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996" y="4572000"/>
            <a:ext cx="1549004" cy="15224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1359EA-CC14-4561-BC56-8CBD34C2A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1042" y="4572000"/>
            <a:ext cx="1476078" cy="15224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A2FB96-0FCF-4DE4-A3C3-FD44696E51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4976" y="2484125"/>
            <a:ext cx="1476375" cy="16212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308AA3A-FDBF-42DE-8694-3644C59FFC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6725" y="2320717"/>
            <a:ext cx="1298713" cy="1948070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3A84F89-3B26-419E-B7DB-F496C22A2C9F}"/>
              </a:ext>
            </a:extLst>
          </p:cNvPr>
          <p:cNvCxnSpPr>
            <a:cxnSpLocks/>
          </p:cNvCxnSpPr>
          <p:nvPr/>
        </p:nvCxnSpPr>
        <p:spPr>
          <a:xfrm>
            <a:off x="3619647" y="3395796"/>
            <a:ext cx="5473553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E8DEFF0-3426-43FD-A27A-4F7B3FC231EE}"/>
              </a:ext>
            </a:extLst>
          </p:cNvPr>
          <p:cNvSpPr txBox="1"/>
          <p:nvPr/>
        </p:nvSpPr>
        <p:spPr>
          <a:xfrm>
            <a:off x="5601313" y="2866891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UVND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C84262-C155-4975-9230-7E4B1DC38115}"/>
              </a:ext>
            </a:extLst>
          </p:cNvPr>
          <p:cNvSpPr txBox="1"/>
          <p:nvPr/>
        </p:nvSpPr>
        <p:spPr>
          <a:xfrm>
            <a:off x="4929334" y="6094412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Anna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4C080F-76A9-4716-B76A-415A98516808}"/>
              </a:ext>
            </a:extLst>
          </p:cNvPr>
          <p:cNvSpPr txBox="1"/>
          <p:nvPr/>
        </p:nvSpPr>
        <p:spPr>
          <a:xfrm>
            <a:off x="6954715" y="6094412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Elsa</a:t>
            </a:r>
          </a:p>
        </p:txBody>
      </p:sp>
    </p:spTree>
    <p:extLst>
      <p:ext uri="{BB962C8B-B14F-4D97-AF65-F5344CB8AC3E}">
        <p14:creationId xmlns:p14="http://schemas.microsoft.com/office/powerpoint/2010/main" val="22450617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7E6A0-9B63-4ABC-8B20-763C831F0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Kerckhoff’s</a:t>
            </a:r>
            <a:r>
              <a:rPr lang="en-US" dirty="0"/>
              <a:t> principle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835A0-3F1E-4FE4-8E85-E9CE18A7E9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dirty="0"/>
              <a:t>Lesson: </a:t>
            </a:r>
            <a:r>
              <a:rPr lang="en-US" b="1" dirty="0"/>
              <a:t>A cryptosystem should be secure even if it is known by the adversary</a:t>
            </a:r>
          </a:p>
          <a:p>
            <a:endParaRPr lang="en-US" dirty="0"/>
          </a:p>
          <a:p>
            <a:r>
              <a:rPr lang="en-US" dirty="0"/>
              <a:t>Why security through obscurity fails</a:t>
            </a:r>
          </a:p>
          <a:p>
            <a:pPr lvl="1"/>
            <a:r>
              <a:rPr lang="en-US" dirty="0"/>
              <a:t>Analysis</a:t>
            </a:r>
          </a:p>
          <a:p>
            <a:pPr lvl="1"/>
            <a:r>
              <a:rPr lang="en-US" dirty="0"/>
              <a:t>Stealing of machines (as occurred with enigma)</a:t>
            </a:r>
          </a:p>
          <a:p>
            <a:pPr lvl="1"/>
            <a:r>
              <a:rPr lang="en-US" dirty="0"/>
              <a:t>Spies</a:t>
            </a:r>
          </a:p>
          <a:p>
            <a:pPr lvl="1"/>
            <a:endParaRPr lang="en-US" dirty="0"/>
          </a:p>
          <a:p>
            <a:r>
              <a:rPr lang="en-US" dirty="0"/>
              <a:t>Modern extension</a:t>
            </a:r>
          </a:p>
          <a:p>
            <a:pPr lvl="1"/>
            <a:r>
              <a:rPr lang="en-US" dirty="0"/>
              <a:t>Security of a cryptosystem should rely only on the secrecy of the key</a:t>
            </a:r>
          </a:p>
          <a:p>
            <a:pPr lvl="1"/>
            <a:r>
              <a:rPr lang="en-US" dirty="0"/>
              <a:t>NSA assumed that their machines would fall into Soviet hands</a:t>
            </a:r>
          </a:p>
        </p:txBody>
      </p:sp>
    </p:spTree>
    <p:extLst>
      <p:ext uri="{BB962C8B-B14F-4D97-AF65-F5344CB8AC3E}">
        <p14:creationId xmlns:p14="http://schemas.microsoft.com/office/powerpoint/2010/main" val="16407216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7D24D-1092-4405-91B4-E1AB7BCC0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Justifications for </a:t>
            </a:r>
            <a:r>
              <a:rPr lang="en-US" dirty="0" err="1"/>
              <a:t>Kerckhoff’s</a:t>
            </a:r>
            <a:r>
              <a:rPr lang="en-US" dirty="0"/>
              <a:t> principle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E9A3D-B016-4F77-ADA3-A4BDC10D1B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Easier to change a short key than to change an algorithm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Algorithm can be leaked  by insider</a:t>
            </a:r>
          </a:p>
        </p:txBody>
      </p:sp>
    </p:spTree>
    <p:extLst>
      <p:ext uri="{BB962C8B-B14F-4D97-AF65-F5344CB8AC3E}">
        <p14:creationId xmlns:p14="http://schemas.microsoft.com/office/powerpoint/2010/main" val="34837477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5B8C4-E8BF-472B-97A0-D2C9F0B61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Justifications for </a:t>
            </a:r>
            <a:r>
              <a:rPr lang="en-US" dirty="0" err="1"/>
              <a:t>Kerckhoff’s</a:t>
            </a:r>
            <a:r>
              <a:rPr lang="en-US" dirty="0"/>
              <a:t> principle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CF179-C694-4A48-8831-955486992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If you have n parties, which of these is easier?</a:t>
            </a:r>
          </a:p>
          <a:p>
            <a:pPr lvl="1"/>
            <a:r>
              <a:rPr lang="en-US" dirty="0"/>
              <a:t>One secret encryption algorithm for each pair of party</a:t>
            </a:r>
          </a:p>
          <a:p>
            <a:pPr lvl="1"/>
            <a:r>
              <a:rPr lang="en-US" dirty="0"/>
              <a:t>A secret key between each party</a:t>
            </a:r>
          </a:p>
        </p:txBody>
      </p:sp>
    </p:spTree>
    <p:extLst>
      <p:ext uri="{BB962C8B-B14F-4D97-AF65-F5344CB8AC3E}">
        <p14:creationId xmlns:p14="http://schemas.microsoft.com/office/powerpoint/2010/main" val="40642008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D7799-F87A-45AC-8F61-A2FF3FE1A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Application of </a:t>
            </a:r>
            <a:r>
              <a:rPr lang="en-US" dirty="0" err="1"/>
              <a:t>Kerckhoff’s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C0304-0CD9-4E47-B0FB-1F50564CB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b="1" dirty="0"/>
              <a:t>Lesson: Only public (well-studied) algorithms should be used</a:t>
            </a:r>
          </a:p>
          <a:p>
            <a:endParaRPr lang="en-US" b="1" dirty="0"/>
          </a:p>
          <a:p>
            <a:r>
              <a:rPr lang="en-US" dirty="0"/>
              <a:t>Secret algorithms could</a:t>
            </a:r>
          </a:p>
          <a:p>
            <a:pPr lvl="1"/>
            <a:r>
              <a:rPr lang="en-US" dirty="0"/>
              <a:t>Contain flaws</a:t>
            </a:r>
          </a:p>
          <a:p>
            <a:pPr lvl="1"/>
            <a:r>
              <a:rPr lang="en-US" dirty="0"/>
              <a:t>Weak parameters</a:t>
            </a:r>
          </a:p>
          <a:p>
            <a:pPr lvl="1"/>
            <a:r>
              <a:rPr lang="en-US" dirty="0"/>
              <a:t>Vulnerable to reverse-engineering </a:t>
            </a:r>
          </a:p>
          <a:p>
            <a:pPr lvl="1"/>
            <a:r>
              <a:rPr lang="en-US" dirty="0"/>
              <a:t>Backdoors</a:t>
            </a:r>
          </a:p>
        </p:txBody>
      </p:sp>
    </p:spTree>
    <p:extLst>
      <p:ext uri="{BB962C8B-B14F-4D97-AF65-F5344CB8AC3E}">
        <p14:creationId xmlns:p14="http://schemas.microsoft.com/office/powerpoint/2010/main" val="23385386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DE77F-DAD4-4C9B-B8AE-AE98B5FDF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Principals of modern cryptography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C4DD2-5CAD-4994-B08C-48EA03A9D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Principal #1:</a:t>
            </a:r>
          </a:p>
          <a:p>
            <a:pPr marL="457200" lvl="1" indent="0" algn="ctr">
              <a:buNone/>
            </a:pPr>
            <a:r>
              <a:rPr lang="en-US" sz="4400" dirty="0"/>
              <a:t>The first problem in solving a cryptographic problem is the formulation of a </a:t>
            </a:r>
            <a:r>
              <a:rPr lang="en-US" sz="4400" dirty="0">
                <a:solidFill>
                  <a:srgbClr val="00B0F0"/>
                </a:solidFill>
              </a:rPr>
              <a:t>rigorous</a:t>
            </a:r>
            <a:r>
              <a:rPr lang="en-US" sz="4400" dirty="0"/>
              <a:t> and </a:t>
            </a:r>
            <a:r>
              <a:rPr lang="en-US" sz="4400" dirty="0">
                <a:solidFill>
                  <a:srgbClr val="00B0F0"/>
                </a:solidFill>
              </a:rPr>
              <a:t>precise</a:t>
            </a:r>
            <a:r>
              <a:rPr lang="en-US" sz="4400" dirty="0"/>
              <a:t> definition of security </a:t>
            </a:r>
          </a:p>
        </p:txBody>
      </p:sp>
    </p:spTree>
    <p:extLst>
      <p:ext uri="{BB962C8B-B14F-4D97-AF65-F5344CB8AC3E}">
        <p14:creationId xmlns:p14="http://schemas.microsoft.com/office/powerpoint/2010/main" val="1619343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2C5B1-846D-4B20-933E-A29790C36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Historical perspective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3416C-DDBD-43AA-AFDA-E23F68588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Caesar cipher</a:t>
            </a:r>
          </a:p>
          <a:p>
            <a:endParaRPr lang="en-US" dirty="0"/>
          </a:p>
          <a:p>
            <a:r>
              <a:rPr lang="en-US" dirty="0"/>
              <a:t>Reusing one-time pad</a:t>
            </a:r>
          </a:p>
          <a:p>
            <a:endParaRPr lang="en-US" dirty="0"/>
          </a:p>
          <a:p>
            <a:r>
              <a:rPr lang="en-US" dirty="0"/>
              <a:t>Substitution cipher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686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DE77F-DAD4-4C9B-B8AE-AE98B5FDF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Principals of modern cryptography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C4DD2-5CAD-4994-B08C-48EA03A9D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Principal #2:</a:t>
            </a:r>
          </a:p>
          <a:p>
            <a:pPr marL="457200" lvl="1" indent="0" algn="ctr">
              <a:buNone/>
            </a:pPr>
            <a:r>
              <a:rPr lang="en-US" sz="4400" dirty="0"/>
              <a:t>When the security of a cryptographic scheme relies on an unproven assumption, the assumption should be made </a:t>
            </a:r>
            <a:r>
              <a:rPr lang="en-US" sz="4400" dirty="0">
                <a:solidFill>
                  <a:srgbClr val="00B0F0"/>
                </a:solidFill>
              </a:rPr>
              <a:t>explicit</a:t>
            </a:r>
          </a:p>
          <a:p>
            <a:pPr marL="457200" lvl="1" indent="0" algn="ctr">
              <a:buNone/>
            </a:pPr>
            <a:endParaRPr lang="en-US" sz="4400" dirty="0">
              <a:solidFill>
                <a:srgbClr val="00B0F0"/>
              </a:solidFill>
            </a:endParaRPr>
          </a:p>
          <a:p>
            <a:r>
              <a:rPr lang="en-US" dirty="0"/>
              <a:t>Ideally the assumption should be simple.</a:t>
            </a:r>
            <a:r>
              <a:rPr lang="en-US" sz="4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28319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DAD88-70C5-4957-9AD9-756D9C677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Comparing encryption schemes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FCDB5-3418-437E-B122-1ECC26FDA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Efficiency</a:t>
            </a:r>
          </a:p>
          <a:p>
            <a:endParaRPr lang="en-US" dirty="0"/>
          </a:p>
          <a:p>
            <a:r>
              <a:rPr lang="en-US" dirty="0"/>
              <a:t>Level of security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Simplicity</a:t>
            </a:r>
          </a:p>
          <a:p>
            <a:endParaRPr lang="en-US" dirty="0"/>
          </a:p>
          <a:p>
            <a:r>
              <a:rPr lang="en-US" dirty="0"/>
              <a:t>Tradeoff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4856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32177-7B5B-453C-B2A0-626DDF5C1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Simplicity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E0195-D99F-4B0F-9AC2-8C76D6FBE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Why do we care if a cryptographic algorithm is simple?</a:t>
            </a:r>
          </a:p>
          <a:p>
            <a:endParaRPr lang="en-US" dirty="0"/>
          </a:p>
          <a:p>
            <a:r>
              <a:rPr lang="en-US" dirty="0"/>
              <a:t>The more simpler a crypto algorithm</a:t>
            </a:r>
          </a:p>
          <a:p>
            <a:pPr lvl="1"/>
            <a:r>
              <a:rPr lang="en-US" dirty="0"/>
              <a:t>The easier it is to avoid bugs</a:t>
            </a:r>
          </a:p>
          <a:p>
            <a:pPr lvl="1"/>
            <a:r>
              <a:rPr lang="en-US" dirty="0"/>
              <a:t>The easier it is to protect against side-channel attacks </a:t>
            </a:r>
          </a:p>
        </p:txBody>
      </p:sp>
    </p:spTree>
    <p:extLst>
      <p:ext uri="{BB962C8B-B14F-4D97-AF65-F5344CB8AC3E}">
        <p14:creationId xmlns:p14="http://schemas.microsoft.com/office/powerpoint/2010/main" val="865800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E202E-5C43-426B-A4F6-C180B51F5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Trying to define encryption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CBE51-A0EA-4BEA-B517-B4DA7B296D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Attempt #1:  An encryption scheme is secure if no adversary can learn the key</a:t>
            </a:r>
          </a:p>
          <a:p>
            <a:endParaRPr lang="en-US" dirty="0"/>
          </a:p>
          <a:p>
            <a:r>
              <a:rPr lang="en-US" dirty="0"/>
              <a:t>Why it fails: In the princess example, you knew which princess to capture without knowing the key.</a:t>
            </a:r>
          </a:p>
        </p:txBody>
      </p:sp>
    </p:spTree>
    <p:extLst>
      <p:ext uri="{BB962C8B-B14F-4D97-AF65-F5344CB8AC3E}">
        <p14:creationId xmlns:p14="http://schemas.microsoft.com/office/powerpoint/2010/main" val="33005439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306A4-42C8-4471-AE41-7B3E89583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Trying to define encryption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4B059-E01C-49B9-87F5-13691F3707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  <a:p>
            <a:endParaRPr lang="en-CA" dirty="0"/>
          </a:p>
          <a:p>
            <a:r>
              <a:rPr lang="en-CA" dirty="0"/>
              <a:t>Attempt #2: An encryption scheme is secure if no adversary can find the plaintext that corresponds to the ciphertext.</a:t>
            </a:r>
          </a:p>
          <a:p>
            <a:endParaRPr lang="en-CA" dirty="0"/>
          </a:p>
          <a:p>
            <a:r>
              <a:rPr lang="en-US" dirty="0"/>
              <a:t>Why it fails: In the midway example, you just needed to learn which island they were referring to and didn’t really care about what the rest of the message said.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1122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F75BF-90F4-429E-9B2A-A4F448A8D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Trying to define encryption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FD72B-E8E0-473C-B268-EAAD466C8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  <a:p>
            <a:r>
              <a:rPr lang="en-CA" dirty="0"/>
              <a:t>Attempt #3: An encryption scheme is secure if no adversary can determine any character of the plaintext that corresponds to the ciphertext.</a:t>
            </a:r>
          </a:p>
          <a:p>
            <a:endParaRPr lang="en-CA" dirty="0"/>
          </a:p>
          <a:p>
            <a:r>
              <a:rPr lang="en-CA" dirty="0"/>
              <a:t>Why it fails: In the princess example with enigma, we were able to learn which message it was by excluding a character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8692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6CC73-60FE-4353-96F0-8636BE44F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 valid definition of security for encryption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DBE823-3C3C-482B-9BD4-749D8F14E8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CA" dirty="0"/>
          </a:p>
          <a:p>
            <a:r>
              <a:rPr lang="en-CA" dirty="0"/>
              <a:t>An encryption scheme is secure if no adversary can derive any function of the plaintext from the ciphertext.</a:t>
            </a:r>
          </a:p>
          <a:p>
            <a:endParaRPr lang="en-CA" dirty="0"/>
          </a:p>
          <a:p>
            <a:r>
              <a:rPr lang="en-CA" dirty="0"/>
              <a:t>Lesson: Definition of security should apply in every context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1275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81239-5768-4B6B-8304-2DE2C5292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Cryptographic assumption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26945-5533-40F4-966E-0FAF47EC2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Assumptions where that a problem is hard to solve (conjecture)</a:t>
            </a:r>
          </a:p>
          <a:p>
            <a:pPr lvl="1"/>
            <a:r>
              <a:rPr lang="en-US" dirty="0"/>
              <a:t>Finding the prime factors of a number</a:t>
            </a:r>
          </a:p>
          <a:p>
            <a:pPr lvl="1"/>
            <a:r>
              <a:rPr lang="en-US" dirty="0"/>
              <a:t>Solving the discrete logarithm</a:t>
            </a:r>
          </a:p>
        </p:txBody>
      </p:sp>
    </p:spTree>
    <p:extLst>
      <p:ext uri="{BB962C8B-B14F-4D97-AF65-F5344CB8AC3E}">
        <p14:creationId xmlns:p14="http://schemas.microsoft.com/office/powerpoint/2010/main" val="26073781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A74EB-3493-4DA8-8581-F8B410D90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Reductionist approach to security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8B2057-102E-4A2F-BA94-5851A65E5B4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endParaRPr lang="en-US" dirty="0"/>
              </a:p>
              <a:p>
                <a:r>
                  <a:rPr lang="en-US" dirty="0"/>
                  <a:t>To show that a protocol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 securely realizes a primitive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 under some assumption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endParaRPr lang="en-US" dirty="0"/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Take an adversary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 which breaks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US" dirty="0"/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Construct an adversary A which uses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’</m:t>
                    </m:r>
                  </m:oMath>
                </a14:m>
                <a:r>
                  <a:rPr lang="en-US" dirty="0"/>
                  <a:t> to break Q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lang="en-US" dirty="0"/>
              </a:p>
              <a:p>
                <a:r>
                  <a:rPr lang="en-US" dirty="0"/>
                  <a:t>Example: We will build a protocol for public-key encryption and prove that any adversary which breaks the </a:t>
                </a:r>
              </a:p>
              <a:p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r>
                  <a:rPr lang="en-US" dirty="0"/>
                  <a:t>				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8B2057-102E-4A2F-BA94-5851A65E5B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r="-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22156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D0AD9-635F-4ADE-953B-F844AFF9B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Preferences in term of assumptions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1CD6D9E-F055-4FE0-9644-B44CCFC9AE3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We use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to denote assumptions</a:t>
                </a:r>
              </a:p>
              <a:p>
                <a:endParaRPr lang="en-US" dirty="0"/>
              </a:p>
              <a:p>
                <a:r>
                  <a:rPr lang="en-US" dirty="0"/>
                  <a:t>We prefer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over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when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is hard implies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is hard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is more studied than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is simpler than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has post-quantum security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doesn’t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1CD6D9E-F055-4FE0-9644-B44CCFC9AE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2405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EDE4F-BE13-46FA-B4AE-3CCB67316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Caesar cipher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E605B92-7E59-4C22-8228-22EECB9FD0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r>
                  <a:rPr lang="en-US" dirty="0"/>
                  <a:t>Keygen </a:t>
                </a:r>
              </a:p>
              <a:p>
                <a:pPr lvl="1"/>
                <a:r>
                  <a:rPr lang="en-US" dirty="0"/>
                  <a:t>Select a random key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∈ [1,26]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r>
                  <a:rPr lang="en-US" dirty="0"/>
                  <a:t>Encryption</a:t>
                </a:r>
              </a:p>
              <a:p>
                <a:pPr lvl="1"/>
                <a:r>
                  <a:rPr lang="en-US" dirty="0"/>
                  <a:t>Convert each letter to a number</a:t>
                </a:r>
              </a:p>
              <a:p>
                <a:pPr lvl="2"/>
                <a14:m>
                  <m:oMath xmlns:m="http://schemas.openxmlformats.org/officeDocument/2006/math"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,…,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(0,…,25)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Encrypt each number letter using the shift</a:t>
                </a:r>
              </a:p>
              <a:p>
                <a:pPr lvl="2"/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26)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Convert the result back to number</a:t>
                </a:r>
              </a:p>
              <a:p>
                <a:pPr lvl="2"/>
                <a14:m>
                  <m:oMath xmlns:m="http://schemas.openxmlformats.org/officeDocument/2006/math"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0,…,25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→(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Example</a:t>
                </a:r>
              </a:p>
              <a:p>
                <a:pPr lvl="1"/>
                <a:r>
                  <a:rPr lang="en-US" dirty="0"/>
                  <a:t>k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4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m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𝐶𝑎𝑒𝑠𝑎𝑟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 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𝑔𝑒𝑖𝑤𝑒𝑣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E605B92-7E59-4C22-8228-22EECB9FD0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2" t="-32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 descr="Image result for caesar cipher">
            <a:extLst>
              <a:ext uri="{FF2B5EF4-FFF2-40B4-BE49-F238E27FC236}">
                <a16:creationId xmlns:a16="http://schemas.microsoft.com/office/drawing/2014/main" id="{8604EE06-2529-491F-AA8C-1F9312C59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461" y="1825625"/>
            <a:ext cx="3970093" cy="397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53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7D9B4-6647-4CC7-AE27-67F13401E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Very easy to break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9F4EF1-A572-4DD1-BED6-8F4C09F17EF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Trivial attack: Only 26 keys.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Lesson: </a:t>
                </a:r>
                <a:r>
                  <a:rPr lang="en-US" b="1" dirty="0"/>
                  <a:t>A good computational encryption scheme needs long keys.</a:t>
                </a:r>
              </a:p>
              <a:p>
                <a:endParaRPr lang="en-US" b="1" dirty="0"/>
              </a:p>
              <a:p>
                <a:r>
                  <a:rPr lang="en-US" dirty="0"/>
                  <a:t>How large must a key be?</a:t>
                </a:r>
              </a:p>
              <a:p>
                <a:pPr lvl="1"/>
                <a:r>
                  <a:rPr lang="en-US" dirty="0"/>
                  <a:t>It should require at least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sup>
                    </m:sSup>
                  </m:oMath>
                </a14:m>
                <a:r>
                  <a:rPr lang="en-US" dirty="0"/>
                  <a:t> operations to break the key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9F4EF1-A572-4DD1-BED6-8F4C09F17E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3035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EF060-BAB4-483A-A894-D3292EEF0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FADE4-56B3-40AB-8F7D-B05419ACD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Decrypt</a:t>
            </a:r>
          </a:p>
          <a:p>
            <a:pPr marL="0" indent="0" algn="ctr">
              <a:buNone/>
            </a:pPr>
            <a:r>
              <a:rPr lang="en-US" dirty="0"/>
              <a:t>OVDTHUFWVZZPISLRLFZHYLAOLYL</a:t>
            </a:r>
          </a:p>
          <a:p>
            <a:pPr marL="0" indent="0" algn="ctr">
              <a:buNone/>
            </a:pPr>
            <a:endParaRPr lang="en-US" dirty="0"/>
          </a:p>
          <a:p>
            <a:r>
              <a:rPr lang="en-US" dirty="0"/>
              <a:t>Encrypt a random message with a random key</a:t>
            </a:r>
          </a:p>
          <a:p>
            <a:r>
              <a:rPr lang="en-US" dirty="0"/>
              <a:t>Give someone else your encrypted message and ask them to decrypt them (without )</a:t>
            </a:r>
          </a:p>
        </p:txBody>
      </p:sp>
    </p:spTree>
    <p:extLst>
      <p:ext uri="{BB962C8B-B14F-4D97-AF65-F5344CB8AC3E}">
        <p14:creationId xmlns:p14="http://schemas.microsoft.com/office/powerpoint/2010/main" val="1345344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7FFF6-CBA1-4867-B543-2FC16F4B2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Useful for writing spoilers on the internet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EFA1C-62B1-44AF-ADDD-9481DF0F4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Use </a:t>
            </a:r>
            <a:r>
              <a:rPr lang="en-US" dirty="0" err="1"/>
              <a:t>caesar</a:t>
            </a:r>
            <a:r>
              <a:rPr lang="en-US" dirty="0"/>
              <a:t> cipher (mod 13) to write spoilers on the internet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Game of throne spoiler</a:t>
            </a:r>
          </a:p>
          <a:p>
            <a:pPr lvl="1"/>
            <a:r>
              <a:rPr lang="en-US" dirty="0" err="1"/>
              <a:t>Tnzr</a:t>
            </a:r>
            <a:r>
              <a:rPr lang="en-US" dirty="0"/>
              <a:t> </a:t>
            </a:r>
            <a:r>
              <a:rPr lang="en-US" dirty="0" err="1"/>
              <a:t>bs</a:t>
            </a:r>
            <a:r>
              <a:rPr lang="en-US" dirty="0"/>
              <a:t> </a:t>
            </a:r>
            <a:r>
              <a:rPr lang="en-US" dirty="0" err="1"/>
              <a:t>guebar</a:t>
            </a:r>
            <a:r>
              <a:rPr lang="en-US" dirty="0"/>
              <a:t> </a:t>
            </a:r>
            <a:r>
              <a:rPr lang="en-US" dirty="0" err="1"/>
              <a:t>fcbvyre</a:t>
            </a:r>
            <a:r>
              <a:rPr lang="en-US" dirty="0"/>
              <a:t> </a:t>
            </a:r>
            <a:r>
              <a:rPr lang="en-US" dirty="0" err="1"/>
              <a:t>vf</a:t>
            </a:r>
            <a:r>
              <a:rPr lang="en-US" dirty="0"/>
              <a:t> </a:t>
            </a:r>
            <a:r>
              <a:rPr lang="en-US" dirty="0" err="1"/>
              <a:t>jung</a:t>
            </a:r>
            <a:r>
              <a:rPr lang="en-US" dirty="0"/>
              <a:t> </a:t>
            </a:r>
            <a:r>
              <a:rPr lang="en-US" dirty="0" err="1"/>
              <a:t>vf</a:t>
            </a:r>
            <a:r>
              <a:rPr lang="en-US" dirty="0"/>
              <a:t> </a:t>
            </a:r>
            <a:r>
              <a:rPr lang="en-US" dirty="0" err="1"/>
              <a:t>jevggra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350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749B5-E7DA-440D-977B-7A24340A9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Obscurity does not help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56517-7221-487E-83B6-84E4668CA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Trying to hide the encryption algorithm is a bad idea</a:t>
            </a:r>
          </a:p>
          <a:p>
            <a:pPr lvl="1"/>
            <a:r>
              <a:rPr lang="en-US" dirty="0"/>
              <a:t>Enigma fell into the hands of allies</a:t>
            </a:r>
          </a:p>
          <a:p>
            <a:pPr lvl="1"/>
            <a:r>
              <a:rPr lang="en-US" dirty="0"/>
              <a:t>Untested assumptions</a:t>
            </a:r>
          </a:p>
          <a:p>
            <a:pPr lvl="1"/>
            <a:r>
              <a:rPr lang="en-US" dirty="0"/>
              <a:t>Insider attacks</a:t>
            </a:r>
          </a:p>
          <a:p>
            <a:pPr lvl="1"/>
            <a:r>
              <a:rPr lang="en-US" dirty="0"/>
              <a:t>Difficulty of evaluating parameters</a:t>
            </a:r>
          </a:p>
        </p:txBody>
      </p:sp>
    </p:spTree>
    <p:extLst>
      <p:ext uri="{BB962C8B-B14F-4D97-AF65-F5344CB8AC3E}">
        <p14:creationId xmlns:p14="http://schemas.microsoft.com/office/powerpoint/2010/main" val="934965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AB418-8A11-4F77-A29A-3F589BC75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37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Letter substitution cipher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	</a:t>
            </a:r>
            <a:br>
              <a:rPr lang="en-US" dirty="0"/>
            </a:br>
            <a:r>
              <a:rPr lang="en-US" dirty="0"/>
              <a:t>Permutation cipher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F26076-7889-49AE-BFE5-C4BD32C6E1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Key generation</a:t>
                </a:r>
              </a:p>
              <a:p>
                <a:pPr lvl="1"/>
                <a:r>
                  <a:rPr lang="en-US" dirty="0"/>
                  <a:t>Sample permutation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,…,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→[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,…,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b="0" dirty="0"/>
              </a:p>
              <a:p>
                <a:pPr lvl="1"/>
                <a:endParaRPr lang="en-US" dirty="0"/>
              </a:p>
              <a:p>
                <a:r>
                  <a:rPr lang="en-US" b="0" dirty="0"/>
                  <a:t>Encryption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endParaRPr lang="en-US" b="0" dirty="0"/>
              </a:p>
              <a:p>
                <a:pPr lvl="1"/>
                <a:endParaRPr lang="en-US" b="0" dirty="0"/>
              </a:p>
              <a:p>
                <a:r>
                  <a:rPr lang="en-US" dirty="0"/>
                  <a:t>Decryption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F26076-7889-49AE-BFE5-C4BD32C6E1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6887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1384</TotalTime>
  <Words>1159</Words>
  <Application>Microsoft Office PowerPoint</Application>
  <PresentationFormat>Widescreen</PresentationFormat>
  <Paragraphs>266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Cambria Math</vt:lpstr>
      <vt:lpstr>Office Theme</vt:lpstr>
      <vt:lpstr> Historic perspective on computational encryption and the lessons we learned</vt:lpstr>
      <vt:lpstr>Computational cryptography</vt:lpstr>
      <vt:lpstr>Historical perspective</vt:lpstr>
      <vt:lpstr>Caesar cipher </vt:lpstr>
      <vt:lpstr>Very easy to break</vt:lpstr>
      <vt:lpstr>Exercise</vt:lpstr>
      <vt:lpstr>Useful for writing spoilers on the internet </vt:lpstr>
      <vt:lpstr> Obscurity does not help</vt:lpstr>
      <vt:lpstr>Letter substitution cipher         Permutation cipher        </vt:lpstr>
      <vt:lpstr>Frequency of letters in the English language</vt:lpstr>
      <vt:lpstr>Most common two letter pairs</vt:lpstr>
      <vt:lpstr>Other attack vectors</vt:lpstr>
      <vt:lpstr>Which princess are they plotting to kidnap?</vt:lpstr>
      <vt:lpstr>Security of permutation cipher</vt:lpstr>
      <vt:lpstr>Mary Queen of Scots</vt:lpstr>
      <vt:lpstr> Cryptanalysis of Mary’s cipher  and ultimate faith of Mary</vt:lpstr>
      <vt:lpstr>Problem with substitution cipher</vt:lpstr>
      <vt:lpstr>Midway islands</vt:lpstr>
      <vt:lpstr>Midway islands</vt:lpstr>
      <vt:lpstr>Reusing the one-time pad</vt:lpstr>
      <vt:lpstr>Problem with reusing the one-time pad</vt:lpstr>
      <vt:lpstr>Enigma machine</vt:lpstr>
      <vt:lpstr>Lessons from enigma </vt:lpstr>
      <vt:lpstr>Which princess are they plotting to kidnap?</vt:lpstr>
      <vt:lpstr>Kerckhoff’s principle</vt:lpstr>
      <vt:lpstr>Justifications for Kerckhoff’s principle</vt:lpstr>
      <vt:lpstr>Justifications for Kerckhoff’s principle</vt:lpstr>
      <vt:lpstr>Application of Kerckhoff’s </vt:lpstr>
      <vt:lpstr>Principals of modern cryptography</vt:lpstr>
      <vt:lpstr>Principals of modern cryptography</vt:lpstr>
      <vt:lpstr>Comparing encryption schemes</vt:lpstr>
      <vt:lpstr>Simplicity</vt:lpstr>
      <vt:lpstr>Trying to define encryption</vt:lpstr>
      <vt:lpstr>Trying to define encryption</vt:lpstr>
      <vt:lpstr>Trying to define encryption</vt:lpstr>
      <vt:lpstr>A valid definition of security for encryption</vt:lpstr>
      <vt:lpstr>Cryptographic assumption</vt:lpstr>
      <vt:lpstr>Reductionist approach to security</vt:lpstr>
      <vt:lpstr>Preferences in term of assumptions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computational cryptography</dc:title>
  <dc:creator>Samuel Ranellucci</dc:creator>
  <cp:lastModifiedBy>Samuel Ranellucci</cp:lastModifiedBy>
  <cp:revision>138</cp:revision>
  <dcterms:created xsi:type="dcterms:W3CDTF">2017-06-23T13:39:22Z</dcterms:created>
  <dcterms:modified xsi:type="dcterms:W3CDTF">2017-08-30T20:51:37Z</dcterms:modified>
</cp:coreProperties>
</file>