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82" r:id="rId12"/>
    <p:sldId id="278" r:id="rId13"/>
    <p:sldId id="280" r:id="rId14"/>
    <p:sldId id="277" r:id="rId15"/>
    <p:sldId id="279" r:id="rId16"/>
    <p:sldId id="28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5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06C0E-38FE-40CA-B058-A6BEACC4212E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5E746E-A7B0-4CD7-A835-561C5D942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31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11FF4-D653-4FF1-B29F-5ED924EEF8B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0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0302E-8F95-4233-BD49-FA2653242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AF0FA2-67A6-4FB3-A89C-2420270F8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2494F-17EA-4CFE-9124-6E9313F82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6AE2-CFC4-4479-9461-2059BAC51E2C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2231A-631E-48AA-89DF-3023116DF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F2943-6938-430D-923F-C2A6CD1AB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0689-D166-43DF-BB55-4D54785BF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5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015B4-3F4D-41DE-A0AA-4E08D4EB6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A7B507-D334-4F48-A3B1-B1F9B9912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348D16-2BF0-4CE0-A7C8-2BFAF7E92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6AE2-CFC4-4479-9461-2059BAC51E2C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A7084-25E3-45D4-9234-FAD01F76A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118A9-B4B9-4F0A-9299-2FCDD8E77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0689-D166-43DF-BB55-4D54785BF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25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A1D4C8-E32A-4DC7-B528-257BAA12B0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69CF9B-A450-4B61-A23D-553813982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82EAF-65C3-43E2-B2A8-1DF6638C4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6AE2-CFC4-4479-9461-2059BAC51E2C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C773F-AAFB-4FA0-876B-765508AE5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09A79-292F-4025-9297-C2F92C598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0689-D166-43DF-BB55-4D54785BF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87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D1B93-6A54-4C33-B956-B400797F0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0A532-DCF8-433B-A1D3-4BF222C35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CB1AC-45F5-4EE6-8846-3362CBF3B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6AE2-CFC4-4479-9461-2059BAC51E2C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9B6AE-1FB2-40CD-A126-E7603B539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4534D-C648-4CEE-BDE2-81F0C63F5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0689-D166-43DF-BB55-4D54785BF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40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B2438-8852-4D12-B9E8-6038C6BD6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0665BB-96DC-4381-B01F-AAA9E6DD8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412412-B8A2-481F-AA1C-B283D2727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6AE2-CFC4-4479-9461-2059BAC51E2C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913A7-2AB7-40FF-920A-4EAFE75CB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BE238-8EBB-429B-9CDB-BD38305F1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0689-D166-43DF-BB55-4D54785BF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88F66-6332-4250-AD9F-8B07E6D62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05204-BE13-4959-A03F-4EDF2994A5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5CB009-2CD3-4161-9846-993228461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A5C77-7968-4A1F-9D2B-89655499A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6AE2-CFC4-4479-9461-2059BAC51E2C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AB99EF-C158-40CC-BA59-1A458BF19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8AFC1B-84A5-472A-A311-75041E6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0689-D166-43DF-BB55-4D54785BF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47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A2BD3-6604-4C8F-81CA-07D502997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413945-442E-4FA7-8A23-1AD76D814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CB15A6-6C16-40AD-B26F-0A7DBEEB58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EC5F14-CC90-433D-99B5-7A1E3664EF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2CE8D2-A609-4B35-9B19-6397A5DA39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ACAF04-237C-426F-A99E-A6732A4C5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6AE2-CFC4-4479-9461-2059BAC51E2C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8ABFE9-3990-48B0-930B-044DBC81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D1528E-A68F-490E-B01D-700130A95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0689-D166-43DF-BB55-4D54785BF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02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170B0-3655-4420-B10A-231063EAF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BADDA6-9AF4-444F-A6CF-1ADBDE00D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6AE2-CFC4-4479-9461-2059BAC51E2C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902412-3459-4BA8-AD39-7B9F0A038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6F4AF-EE84-432B-9FE1-D2264D54E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0689-D166-43DF-BB55-4D54785BF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802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CB8B27-D0ED-4545-938E-A581B40B8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6AE2-CFC4-4479-9461-2059BAC51E2C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BCAEF1-7C5A-478B-BCED-B7779CC2E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FAAA1C-E658-45E1-BF93-833710DF3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0689-D166-43DF-BB55-4D54785BF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863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4AE28-6EFF-40CC-9BA9-8106E57C2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348A2-88D5-4777-89E4-E6865ED7D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660086-38CA-413C-93FD-6DD67A241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64DCF-A29B-4C1C-9B5C-D5F75CE0C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6AE2-CFC4-4479-9461-2059BAC51E2C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7854D2-9124-47E4-8075-53B13F2F5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9C4F1-008F-4F74-A769-EDCDCB64E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0689-D166-43DF-BB55-4D54785BF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7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8A8AB-74E1-41C8-8E8F-2DC8071D7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4B539A-C826-40EC-A761-663349647B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381AAD-CE66-4725-B2FE-79A9A61C1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42DAB-98A2-482C-A5AD-0E7991F21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16AE2-CFC4-4479-9461-2059BAC51E2C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94046-1BB3-4839-9B19-5E1486B32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2DCDB4-F639-4FC5-A7AE-41891CFF9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0689-D166-43DF-BB55-4D54785BF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812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B808F7-0DC3-49F8-B3DD-CCBBA64C5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CE1290-3BA7-4F31-8B1F-2369285A6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2D25F-6A8D-418E-AD03-035DC02714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16AE2-CFC4-4479-9461-2059BAC51E2C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42B32-5E01-45DD-AC02-975A14DA39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C5A52-37FF-423F-9FEA-9FB114C299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90689-D166-43DF-BB55-4D54785BF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59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5" Type="http://schemas.openxmlformats.org/officeDocument/2006/relationships/image" Target="../media/image28.png"/><Relationship Id="rId2" Type="http://schemas.openxmlformats.org/officeDocument/2006/relationships/image" Target="../media/image1.jpe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24" Type="http://schemas.openxmlformats.org/officeDocument/2006/relationships/image" Target="../media/image27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26" Type="http://schemas.openxmlformats.org/officeDocument/2006/relationships/image" Target="../media/image4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5" Type="http://schemas.openxmlformats.org/officeDocument/2006/relationships/image" Target="../media/image28.png"/><Relationship Id="rId2" Type="http://schemas.openxmlformats.org/officeDocument/2006/relationships/image" Target="../media/image1.jpe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29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24" Type="http://schemas.openxmlformats.org/officeDocument/2006/relationships/image" Target="../media/image27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28" Type="http://schemas.openxmlformats.org/officeDocument/2006/relationships/image" Target="../media/image31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25.png"/><Relationship Id="rId27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34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image" Target="../media/image48.png"/><Relationship Id="rId5" Type="http://schemas.openxmlformats.org/officeDocument/2006/relationships/image" Target="../media/image36.png"/><Relationship Id="rId10" Type="http://schemas.openxmlformats.org/officeDocument/2006/relationships/image" Target="../media/image47.png"/><Relationship Id="rId4" Type="http://schemas.openxmlformats.org/officeDocument/2006/relationships/image" Target="../media/image35.png"/><Relationship Id="rId9" Type="http://schemas.openxmlformats.org/officeDocument/2006/relationships/image" Target="../media/image4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E2C28-8A6D-48D3-AA3E-9C924F3777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Modern symmetric-key Encryption</a:t>
            </a:r>
          </a:p>
        </p:txBody>
      </p:sp>
    </p:spTree>
    <p:extLst>
      <p:ext uri="{BB962C8B-B14F-4D97-AF65-F5344CB8AC3E}">
        <p14:creationId xmlns:p14="http://schemas.microsoft.com/office/powerpoint/2010/main" val="1282538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6CD32-C81E-4939-BE8C-0A5FE94E0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CPA-secure encryption scheme from PRF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6061AB-3F04-42C2-9ACF-77E7ED18145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𝐾𝑒𝑦𝑔𝑒𝑛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{1}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</m:e>
                    </m:d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𝐸𝑛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sSub>
                      <m:sSubPr>
                        <m:ctrlPr>
                          <a:rPr lang="en-US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en-US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sSup>
                      <m:sSupPr>
                        <m:ctrlPr>
                          <a:rPr lang="en-US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i="1" dirty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b="0" i="1" dirty="0">
                    <a:solidFill>
                      <a:schemeClr val="accent1"/>
                    </a:solidFill>
                    <a:latin typeface="Cambria Math" panose="02040503050406030204" pitchFamily="18" charset="0"/>
                  </a:rPr>
                  <a:t>                          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←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</m:d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⊕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𝐷𝑒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⊕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6061AB-3F04-42C2-9ACF-77E7ED1814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1330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92A39-E1F9-4C74-940F-ED9151061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security of encryption from PRG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EF40-EBC5-445C-BF3B-FCB26BD70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We will use the distinguisher for the encryption scheme to build a distinguisher which distinguisher between a random function and the PRF.</a:t>
            </a:r>
          </a:p>
          <a:p>
            <a:endParaRPr lang="en-US" dirty="0"/>
          </a:p>
          <a:p>
            <a:r>
              <a:rPr lang="en-US" dirty="0"/>
              <a:t>This would thus imply that the function is not PRF and therefore the construction is secure when instantiated as a PRF.</a:t>
            </a:r>
          </a:p>
        </p:txBody>
      </p:sp>
    </p:spTree>
    <p:extLst>
      <p:ext uri="{BB962C8B-B14F-4D97-AF65-F5344CB8AC3E}">
        <p14:creationId xmlns:p14="http://schemas.microsoft.com/office/powerpoint/2010/main" val="3372529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434DA-4EB0-4B93-ABC8-F0E42A24B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563" y="-24018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Building a distinguisher for the PRF using a distinguisher for the encryption scheme</a:t>
            </a:r>
          </a:p>
        </p:txBody>
      </p:sp>
      <p:pic>
        <p:nvPicPr>
          <p:cNvPr id="4" name="Picture 2" descr="Image result for thinking stick man">
            <a:extLst>
              <a:ext uri="{FF2B5EF4-FFF2-40B4-BE49-F238E27FC236}">
                <a16:creationId xmlns:a16="http://schemas.microsoft.com/office/drawing/2014/main" id="{1271B718-AE28-469A-8B5F-233F6C8AF2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4330" y="2312421"/>
            <a:ext cx="701351" cy="100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F3A7DF0-B0EE-4522-8F0A-1ED0316DA9FC}"/>
              </a:ext>
            </a:extLst>
          </p:cNvPr>
          <p:cNvCxnSpPr>
            <a:cxnSpLocks/>
          </p:cNvCxnSpPr>
          <p:nvPr/>
        </p:nvCxnSpPr>
        <p:spPr>
          <a:xfrm>
            <a:off x="5080576" y="2624288"/>
            <a:ext cx="823717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FECE918-811C-4D2B-B4BE-BCF0AA70EEA8}"/>
                  </a:ext>
                </a:extLst>
              </p:cNvPr>
              <p:cNvSpPr/>
              <p:nvPr/>
            </p:nvSpPr>
            <p:spPr>
              <a:xfrm>
                <a:off x="5005600" y="2127754"/>
                <a:ext cx="921406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FECE918-811C-4D2B-B4BE-BCF0AA70EE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5600" y="2127754"/>
                <a:ext cx="921406" cy="369332"/>
              </a:xfrm>
              <a:prstGeom prst="rect">
                <a:avLst/>
              </a:prstGeom>
              <a:blipFill>
                <a:blip r:embed="rId3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E3739107-51AD-423A-81A8-439E78A86B09}"/>
              </a:ext>
            </a:extLst>
          </p:cNvPr>
          <p:cNvSpPr/>
          <p:nvPr/>
        </p:nvSpPr>
        <p:spPr>
          <a:xfrm>
            <a:off x="6122816" y="1781207"/>
            <a:ext cx="1858211" cy="15693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03AB6F-6021-4D4D-A9C6-4F357B882715}"/>
              </a:ext>
            </a:extLst>
          </p:cNvPr>
          <p:cNvSpPr/>
          <p:nvPr/>
        </p:nvSpPr>
        <p:spPr>
          <a:xfrm>
            <a:off x="9527123" y="1931063"/>
            <a:ext cx="1175132" cy="14194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E4813F0-34A7-49BF-9C0A-0AE7FF14199F}"/>
                  </a:ext>
                </a:extLst>
              </p:cNvPr>
              <p:cNvSpPr/>
              <p:nvPr/>
            </p:nvSpPr>
            <p:spPr>
              <a:xfrm>
                <a:off x="6232123" y="1840903"/>
                <a:ext cx="135415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sSub>
                        <m:sSubPr>
                          <m:ctrlP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</m:e>
                        <m:sub>
                          <m: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p>
                        <m:sSupPr>
                          <m:ctrlP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i="1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E4813F0-34A7-49BF-9C0A-0AE7FF1419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2123" y="1840903"/>
                <a:ext cx="1354152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C162B16-2EC2-4532-9F63-D9436C49F904}"/>
              </a:ext>
            </a:extLst>
          </p:cNvPr>
          <p:cNvCxnSpPr>
            <a:cxnSpLocks/>
          </p:cNvCxnSpPr>
          <p:nvPr/>
        </p:nvCxnSpPr>
        <p:spPr>
          <a:xfrm>
            <a:off x="8489553" y="2534819"/>
            <a:ext cx="968733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7F34E96-3301-4CB1-84AB-803076512C59}"/>
                  </a:ext>
                </a:extLst>
              </p:cNvPr>
              <p:cNvSpPr/>
              <p:nvPr/>
            </p:nvSpPr>
            <p:spPr>
              <a:xfrm>
                <a:off x="8735769" y="2147697"/>
                <a:ext cx="35163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7F34E96-3301-4CB1-84AB-803076512C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5769" y="2147697"/>
                <a:ext cx="35163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2BEE70E-DB21-4497-A8D7-68020ACC24A7}"/>
              </a:ext>
            </a:extLst>
          </p:cNvPr>
          <p:cNvCxnSpPr>
            <a:cxnSpLocks/>
          </p:cNvCxnSpPr>
          <p:nvPr/>
        </p:nvCxnSpPr>
        <p:spPr>
          <a:xfrm flipH="1">
            <a:off x="8368720" y="3158805"/>
            <a:ext cx="1089566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97A8024-E436-4D69-8DF6-38EDA80093F0}"/>
              </a:ext>
            </a:extLst>
          </p:cNvPr>
          <p:cNvCxnSpPr>
            <a:cxnSpLocks/>
          </p:cNvCxnSpPr>
          <p:nvPr/>
        </p:nvCxnSpPr>
        <p:spPr>
          <a:xfrm flipH="1">
            <a:off x="4977985" y="3128788"/>
            <a:ext cx="840449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DFE82C9-4082-40C0-8D24-225C273DCFCB}"/>
                  </a:ext>
                </a:extLst>
              </p:cNvPr>
              <p:cNvSpPr txBox="1"/>
              <p:nvPr/>
            </p:nvSpPr>
            <p:spPr>
              <a:xfrm>
                <a:off x="9525206" y="2041532"/>
                <a:ext cx="128015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k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DFE82C9-4082-40C0-8D24-225C273DCF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206" y="2041532"/>
                <a:ext cx="1280159" cy="646331"/>
              </a:xfrm>
              <a:prstGeom prst="rect">
                <a:avLst/>
              </a:prstGeom>
              <a:blipFill>
                <a:blip r:embed="rId6"/>
                <a:stretch>
                  <a:fillRect l="-4286" t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3C74E8E-08A7-4C07-8973-995C5BA0AC9A}"/>
                  </a:ext>
                </a:extLst>
              </p:cNvPr>
              <p:cNvSpPr txBox="1"/>
              <p:nvPr/>
            </p:nvSpPr>
            <p:spPr>
              <a:xfrm>
                <a:off x="9575482" y="2410864"/>
                <a:ext cx="933845" cy="639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3C74E8E-08A7-4C07-8973-995C5BA0AC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5482" y="2410864"/>
                <a:ext cx="933845" cy="6399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4C7869E-2576-4928-B69C-C5593BED1A12}"/>
                  </a:ext>
                </a:extLst>
              </p:cNvPr>
              <p:cNvSpPr txBox="1"/>
              <p:nvPr/>
            </p:nvSpPr>
            <p:spPr>
              <a:xfrm>
                <a:off x="9526373" y="2793204"/>
                <a:ext cx="1230401" cy="639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4C7869E-2576-4928-B69C-C5593BED1A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6373" y="2793204"/>
                <a:ext cx="1230401" cy="63998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6262E46-730B-45DF-830F-BB545DA7771F}"/>
                  </a:ext>
                </a:extLst>
              </p:cNvPr>
              <p:cNvSpPr txBox="1"/>
              <p:nvPr/>
            </p:nvSpPr>
            <p:spPr>
              <a:xfrm>
                <a:off x="8705436" y="2759456"/>
                <a:ext cx="4142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𝑤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6262E46-730B-45DF-830F-BB545DA777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5436" y="2759456"/>
                <a:ext cx="414216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1343A6E1-DB95-4E5D-B7C2-5A90D721D493}"/>
                  </a:ext>
                </a:extLst>
              </p:cNvPr>
              <p:cNvSpPr/>
              <p:nvPr/>
            </p:nvSpPr>
            <p:spPr>
              <a:xfrm>
                <a:off x="6028965" y="2514752"/>
                <a:ext cx="178080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⊕</m:t>
                      </m:r>
                      <m:r>
                        <a:rPr lang="en-US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1343A6E1-DB95-4E5D-B7C2-5A90D721D4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8965" y="2514752"/>
                <a:ext cx="1780809" cy="369332"/>
              </a:xfrm>
              <a:prstGeom prst="rect">
                <a:avLst/>
              </a:prstGeom>
              <a:blipFill>
                <a:blip r:embed="rId10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4E563F50-84ED-4387-805C-19901FE77C65}"/>
                  </a:ext>
                </a:extLst>
              </p:cNvPr>
              <p:cNvSpPr/>
              <p:nvPr/>
            </p:nvSpPr>
            <p:spPr>
              <a:xfrm>
                <a:off x="6250230" y="2847559"/>
                <a:ext cx="1206228" cy="6399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←(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4E563F50-84ED-4387-805C-19901FE77C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0230" y="2847559"/>
                <a:ext cx="1206228" cy="63998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A554D6B6-6881-4BE6-B833-6F10D520888A}"/>
                  </a:ext>
                </a:extLst>
              </p:cNvPr>
              <p:cNvSpPr/>
              <p:nvPr/>
            </p:nvSpPr>
            <p:spPr>
              <a:xfrm>
                <a:off x="5319686" y="2768009"/>
                <a:ext cx="35067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A554D6B6-6881-4BE6-B833-6F10D52088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9686" y="2768009"/>
                <a:ext cx="350672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A29B66B9-C47B-4CF5-9AC6-F78DB7DD39C3}"/>
              </a:ext>
            </a:extLst>
          </p:cNvPr>
          <p:cNvSpPr/>
          <p:nvPr/>
        </p:nvSpPr>
        <p:spPr>
          <a:xfrm>
            <a:off x="5975475" y="1440027"/>
            <a:ext cx="5520588" cy="224631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D87AC8-CEC9-4C7B-A929-946EEDABB9EB}"/>
              </a:ext>
            </a:extLst>
          </p:cNvPr>
          <p:cNvSpPr txBox="1"/>
          <p:nvPr/>
        </p:nvSpPr>
        <p:spPr>
          <a:xfrm>
            <a:off x="211182" y="2201847"/>
            <a:ext cx="23016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Since the red part is an encryption of  the message the distinguisher will guess which game he is in with good probability</a:t>
            </a:r>
          </a:p>
        </p:txBody>
      </p:sp>
      <p:pic>
        <p:nvPicPr>
          <p:cNvPr id="100" name="Picture 2" descr="Image result for thinking stick man">
            <a:extLst>
              <a:ext uri="{FF2B5EF4-FFF2-40B4-BE49-F238E27FC236}">
                <a16:creationId xmlns:a16="http://schemas.microsoft.com/office/drawing/2014/main" id="{A9579D4C-46B7-4A0F-B3ED-E9089E8C4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877" y="5246087"/>
            <a:ext cx="701351" cy="100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266D4ED9-E226-400C-9868-92E08F05983C}"/>
              </a:ext>
            </a:extLst>
          </p:cNvPr>
          <p:cNvCxnSpPr>
            <a:cxnSpLocks/>
          </p:cNvCxnSpPr>
          <p:nvPr/>
        </p:nvCxnSpPr>
        <p:spPr>
          <a:xfrm>
            <a:off x="5065123" y="5557954"/>
            <a:ext cx="823717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68B78685-369B-40BD-BDDC-35CB5BB04D93}"/>
                  </a:ext>
                </a:extLst>
              </p:cNvPr>
              <p:cNvSpPr/>
              <p:nvPr/>
            </p:nvSpPr>
            <p:spPr>
              <a:xfrm>
                <a:off x="4990147" y="5061420"/>
                <a:ext cx="921406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68B78685-369B-40BD-BDDC-35CB5BB04D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0147" y="5061420"/>
                <a:ext cx="921406" cy="369332"/>
              </a:xfrm>
              <a:prstGeom prst="rect">
                <a:avLst/>
              </a:prstGeom>
              <a:blipFill>
                <a:blip r:embed="rId13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4" name="Rectangle 103">
            <a:extLst>
              <a:ext uri="{FF2B5EF4-FFF2-40B4-BE49-F238E27FC236}">
                <a16:creationId xmlns:a16="http://schemas.microsoft.com/office/drawing/2014/main" id="{64B9B545-00B8-4588-8B9D-AC86814FB7A2}"/>
              </a:ext>
            </a:extLst>
          </p:cNvPr>
          <p:cNvSpPr/>
          <p:nvPr/>
        </p:nvSpPr>
        <p:spPr>
          <a:xfrm>
            <a:off x="9511670" y="4864729"/>
            <a:ext cx="1175132" cy="14194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5A50ECFD-3AE7-44AB-98CC-9E7C99A5A69F}"/>
              </a:ext>
            </a:extLst>
          </p:cNvPr>
          <p:cNvCxnSpPr>
            <a:cxnSpLocks/>
          </p:cNvCxnSpPr>
          <p:nvPr/>
        </p:nvCxnSpPr>
        <p:spPr>
          <a:xfrm>
            <a:off x="8474100" y="5468485"/>
            <a:ext cx="968733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87EABE8C-28DB-4339-995F-D5F2EDB94FEA}"/>
                  </a:ext>
                </a:extLst>
              </p:cNvPr>
              <p:cNvSpPr/>
              <p:nvPr/>
            </p:nvSpPr>
            <p:spPr>
              <a:xfrm>
                <a:off x="8720316" y="5081363"/>
                <a:ext cx="35163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87EABE8C-28DB-4339-995F-D5F2EDB94F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0316" y="5081363"/>
                <a:ext cx="351635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BB0A700E-B58F-4864-A072-E4A7E65B10B4}"/>
              </a:ext>
            </a:extLst>
          </p:cNvPr>
          <p:cNvCxnSpPr>
            <a:cxnSpLocks/>
          </p:cNvCxnSpPr>
          <p:nvPr/>
        </p:nvCxnSpPr>
        <p:spPr>
          <a:xfrm flipH="1">
            <a:off x="8353267" y="6092471"/>
            <a:ext cx="1089566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72FB7A3A-E315-427B-8FD6-7E8EACA12E5D}"/>
              </a:ext>
            </a:extLst>
          </p:cNvPr>
          <p:cNvCxnSpPr>
            <a:cxnSpLocks/>
          </p:cNvCxnSpPr>
          <p:nvPr/>
        </p:nvCxnSpPr>
        <p:spPr>
          <a:xfrm flipH="1">
            <a:off x="4962532" y="6062454"/>
            <a:ext cx="840449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68BA7B4A-4BC9-4455-8944-79A10CEB2751}"/>
                  </a:ext>
                </a:extLst>
              </p:cNvPr>
              <p:cNvSpPr txBox="1"/>
              <p:nvPr/>
            </p:nvSpPr>
            <p:spPr>
              <a:xfrm>
                <a:off x="9509753" y="4975198"/>
                <a:ext cx="128015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k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68BA7B4A-4BC9-4455-8944-79A10CEB27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9753" y="4975198"/>
                <a:ext cx="1280159" cy="646331"/>
              </a:xfrm>
              <a:prstGeom prst="rect">
                <a:avLst/>
              </a:prstGeom>
              <a:blipFill>
                <a:blip r:embed="rId15"/>
                <a:stretch>
                  <a:fillRect l="-4286"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2291CB2C-D171-4AD6-913B-AB4BFA4A2669}"/>
                  </a:ext>
                </a:extLst>
              </p:cNvPr>
              <p:cNvSpPr txBox="1"/>
              <p:nvPr/>
            </p:nvSpPr>
            <p:spPr>
              <a:xfrm>
                <a:off x="9560029" y="5344530"/>
                <a:ext cx="933845" cy="639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2291CB2C-D171-4AD6-913B-AB4BFA4A26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0029" y="5344530"/>
                <a:ext cx="933845" cy="63998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21B4F819-8C14-44EF-961B-CC039CB10509}"/>
                  </a:ext>
                </a:extLst>
              </p:cNvPr>
              <p:cNvSpPr txBox="1"/>
              <p:nvPr/>
            </p:nvSpPr>
            <p:spPr>
              <a:xfrm>
                <a:off x="9510920" y="5726870"/>
                <a:ext cx="1230401" cy="639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21B4F819-8C14-44EF-961B-CC039CB105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0920" y="5726870"/>
                <a:ext cx="1230401" cy="639983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03891481-8C1B-4736-9EED-36F8AB5C0C43}"/>
                  </a:ext>
                </a:extLst>
              </p:cNvPr>
              <p:cNvSpPr txBox="1"/>
              <p:nvPr/>
            </p:nvSpPr>
            <p:spPr>
              <a:xfrm>
                <a:off x="8689983" y="5693122"/>
                <a:ext cx="4142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𝑤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03891481-8C1B-4736-9EED-36F8AB5C0C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9983" y="5693122"/>
                <a:ext cx="414216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16DD8ECC-B22C-4B0A-9DA6-82EFEA58326D}"/>
                  </a:ext>
                </a:extLst>
              </p:cNvPr>
              <p:cNvSpPr/>
              <p:nvPr/>
            </p:nvSpPr>
            <p:spPr>
              <a:xfrm>
                <a:off x="5304233" y="5701675"/>
                <a:ext cx="35067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16DD8ECC-B22C-4B0A-9DA6-82EFEA5832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4233" y="5701675"/>
                <a:ext cx="350672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8" name="Rectangle 117">
            <a:extLst>
              <a:ext uri="{FF2B5EF4-FFF2-40B4-BE49-F238E27FC236}">
                <a16:creationId xmlns:a16="http://schemas.microsoft.com/office/drawing/2014/main" id="{850093E3-1AA7-4BD7-8E30-EB931DFC822D}"/>
              </a:ext>
            </a:extLst>
          </p:cNvPr>
          <p:cNvSpPr/>
          <p:nvPr/>
        </p:nvSpPr>
        <p:spPr>
          <a:xfrm>
            <a:off x="5975475" y="4388629"/>
            <a:ext cx="5520588" cy="224631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9C18D81B-7528-4EFB-8BFC-EC90378FBB7F}"/>
                  </a:ext>
                </a:extLst>
              </p:cNvPr>
              <p:cNvSpPr/>
              <p:nvPr/>
            </p:nvSpPr>
            <p:spPr>
              <a:xfrm>
                <a:off x="6190818" y="2191604"/>
                <a:ext cx="178080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0" dirty="0">
                    <a:solidFill>
                      <a:schemeClr val="tx1"/>
                    </a:solidFill>
                  </a:rPr>
                  <a:t> m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9C18D81B-7528-4EFB-8BFC-EC90378FBB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818" y="2191604"/>
                <a:ext cx="1780809" cy="369332"/>
              </a:xfrm>
              <a:prstGeom prst="rect">
                <a:avLst/>
              </a:prstGeom>
              <a:blipFill>
                <a:blip r:embed="rId20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6" name="Rectangle 125">
            <a:extLst>
              <a:ext uri="{FF2B5EF4-FFF2-40B4-BE49-F238E27FC236}">
                <a16:creationId xmlns:a16="http://schemas.microsoft.com/office/drawing/2014/main" id="{80CA02DF-4041-4E07-A78A-58AA19D594DA}"/>
              </a:ext>
            </a:extLst>
          </p:cNvPr>
          <p:cNvSpPr/>
          <p:nvPr/>
        </p:nvSpPr>
        <p:spPr>
          <a:xfrm>
            <a:off x="6121757" y="4769937"/>
            <a:ext cx="1858211" cy="15693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7B84D38B-B56F-446A-A4B4-D86AAB6E6B69}"/>
                  </a:ext>
                </a:extLst>
              </p:cNvPr>
              <p:cNvSpPr/>
              <p:nvPr/>
            </p:nvSpPr>
            <p:spPr>
              <a:xfrm>
                <a:off x="6231064" y="4829633"/>
                <a:ext cx="135415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sSub>
                        <m:sSubPr>
                          <m:ctrlP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</m:e>
                        <m:sub>
                          <m: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p>
                        <m:sSupPr>
                          <m:ctrlP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i="1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7B84D38B-B56F-446A-A4B4-D86AAB6E6B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1064" y="4829633"/>
                <a:ext cx="1354152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3170A1BB-7063-45FC-8CFE-A9A9CD67C58E}"/>
                  </a:ext>
                </a:extLst>
              </p:cNvPr>
              <p:cNvSpPr/>
              <p:nvPr/>
            </p:nvSpPr>
            <p:spPr>
              <a:xfrm>
                <a:off x="6057259" y="5492954"/>
                <a:ext cx="178080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⊕</m:t>
                      </m:r>
                      <m:r>
                        <a:rPr lang="en-US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3170A1BB-7063-45FC-8CFE-A9A9CD67C5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7259" y="5492954"/>
                <a:ext cx="1780809" cy="369332"/>
              </a:xfrm>
              <a:prstGeom prst="rect">
                <a:avLst/>
              </a:prstGeom>
              <a:blipFill>
                <a:blip r:embed="rId22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F5FF6730-7D44-4530-9EFC-B0FFB7F86AAF}"/>
                  </a:ext>
                </a:extLst>
              </p:cNvPr>
              <p:cNvSpPr/>
              <p:nvPr/>
            </p:nvSpPr>
            <p:spPr>
              <a:xfrm>
                <a:off x="6249171" y="5836289"/>
                <a:ext cx="1206228" cy="6399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←(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F5FF6730-7D44-4530-9EFC-B0FFB7F86A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9171" y="5836289"/>
                <a:ext cx="1206228" cy="639983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41E71E84-59B6-45A7-8A80-C530A219536E}"/>
                  </a:ext>
                </a:extLst>
              </p:cNvPr>
              <p:cNvSpPr/>
              <p:nvPr/>
            </p:nvSpPr>
            <p:spPr>
              <a:xfrm>
                <a:off x="6189759" y="5180334"/>
                <a:ext cx="178080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0" dirty="0">
                    <a:solidFill>
                      <a:schemeClr val="tx1"/>
                    </a:solidFill>
                  </a:rPr>
                  <a:t> m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41E71E84-59B6-45A7-8A80-C530A21953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9759" y="5180334"/>
                <a:ext cx="1780809" cy="369332"/>
              </a:xfrm>
              <a:prstGeom prst="rect">
                <a:avLst/>
              </a:prstGeom>
              <a:blipFill>
                <a:blip r:embed="rId24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Rectangle 49">
            <a:extLst>
              <a:ext uri="{FF2B5EF4-FFF2-40B4-BE49-F238E27FC236}">
                <a16:creationId xmlns:a16="http://schemas.microsoft.com/office/drawing/2014/main" id="{012401E0-5EBA-42A4-B060-67E7E2F0D29A}"/>
              </a:ext>
            </a:extLst>
          </p:cNvPr>
          <p:cNvSpPr/>
          <p:nvPr/>
        </p:nvSpPr>
        <p:spPr>
          <a:xfrm>
            <a:off x="4394330" y="1222218"/>
            <a:ext cx="7266533" cy="258023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70A4850-D009-44F3-AEB2-B9686088E124}"/>
              </a:ext>
            </a:extLst>
          </p:cNvPr>
          <p:cNvSpPr/>
          <p:nvPr/>
        </p:nvSpPr>
        <p:spPr>
          <a:xfrm>
            <a:off x="4378877" y="4249554"/>
            <a:ext cx="7266533" cy="258023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214EEB9-A5FC-4151-AE84-DDE28E7E07CD}"/>
              </a:ext>
            </a:extLst>
          </p:cNvPr>
          <p:cNvSpPr/>
          <p:nvPr/>
        </p:nvSpPr>
        <p:spPr>
          <a:xfrm>
            <a:off x="3419249" y="2481100"/>
            <a:ext cx="710451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>
                <a:ln w="0"/>
              </a:rPr>
              <a:t>guess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085B0583-7145-413D-A3A8-CF36D7F46ABB}"/>
              </a:ext>
            </a:extLst>
          </p:cNvPr>
          <p:cNvCxnSpPr>
            <a:cxnSpLocks/>
          </p:cNvCxnSpPr>
          <p:nvPr/>
        </p:nvCxnSpPr>
        <p:spPr>
          <a:xfrm flipH="1">
            <a:off x="3023323" y="2883486"/>
            <a:ext cx="1279086" cy="2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082158A-4C84-4427-83E0-1878B29CB6D6}"/>
              </a:ext>
            </a:extLst>
          </p:cNvPr>
          <p:cNvCxnSpPr>
            <a:cxnSpLocks/>
          </p:cNvCxnSpPr>
          <p:nvPr/>
        </p:nvCxnSpPr>
        <p:spPr>
          <a:xfrm flipH="1">
            <a:off x="2988858" y="5984511"/>
            <a:ext cx="1279086" cy="2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8F301586-6D27-4473-935E-3FF8F421AC5C}"/>
                  </a:ext>
                </a:extLst>
              </p:cNvPr>
              <p:cNvSpPr/>
              <p:nvPr/>
            </p:nvSpPr>
            <p:spPr>
              <a:xfrm>
                <a:off x="2850173" y="5574472"/>
                <a:ext cx="178080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guess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8F301586-6D27-4473-935E-3FF8F421AC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0173" y="5574472"/>
                <a:ext cx="1780809" cy="369332"/>
              </a:xfrm>
              <a:prstGeom prst="rect">
                <a:avLst/>
              </a:prstGeom>
              <a:blipFill>
                <a:blip r:embed="rId25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5807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434DA-4EB0-4B93-ABC8-F0E42A24B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563" y="-24018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Building a distinguisher for the PRF using a distinguisher for the encryption scheme</a:t>
            </a:r>
          </a:p>
        </p:txBody>
      </p:sp>
      <p:pic>
        <p:nvPicPr>
          <p:cNvPr id="4" name="Picture 2" descr="Image result for thinking stick man">
            <a:extLst>
              <a:ext uri="{FF2B5EF4-FFF2-40B4-BE49-F238E27FC236}">
                <a16:creationId xmlns:a16="http://schemas.microsoft.com/office/drawing/2014/main" id="{1271B718-AE28-469A-8B5F-233F6C8AF2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4330" y="2312421"/>
            <a:ext cx="701351" cy="100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F3A7DF0-B0EE-4522-8F0A-1ED0316DA9FC}"/>
              </a:ext>
            </a:extLst>
          </p:cNvPr>
          <p:cNvCxnSpPr>
            <a:cxnSpLocks/>
          </p:cNvCxnSpPr>
          <p:nvPr/>
        </p:nvCxnSpPr>
        <p:spPr>
          <a:xfrm>
            <a:off x="5080576" y="2624288"/>
            <a:ext cx="823717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FECE918-811C-4D2B-B4BE-BCF0AA70EEA8}"/>
                  </a:ext>
                </a:extLst>
              </p:cNvPr>
              <p:cNvSpPr/>
              <p:nvPr/>
            </p:nvSpPr>
            <p:spPr>
              <a:xfrm>
                <a:off x="5005600" y="2127754"/>
                <a:ext cx="921406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FECE918-811C-4D2B-B4BE-BCF0AA70EE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5600" y="2127754"/>
                <a:ext cx="921406" cy="369332"/>
              </a:xfrm>
              <a:prstGeom prst="rect">
                <a:avLst/>
              </a:prstGeom>
              <a:blipFill>
                <a:blip r:embed="rId3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E3739107-51AD-423A-81A8-439E78A86B09}"/>
              </a:ext>
            </a:extLst>
          </p:cNvPr>
          <p:cNvSpPr/>
          <p:nvPr/>
        </p:nvSpPr>
        <p:spPr>
          <a:xfrm>
            <a:off x="6122816" y="1781207"/>
            <a:ext cx="1858211" cy="15693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03AB6F-6021-4D4D-A9C6-4F357B882715}"/>
              </a:ext>
            </a:extLst>
          </p:cNvPr>
          <p:cNvSpPr/>
          <p:nvPr/>
        </p:nvSpPr>
        <p:spPr>
          <a:xfrm>
            <a:off x="9527123" y="1931063"/>
            <a:ext cx="1175132" cy="14194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E4813F0-34A7-49BF-9C0A-0AE7FF14199F}"/>
                  </a:ext>
                </a:extLst>
              </p:cNvPr>
              <p:cNvSpPr/>
              <p:nvPr/>
            </p:nvSpPr>
            <p:spPr>
              <a:xfrm>
                <a:off x="6232123" y="1840903"/>
                <a:ext cx="135415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sSub>
                        <m:sSubPr>
                          <m:ctrlP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</m:e>
                        <m:sub>
                          <m: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p>
                        <m:sSupPr>
                          <m:ctrlP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i="1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E4813F0-34A7-49BF-9C0A-0AE7FF1419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2123" y="1840903"/>
                <a:ext cx="1354152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C162B16-2EC2-4532-9F63-D9436C49F904}"/>
              </a:ext>
            </a:extLst>
          </p:cNvPr>
          <p:cNvCxnSpPr>
            <a:cxnSpLocks/>
          </p:cNvCxnSpPr>
          <p:nvPr/>
        </p:nvCxnSpPr>
        <p:spPr>
          <a:xfrm>
            <a:off x="8489553" y="2534819"/>
            <a:ext cx="968733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7F34E96-3301-4CB1-84AB-803076512C59}"/>
                  </a:ext>
                </a:extLst>
              </p:cNvPr>
              <p:cNvSpPr/>
              <p:nvPr/>
            </p:nvSpPr>
            <p:spPr>
              <a:xfrm>
                <a:off x="8735769" y="2147697"/>
                <a:ext cx="35163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7F34E96-3301-4CB1-84AB-803076512C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5769" y="2147697"/>
                <a:ext cx="35163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2BEE70E-DB21-4497-A8D7-68020ACC24A7}"/>
              </a:ext>
            </a:extLst>
          </p:cNvPr>
          <p:cNvCxnSpPr>
            <a:cxnSpLocks/>
          </p:cNvCxnSpPr>
          <p:nvPr/>
        </p:nvCxnSpPr>
        <p:spPr>
          <a:xfrm flipH="1">
            <a:off x="8368720" y="3158805"/>
            <a:ext cx="1089566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97A8024-E436-4D69-8DF6-38EDA80093F0}"/>
              </a:ext>
            </a:extLst>
          </p:cNvPr>
          <p:cNvCxnSpPr>
            <a:cxnSpLocks/>
          </p:cNvCxnSpPr>
          <p:nvPr/>
        </p:nvCxnSpPr>
        <p:spPr>
          <a:xfrm flipH="1">
            <a:off x="4977985" y="3128788"/>
            <a:ext cx="840449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DFE82C9-4082-40C0-8D24-225C273DCFCB}"/>
                  </a:ext>
                </a:extLst>
              </p:cNvPr>
              <p:cNvSpPr txBox="1"/>
              <p:nvPr/>
            </p:nvSpPr>
            <p:spPr>
              <a:xfrm>
                <a:off x="9525206" y="2041532"/>
                <a:ext cx="128015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k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DFE82C9-4082-40C0-8D24-225C273DCF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206" y="2041532"/>
                <a:ext cx="1280159" cy="646331"/>
              </a:xfrm>
              <a:prstGeom prst="rect">
                <a:avLst/>
              </a:prstGeom>
              <a:blipFill>
                <a:blip r:embed="rId6"/>
                <a:stretch>
                  <a:fillRect l="-4286" t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3C74E8E-08A7-4C07-8973-995C5BA0AC9A}"/>
                  </a:ext>
                </a:extLst>
              </p:cNvPr>
              <p:cNvSpPr txBox="1"/>
              <p:nvPr/>
            </p:nvSpPr>
            <p:spPr>
              <a:xfrm>
                <a:off x="9575482" y="2410864"/>
                <a:ext cx="933845" cy="639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3C74E8E-08A7-4C07-8973-995C5BA0AC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5482" y="2410864"/>
                <a:ext cx="933845" cy="6399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4C7869E-2576-4928-B69C-C5593BED1A12}"/>
                  </a:ext>
                </a:extLst>
              </p:cNvPr>
              <p:cNvSpPr txBox="1"/>
              <p:nvPr/>
            </p:nvSpPr>
            <p:spPr>
              <a:xfrm>
                <a:off x="9526373" y="2793204"/>
                <a:ext cx="1230401" cy="639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4C7869E-2576-4928-B69C-C5593BED1A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6373" y="2793204"/>
                <a:ext cx="1230401" cy="63998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6262E46-730B-45DF-830F-BB545DA7771F}"/>
                  </a:ext>
                </a:extLst>
              </p:cNvPr>
              <p:cNvSpPr txBox="1"/>
              <p:nvPr/>
            </p:nvSpPr>
            <p:spPr>
              <a:xfrm>
                <a:off x="8705436" y="2759456"/>
                <a:ext cx="4142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𝑤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6262E46-730B-45DF-830F-BB545DA777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5436" y="2759456"/>
                <a:ext cx="414216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1343A6E1-DB95-4E5D-B7C2-5A90D721D493}"/>
                  </a:ext>
                </a:extLst>
              </p:cNvPr>
              <p:cNvSpPr/>
              <p:nvPr/>
            </p:nvSpPr>
            <p:spPr>
              <a:xfrm>
                <a:off x="6028965" y="2514752"/>
                <a:ext cx="178080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⊕</m:t>
                      </m:r>
                      <m:r>
                        <a:rPr lang="en-US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1343A6E1-DB95-4E5D-B7C2-5A90D721D4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8965" y="2514752"/>
                <a:ext cx="1780809" cy="369332"/>
              </a:xfrm>
              <a:prstGeom prst="rect">
                <a:avLst/>
              </a:prstGeom>
              <a:blipFill>
                <a:blip r:embed="rId10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4E563F50-84ED-4387-805C-19901FE77C65}"/>
                  </a:ext>
                </a:extLst>
              </p:cNvPr>
              <p:cNvSpPr/>
              <p:nvPr/>
            </p:nvSpPr>
            <p:spPr>
              <a:xfrm>
                <a:off x="6250230" y="2847559"/>
                <a:ext cx="1206228" cy="6399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←(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4E563F50-84ED-4387-805C-19901FE77C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0230" y="2847559"/>
                <a:ext cx="1206228" cy="63998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A554D6B6-6881-4BE6-B833-6F10D520888A}"/>
                  </a:ext>
                </a:extLst>
              </p:cNvPr>
              <p:cNvSpPr/>
              <p:nvPr/>
            </p:nvSpPr>
            <p:spPr>
              <a:xfrm>
                <a:off x="5319686" y="2768009"/>
                <a:ext cx="35067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A554D6B6-6881-4BE6-B833-6F10D52088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9686" y="2768009"/>
                <a:ext cx="350672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Rectangle 35">
            <a:extLst>
              <a:ext uri="{FF2B5EF4-FFF2-40B4-BE49-F238E27FC236}">
                <a16:creationId xmlns:a16="http://schemas.microsoft.com/office/drawing/2014/main" id="{02AEDCBA-4AFC-4E2C-B079-DFAF6C815A95}"/>
              </a:ext>
            </a:extLst>
          </p:cNvPr>
          <p:cNvSpPr/>
          <p:nvPr/>
        </p:nvSpPr>
        <p:spPr>
          <a:xfrm>
            <a:off x="3419249" y="2481100"/>
            <a:ext cx="710451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>
                <a:ln w="0"/>
              </a:rPr>
              <a:t>guess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9B66B9-C47B-4CF5-9AC6-F78DB7DD39C3}"/>
              </a:ext>
            </a:extLst>
          </p:cNvPr>
          <p:cNvSpPr/>
          <p:nvPr/>
        </p:nvSpPr>
        <p:spPr>
          <a:xfrm>
            <a:off x="5975475" y="1440027"/>
            <a:ext cx="5520588" cy="224631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D87AC8-CEC9-4C7B-A929-946EEDABB9EB}"/>
              </a:ext>
            </a:extLst>
          </p:cNvPr>
          <p:cNvSpPr txBox="1"/>
          <p:nvPr/>
        </p:nvSpPr>
        <p:spPr>
          <a:xfrm>
            <a:off x="316490" y="2532177"/>
            <a:ext cx="226903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Since the red part is </a:t>
            </a:r>
            <a:r>
              <a:rPr lang="en-US" sz="2400" b="1" dirty="0"/>
              <a:t>random no distinguisher </a:t>
            </a:r>
          </a:p>
          <a:p>
            <a:r>
              <a:rPr lang="en-US" sz="2400" dirty="0"/>
              <a:t>can distinguish between these two games. 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61A77D2-D6E3-4231-94AA-AAF0DA1637F5}"/>
              </a:ext>
            </a:extLst>
          </p:cNvPr>
          <p:cNvCxnSpPr>
            <a:cxnSpLocks/>
          </p:cNvCxnSpPr>
          <p:nvPr/>
        </p:nvCxnSpPr>
        <p:spPr>
          <a:xfrm flipH="1">
            <a:off x="3023323" y="2883486"/>
            <a:ext cx="1279086" cy="2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0" name="Picture 2" descr="Image result for thinking stick man">
            <a:extLst>
              <a:ext uri="{FF2B5EF4-FFF2-40B4-BE49-F238E27FC236}">
                <a16:creationId xmlns:a16="http://schemas.microsoft.com/office/drawing/2014/main" id="{A9579D4C-46B7-4A0F-B3ED-E9089E8C4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877" y="5246087"/>
            <a:ext cx="701351" cy="100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266D4ED9-E226-400C-9868-92E08F05983C}"/>
              </a:ext>
            </a:extLst>
          </p:cNvPr>
          <p:cNvCxnSpPr>
            <a:cxnSpLocks/>
          </p:cNvCxnSpPr>
          <p:nvPr/>
        </p:nvCxnSpPr>
        <p:spPr>
          <a:xfrm>
            <a:off x="5065123" y="5557954"/>
            <a:ext cx="823717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68B78685-369B-40BD-BDDC-35CB5BB04D93}"/>
                  </a:ext>
                </a:extLst>
              </p:cNvPr>
              <p:cNvSpPr/>
              <p:nvPr/>
            </p:nvSpPr>
            <p:spPr>
              <a:xfrm>
                <a:off x="4990147" y="5061420"/>
                <a:ext cx="921406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68B78685-369B-40BD-BDDC-35CB5BB04D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0147" y="5061420"/>
                <a:ext cx="921406" cy="369332"/>
              </a:xfrm>
              <a:prstGeom prst="rect">
                <a:avLst/>
              </a:prstGeom>
              <a:blipFill>
                <a:blip r:embed="rId13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4" name="Rectangle 103">
            <a:extLst>
              <a:ext uri="{FF2B5EF4-FFF2-40B4-BE49-F238E27FC236}">
                <a16:creationId xmlns:a16="http://schemas.microsoft.com/office/drawing/2014/main" id="{64B9B545-00B8-4588-8B9D-AC86814FB7A2}"/>
              </a:ext>
            </a:extLst>
          </p:cNvPr>
          <p:cNvSpPr/>
          <p:nvPr/>
        </p:nvSpPr>
        <p:spPr>
          <a:xfrm>
            <a:off x="9511670" y="4864729"/>
            <a:ext cx="1175132" cy="14194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5A50ECFD-3AE7-44AB-98CC-9E7C99A5A69F}"/>
              </a:ext>
            </a:extLst>
          </p:cNvPr>
          <p:cNvCxnSpPr>
            <a:cxnSpLocks/>
          </p:cNvCxnSpPr>
          <p:nvPr/>
        </p:nvCxnSpPr>
        <p:spPr>
          <a:xfrm>
            <a:off x="8474100" y="5468485"/>
            <a:ext cx="968733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87EABE8C-28DB-4339-995F-D5F2EDB94FEA}"/>
                  </a:ext>
                </a:extLst>
              </p:cNvPr>
              <p:cNvSpPr/>
              <p:nvPr/>
            </p:nvSpPr>
            <p:spPr>
              <a:xfrm>
                <a:off x="8720316" y="5081363"/>
                <a:ext cx="35163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87EABE8C-28DB-4339-995F-D5F2EDB94F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0316" y="5081363"/>
                <a:ext cx="351635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BB0A700E-B58F-4864-A072-E4A7E65B10B4}"/>
              </a:ext>
            </a:extLst>
          </p:cNvPr>
          <p:cNvCxnSpPr>
            <a:cxnSpLocks/>
          </p:cNvCxnSpPr>
          <p:nvPr/>
        </p:nvCxnSpPr>
        <p:spPr>
          <a:xfrm flipH="1">
            <a:off x="8353267" y="6092471"/>
            <a:ext cx="1089566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72FB7A3A-E315-427B-8FD6-7E8EACA12E5D}"/>
              </a:ext>
            </a:extLst>
          </p:cNvPr>
          <p:cNvCxnSpPr>
            <a:cxnSpLocks/>
          </p:cNvCxnSpPr>
          <p:nvPr/>
        </p:nvCxnSpPr>
        <p:spPr>
          <a:xfrm flipH="1">
            <a:off x="4962532" y="6062454"/>
            <a:ext cx="840449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68BA7B4A-4BC9-4455-8944-79A10CEB2751}"/>
                  </a:ext>
                </a:extLst>
              </p:cNvPr>
              <p:cNvSpPr txBox="1"/>
              <p:nvPr/>
            </p:nvSpPr>
            <p:spPr>
              <a:xfrm>
                <a:off x="9509753" y="4975198"/>
                <a:ext cx="128015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k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68BA7B4A-4BC9-4455-8944-79A10CEB27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9753" y="4975198"/>
                <a:ext cx="1280159" cy="646331"/>
              </a:xfrm>
              <a:prstGeom prst="rect">
                <a:avLst/>
              </a:prstGeom>
              <a:blipFill>
                <a:blip r:embed="rId15"/>
                <a:stretch>
                  <a:fillRect l="-4286"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2291CB2C-D171-4AD6-913B-AB4BFA4A2669}"/>
                  </a:ext>
                </a:extLst>
              </p:cNvPr>
              <p:cNvSpPr txBox="1"/>
              <p:nvPr/>
            </p:nvSpPr>
            <p:spPr>
              <a:xfrm>
                <a:off x="9560029" y="5344530"/>
                <a:ext cx="933845" cy="639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2291CB2C-D171-4AD6-913B-AB4BFA4A26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0029" y="5344530"/>
                <a:ext cx="933845" cy="63998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21B4F819-8C14-44EF-961B-CC039CB10509}"/>
                  </a:ext>
                </a:extLst>
              </p:cNvPr>
              <p:cNvSpPr txBox="1"/>
              <p:nvPr/>
            </p:nvSpPr>
            <p:spPr>
              <a:xfrm>
                <a:off x="9510920" y="5726870"/>
                <a:ext cx="1230401" cy="639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21B4F819-8C14-44EF-961B-CC039CB105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0920" y="5726870"/>
                <a:ext cx="1230401" cy="639983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03891481-8C1B-4736-9EED-36F8AB5C0C43}"/>
                  </a:ext>
                </a:extLst>
              </p:cNvPr>
              <p:cNvSpPr txBox="1"/>
              <p:nvPr/>
            </p:nvSpPr>
            <p:spPr>
              <a:xfrm>
                <a:off x="8689983" y="5693122"/>
                <a:ext cx="4142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𝑤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03891481-8C1B-4736-9EED-36F8AB5C0C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9983" y="5693122"/>
                <a:ext cx="414216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16DD8ECC-B22C-4B0A-9DA6-82EFEA58326D}"/>
                  </a:ext>
                </a:extLst>
              </p:cNvPr>
              <p:cNvSpPr/>
              <p:nvPr/>
            </p:nvSpPr>
            <p:spPr>
              <a:xfrm>
                <a:off x="5304233" y="5701675"/>
                <a:ext cx="35067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16DD8ECC-B22C-4B0A-9DA6-82EFEA5832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4233" y="5701675"/>
                <a:ext cx="350672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8" name="Rectangle 117">
            <a:extLst>
              <a:ext uri="{FF2B5EF4-FFF2-40B4-BE49-F238E27FC236}">
                <a16:creationId xmlns:a16="http://schemas.microsoft.com/office/drawing/2014/main" id="{850093E3-1AA7-4BD7-8E30-EB931DFC822D}"/>
              </a:ext>
            </a:extLst>
          </p:cNvPr>
          <p:cNvSpPr/>
          <p:nvPr/>
        </p:nvSpPr>
        <p:spPr>
          <a:xfrm>
            <a:off x="5975475" y="4388629"/>
            <a:ext cx="5520588" cy="224631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8CF03165-3389-41FE-97C3-76F09B336746}"/>
              </a:ext>
            </a:extLst>
          </p:cNvPr>
          <p:cNvCxnSpPr>
            <a:cxnSpLocks/>
          </p:cNvCxnSpPr>
          <p:nvPr/>
        </p:nvCxnSpPr>
        <p:spPr>
          <a:xfrm flipH="1">
            <a:off x="2988858" y="5984511"/>
            <a:ext cx="1279086" cy="2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9C18D81B-7528-4EFB-8BFC-EC90378FBB7F}"/>
                  </a:ext>
                </a:extLst>
              </p:cNvPr>
              <p:cNvSpPr/>
              <p:nvPr/>
            </p:nvSpPr>
            <p:spPr>
              <a:xfrm>
                <a:off x="6190818" y="2191604"/>
                <a:ext cx="178080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0" dirty="0">
                    <a:solidFill>
                      <a:schemeClr val="tx1"/>
                    </a:solidFill>
                  </a:rPr>
                  <a:t> m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9C18D81B-7528-4EFB-8BFC-EC90378FBB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818" y="2191604"/>
                <a:ext cx="1780809" cy="369332"/>
              </a:xfrm>
              <a:prstGeom prst="rect">
                <a:avLst/>
              </a:prstGeom>
              <a:blipFill>
                <a:blip r:embed="rId20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6" name="Rectangle 125">
            <a:extLst>
              <a:ext uri="{FF2B5EF4-FFF2-40B4-BE49-F238E27FC236}">
                <a16:creationId xmlns:a16="http://schemas.microsoft.com/office/drawing/2014/main" id="{80CA02DF-4041-4E07-A78A-58AA19D594DA}"/>
              </a:ext>
            </a:extLst>
          </p:cNvPr>
          <p:cNvSpPr/>
          <p:nvPr/>
        </p:nvSpPr>
        <p:spPr>
          <a:xfrm>
            <a:off x="6121757" y="4769937"/>
            <a:ext cx="1858211" cy="15693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7B84D38B-B56F-446A-A4B4-D86AAB6E6B69}"/>
                  </a:ext>
                </a:extLst>
              </p:cNvPr>
              <p:cNvSpPr/>
              <p:nvPr/>
            </p:nvSpPr>
            <p:spPr>
              <a:xfrm>
                <a:off x="6231064" y="4829633"/>
                <a:ext cx="135415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sSub>
                        <m:sSubPr>
                          <m:ctrlP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</m:e>
                        <m:sub>
                          <m: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p>
                        <m:sSupPr>
                          <m:ctrlP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i="1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7B84D38B-B56F-446A-A4B4-D86AAB6E6B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1064" y="4829633"/>
                <a:ext cx="1354152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3170A1BB-7063-45FC-8CFE-A9A9CD67C58E}"/>
                  </a:ext>
                </a:extLst>
              </p:cNvPr>
              <p:cNvSpPr/>
              <p:nvPr/>
            </p:nvSpPr>
            <p:spPr>
              <a:xfrm>
                <a:off x="6057259" y="5492954"/>
                <a:ext cx="178080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⊕</m:t>
                      </m:r>
                      <m:r>
                        <a:rPr lang="en-US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3170A1BB-7063-45FC-8CFE-A9A9CD67C5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7259" y="5492954"/>
                <a:ext cx="1780809" cy="369332"/>
              </a:xfrm>
              <a:prstGeom prst="rect">
                <a:avLst/>
              </a:prstGeom>
              <a:blipFill>
                <a:blip r:embed="rId22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F5FF6730-7D44-4530-9EFC-B0FFB7F86AAF}"/>
                  </a:ext>
                </a:extLst>
              </p:cNvPr>
              <p:cNvSpPr/>
              <p:nvPr/>
            </p:nvSpPr>
            <p:spPr>
              <a:xfrm>
                <a:off x="6249171" y="5836289"/>
                <a:ext cx="1206228" cy="6399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←(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F5FF6730-7D44-4530-9EFC-B0FFB7F86A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9171" y="5836289"/>
                <a:ext cx="1206228" cy="639983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41E71E84-59B6-45A7-8A80-C530A219536E}"/>
                  </a:ext>
                </a:extLst>
              </p:cNvPr>
              <p:cNvSpPr/>
              <p:nvPr/>
            </p:nvSpPr>
            <p:spPr>
              <a:xfrm>
                <a:off x="6189759" y="5180334"/>
                <a:ext cx="178080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0" dirty="0">
                    <a:solidFill>
                      <a:schemeClr val="tx1"/>
                    </a:solidFill>
                  </a:rPr>
                  <a:t> m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41E71E84-59B6-45A7-8A80-C530A21953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9759" y="5180334"/>
                <a:ext cx="1780809" cy="369332"/>
              </a:xfrm>
              <a:prstGeom prst="rect">
                <a:avLst/>
              </a:prstGeom>
              <a:blipFill>
                <a:blip r:embed="rId24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F34D4229-3B00-4AD9-839D-638A579C1F61}"/>
                  </a:ext>
                </a:extLst>
              </p:cNvPr>
              <p:cNvSpPr/>
              <p:nvPr/>
            </p:nvSpPr>
            <p:spPr>
              <a:xfrm>
                <a:off x="2850173" y="5574472"/>
                <a:ext cx="178080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guess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F34D4229-3B00-4AD9-839D-638A579C1F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0173" y="5574472"/>
                <a:ext cx="1780809" cy="369332"/>
              </a:xfrm>
              <a:prstGeom prst="rect">
                <a:avLst/>
              </a:prstGeom>
              <a:blipFill>
                <a:blip r:embed="rId25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Rectangle 45">
            <a:extLst>
              <a:ext uri="{FF2B5EF4-FFF2-40B4-BE49-F238E27FC236}">
                <a16:creationId xmlns:a16="http://schemas.microsoft.com/office/drawing/2014/main" id="{999C4A37-332E-4ECD-8F63-87B3B0C186EA}"/>
              </a:ext>
            </a:extLst>
          </p:cNvPr>
          <p:cNvSpPr/>
          <p:nvPr/>
        </p:nvSpPr>
        <p:spPr>
          <a:xfrm>
            <a:off x="9527123" y="1931063"/>
            <a:ext cx="1175132" cy="14194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5361F74E-DD74-4BF2-9B14-352E90BA7F10}"/>
                  </a:ext>
                </a:extLst>
              </p:cNvPr>
              <p:cNvSpPr txBox="1"/>
              <p:nvPr/>
            </p:nvSpPr>
            <p:spPr>
              <a:xfrm>
                <a:off x="9525206" y="2041532"/>
                <a:ext cx="128015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k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5361F74E-DD74-4BF2-9B14-352E90BA7F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206" y="2041532"/>
                <a:ext cx="1280159" cy="646331"/>
              </a:xfrm>
              <a:prstGeom prst="rect">
                <a:avLst/>
              </a:prstGeom>
              <a:blipFill>
                <a:blip r:embed="rId6"/>
                <a:stretch>
                  <a:fillRect l="-4286" t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9F8101DB-4852-4523-81A7-2A3F058D14D8}"/>
                  </a:ext>
                </a:extLst>
              </p:cNvPr>
              <p:cNvSpPr txBox="1"/>
              <p:nvPr/>
            </p:nvSpPr>
            <p:spPr>
              <a:xfrm>
                <a:off x="9575482" y="2410864"/>
                <a:ext cx="933845" cy="639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9F8101DB-4852-4523-81A7-2A3F058D14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5482" y="2410864"/>
                <a:ext cx="933845" cy="6399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C4FC0FB7-5C22-4125-AB8C-A41F0B1D3F98}"/>
                  </a:ext>
                </a:extLst>
              </p:cNvPr>
              <p:cNvSpPr txBox="1"/>
              <p:nvPr/>
            </p:nvSpPr>
            <p:spPr>
              <a:xfrm>
                <a:off x="9526373" y="2793204"/>
                <a:ext cx="1230401" cy="639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C4FC0FB7-5C22-4125-AB8C-A41F0B1D3F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6373" y="2793204"/>
                <a:ext cx="1230401" cy="63998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" name="Picture 50">
            <a:extLst>
              <a:ext uri="{FF2B5EF4-FFF2-40B4-BE49-F238E27FC236}">
                <a16:creationId xmlns:a16="http://schemas.microsoft.com/office/drawing/2014/main" id="{F83C245C-9AE4-41CC-9716-DB6B9D97CA62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9525206" y="1926431"/>
            <a:ext cx="1609725" cy="1428750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0F0D34DD-6D88-444A-8B22-90978A305DDB}"/>
              </a:ext>
            </a:extLst>
          </p:cNvPr>
          <p:cNvSpPr/>
          <p:nvPr/>
        </p:nvSpPr>
        <p:spPr>
          <a:xfrm>
            <a:off x="9508672" y="4857633"/>
            <a:ext cx="1175132" cy="14194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A15D372B-0419-4799-98CE-77D55FCD54F6}"/>
                  </a:ext>
                </a:extLst>
              </p:cNvPr>
              <p:cNvSpPr txBox="1"/>
              <p:nvPr/>
            </p:nvSpPr>
            <p:spPr>
              <a:xfrm>
                <a:off x="9506755" y="4968102"/>
                <a:ext cx="128015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k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A15D372B-0419-4799-98CE-77D55FCD54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6755" y="4968102"/>
                <a:ext cx="1280159" cy="646331"/>
              </a:xfrm>
              <a:prstGeom prst="rect">
                <a:avLst/>
              </a:prstGeom>
              <a:blipFill>
                <a:blip r:embed="rId27"/>
                <a:stretch>
                  <a:fillRect l="-4286" t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DD55DE9F-DC12-4B95-859D-920112CF5A05}"/>
                  </a:ext>
                </a:extLst>
              </p:cNvPr>
              <p:cNvSpPr txBox="1"/>
              <p:nvPr/>
            </p:nvSpPr>
            <p:spPr>
              <a:xfrm>
                <a:off x="9557031" y="5337434"/>
                <a:ext cx="933845" cy="639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DD55DE9F-DC12-4B95-859D-920112CF5A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7031" y="5337434"/>
                <a:ext cx="933845" cy="639983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ADF73E47-6A21-458E-AAEB-7CA9DEC6B0EA}"/>
                  </a:ext>
                </a:extLst>
              </p:cNvPr>
              <p:cNvSpPr txBox="1"/>
              <p:nvPr/>
            </p:nvSpPr>
            <p:spPr>
              <a:xfrm>
                <a:off x="9507922" y="5719774"/>
                <a:ext cx="1230401" cy="639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ADF73E47-6A21-458E-AAEB-7CA9DEC6B0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7922" y="5719774"/>
                <a:ext cx="1230401" cy="639983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6" name="Picture 55">
            <a:extLst>
              <a:ext uri="{FF2B5EF4-FFF2-40B4-BE49-F238E27FC236}">
                <a16:creationId xmlns:a16="http://schemas.microsoft.com/office/drawing/2014/main" id="{237A2B6B-49D1-42BE-A201-8AA60B2D63C2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9506755" y="4853001"/>
            <a:ext cx="1609725" cy="142875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4E5520B-9995-47EE-AFE9-BA4C44C84BEA}"/>
              </a:ext>
            </a:extLst>
          </p:cNvPr>
          <p:cNvSpPr/>
          <p:nvPr/>
        </p:nvSpPr>
        <p:spPr>
          <a:xfrm>
            <a:off x="4394330" y="1222218"/>
            <a:ext cx="7266533" cy="258023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A30C9137-7F5E-4EB1-B81C-BAACB1CED65D}"/>
              </a:ext>
            </a:extLst>
          </p:cNvPr>
          <p:cNvSpPr/>
          <p:nvPr/>
        </p:nvSpPr>
        <p:spPr>
          <a:xfrm>
            <a:off x="4378877" y="4249554"/>
            <a:ext cx="7266533" cy="258023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010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C04D7-7E4E-424D-B1B3-7BF67BF1B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 distinguisher for the PRF using a distinguisher for the encryption scheme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8D3F4BD-7918-45B3-8F42-715684640B6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r>
                  <a:rPr lang="en-US" dirty="0"/>
                  <a:t>When using PRF</a:t>
                </a:r>
              </a:p>
              <a:p>
                <a:pPr lvl="1"/>
                <a:r>
                  <a:rPr lang="en-US" dirty="0"/>
                  <a:t>There exists a distinguisher which distinguishes between </a:t>
                </a:r>
              </a:p>
              <a:p>
                <a:pPr lvl="2"/>
                <a:r>
                  <a:rPr lang="en-US" dirty="0"/>
                  <a:t>Game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Game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When using random functions</a:t>
                </a:r>
              </a:p>
              <a:p>
                <a:pPr lvl="1"/>
                <a:r>
                  <a:rPr lang="en-US" dirty="0"/>
                  <a:t>No distinguisher can distinguish between </a:t>
                </a:r>
              </a:p>
              <a:p>
                <a:pPr lvl="2"/>
                <a:r>
                  <a:rPr lang="en-US" dirty="0"/>
                  <a:t>Game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Game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8D3F4BD-7918-45B3-8F42-715684640B6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206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23F1E539-C129-4568-94B5-1A37DE9A970C}"/>
              </a:ext>
            </a:extLst>
          </p:cNvPr>
          <p:cNvSpPr/>
          <p:nvPr/>
        </p:nvSpPr>
        <p:spPr>
          <a:xfrm>
            <a:off x="3562903" y="2820489"/>
            <a:ext cx="4880035" cy="18673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9434DA-4EB0-4B93-ABC8-F0E42A24B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 distinguisher for the PRF using a distinguisher for the encryption scheme</a:t>
            </a:r>
          </a:p>
        </p:txBody>
      </p:sp>
      <p:pic>
        <p:nvPicPr>
          <p:cNvPr id="4" name="Picture 2" descr="Image result for thinking stick man">
            <a:extLst>
              <a:ext uri="{FF2B5EF4-FFF2-40B4-BE49-F238E27FC236}">
                <a16:creationId xmlns:a16="http://schemas.microsoft.com/office/drawing/2014/main" id="{1271B718-AE28-469A-8B5F-233F6C8AF2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582" y="3455076"/>
            <a:ext cx="701351" cy="100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F3A7DF0-B0EE-4522-8F0A-1ED0316DA9FC}"/>
              </a:ext>
            </a:extLst>
          </p:cNvPr>
          <p:cNvCxnSpPr>
            <a:cxnSpLocks/>
          </p:cNvCxnSpPr>
          <p:nvPr/>
        </p:nvCxnSpPr>
        <p:spPr>
          <a:xfrm>
            <a:off x="5501015" y="3783462"/>
            <a:ext cx="823717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FECE918-811C-4D2B-B4BE-BCF0AA70EEA8}"/>
                  </a:ext>
                </a:extLst>
              </p:cNvPr>
              <p:cNvSpPr/>
              <p:nvPr/>
            </p:nvSpPr>
            <p:spPr>
              <a:xfrm>
                <a:off x="5461118" y="3270410"/>
                <a:ext cx="921406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FECE918-811C-4D2B-B4BE-BCF0AA70EE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1118" y="3270410"/>
                <a:ext cx="921406" cy="369332"/>
              </a:xfrm>
              <a:prstGeom prst="rect">
                <a:avLst/>
              </a:prstGeom>
              <a:blipFill>
                <a:blip r:embed="rId3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E3739107-51AD-423A-81A8-439E78A86B09}"/>
              </a:ext>
            </a:extLst>
          </p:cNvPr>
          <p:cNvSpPr/>
          <p:nvPr/>
        </p:nvSpPr>
        <p:spPr>
          <a:xfrm>
            <a:off x="6457026" y="2991560"/>
            <a:ext cx="1858211" cy="15021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E4813F0-34A7-49BF-9C0A-0AE7FF14199F}"/>
                  </a:ext>
                </a:extLst>
              </p:cNvPr>
              <p:cNvSpPr/>
              <p:nvPr/>
            </p:nvSpPr>
            <p:spPr>
              <a:xfrm>
                <a:off x="6687541" y="3048967"/>
                <a:ext cx="135415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sSub>
                        <m:sSubPr>
                          <m:ctrlP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</m:e>
                        <m:sub>
                          <m: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p>
                        <m:sSupPr>
                          <m:ctrlP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i="1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en-US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E4813F0-34A7-49BF-9C0A-0AE7FF1419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541" y="3048967"/>
                <a:ext cx="1354152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C162B16-2EC2-4532-9F63-D9436C49F904}"/>
              </a:ext>
            </a:extLst>
          </p:cNvPr>
          <p:cNvCxnSpPr>
            <a:cxnSpLocks/>
          </p:cNvCxnSpPr>
          <p:nvPr/>
        </p:nvCxnSpPr>
        <p:spPr>
          <a:xfrm>
            <a:off x="8868805" y="3677474"/>
            <a:ext cx="968733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7F34E96-3301-4CB1-84AB-803076512C59}"/>
                  </a:ext>
                </a:extLst>
              </p:cNvPr>
              <p:cNvSpPr/>
              <p:nvPr/>
            </p:nvSpPr>
            <p:spPr>
              <a:xfrm>
                <a:off x="9115021" y="3290352"/>
                <a:ext cx="3516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7F34E96-3301-4CB1-84AB-803076512C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5021" y="3290352"/>
                <a:ext cx="35163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2BEE70E-DB21-4497-A8D7-68020ACC24A7}"/>
              </a:ext>
            </a:extLst>
          </p:cNvPr>
          <p:cNvCxnSpPr>
            <a:cxnSpLocks/>
          </p:cNvCxnSpPr>
          <p:nvPr/>
        </p:nvCxnSpPr>
        <p:spPr>
          <a:xfrm flipH="1">
            <a:off x="8747972" y="4301460"/>
            <a:ext cx="1089566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97A8024-E436-4D69-8DF6-38EDA80093F0}"/>
              </a:ext>
            </a:extLst>
          </p:cNvPr>
          <p:cNvCxnSpPr>
            <a:cxnSpLocks/>
          </p:cNvCxnSpPr>
          <p:nvPr/>
        </p:nvCxnSpPr>
        <p:spPr>
          <a:xfrm flipH="1">
            <a:off x="5484283" y="4273444"/>
            <a:ext cx="840449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6262E46-730B-45DF-830F-BB545DA7771F}"/>
                  </a:ext>
                </a:extLst>
              </p:cNvPr>
              <p:cNvSpPr txBox="1"/>
              <p:nvPr/>
            </p:nvSpPr>
            <p:spPr>
              <a:xfrm>
                <a:off x="9084688" y="3902111"/>
                <a:ext cx="414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𝑤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6262E46-730B-45DF-830F-BB545DA777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4688" y="3902111"/>
                <a:ext cx="414216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1343A6E1-DB95-4E5D-B7C2-5A90D721D493}"/>
                  </a:ext>
                </a:extLst>
              </p:cNvPr>
              <p:cNvSpPr/>
              <p:nvPr/>
            </p:nvSpPr>
            <p:spPr>
              <a:xfrm>
                <a:off x="6382524" y="3646776"/>
                <a:ext cx="175996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←(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⊕</m:t>
                      </m:r>
                      <m:sSub>
                        <m:sSub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1343A6E1-DB95-4E5D-B7C2-5A90D721D4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2524" y="3646776"/>
                <a:ext cx="1759969" cy="369332"/>
              </a:xfrm>
              <a:prstGeom prst="rect">
                <a:avLst/>
              </a:prstGeom>
              <a:blipFill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4E563F50-84ED-4387-805C-19901FE77C65}"/>
                  </a:ext>
                </a:extLst>
              </p:cNvPr>
              <p:cNvSpPr/>
              <p:nvPr/>
            </p:nvSpPr>
            <p:spPr>
              <a:xfrm>
                <a:off x="6398308" y="3990214"/>
                <a:ext cx="12062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←(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4E563F50-84ED-4387-805C-19901FE77C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8308" y="3990214"/>
                <a:ext cx="1206228" cy="369332"/>
              </a:xfrm>
              <a:prstGeom prst="rect">
                <a:avLst/>
              </a:prstGeom>
              <a:blipFill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A554D6B6-6881-4BE6-B833-6F10D520888A}"/>
                  </a:ext>
                </a:extLst>
              </p:cNvPr>
              <p:cNvSpPr/>
              <p:nvPr/>
            </p:nvSpPr>
            <p:spPr>
              <a:xfrm>
                <a:off x="5778752" y="3904111"/>
                <a:ext cx="3506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A554D6B6-6881-4BE6-B833-6F10D52088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8752" y="3904111"/>
                <a:ext cx="350672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61A77D2-D6E3-4231-94AA-AAF0DA1637F5}"/>
              </a:ext>
            </a:extLst>
          </p:cNvPr>
          <p:cNvCxnSpPr>
            <a:cxnSpLocks/>
          </p:cNvCxnSpPr>
          <p:nvPr/>
        </p:nvCxnSpPr>
        <p:spPr>
          <a:xfrm flipH="1">
            <a:off x="3620155" y="4194804"/>
            <a:ext cx="1279086" cy="2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02AEDCBA-4AFC-4E2C-B079-DFAF6C815A95}"/>
                  </a:ext>
                </a:extLst>
              </p:cNvPr>
              <p:cNvSpPr/>
              <p:nvPr/>
            </p:nvSpPr>
            <p:spPr>
              <a:xfrm>
                <a:off x="3841433" y="3639742"/>
                <a:ext cx="896399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𝐺𝑢𝑒𝑠𝑠</m:t>
                      </m:r>
                      <m:r>
                        <a:rPr lang="en-US" i="1" dirty="0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’</m:t>
                      </m:r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02AEDCBA-4AFC-4E2C-B079-DFAF6C815A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1433" y="3639742"/>
                <a:ext cx="896399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2" descr="Image result for thinking stick man">
            <a:extLst>
              <a:ext uri="{FF2B5EF4-FFF2-40B4-BE49-F238E27FC236}">
                <a16:creationId xmlns:a16="http://schemas.microsoft.com/office/drawing/2014/main" id="{A5E5B1BB-F118-44A2-9442-14A668F1A6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500" y="5268423"/>
            <a:ext cx="701351" cy="100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B7A934A-A41F-4A4C-9E01-09BF7E0C1A80}"/>
                  </a:ext>
                </a:extLst>
              </p:cNvPr>
              <p:cNvSpPr/>
              <p:nvPr/>
            </p:nvSpPr>
            <p:spPr>
              <a:xfrm>
                <a:off x="4351986" y="5584226"/>
                <a:ext cx="4763035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≔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𝑑𝑖𝑠𝑡𝑖𝑛𝑔𝑢𝑖𝑠h𝑒𝑟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𝑓𝑜𝑟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𝑒𝑛𝑐𝑟𝑦𝑝𝑡𝑖𝑜𝑛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𝑠𝑐h𝑒𝑚𝑒</m:t>
                      </m:r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B7A934A-A41F-4A4C-9E01-09BF7E0C1A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1986" y="5584226"/>
                <a:ext cx="4763035" cy="369332"/>
              </a:xfrm>
              <a:prstGeom prst="rect">
                <a:avLst/>
              </a:prstGeom>
              <a:blipFill>
                <a:blip r:embed="rId11"/>
                <a:stretch>
                  <a:fillRect b="-180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A6B48C34-D72F-4D87-9E65-6F012E64AA64}"/>
                  </a:ext>
                </a:extLst>
              </p:cNvPr>
              <p:cNvSpPr/>
              <p:nvPr/>
            </p:nvSpPr>
            <p:spPr>
              <a:xfrm>
                <a:off x="6653907" y="3356219"/>
                <a:ext cx="12495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sSub>
                        <m:sSub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{0,1}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A6B48C34-D72F-4D87-9E65-6F012E64AA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3907" y="3356219"/>
                <a:ext cx="1249509" cy="369332"/>
              </a:xfrm>
              <a:prstGeom prst="rect">
                <a:avLst/>
              </a:prstGeom>
              <a:blipFill>
                <a:blip r:embed="rId12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28D2891-A9CE-41C9-8581-4712826D27D8}"/>
              </a:ext>
            </a:extLst>
          </p:cNvPr>
          <p:cNvCxnSpPr>
            <a:cxnSpLocks/>
          </p:cNvCxnSpPr>
          <p:nvPr/>
        </p:nvCxnSpPr>
        <p:spPr>
          <a:xfrm flipH="1">
            <a:off x="760492" y="3902111"/>
            <a:ext cx="2598344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7B39C16-D4F5-4822-AB81-35048EA61C28}"/>
                  </a:ext>
                </a:extLst>
              </p:cNvPr>
              <p:cNvSpPr/>
              <p:nvPr/>
            </p:nvSpPr>
            <p:spPr>
              <a:xfrm>
                <a:off x="1014158" y="3436814"/>
                <a:ext cx="2433487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i="1" dirty="0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𝑢𝑒𝑠𝑠</m:t>
                      </m:r>
                      <m:r>
                        <a:rPr lang="en-US" i="1" dirty="0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:= </m:t>
                      </m:r>
                      <m:r>
                        <a:rPr lang="en-US" i="1" dirty="0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𝑔𝑢𝑒𝑠</m:t>
                      </m:r>
                      <m:sSup>
                        <m:sSupPr>
                          <m:ctrlPr>
                            <a:rPr lang="en-US" b="0" i="1" dirty="0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US" b="0" i="1" dirty="0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i="1" dirty="0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⊕ </m:t>
                      </m:r>
                      <m:r>
                        <a:rPr lang="en-US" i="1" dirty="0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7B39C16-D4F5-4822-AB81-35048EA61C2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158" y="3436814"/>
                <a:ext cx="2433487" cy="369332"/>
              </a:xfrm>
              <a:prstGeom prst="rect">
                <a:avLst/>
              </a:prstGeom>
              <a:blipFill>
                <a:blip r:embed="rId1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833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6459D-FE7A-4629-BAA0-4A621E1EC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8911"/>
            <a:ext cx="10515600" cy="1325563"/>
          </a:xfrm>
        </p:spPr>
        <p:txBody>
          <a:bodyPr/>
          <a:lstStyle/>
          <a:p>
            <a:r>
              <a:rPr lang="en-US" dirty="0"/>
              <a:t>Result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DA3DD-F64D-44BD-BF33-54FE3019A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9411"/>
            <a:ext cx="10515600" cy="2646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With a PRF, the distinguisher guesses correctly with good probability</a:t>
            </a:r>
          </a:p>
          <a:p>
            <a:endParaRPr lang="en-US" dirty="0"/>
          </a:p>
          <a:p>
            <a:r>
              <a:rPr lang="en-US" dirty="0"/>
              <a:t>With a random function, the distinguisher guesses correctly about half to the time</a:t>
            </a:r>
          </a:p>
          <a:p>
            <a:endParaRPr lang="en-US" dirty="0"/>
          </a:p>
          <a:p>
            <a:r>
              <a:rPr lang="en-US" dirty="0"/>
              <a:t>Therefore the distinguisher can distinguish between PRF and random function. Therefore the function is not a PRF.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AD5C25-B197-43BC-8F0B-643EABCC1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4948" y="4842695"/>
            <a:ext cx="4208070" cy="1623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946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19E58-FA33-42A1-BBF3-7ED908A82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Computational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D7B92-9A32-4767-88B1-81D862098E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  <a:p>
            <a:endParaRPr lang="en-CA" dirty="0"/>
          </a:p>
          <a:p>
            <a:r>
              <a:rPr lang="en-CA" dirty="0"/>
              <a:t>What does it mean to be pseudo-random</a:t>
            </a:r>
          </a:p>
          <a:p>
            <a:pPr lvl="1"/>
            <a:r>
              <a:rPr lang="en-CA" dirty="0"/>
              <a:t>Things can look random when they are not</a:t>
            </a:r>
          </a:p>
          <a:p>
            <a:endParaRPr lang="en-CA" dirty="0"/>
          </a:p>
          <a:p>
            <a:r>
              <a:rPr lang="en-CA" dirty="0"/>
              <a:t>This can be used to achieve secure encryption while using short keys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985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97FA7-34C1-476E-B98B-2FEBA006F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6988D-CED7-4E2E-9291-63BDEDD1B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CA" dirty="0"/>
          </a:p>
          <a:p>
            <a:r>
              <a:rPr lang="en-CA" sz="4000" dirty="0"/>
              <a:t>A scheme is secure if:</a:t>
            </a:r>
          </a:p>
          <a:p>
            <a:pPr marL="457200" lvl="1" indent="0">
              <a:buNone/>
            </a:pPr>
            <a:r>
              <a:rPr lang="en-CA" sz="3600" dirty="0"/>
              <a:t>Every Probabilistic Polynomial Time Adversary succeeds in breaking the scheme with only negligible probability.</a:t>
            </a:r>
          </a:p>
          <a:p>
            <a:pPr marL="457200" lvl="1" indent="0">
              <a:buNone/>
            </a:pPr>
            <a:endParaRPr lang="en-CA" sz="3600" dirty="0"/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884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48BBB-5B6E-40CC-8402-8AD4A27BD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Insecurity of a scheme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ADA5157-264C-438A-AE26-C02F01F36CC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CA" sz="4000" dirty="0"/>
              </a:p>
              <a:p>
                <a:r>
                  <a:rPr lang="en-CA" sz="4000" dirty="0"/>
                  <a:t>A scheme is broken if</a:t>
                </a:r>
              </a:p>
              <a:p>
                <a:pPr marL="457200" lvl="1" indent="0">
                  <a:buNone/>
                </a:pPr>
                <a:r>
                  <a:rPr lang="en-CA" sz="3600" dirty="0"/>
                  <a:t>there exists a p.p.t. adversary which succeeds in breaking the scheme with probability greater  </a:t>
                </a:r>
                <a14:m>
                  <m:oMath xmlns:m="http://schemas.openxmlformats.org/officeDocument/2006/math">
                    <m:r>
                      <a:rPr lang="en-CA" sz="3600" i="1" dirty="0" smtClean="0">
                        <a:latin typeface="Cambria Math" panose="02040503050406030204" pitchFamily="18" charset="0"/>
                      </a:rPr>
                      <m:t>1/</m:t>
                    </m:r>
                    <m:r>
                      <a:rPr lang="en-CA" sz="360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CA" sz="36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sz="36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CA" sz="36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sz="3600" dirty="0"/>
                  <a:t>  where p is a polynomial</a:t>
                </a:r>
              </a:p>
              <a:p>
                <a:pPr marL="457200" lvl="1" indent="0">
                  <a:buNone/>
                </a:pPr>
                <a:endParaRPr lang="en-CA" sz="36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ADA5157-264C-438A-AE26-C02F01F36C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1395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DCAE9769-856E-468E-BB44-E712E728E554}"/>
              </a:ext>
            </a:extLst>
          </p:cNvPr>
          <p:cNvSpPr/>
          <p:nvPr/>
        </p:nvSpPr>
        <p:spPr>
          <a:xfrm>
            <a:off x="5915574" y="3277761"/>
            <a:ext cx="4237022" cy="20094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11B9E7B-BBC3-4234-A2D1-6245C4179C45}"/>
                  </a:ext>
                </a:extLst>
              </p:cNvPr>
              <p:cNvSpPr txBox="1"/>
              <p:nvPr/>
            </p:nvSpPr>
            <p:spPr>
              <a:xfrm>
                <a:off x="7643046" y="5382580"/>
                <a:ext cx="7820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11B9E7B-BBC3-4234-A2D1-6245C4179C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3046" y="5382580"/>
                <a:ext cx="782077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3B9A52BE-1D5C-4AB6-9F21-FFDF8FDC8C2E}"/>
              </a:ext>
            </a:extLst>
          </p:cNvPr>
          <p:cNvSpPr/>
          <p:nvPr/>
        </p:nvSpPr>
        <p:spPr>
          <a:xfrm>
            <a:off x="1344235" y="3273027"/>
            <a:ext cx="4237022" cy="20141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61D1585-2550-4582-A09B-DDD6B68E9F54}"/>
                  </a:ext>
                </a:extLst>
              </p:cNvPr>
              <p:cNvSpPr txBox="1"/>
              <p:nvPr/>
            </p:nvSpPr>
            <p:spPr>
              <a:xfrm>
                <a:off x="2985849" y="5320673"/>
                <a:ext cx="7820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61D1585-2550-4582-A09B-DDD6B68E9F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5849" y="5320673"/>
                <a:ext cx="78207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950538B1-A8D0-4883-9B79-63301B766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Pseudo-random generator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9447B15-DD53-41DB-89F4-3E062294397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/>
              <a:lstStyle/>
              <a:p>
                <a:r>
                  <a:rPr lang="en-US" dirty="0"/>
                  <a:t>A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dirty="0"/>
                  <a:t>  is a PRG if</a:t>
                </a:r>
              </a:p>
              <a:p>
                <a:pPr lvl="1"/>
                <a:r>
                  <a:rPr lang="en-US" dirty="0"/>
                  <a:t>Expansion: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ℓ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      (trivial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Pseudo-random: following two games are computationally indistinguishable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9447B15-DD53-41DB-89F4-3E062294397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4"/>
                <a:stretch>
                  <a:fillRect l="-1043" t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64D30CC0-D2DD-43AD-B7EA-BC84C2FA5804}"/>
              </a:ext>
            </a:extLst>
          </p:cNvPr>
          <p:cNvSpPr/>
          <p:nvPr/>
        </p:nvSpPr>
        <p:spPr>
          <a:xfrm>
            <a:off x="3462746" y="3672734"/>
            <a:ext cx="1709911" cy="13924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474F97E-4BF9-4BD2-920C-64C4C80F3F5C}"/>
              </a:ext>
            </a:extLst>
          </p:cNvPr>
          <p:cNvCxnSpPr>
            <a:cxnSpLocks/>
          </p:cNvCxnSpPr>
          <p:nvPr/>
        </p:nvCxnSpPr>
        <p:spPr>
          <a:xfrm flipH="1">
            <a:off x="1593433" y="4363725"/>
            <a:ext cx="1836802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93CA831-8301-4587-9526-64093477A635}"/>
                  </a:ext>
                </a:extLst>
              </p:cNvPr>
              <p:cNvSpPr txBox="1"/>
              <p:nvPr/>
            </p:nvSpPr>
            <p:spPr>
              <a:xfrm>
                <a:off x="3506107" y="3698034"/>
                <a:ext cx="1774931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r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93CA831-8301-4587-9526-64093477A6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6107" y="3698034"/>
                <a:ext cx="1774931" cy="9233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0E31B6F8-B7C6-47E2-9E66-AA90DAEB8D4E}"/>
              </a:ext>
            </a:extLst>
          </p:cNvPr>
          <p:cNvSpPr txBox="1"/>
          <p:nvPr/>
        </p:nvSpPr>
        <p:spPr>
          <a:xfrm>
            <a:off x="2349790" y="3926925"/>
            <a:ext cx="34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D75A490-1A24-424A-B1A5-030F6939EFB2}"/>
                  </a:ext>
                </a:extLst>
              </p:cNvPr>
              <p:cNvSpPr txBox="1"/>
              <p:nvPr/>
            </p:nvSpPr>
            <p:spPr>
              <a:xfrm>
                <a:off x="3445484" y="4134264"/>
                <a:ext cx="1774931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D75A490-1A24-424A-B1A5-030F6939EF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5484" y="4134264"/>
                <a:ext cx="1774931" cy="92333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>
            <a:extLst>
              <a:ext uri="{FF2B5EF4-FFF2-40B4-BE49-F238E27FC236}">
                <a16:creationId xmlns:a16="http://schemas.microsoft.com/office/drawing/2014/main" id="{6B6518D5-C2DD-4D1F-92E1-FF1F167401D5}"/>
              </a:ext>
            </a:extLst>
          </p:cNvPr>
          <p:cNvSpPr/>
          <p:nvPr/>
        </p:nvSpPr>
        <p:spPr>
          <a:xfrm>
            <a:off x="8251706" y="3678763"/>
            <a:ext cx="1709911" cy="13924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3F7D6FD-8756-4FFA-B7F9-F04A79EA26E6}"/>
              </a:ext>
            </a:extLst>
          </p:cNvPr>
          <p:cNvCxnSpPr>
            <a:cxnSpLocks/>
          </p:cNvCxnSpPr>
          <p:nvPr/>
        </p:nvCxnSpPr>
        <p:spPr>
          <a:xfrm flipH="1">
            <a:off x="6300187" y="4378901"/>
            <a:ext cx="1836802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8658D58-27CD-44B0-A137-196B9B7FBC72}"/>
              </a:ext>
            </a:extLst>
          </p:cNvPr>
          <p:cNvSpPr txBox="1"/>
          <p:nvPr/>
        </p:nvSpPr>
        <p:spPr>
          <a:xfrm>
            <a:off x="7097354" y="3868896"/>
            <a:ext cx="34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5536983-3A30-4D54-B18B-ABEDC55F025A}"/>
                  </a:ext>
                </a:extLst>
              </p:cNvPr>
              <p:cNvSpPr txBox="1"/>
              <p:nvPr/>
            </p:nvSpPr>
            <p:spPr>
              <a:xfrm>
                <a:off x="8186686" y="4131283"/>
                <a:ext cx="1774931" cy="946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latin typeface="Cambria Math" panose="02040503050406030204" pitchFamily="18" charset="0"/>
                        </a:rPr>
                        <m:t>w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ℓ(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5536983-3A30-4D54-B18B-ABEDC55F02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6686" y="4131283"/>
                <a:ext cx="1774931" cy="94699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" descr="Image result for thinking stick man">
            <a:extLst>
              <a:ext uri="{FF2B5EF4-FFF2-40B4-BE49-F238E27FC236}">
                <a16:creationId xmlns:a16="http://schemas.microsoft.com/office/drawing/2014/main" id="{4BC07DF2-85FB-46A4-AE74-C8F4174FD2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1441" y="5465941"/>
            <a:ext cx="809927" cy="1155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1694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9B1DD-EE63-46EC-A738-446E99900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Pseudo-random generator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9781A9-92B3-43AB-9DA1-4EBE1EBD7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Make groups of two where each player takes a role</a:t>
            </a:r>
          </a:p>
          <a:p>
            <a:pPr lvl="1"/>
            <a:r>
              <a:rPr lang="en-US" dirty="0"/>
              <a:t>Game </a:t>
            </a:r>
          </a:p>
          <a:p>
            <a:pPr lvl="1"/>
            <a:r>
              <a:rPr lang="en-US" dirty="0"/>
              <a:t>Distinguisher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418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9B1DD-EE63-46EC-A738-446E99900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Pseudo-random generator exercise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59781A9-92B3-43AB-9DA1-4EBE1EBD7C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endParaRPr lang="en-US" dirty="0"/>
              </a:p>
              <a:p>
                <a:r>
                  <a:rPr lang="en-US" dirty="0"/>
                  <a:t>Instructions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Z</m:t>
                        </m:r>
                      </m:e>
                      <m:sub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← {0,…,22}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Game</a:t>
                </a:r>
              </a:p>
              <a:p>
                <a:pPr lvl="2"/>
                <a:r>
                  <a:rPr lang="en-US" dirty="0"/>
                  <a:t>Choose a function G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</m:oMath>
                </a14:m>
                <a:r>
                  <a:rPr lang="en-US" dirty="0"/>
                  <a:t> (easy to compute by hand)</a:t>
                </a:r>
              </a:p>
              <a:p>
                <a:pPr lvl="2"/>
                <a:r>
                  <a:rPr lang="en-US" dirty="0"/>
                  <a:t>Write down 2 random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∈ 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Write down 2 random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×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</m:oMath>
                </a14:m>
                <a:endParaRPr lang="en-US" dirty="0"/>
              </a:p>
              <a:p>
                <a:pPr lvl="2"/>
                <a:r>
                  <a:rPr lang="en-US" dirty="0">
                    <a:latin typeface="Cambria Math" panose="02040503050406030204" pitchFamily="18" charset="0"/>
                  </a:rPr>
                  <a:t>Compute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𝐺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 </a:t>
                </a:r>
              </a:p>
              <a:p>
                <a:pPr lvl="2"/>
                <a:r>
                  <a:rPr lang="en-US" dirty="0">
                    <a:latin typeface="Cambria Math" panose="02040503050406030204" pitchFamily="18" charset="0"/>
                  </a:rPr>
                  <a:t>Give the description G  to Distinguisher</a:t>
                </a:r>
              </a:p>
              <a:p>
                <a:pPr lvl="2"/>
                <a:r>
                  <a:rPr lang="en-US" dirty="0">
                    <a:latin typeface="Cambria Math" panose="02040503050406030204" pitchFamily="18" charset="0"/>
                  </a:rPr>
                  <a:t>Sample a random bit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∈{0,1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  (don’t tell distinguisher)</a:t>
                </a:r>
              </a:p>
              <a:p>
                <a:pPr lvl="2"/>
                <a:r>
                  <a:rPr lang="en-US" dirty="0">
                    <a:latin typeface="Cambria Math" panose="02040503050406030204" pitchFamily="18" charset="0"/>
                  </a:rPr>
                  <a:t>If r=0 then  send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 else send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Distinguisher  </a:t>
                </a:r>
              </a:p>
              <a:p>
                <a:pPr lvl="2"/>
                <a:r>
                  <a:rPr lang="en-US" dirty="0"/>
                  <a:t>Give a guess b on what r was.</a:t>
                </a:r>
              </a:p>
              <a:p>
                <a:pPr lvl="2"/>
                <a:r>
                  <a:rPr lang="en-US" dirty="0"/>
                  <a:t>Win if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59781A9-92B3-43AB-9DA1-4EBE1EBD7C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5531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53176-377D-4295-8017-0490FA9F0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 on generators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5F20823-58EC-4E92-9167-5C93415DF1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en-US" dirty="0"/>
                  <a:t> is a PRG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||</m:t>
                    </m:r>
                  </m:oMath>
                </a14:m>
                <a:r>
                  <a:rPr lang="en-US" dirty="0"/>
                  <a:t>  denote concatenation</a:t>
                </a:r>
              </a:p>
              <a:p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|</m:t>
                    </m:r>
                    <m:d>
                      <m:dPr>
                        <m:begChr m:val="|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≔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||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′(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 a PRG? 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)≔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′(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⊕5)</m:t>
                    </m:r>
                  </m:oMath>
                </a14:m>
                <a:r>
                  <a:rPr lang="en-US" dirty="0"/>
                  <a:t>  a PRG?  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are PRG is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⊕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101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 a PRG?   </a:t>
                </a:r>
              </a:p>
              <a:p>
                <a:pPr marL="514350" indent="-514350">
                  <a:buFont typeface="+mj-lt"/>
                  <a:buAutoNum type="arabicPeriod"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5F20823-58EC-4E92-9167-5C93415DF1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AC96324-1B1C-4BE7-9BCA-CAACC4986925}"/>
              </a:ext>
            </a:extLst>
          </p:cNvPr>
          <p:cNvSpPr txBox="1"/>
          <p:nvPr/>
        </p:nvSpPr>
        <p:spPr>
          <a:xfrm>
            <a:off x="5998292" y="4324628"/>
            <a:ext cx="6526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Yes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9738F5-E856-430A-B556-D87A9E9DC770}"/>
              </a:ext>
            </a:extLst>
          </p:cNvPr>
          <p:cNvSpPr txBox="1"/>
          <p:nvPr/>
        </p:nvSpPr>
        <p:spPr>
          <a:xfrm>
            <a:off x="5998291" y="4826833"/>
            <a:ext cx="6526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Yes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307F16-F716-4583-9B8B-72A9BD9EC8C5}"/>
              </a:ext>
            </a:extLst>
          </p:cNvPr>
          <p:cNvSpPr txBox="1"/>
          <p:nvPr/>
        </p:nvSpPr>
        <p:spPr>
          <a:xfrm>
            <a:off x="8699225" y="5353406"/>
            <a:ext cx="606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310214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9B1DD-EE63-46EC-A738-446E99900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Pseudo-random function exercise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59781A9-92B3-43AB-9DA1-4EBE1EBD7C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endParaRPr lang="en-US" dirty="0"/>
              </a:p>
              <a:p>
                <a:r>
                  <a:rPr lang="en-US" dirty="0"/>
                  <a:t>Instructions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Z</m:t>
                        </m:r>
                      </m:e>
                      <m:sub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← {0,…,22}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Game</a:t>
                </a:r>
              </a:p>
              <a:p>
                <a:pPr lvl="2"/>
                <a:r>
                  <a:rPr lang="en-US" dirty="0"/>
                  <a:t>Choose a function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</m:oMath>
                </a14:m>
                <a:r>
                  <a:rPr lang="en-US" dirty="0"/>
                  <a:t>        </a:t>
                </a:r>
                <a:r>
                  <a:rPr lang="en-US" sz="1400" dirty="0"/>
                  <a:t>(easy to compute by hand, don’t show to distinguisher)</a:t>
                </a:r>
              </a:p>
              <a:p>
                <a:pPr lvl="2"/>
                <a:r>
                  <a:rPr lang="en-US" dirty="0"/>
                  <a:t>Write down 2 random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Distinguisher </a:t>
                </a:r>
              </a:p>
              <a:p>
                <a:pPr lvl="2"/>
                <a:r>
                  <a:rPr lang="en-US" dirty="0"/>
                  <a:t>Choose two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</m:oMath>
                </a14:m>
                <a:r>
                  <a:rPr lang="en-US" dirty="0"/>
                  <a:t>  and give them to Game</a:t>
                </a:r>
              </a:p>
              <a:p>
                <a:pPr lvl="1"/>
                <a:r>
                  <a:rPr lang="en-US" dirty="0"/>
                  <a:t>Game</a:t>
                </a:r>
              </a:p>
              <a:p>
                <a:pPr lvl="2"/>
                <a:r>
                  <a:rPr lang="en-US" dirty="0"/>
                  <a:t>Compute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z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z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2"/>
                <a:r>
                  <a:rPr lang="en-US" dirty="0"/>
                  <a:t>Choose a bit r at random </a:t>
                </a:r>
              </a:p>
              <a:p>
                <a:pPr lvl="2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 then give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to distinguisher, otherwise give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Distinguisher  </a:t>
                </a:r>
              </a:p>
              <a:p>
                <a:pPr lvl="2"/>
                <a:r>
                  <a:rPr lang="en-US" dirty="0"/>
                  <a:t>Give a guess b on what r was.</a:t>
                </a:r>
              </a:p>
              <a:p>
                <a:pPr lvl="2"/>
                <a:r>
                  <a:rPr lang="en-US" dirty="0"/>
                  <a:t>Win if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.</a:t>
                </a:r>
              </a:p>
              <a:p>
                <a:pPr lvl="2"/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59781A9-92B3-43AB-9DA1-4EBE1EBD7C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49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926</Words>
  <Application>Microsoft Office PowerPoint</Application>
  <PresentationFormat>Widescreen</PresentationFormat>
  <Paragraphs>186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 Theme</vt:lpstr>
      <vt:lpstr>Modern symmetric-key Encryption</vt:lpstr>
      <vt:lpstr>Computational Security</vt:lpstr>
      <vt:lpstr>Security</vt:lpstr>
      <vt:lpstr>Insecurity of a scheme</vt:lpstr>
      <vt:lpstr>Definition of Pseudo-random generator</vt:lpstr>
      <vt:lpstr>Pseudo-random generator exercise</vt:lpstr>
      <vt:lpstr>Pseudo-random generator exercise</vt:lpstr>
      <vt:lpstr>Questions on generators</vt:lpstr>
      <vt:lpstr>Pseudo-random function exercise</vt:lpstr>
      <vt:lpstr>CPA-secure encryption scheme from PRF</vt:lpstr>
      <vt:lpstr>Proving security of encryption from PRG </vt:lpstr>
      <vt:lpstr>Building a distinguisher for the PRF using a distinguisher for the encryption scheme</vt:lpstr>
      <vt:lpstr>Building a distinguisher for the PRF using a distinguisher for the encryption scheme</vt:lpstr>
      <vt:lpstr>Building a distinguisher for the PRF using a distinguisher for the encryption scheme</vt:lpstr>
      <vt:lpstr>Building a distinguisher for the PRF using a distinguisher for the encryption scheme</vt:lpstr>
      <vt:lpstr>Result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symmetric-key Encryption</dc:title>
  <dc:creator>Samuel Ranellucci</dc:creator>
  <cp:lastModifiedBy>Samuel Ranellucci</cp:lastModifiedBy>
  <cp:revision>61</cp:revision>
  <dcterms:created xsi:type="dcterms:W3CDTF">2017-09-11T15:26:37Z</dcterms:created>
  <dcterms:modified xsi:type="dcterms:W3CDTF">2017-09-11T21:31:22Z</dcterms:modified>
</cp:coreProperties>
</file>