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79" r:id="rId3"/>
    <p:sldId id="278" r:id="rId4"/>
    <p:sldId id="280" r:id="rId5"/>
    <p:sldId id="281" r:id="rId6"/>
    <p:sldId id="282" r:id="rId7"/>
    <p:sldId id="284" r:id="rId8"/>
    <p:sldId id="283" r:id="rId9"/>
    <p:sldId id="285" r:id="rId10"/>
    <p:sldId id="286" r:id="rId11"/>
    <p:sldId id="287" r:id="rId12"/>
    <p:sldId id="288" r:id="rId13"/>
    <p:sldId id="290" r:id="rId14"/>
    <p:sldId id="291" r:id="rId15"/>
    <p:sldId id="292" r:id="rId16"/>
    <p:sldId id="293" r:id="rId17"/>
    <p:sldId id="296" r:id="rId18"/>
    <p:sldId id="294" r:id="rId19"/>
    <p:sldId id="295" r:id="rId20"/>
    <p:sldId id="297" r:id="rId21"/>
    <p:sldId id="299" r:id="rId22"/>
    <p:sldId id="298" r:id="rId23"/>
    <p:sldId id="300" r:id="rId24"/>
    <p:sldId id="301" r:id="rId25"/>
    <p:sldId id="302" r:id="rId26"/>
    <p:sldId id="303" r:id="rId27"/>
    <p:sldId id="256" r:id="rId28"/>
    <p:sldId id="257" r:id="rId29"/>
    <p:sldId id="258" r:id="rId30"/>
    <p:sldId id="267" r:id="rId31"/>
    <p:sldId id="260" r:id="rId32"/>
    <p:sldId id="268" r:id="rId33"/>
    <p:sldId id="269" r:id="rId34"/>
    <p:sldId id="261" r:id="rId35"/>
    <p:sldId id="263" r:id="rId36"/>
    <p:sldId id="264" r:id="rId37"/>
    <p:sldId id="265" r:id="rId38"/>
    <p:sldId id="266" r:id="rId39"/>
    <p:sldId id="270" r:id="rId40"/>
    <p:sldId id="272" r:id="rId41"/>
    <p:sldId id="273" r:id="rId42"/>
    <p:sldId id="274" r:id="rId43"/>
    <p:sldId id="275" r:id="rId44"/>
    <p:sldId id="276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3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79C59-BDD3-4EDD-9CF3-74289F564C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241FC8-0AF8-4565-B8E0-A458EE5434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06CF33-EED7-45A5-9743-53E36AB4B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7419-8EC6-4B42-92D8-1E42A5DA529A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EA69E7-2216-4DC4-A192-C3D9A37EE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3A2C44-FCB7-4A4D-B2A6-802876F77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7B511-BC08-4783-A48A-468AC6DE4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220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1679E-52FF-4771-898C-2D92C8F62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EA27C2-DF14-4795-843A-211E93F2B2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604E40-A2F5-4877-A3F1-C1A8AE953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7419-8EC6-4B42-92D8-1E42A5DA529A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AD1FC2-8E1F-4CB4-9A19-6CD27E9F3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153A3C-6FAB-4883-BA6A-A02810AF4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7B511-BC08-4783-A48A-468AC6DE4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35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758422-0687-4CF0-ACD1-3F5C44960C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7F9048-633A-41DA-BFB1-55E82DFFF5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E50F9C-5C06-4B9C-B94C-C8FE7B6EA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7419-8EC6-4B42-92D8-1E42A5DA529A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3E90F-8D9C-41E5-9486-4BADE36F9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667F7F-32C6-456C-AFEB-4D9FA09CE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7B511-BC08-4783-A48A-468AC6DE4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498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BAADB-A362-43C3-B7DE-19FFB9A54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B8F2B9-364F-42FF-80C1-61D35ABEFD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4EC5F-6D55-43F4-B4D8-E8919993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7419-8EC6-4B42-92D8-1E42A5DA529A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6F0AA5-0660-4B0F-9C9F-54C917B3D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46AD0D-3D92-4C43-9D97-0EEA28B97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7B511-BC08-4783-A48A-468AC6DE4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670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286D7-E3B5-44F1-B8CB-CBE6A2376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6EFFA7-1049-48D4-A710-E4A0C2C18C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9FE542-055C-4984-926C-ECA7CC322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7419-8EC6-4B42-92D8-1E42A5DA529A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A5305-791F-42AC-9E2F-84813E14B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C752E1-3F59-4025-A808-E260D3A80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7B511-BC08-4783-A48A-468AC6DE4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060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6C68D-BF6A-4792-99CF-0357AAFFA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E0C4E-1DBF-4A0F-920C-26B5641895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8BDFAB-F10B-4253-9927-C1AA045D47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6D2F41-D52C-472C-825E-A7559FB47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7419-8EC6-4B42-92D8-1E42A5DA529A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5C2736-A446-4E73-ACD0-2EE171ED1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6BC5D1-BA75-4443-82FF-C0485A7A3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7B511-BC08-4783-A48A-468AC6DE4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968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099AF-644F-46D7-ACBF-F06F3DF85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8AF79-4639-43ED-9F68-C23D52C89F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3FA2A5-4E0B-44F6-9E98-E19B2322BE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B5D2B8-A098-4B62-9E71-2D38943643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299E6B-D50F-444A-AB20-DA35A62A46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8894DD-F766-4788-AA20-D2F6ACAD5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7419-8EC6-4B42-92D8-1E42A5DA529A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717328-B620-4EAF-9AA4-330D1A773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C83D64-AEDD-4A7F-9B27-717619760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7B511-BC08-4783-A48A-468AC6DE4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04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82C39-9AA3-4713-9328-04F63B7A1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A53DDA-95E7-4B66-BAE6-F763DE2DE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7419-8EC6-4B42-92D8-1E42A5DA529A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EE82DA-7101-4794-B9E7-8623AB5E2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D0DDFE-0BD6-40B7-8F9B-6C833F16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7B511-BC08-4783-A48A-468AC6DE4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53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FFEC87-411E-4CB0-A728-E000684C8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7419-8EC6-4B42-92D8-1E42A5DA529A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FD1026-601F-4040-B805-C307179DC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645FEE-3A84-4EE4-99C2-8DEFBBF1E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7B511-BC08-4783-A48A-468AC6DE4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843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9AEE5-C156-4DF7-A1BD-6C39F202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BF33D8-EBB4-46D5-9698-BF852D124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8974D7-A818-49A6-B28B-332C6F2665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D60550-72FC-4522-9CF6-E58E6A36D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7419-8EC6-4B42-92D8-1E42A5DA529A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EE801D-919B-4B13-A8E4-9248CA150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D43376-E5B3-4321-8D10-97B00B999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7B511-BC08-4783-A48A-468AC6DE4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375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9F79A-39C7-4BCA-90E7-97307EB10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C36C69-FC64-4949-860E-A274437543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F14A22-B2E3-45D1-B6EE-65EDEC813D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803284-D67B-4F4C-ADE7-10A566268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7419-8EC6-4B42-92D8-1E42A5DA529A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BB3A1F-5961-40F5-8A8D-E2B469100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426327-ACFD-4D5D-9A9B-89291CEB3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7B511-BC08-4783-A48A-468AC6DE4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788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779F98-2572-4190-8ED7-38AEBEF75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70133E-CC8C-45CC-9891-B2BFDB4A7F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170E52-B62F-44EA-99C0-1BE1C2706B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A7419-8EC6-4B42-92D8-1E42A5DA529A}" type="datetimeFigureOut">
              <a:rPr lang="en-US" smtClean="0"/>
              <a:t>9/13/2017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C6561-8D0D-4F6A-B16C-4C6E48A39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5AE841-14D6-447B-A109-3600CC03D6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7B511-BC08-4783-A48A-468AC6DE46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354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10.png"/><Relationship Id="rId7" Type="http://schemas.openxmlformats.org/officeDocument/2006/relationships/image" Target="../media/image60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3.png"/><Relationship Id="rId4" Type="http://schemas.openxmlformats.org/officeDocument/2006/relationships/image" Target="../media/image310.png"/><Relationship Id="rId9" Type="http://schemas.openxmlformats.org/officeDocument/2006/relationships/image" Target="../media/image8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png"/><Relationship Id="rId13" Type="http://schemas.openxmlformats.org/officeDocument/2006/relationships/image" Target="../media/image290.png"/><Relationship Id="rId3" Type="http://schemas.openxmlformats.org/officeDocument/2006/relationships/image" Target="../media/image190.png"/><Relationship Id="rId7" Type="http://schemas.openxmlformats.org/officeDocument/2006/relationships/image" Target="../media/image230.png"/><Relationship Id="rId12" Type="http://schemas.openxmlformats.org/officeDocument/2006/relationships/image" Target="../media/image280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0.png"/><Relationship Id="rId11" Type="http://schemas.openxmlformats.org/officeDocument/2006/relationships/image" Target="../media/image270.png"/><Relationship Id="rId5" Type="http://schemas.openxmlformats.org/officeDocument/2006/relationships/image" Target="../media/image211.png"/><Relationship Id="rId10" Type="http://schemas.openxmlformats.org/officeDocument/2006/relationships/image" Target="../media/image260.png"/><Relationship Id="rId4" Type="http://schemas.openxmlformats.org/officeDocument/2006/relationships/image" Target="../media/image200.png"/><Relationship Id="rId9" Type="http://schemas.openxmlformats.org/officeDocument/2006/relationships/image" Target="../media/image25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1.png"/><Relationship Id="rId7" Type="http://schemas.openxmlformats.org/officeDocument/2006/relationships/image" Target="../media/image35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0.png"/><Relationship Id="rId9" Type="http://schemas.openxmlformats.org/officeDocument/2006/relationships/image" Target="../media/image37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6D0A2-4316-4399-B452-F80EB69F48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Computational indistinguishability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66DEB7-D6D4-4DB6-8D98-1DDBDE4DF0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47496"/>
            <a:ext cx="9144000" cy="1655762"/>
          </a:xfrm>
        </p:spPr>
        <p:txBody>
          <a:bodyPr/>
          <a:lstStyle/>
          <a:p>
            <a:r>
              <a:rPr lang="en-US" dirty="0"/>
              <a:t>Last time I promise</a:t>
            </a:r>
          </a:p>
        </p:txBody>
      </p:sp>
    </p:spTree>
    <p:extLst>
      <p:ext uri="{BB962C8B-B14F-4D97-AF65-F5344CB8AC3E}">
        <p14:creationId xmlns:p14="http://schemas.microsoft.com/office/powerpoint/2010/main" val="800922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57B73-9D7A-4AE5-8126-B085AD90D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 Problem #3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61D2FEC-B098-4356-A1E1-6F082097146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Only the size of the message space matters</a:t>
                </a:r>
              </a:p>
              <a:p>
                <a:endParaRPr lang="en-US" dirty="0"/>
              </a:p>
              <a:p>
                <a:r>
                  <a:rPr lang="en-US" dirty="0"/>
                  <a:t>Consider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𝑦𝑒𝑠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𝑛𝑜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You can choose </a:t>
                </a:r>
                <a:r>
                  <a:rPr lang="en-US" dirty="0" err="1"/>
                  <a:t>keyspace</a:t>
                </a:r>
                <a:r>
                  <a:rPr lang="en-US" dirty="0"/>
                  <a:t> {0,1}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𝐸𝑛𝑐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(0,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𝑦𝑒𝑠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𝑦𝑒𝑠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𝐸𝑛𝑐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(0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𝑛𝑜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𝑛𝑜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𝐸𝑛𝑐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(1,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𝑦𝑒𝑠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𝑛𝑜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𝐸𝑛𝑐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(1,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𝑛𝑜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𝑦𝑒𝑠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61D2FEC-B098-4356-A1E1-6F08209714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 t="-35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3103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99F16-8CDC-4F2D-AEF8-4B09E815E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Problem 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AE4FAE9-AFEC-4C8C-920A-5C724FC9D22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r>
                  <a:rPr lang="en-US" dirty="0"/>
                  <a:t> p = 23 </a:t>
                </a:r>
              </a:p>
              <a:p>
                <a:r>
                  <a:rPr lang="en-US" dirty="0"/>
                  <a:t>m = 11 </a:t>
                </a:r>
              </a:p>
              <a:p>
                <a:r>
                  <a:rPr lang="en-US" dirty="0"/>
                  <a:t>k = (12,5) </a:t>
                </a:r>
              </a:p>
              <a:p>
                <a:endParaRPr lang="en-US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𝑚𝑎𝑐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12,5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,11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=11⋅12+5 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𝑚𝑜𝑑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23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dirty="0"/>
                  <a:t>22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AE4FAE9-AFEC-4C8C-920A-5C724FC9D2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4486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488F9-6121-403A-9711-AFA11BB84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Problem 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F5728B-BBE6-4F14-8D0E-D05548242D9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r>
                  <a:rPr lang="en-US" dirty="0"/>
                  <a:t> p = 23 </a:t>
                </a:r>
              </a:p>
              <a:p>
                <a:r>
                  <a:rPr lang="en-US" dirty="0"/>
                  <a:t>m = (11,4) </a:t>
                </a:r>
              </a:p>
              <a:p>
                <a:r>
                  <a:rPr lang="en-US" dirty="0"/>
                  <a:t>k = (14,2)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𝑚𝑎𝑐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,4)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⋅1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4⋅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𝑚𝑜𝑑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23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20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F5728B-BBE6-4F14-8D0E-D05548242D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5774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488F9-6121-403A-9711-AFA11BB84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Problem 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F5728B-BBE6-4F14-8D0E-D05548242D9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 p = 32 </a:t>
                </a:r>
              </a:p>
              <a:p>
                <a:r>
                  <a:rPr lang="en-US" dirty="0"/>
                  <a:t>m = 0</a:t>
                </a:r>
              </a:p>
              <a:p>
                <a:r>
                  <a:rPr lang="en-US" dirty="0"/>
                  <a:t>t = 14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’,</m:t>
                        </m:r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’</m:t>
                        </m:r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(16,14)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𝑚𝑎𝑐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=14</m:t>
                    </m:r>
                  </m:oMath>
                </a14:m>
                <a:endParaRPr lang="en-US" dirty="0"/>
              </a:p>
              <a:p>
                <a:r>
                  <a:rPr lang="en-US" dirty="0"/>
                  <a:t>m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𝑎𝑐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14</m:t>
                            </m:r>
                          </m:e>
                        </m:d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,16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=16⋅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+14 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𝑚𝑜𝑑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 32</m:t>
                        </m:r>
                      </m:e>
                    </m:d>
                  </m:oMath>
                </a14:m>
                <a:endParaRPr lang="en-US" b="0" dirty="0"/>
              </a:p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is even 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16⋅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𝑚𝑜𝑑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32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 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𝑚𝑎𝑐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,14</m:t>
                            </m:r>
                          </m:e>
                        </m:d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,16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=14</m:t>
                    </m:r>
                  </m:oMath>
                </a14:m>
                <a:r>
                  <a:rPr lang="en-US" b="0" dirty="0"/>
                  <a:t> 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dirty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𝑖𝑠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𝑒𝑣𝑒𝑛</m:t>
                            </m:r>
                          </m:e>
                        </m:d>
                      </m:e>
                    </m:fun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b="0" dirty="0"/>
              </a:p>
              <a:p>
                <a:r>
                  <a:rPr lang="en-US" dirty="0"/>
                  <a:t>Forgery accepted with probability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½ &gt;</m:t>
                    </m:r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32</m:t>
                        </m:r>
                      </m:den>
                    </m:f>
                  </m:oMath>
                </a14:m>
                <a:endParaRPr lang="en-US" dirty="0"/>
              </a:p>
              <a:p>
                <a:endParaRPr lang="en-US" b="0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F5728B-BBE6-4F14-8D0E-D05548242D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7101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488F9-6121-403A-9711-AFA11BB84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Problem 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F5728B-BBE6-4F14-8D0E-D05548242D9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 p = 32 </a:t>
                </a:r>
              </a:p>
              <a:p>
                <a:r>
                  <a:rPr lang="en-US" dirty="0"/>
                  <a:t>m = 0</a:t>
                </a:r>
              </a:p>
              <a:p>
                <a:r>
                  <a:rPr lang="en-US" dirty="0"/>
                  <a:t>t = 14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’,</m:t>
                        </m:r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’</m:t>
                        </m:r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(16,14)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𝑚𝑎𝑐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=14</m:t>
                    </m:r>
                  </m:oMath>
                </a14:m>
                <a:endParaRPr lang="en-US" dirty="0"/>
              </a:p>
              <a:p>
                <a:r>
                  <a:rPr lang="en-US" dirty="0"/>
                  <a:t>m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𝑎𝑐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14</m:t>
                            </m:r>
                          </m:e>
                        </m:d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,16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=16⋅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+14 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𝑚𝑜𝑑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 32</m:t>
                        </m:r>
                      </m:e>
                    </m:d>
                  </m:oMath>
                </a14:m>
                <a:endParaRPr lang="en-US" b="0" dirty="0"/>
              </a:p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is even 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16⋅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𝑚𝑜𝑑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32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 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𝑚𝑎𝑐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,14</m:t>
                            </m:r>
                          </m:e>
                        </m:d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,16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=14</m:t>
                    </m:r>
                  </m:oMath>
                </a14:m>
                <a:r>
                  <a:rPr lang="en-US" b="0" dirty="0"/>
                  <a:t> 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dirty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𝑖𝑠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𝑒𝑣𝑒𝑛</m:t>
                            </m:r>
                          </m:e>
                        </m:d>
                      </m:e>
                    </m:fun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b="0" dirty="0"/>
              </a:p>
              <a:p>
                <a:r>
                  <a:rPr lang="en-US" dirty="0"/>
                  <a:t>Forgery accepted with probability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½ &gt;</m:t>
                    </m:r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32</m:t>
                        </m:r>
                      </m:den>
                    </m:f>
                  </m:oMath>
                </a14:m>
                <a:endParaRPr lang="en-US" dirty="0"/>
              </a:p>
              <a:p>
                <a:endParaRPr lang="en-US" b="0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F5728B-BBE6-4F14-8D0E-D05548242D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5903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9B92E-1CDB-4FC9-8BBD-07E762E8B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Problem 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0890A3E-C1D9-4901-8A64-6C1DC54339E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r>
                  <a:rPr lang="en-US" dirty="0"/>
                  <a:t>Evan is insecure </a:t>
                </a:r>
              </a:p>
              <a:p>
                <a:pPr lvl="1"/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b="0" dirty="0"/>
              </a:p>
              <a:p>
                <a:pPr lvl="2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𝑚𝑎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,0) = 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dirty="0"/>
              </a:p>
              <a:p>
                <a:pPr lvl="2"/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𝑚𝑎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,0) = 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dirty="0"/>
              </a:p>
              <a:p>
                <a:pPr lvl="2"/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𝑚𝑎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,0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𝑚𝑎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,0)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0890A3E-C1D9-4901-8A64-6C1DC54339E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4648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D4D80-42A9-4350-9D93-EB294FE39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Problem 7 : one definition of two-time mac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5D1C27-D4FD-4F25-94CC-50599E3ECD2D}"/>
              </a:ext>
            </a:extLst>
          </p:cNvPr>
          <p:cNvSpPr/>
          <p:nvPr/>
        </p:nvSpPr>
        <p:spPr>
          <a:xfrm>
            <a:off x="4776786" y="2906750"/>
            <a:ext cx="3101122" cy="23123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E3290E4-DC9E-48FC-BBB2-1FFDED57634F}"/>
                  </a:ext>
                </a:extLst>
              </p:cNvPr>
              <p:cNvSpPr txBox="1"/>
              <p:nvPr/>
            </p:nvSpPr>
            <p:spPr>
              <a:xfrm>
                <a:off x="5109739" y="3276082"/>
                <a:ext cx="26296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𝑚𝑎𝑐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E3290E4-DC9E-48FC-BBB2-1FFDED5763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9739" y="3276082"/>
                <a:ext cx="2629694" cy="369332"/>
              </a:xfrm>
              <a:prstGeom prst="rect">
                <a:avLst/>
              </a:prstGeom>
              <a:blipFill>
                <a:blip r:embed="rId2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27CCFB1-471E-4E0F-909D-95F08E85D408}"/>
              </a:ext>
            </a:extLst>
          </p:cNvPr>
          <p:cNvCxnSpPr>
            <a:cxnSpLocks/>
          </p:cNvCxnSpPr>
          <p:nvPr/>
        </p:nvCxnSpPr>
        <p:spPr>
          <a:xfrm flipH="1">
            <a:off x="3268598" y="4004063"/>
            <a:ext cx="1508188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01AA415-574D-41BC-97B7-B91D9E606A2B}"/>
                  </a:ext>
                </a:extLst>
              </p:cNvPr>
              <p:cNvSpPr txBox="1"/>
              <p:nvPr/>
            </p:nvSpPr>
            <p:spPr>
              <a:xfrm>
                <a:off x="3667979" y="3556580"/>
                <a:ext cx="70942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01AA415-574D-41BC-97B7-B91D9E606A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7979" y="3556580"/>
                <a:ext cx="709425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072AFAC-4BD5-4EA5-B7A3-2B1E74BF2C09}"/>
              </a:ext>
            </a:extLst>
          </p:cNvPr>
          <p:cNvCxnSpPr>
            <a:cxnSpLocks/>
          </p:cNvCxnSpPr>
          <p:nvPr/>
        </p:nvCxnSpPr>
        <p:spPr>
          <a:xfrm rot="10800000" flipH="1">
            <a:off x="3268598" y="3354232"/>
            <a:ext cx="1508188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7537D11-1D2D-4B16-9751-6471EFA8547A}"/>
                  </a:ext>
                </a:extLst>
              </p:cNvPr>
              <p:cNvSpPr txBox="1"/>
              <p:nvPr/>
            </p:nvSpPr>
            <p:spPr>
              <a:xfrm>
                <a:off x="3553172" y="2906750"/>
                <a:ext cx="9390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7537D11-1D2D-4B16-9751-6471EFA854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172" y="2906750"/>
                <a:ext cx="93904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D5726E3-F5FF-45F1-9FEC-C62D40726591}"/>
                  </a:ext>
                </a:extLst>
              </p:cNvPr>
              <p:cNvSpPr txBox="1"/>
              <p:nvPr/>
            </p:nvSpPr>
            <p:spPr>
              <a:xfrm>
                <a:off x="5109739" y="3633971"/>
                <a:ext cx="26961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𝑚𝑎𝑐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D5726E3-F5FF-45F1-9FEC-C62D407265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9739" y="3633971"/>
                <a:ext cx="2696123" cy="369332"/>
              </a:xfrm>
              <a:prstGeom prst="rect">
                <a:avLst/>
              </a:prstGeom>
              <a:blipFill>
                <a:blip r:embed="rId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A951570-561C-4DFB-B1FE-88F86B1D3248}"/>
              </a:ext>
            </a:extLst>
          </p:cNvPr>
          <p:cNvCxnSpPr>
            <a:cxnSpLocks/>
          </p:cNvCxnSpPr>
          <p:nvPr/>
        </p:nvCxnSpPr>
        <p:spPr>
          <a:xfrm rot="10800000" flipH="1">
            <a:off x="3268598" y="4804689"/>
            <a:ext cx="1508188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75BAE3A-451C-4DCE-AF3D-55A6DE4962A5}"/>
                  </a:ext>
                </a:extLst>
              </p:cNvPr>
              <p:cNvSpPr txBox="1"/>
              <p:nvPr/>
            </p:nvSpPr>
            <p:spPr>
              <a:xfrm>
                <a:off x="3705879" y="4405480"/>
                <a:ext cx="6190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75BAE3A-451C-4DCE-AF3D-55A6DE4962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5879" y="4405480"/>
                <a:ext cx="61908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9EF1F97-C28C-41C6-990A-7C614BCF774C}"/>
                  </a:ext>
                </a:extLst>
              </p:cNvPr>
              <p:cNvSpPr txBox="1"/>
              <p:nvPr/>
            </p:nvSpPr>
            <p:spPr>
              <a:xfrm>
                <a:off x="2434270" y="5868943"/>
                <a:ext cx="87638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Win if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∧(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𝑚𝑎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∨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𝑚𝑎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9EF1F97-C28C-41C6-990A-7C614BCF77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4270" y="5868943"/>
                <a:ext cx="8763874" cy="369332"/>
              </a:xfrm>
              <a:prstGeom prst="rect">
                <a:avLst/>
              </a:prstGeom>
              <a:blipFill>
                <a:blip r:embed="rId7"/>
                <a:stretch>
                  <a:fillRect l="-556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3492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1" grpId="0"/>
      <p:bldP spid="12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4F702-778D-4FE1-A69C-CB6027029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 Problem seven : security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6BCAA1D-8583-470B-88B4-80482C43FB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endParaRPr lang="en-US" dirty="0"/>
              </a:p>
              <a:p>
                <a:r>
                  <a:rPr lang="en-US" sz="3600" dirty="0"/>
                  <a:t>Dave is secure because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/>
                  <a:t> is always hidden: first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/>
                  <a:t> and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360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36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6BCAA1D-8583-470B-88B4-80482C43FB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6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01300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39FDF-2C99-49A6-974F-0E7838637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Problem 8: Extending the two-time mac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079FB58-3820-405F-BF8F-0A134901E3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𝑚𝑎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,…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079FB58-3820-405F-BF8F-0A134901E3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12903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AEF-E493-4185-BE95-453159153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Relationship between enigma and 2.7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99ABC-D790-4613-8E65-1F325B3B39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Excluding possibilities never helps</a:t>
            </a:r>
          </a:p>
        </p:txBody>
      </p:sp>
    </p:spTree>
    <p:extLst>
      <p:ext uri="{BB962C8B-B14F-4D97-AF65-F5344CB8AC3E}">
        <p14:creationId xmlns:p14="http://schemas.microsoft.com/office/powerpoint/2010/main" val="3953556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410B1-AA94-419F-803E-8CEE80E2C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Unitary notation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C7FD64D-AB42-44AE-9D28-4CCCA20FC03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endParaRPr lang="en-US" dirty="0"/>
              </a:p>
              <a:p>
                <a:r>
                  <a:rPr lang="en-US" dirty="0"/>
                  <a:t>Writing numbers only using 1</a:t>
                </a:r>
              </a:p>
              <a:p>
                <a:pPr lvl="1"/>
                <a:r>
                  <a:rPr lang="en-US" dirty="0"/>
                  <a:t>1 -&gt; 1</a:t>
                </a:r>
              </a:p>
              <a:p>
                <a:pPr lvl="1"/>
                <a:r>
                  <a:rPr lang="en-US" dirty="0"/>
                  <a:t>2- &gt; 11         </a:t>
                </a:r>
              </a:p>
              <a:p>
                <a:pPr lvl="1"/>
                <a:r>
                  <a:rPr lang="en-US" dirty="0"/>
                  <a:t>3 -&gt; 111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⋯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→1…1</m:t>
                    </m:r>
                  </m:oMath>
                </a14:m>
                <a:r>
                  <a:rPr lang="en-US" dirty="0"/>
                  <a:t>         (n times)</a:t>
                </a:r>
              </a:p>
              <a:p>
                <a:pPr lvl="1"/>
                <a:endParaRPr lang="en-US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dirty="0"/>
                  <a:t>   is  shorthand for writing n in unitary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C7FD64D-AB42-44AE-9D28-4CCCA20FC03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84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32670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E3645-DFBD-4190-9BAA-C1A75E199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Book problem 1.5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070AC-3624-4BA9-AAB3-9E552E7744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Shift: one letter</a:t>
            </a:r>
          </a:p>
          <a:p>
            <a:r>
              <a:rPr lang="en-US" dirty="0"/>
              <a:t>Substitution: some subset of the letters (wheel of fortune)</a:t>
            </a:r>
          </a:p>
          <a:p>
            <a:r>
              <a:rPr lang="en-US" dirty="0" err="1"/>
              <a:t>Vignere</a:t>
            </a:r>
            <a:r>
              <a:rPr lang="en-US" dirty="0"/>
              <a:t>: as long as the key</a:t>
            </a:r>
          </a:p>
        </p:txBody>
      </p:sp>
    </p:spTree>
    <p:extLst>
      <p:ext uri="{BB962C8B-B14F-4D97-AF65-F5344CB8AC3E}">
        <p14:creationId xmlns:p14="http://schemas.microsoft.com/office/powerpoint/2010/main" val="22179227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E3645-DFBD-4190-9BAA-C1A75E199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Book problem 1.5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070AC-3624-4BA9-AAB3-9E552E7744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Shift: one letter</a:t>
            </a:r>
          </a:p>
          <a:p>
            <a:r>
              <a:rPr lang="en-US" dirty="0"/>
              <a:t>Substitution: some subset of the letters (wheel of fortune)</a:t>
            </a:r>
          </a:p>
          <a:p>
            <a:r>
              <a:rPr lang="en-US" dirty="0" err="1"/>
              <a:t>Vignere</a:t>
            </a:r>
            <a:r>
              <a:rPr lang="en-US" dirty="0"/>
              <a:t>: as long as the key</a:t>
            </a:r>
          </a:p>
        </p:txBody>
      </p:sp>
    </p:spTree>
    <p:extLst>
      <p:ext uri="{BB962C8B-B14F-4D97-AF65-F5344CB8AC3E}">
        <p14:creationId xmlns:p14="http://schemas.microsoft.com/office/powerpoint/2010/main" val="27102951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2810E-6F7E-47DD-869D-4D833C55F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Book problem 2.3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2D1D843-6183-48D5-A833-929BF7A21B5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endParaRPr lang="en-US" dirty="0"/>
              </a:p>
              <a:p>
                <a:r>
                  <a:rPr lang="en-US" dirty="0"/>
                  <a:t>Refute</a:t>
                </a:r>
              </a:p>
              <a:p>
                <a:pPr marL="457200" lvl="1" indent="0">
                  <a:buNone/>
                </a:pPr>
                <a:r>
                  <a:rPr lang="en-US" dirty="0"/>
                  <a:t>Keygen</a:t>
                </a:r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{0,1}</m:t>
                    </m:r>
                  </m:oMath>
                </a14:m>
                <a:endParaRPr lang="en-US" dirty="0"/>
              </a:p>
              <a:p>
                <a:pPr lvl="2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0,1}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dirty="0"/>
              </a:p>
              <a:p>
                <a:pPr lvl="2"/>
                <a:endParaRPr lang="en-US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𝐸𝑛𝑐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marL="457200" lvl="1" indent="0">
                  <a:buNone/>
                </a:pPr>
                <a:r>
                  <a:rPr lang="en-US" dirty="0"/>
                  <a:t>	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∧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⊕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endParaRPr lang="en-US" b="0" dirty="0"/>
              </a:p>
              <a:p>
                <a:pPr marL="457200" lvl="1" indent="0"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:r>
                  <a:rPr lang="en-US" dirty="0"/>
                  <a:t>Dec(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,(</a:t>
                </a:r>
                <a:r>
                  <a:rPr lang="en-US" dirty="0" err="1"/>
                  <a:t>d,c</a:t>
                </a:r>
                <a:r>
                  <a:rPr lang="en-US" dirty="0"/>
                  <a:t>)) </a:t>
                </a:r>
              </a:p>
              <a:p>
                <a:pPr marL="457200" lvl="1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⊕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:r>
                  <a:rPr lang="en-US" dirty="0"/>
                  <a:t>	</a:t>
                </a:r>
              </a:p>
              <a:p>
                <a:pPr lvl="2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2D1D843-6183-48D5-A833-929BF7A21B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16677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9AFE9-776F-454C-9EF3-A3E15D29B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Book problem 2.6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37ED0D-6503-45C5-8354-B7B15D5C0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514350" indent="-514350">
              <a:buFont typeface="+mj-lt"/>
              <a:buAutoNum type="alphaUcPeriod"/>
            </a:pP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No</a:t>
            </a:r>
          </a:p>
          <a:p>
            <a:pPr marL="514350" indent="-514350">
              <a:buFont typeface="+mj-lt"/>
              <a:buAutoNum type="alphaUcPeriod"/>
            </a:pP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28122849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EFEED-552D-4086-AE7F-36DE8B6E5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Book problem 2.7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46BB3-4E06-4EF8-BC1E-868010A59F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4800" dirty="0"/>
          </a:p>
          <a:p>
            <a:r>
              <a:rPr lang="en-US" sz="4800" dirty="0"/>
              <a:t>NOOOOOOOOOOOOOOOOOOOOOOOOOOOOOOOOOO</a:t>
            </a:r>
          </a:p>
        </p:txBody>
      </p:sp>
    </p:spTree>
    <p:extLst>
      <p:ext uri="{BB962C8B-B14F-4D97-AF65-F5344CB8AC3E}">
        <p14:creationId xmlns:p14="http://schemas.microsoft.com/office/powerpoint/2010/main" val="24169943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71038-35C9-46EB-95D5-FBAFF4DA5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Book problem 2.10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CBFC4C-D489-4736-B745-B3181B097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For every key and ciphertext there is at most 1 plaintext which the ciphertext can decrypt too</a:t>
            </a:r>
          </a:p>
          <a:p>
            <a:endParaRPr lang="en-US" dirty="0"/>
          </a:p>
          <a:p>
            <a:r>
              <a:rPr lang="en-US" dirty="0"/>
              <a:t>Since |</a:t>
            </a:r>
            <a:r>
              <a:rPr lang="en-US" dirty="0" err="1"/>
              <a:t>keyspace</a:t>
            </a:r>
            <a:r>
              <a:rPr lang="en-US" dirty="0"/>
              <a:t>| &lt; |message space|, for every ciphertext there must be at least one message which cannot be encrypted to that ciphertext</a:t>
            </a:r>
          </a:p>
          <a:p>
            <a:endParaRPr lang="en-US" dirty="0"/>
          </a:p>
          <a:p>
            <a:r>
              <a:rPr lang="en-US" dirty="0"/>
              <a:t>We are using pigeon-hole principle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9915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14FB4-8A77-45FB-B1E5-3C6BC0C5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Book problem 2.13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C793B4F-1213-49C3-B474-D145C79CF3B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r>
                  <a:rPr lang="en-US" dirty="0"/>
                  <a:t>The same pair of ciphertexts must encrypt to the same plaintext, we get a contradiction by setting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b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b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Use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i="1" dirty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 + 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𝑚𝑜𝑑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C793B4F-1213-49C3-B474-D145C79CF3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67518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4ACF7-CC9B-47E7-9E91-6C3423A4F5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Computational message authentication code</a:t>
            </a:r>
          </a:p>
        </p:txBody>
      </p:sp>
    </p:spTree>
    <p:extLst>
      <p:ext uri="{BB962C8B-B14F-4D97-AF65-F5344CB8AC3E}">
        <p14:creationId xmlns:p14="http://schemas.microsoft.com/office/powerpoint/2010/main" val="17843955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90507-0083-426A-A125-0B3767F2A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Mac forgery game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4A3DC1-267E-4065-A119-C60E4289FA8D}"/>
              </a:ext>
            </a:extLst>
          </p:cNvPr>
          <p:cNvSpPr/>
          <p:nvPr/>
        </p:nvSpPr>
        <p:spPr>
          <a:xfrm>
            <a:off x="4939965" y="2431090"/>
            <a:ext cx="2231485" cy="34181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B7840B-1E22-4A71-AB46-B6993012DF86}"/>
              </a:ext>
            </a:extLst>
          </p:cNvPr>
          <p:cNvSpPr/>
          <p:nvPr/>
        </p:nvSpPr>
        <p:spPr>
          <a:xfrm>
            <a:off x="2851995" y="3490195"/>
            <a:ext cx="4319456" cy="1255137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3578D3E-5E51-4BC4-BE16-64CCB8B6B4C9}"/>
              </a:ext>
            </a:extLst>
          </p:cNvPr>
          <p:cNvCxnSpPr>
            <a:cxnSpLocks/>
          </p:cNvCxnSpPr>
          <p:nvPr/>
        </p:nvCxnSpPr>
        <p:spPr>
          <a:xfrm>
            <a:off x="3205524" y="3937971"/>
            <a:ext cx="1714877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A86F173-3A93-404F-A12E-3216C6616881}"/>
              </a:ext>
            </a:extLst>
          </p:cNvPr>
          <p:cNvCxnSpPr>
            <a:cxnSpLocks/>
          </p:cNvCxnSpPr>
          <p:nvPr/>
        </p:nvCxnSpPr>
        <p:spPr>
          <a:xfrm flipH="1">
            <a:off x="2993687" y="4529997"/>
            <a:ext cx="1836802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EE7C9C-A1F6-447C-B281-612C2F4C162A}"/>
                  </a:ext>
                </a:extLst>
              </p:cNvPr>
              <p:cNvSpPr txBox="1"/>
              <p:nvPr/>
            </p:nvSpPr>
            <p:spPr>
              <a:xfrm>
                <a:off x="5566630" y="2494272"/>
                <a:ext cx="97815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←{}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EE7C9C-A1F6-447C-B281-612C2F4C16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6630" y="2494272"/>
                <a:ext cx="978153" cy="369332"/>
              </a:xfrm>
              <a:prstGeom prst="rect">
                <a:avLst/>
              </a:prstGeom>
              <a:blipFill>
                <a:blip r:embed="rId2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CBBE89C-36AD-41DC-A3A6-27D01CAAAD6F}"/>
                  </a:ext>
                </a:extLst>
              </p:cNvPr>
              <p:cNvSpPr/>
              <p:nvPr/>
            </p:nvSpPr>
            <p:spPr>
              <a:xfrm>
                <a:off x="3727582" y="3529418"/>
                <a:ext cx="49084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CBBE89C-36AD-41DC-A3A6-27D01CAAAD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7582" y="3529418"/>
                <a:ext cx="49084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7AF1D7C-7068-4E88-9185-39A728B0EAC1}"/>
                  </a:ext>
                </a:extLst>
              </p:cNvPr>
              <p:cNvSpPr/>
              <p:nvPr/>
            </p:nvSpPr>
            <p:spPr>
              <a:xfrm>
                <a:off x="3704980" y="4109004"/>
                <a:ext cx="388248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7AF1D7C-7068-4E88-9185-39A728B0EA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4980" y="4109004"/>
                <a:ext cx="38824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CA7A097-8D30-4760-B200-6795F88F2450}"/>
                  </a:ext>
                </a:extLst>
              </p:cNvPr>
              <p:cNvSpPr txBox="1"/>
              <p:nvPr/>
            </p:nvSpPr>
            <p:spPr>
              <a:xfrm>
                <a:off x="5415626" y="2811539"/>
                <a:ext cx="1258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k</a:t>
                </a:r>
                <a:r>
                  <a:rPr lang="en-US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CA7A097-8D30-4760-B200-6795F88F24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5626" y="2811539"/>
                <a:ext cx="1258806" cy="369332"/>
              </a:xfrm>
              <a:prstGeom prst="rect">
                <a:avLst/>
              </a:prstGeom>
              <a:blipFill>
                <a:blip r:embed="rId5"/>
                <a:stretch>
                  <a:fillRect l="-3865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2CD30E6-C8B6-4B3B-988B-1D5EFA7D5BAD}"/>
              </a:ext>
            </a:extLst>
          </p:cNvPr>
          <p:cNvCxnSpPr>
            <a:cxnSpLocks/>
          </p:cNvCxnSpPr>
          <p:nvPr/>
        </p:nvCxnSpPr>
        <p:spPr>
          <a:xfrm>
            <a:off x="3205524" y="5383711"/>
            <a:ext cx="1714877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DBF8AB3-2518-4CE9-A01B-8627F56463E1}"/>
                  </a:ext>
                </a:extLst>
              </p:cNvPr>
              <p:cNvSpPr/>
              <p:nvPr/>
            </p:nvSpPr>
            <p:spPr>
              <a:xfrm>
                <a:off x="3567281" y="4959858"/>
                <a:ext cx="811441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DBF8AB3-2518-4CE9-A01B-8627F56463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7281" y="4959858"/>
                <a:ext cx="811441" cy="369332"/>
              </a:xfrm>
              <a:prstGeom prst="rect">
                <a:avLst/>
              </a:prstGeom>
              <a:blipFill>
                <a:blip r:embed="rId6"/>
                <a:stretch>
                  <a:fillRect r="-1504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9F92D2D-60C5-47D3-A3C4-9349C828D960}"/>
                  </a:ext>
                </a:extLst>
              </p:cNvPr>
              <p:cNvSpPr txBox="1"/>
              <p:nvPr/>
            </p:nvSpPr>
            <p:spPr>
              <a:xfrm>
                <a:off x="5071667" y="4835602"/>
                <a:ext cx="2209259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Wins if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∉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</m:oMath>
                </a14:m>
                <a:endParaRPr lang="en-US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𝑣𝑒𝑟𝑖𝑓𝑦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 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9F92D2D-60C5-47D3-A3C4-9349C828D9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1667" y="4835602"/>
                <a:ext cx="2209259" cy="923330"/>
              </a:xfrm>
              <a:prstGeom prst="rect">
                <a:avLst/>
              </a:prstGeom>
              <a:blipFill>
                <a:blip r:embed="rId7"/>
                <a:stretch>
                  <a:fillRect l="-2486" t="-3289" b="-6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D7586DA-2AAB-4849-A8C8-225564AC00EC}"/>
                  </a:ext>
                </a:extLst>
              </p:cNvPr>
              <p:cNvSpPr txBox="1"/>
              <p:nvPr/>
            </p:nvSpPr>
            <p:spPr>
              <a:xfrm>
                <a:off x="5294164" y="4024558"/>
                <a:ext cx="18037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  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𝑚𝑎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D7586DA-2AAB-4849-A8C8-225564AC00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4164" y="4024558"/>
                <a:ext cx="1803764" cy="369332"/>
              </a:xfrm>
              <a:prstGeom prst="rect">
                <a:avLst/>
              </a:prstGeom>
              <a:blipFill>
                <a:blip r:embed="rId8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A2BE9DA-71DA-4DA8-9C8E-DC76F6138522}"/>
                  </a:ext>
                </a:extLst>
              </p:cNvPr>
              <p:cNvSpPr txBox="1"/>
              <p:nvPr/>
            </p:nvSpPr>
            <p:spPr>
              <a:xfrm>
                <a:off x="4939964" y="3753305"/>
                <a:ext cx="200170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      </m:t>
                      </m:r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∪{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A2BE9DA-71DA-4DA8-9C8E-DC76F6138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9964" y="3753305"/>
                <a:ext cx="2001702" cy="369332"/>
              </a:xfrm>
              <a:prstGeom prst="rect">
                <a:avLst/>
              </a:prstGeom>
              <a:blipFill>
                <a:blip r:embed="rId9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9ABEC25C-A5DD-4000-926A-9C19D736818A}"/>
              </a:ext>
            </a:extLst>
          </p:cNvPr>
          <p:cNvSpPr txBox="1"/>
          <p:nvPr/>
        </p:nvSpPr>
        <p:spPr>
          <a:xfrm>
            <a:off x="7396790" y="3747559"/>
            <a:ext cx="2963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Repeat as many times </a:t>
            </a:r>
          </a:p>
          <a:p>
            <a:r>
              <a:rPr lang="en-US" dirty="0"/>
              <a:t>as the adversary wants</a:t>
            </a:r>
          </a:p>
        </p:txBody>
      </p:sp>
    </p:spTree>
    <p:extLst>
      <p:ext uri="{BB962C8B-B14F-4D97-AF65-F5344CB8AC3E}">
        <p14:creationId xmlns:p14="http://schemas.microsoft.com/office/powerpoint/2010/main" val="3088418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6" grpId="0"/>
      <p:bldP spid="18" grpId="0" animBg="1"/>
      <p:bldP spid="19" grpId="0"/>
      <p:bldP spid="20" grpId="0"/>
      <p:bldP spid="2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0C949-EAB5-4450-8670-383CC62F4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Mac forgery game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40829F-A9A8-4CE6-9D30-EC06E43A432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Allow the adversary to learn tags for as many message as he wants</a:t>
                </a:r>
              </a:p>
              <a:p>
                <a:endParaRPr lang="en-US" dirty="0"/>
              </a:p>
              <a:p>
                <a:r>
                  <a:rPr lang="en-US" dirty="0"/>
                  <a:t>A mac scheme is secure if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dirty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𝑎𝑑𝑣</m:t>
                            </m:r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𝑤𝑖𝑛𝑠</m:t>
                            </m:r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𝑡h𝑒</m:t>
                            </m:r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𝑓𝑜𝑟𝑔𝑒𝑟𝑦</m:t>
                            </m:r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𝑔𝑎𝑚𝑒</m:t>
                            </m:r>
                          </m:e>
                        </m:d>
                      </m:e>
                    </m:fun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𝑛𝑒𝑔𝑙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40829F-A9A8-4CE6-9D30-EC06E43A43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7" name="Picture 36">
            <a:extLst>
              <a:ext uri="{FF2B5EF4-FFF2-40B4-BE49-F238E27FC236}">
                <a16:creationId xmlns:a16="http://schemas.microsoft.com/office/drawing/2014/main" id="{59AB359D-A65E-4561-9C2B-A29486237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2236" y="3912461"/>
            <a:ext cx="4972531" cy="2569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122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599F1-693A-4135-A5D9-CE3680CEF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Family of games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ECE6EBF-C8E4-48CF-BE8E-1BC85EA04CA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r>
                  <a:rPr lang="en-US" dirty="0"/>
                  <a:t>Generalization of section 7.8 in the book  (page 278)</a:t>
                </a:r>
              </a:p>
              <a:p>
                <a:endParaRPr lang="en-US" dirty="0"/>
              </a:p>
              <a:p>
                <a:r>
                  <a:rPr lang="en-US" dirty="0"/>
                  <a:t>A family (ensemble) of games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ℕ</m:t>
                        </m:r>
                      </m:sub>
                    </m:sSub>
                  </m:oMath>
                </a14:m>
                <a:r>
                  <a:rPr lang="en-US" dirty="0"/>
                  <a:t>  assigns to each natural number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a game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ECE6EBF-C8E4-48CF-BE8E-1BC85EA04CA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r="-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42746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7CBAF-B2E8-45C6-801E-5E270CC20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Does encryption imply authentication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01ACF-4D9B-43DA-B110-48AAAF7511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Let’s take as example the one-time pad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What happens if the adversary flips a bit of the ciphertext</a:t>
            </a:r>
          </a:p>
          <a:p>
            <a:endParaRPr lang="en-US" dirty="0"/>
          </a:p>
          <a:p>
            <a:r>
              <a:rPr lang="en-US" dirty="0"/>
              <a:t>Lesson</a:t>
            </a:r>
            <a:r>
              <a:rPr lang="en-US" b="1" dirty="0"/>
              <a:t>: Encryption does not imply authentication</a:t>
            </a:r>
          </a:p>
        </p:txBody>
      </p:sp>
    </p:spTree>
    <p:extLst>
      <p:ext uri="{BB962C8B-B14F-4D97-AF65-F5344CB8AC3E}">
        <p14:creationId xmlns:p14="http://schemas.microsoft.com/office/powerpoint/2010/main" val="24980695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616D1-AA17-4697-A59A-C893AAA06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Fixed-length mac from PRF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0B9A28F-133B-4803-93FF-229295A778C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Keygen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r>
                  <a:rPr lang="en-US" dirty="0"/>
                  <a:t>Authenticate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0B9A28F-133B-4803-93FF-229295A778C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687AE67A-754E-487E-B2F2-93A45A3EBEFA}"/>
              </a:ext>
            </a:extLst>
          </p:cNvPr>
          <p:cNvSpPr/>
          <p:nvPr/>
        </p:nvSpPr>
        <p:spPr>
          <a:xfrm>
            <a:off x="4980257" y="3822357"/>
            <a:ext cx="2231485" cy="20680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9B0C12-8D08-4FF6-BC42-6571A81D4891}"/>
              </a:ext>
            </a:extLst>
          </p:cNvPr>
          <p:cNvSpPr/>
          <p:nvPr/>
        </p:nvSpPr>
        <p:spPr>
          <a:xfrm>
            <a:off x="6015813" y="4337390"/>
            <a:ext cx="928685" cy="7249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F5BBCAE-B76A-47FC-98E1-6912503F035E}"/>
              </a:ext>
            </a:extLst>
          </p:cNvPr>
          <p:cNvCxnSpPr>
            <a:cxnSpLocks/>
          </p:cNvCxnSpPr>
          <p:nvPr/>
        </p:nvCxnSpPr>
        <p:spPr>
          <a:xfrm>
            <a:off x="3517557" y="4213938"/>
            <a:ext cx="1394606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B3128F2-3614-4790-9BFF-CDEB0F82386E}"/>
              </a:ext>
            </a:extLst>
          </p:cNvPr>
          <p:cNvCxnSpPr>
            <a:cxnSpLocks/>
          </p:cNvCxnSpPr>
          <p:nvPr/>
        </p:nvCxnSpPr>
        <p:spPr>
          <a:xfrm>
            <a:off x="5231027" y="4419884"/>
            <a:ext cx="700216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6C4201C-7474-46D8-A155-C2E61C9B3CE7}"/>
              </a:ext>
            </a:extLst>
          </p:cNvPr>
          <p:cNvCxnSpPr>
            <a:cxnSpLocks/>
          </p:cNvCxnSpPr>
          <p:nvPr/>
        </p:nvCxnSpPr>
        <p:spPr>
          <a:xfrm flipH="1">
            <a:off x="3517557" y="5403208"/>
            <a:ext cx="1328704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1A3901F-73B8-4D11-943E-1B96561724C6}"/>
              </a:ext>
            </a:extLst>
          </p:cNvPr>
          <p:cNvCxnSpPr>
            <a:cxnSpLocks/>
          </p:cNvCxnSpPr>
          <p:nvPr/>
        </p:nvCxnSpPr>
        <p:spPr>
          <a:xfrm flipH="1">
            <a:off x="5148649" y="5049150"/>
            <a:ext cx="782594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29E86D9-CBFA-475A-B9CF-542AA139E4FD}"/>
                  </a:ext>
                </a:extLst>
              </p:cNvPr>
              <p:cNvSpPr txBox="1"/>
              <p:nvPr/>
            </p:nvSpPr>
            <p:spPr>
              <a:xfrm>
                <a:off x="5850752" y="4515189"/>
                <a:ext cx="12588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29E86D9-CBFA-475A-B9CF-542AA139E4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0752" y="4515189"/>
                <a:ext cx="125880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871F6C91-99C5-4314-8F38-0B8C0AB161FC}"/>
              </a:ext>
            </a:extLst>
          </p:cNvPr>
          <p:cNvSpPr txBox="1"/>
          <p:nvPr/>
        </p:nvSpPr>
        <p:spPr>
          <a:xfrm>
            <a:off x="3997403" y="3844606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0B69C36-3AFD-4EEA-94CB-88701E90FE9D}"/>
              </a:ext>
            </a:extLst>
          </p:cNvPr>
          <p:cNvSpPr txBox="1"/>
          <p:nvPr/>
        </p:nvSpPr>
        <p:spPr>
          <a:xfrm>
            <a:off x="5313529" y="4066422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204299F-B82E-46B9-B80E-2D8DC2CD0E1E}"/>
              </a:ext>
            </a:extLst>
          </p:cNvPr>
          <p:cNvSpPr txBox="1"/>
          <p:nvPr/>
        </p:nvSpPr>
        <p:spPr>
          <a:xfrm>
            <a:off x="5456762" y="4699855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928C27D-90B7-45D9-9F01-B930DC437F9A}"/>
              </a:ext>
            </a:extLst>
          </p:cNvPr>
          <p:cNvSpPr txBox="1"/>
          <p:nvPr/>
        </p:nvSpPr>
        <p:spPr>
          <a:xfrm>
            <a:off x="4051104" y="5010784"/>
            <a:ext cx="261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416277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86BFE-E3E7-4E10-BE56-CE81C6071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Pitfalls of authenticating arbitrary length message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A3074ED-41FA-4014-9BD3-70C20B3D64A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1082" y="1814608"/>
                <a:ext cx="105156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𝑎𝑢𝑡h</m:t>
                            </m:r>
                          </m:e>
                        </m:acc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,…</m:t>
                        </m:r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 dirty="0" err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 err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i="1" dirty="0" err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𝑎𝑢𝑡h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,…,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𝑎𝑢𝑡h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pPr lvl="1"/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A3074ED-41FA-4014-9BD3-70C20B3D64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1082" y="1814608"/>
                <a:ext cx="10515600" cy="435133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54554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86BFE-E3E7-4E10-BE56-CE81C6071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Pitfalls of authenticating arbitrary length message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A3074ED-41FA-4014-9BD3-70C20B3D64A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1082" y="1814608"/>
                <a:ext cx="105156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𝑎𝑢𝑡h</m:t>
                            </m:r>
                          </m:e>
                        </m:acc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,…</m:t>
                        </m:r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 dirty="0" err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 err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i="1" dirty="0" err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𝑎𝑢𝑡h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,…,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𝑎𝑢𝑡h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pPr lvl="1"/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𝑎𝑢𝑡h</m:t>
                            </m:r>
                          </m:e>
                        </m:acc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𝑎𝑢𝑡h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𝑎𝑢𝑡h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endParaRPr lang="en-US" b="0" dirty="0"/>
              </a:p>
              <a:p>
                <a:pPr lvl="1"/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A3074ED-41FA-4014-9BD3-70C20B3D64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1082" y="1814608"/>
                <a:ext cx="10515600" cy="435133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47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86BFE-E3E7-4E10-BE56-CE81C6071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Pitfalls of authenticating arbitrary length message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A3074ED-41FA-4014-9BD3-70C20B3D64A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1082" y="1814608"/>
                <a:ext cx="105156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𝑎𝑢𝑡h</m:t>
                            </m:r>
                          </m:e>
                        </m:acc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,…</m:t>
                        </m:r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 dirty="0" err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 err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i="1" dirty="0" err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𝑎𝑢𝑡h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,…,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𝑎𝑢𝑡h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Block replacement attack</a:t>
                </a:r>
              </a:p>
              <a:p>
                <a:pPr lvl="1"/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𝑎𝑢𝑡h</m:t>
                            </m:r>
                          </m:e>
                        </m:acc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𝑎𝑢𝑡h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𝑎𝑢𝑡h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Different message attack</a:t>
                </a:r>
              </a:p>
              <a:p>
                <a:pPr lvl="1"/>
                <a:r>
                  <a:rPr lang="en-US" dirty="0"/>
                  <a:t>truncation</a:t>
                </a:r>
              </a:p>
              <a:p>
                <a:pPr lvl="1"/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A3074ED-41FA-4014-9BD3-70C20B3D64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1082" y="1814608"/>
                <a:ext cx="10515600" cy="435133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97739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F18F7-7E7A-478F-A53F-5919FC9C2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Arbitrary-length mac scheme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B98BD16-5E90-444D-831A-3F8D5CA9DB3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en-US" dirty="0"/>
                  <a:t>Based on secure fixed length authentication scheme (has secret key)</a:t>
                </a:r>
              </a:p>
              <a:p>
                <a:pPr marL="0" indent="0">
                  <a:buNone/>
                </a:pPr>
                <a:r>
                  <a:rPr lang="en-US" dirty="0"/>
                  <a:t>We use such a scheme in a black-box way.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𝐴𝑢𝑡h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914400" lvl="1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b="0" i="1" dirty="0">
                    <a:latin typeface="Cambria Math" panose="02040503050406030204" pitchFamily="18" charset="0"/>
                  </a:rPr>
                  <a:t>        </a:t>
                </a:r>
                <a:r>
                  <a:rPr lang="en-US" b="0" dirty="0">
                    <a:latin typeface="Cambria Math" panose="02040503050406030204" pitchFamily="18" charset="0"/>
                  </a:rPr>
                  <a:t>(decompose m into d blocks)</a:t>
                </a:r>
              </a:p>
              <a:p>
                <a:pPr marL="914400" lvl="1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p>
                  </m:oMath>
                </a14:m>
                <a:r>
                  <a:rPr lang="en-US" b="0" i="1" dirty="0">
                    <a:latin typeface="Cambria Math" panose="02040503050406030204" pitchFamily="18" charset="0"/>
                  </a:rPr>
                  <a:t>                 </a:t>
                </a:r>
                <a:endParaRPr lang="en-US" b="0" dirty="0">
                  <a:latin typeface="Cambria Math" panose="02040503050406030204" pitchFamily="18" charset="0"/>
                </a:endParaRPr>
              </a:p>
              <a:p>
                <a:pPr marL="914400" lvl="1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𝑙𝑒𝑛</m:t>
                        </m:r>
                      </m:sub>
                    </m:sSub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←(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,0,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914400" lvl="1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←  (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,1,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0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        </a:t>
                </a:r>
              </a:p>
              <a:p>
                <a:pPr marL="914400" lvl="1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𝑙𝑒𝑛</m:t>
                        </m:r>
                      </m:sub>
                    </m:sSub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𝑎𝑢𝑡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𝑙𝑒𝑛</m:t>
                            </m:r>
                          </m:sub>
                        </m:sSub>
                      </m:e>
                    </m:d>
                  </m:oMath>
                </a14:m>
                <a:endParaRPr lang="en-US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914400" lvl="1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𝑎𝑢𝑡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914400" lvl="1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𝑚𝑠𝑔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914400" lvl="1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len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𝑚𝑠𝑔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 err="1"/>
                  <a:t>Disavantage</a:t>
                </a:r>
                <a:r>
                  <a:rPr lang="en-US" dirty="0"/>
                  <a:t>: requires communicating one mac tag per block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B98BD16-5E90-444D-831A-3F8D5CA9DB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54" t="-2801" b="-5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23015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476E4-23B5-4CA3-9C30-7FD334FBA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CBC-mac (fixed-length extension)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FCDFC72-2458-4A3F-8B98-CFE168D8994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𝐴𝑢𝑡h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marL="914400" lvl="1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dirty="0"/>
              </a:p>
              <a:p>
                <a:pPr marL="914400" lvl="1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dirty="0"/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=1,…,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en-US" dirty="0"/>
              </a:p>
              <a:p>
                <a:pPr marL="1371600" lvl="2" indent="-457200">
                  <a:buFont typeface="+mj-lt"/>
                  <a:buAutoNum type="alphaL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⊕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Output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endParaRPr lang="en-US" dirty="0"/>
              </a:p>
              <a:p>
                <a:pPr marL="1371600" lvl="2" indent="-457200">
                  <a:buFont typeface="+mj-lt"/>
                  <a:buAutoNum type="alphaLcPeriod"/>
                </a:pPr>
                <a:endParaRPr lang="en-US" dirty="0"/>
              </a:p>
              <a:p>
                <a:pPr marL="914400" lvl="1" indent="-457200">
                  <a:buFont typeface="+mj-lt"/>
                  <a:buAutoNum type="arabicPeriod"/>
                </a:pPr>
                <a:endParaRPr lang="en-US" dirty="0"/>
              </a:p>
              <a:p>
                <a:pPr marL="914400" lvl="1" indent="-457200">
                  <a:buFont typeface="+mj-lt"/>
                  <a:buAutoNum type="arabicPeriod"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FCDFC72-2458-4A3F-8B98-CFE168D8994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0499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3B10C-FDD0-473F-8B93-4A1D682F8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Computational mac </a:t>
            </a:r>
            <a:br>
              <a:rPr lang="en-US" dirty="0"/>
            </a:br>
            <a:r>
              <a:rPr lang="en-US" dirty="0"/>
              <a:t>from PRF and one-time mac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186AC74-0D1E-43E5-9103-888B708EE10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𝑜𝑡𝑚</m:t>
                    </m:r>
                  </m:oMath>
                </a14:m>
                <a:r>
                  <a:rPr lang="en-US" dirty="0"/>
                  <a:t> is the one-time mac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𝑘𝑒𝑦𝑔𝑒𝑛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p>
                        </m:sSup>
                      </m:e>
                    </m:d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p>
                  </m:oMath>
                </a14:m>
                <a:endParaRPr lang="en-US" b="0" dirty="0"/>
              </a:p>
              <a:p>
                <a:pPr lvl="1"/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𝑎𝑢𝑡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acc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←(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dirty="0">
                  <a:solidFill>
                    <a:srgbClr val="FF0000"/>
                  </a:solidFill>
                </a:endParaRP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←(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𝑜𝑡𝑚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acc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0" dirty="0"/>
                  <a:t>           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186AC74-0D1E-43E5-9103-888B708EE1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2801" b="-16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25154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785CB-E4C9-426F-AFB9-4F7F26699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Authenticated encryption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EC890-5617-4155-85B9-DFFDC406F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Authenticated encryption</a:t>
            </a:r>
          </a:p>
          <a:p>
            <a:pPr lvl="1"/>
            <a:r>
              <a:rPr lang="en-US" dirty="0"/>
              <a:t>Authenticated (adversary cannot forge a ciphertext)</a:t>
            </a:r>
          </a:p>
          <a:p>
            <a:pPr lvl="1"/>
            <a:r>
              <a:rPr lang="en-US" dirty="0"/>
              <a:t>Encrypted  (adversary cannot learn message)</a:t>
            </a:r>
          </a:p>
        </p:txBody>
      </p:sp>
    </p:spTree>
    <p:extLst>
      <p:ext uri="{BB962C8B-B14F-4D97-AF65-F5344CB8AC3E}">
        <p14:creationId xmlns:p14="http://schemas.microsoft.com/office/powerpoint/2010/main" val="17250415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9A158-C8C9-480F-9C80-3607554DC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Chosen-ciphertext game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1FB57C-DECB-41D2-B44F-57EAC82BCCBD}"/>
              </a:ext>
            </a:extLst>
          </p:cNvPr>
          <p:cNvSpPr/>
          <p:nvPr/>
        </p:nvSpPr>
        <p:spPr>
          <a:xfrm>
            <a:off x="6712300" y="2421542"/>
            <a:ext cx="5221569" cy="34994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53DAD7-68DE-43B3-81E3-D39461209A0C}"/>
              </a:ext>
            </a:extLst>
          </p:cNvPr>
          <p:cNvSpPr/>
          <p:nvPr/>
        </p:nvSpPr>
        <p:spPr>
          <a:xfrm>
            <a:off x="785698" y="2421542"/>
            <a:ext cx="4852783" cy="34994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401D000-7785-4D34-9C99-D406E79AA6AC}"/>
                  </a:ext>
                </a:extLst>
              </p:cNvPr>
              <p:cNvSpPr txBox="1"/>
              <p:nvPr/>
            </p:nvSpPr>
            <p:spPr>
              <a:xfrm>
                <a:off x="2692365" y="5994843"/>
                <a:ext cx="9638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401D000-7785-4D34-9C99-D406E79AA6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2365" y="5994843"/>
                <a:ext cx="963807" cy="461665"/>
              </a:xfrm>
              <a:prstGeom prst="rect">
                <a:avLst/>
              </a:prstGeom>
              <a:blipFill>
                <a:blip r:embed="rId2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5673FFA-925C-4E76-B863-58ACD2EB646C}"/>
                  </a:ext>
                </a:extLst>
              </p:cNvPr>
              <p:cNvSpPr/>
              <p:nvPr/>
            </p:nvSpPr>
            <p:spPr>
              <a:xfrm>
                <a:off x="2188704" y="3990660"/>
                <a:ext cx="402674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5673FFA-925C-4E76-B863-58ACD2EB64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8704" y="3990660"/>
                <a:ext cx="402674" cy="369332"/>
              </a:xfrm>
              <a:prstGeom prst="rect">
                <a:avLst/>
              </a:prstGeom>
              <a:blipFill>
                <a:blip r:embed="rId3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3D7DC828-63C0-4C9F-9EBF-3FB67C74019E}"/>
              </a:ext>
            </a:extLst>
          </p:cNvPr>
          <p:cNvSpPr/>
          <p:nvPr/>
        </p:nvSpPr>
        <p:spPr>
          <a:xfrm>
            <a:off x="3309293" y="2821624"/>
            <a:ext cx="1709911" cy="24852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73BF83E-AF34-4627-A3A3-4A1D0401B4A6}"/>
              </a:ext>
            </a:extLst>
          </p:cNvPr>
          <p:cNvCxnSpPr>
            <a:cxnSpLocks/>
          </p:cNvCxnSpPr>
          <p:nvPr/>
        </p:nvCxnSpPr>
        <p:spPr>
          <a:xfrm>
            <a:off x="1472491" y="3090390"/>
            <a:ext cx="1714877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81B3B3A-C958-4968-A3D3-A41CDD1D1A82}"/>
              </a:ext>
            </a:extLst>
          </p:cNvPr>
          <p:cNvCxnSpPr>
            <a:cxnSpLocks/>
          </p:cNvCxnSpPr>
          <p:nvPr/>
        </p:nvCxnSpPr>
        <p:spPr>
          <a:xfrm flipH="1">
            <a:off x="1350566" y="3613464"/>
            <a:ext cx="1836802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281E09D4-B505-4632-8F68-F3839DF169AD}"/>
                  </a:ext>
                </a:extLst>
              </p:cNvPr>
              <p:cNvSpPr/>
              <p:nvPr/>
            </p:nvSpPr>
            <p:spPr>
              <a:xfrm>
                <a:off x="1808264" y="2664519"/>
                <a:ext cx="921406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1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281E09D4-B505-4632-8F68-F3839DF169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8264" y="2664519"/>
                <a:ext cx="921406" cy="369332"/>
              </a:xfrm>
              <a:prstGeom prst="rect">
                <a:avLst/>
              </a:prstGeom>
              <a:blipFill>
                <a:blip r:embed="rId4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AE1F6AB-6542-4FD3-A135-A08122E18D03}"/>
                  </a:ext>
                </a:extLst>
              </p:cNvPr>
              <p:cNvSpPr txBox="1"/>
              <p:nvPr/>
            </p:nvSpPr>
            <p:spPr>
              <a:xfrm>
                <a:off x="3328592" y="3188091"/>
                <a:ext cx="177493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mtClean="0"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𝐸𝑛𝑐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b="0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AE1F6AB-6542-4FD3-A135-A08122E18D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8592" y="3188091"/>
                <a:ext cx="1774931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7F26F5D4-19F1-4295-9616-CB8C3AB26CD4}"/>
              </a:ext>
            </a:extLst>
          </p:cNvPr>
          <p:cNvSpPr txBox="1"/>
          <p:nvPr/>
        </p:nvSpPr>
        <p:spPr>
          <a:xfrm>
            <a:off x="2188704" y="3193810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BF49EAD-E0D8-444C-9D74-3AEBDED0EFD3}"/>
              </a:ext>
            </a:extLst>
          </p:cNvPr>
          <p:cNvCxnSpPr>
            <a:cxnSpLocks/>
          </p:cNvCxnSpPr>
          <p:nvPr/>
        </p:nvCxnSpPr>
        <p:spPr>
          <a:xfrm>
            <a:off x="1613715" y="4430194"/>
            <a:ext cx="1714877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8FF3A55-B7D6-449C-93D2-4A5583DF2C93}"/>
                  </a:ext>
                </a:extLst>
              </p:cNvPr>
              <p:cNvSpPr txBox="1"/>
              <p:nvPr/>
            </p:nvSpPr>
            <p:spPr>
              <a:xfrm>
                <a:off x="3276782" y="4558398"/>
                <a:ext cx="177493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mtClean="0"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𝐷𝑒𝑐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′) </m:t>
                      </m:r>
                    </m:oMath>
                  </m:oMathPara>
                </a14:m>
                <a:endParaRPr lang="en-US" b="0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8FF3A55-B7D6-449C-93D2-4A5583DF2C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782" y="4558398"/>
                <a:ext cx="1774931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B3A3AE5-5101-4DF0-93FD-0D57856DCC18}"/>
              </a:ext>
            </a:extLst>
          </p:cNvPr>
          <p:cNvCxnSpPr>
            <a:cxnSpLocks/>
          </p:cNvCxnSpPr>
          <p:nvPr/>
        </p:nvCxnSpPr>
        <p:spPr>
          <a:xfrm flipH="1">
            <a:off x="1401878" y="5022220"/>
            <a:ext cx="1836802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B1005ED0-E14C-4FC3-BE97-7C851F262B8E}"/>
              </a:ext>
            </a:extLst>
          </p:cNvPr>
          <p:cNvSpPr txBox="1"/>
          <p:nvPr/>
        </p:nvSpPr>
        <p:spPr>
          <a:xfrm>
            <a:off x="2240016" y="4602566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21928F6-FAA5-4455-8D6E-96D2F59CD5A8}"/>
              </a:ext>
            </a:extLst>
          </p:cNvPr>
          <p:cNvSpPr txBox="1"/>
          <p:nvPr/>
        </p:nvSpPr>
        <p:spPr>
          <a:xfrm>
            <a:off x="895869" y="5393588"/>
            <a:ext cx="4729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Repeat as many times as the distinguisher wants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BE522C81-CFF2-4CF6-A5F8-0B9D31017E60}"/>
                  </a:ext>
                </a:extLst>
              </p:cNvPr>
              <p:cNvSpPr/>
              <p:nvPr/>
            </p:nvSpPr>
            <p:spPr>
              <a:xfrm>
                <a:off x="8115919" y="3990660"/>
                <a:ext cx="423513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US" b="0" i="1" smtClean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BE522C81-CFF2-4CF6-A5F8-0B9D31017E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5919" y="3990660"/>
                <a:ext cx="423513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>
            <a:extLst>
              <a:ext uri="{FF2B5EF4-FFF2-40B4-BE49-F238E27FC236}">
                <a16:creationId xmlns:a16="http://schemas.microsoft.com/office/drawing/2014/main" id="{C6D3BA92-6409-4402-9440-7FCDC8ACD382}"/>
              </a:ext>
            </a:extLst>
          </p:cNvPr>
          <p:cNvSpPr/>
          <p:nvPr/>
        </p:nvSpPr>
        <p:spPr>
          <a:xfrm>
            <a:off x="9236508" y="2812571"/>
            <a:ext cx="1709911" cy="24852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94E7298-C824-452F-AF7D-83F0044C4811}"/>
              </a:ext>
            </a:extLst>
          </p:cNvPr>
          <p:cNvCxnSpPr>
            <a:cxnSpLocks/>
          </p:cNvCxnSpPr>
          <p:nvPr/>
        </p:nvCxnSpPr>
        <p:spPr>
          <a:xfrm>
            <a:off x="7399706" y="3090390"/>
            <a:ext cx="1714877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193A884-090B-4125-B821-D4EFF0ECC017}"/>
              </a:ext>
            </a:extLst>
          </p:cNvPr>
          <p:cNvCxnSpPr>
            <a:cxnSpLocks/>
          </p:cNvCxnSpPr>
          <p:nvPr/>
        </p:nvCxnSpPr>
        <p:spPr>
          <a:xfrm flipH="1">
            <a:off x="7277781" y="3613464"/>
            <a:ext cx="1836802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08826F7A-0159-4AFA-88C5-A7FA79F2C163}"/>
                  </a:ext>
                </a:extLst>
              </p:cNvPr>
              <p:cNvSpPr/>
              <p:nvPr/>
            </p:nvSpPr>
            <p:spPr>
              <a:xfrm>
                <a:off x="7735479" y="2664519"/>
                <a:ext cx="921406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1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08826F7A-0159-4AFA-88C5-A7FA79F2C1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5479" y="2664519"/>
                <a:ext cx="921406" cy="369332"/>
              </a:xfrm>
              <a:prstGeom prst="rect">
                <a:avLst/>
              </a:prstGeom>
              <a:blipFill>
                <a:blip r:embed="rId8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69E0195-A2FB-42C2-AFCD-E7D2907A3178}"/>
                  </a:ext>
                </a:extLst>
              </p:cNvPr>
              <p:cNvSpPr txBox="1"/>
              <p:nvPr/>
            </p:nvSpPr>
            <p:spPr>
              <a:xfrm>
                <a:off x="9278833" y="3151799"/>
                <a:ext cx="177493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mtClean="0"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𝐸𝑛𝑐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b="0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69E0195-A2FB-42C2-AFCD-E7D2907A31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8833" y="3151799"/>
                <a:ext cx="1774931" cy="92333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F3DC5291-C93D-4AEC-AC66-E568E8054F32}"/>
              </a:ext>
            </a:extLst>
          </p:cNvPr>
          <p:cNvSpPr txBox="1"/>
          <p:nvPr/>
        </p:nvSpPr>
        <p:spPr>
          <a:xfrm>
            <a:off x="8115919" y="3193810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C06101F-8BB4-4FF7-AC92-9BE30AFD5435}"/>
              </a:ext>
            </a:extLst>
          </p:cNvPr>
          <p:cNvCxnSpPr>
            <a:cxnSpLocks/>
          </p:cNvCxnSpPr>
          <p:nvPr/>
        </p:nvCxnSpPr>
        <p:spPr>
          <a:xfrm>
            <a:off x="7540930" y="4421141"/>
            <a:ext cx="1714877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0F630CB-F7FD-4BDC-A92B-1D495C43CA0D}"/>
                  </a:ext>
                </a:extLst>
              </p:cNvPr>
              <p:cNvSpPr txBox="1"/>
              <p:nvPr/>
            </p:nvSpPr>
            <p:spPr>
              <a:xfrm>
                <a:off x="9203997" y="4558398"/>
                <a:ext cx="177493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𝐸𝑛𝑐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′) </m:t>
                      </m:r>
                    </m:oMath>
                  </m:oMathPara>
                </a14:m>
                <a:endParaRPr lang="en-US" b="0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0F630CB-F7FD-4BDC-A92B-1D495C43CA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3997" y="4558398"/>
                <a:ext cx="1774931" cy="92333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77C220C-870D-4C1B-A999-0D1F6CD1EBB2}"/>
              </a:ext>
            </a:extLst>
          </p:cNvPr>
          <p:cNvCxnSpPr>
            <a:cxnSpLocks/>
          </p:cNvCxnSpPr>
          <p:nvPr/>
        </p:nvCxnSpPr>
        <p:spPr>
          <a:xfrm flipH="1">
            <a:off x="7329093" y="5013167"/>
            <a:ext cx="1836802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E5C8A78-BC5C-4C09-908B-8568ADE867A3}"/>
                  </a:ext>
                </a:extLst>
              </p:cNvPr>
              <p:cNvSpPr txBox="1"/>
              <p:nvPr/>
            </p:nvSpPr>
            <p:spPr>
              <a:xfrm>
                <a:off x="8162076" y="4593512"/>
                <a:ext cx="4355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E5C8A78-BC5C-4C09-908B-8568ADE867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2076" y="4593512"/>
                <a:ext cx="435504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94EED119-C2CB-44A5-815B-A23460B6F8E9}"/>
              </a:ext>
            </a:extLst>
          </p:cNvPr>
          <p:cNvSpPr txBox="1"/>
          <p:nvPr/>
        </p:nvSpPr>
        <p:spPr>
          <a:xfrm>
            <a:off x="6823084" y="5393588"/>
            <a:ext cx="4729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Repeat as many times as the distinguisher wants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F79BFE1-2503-4D71-A871-06159CAB0E21}"/>
                  </a:ext>
                </a:extLst>
              </p:cNvPr>
              <p:cNvSpPr txBox="1"/>
              <p:nvPr/>
            </p:nvSpPr>
            <p:spPr>
              <a:xfrm>
                <a:off x="8618967" y="5994843"/>
                <a:ext cx="9638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F79BFE1-2503-4D71-A871-06159CAB0E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8967" y="5994843"/>
                <a:ext cx="963807" cy="461665"/>
              </a:xfrm>
              <a:prstGeom prst="rect">
                <a:avLst/>
              </a:prstGeom>
              <a:blipFill>
                <a:blip r:embed="rId12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Rectangle 35">
            <a:extLst>
              <a:ext uri="{FF2B5EF4-FFF2-40B4-BE49-F238E27FC236}">
                <a16:creationId xmlns:a16="http://schemas.microsoft.com/office/drawing/2014/main" id="{511035C3-6986-4944-BE0F-FC1E2894A2A0}"/>
              </a:ext>
            </a:extLst>
          </p:cNvPr>
          <p:cNvSpPr/>
          <p:nvPr/>
        </p:nvSpPr>
        <p:spPr>
          <a:xfrm>
            <a:off x="7216313" y="3990660"/>
            <a:ext cx="3867320" cy="1376208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6D8EE76-41BD-4817-B304-260C4475FD72}"/>
              </a:ext>
            </a:extLst>
          </p:cNvPr>
          <p:cNvSpPr/>
          <p:nvPr/>
        </p:nvSpPr>
        <p:spPr>
          <a:xfrm>
            <a:off x="1260186" y="3982419"/>
            <a:ext cx="3867320" cy="1376208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5636257-5F0C-4A8D-A865-64E8730C3A21}"/>
                  </a:ext>
                </a:extLst>
              </p:cNvPr>
              <p:cNvSpPr txBox="1"/>
              <p:nvPr/>
            </p:nvSpPr>
            <p:spPr>
              <a:xfrm>
                <a:off x="3085730" y="1758025"/>
                <a:ext cx="636578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>
                    <a:solidFill>
                      <a:schemeClr val="tx1"/>
                    </a:solidFill>
                  </a:rPr>
                  <a:t>Distinguisher loses automatically if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sz="2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5636257-5F0C-4A8D-A865-64E8730C3A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5730" y="1758025"/>
                <a:ext cx="6365782" cy="523220"/>
              </a:xfrm>
              <a:prstGeom prst="rect">
                <a:avLst/>
              </a:prstGeom>
              <a:blipFill>
                <a:blip r:embed="rId13"/>
                <a:stretch>
                  <a:fillRect l="-1916"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6194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/>
      <p:bldP spid="14" grpId="0"/>
      <p:bldP spid="16" grpId="0"/>
      <p:bldP spid="18" grpId="0"/>
      <p:bldP spid="20" grpId="0" animBg="1"/>
      <p:bldP spid="24" grpId="0" animBg="1"/>
      <p:bldP spid="25" grpId="0"/>
      <p:bldP spid="26" grpId="0"/>
      <p:bldP spid="28" grpId="0"/>
      <p:bldP spid="30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04986-C025-4737-B646-3DC012EBE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Distinguisher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1CB4880-D4BD-45B4-ADF0-912CB01D107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r>
                  <a:rPr lang="en-US" dirty="0"/>
                  <a:t>Definition of distinguisher </a:t>
                </a:r>
              </a:p>
              <a:p>
                <a:pPr lvl="1"/>
                <a:r>
                  <a:rPr lang="en-US" dirty="0"/>
                  <a:t>Input</a:t>
                </a:r>
              </a:p>
              <a:p>
                <a:pPr lvl="2"/>
                <a:r>
                  <a:rPr lang="en-US" dirty="0"/>
                  <a:t>Game g</a:t>
                </a:r>
              </a:p>
              <a:p>
                <a:pPr lvl="2"/>
                <a:r>
                  <a:rPr lang="en-US" dirty="0"/>
                  <a:t>Index </a:t>
                </a:r>
                <a:r>
                  <a:rPr lang="en-US" dirty="0" err="1"/>
                  <a:t>i</a:t>
                </a:r>
                <a:r>
                  <a:rPr lang="en-US" dirty="0"/>
                  <a:t> written in unitary</a:t>
                </a:r>
              </a:p>
              <a:p>
                <a:pPr lvl="1"/>
                <a:r>
                  <a:rPr lang="en-US" dirty="0"/>
                  <a:t>Outputs a bit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∈{0,1}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1CB4880-D4BD-45B4-ADF0-912CB01D107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95073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3D351-4194-40AC-BA02-E2C96565D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Unforgeability game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449AA6-763D-4F46-BF8F-1A113D392351}"/>
              </a:ext>
            </a:extLst>
          </p:cNvPr>
          <p:cNvSpPr/>
          <p:nvPr/>
        </p:nvSpPr>
        <p:spPr>
          <a:xfrm>
            <a:off x="4939965" y="2431090"/>
            <a:ext cx="2231485" cy="34181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83EF81-E330-4CFB-9415-739CCE8F8C3C}"/>
              </a:ext>
            </a:extLst>
          </p:cNvPr>
          <p:cNvSpPr/>
          <p:nvPr/>
        </p:nvSpPr>
        <p:spPr>
          <a:xfrm>
            <a:off x="2851995" y="3490195"/>
            <a:ext cx="4319456" cy="1255137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572CB2D-E45C-4749-9B07-8530131A2406}"/>
              </a:ext>
            </a:extLst>
          </p:cNvPr>
          <p:cNvCxnSpPr>
            <a:cxnSpLocks/>
          </p:cNvCxnSpPr>
          <p:nvPr/>
        </p:nvCxnSpPr>
        <p:spPr>
          <a:xfrm>
            <a:off x="3205524" y="3937971"/>
            <a:ext cx="1714877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0FA23FF-F2E5-4D75-A3F1-02DC031FAD6F}"/>
              </a:ext>
            </a:extLst>
          </p:cNvPr>
          <p:cNvCxnSpPr>
            <a:cxnSpLocks/>
          </p:cNvCxnSpPr>
          <p:nvPr/>
        </p:nvCxnSpPr>
        <p:spPr>
          <a:xfrm flipH="1">
            <a:off x="2993687" y="4529997"/>
            <a:ext cx="1836802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33B37D3-4D8D-4804-880B-7E6BAD9D60EF}"/>
                  </a:ext>
                </a:extLst>
              </p:cNvPr>
              <p:cNvSpPr txBox="1"/>
              <p:nvPr/>
            </p:nvSpPr>
            <p:spPr>
              <a:xfrm>
                <a:off x="5566630" y="2494272"/>
                <a:ext cx="97815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←{}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33B37D3-4D8D-4804-880B-7E6BAD9D60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6630" y="2494272"/>
                <a:ext cx="978153" cy="369332"/>
              </a:xfrm>
              <a:prstGeom prst="rect">
                <a:avLst/>
              </a:prstGeom>
              <a:blipFill>
                <a:blip r:embed="rId2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12A735FE-474F-4EB5-B8A2-CFE5CD488D30}"/>
                  </a:ext>
                </a:extLst>
              </p:cNvPr>
              <p:cNvSpPr/>
              <p:nvPr/>
            </p:nvSpPr>
            <p:spPr>
              <a:xfrm>
                <a:off x="3727582" y="3529418"/>
                <a:ext cx="49084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12A735FE-474F-4EB5-B8A2-CFE5CD488D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7582" y="3529418"/>
                <a:ext cx="49084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8B6721B-3D12-458B-B8ED-FA3FC7B7F76A}"/>
                  </a:ext>
                </a:extLst>
              </p:cNvPr>
              <p:cNvSpPr/>
              <p:nvPr/>
            </p:nvSpPr>
            <p:spPr>
              <a:xfrm>
                <a:off x="3704980" y="4109004"/>
                <a:ext cx="34176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r>
                  <a:rPr lang="en-US" b="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c</a:t>
                </a:r>
                <a14:m>
                  <m:oMath xmlns:m="http://schemas.openxmlformats.org/officeDocument/2006/math">
                    <m:r>
                      <a:rPr lang="en-US" b="0" i="1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8B6721B-3D12-458B-B8ED-FA3FC7B7F7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4980" y="4109004"/>
                <a:ext cx="341760" cy="369332"/>
              </a:xfrm>
              <a:prstGeom prst="rect">
                <a:avLst/>
              </a:prstGeom>
              <a:blipFill>
                <a:blip r:embed="rId4"/>
                <a:stretch>
                  <a:fillRect l="-17857" t="-11475" r="-5357" b="-311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0D39723-9493-4F76-BAD1-4509CDA748FD}"/>
                  </a:ext>
                </a:extLst>
              </p:cNvPr>
              <p:cNvSpPr txBox="1"/>
              <p:nvPr/>
            </p:nvSpPr>
            <p:spPr>
              <a:xfrm>
                <a:off x="5415626" y="2811539"/>
                <a:ext cx="1258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k</a:t>
                </a:r>
                <a:r>
                  <a:rPr lang="en-US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0D39723-9493-4F76-BAD1-4509CDA748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5626" y="2811539"/>
                <a:ext cx="1258806" cy="369332"/>
              </a:xfrm>
              <a:prstGeom prst="rect">
                <a:avLst/>
              </a:prstGeom>
              <a:blipFill>
                <a:blip r:embed="rId5"/>
                <a:stretch>
                  <a:fillRect l="-3865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E4E2D5F-FF82-4ACA-85B6-B8EABFB5594D}"/>
              </a:ext>
            </a:extLst>
          </p:cNvPr>
          <p:cNvCxnSpPr>
            <a:cxnSpLocks/>
          </p:cNvCxnSpPr>
          <p:nvPr/>
        </p:nvCxnSpPr>
        <p:spPr>
          <a:xfrm>
            <a:off x="3205524" y="5383711"/>
            <a:ext cx="1714877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38D6F2B-E49B-4EB7-8B4F-DF42860F9A0F}"/>
                  </a:ext>
                </a:extLst>
              </p:cNvPr>
              <p:cNvSpPr/>
              <p:nvPr/>
            </p:nvSpPr>
            <p:spPr>
              <a:xfrm>
                <a:off x="3797666" y="4977774"/>
                <a:ext cx="350672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38D6F2B-E49B-4EB7-8B4F-DF42860F9A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7666" y="4977774"/>
                <a:ext cx="35067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072B4A3-77CC-49A9-A1E7-03DA20F3AED8}"/>
                  </a:ext>
                </a:extLst>
              </p:cNvPr>
              <p:cNvSpPr txBox="1"/>
              <p:nvPr/>
            </p:nvSpPr>
            <p:spPr>
              <a:xfrm>
                <a:off x="5071667" y="4835602"/>
                <a:ext cx="1546449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Wins if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b="0" dirty="0"/>
                  <a:t>Dec(c)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≠ ⊥</m:t>
                    </m:r>
                  </m:oMath>
                </a14:m>
                <a:endParaRPr lang="en-US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dirty="0"/>
                      <m:t>Dec</m:t>
                    </m:r>
                    <m:r>
                      <m:rPr>
                        <m:nor/>
                      </m:rPr>
                      <a:rPr lang="en-US" dirty="0"/>
                      <m:t>(</m:t>
                    </m:r>
                    <m:r>
                      <m:rPr>
                        <m:nor/>
                      </m:rPr>
                      <a:rPr lang="en-US" dirty="0"/>
                      <m:t>c</m:t>
                    </m:r>
                    <m:r>
                      <m:rPr>
                        <m:nor/>
                      </m:rPr>
                      <a:rPr lang="en-US" dirty="0"/>
                      <m:t>)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072B4A3-77CC-49A9-A1E7-03DA20F3AE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1667" y="4835602"/>
                <a:ext cx="1546449" cy="923330"/>
              </a:xfrm>
              <a:prstGeom prst="rect">
                <a:avLst/>
              </a:prstGeom>
              <a:blipFill>
                <a:blip r:embed="rId7"/>
                <a:stretch>
                  <a:fillRect l="-3543" t="-3289" b="-6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F312970-C5BF-4570-9B24-1F1EFC31A553}"/>
                  </a:ext>
                </a:extLst>
              </p:cNvPr>
              <p:cNvSpPr txBox="1"/>
              <p:nvPr/>
            </p:nvSpPr>
            <p:spPr>
              <a:xfrm>
                <a:off x="5294164" y="4024558"/>
                <a:ext cx="1659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  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𝐸𝑛𝑐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F312970-C5BF-4570-9B24-1F1EFC31A5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4164" y="4024558"/>
                <a:ext cx="1659493" cy="369332"/>
              </a:xfrm>
              <a:prstGeom prst="rect">
                <a:avLst/>
              </a:prstGeom>
              <a:blipFill>
                <a:blip r:embed="rId8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E52A5EA-6C9D-460B-9E54-AABA4FEA28AE}"/>
                  </a:ext>
                </a:extLst>
              </p:cNvPr>
              <p:cNvSpPr txBox="1"/>
              <p:nvPr/>
            </p:nvSpPr>
            <p:spPr>
              <a:xfrm>
                <a:off x="4939964" y="3753305"/>
                <a:ext cx="200170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      </m:t>
                      </m:r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∪{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E52A5EA-6C9D-460B-9E54-AABA4FEA28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9964" y="3753305"/>
                <a:ext cx="2001702" cy="369332"/>
              </a:xfrm>
              <a:prstGeom prst="rect">
                <a:avLst/>
              </a:prstGeom>
              <a:blipFill>
                <a:blip r:embed="rId9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5804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1" grpId="0"/>
      <p:bldP spid="13" grpId="0" animBg="1"/>
      <p:bldP spid="14" grpId="0"/>
      <p:bldP spid="15" grpId="0"/>
      <p:bldP spid="1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5A0FD-8484-486F-A736-8D19702F9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Authenticated encryption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DDFB44-E8BD-442D-A0E7-48EB3130080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r>
                  <a:rPr lang="en-US" dirty="0"/>
                  <a:t>An Encryption scheme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𝐺𝑒𝑛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𝐸𝑛𝑐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𝐷𝑒𝑐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an authenticated encryption scheme if </a:t>
                </a:r>
              </a:p>
              <a:p>
                <a:pPr lvl="1"/>
                <a:r>
                  <a:rPr lang="en-US" dirty="0"/>
                  <a:t>Unforgeable</a:t>
                </a:r>
              </a:p>
              <a:p>
                <a:pPr lvl="1"/>
                <a:r>
                  <a:rPr lang="en-US" dirty="0"/>
                  <a:t>CCA-secure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DDFB44-E8BD-442D-A0E7-48EB3130080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3395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830E1-5D56-4112-96C5-263EEE593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Three Candidates for AE from mac + </a:t>
            </a:r>
            <a:r>
              <a:rPr lang="en-US" dirty="0" err="1"/>
              <a:t>enc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67B6EE-335E-4C57-89AA-71763C65193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assume </a:t>
                </a:r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𝐸𝑛𝑐</m:t>
                        </m:r>
                      </m:e>
                    </m:acc>
                  </m:oMath>
                </a14:m>
                <a:r>
                  <a:rPr lang="en-US" dirty="0"/>
                  <a:t>    is  a secure encryption scheme</a:t>
                </a:r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𝐴𝑢𝑡h</m:t>
                        </m:r>
                      </m:e>
                    </m:acc>
                  </m:oMath>
                </a14:m>
                <a:r>
                  <a:rPr lang="en-US" dirty="0"/>
                  <a:t>  is  a secure message authentication code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67B6EE-335E-4C57-89AA-71763C6519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B9893249-AA30-4CE8-BAA7-C2769330C8C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70912335"/>
                  </p:ext>
                </p:extLst>
              </p:nvPr>
            </p:nvGraphicFramePr>
            <p:xfrm>
              <a:off x="2324892" y="3702457"/>
              <a:ext cx="7985211" cy="204423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661737">
                      <a:extLst>
                        <a:ext uri="{9D8B030D-6E8A-4147-A177-3AD203B41FA5}">
                          <a16:colId xmlns:a16="http://schemas.microsoft.com/office/drawing/2014/main" val="1837557176"/>
                        </a:ext>
                      </a:extLst>
                    </a:gridCol>
                    <a:gridCol w="2661737">
                      <a:extLst>
                        <a:ext uri="{9D8B030D-6E8A-4147-A177-3AD203B41FA5}">
                          <a16:colId xmlns:a16="http://schemas.microsoft.com/office/drawing/2014/main" val="3623651362"/>
                        </a:ext>
                      </a:extLst>
                    </a:gridCol>
                    <a:gridCol w="2661737">
                      <a:extLst>
                        <a:ext uri="{9D8B030D-6E8A-4147-A177-3AD203B41FA5}">
                          <a16:colId xmlns:a16="http://schemas.microsoft.com/office/drawing/2014/main" val="2281810184"/>
                        </a:ext>
                      </a:extLst>
                    </a:gridCol>
                  </a:tblGrid>
                  <a:tr h="57516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Encrypt-and-mac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encrypt-then-mac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Mac-then-encrypt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89753684"/>
                      </a:ext>
                    </a:extLst>
                  </a:tr>
                  <a:tr h="266137">
                    <a:tc>
                      <a:txBody>
                        <a:bodyPr/>
                        <a:lstStyle/>
                        <a:p>
                          <a:pPr lv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𝐸𝑛𝑐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  <a:p>
                          <a:pPr lvl="2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b="0" i="0" dirty="0" smtClean="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</m:e>
                                  <m:sup>
                                    <m:r>
                                      <a:rPr lang="en-US" b="0" i="0" dirty="0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←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𝐸𝑛𝑐</m:t>
                                    </m:r>
                                  </m:e>
                                </m:acc>
                                <m:d>
                                  <m:d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  <a:p>
                          <a:pPr lvl="2"/>
                          <a14:m>
                            <m:oMath xmlns:m="http://schemas.openxmlformats.org/officeDocument/2006/math"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←</m:t>
                              </m:r>
                            </m:oMath>
                          </a14:m>
                          <a:r>
                            <a:rPr lang="en-US" dirty="0"/>
                            <a:t>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𝐴𝑢𝑡h</m:t>
                                  </m:r>
                                </m:e>
                              </m:acc>
                            </m:oMath>
                          </a14:m>
                          <a:r>
                            <a:rPr lang="en-US" dirty="0"/>
                            <a:t> (m)</a:t>
                          </a:r>
                        </a:p>
                        <a:p>
                          <a:pPr lvl="2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←(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  <a:p>
                          <a:pPr lvl="1" algn="l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lv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𝐸𝑛𝑐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  <a:p>
                          <a:pPr lvl="2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b="0" i="0" dirty="0" smtClean="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</m:e>
                                  <m:sup>
                                    <m:r>
                                      <a:rPr lang="en-US" b="0" i="0" dirty="0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←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𝐸𝑛𝑐</m:t>
                                    </m:r>
                                  </m:e>
                                </m:acc>
                                <m:d>
                                  <m:d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  <a:p>
                          <a:pPr lvl="2"/>
                          <a14:m>
                            <m:oMath xmlns:m="http://schemas.openxmlformats.org/officeDocument/2006/math"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←</m:t>
                              </m:r>
                            </m:oMath>
                          </a14:m>
                          <a:r>
                            <a:rPr lang="en-US" dirty="0"/>
                            <a:t>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𝐴𝑢𝑡h</m:t>
                                  </m:r>
                                </m:e>
                              </m:acc>
                            </m:oMath>
                          </a14:m>
                          <a:r>
                            <a:rPr lang="en-US" dirty="0"/>
                            <a:t> (c’)</a:t>
                          </a:r>
                        </a:p>
                        <a:p>
                          <a:pPr lvl="2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←(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lv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𝐸𝑛𝑐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  <a:p>
                          <a:pPr marL="914400" marR="0" lvl="2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←</m:t>
                                </m:r>
                                <m:r>
                                  <m:rPr>
                                    <m:nor/>
                                  </m:rPr>
                                  <a:rPr lang="en-US" dirty="0"/>
                                  <m:t> 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𝐴𝑢𝑡h</m:t>
                                    </m:r>
                                  </m:e>
                                </m:acc>
                                <m:r>
                                  <m:rPr>
                                    <m:nor/>
                                  </m:rPr>
                                  <a:rPr lang="en-US" dirty="0"/>
                                  <m:t> (</m:t>
                                </m:r>
                                <m:r>
                                  <m:rPr>
                                    <m:nor/>
                                  </m:rPr>
                                  <a:rPr lang="en-US" b="0" i="0" dirty="0" smtClean="0"/>
                                  <m:t>m</m:t>
                                </m:r>
                                <m:r>
                                  <m:rPr>
                                    <m:nor/>
                                  </m:rPr>
                                  <a:rPr lang="en-US" dirty="0"/>
                                  <m:t>)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  <a:p>
                          <a:pPr marL="914400" marR="0" lvl="2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←(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  <a:p>
                          <a:pPr lvl="2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c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←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𝐸𝑛𝑐</m:t>
                                    </m:r>
                                  </m:e>
                                </m:acc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5893996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B9893249-AA30-4CE8-BAA7-C2769330C8C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70912335"/>
                  </p:ext>
                </p:extLst>
              </p:nvPr>
            </p:nvGraphicFramePr>
            <p:xfrm>
              <a:off x="2324892" y="3702457"/>
              <a:ext cx="7985211" cy="204423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661737">
                      <a:extLst>
                        <a:ext uri="{9D8B030D-6E8A-4147-A177-3AD203B41FA5}">
                          <a16:colId xmlns:a16="http://schemas.microsoft.com/office/drawing/2014/main" val="1837557176"/>
                        </a:ext>
                      </a:extLst>
                    </a:gridCol>
                    <a:gridCol w="2661737">
                      <a:extLst>
                        <a:ext uri="{9D8B030D-6E8A-4147-A177-3AD203B41FA5}">
                          <a16:colId xmlns:a16="http://schemas.microsoft.com/office/drawing/2014/main" val="3623651362"/>
                        </a:ext>
                      </a:extLst>
                    </a:gridCol>
                    <a:gridCol w="2661737">
                      <a:extLst>
                        <a:ext uri="{9D8B030D-6E8A-4147-A177-3AD203B41FA5}">
                          <a16:colId xmlns:a16="http://schemas.microsoft.com/office/drawing/2014/main" val="2281810184"/>
                        </a:ext>
                      </a:extLst>
                    </a:gridCol>
                  </a:tblGrid>
                  <a:tr h="57516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Encrypt-and-mac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encrypt-then-mac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Mac-then-encrypt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89753684"/>
                      </a:ext>
                    </a:extLst>
                  </a:tr>
                  <a:tr h="146907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29" t="-41494" r="-200915" b="-8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229" t="-41494" r="-100915" b="-8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00229" t="-41494" r="-915" b="-8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5893996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102980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6E8CD-2568-40DD-B3A0-9A9ADB3C4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Authenticated encryption with associated (public) data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BFA70A7-69D8-40D0-8DFE-21D08255954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𝐸𝑛𝑐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𝑑𝑎𝑡𝑎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→(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𝑑𝑎𝑡𝑎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Correctness: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𝐷𝑒𝑐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𝑑𝑎𝑡𝑎</m:t>
                        </m:r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𝐸𝑛𝑐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𝑑𝑎𝑡𝑎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𝑑𝑎𝑡𝑎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r>
                  <a:rPr lang="en-US" dirty="0"/>
                  <a:t>Authentication</a:t>
                </a:r>
              </a:p>
              <a:p>
                <a:pPr lvl="1"/>
                <a:r>
                  <a:rPr lang="en-US" dirty="0"/>
                  <a:t>Impossible to create a fresh pair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𝑑𝑎𝑡𝑎</m:t>
                        </m:r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’,</m:t>
                        </m:r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’,</m:t>
                        </m:r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’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such that: 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𝑑𝑎𝑡𝑎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′)</m:t>
                    </m:r>
                  </m:oMath>
                </a14:m>
                <a:r>
                  <a:rPr lang="en-US" dirty="0"/>
                  <a:t>  has been seen before</a:t>
                </a:r>
              </a:p>
              <a:p>
                <a:pPr lvl="2"/>
                <a:endParaRPr lang="en-US" dirty="0"/>
              </a:p>
              <a:p>
                <a:pPr lvl="1"/>
                <a:endParaRPr lang="en-US" dirty="0"/>
              </a:p>
              <a:p>
                <a:r>
                  <a:rPr lang="en-US" dirty="0"/>
                  <a:t>Indistinguishability </a:t>
                </a:r>
              </a:p>
              <a:p>
                <a:pPr lvl="1"/>
                <a:endParaRPr lang="en-US" dirty="0"/>
              </a:p>
              <a:p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BFA70A7-69D8-40D0-8DFE-21D08255954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 b="-21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03310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849F9-2C4A-4E34-B3E7-FCFF4F04A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Galois-counter mode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2771E89-E493-4159-8F21-0A5713B5B42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𝐸𝑛𝑐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𝑑𝑎𝑡𝑎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𝑑𝑎𝑡𝑎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𝐼𝑉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,0)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𝐶𝑇𝑅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𝑐𝑜𝑢𝑛𝑡𝑒𝑟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𝐼𝑉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lit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||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←0</m:t>
                    </m:r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{"/>
                        <m:endChr m:val="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𝜏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⊕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)⋅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    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∈{1,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}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       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𝜏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⊕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⋅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            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∈{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+ℓ}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                 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𝜏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⊕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|| ℓ)</m:t>
                                </m:r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⋅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        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+ℓ+1                    </m:t>
                            </m:r>
                          </m:e>
                        </m:eqArr>
                      </m:e>
                    </m:d>
                  </m:oMath>
                </a14:m>
                <a:endParaRPr lang="en-US" dirty="0"/>
              </a:p>
              <a:p>
                <a:pPr lvl="1"/>
                <a:endParaRPr lang="en-US" b="0" i="0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←(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,ℓ,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𝑑𝑎𝑡𝑎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+ℓ+1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2771E89-E493-4159-8F21-0A5713B5B4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7756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54B80-0B75-4110-81D0-ED3535A16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Computational indistinguishability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22AD910-4CB1-473F-AA8C-108AE71D32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endParaRPr lang="en-US" dirty="0"/>
              </a:p>
              <a:p>
                <a:r>
                  <a:rPr lang="en-US" dirty="0"/>
                  <a:t>DEFINITION:  Two Family of games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= 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ℕ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= 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ℕ</m:t>
                        </m:r>
                      </m:sub>
                    </m:sSub>
                  </m:oMath>
                </a14:m>
                <a:r>
                  <a:rPr lang="en-US" dirty="0"/>
                  <a:t>   are </a:t>
                </a:r>
                <a:r>
                  <a:rPr lang="en-US" u="sng" dirty="0"/>
                  <a:t>computationally  indistinguishable </a:t>
                </a:r>
                <a:r>
                  <a:rPr lang="en-US" dirty="0"/>
                  <a:t>if</a:t>
                </a:r>
              </a:p>
              <a:p>
                <a:pPr marL="0" indent="0" algn="ctr">
                  <a:buNone/>
                </a:pPr>
                <a:r>
                  <a:rPr lang="en-US" dirty="0"/>
                  <a:t> </a:t>
                </a:r>
              </a:p>
              <a:p>
                <a:pPr marL="0" indent="0" algn="ctr">
                  <a:buNone/>
                </a:pPr>
                <a:r>
                  <a:rPr lang="en-US" dirty="0"/>
                  <a:t>For every efficient distinguisher D, there exists a negligible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endParaRPr lang="en-US" dirty="0"/>
              </a:p>
              <a:p>
                <a:pPr marL="0" indent="0" algn="ctr">
                  <a:buNone/>
                </a:pPr>
                <a:r>
                  <a:rPr lang="en-US" sz="3200" b="0" dirty="0"/>
                  <a:t>|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  <m:d>
                              <m:d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p>
                                  <m:sSup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sup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e>
                        </m:d>
                      </m:e>
                    </m:func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𝐷</m:t>
                        </m:r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p>
                          </m:e>
                        </m:d>
                      </m:e>
                    </m:func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=1}|≤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𝜇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sz="3200" dirty="0"/>
                  <a:t> </a:t>
                </a:r>
              </a:p>
              <a:p>
                <a:pPr marL="0" indent="0" algn="ctr">
                  <a:buNone/>
                </a:pPr>
                <a:endParaRPr lang="en-US" sz="3200" dirty="0"/>
              </a:p>
              <a:p>
                <a:pPr algn="ctr"/>
                <a:r>
                  <a:rPr lang="en-US" sz="3200" dirty="0"/>
                  <a:t> Equivalent to saying the distinguisher cannot do much better than guessing if he is given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320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3200" dirty="0"/>
                  <a:t> 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 dirty="0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sz="320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3200" dirty="0"/>
                  <a:t>											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22AD910-4CB1-473F-AA8C-108AE71D32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0129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6798F-1E92-42D3-BC24-A1CA816D7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Play the role of the distinguisher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64719CD-8781-463C-AC37-2FCA0F29B46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</p:spPr>
            <p:txBody>
              <a:bodyPr/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: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</m:oMath>
                </a14:m>
                <a:r>
                  <a:rPr lang="en-US" dirty="0"/>
                  <a:t> defined as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≔( 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𝑚𝑜𝑑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8 , 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𝑚𝑜𝑑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8) 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514350" indent="-514350">
                  <a:buAutoNum type="arabicParenR"/>
                </a:pPr>
                <a:r>
                  <a:rPr lang="en-US" dirty="0"/>
                  <a:t>You the distinguisher must guess which of the two games produced the given values </a:t>
                </a:r>
              </a:p>
              <a:p>
                <a:pPr marL="971550" lvl="1" indent="-514350">
                  <a:buAutoNum type="alphaUcPeriod"/>
                </a:pPr>
                <a:r>
                  <a:rPr lang="en-US" dirty="0"/>
                  <a:t>(0,1)</a:t>
                </a:r>
              </a:p>
              <a:p>
                <a:pPr marL="971550" lvl="1" indent="-514350">
                  <a:buAutoNum type="alphaUcPeriod"/>
                </a:pPr>
                <a:r>
                  <a:rPr lang="en-US" dirty="0"/>
                  <a:t>(2,2)</a:t>
                </a:r>
              </a:p>
              <a:p>
                <a:pPr marL="971550" lvl="1" indent="-514350">
                  <a:buFont typeface="+mj-lt"/>
                  <a:buAutoNum type="alphaUcPeriod"/>
                </a:pPr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64719CD-8781-463C-AC37-2FCA0F29B4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  <a:blipFill>
                <a:blip r:embed="rId2"/>
                <a:stretch>
                  <a:fillRect l="-1217" t="-2241" r="-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CFE7CB0B-6C8E-4CE2-999E-2EA3C1772F9B}"/>
              </a:ext>
            </a:extLst>
          </p:cNvPr>
          <p:cNvSpPr/>
          <p:nvPr/>
        </p:nvSpPr>
        <p:spPr>
          <a:xfrm>
            <a:off x="3257475" y="4514017"/>
            <a:ext cx="1407291" cy="13979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7DE30EB-2801-4AB3-8263-FCC69EE7EAFD}"/>
                  </a:ext>
                </a:extLst>
              </p:cNvPr>
              <p:cNvSpPr txBox="1"/>
              <p:nvPr/>
            </p:nvSpPr>
            <p:spPr>
              <a:xfrm>
                <a:off x="3468934" y="4671358"/>
                <a:ext cx="9843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x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7DE30EB-2801-4AB3-8263-FCC69EE7EA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8934" y="4671358"/>
                <a:ext cx="98437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CC07F3F-BFF2-4ECF-A40A-283BEB8DAD60}"/>
                  </a:ext>
                </a:extLst>
              </p:cNvPr>
              <p:cNvSpPr txBox="1"/>
              <p:nvPr/>
            </p:nvSpPr>
            <p:spPr>
              <a:xfrm>
                <a:off x="3468934" y="5013365"/>
                <a:ext cx="126983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mtClean="0">
                          <a:latin typeface="Cambria Math" panose="02040503050406030204" pitchFamily="18" charset="0"/>
                        </a:rPr>
                        <m:t>y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←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CC07F3F-BFF2-4ECF-A40A-283BEB8DAD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8934" y="5013365"/>
                <a:ext cx="1269835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3197E93-F0DA-42CF-92E7-B8A33EEAFBF0}"/>
              </a:ext>
            </a:extLst>
          </p:cNvPr>
          <p:cNvCxnSpPr>
            <a:cxnSpLocks/>
          </p:cNvCxnSpPr>
          <p:nvPr/>
        </p:nvCxnSpPr>
        <p:spPr>
          <a:xfrm flipH="1">
            <a:off x="1749288" y="5258867"/>
            <a:ext cx="1508188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D3B6C16-4094-459F-AB41-5706603AE5E0}"/>
                  </a:ext>
                </a:extLst>
              </p:cNvPr>
              <p:cNvSpPr txBox="1"/>
              <p:nvPr/>
            </p:nvSpPr>
            <p:spPr>
              <a:xfrm>
                <a:off x="2503382" y="4822067"/>
                <a:ext cx="3545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mtClean="0">
                          <a:latin typeface="Cambria Math" panose="02040503050406030204" pitchFamily="18" charset="0"/>
                        </a:rPr>
                        <m:t>y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D3B6C16-4094-459F-AB41-5706603AE5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3382" y="4822067"/>
                <a:ext cx="354584" cy="369332"/>
              </a:xfrm>
              <a:prstGeom prst="rect">
                <a:avLst/>
              </a:prstGeom>
              <a:blipFill>
                <a:blip r:embed="rId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7FF059FC-6B8F-4905-810A-CA21EC351AC2}"/>
              </a:ext>
            </a:extLst>
          </p:cNvPr>
          <p:cNvSpPr/>
          <p:nvPr/>
        </p:nvSpPr>
        <p:spPr>
          <a:xfrm>
            <a:off x="9424876" y="4492447"/>
            <a:ext cx="1407291" cy="13979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ED6CA1F-1772-4DA2-B503-5E9A0A8A4D04}"/>
                  </a:ext>
                </a:extLst>
              </p:cNvPr>
              <p:cNvSpPr txBox="1"/>
              <p:nvPr/>
            </p:nvSpPr>
            <p:spPr>
              <a:xfrm>
                <a:off x="9636335" y="4649788"/>
                <a:ext cx="9843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x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ED6CA1F-1772-4DA2-B503-5E9A0A8A4D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6335" y="4649788"/>
                <a:ext cx="98437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BD1878B-22E4-4B3D-BC4C-011712B050BF}"/>
                  </a:ext>
                </a:extLst>
              </p:cNvPr>
              <p:cNvSpPr txBox="1"/>
              <p:nvPr/>
            </p:nvSpPr>
            <p:spPr>
              <a:xfrm>
                <a:off x="9636335" y="4991795"/>
                <a:ext cx="15434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mtClean="0">
                          <a:latin typeface="Cambria Math" panose="02040503050406030204" pitchFamily="18" charset="0"/>
                        </a:rPr>
                        <m:t>y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←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BD1878B-22E4-4B3D-BC4C-011712B050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6335" y="4991795"/>
                <a:ext cx="1543436" cy="369332"/>
              </a:xfrm>
              <a:prstGeom prst="rect">
                <a:avLst/>
              </a:prstGeom>
              <a:blipFill>
                <a:blip r:embed="rId7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BB527AF-DA57-4F07-BDEE-779592D3171B}"/>
              </a:ext>
            </a:extLst>
          </p:cNvPr>
          <p:cNvCxnSpPr>
            <a:cxnSpLocks/>
          </p:cNvCxnSpPr>
          <p:nvPr/>
        </p:nvCxnSpPr>
        <p:spPr>
          <a:xfrm flipH="1">
            <a:off x="7916689" y="5237297"/>
            <a:ext cx="1508188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B49925E-7849-4925-A244-704F6116C005}"/>
                  </a:ext>
                </a:extLst>
              </p:cNvPr>
              <p:cNvSpPr txBox="1"/>
              <p:nvPr/>
            </p:nvSpPr>
            <p:spPr>
              <a:xfrm>
                <a:off x="8670783" y="4800497"/>
                <a:ext cx="3545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mtClean="0">
                          <a:latin typeface="Cambria Math" panose="02040503050406030204" pitchFamily="18" charset="0"/>
                        </a:rPr>
                        <m:t>y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B49925E-7849-4925-A244-704F6116C0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0783" y="4800497"/>
                <a:ext cx="354584" cy="369332"/>
              </a:xfrm>
              <a:prstGeom prst="rect">
                <a:avLst/>
              </a:prstGeom>
              <a:blipFill>
                <a:blip r:embed="rId8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2A5A60F-448B-4D15-8245-0082785B022F}"/>
                  </a:ext>
                </a:extLst>
              </p:cNvPr>
              <p:cNvSpPr txBox="1"/>
              <p:nvPr/>
            </p:nvSpPr>
            <p:spPr>
              <a:xfrm>
                <a:off x="3719099" y="6020098"/>
                <a:ext cx="4840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2A5A60F-448B-4D15-8245-0082785B02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099" y="6020098"/>
                <a:ext cx="48404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44D178B-BC00-423F-A41C-C9AC127CE56A}"/>
                  </a:ext>
                </a:extLst>
              </p:cNvPr>
              <p:cNvSpPr txBox="1"/>
              <p:nvPr/>
            </p:nvSpPr>
            <p:spPr>
              <a:xfrm>
                <a:off x="9889160" y="5978635"/>
                <a:ext cx="4787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44D178B-BC00-423F-A41C-C9AC127CE5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9160" y="5978635"/>
                <a:ext cx="478721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3893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3" grpId="0"/>
      <p:bldP spid="14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04986-C025-4737-B646-3DC012EBE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Distinguisher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1CB4880-D4BD-45B4-ADF0-912CB01D107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r>
                  <a:rPr lang="en-US" dirty="0"/>
                  <a:t>Answer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(1,1) −&gt;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is your best guess</a:t>
                </a:r>
              </a:p>
              <a:p>
                <a:pPr lvl="2"/>
                <a:r>
                  <a:rPr lang="en-US" dirty="0"/>
                  <a:t>g(3) = (2^3 mod 8,3^2 mod 8 ) = (1,1)          </a:t>
                </a:r>
              </a:p>
              <a:p>
                <a:pPr lvl="3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𝑃𝑅</m:t>
                    </m:r>
                    <m:d>
                      <m:dPr>
                        <m:begChr m:val="["/>
                        <m:endChr m:val="]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1,1</m:t>
                            </m:r>
                          </m:e>
                        </m:d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n-US" b="0" dirty="0"/>
              </a:p>
              <a:p>
                <a:pPr lvl="3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Pr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⁡[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=(1,1,)]</m:t>
                    </m:r>
                  </m:oMath>
                </a14:m>
                <a:r>
                  <a:rPr lang="en-US" dirty="0"/>
                  <a:t> = 1/64</a:t>
                </a: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2,2</m:t>
                        </m:r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</a:rPr>
                      <m:t>−&gt;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𝑂𝑛𝑙𝑦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can output (2,2). 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𝑃𝑅</m:t>
                    </m:r>
                    <m:d>
                      <m:dPr>
                        <m:begChr m:val="["/>
                        <m:endChr m:val="]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d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dirty="0"/>
              </a:p>
              <a:p>
                <a:pPr lvl="2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Pr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⁡[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=(1,1,)]</m:t>
                    </m:r>
                  </m:oMath>
                </a14:m>
                <a:r>
                  <a:rPr lang="en-US" dirty="0"/>
                  <a:t> = 1/64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1CB4880-D4BD-45B4-ADF0-912CB01D107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9577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DA3FB-ECF0-439B-80D2-FB97D482B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Problem #1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3F09AD3-3FE4-4939-B5A8-51DE39891FB9}"/>
              </a:ext>
            </a:extLst>
          </p:cNvPr>
          <p:cNvSpPr/>
          <p:nvPr/>
        </p:nvSpPr>
        <p:spPr>
          <a:xfrm>
            <a:off x="4396505" y="2480915"/>
            <a:ext cx="43588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1  0 1 1 0  0  0  0  1  1  0 1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838C621-4DA7-4205-A736-CD45E42B287F}"/>
                  </a:ext>
                </a:extLst>
              </p:cNvPr>
              <p:cNvSpPr txBox="1"/>
              <p:nvPr/>
            </p:nvSpPr>
            <p:spPr>
              <a:xfrm>
                <a:off x="3894765" y="2804081"/>
                <a:ext cx="50174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⊕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838C621-4DA7-4205-A736-CD45E42B28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4765" y="2804081"/>
                <a:ext cx="501740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35415E2C-07D8-43B7-9A4B-9A0751C251A5}"/>
              </a:ext>
            </a:extLst>
          </p:cNvPr>
          <p:cNvSpPr/>
          <p:nvPr/>
        </p:nvSpPr>
        <p:spPr>
          <a:xfrm>
            <a:off x="4457362" y="2834858"/>
            <a:ext cx="44518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0 1  1 0 1  0  1  1  0  0  0 1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B1BB0C3-41D9-4C7B-AD69-7FED08167EDA}"/>
              </a:ext>
            </a:extLst>
          </p:cNvPr>
          <p:cNvCxnSpPr>
            <a:cxnSpLocks/>
          </p:cNvCxnSpPr>
          <p:nvPr/>
        </p:nvCxnSpPr>
        <p:spPr>
          <a:xfrm>
            <a:off x="4457362" y="3419633"/>
            <a:ext cx="429802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F2D061D7-7A8B-40D5-A500-A39032827672}"/>
              </a:ext>
            </a:extLst>
          </p:cNvPr>
          <p:cNvSpPr/>
          <p:nvPr/>
        </p:nvSpPr>
        <p:spPr>
          <a:xfrm>
            <a:off x="4457362" y="3419633"/>
            <a:ext cx="44518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1 1  0 1 1  0  1  1  1  1  0 0 </a:t>
            </a:r>
          </a:p>
        </p:txBody>
      </p:sp>
    </p:spTree>
    <p:extLst>
      <p:ext uri="{BB962C8B-B14F-4D97-AF65-F5344CB8AC3E}">
        <p14:creationId xmlns:p14="http://schemas.microsoft.com/office/powerpoint/2010/main" val="1102072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F4B42-AA56-421B-914B-588791832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Problem #2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C5B1D-AFF6-4B29-BE49-32374142A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CA" dirty="0"/>
              <a:t> Known plaintext, ciphertext </a:t>
            </a:r>
          </a:p>
          <a:p>
            <a:pPr lvl="1"/>
            <a:r>
              <a:rPr lang="en-CA" dirty="0"/>
              <a:t>we attack in a week -&gt; 16 letters</a:t>
            </a:r>
            <a:endParaRPr lang="en-US" dirty="0"/>
          </a:p>
          <a:p>
            <a:pPr lvl="1"/>
            <a:r>
              <a:rPr lang="en-US" dirty="0"/>
              <a:t> DWFTABWDUMAWDXS -&gt; 16 letters</a:t>
            </a:r>
            <a:endParaRPr lang="en-CA" dirty="0"/>
          </a:p>
          <a:p>
            <a:r>
              <a:rPr lang="en-CA" dirty="0"/>
              <a:t> attack</a:t>
            </a:r>
          </a:p>
          <a:p>
            <a:pPr lvl="1"/>
            <a:r>
              <a:rPr lang="en-US" dirty="0"/>
              <a:t>FMAKFINQNFMWQH -&gt; 14</a:t>
            </a:r>
          </a:p>
          <a:p>
            <a:pPr lvl="1"/>
            <a:r>
              <a:rPr lang="en-US" dirty="0"/>
              <a:t>We attack by land -&gt; 14</a:t>
            </a:r>
          </a:p>
          <a:p>
            <a:pPr lvl="1"/>
            <a:r>
              <a:rPr lang="en-US" dirty="0"/>
              <a:t>We attack by sea   -&gt; 13</a:t>
            </a:r>
          </a:p>
        </p:txBody>
      </p:sp>
    </p:spTree>
    <p:extLst>
      <p:ext uri="{BB962C8B-B14F-4D97-AF65-F5344CB8AC3E}">
        <p14:creationId xmlns:p14="http://schemas.microsoft.com/office/powerpoint/2010/main" val="3549645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1082</TotalTime>
  <Words>1651</Words>
  <Application>Microsoft Office PowerPoint</Application>
  <PresentationFormat>Widescreen</PresentationFormat>
  <Paragraphs>378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9" baseType="lpstr">
      <vt:lpstr>Arial</vt:lpstr>
      <vt:lpstr>Calibri</vt:lpstr>
      <vt:lpstr>Calibri Light</vt:lpstr>
      <vt:lpstr>Cambria Math</vt:lpstr>
      <vt:lpstr>Office Theme</vt:lpstr>
      <vt:lpstr>Computational indistinguishability</vt:lpstr>
      <vt:lpstr>Unitary notation </vt:lpstr>
      <vt:lpstr>Family of games</vt:lpstr>
      <vt:lpstr>Distinguisher </vt:lpstr>
      <vt:lpstr>Computational indistinguishability </vt:lpstr>
      <vt:lpstr>Play the role of the distinguisher </vt:lpstr>
      <vt:lpstr>Distinguisher </vt:lpstr>
      <vt:lpstr>Problem #1 </vt:lpstr>
      <vt:lpstr>Problem #2 </vt:lpstr>
      <vt:lpstr> Problem #3</vt:lpstr>
      <vt:lpstr>Problem 4</vt:lpstr>
      <vt:lpstr>Problem 5</vt:lpstr>
      <vt:lpstr>Problem 6</vt:lpstr>
      <vt:lpstr>Problem 6</vt:lpstr>
      <vt:lpstr>Problem 7</vt:lpstr>
      <vt:lpstr>Problem 7 : one definition of two-time mac</vt:lpstr>
      <vt:lpstr> Problem seven : security</vt:lpstr>
      <vt:lpstr>Problem 8: Extending the two-time mac</vt:lpstr>
      <vt:lpstr>Relationship between enigma and 2.7</vt:lpstr>
      <vt:lpstr>Book problem 1.5</vt:lpstr>
      <vt:lpstr>Book problem 1.5</vt:lpstr>
      <vt:lpstr>Book problem 2.3</vt:lpstr>
      <vt:lpstr>Book problem 2.6</vt:lpstr>
      <vt:lpstr>Book problem 2.7</vt:lpstr>
      <vt:lpstr>Book problem 2.10</vt:lpstr>
      <vt:lpstr>Book problem 2.13</vt:lpstr>
      <vt:lpstr>Computational message authentication code</vt:lpstr>
      <vt:lpstr>Mac forgery game</vt:lpstr>
      <vt:lpstr>Mac forgery game </vt:lpstr>
      <vt:lpstr>Does encryption imply authentication </vt:lpstr>
      <vt:lpstr>Fixed-length mac from PRF</vt:lpstr>
      <vt:lpstr>Pitfalls of authenticating arbitrary length message</vt:lpstr>
      <vt:lpstr>Pitfalls of authenticating arbitrary length message</vt:lpstr>
      <vt:lpstr>Pitfalls of authenticating arbitrary length message</vt:lpstr>
      <vt:lpstr>Arbitrary-length mac scheme</vt:lpstr>
      <vt:lpstr>CBC-mac (fixed-length extension)</vt:lpstr>
      <vt:lpstr>Computational mac  from PRF and one-time mac</vt:lpstr>
      <vt:lpstr>Authenticated encryption</vt:lpstr>
      <vt:lpstr>Chosen-ciphertext game</vt:lpstr>
      <vt:lpstr>Unforgeability game</vt:lpstr>
      <vt:lpstr>Authenticated encryption</vt:lpstr>
      <vt:lpstr>Three Candidates for AE from mac + enc</vt:lpstr>
      <vt:lpstr>Authenticated encryption with associated (public) data</vt:lpstr>
      <vt:lpstr>Galois-counter mode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Computational macs</dc:title>
  <dc:creator>Samuel Ranellucci</dc:creator>
  <cp:lastModifiedBy>Samuel Ranellucci</cp:lastModifiedBy>
  <cp:revision>155</cp:revision>
  <dcterms:created xsi:type="dcterms:W3CDTF">2017-08-03T19:35:58Z</dcterms:created>
  <dcterms:modified xsi:type="dcterms:W3CDTF">2017-09-14T00:21:21Z</dcterms:modified>
</cp:coreProperties>
</file>