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90" r:id="rId3"/>
    <p:sldId id="257" r:id="rId4"/>
    <p:sldId id="258" r:id="rId5"/>
    <p:sldId id="277" r:id="rId6"/>
    <p:sldId id="278" r:id="rId7"/>
    <p:sldId id="279" r:id="rId8"/>
    <p:sldId id="280" r:id="rId9"/>
    <p:sldId id="281" r:id="rId10"/>
    <p:sldId id="291" r:id="rId11"/>
    <p:sldId id="285" r:id="rId12"/>
    <p:sldId id="286" r:id="rId13"/>
    <p:sldId id="287" r:id="rId14"/>
    <p:sldId id="288" r:id="rId15"/>
    <p:sldId id="289" r:id="rId16"/>
    <p:sldId id="266" r:id="rId17"/>
    <p:sldId id="270" r:id="rId18"/>
    <p:sldId id="272" r:id="rId19"/>
    <p:sldId id="273" r:id="rId20"/>
    <p:sldId id="274" r:id="rId21"/>
    <p:sldId id="282" r:id="rId22"/>
    <p:sldId id="283" r:id="rId23"/>
    <p:sldId id="275" r:id="rId24"/>
    <p:sldId id="27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6" d="100"/>
          <a:sy n="116" d="100"/>
        </p:scale>
        <p:origin x="13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1F81AD-11BF-4AD8-A77D-1F92D85EE7C0}" type="datetimeFigureOut">
              <a:rPr lang="en-US" smtClean="0"/>
              <a:t>9/20/2017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39C64E-81B8-4F41-8AC5-11D5BB92D925}" type="slidenum">
              <a:rPr lang="en-US" smtClean="0"/>
              <a:t>‹#›</a:t>
            </a:fld>
            <a:endParaRPr lang="en-US"/>
          </a:p>
        </p:txBody>
      </p:sp>
    </p:spTree>
    <p:extLst>
      <p:ext uri="{BB962C8B-B14F-4D97-AF65-F5344CB8AC3E}">
        <p14:creationId xmlns:p14="http://schemas.microsoft.com/office/powerpoint/2010/main" val="308861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411FF4-D653-4FF1-B29F-5ED924EEF8B6}" type="slidenum">
              <a:rPr lang="en-US" smtClean="0"/>
              <a:t>10</a:t>
            </a:fld>
            <a:endParaRPr lang="en-US"/>
          </a:p>
        </p:txBody>
      </p:sp>
    </p:spTree>
    <p:extLst>
      <p:ext uri="{BB962C8B-B14F-4D97-AF65-F5344CB8AC3E}">
        <p14:creationId xmlns:p14="http://schemas.microsoft.com/office/powerpoint/2010/main" val="3884129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411FF4-D653-4FF1-B29F-5ED924EEF8B6}" type="slidenum">
              <a:rPr lang="en-US" smtClean="0"/>
              <a:t>11</a:t>
            </a:fld>
            <a:endParaRPr lang="en-US"/>
          </a:p>
        </p:txBody>
      </p:sp>
    </p:spTree>
    <p:extLst>
      <p:ext uri="{BB962C8B-B14F-4D97-AF65-F5344CB8AC3E}">
        <p14:creationId xmlns:p14="http://schemas.microsoft.com/office/powerpoint/2010/main" val="6801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79C59-BDD3-4EDD-9CF3-74289F564C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241FC8-0AF8-4565-B8E0-A458EE5434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06CF33-EED7-45A5-9743-53E36AB4B6D3}"/>
              </a:ext>
            </a:extLst>
          </p:cNvPr>
          <p:cNvSpPr>
            <a:spLocks noGrp="1"/>
          </p:cNvSpPr>
          <p:nvPr>
            <p:ph type="dt" sz="half" idx="10"/>
          </p:nvPr>
        </p:nvSpPr>
        <p:spPr/>
        <p:txBody>
          <a:bodyPr/>
          <a:lstStyle/>
          <a:p>
            <a:fld id="{78DA7419-8EC6-4B42-92D8-1E42A5DA529A}" type="datetimeFigureOut">
              <a:rPr lang="en-US" smtClean="0"/>
              <a:t>9/20/2017</a:t>
            </a:fld>
            <a:endParaRPr lang="en-US"/>
          </a:p>
        </p:txBody>
      </p:sp>
      <p:sp>
        <p:nvSpPr>
          <p:cNvPr id="5" name="Footer Placeholder 4">
            <a:extLst>
              <a:ext uri="{FF2B5EF4-FFF2-40B4-BE49-F238E27FC236}">
                <a16:creationId xmlns:a16="http://schemas.microsoft.com/office/drawing/2014/main" id="{64EA69E7-2216-4DC4-A192-C3D9A37EE8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3A2C44-FCB7-4A4D-B2A6-802876F77377}"/>
              </a:ext>
            </a:extLst>
          </p:cNvPr>
          <p:cNvSpPr>
            <a:spLocks noGrp="1"/>
          </p:cNvSpPr>
          <p:nvPr>
            <p:ph type="sldNum" sz="quarter" idx="12"/>
          </p:nvPr>
        </p:nvSpPr>
        <p:spPr/>
        <p:txBody>
          <a:bodyPr/>
          <a:lstStyle/>
          <a:p>
            <a:fld id="{B837B511-BC08-4783-A48A-468AC6DE462D}" type="slidenum">
              <a:rPr lang="en-US" smtClean="0"/>
              <a:t>‹#›</a:t>
            </a:fld>
            <a:endParaRPr lang="en-US"/>
          </a:p>
        </p:txBody>
      </p:sp>
    </p:spTree>
    <p:extLst>
      <p:ext uri="{BB962C8B-B14F-4D97-AF65-F5344CB8AC3E}">
        <p14:creationId xmlns:p14="http://schemas.microsoft.com/office/powerpoint/2010/main" val="1677220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1679E-52FF-4771-898C-2D92C8F626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EA27C2-DF14-4795-843A-211E93F2B23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604E40-A2F5-4877-A3F1-C1A8AE953960}"/>
              </a:ext>
            </a:extLst>
          </p:cNvPr>
          <p:cNvSpPr>
            <a:spLocks noGrp="1"/>
          </p:cNvSpPr>
          <p:nvPr>
            <p:ph type="dt" sz="half" idx="10"/>
          </p:nvPr>
        </p:nvSpPr>
        <p:spPr/>
        <p:txBody>
          <a:bodyPr/>
          <a:lstStyle/>
          <a:p>
            <a:fld id="{78DA7419-8EC6-4B42-92D8-1E42A5DA529A}" type="datetimeFigureOut">
              <a:rPr lang="en-US" smtClean="0"/>
              <a:t>9/20/2017</a:t>
            </a:fld>
            <a:endParaRPr lang="en-US"/>
          </a:p>
        </p:txBody>
      </p:sp>
      <p:sp>
        <p:nvSpPr>
          <p:cNvPr id="5" name="Footer Placeholder 4">
            <a:extLst>
              <a:ext uri="{FF2B5EF4-FFF2-40B4-BE49-F238E27FC236}">
                <a16:creationId xmlns:a16="http://schemas.microsoft.com/office/drawing/2014/main" id="{61AD1FC2-8E1F-4CB4-9A19-6CD27E9F30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153A3C-6FAB-4883-BA6A-A02810AF4C58}"/>
              </a:ext>
            </a:extLst>
          </p:cNvPr>
          <p:cNvSpPr>
            <a:spLocks noGrp="1"/>
          </p:cNvSpPr>
          <p:nvPr>
            <p:ph type="sldNum" sz="quarter" idx="12"/>
          </p:nvPr>
        </p:nvSpPr>
        <p:spPr/>
        <p:txBody>
          <a:bodyPr/>
          <a:lstStyle/>
          <a:p>
            <a:fld id="{B837B511-BC08-4783-A48A-468AC6DE462D}" type="slidenum">
              <a:rPr lang="en-US" smtClean="0"/>
              <a:t>‹#›</a:t>
            </a:fld>
            <a:endParaRPr lang="en-US"/>
          </a:p>
        </p:txBody>
      </p:sp>
    </p:spTree>
    <p:extLst>
      <p:ext uri="{BB962C8B-B14F-4D97-AF65-F5344CB8AC3E}">
        <p14:creationId xmlns:p14="http://schemas.microsoft.com/office/powerpoint/2010/main" val="287135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758422-0687-4CF0-ACD1-3F5C44960C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27F9048-633A-41DA-BFB1-55E82DFFF51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E50F9C-5C06-4B9C-B94C-C8FE7B6EAC2D}"/>
              </a:ext>
            </a:extLst>
          </p:cNvPr>
          <p:cNvSpPr>
            <a:spLocks noGrp="1"/>
          </p:cNvSpPr>
          <p:nvPr>
            <p:ph type="dt" sz="half" idx="10"/>
          </p:nvPr>
        </p:nvSpPr>
        <p:spPr/>
        <p:txBody>
          <a:bodyPr/>
          <a:lstStyle/>
          <a:p>
            <a:fld id="{78DA7419-8EC6-4B42-92D8-1E42A5DA529A}" type="datetimeFigureOut">
              <a:rPr lang="en-US" smtClean="0"/>
              <a:t>9/20/2017</a:t>
            </a:fld>
            <a:endParaRPr lang="en-US"/>
          </a:p>
        </p:txBody>
      </p:sp>
      <p:sp>
        <p:nvSpPr>
          <p:cNvPr id="5" name="Footer Placeholder 4">
            <a:extLst>
              <a:ext uri="{FF2B5EF4-FFF2-40B4-BE49-F238E27FC236}">
                <a16:creationId xmlns:a16="http://schemas.microsoft.com/office/drawing/2014/main" id="{4013E90F-8D9C-41E5-9486-4BADE36F9A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667F7F-32C6-456C-AFEB-4D9FA09CE5FA}"/>
              </a:ext>
            </a:extLst>
          </p:cNvPr>
          <p:cNvSpPr>
            <a:spLocks noGrp="1"/>
          </p:cNvSpPr>
          <p:nvPr>
            <p:ph type="sldNum" sz="quarter" idx="12"/>
          </p:nvPr>
        </p:nvSpPr>
        <p:spPr/>
        <p:txBody>
          <a:bodyPr/>
          <a:lstStyle/>
          <a:p>
            <a:fld id="{B837B511-BC08-4783-A48A-468AC6DE462D}" type="slidenum">
              <a:rPr lang="en-US" smtClean="0"/>
              <a:t>‹#›</a:t>
            </a:fld>
            <a:endParaRPr lang="en-US"/>
          </a:p>
        </p:txBody>
      </p:sp>
    </p:spTree>
    <p:extLst>
      <p:ext uri="{BB962C8B-B14F-4D97-AF65-F5344CB8AC3E}">
        <p14:creationId xmlns:p14="http://schemas.microsoft.com/office/powerpoint/2010/main" val="3614498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BAADB-A362-43C3-B7DE-19FFB9A545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B8F2B9-364F-42FF-80C1-61D35ABEFDD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4EC5F-6D55-43F4-B4D8-E8919993EA77}"/>
              </a:ext>
            </a:extLst>
          </p:cNvPr>
          <p:cNvSpPr>
            <a:spLocks noGrp="1"/>
          </p:cNvSpPr>
          <p:nvPr>
            <p:ph type="dt" sz="half" idx="10"/>
          </p:nvPr>
        </p:nvSpPr>
        <p:spPr/>
        <p:txBody>
          <a:bodyPr/>
          <a:lstStyle/>
          <a:p>
            <a:fld id="{78DA7419-8EC6-4B42-92D8-1E42A5DA529A}" type="datetimeFigureOut">
              <a:rPr lang="en-US" smtClean="0"/>
              <a:t>9/20/2017</a:t>
            </a:fld>
            <a:endParaRPr lang="en-US"/>
          </a:p>
        </p:txBody>
      </p:sp>
      <p:sp>
        <p:nvSpPr>
          <p:cNvPr id="5" name="Footer Placeholder 4">
            <a:extLst>
              <a:ext uri="{FF2B5EF4-FFF2-40B4-BE49-F238E27FC236}">
                <a16:creationId xmlns:a16="http://schemas.microsoft.com/office/drawing/2014/main" id="{6B6F0AA5-0660-4B0F-9C9F-54C917B3D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46AD0D-3D92-4C43-9D97-0EEA28B970F8}"/>
              </a:ext>
            </a:extLst>
          </p:cNvPr>
          <p:cNvSpPr>
            <a:spLocks noGrp="1"/>
          </p:cNvSpPr>
          <p:nvPr>
            <p:ph type="sldNum" sz="quarter" idx="12"/>
          </p:nvPr>
        </p:nvSpPr>
        <p:spPr/>
        <p:txBody>
          <a:bodyPr/>
          <a:lstStyle/>
          <a:p>
            <a:fld id="{B837B511-BC08-4783-A48A-468AC6DE462D}" type="slidenum">
              <a:rPr lang="en-US" smtClean="0"/>
              <a:t>‹#›</a:t>
            </a:fld>
            <a:endParaRPr lang="en-US"/>
          </a:p>
        </p:txBody>
      </p:sp>
    </p:spTree>
    <p:extLst>
      <p:ext uri="{BB962C8B-B14F-4D97-AF65-F5344CB8AC3E}">
        <p14:creationId xmlns:p14="http://schemas.microsoft.com/office/powerpoint/2010/main" val="862670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286D7-E3B5-44F1-B8CB-CBE6A23761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6EFFA7-1049-48D4-A710-E4A0C2C18C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29FE542-055C-4984-926C-ECA7CC3226F4}"/>
              </a:ext>
            </a:extLst>
          </p:cNvPr>
          <p:cNvSpPr>
            <a:spLocks noGrp="1"/>
          </p:cNvSpPr>
          <p:nvPr>
            <p:ph type="dt" sz="half" idx="10"/>
          </p:nvPr>
        </p:nvSpPr>
        <p:spPr/>
        <p:txBody>
          <a:bodyPr/>
          <a:lstStyle/>
          <a:p>
            <a:fld id="{78DA7419-8EC6-4B42-92D8-1E42A5DA529A}" type="datetimeFigureOut">
              <a:rPr lang="en-US" smtClean="0"/>
              <a:t>9/20/2017</a:t>
            </a:fld>
            <a:endParaRPr lang="en-US"/>
          </a:p>
        </p:txBody>
      </p:sp>
      <p:sp>
        <p:nvSpPr>
          <p:cNvPr id="5" name="Footer Placeholder 4">
            <a:extLst>
              <a:ext uri="{FF2B5EF4-FFF2-40B4-BE49-F238E27FC236}">
                <a16:creationId xmlns:a16="http://schemas.microsoft.com/office/drawing/2014/main" id="{F9BA5305-791F-42AC-9E2F-84813E14B0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C752E1-3F59-4025-A808-E260D3A80E58}"/>
              </a:ext>
            </a:extLst>
          </p:cNvPr>
          <p:cNvSpPr>
            <a:spLocks noGrp="1"/>
          </p:cNvSpPr>
          <p:nvPr>
            <p:ph type="sldNum" sz="quarter" idx="12"/>
          </p:nvPr>
        </p:nvSpPr>
        <p:spPr/>
        <p:txBody>
          <a:bodyPr/>
          <a:lstStyle/>
          <a:p>
            <a:fld id="{B837B511-BC08-4783-A48A-468AC6DE462D}" type="slidenum">
              <a:rPr lang="en-US" smtClean="0"/>
              <a:t>‹#›</a:t>
            </a:fld>
            <a:endParaRPr lang="en-US"/>
          </a:p>
        </p:txBody>
      </p:sp>
    </p:spTree>
    <p:extLst>
      <p:ext uri="{BB962C8B-B14F-4D97-AF65-F5344CB8AC3E}">
        <p14:creationId xmlns:p14="http://schemas.microsoft.com/office/powerpoint/2010/main" val="2311060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C68D-BF6A-4792-99CF-0357AAFFA4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DE0C4E-1DBF-4A0F-920C-26B5641895F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8BDFAB-F10B-4253-9927-C1AA045D47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6D2F41-D52C-472C-825E-A7559FB47808}"/>
              </a:ext>
            </a:extLst>
          </p:cNvPr>
          <p:cNvSpPr>
            <a:spLocks noGrp="1"/>
          </p:cNvSpPr>
          <p:nvPr>
            <p:ph type="dt" sz="half" idx="10"/>
          </p:nvPr>
        </p:nvSpPr>
        <p:spPr/>
        <p:txBody>
          <a:bodyPr/>
          <a:lstStyle/>
          <a:p>
            <a:fld id="{78DA7419-8EC6-4B42-92D8-1E42A5DA529A}" type="datetimeFigureOut">
              <a:rPr lang="en-US" smtClean="0"/>
              <a:t>9/20/2017</a:t>
            </a:fld>
            <a:endParaRPr lang="en-US"/>
          </a:p>
        </p:txBody>
      </p:sp>
      <p:sp>
        <p:nvSpPr>
          <p:cNvPr id="6" name="Footer Placeholder 5">
            <a:extLst>
              <a:ext uri="{FF2B5EF4-FFF2-40B4-BE49-F238E27FC236}">
                <a16:creationId xmlns:a16="http://schemas.microsoft.com/office/drawing/2014/main" id="{145C2736-A446-4E73-ACD0-2EE171ED1F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6BC5D1-BA75-4443-82FF-C0485A7A3BA4}"/>
              </a:ext>
            </a:extLst>
          </p:cNvPr>
          <p:cNvSpPr>
            <a:spLocks noGrp="1"/>
          </p:cNvSpPr>
          <p:nvPr>
            <p:ph type="sldNum" sz="quarter" idx="12"/>
          </p:nvPr>
        </p:nvSpPr>
        <p:spPr/>
        <p:txBody>
          <a:bodyPr/>
          <a:lstStyle/>
          <a:p>
            <a:fld id="{B837B511-BC08-4783-A48A-468AC6DE462D}" type="slidenum">
              <a:rPr lang="en-US" smtClean="0"/>
              <a:t>‹#›</a:t>
            </a:fld>
            <a:endParaRPr lang="en-US"/>
          </a:p>
        </p:txBody>
      </p:sp>
    </p:spTree>
    <p:extLst>
      <p:ext uri="{BB962C8B-B14F-4D97-AF65-F5344CB8AC3E}">
        <p14:creationId xmlns:p14="http://schemas.microsoft.com/office/powerpoint/2010/main" val="2023968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099AF-644F-46D7-ACBF-F06F3DF857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68AF79-4639-43ED-9F68-C23D52C89F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13FA2A5-4E0B-44F6-9E98-E19B2322BE5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B5D2B8-A098-4B62-9E71-2D38943643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E299E6B-D50F-444A-AB20-DA35A62A46A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8894DD-F766-4788-AA20-D2F6ACAD5C97}"/>
              </a:ext>
            </a:extLst>
          </p:cNvPr>
          <p:cNvSpPr>
            <a:spLocks noGrp="1"/>
          </p:cNvSpPr>
          <p:nvPr>
            <p:ph type="dt" sz="half" idx="10"/>
          </p:nvPr>
        </p:nvSpPr>
        <p:spPr/>
        <p:txBody>
          <a:bodyPr/>
          <a:lstStyle/>
          <a:p>
            <a:fld id="{78DA7419-8EC6-4B42-92D8-1E42A5DA529A}" type="datetimeFigureOut">
              <a:rPr lang="en-US" smtClean="0"/>
              <a:t>9/20/2017</a:t>
            </a:fld>
            <a:endParaRPr lang="en-US"/>
          </a:p>
        </p:txBody>
      </p:sp>
      <p:sp>
        <p:nvSpPr>
          <p:cNvPr id="8" name="Footer Placeholder 7">
            <a:extLst>
              <a:ext uri="{FF2B5EF4-FFF2-40B4-BE49-F238E27FC236}">
                <a16:creationId xmlns:a16="http://schemas.microsoft.com/office/drawing/2014/main" id="{96717328-B620-4EAF-9AA4-330D1A7730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C83D64-AEDD-4A7F-9B27-717619760440}"/>
              </a:ext>
            </a:extLst>
          </p:cNvPr>
          <p:cNvSpPr>
            <a:spLocks noGrp="1"/>
          </p:cNvSpPr>
          <p:nvPr>
            <p:ph type="sldNum" sz="quarter" idx="12"/>
          </p:nvPr>
        </p:nvSpPr>
        <p:spPr/>
        <p:txBody>
          <a:bodyPr/>
          <a:lstStyle/>
          <a:p>
            <a:fld id="{B837B511-BC08-4783-A48A-468AC6DE462D}" type="slidenum">
              <a:rPr lang="en-US" smtClean="0"/>
              <a:t>‹#›</a:t>
            </a:fld>
            <a:endParaRPr lang="en-US"/>
          </a:p>
        </p:txBody>
      </p:sp>
    </p:spTree>
    <p:extLst>
      <p:ext uri="{BB962C8B-B14F-4D97-AF65-F5344CB8AC3E}">
        <p14:creationId xmlns:p14="http://schemas.microsoft.com/office/powerpoint/2010/main" val="145604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82C39-9AA3-4713-9328-04F63B7A12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A53DDA-95E7-4B66-BAE6-F763DE2DE926}"/>
              </a:ext>
            </a:extLst>
          </p:cNvPr>
          <p:cNvSpPr>
            <a:spLocks noGrp="1"/>
          </p:cNvSpPr>
          <p:nvPr>
            <p:ph type="dt" sz="half" idx="10"/>
          </p:nvPr>
        </p:nvSpPr>
        <p:spPr/>
        <p:txBody>
          <a:bodyPr/>
          <a:lstStyle/>
          <a:p>
            <a:fld id="{78DA7419-8EC6-4B42-92D8-1E42A5DA529A}" type="datetimeFigureOut">
              <a:rPr lang="en-US" smtClean="0"/>
              <a:t>9/20/2017</a:t>
            </a:fld>
            <a:endParaRPr lang="en-US"/>
          </a:p>
        </p:txBody>
      </p:sp>
      <p:sp>
        <p:nvSpPr>
          <p:cNvPr id="4" name="Footer Placeholder 3">
            <a:extLst>
              <a:ext uri="{FF2B5EF4-FFF2-40B4-BE49-F238E27FC236}">
                <a16:creationId xmlns:a16="http://schemas.microsoft.com/office/drawing/2014/main" id="{29EE82DA-7101-4794-B9E7-8623AB5E2E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D0DDFE-0BD6-40B7-8F9B-6C833F160D06}"/>
              </a:ext>
            </a:extLst>
          </p:cNvPr>
          <p:cNvSpPr>
            <a:spLocks noGrp="1"/>
          </p:cNvSpPr>
          <p:nvPr>
            <p:ph type="sldNum" sz="quarter" idx="12"/>
          </p:nvPr>
        </p:nvSpPr>
        <p:spPr/>
        <p:txBody>
          <a:bodyPr/>
          <a:lstStyle/>
          <a:p>
            <a:fld id="{B837B511-BC08-4783-A48A-468AC6DE462D}" type="slidenum">
              <a:rPr lang="en-US" smtClean="0"/>
              <a:t>‹#›</a:t>
            </a:fld>
            <a:endParaRPr lang="en-US"/>
          </a:p>
        </p:txBody>
      </p:sp>
    </p:spTree>
    <p:extLst>
      <p:ext uri="{BB962C8B-B14F-4D97-AF65-F5344CB8AC3E}">
        <p14:creationId xmlns:p14="http://schemas.microsoft.com/office/powerpoint/2010/main" val="365753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FFEC87-411E-4CB0-A728-E000684C87C3}"/>
              </a:ext>
            </a:extLst>
          </p:cNvPr>
          <p:cNvSpPr>
            <a:spLocks noGrp="1"/>
          </p:cNvSpPr>
          <p:nvPr>
            <p:ph type="dt" sz="half" idx="10"/>
          </p:nvPr>
        </p:nvSpPr>
        <p:spPr/>
        <p:txBody>
          <a:bodyPr/>
          <a:lstStyle/>
          <a:p>
            <a:fld id="{78DA7419-8EC6-4B42-92D8-1E42A5DA529A}" type="datetimeFigureOut">
              <a:rPr lang="en-US" smtClean="0"/>
              <a:t>9/20/2017</a:t>
            </a:fld>
            <a:endParaRPr lang="en-US"/>
          </a:p>
        </p:txBody>
      </p:sp>
      <p:sp>
        <p:nvSpPr>
          <p:cNvPr id="3" name="Footer Placeholder 2">
            <a:extLst>
              <a:ext uri="{FF2B5EF4-FFF2-40B4-BE49-F238E27FC236}">
                <a16:creationId xmlns:a16="http://schemas.microsoft.com/office/drawing/2014/main" id="{CFFD1026-601F-4040-B805-C307179DC4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645FEE-3A84-4EE4-99C2-8DEFBBF1EF0B}"/>
              </a:ext>
            </a:extLst>
          </p:cNvPr>
          <p:cNvSpPr>
            <a:spLocks noGrp="1"/>
          </p:cNvSpPr>
          <p:nvPr>
            <p:ph type="sldNum" sz="quarter" idx="12"/>
          </p:nvPr>
        </p:nvSpPr>
        <p:spPr/>
        <p:txBody>
          <a:bodyPr/>
          <a:lstStyle/>
          <a:p>
            <a:fld id="{B837B511-BC08-4783-A48A-468AC6DE462D}" type="slidenum">
              <a:rPr lang="en-US" smtClean="0"/>
              <a:t>‹#›</a:t>
            </a:fld>
            <a:endParaRPr lang="en-US"/>
          </a:p>
        </p:txBody>
      </p:sp>
    </p:spTree>
    <p:extLst>
      <p:ext uri="{BB962C8B-B14F-4D97-AF65-F5344CB8AC3E}">
        <p14:creationId xmlns:p14="http://schemas.microsoft.com/office/powerpoint/2010/main" val="428284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9AEE5-C156-4DF7-A1BD-6C39F20204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BF33D8-EBB4-46D5-9698-BF852D1243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8974D7-A818-49A6-B28B-332C6F2665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FD60550-72FC-4522-9CF6-E58E6A36DA18}"/>
              </a:ext>
            </a:extLst>
          </p:cNvPr>
          <p:cNvSpPr>
            <a:spLocks noGrp="1"/>
          </p:cNvSpPr>
          <p:nvPr>
            <p:ph type="dt" sz="half" idx="10"/>
          </p:nvPr>
        </p:nvSpPr>
        <p:spPr/>
        <p:txBody>
          <a:bodyPr/>
          <a:lstStyle/>
          <a:p>
            <a:fld id="{78DA7419-8EC6-4B42-92D8-1E42A5DA529A}" type="datetimeFigureOut">
              <a:rPr lang="en-US" smtClean="0"/>
              <a:t>9/20/2017</a:t>
            </a:fld>
            <a:endParaRPr lang="en-US"/>
          </a:p>
        </p:txBody>
      </p:sp>
      <p:sp>
        <p:nvSpPr>
          <p:cNvPr id="6" name="Footer Placeholder 5">
            <a:extLst>
              <a:ext uri="{FF2B5EF4-FFF2-40B4-BE49-F238E27FC236}">
                <a16:creationId xmlns:a16="http://schemas.microsoft.com/office/drawing/2014/main" id="{37EE801D-919B-4B13-A8E4-9248CA1505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D43376-E5B3-4321-8D10-97B00B999F22}"/>
              </a:ext>
            </a:extLst>
          </p:cNvPr>
          <p:cNvSpPr>
            <a:spLocks noGrp="1"/>
          </p:cNvSpPr>
          <p:nvPr>
            <p:ph type="sldNum" sz="quarter" idx="12"/>
          </p:nvPr>
        </p:nvSpPr>
        <p:spPr/>
        <p:txBody>
          <a:bodyPr/>
          <a:lstStyle/>
          <a:p>
            <a:fld id="{B837B511-BC08-4783-A48A-468AC6DE462D}" type="slidenum">
              <a:rPr lang="en-US" smtClean="0"/>
              <a:t>‹#›</a:t>
            </a:fld>
            <a:endParaRPr lang="en-US"/>
          </a:p>
        </p:txBody>
      </p:sp>
    </p:spTree>
    <p:extLst>
      <p:ext uri="{BB962C8B-B14F-4D97-AF65-F5344CB8AC3E}">
        <p14:creationId xmlns:p14="http://schemas.microsoft.com/office/powerpoint/2010/main" val="745375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9F79A-39C7-4BCA-90E7-97307EB105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C36C69-FC64-4949-860E-A274437543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F14A22-B2E3-45D1-B6EE-65EDEC813D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1803284-D67B-4F4C-ADE7-10A566268709}"/>
              </a:ext>
            </a:extLst>
          </p:cNvPr>
          <p:cNvSpPr>
            <a:spLocks noGrp="1"/>
          </p:cNvSpPr>
          <p:nvPr>
            <p:ph type="dt" sz="half" idx="10"/>
          </p:nvPr>
        </p:nvSpPr>
        <p:spPr/>
        <p:txBody>
          <a:bodyPr/>
          <a:lstStyle/>
          <a:p>
            <a:fld id="{78DA7419-8EC6-4B42-92D8-1E42A5DA529A}" type="datetimeFigureOut">
              <a:rPr lang="en-US" smtClean="0"/>
              <a:t>9/20/2017</a:t>
            </a:fld>
            <a:endParaRPr lang="en-US"/>
          </a:p>
        </p:txBody>
      </p:sp>
      <p:sp>
        <p:nvSpPr>
          <p:cNvPr id="6" name="Footer Placeholder 5">
            <a:extLst>
              <a:ext uri="{FF2B5EF4-FFF2-40B4-BE49-F238E27FC236}">
                <a16:creationId xmlns:a16="http://schemas.microsoft.com/office/drawing/2014/main" id="{93BB3A1F-5961-40F5-8A8D-E2B4691006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426327-ACFD-4D5D-9A9B-89291CEB3D3A}"/>
              </a:ext>
            </a:extLst>
          </p:cNvPr>
          <p:cNvSpPr>
            <a:spLocks noGrp="1"/>
          </p:cNvSpPr>
          <p:nvPr>
            <p:ph type="sldNum" sz="quarter" idx="12"/>
          </p:nvPr>
        </p:nvSpPr>
        <p:spPr/>
        <p:txBody>
          <a:bodyPr/>
          <a:lstStyle/>
          <a:p>
            <a:fld id="{B837B511-BC08-4783-A48A-468AC6DE462D}" type="slidenum">
              <a:rPr lang="en-US" smtClean="0"/>
              <a:t>‹#›</a:t>
            </a:fld>
            <a:endParaRPr lang="en-US"/>
          </a:p>
        </p:txBody>
      </p:sp>
    </p:spTree>
    <p:extLst>
      <p:ext uri="{BB962C8B-B14F-4D97-AF65-F5344CB8AC3E}">
        <p14:creationId xmlns:p14="http://schemas.microsoft.com/office/powerpoint/2010/main" val="4002788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779F98-2572-4190-8ED7-38AEBEF756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70133E-CC8C-45CC-9891-B2BFDB4A7F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170E52-B62F-44EA-99C0-1BE1C2706B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A7419-8EC6-4B42-92D8-1E42A5DA529A}" type="datetimeFigureOut">
              <a:rPr lang="en-US" smtClean="0"/>
              <a:t>9/20/2017</a:t>
            </a:fld>
            <a:endParaRPr lang="en-US"/>
          </a:p>
        </p:txBody>
      </p:sp>
      <p:sp>
        <p:nvSpPr>
          <p:cNvPr id="5" name="Footer Placeholder 4">
            <a:extLst>
              <a:ext uri="{FF2B5EF4-FFF2-40B4-BE49-F238E27FC236}">
                <a16:creationId xmlns:a16="http://schemas.microsoft.com/office/drawing/2014/main" id="{C0EC6561-8D0D-4F6A-B16C-4C6E48A39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5AE841-14D6-447B-A109-3600CC03D6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37B511-BC08-4783-A48A-468AC6DE462D}" type="slidenum">
              <a:rPr lang="en-US" smtClean="0"/>
              <a:t>‹#›</a:t>
            </a:fld>
            <a:endParaRPr lang="en-US"/>
          </a:p>
        </p:txBody>
      </p:sp>
    </p:spTree>
    <p:extLst>
      <p:ext uri="{BB962C8B-B14F-4D97-AF65-F5344CB8AC3E}">
        <p14:creationId xmlns:p14="http://schemas.microsoft.com/office/powerpoint/2010/main" val="1310354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4.jpe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00.png"/><Relationship Id="rId11" Type="http://schemas.openxmlformats.org/officeDocument/2006/relationships/image" Target="../media/image85.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40.png"/><Relationship Id="rId13" Type="http://schemas.openxmlformats.org/officeDocument/2006/relationships/image" Target="../media/image290.png"/><Relationship Id="rId3" Type="http://schemas.openxmlformats.org/officeDocument/2006/relationships/image" Target="../media/image190.png"/><Relationship Id="rId7" Type="http://schemas.openxmlformats.org/officeDocument/2006/relationships/image" Target="../media/image230.png"/><Relationship Id="rId12" Type="http://schemas.openxmlformats.org/officeDocument/2006/relationships/image" Target="../media/image280.png"/><Relationship Id="rId2" Type="http://schemas.openxmlformats.org/officeDocument/2006/relationships/image" Target="../media/image180.png"/><Relationship Id="rId1" Type="http://schemas.openxmlformats.org/officeDocument/2006/relationships/slideLayout" Target="../slideLayouts/slideLayout2.xml"/><Relationship Id="rId6" Type="http://schemas.openxmlformats.org/officeDocument/2006/relationships/image" Target="../media/image220.png"/><Relationship Id="rId11" Type="http://schemas.openxmlformats.org/officeDocument/2006/relationships/image" Target="../media/image270.png"/><Relationship Id="rId5" Type="http://schemas.openxmlformats.org/officeDocument/2006/relationships/image" Target="../media/image211.png"/><Relationship Id="rId10" Type="http://schemas.openxmlformats.org/officeDocument/2006/relationships/image" Target="../media/image260.png"/><Relationship Id="rId4" Type="http://schemas.openxmlformats.org/officeDocument/2006/relationships/image" Target="../media/image200.png"/><Relationship Id="rId9" Type="http://schemas.openxmlformats.org/officeDocument/2006/relationships/image" Target="../media/image250.pn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1.png"/><Relationship Id="rId7" Type="http://schemas.openxmlformats.org/officeDocument/2006/relationships/image" Target="../media/image35.png"/><Relationship Id="rId2" Type="http://schemas.openxmlformats.org/officeDocument/2006/relationships/image" Target="../media/image30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0.png"/><Relationship Id="rId9" Type="http://schemas.openxmlformats.org/officeDocument/2006/relationships/image" Target="../media/image37.png"/></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10.png"/><Relationship Id="rId7" Type="http://schemas.openxmlformats.org/officeDocument/2006/relationships/image" Target="../media/image60.png"/><Relationship Id="rId2" Type="http://schemas.openxmlformats.org/officeDocument/2006/relationships/image" Target="../media/image110.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310.png"/><Relationship Id="rId9"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40.png"/><Relationship Id="rId13" Type="http://schemas.openxmlformats.org/officeDocument/2006/relationships/image" Target="../media/image7.png"/><Relationship Id="rId3" Type="http://schemas.openxmlformats.org/officeDocument/2006/relationships/image" Target="../media/image190.png"/><Relationship Id="rId7" Type="http://schemas.openxmlformats.org/officeDocument/2006/relationships/image" Target="../media/image230.png"/><Relationship Id="rId12" Type="http://schemas.openxmlformats.org/officeDocument/2006/relationships/image" Target="../media/image280.png"/><Relationship Id="rId2" Type="http://schemas.openxmlformats.org/officeDocument/2006/relationships/image" Target="../media/image180.png"/><Relationship Id="rId1" Type="http://schemas.openxmlformats.org/officeDocument/2006/relationships/slideLayout" Target="../slideLayouts/slideLayout2.xml"/><Relationship Id="rId5" Type="http://schemas.openxmlformats.org/officeDocument/2006/relationships/image" Target="../media/image211.png"/><Relationship Id="rId10" Type="http://schemas.openxmlformats.org/officeDocument/2006/relationships/image" Target="../media/image6.png"/><Relationship Id="rId4" Type="http://schemas.openxmlformats.org/officeDocument/2006/relationships/image" Target="../media/image200.png"/><Relationship Id="rId9" Type="http://schemas.openxmlformats.org/officeDocument/2006/relationships/image" Target="../media/image250.png"/><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4ACF7-CC9B-47E7-9E91-6C3423A4F537}"/>
              </a:ext>
            </a:extLst>
          </p:cNvPr>
          <p:cNvSpPr>
            <a:spLocks noGrp="1"/>
          </p:cNvSpPr>
          <p:nvPr>
            <p:ph type="ctrTitle"/>
          </p:nvPr>
        </p:nvSpPr>
        <p:spPr/>
        <p:txBody>
          <a:bodyPr/>
          <a:lstStyle/>
          <a:p>
            <a:r>
              <a:rPr lang="en-US" dirty="0"/>
              <a:t>Authenticated encryption</a:t>
            </a:r>
          </a:p>
        </p:txBody>
      </p:sp>
    </p:spTree>
    <p:extLst>
      <p:ext uri="{BB962C8B-B14F-4D97-AF65-F5344CB8AC3E}">
        <p14:creationId xmlns:p14="http://schemas.microsoft.com/office/powerpoint/2010/main" val="1784395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387D783-553F-477E-BFC5-7429D76F3B97}"/>
              </a:ext>
            </a:extLst>
          </p:cNvPr>
          <p:cNvSpPr/>
          <p:nvPr/>
        </p:nvSpPr>
        <p:spPr>
          <a:xfrm>
            <a:off x="6501017" y="2035383"/>
            <a:ext cx="4852783" cy="34994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6A8E75E5-CABC-49C9-89CF-A7C47CAC0FA0}"/>
                  </a:ext>
                </a:extLst>
              </p:cNvPr>
              <p:cNvSpPr txBox="1"/>
              <p:nvPr/>
            </p:nvSpPr>
            <p:spPr>
              <a:xfrm>
                <a:off x="8445504" y="5626183"/>
                <a:ext cx="96380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𝐺</m:t>
                          </m:r>
                        </m:e>
                        <m:sub>
                          <m:r>
                            <a:rPr lang="en-US" sz="2400" b="0" i="1" smtClean="0">
                              <a:latin typeface="Cambria Math" panose="02040503050406030204" pitchFamily="18" charset="0"/>
                            </a:rPr>
                            <m:t>1</m:t>
                          </m:r>
                        </m:sub>
                      </m:sSub>
                    </m:oMath>
                  </m:oMathPara>
                </a14:m>
                <a:endParaRPr lang="en-US" sz="2400" dirty="0"/>
              </a:p>
            </p:txBody>
          </p:sp>
        </mc:Choice>
        <mc:Fallback xmlns="">
          <p:sp>
            <p:nvSpPr>
              <p:cNvPr id="27" name="TextBox 26">
                <a:extLst>
                  <a:ext uri="{FF2B5EF4-FFF2-40B4-BE49-F238E27FC236}">
                    <a16:creationId xmlns:a16="http://schemas.microsoft.com/office/drawing/2014/main" id="{6A8E75E5-CABC-49C9-89CF-A7C47CAC0FA0}"/>
                  </a:ext>
                </a:extLst>
              </p:cNvPr>
              <p:cNvSpPr txBox="1">
                <a:spLocks noRot="1" noChangeAspect="1" noMove="1" noResize="1" noEditPoints="1" noAdjustHandles="1" noChangeArrowheads="1" noChangeShapeType="1" noTextEdit="1"/>
              </p:cNvSpPr>
              <p:nvPr/>
            </p:nvSpPr>
            <p:spPr>
              <a:xfrm>
                <a:off x="8445504" y="5626183"/>
                <a:ext cx="963807" cy="461665"/>
              </a:xfrm>
              <a:prstGeom prst="rect">
                <a:avLst/>
              </a:prstGeom>
              <a:blipFill>
                <a:blip r:embed="rId3"/>
                <a:stretch>
                  <a:fillRect/>
                </a:stretch>
              </a:blipFill>
            </p:spPr>
            <p:txBody>
              <a:bodyPr/>
              <a:lstStyle/>
              <a:p>
                <a:r>
                  <a:rPr lang="en-US">
                    <a:noFill/>
                  </a:rPr>
                  <a:t> </a:t>
                </a:r>
              </a:p>
            </p:txBody>
          </p:sp>
        </mc:Fallback>
      </mc:AlternateContent>
      <p:sp>
        <p:nvSpPr>
          <p:cNvPr id="21" name="Rectangle 20">
            <a:extLst>
              <a:ext uri="{FF2B5EF4-FFF2-40B4-BE49-F238E27FC236}">
                <a16:creationId xmlns:a16="http://schemas.microsoft.com/office/drawing/2014/main" id="{0AB5304F-1923-415F-85AD-BF7A85798DE0}"/>
              </a:ext>
            </a:extLst>
          </p:cNvPr>
          <p:cNvSpPr/>
          <p:nvPr/>
        </p:nvSpPr>
        <p:spPr>
          <a:xfrm>
            <a:off x="817850" y="2035383"/>
            <a:ext cx="4852783" cy="34994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E070CBC8-507B-4A9D-8978-4E488DA092AE}"/>
                  </a:ext>
                </a:extLst>
              </p:cNvPr>
              <p:cNvSpPr txBox="1"/>
              <p:nvPr/>
            </p:nvSpPr>
            <p:spPr>
              <a:xfrm>
                <a:off x="2618483" y="5635424"/>
                <a:ext cx="96380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𝐺</m:t>
                          </m:r>
                        </m:e>
                        <m:sub>
                          <m:r>
                            <a:rPr lang="en-US" sz="2400" b="0" i="1" smtClean="0">
                              <a:latin typeface="Cambria Math" panose="02040503050406030204" pitchFamily="18" charset="0"/>
                            </a:rPr>
                            <m:t>0</m:t>
                          </m:r>
                        </m:sub>
                      </m:sSub>
                    </m:oMath>
                  </m:oMathPara>
                </a14:m>
                <a:endParaRPr lang="en-US" sz="2400" dirty="0"/>
              </a:p>
            </p:txBody>
          </p:sp>
        </mc:Choice>
        <mc:Fallback xmlns="">
          <p:sp>
            <p:nvSpPr>
              <p:cNvPr id="24" name="TextBox 23">
                <a:extLst>
                  <a:ext uri="{FF2B5EF4-FFF2-40B4-BE49-F238E27FC236}">
                    <a16:creationId xmlns:a16="http://schemas.microsoft.com/office/drawing/2014/main" id="{E070CBC8-507B-4A9D-8978-4E488DA092AE}"/>
                  </a:ext>
                </a:extLst>
              </p:cNvPr>
              <p:cNvSpPr txBox="1">
                <a:spLocks noRot="1" noChangeAspect="1" noMove="1" noResize="1" noEditPoints="1" noAdjustHandles="1" noChangeArrowheads="1" noChangeShapeType="1" noTextEdit="1"/>
              </p:cNvSpPr>
              <p:nvPr/>
            </p:nvSpPr>
            <p:spPr>
              <a:xfrm>
                <a:off x="2618483" y="5635424"/>
                <a:ext cx="963807" cy="461665"/>
              </a:xfrm>
              <a:prstGeom prst="rect">
                <a:avLst/>
              </a:prstGeom>
              <a:blipFill>
                <a:blip r:embed="rId4"/>
                <a:stretch>
                  <a:fillRect b="-1316"/>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6F370D7D-331D-4FB2-8E03-BDEE9FDCF8DB}"/>
              </a:ext>
            </a:extLst>
          </p:cNvPr>
          <p:cNvSpPr>
            <a:spLocks noGrp="1"/>
          </p:cNvSpPr>
          <p:nvPr>
            <p:ph type="title"/>
          </p:nvPr>
        </p:nvSpPr>
        <p:spPr>
          <a:xfrm>
            <a:off x="838200" y="-151511"/>
            <a:ext cx="10515600" cy="1325563"/>
          </a:xfrm>
        </p:spPr>
        <p:txBody>
          <a:bodyPr/>
          <a:lstStyle/>
          <a:p>
            <a:pPr algn="ctr"/>
            <a:r>
              <a:rPr lang="en-US" dirty="0"/>
              <a:t>Pseudo-random function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27E619C-C171-4EA2-B759-78608F4987EA}"/>
                  </a:ext>
                </a:extLst>
              </p:cNvPr>
              <p:cNvSpPr>
                <a:spLocks noGrp="1"/>
              </p:cNvSpPr>
              <p:nvPr>
                <p:ph idx="1"/>
              </p:nvPr>
            </p:nvSpPr>
            <p:spPr>
              <a:xfrm>
                <a:off x="838200" y="1078669"/>
                <a:ext cx="10515600" cy="4351338"/>
              </a:xfrm>
            </p:spPr>
            <p:txBody>
              <a:bodyPr/>
              <a:lstStyle/>
              <a:p>
                <a:r>
                  <a:rPr lang="en-US" dirty="0"/>
                  <a:t>A class of functions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𝑛</m:t>
                            </m:r>
                          </m:sup>
                        </m:sSup>
                      </m:sub>
                    </m:sSub>
                    <m:r>
                      <a:rPr lang="en-US" b="0" i="1" smtClean="0">
                        <a:latin typeface="Cambria Math" panose="02040503050406030204" pitchFamily="18" charset="0"/>
                      </a:rPr>
                      <m:t>)</m:t>
                    </m:r>
                  </m:oMath>
                </a14:m>
                <a:r>
                  <a:rPr lang="en-US" dirty="0"/>
                  <a:t> is pseudo-random if the following two games are indistinguishable</a:t>
                </a:r>
              </a:p>
            </p:txBody>
          </p:sp>
        </mc:Choice>
        <mc:Fallback xmlns="">
          <p:sp>
            <p:nvSpPr>
              <p:cNvPr id="3" name="Content Placeholder 2">
                <a:extLst>
                  <a:ext uri="{FF2B5EF4-FFF2-40B4-BE49-F238E27FC236}">
                    <a16:creationId xmlns:a16="http://schemas.microsoft.com/office/drawing/2014/main" id="{D27E619C-C171-4EA2-B759-78608F4987EA}"/>
                  </a:ext>
                </a:extLst>
              </p:cNvPr>
              <p:cNvSpPr>
                <a:spLocks noGrp="1" noRot="1" noChangeAspect="1" noMove="1" noResize="1" noEditPoints="1" noAdjustHandles="1" noChangeArrowheads="1" noChangeShapeType="1" noTextEdit="1"/>
              </p:cNvSpPr>
              <p:nvPr>
                <p:ph idx="1"/>
              </p:nvPr>
            </p:nvSpPr>
            <p:spPr>
              <a:xfrm>
                <a:off x="838200" y="1078669"/>
                <a:ext cx="10515600" cy="4351338"/>
              </a:xfrm>
              <a:blipFill>
                <a:blip r:embed="rId5"/>
                <a:stretch>
                  <a:fillRect l="-1043" t="-2381"/>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6A0BDA51-1A58-4A0A-875D-C1BBCF8EE211}"/>
              </a:ext>
            </a:extLst>
          </p:cNvPr>
          <p:cNvSpPr/>
          <p:nvPr/>
        </p:nvSpPr>
        <p:spPr>
          <a:xfrm>
            <a:off x="3215834" y="2411684"/>
            <a:ext cx="1709911" cy="2485293"/>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sp>
        <p:nvSpPr>
          <p:cNvPr id="5" name="Rectangle 4">
            <a:extLst>
              <a:ext uri="{FF2B5EF4-FFF2-40B4-BE49-F238E27FC236}">
                <a16:creationId xmlns:a16="http://schemas.microsoft.com/office/drawing/2014/main" id="{BB2810CF-9115-4967-A059-5C85C1355FB9}"/>
              </a:ext>
            </a:extLst>
          </p:cNvPr>
          <p:cNvSpPr/>
          <p:nvPr/>
        </p:nvSpPr>
        <p:spPr>
          <a:xfrm>
            <a:off x="1166727" y="3572479"/>
            <a:ext cx="3867320" cy="1376208"/>
          </a:xfrm>
          <a:prstGeom prst="rect">
            <a:avLst/>
          </a:prstGeom>
          <a:solidFill>
            <a:schemeClr val="bg1">
              <a:alpha val="0"/>
            </a:schemeClr>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cxnSp>
        <p:nvCxnSpPr>
          <p:cNvPr id="6" name="Straight Arrow Connector 5">
            <a:extLst>
              <a:ext uri="{FF2B5EF4-FFF2-40B4-BE49-F238E27FC236}">
                <a16:creationId xmlns:a16="http://schemas.microsoft.com/office/drawing/2014/main" id="{E31B259C-29BB-434A-963F-04184E4A3B58}"/>
              </a:ext>
            </a:extLst>
          </p:cNvPr>
          <p:cNvCxnSpPr>
            <a:cxnSpLocks/>
          </p:cNvCxnSpPr>
          <p:nvPr/>
        </p:nvCxnSpPr>
        <p:spPr>
          <a:xfrm>
            <a:off x="1520256" y="4020254"/>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B2B3047-6FD8-495A-8343-5039B60E6431}"/>
                  </a:ext>
                </a:extLst>
              </p:cNvPr>
              <p:cNvSpPr txBox="1"/>
              <p:nvPr/>
            </p:nvSpPr>
            <p:spPr>
              <a:xfrm>
                <a:off x="3235133" y="3973647"/>
                <a:ext cx="1774931"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w</m:t>
                      </m:r>
                      <m:r>
                        <a:rPr lang="en-US" b="0" i="1" smtClean="0">
                          <a:latin typeface="Cambria Math" panose="02040503050406030204" pitchFamily="18" charset="0"/>
                        </a:rPr>
                        <m:t>←</m:t>
                      </m:r>
                      <m:r>
                        <a:rPr lang="en-US" b="0"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 </m:t>
                      </m:r>
                    </m:oMath>
                  </m:oMathPara>
                </a14:m>
                <a:endParaRPr lang="en-US" b="0" dirty="0"/>
              </a:p>
              <a:p>
                <a:endParaRPr lang="en-US" dirty="0"/>
              </a:p>
              <a:p>
                <a:endParaRPr lang="en-US" dirty="0"/>
              </a:p>
            </p:txBody>
          </p:sp>
        </mc:Choice>
        <mc:Fallback xmlns="">
          <p:sp>
            <p:nvSpPr>
              <p:cNvPr id="7" name="TextBox 6">
                <a:extLst>
                  <a:ext uri="{FF2B5EF4-FFF2-40B4-BE49-F238E27FC236}">
                    <a16:creationId xmlns:a16="http://schemas.microsoft.com/office/drawing/2014/main" id="{BB2B3047-6FD8-495A-8343-5039B60E6431}"/>
                  </a:ext>
                </a:extLst>
              </p:cNvPr>
              <p:cNvSpPr txBox="1">
                <a:spLocks noRot="1" noChangeAspect="1" noMove="1" noResize="1" noEditPoints="1" noAdjustHandles="1" noChangeArrowheads="1" noChangeShapeType="1" noTextEdit="1"/>
              </p:cNvSpPr>
              <p:nvPr/>
            </p:nvSpPr>
            <p:spPr>
              <a:xfrm>
                <a:off x="3235133" y="3973647"/>
                <a:ext cx="1774931" cy="923330"/>
              </a:xfrm>
              <a:prstGeom prst="rect">
                <a:avLst/>
              </a:prstGeom>
              <a:blipFill>
                <a:blip r:embed="rId6"/>
                <a:stretch>
                  <a:fillRect/>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42D829DE-A881-4C1D-95DF-F04BA961CE2E}"/>
              </a:ext>
            </a:extLst>
          </p:cNvPr>
          <p:cNvCxnSpPr>
            <a:cxnSpLocks/>
          </p:cNvCxnSpPr>
          <p:nvPr/>
        </p:nvCxnSpPr>
        <p:spPr>
          <a:xfrm flipH="1">
            <a:off x="1308419" y="4612280"/>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7124BD2-2179-4D7D-B434-0B91A427CC45}"/>
                  </a:ext>
                </a:extLst>
              </p:cNvPr>
              <p:cNvSpPr txBox="1"/>
              <p:nvPr/>
            </p:nvSpPr>
            <p:spPr>
              <a:xfrm>
                <a:off x="3446445" y="2730492"/>
                <a:ext cx="1280159" cy="369332"/>
              </a:xfrm>
              <a:prstGeom prst="rect">
                <a:avLst/>
              </a:prstGeom>
              <a:noFill/>
            </p:spPr>
            <p:txBody>
              <a:bodyPr wrap="none" rtlCol="0">
                <a:spAutoFit/>
              </a:bodyPr>
              <a:lstStyle/>
              <a:p>
                <a:r>
                  <a:rPr lang="en-US" dirty="0"/>
                  <a:t>k</a:t>
                </a: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𝑅</m:t>
                        </m:r>
                      </m:sub>
                    </m:sSub>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0,1</m:t>
                            </m:r>
                          </m:e>
                        </m:d>
                      </m:e>
                      <m:sup>
                        <m:r>
                          <a:rPr lang="en-US" b="0" i="1" smtClean="0">
                            <a:latin typeface="Cambria Math" panose="02040503050406030204" pitchFamily="18" charset="0"/>
                          </a:rPr>
                          <m:t>𝑛</m:t>
                        </m:r>
                      </m:sup>
                    </m:sSup>
                  </m:oMath>
                </a14:m>
                <a:endParaRPr lang="en-US" dirty="0"/>
              </a:p>
            </p:txBody>
          </p:sp>
        </mc:Choice>
        <mc:Fallback xmlns="">
          <p:sp>
            <p:nvSpPr>
              <p:cNvPr id="9" name="TextBox 8">
                <a:extLst>
                  <a:ext uri="{FF2B5EF4-FFF2-40B4-BE49-F238E27FC236}">
                    <a16:creationId xmlns:a16="http://schemas.microsoft.com/office/drawing/2014/main" id="{07124BD2-2179-4D7D-B434-0B91A427CC45}"/>
                  </a:ext>
                </a:extLst>
              </p:cNvPr>
              <p:cNvSpPr txBox="1">
                <a:spLocks noRot="1" noChangeAspect="1" noMove="1" noResize="1" noEditPoints="1" noAdjustHandles="1" noChangeArrowheads="1" noChangeShapeType="1" noTextEdit="1"/>
              </p:cNvSpPr>
              <p:nvPr/>
            </p:nvSpPr>
            <p:spPr>
              <a:xfrm>
                <a:off x="3446445" y="2730492"/>
                <a:ext cx="1280159" cy="369332"/>
              </a:xfrm>
              <a:prstGeom prst="rect">
                <a:avLst/>
              </a:prstGeom>
              <a:blipFill>
                <a:blip r:embed="rId7"/>
                <a:stretch>
                  <a:fillRect l="-3810" t="-9836" b="-24590"/>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B32920DF-25B2-4D7C-9EEC-E6AE7072E39D}"/>
              </a:ext>
            </a:extLst>
          </p:cNvPr>
          <p:cNvSpPr/>
          <p:nvPr/>
        </p:nvSpPr>
        <p:spPr>
          <a:xfrm>
            <a:off x="2042314" y="3611701"/>
            <a:ext cx="369012" cy="369332"/>
          </a:xfrm>
          <a:prstGeom prst="rect">
            <a:avLst/>
          </a:prstGeom>
          <a:solidFill>
            <a:schemeClr val="bg1"/>
          </a:solidFill>
        </p:spPr>
        <p:txBody>
          <a:bodyPr wrap="none">
            <a:spAutoFit/>
          </a:bodyPr>
          <a:lstStyle/>
          <a:p>
            <a:r>
              <a:rPr lang="en-US" dirty="0">
                <a:ln w="0"/>
                <a:effectLst>
                  <a:outerShdw blurRad="38100" dist="19050" dir="2700000" algn="tl" rotWithShape="0">
                    <a:schemeClr val="dk1">
                      <a:alpha val="40000"/>
                    </a:schemeClr>
                  </a:outerShdw>
                </a:effectLst>
              </a:rPr>
              <a:t>m</a:t>
            </a:r>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589112C4-155C-482A-B7C3-B17D7BB248A3}"/>
                  </a:ext>
                </a:extLst>
              </p:cNvPr>
              <p:cNvSpPr/>
              <p:nvPr/>
            </p:nvSpPr>
            <p:spPr>
              <a:xfrm>
                <a:off x="2019712" y="4191287"/>
                <a:ext cx="414216"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n w="0"/>
                          <a:effectLst>
                            <a:outerShdw blurRad="38100" dist="19050" dir="2700000" algn="tl" rotWithShape="0">
                              <a:schemeClr val="dk1">
                                <a:alpha val="40000"/>
                              </a:schemeClr>
                            </a:outerShdw>
                          </a:effectLst>
                          <a:latin typeface="Cambria Math" panose="02040503050406030204" pitchFamily="18" charset="0"/>
                        </a:rPr>
                        <m:t>𝑤</m:t>
                      </m:r>
                    </m:oMath>
                  </m:oMathPara>
                </a14:m>
                <a:endParaRPr lang="en-US" dirty="0">
                  <a:ln w="0"/>
                  <a:effectLst>
                    <a:outerShdw blurRad="38100" dist="19050" dir="2700000" algn="tl" rotWithShape="0">
                      <a:schemeClr val="dk1">
                        <a:alpha val="40000"/>
                      </a:schemeClr>
                    </a:outerShdw>
                  </a:effectLst>
                </a:endParaRPr>
              </a:p>
            </p:txBody>
          </p:sp>
        </mc:Choice>
        <mc:Fallback xmlns="">
          <p:sp>
            <p:nvSpPr>
              <p:cNvPr id="11" name="Rectangle 10">
                <a:extLst>
                  <a:ext uri="{FF2B5EF4-FFF2-40B4-BE49-F238E27FC236}">
                    <a16:creationId xmlns:a16="http://schemas.microsoft.com/office/drawing/2014/main" id="{589112C4-155C-482A-B7C3-B17D7BB248A3}"/>
                  </a:ext>
                </a:extLst>
              </p:cNvPr>
              <p:cNvSpPr>
                <a:spLocks noRot="1" noChangeAspect="1" noMove="1" noResize="1" noEditPoints="1" noAdjustHandles="1" noChangeArrowheads="1" noChangeShapeType="1" noTextEdit="1"/>
              </p:cNvSpPr>
              <p:nvPr/>
            </p:nvSpPr>
            <p:spPr>
              <a:xfrm>
                <a:off x="2019712" y="4191287"/>
                <a:ext cx="414216" cy="369332"/>
              </a:xfrm>
              <a:prstGeom prst="rect">
                <a:avLst/>
              </a:prstGeom>
              <a:blipFill>
                <a:blip r:embed="rId8"/>
                <a:stretch>
                  <a:fillRect/>
                </a:stretch>
              </a:blipFill>
            </p:spPr>
            <p:txBody>
              <a:bodyPr/>
              <a:lstStyle/>
              <a:p>
                <a:r>
                  <a:rPr lang="en-US">
                    <a:noFill/>
                  </a:rPr>
                  <a:t> </a:t>
                </a:r>
              </a:p>
            </p:txBody>
          </p:sp>
        </mc:Fallback>
      </mc:AlternateContent>
      <p:sp>
        <p:nvSpPr>
          <p:cNvPr id="12" name="Rectangle 11">
            <a:extLst>
              <a:ext uri="{FF2B5EF4-FFF2-40B4-BE49-F238E27FC236}">
                <a16:creationId xmlns:a16="http://schemas.microsoft.com/office/drawing/2014/main" id="{350C9D61-4B35-4B3A-98A9-7B45B65C0770}"/>
              </a:ext>
            </a:extLst>
          </p:cNvPr>
          <p:cNvSpPr/>
          <p:nvPr/>
        </p:nvSpPr>
        <p:spPr>
          <a:xfrm>
            <a:off x="8995532" y="2413319"/>
            <a:ext cx="1850041" cy="2366911"/>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cxnSp>
        <p:nvCxnSpPr>
          <p:cNvPr id="14" name="Straight Arrow Connector 13">
            <a:extLst>
              <a:ext uri="{FF2B5EF4-FFF2-40B4-BE49-F238E27FC236}">
                <a16:creationId xmlns:a16="http://schemas.microsoft.com/office/drawing/2014/main" id="{85E593AB-1F62-4E2E-B010-9EF3EF92F4B2}"/>
              </a:ext>
            </a:extLst>
          </p:cNvPr>
          <p:cNvCxnSpPr>
            <a:cxnSpLocks/>
          </p:cNvCxnSpPr>
          <p:nvPr/>
        </p:nvCxnSpPr>
        <p:spPr>
          <a:xfrm>
            <a:off x="7261091" y="3920200"/>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B60DE77-4E0D-4331-90ED-C1A7FE969E12}"/>
              </a:ext>
            </a:extLst>
          </p:cNvPr>
          <p:cNvCxnSpPr>
            <a:cxnSpLocks/>
          </p:cNvCxnSpPr>
          <p:nvPr/>
        </p:nvCxnSpPr>
        <p:spPr>
          <a:xfrm flipH="1">
            <a:off x="7049254" y="4512226"/>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DD756DB8-684D-46B7-9498-97749152EDB6}"/>
                  </a:ext>
                </a:extLst>
              </p:cNvPr>
              <p:cNvSpPr txBox="1"/>
              <p:nvPr/>
            </p:nvSpPr>
            <p:spPr>
              <a:xfrm>
                <a:off x="9116101" y="2548299"/>
                <a:ext cx="1608902"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F</m:t>
                      </m:r>
                      <m:r>
                        <a:rPr lang="en-US" b="0" i="0" smtClean="0">
                          <a:latin typeface="Cambria Math" panose="02040503050406030204" pitchFamily="18" charset="0"/>
                        </a:rPr>
                        <m:t> </m:t>
                      </m:r>
                      <m:r>
                        <a:rPr lang="en-US" b="0" i="1" smtClean="0">
                          <a:latin typeface="Cambria Math" panose="02040503050406030204" pitchFamily="18" charset="0"/>
                        </a:rPr>
                        <m:t>←</m:t>
                      </m:r>
                      <m:r>
                        <a:rPr lang="en-US" b="0" i="1" smtClean="0">
                          <a:latin typeface="Cambria Math" panose="02040503050406030204" pitchFamily="18" charset="0"/>
                        </a:rPr>
                        <m:t>𝑟𝑎𝑛𝑑𝑜𝑚</m:t>
                      </m:r>
                      <m:r>
                        <a:rPr lang="en-US" b="0" i="1" smtClean="0">
                          <a:latin typeface="Cambria Math" panose="02040503050406030204" pitchFamily="18" charset="0"/>
                        </a:rPr>
                        <m:t> </m:t>
                      </m:r>
                    </m:oMath>
                  </m:oMathPara>
                </a14:m>
                <a:endParaRPr lang="en-US"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𝑓𝑢𝑛𝑐𝑡𝑖𝑜𝑛</m:t>
                      </m:r>
                    </m:oMath>
                  </m:oMathPara>
                </a14:m>
                <a:endParaRPr lang="en-US" dirty="0"/>
              </a:p>
            </p:txBody>
          </p:sp>
        </mc:Choice>
        <mc:Fallback xmlns="">
          <p:sp>
            <p:nvSpPr>
              <p:cNvPr id="16" name="TextBox 15">
                <a:extLst>
                  <a:ext uri="{FF2B5EF4-FFF2-40B4-BE49-F238E27FC236}">
                    <a16:creationId xmlns:a16="http://schemas.microsoft.com/office/drawing/2014/main" id="{DD756DB8-684D-46B7-9498-97749152EDB6}"/>
                  </a:ext>
                </a:extLst>
              </p:cNvPr>
              <p:cNvSpPr txBox="1">
                <a:spLocks noRot="1" noChangeAspect="1" noMove="1" noResize="1" noEditPoints="1" noAdjustHandles="1" noChangeArrowheads="1" noChangeShapeType="1" noTextEdit="1"/>
              </p:cNvSpPr>
              <p:nvPr/>
            </p:nvSpPr>
            <p:spPr>
              <a:xfrm>
                <a:off x="9116101" y="2548299"/>
                <a:ext cx="1608902" cy="646331"/>
              </a:xfrm>
              <a:prstGeom prst="rect">
                <a:avLst/>
              </a:prstGeom>
              <a:blipFill>
                <a:blip r:embed="rId9"/>
                <a:stretch>
                  <a:fillRect b="-7547"/>
                </a:stretch>
              </a:blipFill>
            </p:spPr>
            <p:txBody>
              <a:bodyPr/>
              <a:lstStyle/>
              <a:p>
                <a:r>
                  <a:rPr lang="en-US">
                    <a:noFill/>
                  </a:rPr>
                  <a:t> </a:t>
                </a:r>
              </a:p>
            </p:txBody>
          </p:sp>
        </mc:Fallback>
      </mc:AlternateContent>
      <p:sp>
        <p:nvSpPr>
          <p:cNvPr id="17" name="Rectangle 16">
            <a:extLst>
              <a:ext uri="{FF2B5EF4-FFF2-40B4-BE49-F238E27FC236}">
                <a16:creationId xmlns:a16="http://schemas.microsoft.com/office/drawing/2014/main" id="{4B792AC1-996F-43AF-A643-65688DBAF2B4}"/>
              </a:ext>
            </a:extLst>
          </p:cNvPr>
          <p:cNvSpPr/>
          <p:nvPr/>
        </p:nvSpPr>
        <p:spPr>
          <a:xfrm>
            <a:off x="7783149" y="3511647"/>
            <a:ext cx="369012" cy="369332"/>
          </a:xfrm>
          <a:prstGeom prst="rect">
            <a:avLst/>
          </a:prstGeom>
          <a:solidFill>
            <a:schemeClr val="bg1"/>
          </a:solidFill>
        </p:spPr>
        <p:txBody>
          <a:bodyPr wrap="none">
            <a:spAutoFit/>
          </a:bodyPr>
          <a:lstStyle/>
          <a:p>
            <a:r>
              <a:rPr lang="en-US" dirty="0">
                <a:ln w="0"/>
                <a:effectLst>
                  <a:outerShdw blurRad="38100" dist="19050" dir="2700000" algn="tl" rotWithShape="0">
                    <a:schemeClr val="dk1">
                      <a:alpha val="40000"/>
                    </a:schemeClr>
                  </a:outerShdw>
                </a:effectLst>
              </a:rPr>
              <a:t>m</a:t>
            </a:r>
          </a:p>
        </p:txBody>
      </p: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70E5DD08-A38A-4128-A7A3-8C38B8CC231E}"/>
                  </a:ext>
                </a:extLst>
              </p:cNvPr>
              <p:cNvSpPr/>
              <p:nvPr/>
            </p:nvSpPr>
            <p:spPr>
              <a:xfrm>
                <a:off x="7760547" y="4091233"/>
                <a:ext cx="414216"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n w="0"/>
                          <a:effectLst>
                            <a:outerShdw blurRad="38100" dist="19050" dir="2700000" algn="tl" rotWithShape="0">
                              <a:schemeClr val="dk1">
                                <a:alpha val="40000"/>
                              </a:schemeClr>
                            </a:outerShdw>
                          </a:effectLst>
                          <a:latin typeface="Cambria Math" panose="02040503050406030204" pitchFamily="18" charset="0"/>
                        </a:rPr>
                        <m:t>𝑤</m:t>
                      </m:r>
                    </m:oMath>
                  </m:oMathPara>
                </a14:m>
                <a:endParaRPr lang="en-US" dirty="0">
                  <a:ln w="0"/>
                  <a:effectLst>
                    <a:outerShdw blurRad="38100" dist="19050" dir="2700000" algn="tl" rotWithShape="0">
                      <a:schemeClr val="dk1">
                        <a:alpha val="40000"/>
                      </a:schemeClr>
                    </a:outerShdw>
                  </a:effectLst>
                </a:endParaRPr>
              </a:p>
            </p:txBody>
          </p:sp>
        </mc:Choice>
        <mc:Fallback xmlns="">
          <p:sp>
            <p:nvSpPr>
              <p:cNvPr id="18" name="Rectangle 17">
                <a:extLst>
                  <a:ext uri="{FF2B5EF4-FFF2-40B4-BE49-F238E27FC236}">
                    <a16:creationId xmlns:a16="http://schemas.microsoft.com/office/drawing/2014/main" id="{70E5DD08-A38A-4128-A7A3-8C38B8CC231E}"/>
                  </a:ext>
                </a:extLst>
              </p:cNvPr>
              <p:cNvSpPr>
                <a:spLocks noRot="1" noChangeAspect="1" noMove="1" noResize="1" noEditPoints="1" noAdjustHandles="1" noChangeArrowheads="1" noChangeShapeType="1" noTextEdit="1"/>
              </p:cNvSpPr>
              <p:nvPr/>
            </p:nvSpPr>
            <p:spPr>
              <a:xfrm>
                <a:off x="7760547" y="4091233"/>
                <a:ext cx="414216"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05741583-443B-4E29-9A64-27225645E39B}"/>
                  </a:ext>
                </a:extLst>
              </p:cNvPr>
              <p:cNvSpPr txBox="1"/>
              <p:nvPr/>
            </p:nvSpPr>
            <p:spPr>
              <a:xfrm>
                <a:off x="9398555" y="3993174"/>
                <a:ext cx="127682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𝑤</m:t>
                      </m:r>
                      <m:r>
                        <a:rPr lang="en-US" b="0" i="1" smtClean="0">
                          <a:latin typeface="Cambria Math" panose="02040503050406030204" pitchFamily="18" charset="0"/>
                        </a:rPr>
                        <m:t>←</m:t>
                      </m:r>
                      <m:r>
                        <a:rPr lang="en-US" b="0"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oMath>
                  </m:oMathPara>
                </a14:m>
                <a:endParaRPr lang="en-US" dirty="0"/>
              </a:p>
            </p:txBody>
          </p:sp>
        </mc:Choice>
        <mc:Fallback xmlns="">
          <p:sp>
            <p:nvSpPr>
              <p:cNvPr id="22" name="TextBox 21">
                <a:extLst>
                  <a:ext uri="{FF2B5EF4-FFF2-40B4-BE49-F238E27FC236}">
                    <a16:creationId xmlns:a16="http://schemas.microsoft.com/office/drawing/2014/main" id="{05741583-443B-4E29-9A64-27225645E39B}"/>
                  </a:ext>
                </a:extLst>
              </p:cNvPr>
              <p:cNvSpPr txBox="1">
                <a:spLocks noRot="1" noChangeAspect="1" noMove="1" noResize="1" noEditPoints="1" noAdjustHandles="1" noChangeArrowheads="1" noChangeShapeType="1" noTextEdit="1"/>
              </p:cNvSpPr>
              <p:nvPr/>
            </p:nvSpPr>
            <p:spPr>
              <a:xfrm>
                <a:off x="9398555" y="3993174"/>
                <a:ext cx="1276824" cy="369332"/>
              </a:xfrm>
              <a:prstGeom prst="rect">
                <a:avLst/>
              </a:prstGeom>
              <a:blipFill>
                <a:blip r:embed="rId11"/>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96700B42-75FC-4A53-8DFE-16C4528301A7}"/>
                  </a:ext>
                </a:extLst>
              </p:cNvPr>
              <p:cNvSpPr txBox="1"/>
              <p:nvPr/>
            </p:nvSpPr>
            <p:spPr>
              <a:xfrm>
                <a:off x="3501090" y="3033569"/>
                <a:ext cx="98674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F</m:t>
                      </m:r>
                      <m:r>
                        <a:rPr lang="en-US" b="0" i="0" smtClean="0">
                          <a:latin typeface="Cambria Math" panose="02040503050406030204" pitchFamily="18" charset="0"/>
                        </a:rPr>
                        <m:t> </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𝐾</m:t>
                          </m:r>
                        </m:sub>
                      </m:sSub>
                    </m:oMath>
                  </m:oMathPara>
                </a14:m>
                <a:endParaRPr lang="en-US" dirty="0"/>
              </a:p>
            </p:txBody>
          </p:sp>
        </mc:Choice>
        <mc:Fallback xmlns="">
          <p:sp>
            <p:nvSpPr>
              <p:cNvPr id="23" name="TextBox 22">
                <a:extLst>
                  <a:ext uri="{FF2B5EF4-FFF2-40B4-BE49-F238E27FC236}">
                    <a16:creationId xmlns:a16="http://schemas.microsoft.com/office/drawing/2014/main" id="{96700B42-75FC-4A53-8DFE-16C4528301A7}"/>
                  </a:ext>
                </a:extLst>
              </p:cNvPr>
              <p:cNvSpPr txBox="1">
                <a:spLocks noRot="1" noChangeAspect="1" noMove="1" noResize="1" noEditPoints="1" noAdjustHandles="1" noChangeArrowheads="1" noChangeShapeType="1" noTextEdit="1"/>
              </p:cNvSpPr>
              <p:nvPr/>
            </p:nvSpPr>
            <p:spPr>
              <a:xfrm>
                <a:off x="3501090" y="3033569"/>
                <a:ext cx="986745" cy="369332"/>
              </a:xfrm>
              <a:prstGeom prst="rect">
                <a:avLst/>
              </a:prstGeom>
              <a:blipFill>
                <a:blip r:embed="rId12"/>
                <a:stretch>
                  <a:fillRect/>
                </a:stretch>
              </a:blipFill>
            </p:spPr>
            <p:txBody>
              <a:bodyPr/>
              <a:lstStyle/>
              <a:p>
                <a:r>
                  <a:rPr lang="en-US">
                    <a:noFill/>
                  </a:rPr>
                  <a:t> </a:t>
                </a:r>
              </a:p>
            </p:txBody>
          </p:sp>
        </mc:Fallback>
      </mc:AlternateContent>
      <p:sp>
        <p:nvSpPr>
          <p:cNvPr id="29" name="Rectangle 28">
            <a:extLst>
              <a:ext uri="{FF2B5EF4-FFF2-40B4-BE49-F238E27FC236}">
                <a16:creationId xmlns:a16="http://schemas.microsoft.com/office/drawing/2014/main" id="{A9A04871-6239-4E94-9E38-211EDC193656}"/>
              </a:ext>
            </a:extLst>
          </p:cNvPr>
          <p:cNvSpPr/>
          <p:nvPr/>
        </p:nvSpPr>
        <p:spPr>
          <a:xfrm>
            <a:off x="6943588" y="3493191"/>
            <a:ext cx="4064760" cy="1424553"/>
          </a:xfrm>
          <a:prstGeom prst="rect">
            <a:avLst/>
          </a:prstGeom>
          <a:solidFill>
            <a:schemeClr val="bg1">
              <a:alpha val="0"/>
            </a:schemeClr>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sp>
        <p:nvSpPr>
          <p:cNvPr id="30" name="TextBox 29">
            <a:extLst>
              <a:ext uri="{FF2B5EF4-FFF2-40B4-BE49-F238E27FC236}">
                <a16:creationId xmlns:a16="http://schemas.microsoft.com/office/drawing/2014/main" id="{7DB97CAA-EB69-4D51-9BFB-FF49AC67C829}"/>
              </a:ext>
            </a:extLst>
          </p:cNvPr>
          <p:cNvSpPr txBox="1"/>
          <p:nvPr/>
        </p:nvSpPr>
        <p:spPr>
          <a:xfrm>
            <a:off x="855828" y="5049303"/>
            <a:ext cx="4729115" cy="369332"/>
          </a:xfrm>
          <a:prstGeom prst="rect">
            <a:avLst/>
          </a:prstGeom>
          <a:noFill/>
        </p:spPr>
        <p:txBody>
          <a:bodyPr wrap="none" rtlCol="0">
            <a:spAutoFit/>
          </a:bodyPr>
          <a:lstStyle/>
          <a:p>
            <a:r>
              <a:rPr lang="en-US" dirty="0"/>
              <a:t>Repeat as many times as the distinguisher wants</a:t>
            </a:r>
          </a:p>
        </p:txBody>
      </p:sp>
      <p:sp>
        <p:nvSpPr>
          <p:cNvPr id="31" name="TextBox 30">
            <a:extLst>
              <a:ext uri="{FF2B5EF4-FFF2-40B4-BE49-F238E27FC236}">
                <a16:creationId xmlns:a16="http://schemas.microsoft.com/office/drawing/2014/main" id="{192A30EB-76EB-4F05-A91C-76EA38F577D9}"/>
              </a:ext>
            </a:extLst>
          </p:cNvPr>
          <p:cNvSpPr txBox="1"/>
          <p:nvPr/>
        </p:nvSpPr>
        <p:spPr>
          <a:xfrm>
            <a:off x="6611410" y="5048395"/>
            <a:ext cx="4729115" cy="369332"/>
          </a:xfrm>
          <a:prstGeom prst="rect">
            <a:avLst/>
          </a:prstGeom>
          <a:noFill/>
        </p:spPr>
        <p:txBody>
          <a:bodyPr wrap="none" rtlCol="0">
            <a:spAutoFit/>
          </a:bodyPr>
          <a:lstStyle/>
          <a:p>
            <a:r>
              <a:rPr lang="en-US" dirty="0"/>
              <a:t>Repeat as many times as the distinguisher wants</a:t>
            </a:r>
          </a:p>
        </p:txBody>
      </p:sp>
      <p:pic>
        <p:nvPicPr>
          <p:cNvPr id="28" name="Picture 2" descr="Image result for thinking stick man">
            <a:extLst>
              <a:ext uri="{FF2B5EF4-FFF2-40B4-BE49-F238E27FC236}">
                <a16:creationId xmlns:a16="http://schemas.microsoft.com/office/drawing/2014/main" id="{62B6C2DC-3142-4E3E-BD21-AFB97F6A5E3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55382" y="5702084"/>
            <a:ext cx="701351" cy="1000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460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p:bldP spid="10" grpId="0" animBg="1"/>
      <p:bldP spid="11" grpId="0" animBg="1"/>
      <p:bldP spid="16" grpId="0"/>
      <p:bldP spid="17" grpId="0" animBg="1"/>
      <p:bldP spid="18" grpId="0" animBg="1"/>
      <p:bldP spid="22" grpId="0"/>
      <p:bldP spid="23" grpId="0"/>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6CD32-C81E-4939-BE8C-0A5FE94E083C}"/>
              </a:ext>
            </a:extLst>
          </p:cNvPr>
          <p:cNvSpPr>
            <a:spLocks noGrp="1"/>
          </p:cNvSpPr>
          <p:nvPr>
            <p:ph type="title"/>
          </p:nvPr>
        </p:nvSpPr>
        <p:spPr/>
        <p:txBody>
          <a:bodyPr/>
          <a:lstStyle/>
          <a:p>
            <a:r>
              <a:rPr lang="en-US" dirty="0"/>
              <a:t>CPA-secure encryption scheme from PRF</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56061AB-3F04-42C2-9ACF-77E7ED18145A}"/>
                  </a:ext>
                </a:extLst>
              </p:cNvPr>
              <p:cNvSpPr>
                <a:spLocks noGrp="1"/>
              </p:cNvSpPr>
              <p:nvPr>
                <p:ph idx="1"/>
              </p:nvPr>
            </p:nvSpPr>
            <p:spPr/>
            <p:txBody>
              <a:bodyPr>
                <a:normAutofit fontScale="70000" lnSpcReduction="20000"/>
              </a:bodyPr>
              <a:lstStyle/>
              <a:p>
                <a:pPr marL="0" indent="0">
                  <a:buNone/>
                </a:pPr>
                <a:endParaRPr lang="en-US" dirty="0"/>
              </a:p>
              <a:p>
                <a14:m>
                  <m:oMath xmlns:m="http://schemas.openxmlformats.org/officeDocument/2006/math">
                    <m:r>
                      <a:rPr lang="en-US" b="0" i="1" smtClean="0">
                        <a:latin typeface="Cambria Math" panose="02040503050406030204" pitchFamily="18" charset="0"/>
                      </a:rPr>
                      <m:t>𝐾𝑒𝑦𝑔𝑒𝑛</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{1}</m:t>
                            </m:r>
                          </m:e>
                          <m:sup>
                            <m:r>
                              <a:rPr lang="en-US" b="0" i="1" smtClean="0">
                                <a:latin typeface="Cambria Math" panose="02040503050406030204" pitchFamily="18" charset="0"/>
                              </a:rPr>
                              <m:t>𝑠</m:t>
                            </m:r>
                          </m:sup>
                        </m:sSup>
                      </m:e>
                    </m:d>
                  </m:oMath>
                </a14:m>
                <a:endParaRPr lang="en-US" b="0" i="1" dirty="0">
                  <a:latin typeface="Cambria Math" panose="02040503050406030204" pitchFamily="18" charset="0"/>
                </a:endParaRPr>
              </a:p>
              <a:p>
                <a:pPr lvl="1"/>
                <a14:m>
                  <m:oMath xmlns:m="http://schemas.openxmlformats.org/officeDocument/2006/math">
                    <m:r>
                      <a:rPr lang="en-US" b="0" i="1" smtClean="0">
                        <a:latin typeface="Cambria Math" panose="02040503050406030204" pitchFamily="18" charset="0"/>
                      </a:rPr>
                      <m:t>𝑘</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𝑅</m:t>
                        </m:r>
                      </m:sub>
                    </m:sSub>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0,1</m:t>
                            </m:r>
                          </m:e>
                        </m:d>
                      </m:e>
                      <m:sup>
                        <m:r>
                          <a:rPr lang="en-US" b="0" i="1" smtClean="0">
                            <a:latin typeface="Cambria Math" panose="02040503050406030204" pitchFamily="18" charset="0"/>
                          </a:rPr>
                          <m:t>𝑠</m:t>
                        </m:r>
                      </m:sup>
                    </m:sSup>
                  </m:oMath>
                </a14:m>
                <a:endParaRPr lang="en-US" dirty="0"/>
              </a:p>
              <a:p>
                <a:endParaRPr lang="en-US" dirty="0"/>
              </a:p>
              <a:p>
                <a14:m>
                  <m:oMath xmlns:m="http://schemas.openxmlformats.org/officeDocument/2006/math">
                    <m:r>
                      <a:rPr lang="en-US" i="1" dirty="0" smtClean="0">
                        <a:latin typeface="Cambria Math" panose="02040503050406030204" pitchFamily="18" charset="0"/>
                      </a:rPr>
                      <m:t>𝐸𝑛</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𝑐</m:t>
                        </m:r>
                      </m:e>
                      <m:sub>
                        <m:r>
                          <a:rPr lang="en-US" b="0" i="1" dirty="0" smtClean="0">
                            <a:latin typeface="Cambria Math" panose="02040503050406030204" pitchFamily="18" charset="0"/>
                          </a:rPr>
                          <m:t>𝑘</m:t>
                        </m:r>
                      </m:sub>
                    </m:sSub>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𝑚</m:t>
                        </m:r>
                      </m:e>
                    </m:d>
                  </m:oMath>
                </a14:m>
                <a:endParaRPr lang="en-US" b="0" i="1" dirty="0">
                  <a:latin typeface="Cambria Math" panose="02040503050406030204" pitchFamily="18" charset="0"/>
                </a:endParaRPr>
              </a:p>
              <a:p>
                <a:pPr lvl="1"/>
                <a14:m>
                  <m:oMath xmlns:m="http://schemas.openxmlformats.org/officeDocument/2006/math">
                    <m:r>
                      <a:rPr lang="en-US" i="1" dirty="0" smtClean="0">
                        <a:solidFill>
                          <a:schemeClr val="accent1"/>
                        </a:solidFill>
                        <a:latin typeface="Cambria Math" panose="02040503050406030204" pitchFamily="18" charset="0"/>
                      </a:rPr>
                      <m:t>𝑟</m:t>
                    </m:r>
                    <m:sSub>
                      <m:sSubPr>
                        <m:ctrlPr>
                          <a:rPr lang="en-US" i="1" dirty="0">
                            <a:solidFill>
                              <a:schemeClr val="accent1"/>
                            </a:solidFill>
                            <a:latin typeface="Cambria Math" panose="02040503050406030204" pitchFamily="18" charset="0"/>
                          </a:rPr>
                        </m:ctrlPr>
                      </m:sSubPr>
                      <m:e>
                        <m:r>
                          <a:rPr lang="en-US" i="1" dirty="0">
                            <a:solidFill>
                              <a:schemeClr val="accent1"/>
                            </a:solidFill>
                            <a:latin typeface="Cambria Math" panose="02040503050406030204" pitchFamily="18" charset="0"/>
                          </a:rPr>
                          <m:t>∈</m:t>
                        </m:r>
                      </m:e>
                      <m:sub>
                        <m:r>
                          <a:rPr lang="en-US" i="1" dirty="0">
                            <a:solidFill>
                              <a:schemeClr val="accent1"/>
                            </a:solidFill>
                            <a:latin typeface="Cambria Math" panose="02040503050406030204" pitchFamily="18" charset="0"/>
                          </a:rPr>
                          <m:t>𝑅</m:t>
                        </m:r>
                      </m:sub>
                    </m:sSub>
                    <m:sSup>
                      <m:sSupPr>
                        <m:ctrlPr>
                          <a:rPr lang="en-US" i="1" dirty="0">
                            <a:solidFill>
                              <a:schemeClr val="accent1"/>
                            </a:solidFill>
                            <a:latin typeface="Cambria Math" panose="02040503050406030204" pitchFamily="18" charset="0"/>
                          </a:rPr>
                        </m:ctrlPr>
                      </m:sSupPr>
                      <m:e>
                        <m:d>
                          <m:dPr>
                            <m:begChr m:val="{"/>
                            <m:endChr m:val="}"/>
                            <m:ctrlPr>
                              <a:rPr lang="en-US" i="1" dirty="0">
                                <a:solidFill>
                                  <a:schemeClr val="accent1"/>
                                </a:solidFill>
                                <a:latin typeface="Cambria Math" panose="02040503050406030204" pitchFamily="18" charset="0"/>
                              </a:rPr>
                            </m:ctrlPr>
                          </m:dPr>
                          <m:e>
                            <m:r>
                              <a:rPr lang="en-US" i="1" dirty="0">
                                <a:solidFill>
                                  <a:schemeClr val="accent1"/>
                                </a:solidFill>
                                <a:latin typeface="Cambria Math" panose="02040503050406030204" pitchFamily="18" charset="0"/>
                              </a:rPr>
                              <m:t>0,1</m:t>
                            </m:r>
                          </m:e>
                        </m:d>
                      </m:e>
                      <m:sup>
                        <m:r>
                          <a:rPr lang="en-US" i="1" dirty="0">
                            <a:solidFill>
                              <a:schemeClr val="accent1"/>
                            </a:solidFill>
                            <a:latin typeface="Cambria Math" panose="02040503050406030204" pitchFamily="18" charset="0"/>
                          </a:rPr>
                          <m:t>𝑛</m:t>
                        </m:r>
                      </m:sup>
                    </m:sSup>
                  </m:oMath>
                </a14:m>
                <a:r>
                  <a:rPr lang="en-US" b="0" i="1" dirty="0">
                    <a:solidFill>
                      <a:schemeClr val="accent1"/>
                    </a:solidFill>
                    <a:latin typeface="Cambria Math" panose="02040503050406030204" pitchFamily="18" charset="0"/>
                  </a:rPr>
                  <a:t>                           </a:t>
                </a:r>
              </a:p>
              <a:p>
                <a:pPr lvl="1"/>
                <a14:m>
                  <m:oMath xmlns:m="http://schemas.openxmlformats.org/officeDocument/2006/math">
                    <m:r>
                      <a:rPr lang="en-US" b="0" i="1" dirty="0" smtClean="0">
                        <a:solidFill>
                          <a:schemeClr val="tx1"/>
                        </a:solidFill>
                        <a:latin typeface="Cambria Math" panose="02040503050406030204" pitchFamily="18" charset="0"/>
                      </a:rPr>
                      <m:t>𝑐</m:t>
                    </m:r>
                    <m:r>
                      <a:rPr lang="en-US" b="0" i="1" dirty="0" smtClean="0">
                        <a:latin typeface="Cambria Math" panose="02040503050406030204" pitchFamily="18" charset="0"/>
                      </a:rPr>
                      <m:t>←</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𝑟</m:t>
                        </m:r>
                        <m:r>
                          <a:rPr lang="en-US" b="0" i="1" dirty="0" smtClean="0">
                            <a:latin typeface="Cambria Math" panose="02040503050406030204" pitchFamily="18" charset="0"/>
                          </a:rPr>
                          <m:t>, </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𝐹</m:t>
                            </m:r>
                          </m:e>
                          <m:sub>
                            <m:r>
                              <a:rPr lang="en-US" b="0" i="1" dirty="0" smtClean="0">
                                <a:latin typeface="Cambria Math" panose="02040503050406030204" pitchFamily="18" charset="0"/>
                              </a:rPr>
                              <m:t>𝑘</m:t>
                            </m:r>
                          </m:sub>
                        </m:sSub>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𝑟</m:t>
                            </m:r>
                          </m:e>
                        </m:d>
                        <m:r>
                          <a:rPr lang="en-US" b="0" i="1" dirty="0" smtClean="0">
                            <a:latin typeface="Cambria Math" panose="02040503050406030204" pitchFamily="18" charset="0"/>
                          </a:rPr>
                          <m:t>⊕</m:t>
                        </m:r>
                        <m:r>
                          <a:rPr lang="en-US" b="0" i="1" dirty="0" smtClean="0">
                            <a:latin typeface="Cambria Math" panose="02040503050406030204" pitchFamily="18" charset="0"/>
                          </a:rPr>
                          <m:t>𝑚</m:t>
                        </m:r>
                      </m:e>
                    </m:d>
                  </m:oMath>
                </a14:m>
                <a:endParaRPr lang="en-US" dirty="0"/>
              </a:p>
              <a:p>
                <a:endParaRPr lang="en-US" dirty="0"/>
              </a:p>
              <a:p>
                <a14:m>
                  <m:oMath xmlns:m="http://schemas.openxmlformats.org/officeDocument/2006/math">
                    <m:r>
                      <a:rPr lang="en-US" b="0" i="1" dirty="0" smtClean="0">
                        <a:latin typeface="Cambria Math" panose="02040503050406030204" pitchFamily="18" charset="0"/>
                      </a:rPr>
                      <m:t>𝐷𝑒</m:t>
                    </m:r>
                    <m:sSub>
                      <m:sSubPr>
                        <m:ctrlPr>
                          <a:rPr lang="en-US" i="1" dirty="0">
                            <a:latin typeface="Cambria Math" panose="02040503050406030204" pitchFamily="18" charset="0"/>
                          </a:rPr>
                        </m:ctrlPr>
                      </m:sSubPr>
                      <m:e>
                        <m:r>
                          <a:rPr lang="en-US" i="1" dirty="0">
                            <a:latin typeface="Cambria Math" panose="02040503050406030204" pitchFamily="18" charset="0"/>
                          </a:rPr>
                          <m:t>𝑐</m:t>
                        </m:r>
                      </m:e>
                      <m:sub>
                        <m:r>
                          <a:rPr lang="en-US" i="1" dirty="0">
                            <a:latin typeface="Cambria Math" panose="02040503050406030204" pitchFamily="18" charset="0"/>
                          </a:rPr>
                          <m:t>𝑘</m:t>
                        </m:r>
                      </m:sub>
                    </m:sSub>
                    <m:d>
                      <m:dPr>
                        <m:ctrlPr>
                          <a:rPr lang="en-US" i="1" dirty="0">
                            <a:latin typeface="Cambria Math" panose="02040503050406030204" pitchFamily="18" charset="0"/>
                          </a:rPr>
                        </m:ctrlPr>
                      </m:dPr>
                      <m:e>
                        <m:r>
                          <a:rPr lang="en-US" b="0" i="1" dirty="0" smtClean="0">
                            <a:latin typeface="Cambria Math" panose="02040503050406030204" pitchFamily="18" charset="0"/>
                          </a:rPr>
                          <m:t>𝑐</m:t>
                        </m:r>
                      </m:e>
                    </m:d>
                  </m:oMath>
                </a14:m>
                <a:endParaRPr lang="en-US" b="0" i="1" dirty="0">
                  <a:latin typeface="Cambria Math" panose="02040503050406030204" pitchFamily="18" charset="0"/>
                </a:endParaRPr>
              </a:p>
              <a:p>
                <a:pPr lvl="1"/>
                <a14:m>
                  <m:oMath xmlns:m="http://schemas.openxmlformats.org/officeDocument/2006/math">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𝑟</m:t>
                        </m:r>
                        <m:r>
                          <a:rPr lang="en-US" b="0" i="1" dirty="0" smtClean="0">
                            <a:latin typeface="Cambria Math" panose="02040503050406030204" pitchFamily="18" charset="0"/>
                          </a:rPr>
                          <m:t>,</m:t>
                        </m:r>
                        <m:r>
                          <a:rPr lang="en-US" b="0" i="1" dirty="0" smtClean="0">
                            <a:latin typeface="Cambria Math" panose="02040503050406030204" pitchFamily="18" charset="0"/>
                          </a:rPr>
                          <m:t>𝑑</m:t>
                        </m:r>
                      </m:e>
                    </m:d>
                    <m:r>
                      <a:rPr lang="en-US" b="0" i="1" dirty="0" smtClean="0">
                        <a:latin typeface="Cambria Math" panose="02040503050406030204" pitchFamily="18" charset="0"/>
                      </a:rPr>
                      <m:t>←</m:t>
                    </m:r>
                    <m:r>
                      <a:rPr lang="en-US" b="0" i="1" dirty="0" smtClean="0">
                        <a:latin typeface="Cambria Math" panose="02040503050406030204" pitchFamily="18" charset="0"/>
                      </a:rPr>
                      <m:t>𝑐</m:t>
                    </m:r>
                  </m:oMath>
                </a14:m>
                <a:endParaRPr lang="en-US" b="0" dirty="0"/>
              </a:p>
              <a:p>
                <a:pPr lvl="1"/>
                <a14:m>
                  <m:oMath xmlns:m="http://schemas.openxmlformats.org/officeDocument/2006/math">
                    <m:r>
                      <a:rPr lang="en-US" b="0" i="1" smtClean="0">
                        <a:latin typeface="Cambria Math" panose="02040503050406030204" pitchFamily="18" charset="0"/>
                      </a:rPr>
                      <m:t>𝑚</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𝑘</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𝑟</m:t>
                        </m:r>
                      </m:e>
                    </m:d>
                    <m:r>
                      <a:rPr lang="en-US" b="0" i="1" smtClean="0">
                        <a:latin typeface="Cambria Math" panose="02040503050406030204" pitchFamily="18" charset="0"/>
                      </a:rPr>
                      <m:t>⊕</m:t>
                    </m:r>
                    <m:r>
                      <a:rPr lang="en-US" b="0" i="1" smtClean="0">
                        <a:latin typeface="Cambria Math" panose="02040503050406030204" pitchFamily="18" charset="0"/>
                      </a:rPr>
                      <m:t>𝑑</m:t>
                    </m:r>
                  </m:oMath>
                </a14:m>
                <a:endParaRPr lang="en-US" dirty="0"/>
              </a:p>
              <a:p>
                <a:pPr lvl="1"/>
                <a:endParaRPr lang="en-US" dirty="0"/>
              </a:p>
              <a:p>
                <a:r>
                  <a:rPr lang="en-US" dirty="0"/>
                  <a:t>Important property </a:t>
                </a:r>
                <a14:m>
                  <m:oMath xmlns:m="http://schemas.openxmlformats.org/officeDocument/2006/math">
                    <m:r>
                      <a:rPr lang="en-US" b="0" i="1" smtClean="0">
                        <a:latin typeface="Cambria Math" panose="02040503050406030204" pitchFamily="18" charset="0"/>
                      </a:rPr>
                      <m:t>𝐷𝑒𝑐</m:t>
                    </m:r>
                    <m:d>
                      <m:dPr>
                        <m:ctrlPr>
                          <a:rPr lang="en-US" b="0" i="1" smtClean="0">
                            <a:latin typeface="Cambria Math" panose="02040503050406030204" pitchFamily="18" charset="0"/>
                          </a:rPr>
                        </m:ctrlPr>
                      </m:dPr>
                      <m:e>
                        <m:r>
                          <a:rPr lang="en-US" b="0" i="1" smtClean="0">
                            <a:latin typeface="Cambria Math" panose="02040503050406030204" pitchFamily="18" charset="0"/>
                          </a:rPr>
                          <m:t>𝐸𝑛𝑐</m:t>
                        </m:r>
                        <m:d>
                          <m:dPr>
                            <m:ctrlPr>
                              <a:rPr lang="en-US" b="0" i="1" smtClean="0">
                                <a:latin typeface="Cambria Math" panose="02040503050406030204" pitchFamily="18" charset="0"/>
                              </a:rPr>
                            </m:ctrlPr>
                          </m:dPr>
                          <m:e>
                            <m:r>
                              <a:rPr lang="en-US" b="0" i="1" smtClean="0">
                                <a:latin typeface="Cambria Math" panose="02040503050406030204" pitchFamily="18" charset="0"/>
                              </a:rPr>
                              <m:t>𝑚</m:t>
                            </m:r>
                          </m:e>
                        </m:d>
                        <m:r>
                          <a:rPr lang="en-US" b="0" i="1" smtClean="0">
                            <a:latin typeface="Cambria Math" panose="02040503050406030204" pitchFamily="18" charset="0"/>
                          </a:rPr>
                          <m:t>⊕ </m:t>
                        </m:r>
                        <m:r>
                          <a:rPr lang="en-US" b="0" i="1" smtClean="0">
                            <a:latin typeface="Cambria Math" panose="02040503050406030204" pitchFamily="18" charset="0"/>
                          </a:rPr>
                          <m:t>𝜖</m:t>
                        </m:r>
                      </m:e>
                    </m:d>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𝜖</m:t>
                    </m:r>
                    <m:r>
                      <a:rPr lang="en-US" b="0" i="1" smtClean="0">
                        <a:latin typeface="Cambria Math" panose="02040503050406030204" pitchFamily="18" charset="0"/>
                      </a:rPr>
                      <m:t> </m:t>
                    </m:r>
                  </m:oMath>
                </a14:m>
                <a:endParaRPr lang="en-US" dirty="0"/>
              </a:p>
            </p:txBody>
          </p:sp>
        </mc:Choice>
        <mc:Fallback>
          <p:sp>
            <p:nvSpPr>
              <p:cNvPr id="3" name="Content Placeholder 2">
                <a:extLst>
                  <a:ext uri="{FF2B5EF4-FFF2-40B4-BE49-F238E27FC236}">
                    <a16:creationId xmlns:a16="http://schemas.microsoft.com/office/drawing/2014/main" id="{856061AB-3F04-42C2-9ACF-77E7ED18145A}"/>
                  </a:ext>
                </a:extLst>
              </p:cNvPr>
              <p:cNvSpPr>
                <a:spLocks noGrp="1" noRot="1" noChangeAspect="1" noMove="1" noResize="1" noEditPoints="1" noAdjustHandles="1" noChangeArrowheads="1" noChangeShapeType="1" noTextEdit="1"/>
              </p:cNvSpPr>
              <p:nvPr>
                <p:ph idx="1"/>
              </p:nvPr>
            </p:nvSpPr>
            <p:spPr>
              <a:blipFill>
                <a:blip r:embed="rId3"/>
                <a:stretch>
                  <a:fillRect l="-522"/>
                </a:stretch>
              </a:blipFill>
            </p:spPr>
            <p:txBody>
              <a:bodyPr/>
              <a:lstStyle/>
              <a:p>
                <a:r>
                  <a:rPr lang="en-US">
                    <a:noFill/>
                  </a:rPr>
                  <a:t> </a:t>
                </a:r>
              </a:p>
            </p:txBody>
          </p:sp>
        </mc:Fallback>
      </mc:AlternateContent>
    </p:spTree>
    <p:extLst>
      <p:ext uri="{BB962C8B-B14F-4D97-AF65-F5344CB8AC3E}">
        <p14:creationId xmlns:p14="http://schemas.microsoft.com/office/powerpoint/2010/main" val="431330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E866B-3D87-4E86-BD65-A58A02910C2E}"/>
              </a:ext>
            </a:extLst>
          </p:cNvPr>
          <p:cNvSpPr>
            <a:spLocks noGrp="1"/>
          </p:cNvSpPr>
          <p:nvPr>
            <p:ph type="title"/>
          </p:nvPr>
        </p:nvSpPr>
        <p:spPr/>
        <p:txBody>
          <a:bodyPr/>
          <a:lstStyle/>
          <a:p>
            <a:pPr algn="ctr"/>
            <a:r>
              <a:rPr lang="en-US" dirty="0"/>
              <a:t>Breaking security of the scheme using validation oracle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FB1B74B3-3FDD-42B4-BEC3-490BC8D6B404}"/>
                  </a:ext>
                </a:extLst>
              </p:cNvPr>
              <p:cNvSpPr>
                <a:spLocks noGrp="1"/>
              </p:cNvSpPr>
              <p:nvPr>
                <p:ph idx="1"/>
              </p:nvPr>
            </p:nvSpPr>
            <p:spPr/>
            <p:txBody>
              <a:bodyPr>
                <a:normAutofit fontScale="92500" lnSpcReduction="10000"/>
              </a:bodyPr>
              <a:lstStyle/>
              <a:p>
                <a:endParaRPr lang="en-US" dirty="0"/>
              </a:p>
              <a:p>
                <a:r>
                  <a:rPr lang="en-US" dirty="0"/>
                  <a:t>Let the message space be M = {1100,0110,0101}</a:t>
                </a:r>
              </a:p>
              <a:p>
                <a:endParaRPr lang="en-US" dirty="0"/>
              </a:p>
              <a:p>
                <a:r>
                  <a:rPr lang="en-US" dirty="0"/>
                  <a:t>Important property: </a:t>
                </a:r>
              </a:p>
              <a:p>
                <a:pPr lvl="1"/>
                <a:r>
                  <a:rPr lang="en-US" dirty="0"/>
                  <a:t>Let </a:t>
                </a:r>
                <a14:m>
                  <m:oMath xmlns:m="http://schemas.openxmlformats.org/officeDocument/2006/math">
                    <m:d>
                      <m:dPr>
                        <m:ctrlPr>
                          <a:rPr lang="en-US" b="0" i="0" smtClean="0">
                            <a:latin typeface="Cambria Math" panose="02040503050406030204" pitchFamily="18" charset="0"/>
                          </a:rPr>
                        </m:ctrlPr>
                      </m:dPr>
                      <m:e>
                        <m:r>
                          <m:rPr>
                            <m:sty m:val="p"/>
                          </m:rPr>
                          <a:rPr lang="en-US" b="0" i="0" smtClean="0">
                            <a:latin typeface="Cambria Math" panose="02040503050406030204" pitchFamily="18" charset="0"/>
                          </a:rPr>
                          <m:t>r</m:t>
                        </m:r>
                        <m:r>
                          <a:rPr lang="en-US" b="0" i="0" smtClean="0">
                            <a:latin typeface="Cambria Math" panose="02040503050406030204" pitchFamily="18" charset="0"/>
                          </a:rPr>
                          <m:t>,</m:t>
                        </m:r>
                        <m:r>
                          <m:rPr>
                            <m:sty m:val="p"/>
                          </m:rPr>
                          <a:rPr lang="en-US" b="0" i="0" smtClean="0">
                            <a:latin typeface="Cambria Math" panose="02040503050406030204" pitchFamily="18" charset="0"/>
                          </a:rPr>
                          <m:t>v</m:t>
                        </m:r>
                      </m:e>
                    </m:d>
                    <m:r>
                      <a:rPr lang="en-US" b="0" i="0" smtClean="0">
                        <a:latin typeface="Cambria Math" panose="02040503050406030204" pitchFamily="18" charset="0"/>
                      </a:rPr>
                      <m:t>=</m:t>
                    </m:r>
                    <m:r>
                      <a:rPr lang="en-US" b="0" i="1" smtClean="0">
                        <a:latin typeface="Cambria Math" panose="02040503050406030204" pitchFamily="18" charset="0"/>
                      </a:rPr>
                      <m:t>𝐸𝑛𝑐</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oMath>
                </a14:m>
                <a:r>
                  <a:rPr lang="en-US" dirty="0"/>
                  <a:t>  then </a:t>
                </a:r>
                <a14:m>
                  <m:oMath xmlns:m="http://schemas.openxmlformats.org/officeDocument/2006/math">
                    <m:r>
                      <a:rPr lang="en-US" b="0" i="0" smtClean="0">
                        <a:latin typeface="Cambria Math" panose="02040503050406030204" pitchFamily="18" charset="0"/>
                      </a:rPr>
                      <m:t> </m:t>
                    </m:r>
                    <m:r>
                      <a:rPr lang="en-US" i="1">
                        <a:latin typeface="Cambria Math" panose="02040503050406030204" pitchFamily="18" charset="0"/>
                      </a:rPr>
                      <m:t>𝐷𝑒𝑐</m:t>
                    </m:r>
                    <m:d>
                      <m:dPr>
                        <m:ctrlPr>
                          <a:rPr lang="en-US" i="1">
                            <a:latin typeface="Cambria Math" panose="02040503050406030204" pitchFamily="18" charset="0"/>
                          </a:rPr>
                        </m:ctrlPr>
                      </m:dPr>
                      <m:e>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𝑣</m:t>
                        </m:r>
                        <m:r>
                          <a:rPr lang="en-US" i="1">
                            <a:latin typeface="Cambria Math" panose="02040503050406030204" pitchFamily="18" charset="0"/>
                          </a:rPr>
                          <m:t>⊕</m:t>
                        </m:r>
                        <m:r>
                          <a:rPr lang="en-US" i="1">
                            <a:latin typeface="Cambria Math" panose="02040503050406030204" pitchFamily="18" charset="0"/>
                          </a:rPr>
                          <m:t>𝜖</m:t>
                        </m:r>
                      </m:e>
                    </m:d>
                    <m:r>
                      <a:rPr lang="en-US" i="1">
                        <a:latin typeface="Cambria Math" panose="02040503050406030204" pitchFamily="18" charset="0"/>
                      </a:rPr>
                      <m:t>=</m:t>
                    </m:r>
                    <m:r>
                      <a:rPr lang="en-US" i="1">
                        <a:latin typeface="Cambria Math" panose="02040503050406030204" pitchFamily="18" charset="0"/>
                      </a:rPr>
                      <m:t>𝑚</m:t>
                    </m:r>
                    <m:r>
                      <a:rPr lang="en-US" b="0" i="1" smtClean="0">
                        <a:latin typeface="Cambria Math" panose="02040503050406030204" pitchFamily="18" charset="0"/>
                      </a:rPr>
                      <m:t>⊕</m:t>
                    </m:r>
                    <m:r>
                      <a:rPr lang="en-US" i="1">
                        <a:latin typeface="Cambria Math" panose="02040503050406030204" pitchFamily="18" charset="0"/>
                      </a:rPr>
                      <m:t>𝜖</m:t>
                    </m:r>
                    <m:r>
                      <a:rPr lang="en-US" i="1">
                        <a:latin typeface="Cambria Math" panose="02040503050406030204" pitchFamily="18" charset="0"/>
                      </a:rPr>
                      <m:t> </m:t>
                    </m:r>
                  </m:oMath>
                </a14:m>
                <a:endParaRPr lang="en-US" dirty="0"/>
              </a:p>
              <a:p>
                <a:endParaRPr lang="en-US" dirty="0"/>
              </a:p>
              <a:p>
                <a:r>
                  <a:rPr lang="en-US" dirty="0"/>
                  <a:t>Given validation oracle</a:t>
                </a:r>
              </a:p>
              <a:p>
                <a:pPr lvl="1"/>
                <a:r>
                  <a:rPr lang="en-US" dirty="0"/>
                  <a:t>Consider what happens if we decrypt </a:t>
                </a:r>
                <a14:m>
                  <m:oMath xmlns:m="http://schemas.openxmlformats.org/officeDocument/2006/math">
                    <m:r>
                      <a:rPr lang="en-US" b="0" i="0" dirty="0" smtClean="0">
                        <a:latin typeface="Cambria Math" panose="02040503050406030204" pitchFamily="18" charset="0"/>
                      </a:rPr>
                      <m:t>(</m:t>
                    </m:r>
                    <m:r>
                      <a:rPr lang="en-US" b="0" i="1" dirty="0" smtClean="0">
                        <a:latin typeface="Cambria Math" panose="02040503050406030204" pitchFamily="18" charset="0"/>
                      </a:rPr>
                      <m:t>𝑟</m:t>
                    </m:r>
                    <m:r>
                      <a:rPr lang="en-US" b="0" i="1" dirty="0" smtClean="0">
                        <a:latin typeface="Cambria Math" panose="02040503050406030204" pitchFamily="18" charset="0"/>
                      </a:rPr>
                      <m:t>,</m:t>
                    </m:r>
                    <m:r>
                      <a:rPr lang="en-US" b="0" i="1" dirty="0" smtClean="0">
                        <a:latin typeface="Cambria Math" panose="02040503050406030204" pitchFamily="18" charset="0"/>
                      </a:rPr>
                      <m:t>𝑣</m:t>
                    </m:r>
                    <m:r>
                      <a:rPr lang="en-US" b="0" i="1" dirty="0" smtClean="0">
                        <a:latin typeface="Cambria Math" panose="02040503050406030204" pitchFamily="18" charset="0"/>
                      </a:rPr>
                      <m:t>⊕</m:t>
                    </m:r>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𝑣</m:t>
                    </m:r>
                    <m:r>
                      <a:rPr lang="en-US" i="1">
                        <a:latin typeface="Cambria Math" panose="02040503050406030204" pitchFamily="18" charset="0"/>
                      </a:rPr>
                      <m:t>⊕</m:t>
                    </m:r>
                    <m:r>
                      <a:rPr lang="en-US" i="1">
                        <a:latin typeface="Cambria Math" panose="02040503050406030204" pitchFamily="18" charset="0"/>
                      </a:rPr>
                      <m:t>𝜖</m:t>
                    </m:r>
                    <m:r>
                      <a:rPr lang="en-US" b="0" i="1" dirty="0" smtClean="0">
                        <a:latin typeface="Cambria Math" panose="02040503050406030204" pitchFamily="18" charset="0"/>
                      </a:rPr>
                      <m:t>)⊕</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0,</m:t>
                        </m:r>
                        <m:r>
                          <a:rPr lang="en-US" b="0" i="1" dirty="0" smtClean="0">
                            <a:latin typeface="Cambria Math" panose="02040503050406030204" pitchFamily="18" charset="0"/>
                          </a:rPr>
                          <m:t>𝑥</m:t>
                        </m:r>
                      </m:e>
                    </m:d>
                  </m:oMath>
                </a14:m>
                <a:r>
                  <a:rPr lang="en-US" dirty="0"/>
                  <a:t> </a:t>
                </a:r>
              </a:p>
              <a:p>
                <a:pPr marL="457200" lvl="1" indent="0">
                  <a:buNone/>
                </a:pPr>
                <a:r>
                  <a:rPr lang="en-US" dirty="0"/>
                  <a:t>     with  </a:t>
                </a:r>
                <a14:m>
                  <m:oMath xmlns:m="http://schemas.openxmlformats.org/officeDocument/2006/math">
                    <m:r>
                      <a:rPr lang="en-US" b="0" i="1" smtClean="0">
                        <a:latin typeface="Cambria Math" panose="02040503050406030204" pitchFamily="18" charset="0"/>
                      </a:rPr>
                      <m:t>𝜖</m:t>
                    </m:r>
                    <m:r>
                      <a:rPr lang="en-US" b="0" i="1" smtClean="0">
                        <a:latin typeface="Cambria Math" panose="02040503050406030204" pitchFamily="18" charset="0"/>
                      </a:rPr>
                      <m:t>=0011</m:t>
                    </m:r>
                  </m:oMath>
                </a14:m>
                <a:endParaRPr lang="en-US" dirty="0"/>
              </a:p>
              <a:p>
                <a:pPr lvl="2"/>
                <a14:m>
                  <m:oMath xmlns:m="http://schemas.openxmlformats.org/officeDocument/2006/math">
                    <m:r>
                      <a:rPr lang="en-US" i="1" dirty="0">
                        <a:latin typeface="Cambria Math" panose="02040503050406030204" pitchFamily="18" charset="0"/>
                      </a:rPr>
                      <m:t>1</m:t>
                    </m:r>
                    <m:r>
                      <a:rPr lang="en-US" b="0" i="1" dirty="0" smtClean="0">
                        <a:latin typeface="Cambria Math" panose="02040503050406030204" pitchFamily="18" charset="0"/>
                      </a:rPr>
                      <m:t>10</m:t>
                    </m:r>
                    <m:r>
                      <a:rPr lang="en-US" i="1" dirty="0">
                        <a:latin typeface="Cambria Math" panose="02040503050406030204" pitchFamily="18" charset="0"/>
                      </a:rPr>
                      <m:t>0</m:t>
                    </m:r>
                    <m:r>
                      <a:rPr lang="en-US" b="0" i="1" dirty="0" smtClean="0">
                        <a:latin typeface="Cambria Math" panose="02040503050406030204" pitchFamily="18" charset="0"/>
                      </a:rPr>
                      <m:t>               </m:t>
                    </m:r>
                    <m:r>
                      <a:rPr lang="en-US" i="1" dirty="0" smtClean="0">
                        <a:latin typeface="Cambria Math" panose="02040503050406030204" pitchFamily="18" charset="0"/>
                      </a:rPr>
                      <m:t>→</m:t>
                    </m:r>
                    <m:r>
                      <a:rPr lang="en-US" i="1" dirty="0">
                        <a:latin typeface="Cambria Math" panose="02040503050406030204" pitchFamily="18" charset="0"/>
                      </a:rPr>
                      <m:t>1111</m:t>
                    </m:r>
                    <m:r>
                      <a:rPr lang="en-US" b="0" i="1" dirty="0" smtClean="0">
                        <a:latin typeface="Cambria Math" panose="02040503050406030204" pitchFamily="18" charset="0"/>
                      </a:rPr>
                      <m:t>∉</m:t>
                    </m:r>
                    <m:r>
                      <a:rPr lang="en-US" b="0" i="1" dirty="0" smtClean="0">
                        <a:latin typeface="Cambria Math" panose="02040503050406030204" pitchFamily="18" charset="0"/>
                      </a:rPr>
                      <m:t>𝑀</m:t>
                    </m:r>
                  </m:oMath>
                </a14:m>
                <a:endParaRPr lang="en-US" b="0" dirty="0"/>
              </a:p>
              <a:p>
                <a:pPr lvl="2"/>
                <a14:m>
                  <m:oMath xmlns:m="http://schemas.openxmlformats.org/officeDocument/2006/math">
                    <m:r>
                      <a:rPr lang="en-US" i="1" dirty="0" smtClean="0">
                        <a:latin typeface="Cambria Math" panose="02040503050406030204" pitchFamily="18" charset="0"/>
                      </a:rPr>
                      <m:t>0</m:t>
                    </m:r>
                    <m:r>
                      <a:rPr lang="en-US" i="1" dirty="0">
                        <a:latin typeface="Cambria Math" panose="02040503050406030204" pitchFamily="18" charset="0"/>
                      </a:rPr>
                      <m:t>1</m:t>
                    </m:r>
                    <m:r>
                      <a:rPr lang="en-US" b="0" i="1" dirty="0" smtClean="0">
                        <a:latin typeface="Cambria Math" panose="02040503050406030204" pitchFamily="18" charset="0"/>
                      </a:rPr>
                      <m:t>1</m:t>
                    </m:r>
                    <m:r>
                      <a:rPr lang="en-US" i="1" dirty="0">
                        <a:latin typeface="Cambria Math" panose="02040503050406030204" pitchFamily="18" charset="0"/>
                      </a:rPr>
                      <m:t>0</m:t>
                    </m:r>
                    <m:r>
                      <a:rPr lang="en-US" b="0" i="1" dirty="0" smtClean="0">
                        <a:latin typeface="Cambria Math" panose="02040503050406030204" pitchFamily="18" charset="0"/>
                      </a:rPr>
                      <m:t>,</m:t>
                    </m:r>
                    <m:r>
                      <a:rPr lang="en-US" i="1" dirty="0">
                        <a:latin typeface="Cambria Math" panose="02040503050406030204" pitchFamily="18" charset="0"/>
                      </a:rPr>
                      <m:t> </m:t>
                    </m:r>
                    <m:r>
                      <a:rPr lang="en-US" b="0" i="1" dirty="0" smtClean="0">
                        <a:latin typeface="Cambria Math" panose="02040503050406030204" pitchFamily="18" charset="0"/>
                      </a:rPr>
                      <m:t>0101   </m:t>
                    </m:r>
                    <m:r>
                      <a:rPr lang="en-US" i="1" dirty="0" smtClean="0">
                        <a:latin typeface="Cambria Math" panose="02040503050406030204" pitchFamily="18" charset="0"/>
                      </a:rPr>
                      <m:t>→</m:t>
                    </m:r>
                    <m:r>
                      <a:rPr lang="en-US" b="0" i="1" dirty="0" smtClean="0">
                        <a:latin typeface="Cambria Math" panose="02040503050406030204" pitchFamily="18" charset="0"/>
                      </a:rPr>
                      <m:t>0110,  0110∈</m:t>
                    </m:r>
                    <m:r>
                      <a:rPr lang="en-US" i="1" dirty="0">
                        <a:latin typeface="Cambria Math" panose="02040503050406030204" pitchFamily="18" charset="0"/>
                      </a:rPr>
                      <m:t>𝑀</m:t>
                    </m:r>
                  </m:oMath>
                </a14:m>
                <a:endParaRPr lang="en-US" dirty="0"/>
              </a:p>
              <a:p>
                <a:pPr marL="914400" lvl="2" indent="0">
                  <a:buNone/>
                </a:pPr>
                <a:endParaRPr lang="en-US" b="0" dirty="0"/>
              </a:p>
              <a:p>
                <a:pPr lvl="2"/>
                <a:endParaRPr lang="en-US" dirty="0"/>
              </a:p>
            </p:txBody>
          </p:sp>
        </mc:Choice>
        <mc:Fallback>
          <p:sp>
            <p:nvSpPr>
              <p:cNvPr id="3" name="Content Placeholder 2">
                <a:extLst>
                  <a:ext uri="{FF2B5EF4-FFF2-40B4-BE49-F238E27FC236}">
                    <a16:creationId xmlns:a16="http://schemas.microsoft.com/office/drawing/2014/main" id="{FB1B74B3-3FDD-42B4-BEC3-490BC8D6B404}"/>
                  </a:ext>
                </a:extLst>
              </p:cNvPr>
              <p:cNvSpPr>
                <a:spLocks noGrp="1" noRot="1" noChangeAspect="1" noMove="1" noResize="1" noEditPoints="1" noAdjustHandles="1" noChangeArrowheads="1" noChangeShapeType="1" noTextEdit="1"/>
              </p:cNvSpPr>
              <p:nvPr>
                <p:ph idx="1"/>
              </p:nvPr>
            </p:nvSpPr>
            <p:spPr>
              <a:blipFill>
                <a:blip r:embed="rId2"/>
                <a:stretch>
                  <a:fillRect l="-928"/>
                </a:stretch>
              </a:blipFill>
            </p:spPr>
            <p:txBody>
              <a:bodyPr/>
              <a:lstStyle/>
              <a:p>
                <a:r>
                  <a:rPr lang="en-US">
                    <a:noFill/>
                  </a:rPr>
                  <a:t> </a:t>
                </a:r>
              </a:p>
            </p:txBody>
          </p:sp>
        </mc:Fallback>
      </mc:AlternateContent>
    </p:spTree>
    <p:extLst>
      <p:ext uri="{BB962C8B-B14F-4D97-AF65-F5344CB8AC3E}">
        <p14:creationId xmlns:p14="http://schemas.microsoft.com/office/powerpoint/2010/main" val="4126548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4C701-FC37-49F0-992E-3A2BB24092DA}"/>
              </a:ext>
            </a:extLst>
          </p:cNvPr>
          <p:cNvSpPr>
            <a:spLocks noGrp="1"/>
          </p:cNvSpPr>
          <p:nvPr>
            <p:ph type="title"/>
          </p:nvPr>
        </p:nvSpPr>
        <p:spPr/>
        <p:txBody>
          <a:bodyPr/>
          <a:lstStyle/>
          <a:p>
            <a:pPr algn="ctr"/>
            <a:r>
              <a:rPr lang="en-US" dirty="0"/>
              <a:t>Why do we care about the validation oracle</a:t>
            </a:r>
          </a:p>
        </p:txBody>
      </p:sp>
      <p:sp>
        <p:nvSpPr>
          <p:cNvPr id="3" name="Content Placeholder 2">
            <a:extLst>
              <a:ext uri="{FF2B5EF4-FFF2-40B4-BE49-F238E27FC236}">
                <a16:creationId xmlns:a16="http://schemas.microsoft.com/office/drawing/2014/main" id="{096D9DF0-D033-4E66-84E9-64656D9F7BC8}"/>
              </a:ext>
            </a:extLst>
          </p:cNvPr>
          <p:cNvSpPr>
            <a:spLocks noGrp="1"/>
          </p:cNvSpPr>
          <p:nvPr>
            <p:ph idx="1"/>
          </p:nvPr>
        </p:nvSpPr>
        <p:spPr/>
        <p:txBody>
          <a:bodyPr/>
          <a:lstStyle/>
          <a:p>
            <a:endParaRPr lang="en-US" dirty="0"/>
          </a:p>
          <a:p>
            <a:r>
              <a:rPr lang="en-US" dirty="0"/>
              <a:t>When people encrypt messages and send it to servers, it is typical that if the decrypted message does not have the right format it returns an error</a:t>
            </a:r>
          </a:p>
          <a:p>
            <a:endParaRPr lang="en-US" dirty="0"/>
          </a:p>
          <a:p>
            <a:r>
              <a:rPr lang="en-US" dirty="0"/>
              <a:t>Original PKCS paper (detailing how to use Crypto in the real world) had an attack where the attacker can modify the ciphertext and learn one bit depending on if an error received a message</a:t>
            </a:r>
          </a:p>
        </p:txBody>
      </p:sp>
    </p:spTree>
    <p:extLst>
      <p:ext uri="{BB962C8B-B14F-4D97-AF65-F5344CB8AC3E}">
        <p14:creationId xmlns:p14="http://schemas.microsoft.com/office/powerpoint/2010/main" val="3257979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D170A-F86C-4978-A9B0-A136E088A5AA}"/>
              </a:ext>
            </a:extLst>
          </p:cNvPr>
          <p:cNvSpPr>
            <a:spLocks noGrp="1"/>
          </p:cNvSpPr>
          <p:nvPr>
            <p:ph type="title"/>
          </p:nvPr>
        </p:nvSpPr>
        <p:spPr/>
        <p:txBody>
          <a:bodyPr/>
          <a:lstStyle/>
          <a:p>
            <a:pPr algn="ctr"/>
            <a:r>
              <a:rPr lang="en-US" dirty="0"/>
              <a:t>General format of a validation attack</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7F797C6-3681-4458-A6B4-F5D8E7B3BB6B}"/>
                  </a:ext>
                </a:extLst>
              </p:cNvPr>
              <p:cNvSpPr>
                <a:spLocks noGrp="1"/>
              </p:cNvSpPr>
              <p:nvPr>
                <p:ph idx="1"/>
              </p:nvPr>
            </p:nvSpPr>
            <p:spPr/>
            <p:txBody>
              <a:bodyPr>
                <a:normAutofit/>
              </a:bodyPr>
              <a:lstStyle/>
              <a:p>
                <a:endParaRPr lang="en-US" dirty="0"/>
              </a:p>
              <a:p>
                <a:r>
                  <a:rPr lang="en-US" dirty="0"/>
                  <a:t>Take the message space M</a:t>
                </a:r>
              </a:p>
              <a:p>
                <a:endParaRPr lang="en-US" dirty="0"/>
              </a:p>
              <a:p>
                <a:r>
                  <a:rPr lang="en-US" dirty="0"/>
                  <a:t>Generate a modification of the ciphertext which maps certain encrypted messages back to the ciphertext and others not</a:t>
                </a:r>
              </a:p>
              <a:p>
                <a:endParaRPr lang="en-US" dirty="0"/>
              </a:p>
              <a:p>
                <a:r>
                  <a:rPr lang="en-US" dirty="0"/>
                  <a:t>Especially useful if the encryption scheme is homomorphic:</a:t>
                </a:r>
              </a:p>
              <a:p>
                <a:pPr marL="457200" lvl="1" indent="0">
                  <a:buNone/>
                </a:pPr>
                <a14:m>
                  <m:oMath xmlns:m="http://schemas.openxmlformats.org/officeDocument/2006/math">
                    <m:r>
                      <a:rPr lang="en-US" i="1" dirty="0" smtClean="0">
                        <a:latin typeface="Cambria Math" panose="02040503050406030204" pitchFamily="18" charset="0"/>
                      </a:rPr>
                      <m:t>(</m:t>
                    </m:r>
                    <m:r>
                      <a:rPr lang="en-US" i="1" dirty="0" err="1" smtClean="0">
                        <a:latin typeface="Cambria Math" panose="02040503050406030204" pitchFamily="18" charset="0"/>
                      </a:rPr>
                      <m:t>𝐸𝑛𝑐</m:t>
                    </m:r>
                    <m:r>
                      <a:rPr lang="en-US" i="1" dirty="0" err="1" smtClean="0">
                        <a:latin typeface="Cambria Math" panose="02040503050406030204" pitchFamily="18" charset="0"/>
                      </a:rPr>
                      <m:t>,</m:t>
                    </m:r>
                    <m:r>
                      <a:rPr lang="en-US" i="1" dirty="0" err="1" smtClean="0">
                        <a:latin typeface="Cambria Math" panose="02040503050406030204" pitchFamily="18" charset="0"/>
                      </a:rPr>
                      <m:t>𝐷𝑒𝑐</m:t>
                    </m:r>
                    <m:r>
                      <a:rPr lang="en-US" i="1" dirty="0" smtClean="0">
                        <a:latin typeface="Cambria Math" panose="02040503050406030204" pitchFamily="18" charset="0"/>
                      </a:rPr>
                      <m:t>)</m:t>
                    </m:r>
                  </m:oMath>
                </a14:m>
                <a:r>
                  <a:rPr lang="en-US" dirty="0"/>
                  <a:t> is homomorphic if there exists </a:t>
                </a:r>
                <a14:m>
                  <m:oMath xmlns:m="http://schemas.openxmlformats.org/officeDocument/2006/math">
                    <m:r>
                      <a:rPr lang="en-US" i="1" dirty="0" smtClean="0">
                        <a:latin typeface="Cambria Math" panose="02040503050406030204" pitchFamily="18" charset="0"/>
                      </a:rPr>
                      <m:t>⊙</m:t>
                    </m:r>
                    <m:r>
                      <a:rPr lang="en-US" b="0" i="0" smtClean="0">
                        <a:latin typeface="Cambria Math" panose="02040503050406030204" pitchFamily="18" charset="0"/>
                      </a:rPr>
                      <m:t>,</m:t>
                    </m:r>
                    <m:r>
                      <a:rPr lang="en-US" b="0" i="1" smtClean="0">
                        <a:latin typeface="Cambria Math" panose="02040503050406030204" pitchFamily="18" charset="0"/>
                      </a:rPr>
                      <m:t>⊗</m:t>
                    </m:r>
                  </m:oMath>
                </a14:m>
                <a:r>
                  <a:rPr lang="en-US" b="0" dirty="0"/>
                  <a:t> suc</a:t>
                </a:r>
                <a:r>
                  <a:rPr lang="en-US" dirty="0"/>
                  <a:t>h that</a:t>
                </a:r>
                <a:endParaRPr lang="en-US" b="0" dirty="0"/>
              </a:p>
              <a:p>
                <a:pPr marL="0" indent="0">
                  <a:buNone/>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𝐸𝑛𝑐</m:t>
                      </m:r>
                      <m:d>
                        <m:dPr>
                          <m:ctrlPr>
                            <a:rPr lang="en-US" i="1" dirty="0" smtClean="0">
                              <a:latin typeface="Cambria Math" panose="02040503050406030204" pitchFamily="18" charset="0"/>
                            </a:rPr>
                          </m:ctrlPr>
                        </m:dPr>
                        <m:e>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1</m:t>
                              </m:r>
                            </m:sub>
                          </m:sSub>
                          <m:r>
                            <a:rPr lang="en-US" i="1" dirty="0" smtClean="0">
                              <a:latin typeface="Cambria Math" panose="02040503050406030204" pitchFamily="18" charset="0"/>
                            </a:rPr>
                            <m:t>⊙ </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2</m:t>
                              </m:r>
                            </m:sub>
                          </m:sSub>
                        </m:e>
                      </m:d>
                      <m:r>
                        <a:rPr lang="en-US" i="1" dirty="0" smtClean="0">
                          <a:latin typeface="Cambria Math" panose="02040503050406030204" pitchFamily="18" charset="0"/>
                        </a:rPr>
                        <m:t>= </m:t>
                      </m:r>
                      <m:r>
                        <a:rPr lang="en-US" i="1" dirty="0" err="1" smtClean="0">
                          <a:latin typeface="Cambria Math" panose="02040503050406030204" pitchFamily="18" charset="0"/>
                        </a:rPr>
                        <m:t>𝐸𝑛𝑐</m:t>
                      </m:r>
                      <m:d>
                        <m:dPr>
                          <m:ctrlPr>
                            <a:rPr lang="en-US" i="1" dirty="0" smtClean="0">
                              <a:latin typeface="Cambria Math" panose="02040503050406030204" pitchFamily="18" charset="0"/>
                            </a:rPr>
                          </m:ctrlPr>
                        </m:dPr>
                        <m:e>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1</m:t>
                              </m:r>
                            </m:sub>
                          </m:sSub>
                        </m:e>
                      </m:d>
                      <m:r>
                        <a:rPr lang="en-US" i="1" dirty="0" smtClean="0">
                          <a:latin typeface="Cambria Math" panose="02040503050406030204" pitchFamily="18" charset="0"/>
                        </a:rPr>
                        <m:t>⊗ </m:t>
                      </m:r>
                      <m:r>
                        <a:rPr lang="en-US" i="1" dirty="0" err="1" smtClean="0">
                          <a:latin typeface="Cambria Math" panose="02040503050406030204" pitchFamily="18" charset="0"/>
                        </a:rPr>
                        <m:t>𝐸𝑛𝑐</m:t>
                      </m:r>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2</m:t>
                          </m:r>
                        </m:sub>
                      </m:sSub>
                      <m:r>
                        <a:rPr lang="en-US" i="1" dirty="0" smtClean="0">
                          <a:latin typeface="Cambria Math" panose="02040503050406030204" pitchFamily="18" charset="0"/>
                        </a:rPr>
                        <m:t>)</m:t>
                      </m:r>
                    </m:oMath>
                  </m:oMathPara>
                </a14:m>
                <a:endParaRPr lang="en-US" dirty="0"/>
              </a:p>
            </p:txBody>
          </p:sp>
        </mc:Choice>
        <mc:Fallback>
          <p:sp>
            <p:nvSpPr>
              <p:cNvPr id="3" name="Content Placeholder 2">
                <a:extLst>
                  <a:ext uri="{FF2B5EF4-FFF2-40B4-BE49-F238E27FC236}">
                    <a16:creationId xmlns:a16="http://schemas.microsoft.com/office/drawing/2014/main" id="{C7F797C6-3681-4458-A6B4-F5D8E7B3BB6B}"/>
                  </a:ext>
                </a:extLst>
              </p:cNvPr>
              <p:cNvSpPr>
                <a:spLocks noGrp="1" noRot="1" noChangeAspect="1" noMove="1" noResize="1" noEditPoints="1" noAdjustHandles="1" noChangeArrowheads="1" noChangeShapeType="1" noTextEdit="1"/>
              </p:cNvSpPr>
              <p:nvPr>
                <p:ph idx="1"/>
              </p:nvPr>
            </p:nvSpPr>
            <p:spPr>
              <a:blipFill>
                <a:blip r:embed="rId2"/>
                <a:stretch>
                  <a:fillRect l="-1043"/>
                </a:stretch>
              </a:blipFill>
            </p:spPr>
            <p:txBody>
              <a:bodyPr/>
              <a:lstStyle/>
              <a:p>
                <a:r>
                  <a:rPr lang="en-US">
                    <a:noFill/>
                  </a:rPr>
                  <a:t> </a:t>
                </a:r>
              </a:p>
            </p:txBody>
          </p:sp>
        </mc:Fallback>
      </mc:AlternateContent>
    </p:spTree>
    <p:extLst>
      <p:ext uri="{BB962C8B-B14F-4D97-AF65-F5344CB8AC3E}">
        <p14:creationId xmlns:p14="http://schemas.microsoft.com/office/powerpoint/2010/main" val="1421114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F7EA9-11C2-49A2-AA11-2CF13D78264F}"/>
              </a:ext>
            </a:extLst>
          </p:cNvPr>
          <p:cNvSpPr>
            <a:spLocks noGrp="1"/>
          </p:cNvSpPr>
          <p:nvPr>
            <p:ph type="title"/>
          </p:nvPr>
        </p:nvSpPr>
        <p:spPr/>
        <p:txBody>
          <a:bodyPr/>
          <a:lstStyle/>
          <a:p>
            <a:r>
              <a:rPr lang="en-US" dirty="0"/>
              <a:t>Some homomorphic encryption scheme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BF0670F-66F3-45C5-A8FF-DC3662D8C25A}"/>
                  </a:ext>
                </a:extLst>
              </p:cNvPr>
              <p:cNvSpPr>
                <a:spLocks noGrp="1"/>
              </p:cNvSpPr>
              <p:nvPr>
                <p:ph idx="1"/>
              </p:nvPr>
            </p:nvSpPr>
            <p:spPr/>
            <p:txBody>
              <a:bodyPr>
                <a:normAutofit fontScale="92500" lnSpcReduction="10000"/>
              </a:bodyPr>
              <a:lstStyle/>
              <a:p>
                <a:r>
                  <a:rPr lang="en-US" dirty="0"/>
                  <a:t>Especially useful if the encryption scheme is homomorphic:</a:t>
                </a:r>
              </a:p>
              <a:p>
                <a:pPr marL="457200" lvl="1" indent="0">
                  <a:buNone/>
                </a:pPr>
                <a14:m>
                  <m:oMath xmlns:m="http://schemas.openxmlformats.org/officeDocument/2006/math">
                    <m:r>
                      <a:rPr lang="en-US" i="1" dirty="0">
                        <a:latin typeface="Cambria Math" panose="02040503050406030204" pitchFamily="18" charset="0"/>
                      </a:rPr>
                      <m:t>(</m:t>
                    </m:r>
                    <m:r>
                      <a:rPr lang="en-US" i="1" dirty="0" err="1">
                        <a:latin typeface="Cambria Math" panose="02040503050406030204" pitchFamily="18" charset="0"/>
                      </a:rPr>
                      <m:t>𝐸𝑛𝑐</m:t>
                    </m:r>
                    <m:r>
                      <a:rPr lang="en-US" i="1" dirty="0" err="1">
                        <a:latin typeface="Cambria Math" panose="02040503050406030204" pitchFamily="18" charset="0"/>
                      </a:rPr>
                      <m:t>,</m:t>
                    </m:r>
                    <m:r>
                      <a:rPr lang="en-US" i="1" dirty="0" err="1">
                        <a:latin typeface="Cambria Math" panose="02040503050406030204" pitchFamily="18" charset="0"/>
                      </a:rPr>
                      <m:t>𝐷𝑒𝑐</m:t>
                    </m:r>
                    <m:r>
                      <a:rPr lang="en-US" i="1" dirty="0">
                        <a:latin typeface="Cambria Math" panose="02040503050406030204" pitchFamily="18" charset="0"/>
                      </a:rPr>
                      <m:t>)</m:t>
                    </m:r>
                  </m:oMath>
                </a14:m>
                <a:r>
                  <a:rPr lang="en-US" dirty="0"/>
                  <a:t> is homomorphic if there exists </a:t>
                </a:r>
                <a14:m>
                  <m:oMath xmlns:m="http://schemas.openxmlformats.org/officeDocument/2006/math">
                    <m:r>
                      <a:rPr lang="en-US" i="1" dirty="0">
                        <a:latin typeface="Cambria Math" panose="02040503050406030204" pitchFamily="18" charset="0"/>
                      </a:rPr>
                      <m:t>⊙</m:t>
                    </m:r>
                    <m:r>
                      <a:rPr lang="en-US">
                        <a:latin typeface="Cambria Math" panose="02040503050406030204" pitchFamily="18" charset="0"/>
                      </a:rPr>
                      <m:t>,</m:t>
                    </m:r>
                    <m:r>
                      <a:rPr lang="en-US" i="1">
                        <a:latin typeface="Cambria Math" panose="02040503050406030204" pitchFamily="18" charset="0"/>
                      </a:rPr>
                      <m:t>⊗</m:t>
                    </m:r>
                  </m:oMath>
                </a14:m>
                <a:r>
                  <a:rPr lang="en-US" dirty="0"/>
                  <a:t> such that</a:t>
                </a:r>
              </a:p>
              <a:p>
                <a:pPr marL="0" indent="0">
                  <a:buNone/>
                </a:pPr>
                <a14:m>
                  <m:oMathPara xmlns:m="http://schemas.openxmlformats.org/officeDocument/2006/math">
                    <m:oMathParaPr>
                      <m:jc m:val="centerGroup"/>
                    </m:oMathParaPr>
                    <m:oMath xmlns:m="http://schemas.openxmlformats.org/officeDocument/2006/math">
                      <m:r>
                        <a:rPr lang="en-US" i="1" dirty="0">
                          <a:latin typeface="Cambria Math" panose="02040503050406030204" pitchFamily="18" charset="0"/>
                        </a:rPr>
                        <m:t>𝐸𝑛𝑐</m:t>
                      </m:r>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𝑚</m:t>
                              </m:r>
                            </m:e>
                            <m:sub>
                              <m:r>
                                <a:rPr lang="en-US" i="1" dirty="0">
                                  <a:latin typeface="Cambria Math" panose="02040503050406030204" pitchFamily="18" charset="0"/>
                                </a:rPr>
                                <m:t>1</m:t>
                              </m:r>
                            </m:sub>
                          </m:sSub>
                          <m:r>
                            <a:rPr lang="en-US" i="1" dirty="0">
                              <a:latin typeface="Cambria Math" panose="02040503050406030204" pitchFamily="18" charset="0"/>
                            </a:rPr>
                            <m:t>⊙ </m:t>
                          </m:r>
                          <m:sSub>
                            <m:sSubPr>
                              <m:ctrlPr>
                                <a:rPr lang="en-US" i="1" dirty="0">
                                  <a:latin typeface="Cambria Math" panose="02040503050406030204" pitchFamily="18" charset="0"/>
                                </a:rPr>
                              </m:ctrlPr>
                            </m:sSubPr>
                            <m:e>
                              <m:r>
                                <a:rPr lang="en-US" i="1" dirty="0">
                                  <a:latin typeface="Cambria Math" panose="02040503050406030204" pitchFamily="18" charset="0"/>
                                </a:rPr>
                                <m:t>𝑚</m:t>
                              </m:r>
                            </m:e>
                            <m:sub>
                              <m:r>
                                <a:rPr lang="en-US" i="1" dirty="0">
                                  <a:latin typeface="Cambria Math" panose="02040503050406030204" pitchFamily="18" charset="0"/>
                                </a:rPr>
                                <m:t>2</m:t>
                              </m:r>
                            </m:sub>
                          </m:sSub>
                        </m:e>
                      </m:d>
                      <m:r>
                        <a:rPr lang="en-US" i="1" dirty="0">
                          <a:latin typeface="Cambria Math" panose="02040503050406030204" pitchFamily="18" charset="0"/>
                        </a:rPr>
                        <m:t>= </m:t>
                      </m:r>
                      <m:r>
                        <a:rPr lang="en-US" i="1" dirty="0" err="1">
                          <a:latin typeface="Cambria Math" panose="02040503050406030204" pitchFamily="18" charset="0"/>
                        </a:rPr>
                        <m:t>𝐸𝑛𝑐</m:t>
                      </m:r>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𝑚</m:t>
                              </m:r>
                            </m:e>
                            <m:sub>
                              <m:r>
                                <a:rPr lang="en-US" i="1" dirty="0">
                                  <a:latin typeface="Cambria Math" panose="02040503050406030204" pitchFamily="18" charset="0"/>
                                </a:rPr>
                                <m:t>1</m:t>
                              </m:r>
                            </m:sub>
                          </m:sSub>
                        </m:e>
                      </m:d>
                      <m:r>
                        <a:rPr lang="en-US" i="1" dirty="0">
                          <a:latin typeface="Cambria Math" panose="02040503050406030204" pitchFamily="18" charset="0"/>
                        </a:rPr>
                        <m:t>⊗ </m:t>
                      </m:r>
                      <m:r>
                        <a:rPr lang="en-US" i="1" dirty="0" err="1">
                          <a:latin typeface="Cambria Math" panose="02040503050406030204" pitchFamily="18" charset="0"/>
                        </a:rPr>
                        <m:t>𝐸𝑛𝑐</m:t>
                      </m:r>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𝑚</m:t>
                          </m:r>
                        </m:e>
                        <m:sub>
                          <m:r>
                            <a:rPr lang="en-US" i="1" dirty="0">
                              <a:latin typeface="Cambria Math" panose="02040503050406030204" pitchFamily="18" charset="0"/>
                            </a:rPr>
                            <m:t>2</m:t>
                          </m:r>
                        </m:sub>
                      </m:sSub>
                      <m:r>
                        <a:rPr lang="en-US" i="1" dirty="0">
                          <a:latin typeface="Cambria Math" panose="02040503050406030204" pitchFamily="18" charset="0"/>
                        </a:rPr>
                        <m:t>)</m:t>
                      </m:r>
                    </m:oMath>
                  </m:oMathPara>
                </a14:m>
                <a:endParaRPr lang="en-US" dirty="0"/>
              </a:p>
              <a:p>
                <a:pPr marL="0" indent="0">
                  <a:buNone/>
                </a:pPr>
                <a:endParaRPr lang="en-US" dirty="0"/>
              </a:p>
              <a:p>
                <a:r>
                  <a:rPr lang="en-US" dirty="0"/>
                  <a:t>One-time pad</a:t>
                </a:r>
              </a:p>
              <a:p>
                <a:pPr lvl="1"/>
                <a14:m>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 ≔⊕ </m:t>
                    </m:r>
                  </m:oMath>
                </a14:m>
                <a:endParaRPr lang="en-US" b="0" dirty="0"/>
              </a:p>
              <a:p>
                <a:pPr lvl="1"/>
                <a14:m>
                  <m:oMath xmlns:m="http://schemas.openxmlformats.org/officeDocument/2006/math">
                    <m:r>
                      <a:rPr lang="en-US" b="0" i="1" smtClean="0">
                        <a:latin typeface="Cambria Math" panose="02040503050406030204" pitchFamily="18" charset="0"/>
                      </a:rPr>
                      <m:t>⊗ ≔ ⊕</m:t>
                    </m:r>
                  </m:oMath>
                </a14:m>
                <a:endParaRPr lang="en-US" dirty="0"/>
              </a:p>
              <a:p>
                <a:pPr lvl="1"/>
                <a:endParaRPr lang="en-US" dirty="0"/>
              </a:p>
              <a:p>
                <a:r>
                  <a:rPr lang="en-US" dirty="0"/>
                  <a:t>RSA, El-</a:t>
                </a:r>
                <a:r>
                  <a:rPr lang="en-US" dirty="0" err="1"/>
                  <a:t>gammal</a:t>
                </a:r>
                <a:endParaRPr lang="en-US" dirty="0"/>
              </a:p>
              <a:p>
                <a:pPr lvl="1"/>
                <a14:m>
                  <m:oMath xmlns:m="http://schemas.openxmlformats.org/officeDocument/2006/math">
                    <m:r>
                      <a:rPr lang="en-US" b="0" i="1" smtClean="0">
                        <a:latin typeface="Cambria Math" panose="02040503050406030204" pitchFamily="18" charset="0"/>
                      </a:rPr>
                      <m:t>⊙ ≔+</m:t>
                    </m:r>
                  </m:oMath>
                </a14:m>
                <a:endParaRPr lang="en-US" dirty="0"/>
              </a:p>
              <a:p>
                <a:pPr lvl="1"/>
                <a14:m>
                  <m:oMath xmlns:m="http://schemas.openxmlformats.org/officeDocument/2006/math">
                    <m:r>
                      <a:rPr lang="en-US" b="0" i="1" smtClean="0">
                        <a:latin typeface="Cambria Math" panose="02040503050406030204" pitchFamily="18" charset="0"/>
                      </a:rPr>
                      <m:t>⊗≔  ×</m:t>
                    </m:r>
                  </m:oMath>
                </a14:m>
                <a:endParaRPr lang="en-US" dirty="0"/>
              </a:p>
            </p:txBody>
          </p:sp>
        </mc:Choice>
        <mc:Fallback>
          <p:sp>
            <p:nvSpPr>
              <p:cNvPr id="3" name="Content Placeholder 2">
                <a:extLst>
                  <a:ext uri="{FF2B5EF4-FFF2-40B4-BE49-F238E27FC236}">
                    <a16:creationId xmlns:a16="http://schemas.microsoft.com/office/drawing/2014/main" id="{2BF0670F-66F3-45C5-A8FF-DC3662D8C25A}"/>
                  </a:ext>
                </a:extLst>
              </p:cNvPr>
              <p:cNvSpPr>
                <a:spLocks noGrp="1" noRot="1" noChangeAspect="1" noMove="1" noResize="1" noEditPoints="1" noAdjustHandles="1" noChangeArrowheads="1" noChangeShapeType="1" noTextEdit="1"/>
              </p:cNvSpPr>
              <p:nvPr>
                <p:ph idx="1"/>
              </p:nvPr>
            </p:nvSpPr>
            <p:spPr>
              <a:blipFill>
                <a:blip r:embed="rId2"/>
                <a:stretch>
                  <a:fillRect l="-928" t="-2801"/>
                </a:stretch>
              </a:blipFill>
            </p:spPr>
            <p:txBody>
              <a:bodyPr/>
              <a:lstStyle/>
              <a:p>
                <a:r>
                  <a:rPr lang="en-US">
                    <a:noFill/>
                  </a:rPr>
                  <a:t> </a:t>
                </a:r>
              </a:p>
            </p:txBody>
          </p:sp>
        </mc:Fallback>
      </mc:AlternateContent>
    </p:spTree>
    <p:extLst>
      <p:ext uri="{BB962C8B-B14F-4D97-AF65-F5344CB8AC3E}">
        <p14:creationId xmlns:p14="http://schemas.microsoft.com/office/powerpoint/2010/main" val="692373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785CB-E4C9-426F-AFB9-4F7F26699AE4}"/>
              </a:ext>
            </a:extLst>
          </p:cNvPr>
          <p:cNvSpPr>
            <a:spLocks noGrp="1"/>
          </p:cNvSpPr>
          <p:nvPr>
            <p:ph type="title"/>
          </p:nvPr>
        </p:nvSpPr>
        <p:spPr/>
        <p:txBody>
          <a:bodyPr/>
          <a:lstStyle/>
          <a:p>
            <a:pPr algn="ctr"/>
            <a:r>
              <a:rPr lang="en-US" dirty="0"/>
              <a:t>Authenticated encryption</a:t>
            </a:r>
          </a:p>
        </p:txBody>
      </p:sp>
      <p:sp>
        <p:nvSpPr>
          <p:cNvPr id="3" name="Content Placeholder 2">
            <a:extLst>
              <a:ext uri="{FF2B5EF4-FFF2-40B4-BE49-F238E27FC236}">
                <a16:creationId xmlns:a16="http://schemas.microsoft.com/office/drawing/2014/main" id="{96FEC890-5617-4155-85B9-DFFDC406F759}"/>
              </a:ext>
            </a:extLst>
          </p:cNvPr>
          <p:cNvSpPr>
            <a:spLocks noGrp="1"/>
          </p:cNvSpPr>
          <p:nvPr>
            <p:ph idx="1"/>
          </p:nvPr>
        </p:nvSpPr>
        <p:spPr/>
        <p:txBody>
          <a:bodyPr/>
          <a:lstStyle/>
          <a:p>
            <a:endParaRPr lang="en-US" dirty="0"/>
          </a:p>
          <a:p>
            <a:r>
              <a:rPr lang="en-US" dirty="0"/>
              <a:t>Authenticated encryption</a:t>
            </a:r>
          </a:p>
          <a:p>
            <a:pPr lvl="1"/>
            <a:r>
              <a:rPr lang="en-US" dirty="0"/>
              <a:t>Authenticated (adversary cannot forge a ciphertext)</a:t>
            </a:r>
          </a:p>
          <a:p>
            <a:pPr lvl="1"/>
            <a:r>
              <a:rPr lang="en-US" dirty="0"/>
              <a:t>Encrypted  (adversary cannot learn message)</a:t>
            </a:r>
          </a:p>
        </p:txBody>
      </p:sp>
    </p:spTree>
    <p:extLst>
      <p:ext uri="{BB962C8B-B14F-4D97-AF65-F5344CB8AC3E}">
        <p14:creationId xmlns:p14="http://schemas.microsoft.com/office/powerpoint/2010/main" val="1725041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9A158-C8C9-480F-9C80-3607554DCE47}"/>
              </a:ext>
            </a:extLst>
          </p:cNvPr>
          <p:cNvSpPr>
            <a:spLocks noGrp="1"/>
          </p:cNvSpPr>
          <p:nvPr>
            <p:ph type="title"/>
          </p:nvPr>
        </p:nvSpPr>
        <p:spPr>
          <a:xfrm>
            <a:off x="838200" y="365125"/>
            <a:ext cx="10515600" cy="1325563"/>
          </a:xfrm>
        </p:spPr>
        <p:txBody>
          <a:bodyPr/>
          <a:lstStyle/>
          <a:p>
            <a:pPr algn="ctr"/>
            <a:r>
              <a:rPr lang="en-US" dirty="0"/>
              <a:t>Chosen-ciphertext game</a:t>
            </a:r>
          </a:p>
        </p:txBody>
      </p:sp>
      <p:sp>
        <p:nvSpPr>
          <p:cNvPr id="5" name="Rectangle 4">
            <a:extLst>
              <a:ext uri="{FF2B5EF4-FFF2-40B4-BE49-F238E27FC236}">
                <a16:creationId xmlns:a16="http://schemas.microsoft.com/office/drawing/2014/main" id="{051FB57C-DECB-41D2-B44F-57EAC82BCCBD}"/>
              </a:ext>
            </a:extLst>
          </p:cNvPr>
          <p:cNvSpPr/>
          <p:nvPr/>
        </p:nvSpPr>
        <p:spPr>
          <a:xfrm>
            <a:off x="6712300" y="2421542"/>
            <a:ext cx="5221569" cy="34994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853DAD7-68DE-43B3-81E3-D39461209A0C}"/>
              </a:ext>
            </a:extLst>
          </p:cNvPr>
          <p:cNvSpPr/>
          <p:nvPr/>
        </p:nvSpPr>
        <p:spPr>
          <a:xfrm>
            <a:off x="785698" y="2421542"/>
            <a:ext cx="4852783" cy="34994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401D000-7785-4D34-9C99-D406E79AA6AC}"/>
                  </a:ext>
                </a:extLst>
              </p:cNvPr>
              <p:cNvSpPr txBox="1"/>
              <p:nvPr/>
            </p:nvSpPr>
            <p:spPr>
              <a:xfrm>
                <a:off x="2692365" y="5994843"/>
                <a:ext cx="96380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𝐺</m:t>
                          </m:r>
                        </m:e>
                        <m:sub>
                          <m:r>
                            <a:rPr lang="en-US" sz="2400" b="0" i="1" smtClean="0">
                              <a:latin typeface="Cambria Math" panose="02040503050406030204" pitchFamily="18" charset="0"/>
                            </a:rPr>
                            <m:t>0</m:t>
                          </m:r>
                        </m:sub>
                      </m:sSub>
                    </m:oMath>
                  </m:oMathPara>
                </a14:m>
                <a:endParaRPr lang="en-US" sz="2400" dirty="0"/>
              </a:p>
            </p:txBody>
          </p:sp>
        </mc:Choice>
        <mc:Fallback xmlns="">
          <p:sp>
            <p:nvSpPr>
              <p:cNvPr id="7" name="TextBox 6">
                <a:extLst>
                  <a:ext uri="{FF2B5EF4-FFF2-40B4-BE49-F238E27FC236}">
                    <a16:creationId xmlns:a16="http://schemas.microsoft.com/office/drawing/2014/main" id="{B401D000-7785-4D34-9C99-D406E79AA6AC}"/>
                  </a:ext>
                </a:extLst>
              </p:cNvPr>
              <p:cNvSpPr txBox="1">
                <a:spLocks noRot="1" noChangeAspect="1" noMove="1" noResize="1" noEditPoints="1" noAdjustHandles="1" noChangeArrowheads="1" noChangeShapeType="1" noTextEdit="1"/>
              </p:cNvSpPr>
              <p:nvPr/>
            </p:nvSpPr>
            <p:spPr>
              <a:xfrm>
                <a:off x="2692365" y="5994843"/>
                <a:ext cx="963807" cy="461665"/>
              </a:xfrm>
              <a:prstGeom prst="rect">
                <a:avLst/>
              </a:prstGeom>
              <a:blipFill>
                <a:blip r:embed="rId2"/>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15673FFA-925C-4E76-B863-58ACD2EB646C}"/>
                  </a:ext>
                </a:extLst>
              </p:cNvPr>
              <p:cNvSpPr/>
              <p:nvPr/>
            </p:nvSpPr>
            <p:spPr>
              <a:xfrm>
                <a:off x="2188704" y="3990660"/>
                <a:ext cx="402674"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b="0" i="1" dirty="0" smtClean="0">
                          <a:ln w="0"/>
                          <a:effectLst>
                            <a:outerShdw blurRad="38100" dist="19050" dir="2700000" algn="tl" rotWithShape="0">
                              <a:schemeClr val="dk1">
                                <a:alpha val="40000"/>
                              </a:schemeClr>
                            </a:outerShdw>
                          </a:effectLst>
                          <a:latin typeface="Cambria Math" panose="02040503050406030204" pitchFamily="18" charset="0"/>
                        </a:rPr>
                        <m:t>𝑐</m:t>
                      </m:r>
                      <m:r>
                        <a:rPr lang="en-US" b="0" i="1" dirty="0" smtClean="0">
                          <a:ln w="0"/>
                          <a:effectLst>
                            <a:outerShdw blurRad="38100" dist="19050" dir="2700000" algn="tl" rotWithShape="0">
                              <a:schemeClr val="dk1">
                                <a:alpha val="40000"/>
                              </a:schemeClr>
                            </a:outerShdw>
                          </a:effectLst>
                          <a:latin typeface="Cambria Math" panose="02040503050406030204" pitchFamily="18" charset="0"/>
                        </a:rPr>
                        <m:t>′</m:t>
                      </m:r>
                    </m:oMath>
                  </m:oMathPara>
                </a14:m>
                <a:endParaRPr lang="en-US" dirty="0">
                  <a:ln w="0"/>
                  <a:effectLst>
                    <a:outerShdw blurRad="38100" dist="19050" dir="2700000" algn="tl" rotWithShape="0">
                      <a:schemeClr val="dk1">
                        <a:alpha val="40000"/>
                      </a:schemeClr>
                    </a:outerShdw>
                  </a:effectLst>
                </a:endParaRPr>
              </a:p>
            </p:txBody>
          </p:sp>
        </mc:Choice>
        <mc:Fallback xmlns="">
          <p:sp>
            <p:nvSpPr>
              <p:cNvPr id="8" name="Rectangle 7">
                <a:extLst>
                  <a:ext uri="{FF2B5EF4-FFF2-40B4-BE49-F238E27FC236}">
                    <a16:creationId xmlns:a16="http://schemas.microsoft.com/office/drawing/2014/main" id="{15673FFA-925C-4E76-B863-58ACD2EB646C}"/>
                  </a:ext>
                </a:extLst>
              </p:cNvPr>
              <p:cNvSpPr>
                <a:spLocks noRot="1" noChangeAspect="1" noMove="1" noResize="1" noEditPoints="1" noAdjustHandles="1" noChangeArrowheads="1" noChangeShapeType="1" noTextEdit="1"/>
              </p:cNvSpPr>
              <p:nvPr/>
            </p:nvSpPr>
            <p:spPr>
              <a:xfrm>
                <a:off x="2188704" y="3990660"/>
                <a:ext cx="402674" cy="369332"/>
              </a:xfrm>
              <a:prstGeom prst="rect">
                <a:avLst/>
              </a:prstGeom>
              <a:blipFill>
                <a:blip r:embed="rId3"/>
                <a:stretch>
                  <a:fillRect b="-1667"/>
                </a:stretch>
              </a:blipFill>
            </p:spPr>
            <p:txBody>
              <a:bodyPr/>
              <a:lstStyle/>
              <a:p>
                <a:r>
                  <a:rPr lang="en-US">
                    <a:noFill/>
                  </a:rPr>
                  <a:t> </a:t>
                </a:r>
              </a:p>
            </p:txBody>
          </p:sp>
        </mc:Fallback>
      </mc:AlternateContent>
      <p:sp>
        <p:nvSpPr>
          <p:cNvPr id="9" name="Rectangle 8">
            <a:extLst>
              <a:ext uri="{FF2B5EF4-FFF2-40B4-BE49-F238E27FC236}">
                <a16:creationId xmlns:a16="http://schemas.microsoft.com/office/drawing/2014/main" id="{3D7DC828-63C0-4C9F-9EBF-3FB67C74019E}"/>
              </a:ext>
            </a:extLst>
          </p:cNvPr>
          <p:cNvSpPr/>
          <p:nvPr/>
        </p:nvSpPr>
        <p:spPr>
          <a:xfrm>
            <a:off x="3309293" y="2821624"/>
            <a:ext cx="1709911" cy="2485293"/>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cxnSp>
        <p:nvCxnSpPr>
          <p:cNvPr id="10" name="Straight Arrow Connector 9">
            <a:extLst>
              <a:ext uri="{FF2B5EF4-FFF2-40B4-BE49-F238E27FC236}">
                <a16:creationId xmlns:a16="http://schemas.microsoft.com/office/drawing/2014/main" id="{773BF83E-AF34-4627-A3A3-4A1D0401B4A6}"/>
              </a:ext>
            </a:extLst>
          </p:cNvPr>
          <p:cNvCxnSpPr>
            <a:cxnSpLocks/>
          </p:cNvCxnSpPr>
          <p:nvPr/>
        </p:nvCxnSpPr>
        <p:spPr>
          <a:xfrm>
            <a:off x="1472491" y="3090390"/>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81B3B3A-C958-4968-A3D3-A41CDD1D1A82}"/>
              </a:ext>
            </a:extLst>
          </p:cNvPr>
          <p:cNvCxnSpPr>
            <a:cxnSpLocks/>
          </p:cNvCxnSpPr>
          <p:nvPr/>
        </p:nvCxnSpPr>
        <p:spPr>
          <a:xfrm flipH="1">
            <a:off x="1350566" y="3613464"/>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281E09D4-B505-4632-8F68-F3839DF169AD}"/>
                  </a:ext>
                </a:extLst>
              </p:cNvPr>
              <p:cNvSpPr/>
              <p:nvPr/>
            </p:nvSpPr>
            <p:spPr>
              <a:xfrm>
                <a:off x="1808264" y="2664519"/>
                <a:ext cx="921406"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i="1">
                              <a:ln w="0"/>
                              <a:effectLst>
                                <a:outerShdw blurRad="38100" dist="19050" dir="2700000" algn="tl" rotWithShape="0">
                                  <a:schemeClr val="dk1">
                                    <a:alpha val="40000"/>
                                  </a:schemeClr>
                                </a:outerShdw>
                              </a:effectLst>
                              <a:latin typeface="Cambria Math" panose="02040503050406030204" pitchFamily="18" charset="0"/>
                            </a:rPr>
                            <m:t>𝑚</m:t>
                          </m:r>
                        </m:e>
                        <m:sub>
                          <m:r>
                            <a:rPr lang="en-US" i="1">
                              <a:ln w="0"/>
                              <a:effectLst>
                                <a:outerShdw blurRad="38100" dist="19050" dir="2700000" algn="tl" rotWithShape="0">
                                  <a:schemeClr val="dk1">
                                    <a:alpha val="40000"/>
                                  </a:schemeClr>
                                </a:outerShdw>
                              </a:effectLst>
                              <a:latin typeface="Cambria Math" panose="02040503050406030204" pitchFamily="18" charset="0"/>
                            </a:rPr>
                            <m:t>0</m:t>
                          </m:r>
                        </m:sub>
                      </m:sSub>
                      <m:r>
                        <a:rPr lang="en-US" i="1">
                          <a:ln w="0"/>
                          <a:effectLst>
                            <a:outerShdw blurRad="38100" dist="19050" dir="2700000" algn="tl" rotWithShape="0">
                              <a:schemeClr val="dk1">
                                <a:alpha val="40000"/>
                              </a:schemeClr>
                            </a:outerShdw>
                          </a:effectLst>
                          <a:latin typeface="Cambria Math" panose="02040503050406030204" pitchFamily="18" charset="0"/>
                        </a:rPr>
                        <m:t>,</m:t>
                      </m:r>
                      <m:sSub>
                        <m:sSubPr>
                          <m:ctrlPr>
                            <a:rPr lang="en-US" i="1">
                              <a:ln w="0"/>
                              <a:effectLst>
                                <a:outerShdw blurRad="38100" dist="19050" dir="2700000" algn="tl" rotWithShape="0">
                                  <a:schemeClr val="dk1">
                                    <a:alpha val="40000"/>
                                  </a:schemeClr>
                                </a:outerShdw>
                              </a:effectLst>
                              <a:latin typeface="Cambria Math" panose="02040503050406030204" pitchFamily="18" charset="0"/>
                            </a:rPr>
                          </m:ctrlPr>
                        </m:sSubPr>
                        <m:e>
                          <m:r>
                            <a:rPr lang="en-US" i="1">
                              <a:ln w="0"/>
                              <a:effectLst>
                                <a:outerShdw blurRad="38100" dist="19050" dir="2700000" algn="tl" rotWithShape="0">
                                  <a:schemeClr val="dk1">
                                    <a:alpha val="40000"/>
                                  </a:schemeClr>
                                </a:outerShdw>
                              </a:effectLst>
                              <a:latin typeface="Cambria Math" panose="02040503050406030204" pitchFamily="18" charset="0"/>
                            </a:rPr>
                            <m:t>𝑚</m:t>
                          </m:r>
                        </m:e>
                        <m:sub>
                          <m:r>
                            <a:rPr lang="en-US" i="1">
                              <a:ln w="0"/>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effectLst>
                    <a:outerShdw blurRad="38100" dist="19050" dir="2700000" algn="tl" rotWithShape="0">
                      <a:schemeClr val="dk1">
                        <a:alpha val="40000"/>
                      </a:schemeClr>
                    </a:outerShdw>
                  </a:effectLst>
                </a:endParaRPr>
              </a:p>
            </p:txBody>
          </p:sp>
        </mc:Choice>
        <mc:Fallback xmlns="">
          <p:sp>
            <p:nvSpPr>
              <p:cNvPr id="12" name="Rectangle 11">
                <a:extLst>
                  <a:ext uri="{FF2B5EF4-FFF2-40B4-BE49-F238E27FC236}">
                    <a16:creationId xmlns:a16="http://schemas.microsoft.com/office/drawing/2014/main" id="{281E09D4-B505-4632-8F68-F3839DF169AD}"/>
                  </a:ext>
                </a:extLst>
              </p:cNvPr>
              <p:cNvSpPr>
                <a:spLocks noRot="1" noChangeAspect="1" noMove="1" noResize="1" noEditPoints="1" noAdjustHandles="1" noChangeArrowheads="1" noChangeShapeType="1" noTextEdit="1"/>
              </p:cNvSpPr>
              <p:nvPr/>
            </p:nvSpPr>
            <p:spPr>
              <a:xfrm>
                <a:off x="1808264" y="2664519"/>
                <a:ext cx="921406" cy="369332"/>
              </a:xfrm>
              <a:prstGeom prst="rect">
                <a:avLst/>
              </a:prstGeom>
              <a:blipFill>
                <a:blip r:embed="rId4"/>
                <a:stretch>
                  <a:fillRect b="-4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AE1F6AB-6542-4FD3-A135-A08122E18D03}"/>
                  </a:ext>
                </a:extLst>
              </p:cNvPr>
              <p:cNvSpPr txBox="1"/>
              <p:nvPr/>
            </p:nvSpPr>
            <p:spPr>
              <a:xfrm>
                <a:off x="3328592" y="3188091"/>
                <a:ext cx="1774931"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c</m:t>
                      </m:r>
                      <m:r>
                        <a:rPr lang="en-US" b="0" i="1" smtClean="0">
                          <a:latin typeface="Cambria Math" panose="02040503050406030204" pitchFamily="18" charset="0"/>
                        </a:rPr>
                        <m:t>←</m:t>
                      </m:r>
                      <m:r>
                        <a:rPr lang="en-US" b="0" i="1" smtClean="0">
                          <a:latin typeface="Cambria Math" panose="02040503050406030204" pitchFamily="18" charset="0"/>
                        </a:rPr>
                        <m:t>𝐸𝑛𝑐</m:t>
                      </m:r>
                      <m:r>
                        <a:rPr lang="en-US" b="0" i="1" smtClean="0">
                          <a:latin typeface="Cambria Math" panose="02040503050406030204" pitchFamily="18" charset="0"/>
                        </a:rPr>
                        <m:t>(</m:t>
                      </m:r>
                      <m:sSub>
                        <m:sSubPr>
                          <m:ctrlPr>
                            <a:rPr lang="en-US" b="0" i="1" smtClean="0">
                              <a:solidFill>
                                <a:srgbClr val="00B0F0"/>
                              </a:solidFill>
                              <a:latin typeface="Cambria Math" panose="02040503050406030204" pitchFamily="18" charset="0"/>
                            </a:rPr>
                          </m:ctrlPr>
                        </m:sSubPr>
                        <m:e>
                          <m:r>
                            <a:rPr lang="en-US" b="0" i="1" smtClean="0">
                              <a:solidFill>
                                <a:srgbClr val="00B0F0"/>
                              </a:solidFill>
                              <a:latin typeface="Cambria Math" panose="02040503050406030204" pitchFamily="18" charset="0"/>
                            </a:rPr>
                            <m:t>𝑚</m:t>
                          </m:r>
                        </m:e>
                        <m:sub>
                          <m:r>
                            <a:rPr lang="en-US" b="0" i="1" smtClean="0">
                              <a:solidFill>
                                <a:srgbClr val="00B0F0"/>
                              </a:solidFill>
                              <a:latin typeface="Cambria Math" panose="02040503050406030204" pitchFamily="18" charset="0"/>
                            </a:rPr>
                            <m:t>0</m:t>
                          </m:r>
                        </m:sub>
                      </m:sSub>
                      <m:r>
                        <a:rPr lang="en-US" b="0" i="1" smtClean="0">
                          <a:latin typeface="Cambria Math" panose="02040503050406030204" pitchFamily="18" charset="0"/>
                        </a:rPr>
                        <m:t>) </m:t>
                      </m:r>
                    </m:oMath>
                  </m:oMathPara>
                </a14:m>
                <a:endParaRPr lang="en-US" b="0" dirty="0"/>
              </a:p>
              <a:p>
                <a:endParaRPr lang="en-US" dirty="0"/>
              </a:p>
              <a:p>
                <a:endParaRPr lang="en-US" dirty="0"/>
              </a:p>
            </p:txBody>
          </p:sp>
        </mc:Choice>
        <mc:Fallback xmlns="">
          <p:sp>
            <p:nvSpPr>
              <p:cNvPr id="13" name="TextBox 12">
                <a:extLst>
                  <a:ext uri="{FF2B5EF4-FFF2-40B4-BE49-F238E27FC236}">
                    <a16:creationId xmlns:a16="http://schemas.microsoft.com/office/drawing/2014/main" id="{0AE1F6AB-6542-4FD3-A135-A08122E18D03}"/>
                  </a:ext>
                </a:extLst>
              </p:cNvPr>
              <p:cNvSpPr txBox="1">
                <a:spLocks noRot="1" noChangeAspect="1" noMove="1" noResize="1" noEditPoints="1" noAdjustHandles="1" noChangeArrowheads="1" noChangeShapeType="1" noTextEdit="1"/>
              </p:cNvSpPr>
              <p:nvPr/>
            </p:nvSpPr>
            <p:spPr>
              <a:xfrm>
                <a:off x="3328592" y="3188091"/>
                <a:ext cx="1774931" cy="923330"/>
              </a:xfrm>
              <a:prstGeom prst="rect">
                <a:avLst/>
              </a:prstGeom>
              <a:blipFill>
                <a:blip r:embed="rId5"/>
                <a:stretch>
                  <a:fillRect/>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7F26F5D4-19F1-4295-9616-CB8C3AB26CD4}"/>
              </a:ext>
            </a:extLst>
          </p:cNvPr>
          <p:cNvSpPr txBox="1"/>
          <p:nvPr/>
        </p:nvSpPr>
        <p:spPr>
          <a:xfrm>
            <a:off x="2188704" y="3193810"/>
            <a:ext cx="282450" cy="369332"/>
          </a:xfrm>
          <a:prstGeom prst="rect">
            <a:avLst/>
          </a:prstGeom>
          <a:noFill/>
        </p:spPr>
        <p:txBody>
          <a:bodyPr wrap="none" rtlCol="0">
            <a:spAutoFit/>
          </a:bodyPr>
          <a:lstStyle/>
          <a:p>
            <a:r>
              <a:rPr lang="en-US" dirty="0"/>
              <a:t>c</a:t>
            </a:r>
          </a:p>
        </p:txBody>
      </p:sp>
      <p:cxnSp>
        <p:nvCxnSpPr>
          <p:cNvPr id="15" name="Straight Arrow Connector 14">
            <a:extLst>
              <a:ext uri="{FF2B5EF4-FFF2-40B4-BE49-F238E27FC236}">
                <a16:creationId xmlns:a16="http://schemas.microsoft.com/office/drawing/2014/main" id="{0BF49EAD-E0D8-444C-9D74-3AEBDED0EFD3}"/>
              </a:ext>
            </a:extLst>
          </p:cNvPr>
          <p:cNvCxnSpPr>
            <a:cxnSpLocks/>
          </p:cNvCxnSpPr>
          <p:nvPr/>
        </p:nvCxnSpPr>
        <p:spPr>
          <a:xfrm>
            <a:off x="1613715" y="4430194"/>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A8FF3A55-B7D6-449C-93D2-4A5583DF2C93}"/>
                  </a:ext>
                </a:extLst>
              </p:cNvPr>
              <p:cNvSpPr txBox="1"/>
              <p:nvPr/>
            </p:nvSpPr>
            <p:spPr>
              <a:xfrm>
                <a:off x="3276782" y="4558398"/>
                <a:ext cx="1774931"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m</m:t>
                      </m:r>
                      <m:r>
                        <a:rPr lang="en-US" b="0" i="1" smtClean="0">
                          <a:latin typeface="Cambria Math" panose="02040503050406030204" pitchFamily="18" charset="0"/>
                        </a:rPr>
                        <m:t>←</m:t>
                      </m:r>
                      <m:r>
                        <a:rPr lang="en-US" b="0" i="1" smtClean="0">
                          <a:latin typeface="Cambria Math" panose="02040503050406030204" pitchFamily="18" charset="0"/>
                        </a:rPr>
                        <m:t>𝐷𝑒𝑐</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 </m:t>
                      </m:r>
                    </m:oMath>
                  </m:oMathPara>
                </a14:m>
                <a:endParaRPr lang="en-US" b="0" dirty="0"/>
              </a:p>
              <a:p>
                <a:endParaRPr lang="en-US" dirty="0"/>
              </a:p>
              <a:p>
                <a:endParaRPr lang="en-US" dirty="0"/>
              </a:p>
            </p:txBody>
          </p:sp>
        </mc:Choice>
        <mc:Fallback xmlns="">
          <p:sp>
            <p:nvSpPr>
              <p:cNvPr id="16" name="TextBox 15">
                <a:extLst>
                  <a:ext uri="{FF2B5EF4-FFF2-40B4-BE49-F238E27FC236}">
                    <a16:creationId xmlns:a16="http://schemas.microsoft.com/office/drawing/2014/main" id="{A8FF3A55-B7D6-449C-93D2-4A5583DF2C93}"/>
                  </a:ext>
                </a:extLst>
              </p:cNvPr>
              <p:cNvSpPr txBox="1">
                <a:spLocks noRot="1" noChangeAspect="1" noMove="1" noResize="1" noEditPoints="1" noAdjustHandles="1" noChangeArrowheads="1" noChangeShapeType="1" noTextEdit="1"/>
              </p:cNvSpPr>
              <p:nvPr/>
            </p:nvSpPr>
            <p:spPr>
              <a:xfrm>
                <a:off x="3276782" y="4558398"/>
                <a:ext cx="1774931" cy="923330"/>
              </a:xfrm>
              <a:prstGeom prst="rect">
                <a:avLst/>
              </a:prstGeom>
              <a:blipFill>
                <a:blip r:embed="rId6"/>
                <a:stretch>
                  <a:fillRect/>
                </a:stretch>
              </a:blipFill>
            </p:spPr>
            <p:txBody>
              <a:bodyPr/>
              <a:lstStyle/>
              <a:p>
                <a:r>
                  <a:rPr lang="en-US">
                    <a:noFill/>
                  </a:rPr>
                  <a:t> </a:t>
                </a:r>
              </a:p>
            </p:txBody>
          </p:sp>
        </mc:Fallback>
      </mc:AlternateContent>
      <p:cxnSp>
        <p:nvCxnSpPr>
          <p:cNvPr id="17" name="Straight Arrow Connector 16">
            <a:extLst>
              <a:ext uri="{FF2B5EF4-FFF2-40B4-BE49-F238E27FC236}">
                <a16:creationId xmlns:a16="http://schemas.microsoft.com/office/drawing/2014/main" id="{DB3A3AE5-5101-4DF0-93FD-0D57856DCC18}"/>
              </a:ext>
            </a:extLst>
          </p:cNvPr>
          <p:cNvCxnSpPr>
            <a:cxnSpLocks/>
          </p:cNvCxnSpPr>
          <p:nvPr/>
        </p:nvCxnSpPr>
        <p:spPr>
          <a:xfrm flipH="1">
            <a:off x="1401878" y="5022220"/>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1005ED0-E14C-4FC3-BE97-7C851F262B8E}"/>
              </a:ext>
            </a:extLst>
          </p:cNvPr>
          <p:cNvSpPr txBox="1"/>
          <p:nvPr/>
        </p:nvSpPr>
        <p:spPr>
          <a:xfrm>
            <a:off x="2240016" y="4602566"/>
            <a:ext cx="369012" cy="369332"/>
          </a:xfrm>
          <a:prstGeom prst="rect">
            <a:avLst/>
          </a:prstGeom>
          <a:noFill/>
        </p:spPr>
        <p:txBody>
          <a:bodyPr wrap="none" rtlCol="0">
            <a:spAutoFit/>
          </a:bodyPr>
          <a:lstStyle/>
          <a:p>
            <a:r>
              <a:rPr lang="en-US" dirty="0"/>
              <a:t>m</a:t>
            </a:r>
          </a:p>
        </p:txBody>
      </p:sp>
      <p:sp>
        <p:nvSpPr>
          <p:cNvPr id="19" name="TextBox 18">
            <a:extLst>
              <a:ext uri="{FF2B5EF4-FFF2-40B4-BE49-F238E27FC236}">
                <a16:creationId xmlns:a16="http://schemas.microsoft.com/office/drawing/2014/main" id="{A21928F6-FAA5-4455-8D6E-96D2F59CD5A8}"/>
              </a:ext>
            </a:extLst>
          </p:cNvPr>
          <p:cNvSpPr txBox="1"/>
          <p:nvPr/>
        </p:nvSpPr>
        <p:spPr>
          <a:xfrm>
            <a:off x="895869" y="5393588"/>
            <a:ext cx="4729115" cy="369332"/>
          </a:xfrm>
          <a:prstGeom prst="rect">
            <a:avLst/>
          </a:prstGeom>
          <a:noFill/>
        </p:spPr>
        <p:txBody>
          <a:bodyPr wrap="none" rtlCol="0">
            <a:spAutoFit/>
          </a:bodyPr>
          <a:lstStyle/>
          <a:p>
            <a:r>
              <a:rPr lang="en-US" dirty="0"/>
              <a:t>Repeat as many times as the distinguisher wants</a:t>
            </a:r>
          </a:p>
        </p:txBody>
      </p:sp>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BE522C81-CFF2-4CF6-A5F8-0B9D31017E60}"/>
                  </a:ext>
                </a:extLst>
              </p:cNvPr>
              <p:cNvSpPr/>
              <p:nvPr/>
            </p:nvSpPr>
            <p:spPr>
              <a:xfrm>
                <a:off x="8115919" y="3990660"/>
                <a:ext cx="423513"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b="0" i="1" smtClean="0">
                              <a:ln w="0"/>
                              <a:effectLst>
                                <a:outerShdw blurRad="38100" dist="19050" dir="2700000" algn="tl" rotWithShape="0">
                                  <a:schemeClr val="dk1">
                                    <a:alpha val="40000"/>
                                  </a:schemeClr>
                                </a:outerShdw>
                              </a:effectLst>
                              <a:latin typeface="Cambria Math" panose="02040503050406030204" pitchFamily="18" charset="0"/>
                            </a:rPr>
                          </m:ctrlPr>
                        </m:sSupPr>
                        <m:e>
                          <m:r>
                            <a:rPr lang="en-US" b="0" i="1" smtClean="0">
                              <a:ln w="0"/>
                              <a:effectLst>
                                <a:outerShdw blurRad="38100" dist="19050" dir="2700000" algn="tl" rotWithShape="0">
                                  <a:schemeClr val="dk1">
                                    <a:alpha val="40000"/>
                                  </a:schemeClr>
                                </a:outerShdw>
                              </a:effectLst>
                              <a:latin typeface="Cambria Math" panose="02040503050406030204" pitchFamily="18" charset="0"/>
                            </a:rPr>
                            <m:t>𝑐</m:t>
                          </m:r>
                        </m:e>
                        <m:sup>
                          <m:r>
                            <a:rPr lang="en-US" b="0" i="1" smtClean="0">
                              <a:ln w="0"/>
                              <a:effectLst>
                                <a:outerShdw blurRad="38100" dist="19050" dir="2700000" algn="tl" rotWithShape="0">
                                  <a:schemeClr val="dk1">
                                    <a:alpha val="40000"/>
                                  </a:schemeClr>
                                </a:outerShdw>
                              </a:effectLst>
                              <a:latin typeface="Cambria Math" panose="02040503050406030204" pitchFamily="18" charset="0"/>
                            </a:rPr>
                            <m:t>′</m:t>
                          </m:r>
                        </m:sup>
                      </m:sSup>
                    </m:oMath>
                  </m:oMathPara>
                </a14:m>
                <a:endParaRPr lang="en-US" dirty="0">
                  <a:ln w="0"/>
                  <a:effectLst>
                    <a:outerShdw blurRad="38100" dist="19050" dir="2700000" algn="tl" rotWithShape="0">
                      <a:schemeClr val="dk1">
                        <a:alpha val="40000"/>
                      </a:schemeClr>
                    </a:outerShdw>
                  </a:effectLst>
                </a:endParaRPr>
              </a:p>
            </p:txBody>
          </p:sp>
        </mc:Choice>
        <mc:Fallback xmlns="">
          <p:sp>
            <p:nvSpPr>
              <p:cNvPr id="20" name="Rectangle 19">
                <a:extLst>
                  <a:ext uri="{FF2B5EF4-FFF2-40B4-BE49-F238E27FC236}">
                    <a16:creationId xmlns:a16="http://schemas.microsoft.com/office/drawing/2014/main" id="{BE522C81-CFF2-4CF6-A5F8-0B9D31017E60}"/>
                  </a:ext>
                </a:extLst>
              </p:cNvPr>
              <p:cNvSpPr>
                <a:spLocks noRot="1" noChangeAspect="1" noMove="1" noResize="1" noEditPoints="1" noAdjustHandles="1" noChangeArrowheads="1" noChangeShapeType="1" noTextEdit="1"/>
              </p:cNvSpPr>
              <p:nvPr/>
            </p:nvSpPr>
            <p:spPr>
              <a:xfrm>
                <a:off x="8115919" y="3990660"/>
                <a:ext cx="423513" cy="369332"/>
              </a:xfrm>
              <a:prstGeom prst="rect">
                <a:avLst/>
              </a:prstGeom>
              <a:blipFill>
                <a:blip r:embed="rId7"/>
                <a:stretch>
                  <a:fillRect/>
                </a:stretch>
              </a:blipFill>
            </p:spPr>
            <p:txBody>
              <a:bodyPr/>
              <a:lstStyle/>
              <a:p>
                <a:r>
                  <a:rPr lang="en-US">
                    <a:noFill/>
                  </a:rPr>
                  <a:t> </a:t>
                </a:r>
              </a:p>
            </p:txBody>
          </p:sp>
        </mc:Fallback>
      </mc:AlternateContent>
      <p:sp>
        <p:nvSpPr>
          <p:cNvPr id="21" name="Rectangle 20">
            <a:extLst>
              <a:ext uri="{FF2B5EF4-FFF2-40B4-BE49-F238E27FC236}">
                <a16:creationId xmlns:a16="http://schemas.microsoft.com/office/drawing/2014/main" id="{C6D3BA92-6409-4402-9440-7FCDC8ACD382}"/>
              </a:ext>
            </a:extLst>
          </p:cNvPr>
          <p:cNvSpPr/>
          <p:nvPr/>
        </p:nvSpPr>
        <p:spPr>
          <a:xfrm>
            <a:off x="9236508" y="2812571"/>
            <a:ext cx="1709911" cy="2485293"/>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cxnSp>
        <p:nvCxnSpPr>
          <p:cNvPr id="22" name="Straight Arrow Connector 21">
            <a:extLst>
              <a:ext uri="{FF2B5EF4-FFF2-40B4-BE49-F238E27FC236}">
                <a16:creationId xmlns:a16="http://schemas.microsoft.com/office/drawing/2014/main" id="{F94E7298-C824-452F-AF7D-83F0044C4811}"/>
              </a:ext>
            </a:extLst>
          </p:cNvPr>
          <p:cNvCxnSpPr>
            <a:cxnSpLocks/>
          </p:cNvCxnSpPr>
          <p:nvPr/>
        </p:nvCxnSpPr>
        <p:spPr>
          <a:xfrm>
            <a:off x="7399706" y="3090390"/>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193A884-090B-4125-B821-D4EFF0ECC017}"/>
              </a:ext>
            </a:extLst>
          </p:cNvPr>
          <p:cNvCxnSpPr>
            <a:cxnSpLocks/>
          </p:cNvCxnSpPr>
          <p:nvPr/>
        </p:nvCxnSpPr>
        <p:spPr>
          <a:xfrm flipH="1">
            <a:off x="7277781" y="3613464"/>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08826F7A-0159-4AFA-88C5-A7FA79F2C163}"/>
                  </a:ext>
                </a:extLst>
              </p:cNvPr>
              <p:cNvSpPr/>
              <p:nvPr/>
            </p:nvSpPr>
            <p:spPr>
              <a:xfrm>
                <a:off x="7735479" y="2664519"/>
                <a:ext cx="921406"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i="1">
                              <a:ln w="0"/>
                              <a:effectLst>
                                <a:outerShdw blurRad="38100" dist="19050" dir="2700000" algn="tl" rotWithShape="0">
                                  <a:schemeClr val="dk1">
                                    <a:alpha val="40000"/>
                                  </a:schemeClr>
                                </a:outerShdw>
                              </a:effectLst>
                              <a:latin typeface="Cambria Math" panose="02040503050406030204" pitchFamily="18" charset="0"/>
                            </a:rPr>
                            <m:t>𝑚</m:t>
                          </m:r>
                        </m:e>
                        <m:sub>
                          <m:r>
                            <a:rPr lang="en-US" i="1">
                              <a:ln w="0"/>
                              <a:effectLst>
                                <a:outerShdw blurRad="38100" dist="19050" dir="2700000" algn="tl" rotWithShape="0">
                                  <a:schemeClr val="dk1">
                                    <a:alpha val="40000"/>
                                  </a:schemeClr>
                                </a:outerShdw>
                              </a:effectLst>
                              <a:latin typeface="Cambria Math" panose="02040503050406030204" pitchFamily="18" charset="0"/>
                            </a:rPr>
                            <m:t>0</m:t>
                          </m:r>
                        </m:sub>
                      </m:sSub>
                      <m:r>
                        <a:rPr lang="en-US" i="1">
                          <a:ln w="0"/>
                          <a:effectLst>
                            <a:outerShdw blurRad="38100" dist="19050" dir="2700000" algn="tl" rotWithShape="0">
                              <a:schemeClr val="dk1">
                                <a:alpha val="40000"/>
                              </a:schemeClr>
                            </a:outerShdw>
                          </a:effectLst>
                          <a:latin typeface="Cambria Math" panose="02040503050406030204" pitchFamily="18" charset="0"/>
                        </a:rPr>
                        <m:t>,</m:t>
                      </m:r>
                      <m:sSub>
                        <m:sSubPr>
                          <m:ctrlPr>
                            <a:rPr lang="en-US" i="1">
                              <a:ln w="0"/>
                              <a:effectLst>
                                <a:outerShdw blurRad="38100" dist="19050" dir="2700000" algn="tl" rotWithShape="0">
                                  <a:schemeClr val="dk1">
                                    <a:alpha val="40000"/>
                                  </a:schemeClr>
                                </a:outerShdw>
                              </a:effectLst>
                              <a:latin typeface="Cambria Math" panose="02040503050406030204" pitchFamily="18" charset="0"/>
                            </a:rPr>
                          </m:ctrlPr>
                        </m:sSubPr>
                        <m:e>
                          <m:r>
                            <a:rPr lang="en-US" i="1">
                              <a:ln w="0"/>
                              <a:effectLst>
                                <a:outerShdw blurRad="38100" dist="19050" dir="2700000" algn="tl" rotWithShape="0">
                                  <a:schemeClr val="dk1">
                                    <a:alpha val="40000"/>
                                  </a:schemeClr>
                                </a:outerShdw>
                              </a:effectLst>
                              <a:latin typeface="Cambria Math" panose="02040503050406030204" pitchFamily="18" charset="0"/>
                            </a:rPr>
                            <m:t>𝑚</m:t>
                          </m:r>
                        </m:e>
                        <m:sub>
                          <m:r>
                            <a:rPr lang="en-US" i="1">
                              <a:ln w="0"/>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effectLst>
                    <a:outerShdw blurRad="38100" dist="19050" dir="2700000" algn="tl" rotWithShape="0">
                      <a:schemeClr val="dk1">
                        <a:alpha val="40000"/>
                      </a:schemeClr>
                    </a:outerShdw>
                  </a:effectLst>
                </a:endParaRPr>
              </a:p>
            </p:txBody>
          </p:sp>
        </mc:Choice>
        <mc:Fallback xmlns="">
          <p:sp>
            <p:nvSpPr>
              <p:cNvPr id="24" name="Rectangle 23">
                <a:extLst>
                  <a:ext uri="{FF2B5EF4-FFF2-40B4-BE49-F238E27FC236}">
                    <a16:creationId xmlns:a16="http://schemas.microsoft.com/office/drawing/2014/main" id="{08826F7A-0159-4AFA-88C5-A7FA79F2C163}"/>
                  </a:ext>
                </a:extLst>
              </p:cNvPr>
              <p:cNvSpPr>
                <a:spLocks noRot="1" noChangeAspect="1" noMove="1" noResize="1" noEditPoints="1" noAdjustHandles="1" noChangeArrowheads="1" noChangeShapeType="1" noTextEdit="1"/>
              </p:cNvSpPr>
              <p:nvPr/>
            </p:nvSpPr>
            <p:spPr>
              <a:xfrm>
                <a:off x="7735479" y="2664519"/>
                <a:ext cx="921406" cy="369332"/>
              </a:xfrm>
              <a:prstGeom prst="rect">
                <a:avLst/>
              </a:prstGeom>
              <a:blipFill>
                <a:blip r:embed="rId8"/>
                <a:stretch>
                  <a:fillRect b="-4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269E0195-A2FB-42C2-AFCD-E7D2907A3178}"/>
                  </a:ext>
                </a:extLst>
              </p:cNvPr>
              <p:cNvSpPr txBox="1"/>
              <p:nvPr/>
            </p:nvSpPr>
            <p:spPr>
              <a:xfrm>
                <a:off x="9278833" y="3151799"/>
                <a:ext cx="1774931"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c</m:t>
                      </m:r>
                      <m:r>
                        <a:rPr lang="en-US" b="0" i="1" smtClean="0">
                          <a:latin typeface="Cambria Math" panose="02040503050406030204" pitchFamily="18" charset="0"/>
                        </a:rPr>
                        <m:t>←</m:t>
                      </m:r>
                      <m:r>
                        <a:rPr lang="en-US" b="0" i="1" smtClean="0">
                          <a:latin typeface="Cambria Math" panose="02040503050406030204" pitchFamily="18" charset="0"/>
                        </a:rPr>
                        <m:t>𝐸𝑛𝑐</m:t>
                      </m:r>
                      <m:r>
                        <a:rPr lang="en-US" b="0" i="1" smtClean="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𝑚</m:t>
                          </m:r>
                        </m:e>
                        <m:sub>
                          <m:r>
                            <a:rPr lang="en-US" b="0" i="1" smtClean="0">
                              <a:solidFill>
                                <a:srgbClr val="FF0000"/>
                              </a:solidFill>
                              <a:latin typeface="Cambria Math" panose="02040503050406030204" pitchFamily="18" charset="0"/>
                            </a:rPr>
                            <m:t>1</m:t>
                          </m:r>
                        </m:sub>
                      </m:sSub>
                      <m:r>
                        <a:rPr lang="en-US" b="0" i="1" smtClean="0">
                          <a:latin typeface="Cambria Math" panose="02040503050406030204" pitchFamily="18" charset="0"/>
                        </a:rPr>
                        <m:t>) </m:t>
                      </m:r>
                    </m:oMath>
                  </m:oMathPara>
                </a14:m>
                <a:endParaRPr lang="en-US" b="0" dirty="0"/>
              </a:p>
              <a:p>
                <a:endParaRPr lang="en-US" dirty="0"/>
              </a:p>
              <a:p>
                <a:endParaRPr lang="en-US" dirty="0"/>
              </a:p>
            </p:txBody>
          </p:sp>
        </mc:Choice>
        <mc:Fallback xmlns="">
          <p:sp>
            <p:nvSpPr>
              <p:cNvPr id="25" name="TextBox 24">
                <a:extLst>
                  <a:ext uri="{FF2B5EF4-FFF2-40B4-BE49-F238E27FC236}">
                    <a16:creationId xmlns:a16="http://schemas.microsoft.com/office/drawing/2014/main" id="{269E0195-A2FB-42C2-AFCD-E7D2907A3178}"/>
                  </a:ext>
                </a:extLst>
              </p:cNvPr>
              <p:cNvSpPr txBox="1">
                <a:spLocks noRot="1" noChangeAspect="1" noMove="1" noResize="1" noEditPoints="1" noAdjustHandles="1" noChangeArrowheads="1" noChangeShapeType="1" noTextEdit="1"/>
              </p:cNvSpPr>
              <p:nvPr/>
            </p:nvSpPr>
            <p:spPr>
              <a:xfrm>
                <a:off x="9278833" y="3151799"/>
                <a:ext cx="1774931" cy="923330"/>
              </a:xfrm>
              <a:prstGeom prst="rect">
                <a:avLst/>
              </a:prstGeom>
              <a:blipFill>
                <a:blip r:embed="rId9"/>
                <a:stretch>
                  <a:fillRect/>
                </a:stretch>
              </a:blipFill>
            </p:spPr>
            <p:txBody>
              <a:bodyPr/>
              <a:lstStyle/>
              <a:p>
                <a:r>
                  <a:rPr lang="en-US">
                    <a:noFill/>
                  </a:rPr>
                  <a:t> </a:t>
                </a:r>
              </a:p>
            </p:txBody>
          </p:sp>
        </mc:Fallback>
      </mc:AlternateContent>
      <p:sp>
        <p:nvSpPr>
          <p:cNvPr id="26" name="TextBox 25">
            <a:extLst>
              <a:ext uri="{FF2B5EF4-FFF2-40B4-BE49-F238E27FC236}">
                <a16:creationId xmlns:a16="http://schemas.microsoft.com/office/drawing/2014/main" id="{F3DC5291-C93D-4AEC-AC66-E568E8054F32}"/>
              </a:ext>
            </a:extLst>
          </p:cNvPr>
          <p:cNvSpPr txBox="1"/>
          <p:nvPr/>
        </p:nvSpPr>
        <p:spPr>
          <a:xfrm>
            <a:off x="8115919" y="3193810"/>
            <a:ext cx="282450" cy="369332"/>
          </a:xfrm>
          <a:prstGeom prst="rect">
            <a:avLst/>
          </a:prstGeom>
          <a:noFill/>
        </p:spPr>
        <p:txBody>
          <a:bodyPr wrap="none" rtlCol="0">
            <a:spAutoFit/>
          </a:bodyPr>
          <a:lstStyle/>
          <a:p>
            <a:r>
              <a:rPr lang="en-US" dirty="0"/>
              <a:t>c</a:t>
            </a:r>
          </a:p>
        </p:txBody>
      </p:sp>
      <p:cxnSp>
        <p:nvCxnSpPr>
          <p:cNvPr id="27" name="Straight Arrow Connector 26">
            <a:extLst>
              <a:ext uri="{FF2B5EF4-FFF2-40B4-BE49-F238E27FC236}">
                <a16:creationId xmlns:a16="http://schemas.microsoft.com/office/drawing/2014/main" id="{7C06101F-8BB4-4FF7-AC92-9BE30AFD5435}"/>
              </a:ext>
            </a:extLst>
          </p:cNvPr>
          <p:cNvCxnSpPr>
            <a:cxnSpLocks/>
          </p:cNvCxnSpPr>
          <p:nvPr/>
        </p:nvCxnSpPr>
        <p:spPr>
          <a:xfrm>
            <a:off x="7540930" y="4421141"/>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A0F630CB-F7FD-4BDC-A92B-1D495C43CA0D}"/>
                  </a:ext>
                </a:extLst>
              </p:cNvPr>
              <p:cNvSpPr txBox="1"/>
              <p:nvPr/>
            </p:nvSpPr>
            <p:spPr>
              <a:xfrm>
                <a:off x="9203997" y="4558398"/>
                <a:ext cx="1774931"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mtClean="0">
                          <a:latin typeface="Cambria Math" panose="02040503050406030204" pitchFamily="18" charset="0"/>
                        </a:rPr>
                        <m:t> </m:t>
                      </m:r>
                      <m:r>
                        <m:rPr>
                          <m:sty m:val="p"/>
                        </m:rPr>
                        <a:rPr lang="en-US" b="0" i="0" smtClean="0">
                          <a:latin typeface="Cambria Math" panose="02040503050406030204" pitchFamily="18" charset="0"/>
                        </a:rPr>
                        <m:t>m</m:t>
                      </m:r>
                      <m:r>
                        <a:rPr lang="en-US" b="0" i="1" smtClean="0">
                          <a:latin typeface="Cambria Math" panose="02040503050406030204" pitchFamily="18" charset="0"/>
                        </a:rPr>
                        <m:t>←</m:t>
                      </m:r>
                      <m:r>
                        <a:rPr lang="en-US" b="0" i="1" smtClean="0">
                          <a:latin typeface="Cambria Math" panose="02040503050406030204" pitchFamily="18" charset="0"/>
                        </a:rPr>
                        <m:t>𝐸𝑛𝑐</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 </m:t>
                      </m:r>
                    </m:oMath>
                  </m:oMathPara>
                </a14:m>
                <a:endParaRPr lang="en-US" b="0" dirty="0"/>
              </a:p>
              <a:p>
                <a:endParaRPr lang="en-US" dirty="0"/>
              </a:p>
              <a:p>
                <a:endParaRPr lang="en-US" dirty="0"/>
              </a:p>
            </p:txBody>
          </p:sp>
        </mc:Choice>
        <mc:Fallback xmlns="">
          <p:sp>
            <p:nvSpPr>
              <p:cNvPr id="28" name="TextBox 27">
                <a:extLst>
                  <a:ext uri="{FF2B5EF4-FFF2-40B4-BE49-F238E27FC236}">
                    <a16:creationId xmlns:a16="http://schemas.microsoft.com/office/drawing/2014/main" id="{A0F630CB-F7FD-4BDC-A92B-1D495C43CA0D}"/>
                  </a:ext>
                </a:extLst>
              </p:cNvPr>
              <p:cNvSpPr txBox="1">
                <a:spLocks noRot="1" noChangeAspect="1" noMove="1" noResize="1" noEditPoints="1" noAdjustHandles="1" noChangeArrowheads="1" noChangeShapeType="1" noTextEdit="1"/>
              </p:cNvSpPr>
              <p:nvPr/>
            </p:nvSpPr>
            <p:spPr>
              <a:xfrm>
                <a:off x="9203997" y="4558398"/>
                <a:ext cx="1774931" cy="923330"/>
              </a:xfrm>
              <a:prstGeom prst="rect">
                <a:avLst/>
              </a:prstGeom>
              <a:blipFill>
                <a:blip r:embed="rId10"/>
                <a:stretch>
                  <a:fillRect/>
                </a:stretch>
              </a:blipFill>
            </p:spPr>
            <p:txBody>
              <a:bodyPr/>
              <a:lstStyle/>
              <a:p>
                <a:r>
                  <a:rPr lang="en-US">
                    <a:noFill/>
                  </a:rPr>
                  <a:t> </a:t>
                </a:r>
              </a:p>
            </p:txBody>
          </p:sp>
        </mc:Fallback>
      </mc:AlternateContent>
      <p:cxnSp>
        <p:nvCxnSpPr>
          <p:cNvPr id="29" name="Straight Arrow Connector 28">
            <a:extLst>
              <a:ext uri="{FF2B5EF4-FFF2-40B4-BE49-F238E27FC236}">
                <a16:creationId xmlns:a16="http://schemas.microsoft.com/office/drawing/2014/main" id="{E77C220C-870D-4C1B-A999-0D1F6CD1EBB2}"/>
              </a:ext>
            </a:extLst>
          </p:cNvPr>
          <p:cNvCxnSpPr>
            <a:cxnSpLocks/>
          </p:cNvCxnSpPr>
          <p:nvPr/>
        </p:nvCxnSpPr>
        <p:spPr>
          <a:xfrm flipH="1">
            <a:off x="7329093" y="5013167"/>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4E5C8A78-BC5C-4C09-908B-8568ADE867A3}"/>
                  </a:ext>
                </a:extLst>
              </p:cNvPr>
              <p:cNvSpPr txBox="1"/>
              <p:nvPr/>
            </p:nvSpPr>
            <p:spPr>
              <a:xfrm>
                <a:off x="8162076" y="4593512"/>
                <a:ext cx="4355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𝑚</m:t>
                      </m:r>
                    </m:oMath>
                  </m:oMathPara>
                </a14:m>
                <a:endParaRPr lang="en-US" dirty="0"/>
              </a:p>
            </p:txBody>
          </p:sp>
        </mc:Choice>
        <mc:Fallback xmlns="">
          <p:sp>
            <p:nvSpPr>
              <p:cNvPr id="30" name="TextBox 29">
                <a:extLst>
                  <a:ext uri="{FF2B5EF4-FFF2-40B4-BE49-F238E27FC236}">
                    <a16:creationId xmlns:a16="http://schemas.microsoft.com/office/drawing/2014/main" id="{4E5C8A78-BC5C-4C09-908B-8568ADE867A3}"/>
                  </a:ext>
                </a:extLst>
              </p:cNvPr>
              <p:cNvSpPr txBox="1">
                <a:spLocks noRot="1" noChangeAspect="1" noMove="1" noResize="1" noEditPoints="1" noAdjustHandles="1" noChangeArrowheads="1" noChangeShapeType="1" noTextEdit="1"/>
              </p:cNvSpPr>
              <p:nvPr/>
            </p:nvSpPr>
            <p:spPr>
              <a:xfrm>
                <a:off x="8162076" y="4593512"/>
                <a:ext cx="435504" cy="369332"/>
              </a:xfrm>
              <a:prstGeom prst="rect">
                <a:avLst/>
              </a:prstGeom>
              <a:blipFill>
                <a:blip r:embed="rId11"/>
                <a:stretch>
                  <a:fillRect/>
                </a:stretch>
              </a:blipFill>
            </p:spPr>
            <p:txBody>
              <a:bodyPr/>
              <a:lstStyle/>
              <a:p>
                <a:r>
                  <a:rPr lang="en-US">
                    <a:noFill/>
                  </a:rPr>
                  <a:t> </a:t>
                </a:r>
              </a:p>
            </p:txBody>
          </p:sp>
        </mc:Fallback>
      </mc:AlternateContent>
      <p:sp>
        <p:nvSpPr>
          <p:cNvPr id="31" name="TextBox 30">
            <a:extLst>
              <a:ext uri="{FF2B5EF4-FFF2-40B4-BE49-F238E27FC236}">
                <a16:creationId xmlns:a16="http://schemas.microsoft.com/office/drawing/2014/main" id="{94EED119-C2CB-44A5-815B-A23460B6F8E9}"/>
              </a:ext>
            </a:extLst>
          </p:cNvPr>
          <p:cNvSpPr txBox="1"/>
          <p:nvPr/>
        </p:nvSpPr>
        <p:spPr>
          <a:xfrm>
            <a:off x="6823084" y="5393588"/>
            <a:ext cx="4729115" cy="369332"/>
          </a:xfrm>
          <a:prstGeom prst="rect">
            <a:avLst/>
          </a:prstGeom>
          <a:noFill/>
        </p:spPr>
        <p:txBody>
          <a:bodyPr wrap="none" rtlCol="0">
            <a:spAutoFit/>
          </a:bodyPr>
          <a:lstStyle/>
          <a:p>
            <a:r>
              <a:rPr lang="en-US" dirty="0"/>
              <a:t>Repeat as many times as the distinguisher wants</a:t>
            </a: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1F79BFE1-2503-4D71-A871-06159CAB0E21}"/>
                  </a:ext>
                </a:extLst>
              </p:cNvPr>
              <p:cNvSpPr txBox="1"/>
              <p:nvPr/>
            </p:nvSpPr>
            <p:spPr>
              <a:xfrm>
                <a:off x="8618967" y="5994843"/>
                <a:ext cx="96380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𝐺</m:t>
                          </m:r>
                        </m:e>
                        <m:sub>
                          <m:r>
                            <a:rPr lang="en-US" sz="2400" b="0" i="1" smtClean="0">
                              <a:latin typeface="Cambria Math" panose="02040503050406030204" pitchFamily="18" charset="0"/>
                            </a:rPr>
                            <m:t>1</m:t>
                          </m:r>
                        </m:sub>
                      </m:sSub>
                    </m:oMath>
                  </m:oMathPara>
                </a14:m>
                <a:endParaRPr lang="en-US" sz="2400" dirty="0"/>
              </a:p>
            </p:txBody>
          </p:sp>
        </mc:Choice>
        <mc:Fallback xmlns="">
          <p:sp>
            <p:nvSpPr>
              <p:cNvPr id="32" name="TextBox 31">
                <a:extLst>
                  <a:ext uri="{FF2B5EF4-FFF2-40B4-BE49-F238E27FC236}">
                    <a16:creationId xmlns:a16="http://schemas.microsoft.com/office/drawing/2014/main" id="{1F79BFE1-2503-4D71-A871-06159CAB0E21}"/>
                  </a:ext>
                </a:extLst>
              </p:cNvPr>
              <p:cNvSpPr txBox="1">
                <a:spLocks noRot="1" noChangeAspect="1" noMove="1" noResize="1" noEditPoints="1" noAdjustHandles="1" noChangeArrowheads="1" noChangeShapeType="1" noTextEdit="1"/>
              </p:cNvSpPr>
              <p:nvPr/>
            </p:nvSpPr>
            <p:spPr>
              <a:xfrm>
                <a:off x="8618967" y="5994843"/>
                <a:ext cx="963807" cy="461665"/>
              </a:xfrm>
              <a:prstGeom prst="rect">
                <a:avLst/>
              </a:prstGeom>
              <a:blipFill>
                <a:blip r:embed="rId12"/>
                <a:stretch>
                  <a:fillRect b="-1316"/>
                </a:stretch>
              </a:blipFill>
            </p:spPr>
            <p:txBody>
              <a:bodyPr/>
              <a:lstStyle/>
              <a:p>
                <a:r>
                  <a:rPr lang="en-US">
                    <a:noFill/>
                  </a:rPr>
                  <a:t> </a:t>
                </a:r>
              </a:p>
            </p:txBody>
          </p:sp>
        </mc:Fallback>
      </mc:AlternateContent>
      <p:sp>
        <p:nvSpPr>
          <p:cNvPr id="36" name="Rectangle 35">
            <a:extLst>
              <a:ext uri="{FF2B5EF4-FFF2-40B4-BE49-F238E27FC236}">
                <a16:creationId xmlns:a16="http://schemas.microsoft.com/office/drawing/2014/main" id="{511035C3-6986-4944-BE0F-FC1E2894A2A0}"/>
              </a:ext>
            </a:extLst>
          </p:cNvPr>
          <p:cNvSpPr/>
          <p:nvPr/>
        </p:nvSpPr>
        <p:spPr>
          <a:xfrm>
            <a:off x="7216313" y="3990660"/>
            <a:ext cx="3867320" cy="1376208"/>
          </a:xfrm>
          <a:prstGeom prst="rect">
            <a:avLst/>
          </a:prstGeom>
          <a:solidFill>
            <a:schemeClr val="bg1">
              <a:alpha val="0"/>
            </a:schemeClr>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sp>
        <p:nvSpPr>
          <p:cNvPr id="37" name="Rectangle 36">
            <a:extLst>
              <a:ext uri="{FF2B5EF4-FFF2-40B4-BE49-F238E27FC236}">
                <a16:creationId xmlns:a16="http://schemas.microsoft.com/office/drawing/2014/main" id="{D6D8EE76-41BD-4817-B304-260C4475FD72}"/>
              </a:ext>
            </a:extLst>
          </p:cNvPr>
          <p:cNvSpPr/>
          <p:nvPr/>
        </p:nvSpPr>
        <p:spPr>
          <a:xfrm>
            <a:off x="1260186" y="3982419"/>
            <a:ext cx="3867320" cy="1376208"/>
          </a:xfrm>
          <a:prstGeom prst="rect">
            <a:avLst/>
          </a:prstGeom>
          <a:solidFill>
            <a:schemeClr val="bg1">
              <a:alpha val="0"/>
            </a:schemeClr>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95636257-5F0C-4A8D-A865-64E8730C3A21}"/>
                  </a:ext>
                </a:extLst>
              </p:cNvPr>
              <p:cNvSpPr txBox="1"/>
              <p:nvPr/>
            </p:nvSpPr>
            <p:spPr>
              <a:xfrm>
                <a:off x="3085730" y="1758025"/>
                <a:ext cx="6365782" cy="523220"/>
              </a:xfrm>
              <a:prstGeom prst="rect">
                <a:avLst/>
              </a:prstGeom>
              <a:noFill/>
            </p:spPr>
            <p:txBody>
              <a:bodyPr wrap="none" rtlCol="0">
                <a:spAutoFit/>
              </a:bodyPr>
              <a:lstStyle/>
              <a:p>
                <a:r>
                  <a:rPr lang="en-US" sz="2800" dirty="0">
                    <a:solidFill>
                      <a:schemeClr val="tx1"/>
                    </a:solidFill>
                  </a:rPr>
                  <a:t>Distinguisher loses automatically if </a:t>
                </a:r>
                <a14:m>
                  <m:oMath xmlns:m="http://schemas.openxmlformats.org/officeDocument/2006/math">
                    <m:r>
                      <a:rPr lang="en-US" sz="2800" i="1" dirty="0" smtClean="0">
                        <a:solidFill>
                          <a:schemeClr val="tx1"/>
                        </a:solidFill>
                        <a:latin typeface="Cambria Math" panose="02040503050406030204" pitchFamily="18" charset="0"/>
                      </a:rPr>
                      <m:t>𝑐</m:t>
                    </m:r>
                    <m:r>
                      <a:rPr lang="en-US" sz="2800" i="1" dirty="0" smtClean="0">
                        <a:solidFill>
                          <a:schemeClr val="tx1"/>
                        </a:solidFill>
                        <a:latin typeface="Cambria Math" panose="02040503050406030204" pitchFamily="18" charset="0"/>
                      </a:rPr>
                      <m:t> = </m:t>
                    </m:r>
                    <m:r>
                      <a:rPr lang="en-US" sz="2800" i="1" dirty="0" smtClean="0">
                        <a:solidFill>
                          <a:schemeClr val="tx1"/>
                        </a:solidFill>
                        <a:latin typeface="Cambria Math" panose="02040503050406030204" pitchFamily="18" charset="0"/>
                      </a:rPr>
                      <m:t>𝑐</m:t>
                    </m:r>
                    <m:r>
                      <a:rPr lang="en-US" sz="2800" b="0" i="1" dirty="0" smtClean="0">
                        <a:solidFill>
                          <a:schemeClr val="tx1"/>
                        </a:solidFill>
                        <a:latin typeface="Cambria Math" panose="02040503050406030204" pitchFamily="18" charset="0"/>
                      </a:rPr>
                      <m:t>′</m:t>
                    </m:r>
                  </m:oMath>
                </a14:m>
                <a:endParaRPr lang="en-US" sz="2800" dirty="0">
                  <a:solidFill>
                    <a:schemeClr val="tx1"/>
                  </a:solidFill>
                </a:endParaRPr>
              </a:p>
            </p:txBody>
          </p:sp>
        </mc:Choice>
        <mc:Fallback xmlns="">
          <p:sp>
            <p:nvSpPr>
              <p:cNvPr id="38" name="TextBox 37">
                <a:extLst>
                  <a:ext uri="{FF2B5EF4-FFF2-40B4-BE49-F238E27FC236}">
                    <a16:creationId xmlns:a16="http://schemas.microsoft.com/office/drawing/2014/main" id="{95636257-5F0C-4A8D-A865-64E8730C3A21}"/>
                  </a:ext>
                </a:extLst>
              </p:cNvPr>
              <p:cNvSpPr txBox="1">
                <a:spLocks noRot="1" noChangeAspect="1" noMove="1" noResize="1" noEditPoints="1" noAdjustHandles="1" noChangeArrowheads="1" noChangeShapeType="1" noTextEdit="1"/>
              </p:cNvSpPr>
              <p:nvPr/>
            </p:nvSpPr>
            <p:spPr>
              <a:xfrm>
                <a:off x="3085730" y="1758025"/>
                <a:ext cx="6365782" cy="523220"/>
              </a:xfrm>
              <a:prstGeom prst="rect">
                <a:avLst/>
              </a:prstGeom>
              <a:blipFill>
                <a:blip r:embed="rId13"/>
                <a:stretch>
                  <a:fillRect l="-1916" t="-10465" b="-32558"/>
                </a:stretch>
              </a:blipFill>
            </p:spPr>
            <p:txBody>
              <a:bodyPr/>
              <a:lstStyle/>
              <a:p>
                <a:r>
                  <a:rPr lang="en-US">
                    <a:noFill/>
                  </a:rPr>
                  <a:t> </a:t>
                </a:r>
              </a:p>
            </p:txBody>
          </p:sp>
        </mc:Fallback>
      </mc:AlternateContent>
    </p:spTree>
    <p:extLst>
      <p:ext uri="{BB962C8B-B14F-4D97-AF65-F5344CB8AC3E}">
        <p14:creationId xmlns:p14="http://schemas.microsoft.com/office/powerpoint/2010/main" val="106619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3" grpId="0"/>
      <p:bldP spid="14" grpId="0"/>
      <p:bldP spid="16" grpId="0"/>
      <p:bldP spid="18" grpId="0"/>
      <p:bldP spid="20" grpId="0" animBg="1"/>
      <p:bldP spid="24" grpId="0" animBg="1"/>
      <p:bldP spid="25" grpId="0"/>
      <p:bldP spid="26" grpId="0"/>
      <p:bldP spid="28" grpId="0"/>
      <p:bldP spid="30" grpId="0"/>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3D351-4194-40AC-BA02-E2C96565D0F5}"/>
              </a:ext>
            </a:extLst>
          </p:cNvPr>
          <p:cNvSpPr>
            <a:spLocks noGrp="1"/>
          </p:cNvSpPr>
          <p:nvPr>
            <p:ph type="title"/>
          </p:nvPr>
        </p:nvSpPr>
        <p:spPr/>
        <p:txBody>
          <a:bodyPr/>
          <a:lstStyle/>
          <a:p>
            <a:pPr algn="ctr"/>
            <a:r>
              <a:rPr lang="en-US" dirty="0"/>
              <a:t>Unforgeability game</a:t>
            </a:r>
          </a:p>
        </p:txBody>
      </p:sp>
      <p:sp>
        <p:nvSpPr>
          <p:cNvPr id="4" name="Rectangle 3">
            <a:extLst>
              <a:ext uri="{FF2B5EF4-FFF2-40B4-BE49-F238E27FC236}">
                <a16:creationId xmlns:a16="http://schemas.microsoft.com/office/drawing/2014/main" id="{DA449AA6-763D-4F46-BF8F-1A113D392351}"/>
              </a:ext>
            </a:extLst>
          </p:cNvPr>
          <p:cNvSpPr/>
          <p:nvPr/>
        </p:nvSpPr>
        <p:spPr>
          <a:xfrm>
            <a:off x="4939965" y="2431090"/>
            <a:ext cx="2231485" cy="3418112"/>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sp>
        <p:nvSpPr>
          <p:cNvPr id="5" name="Rectangle 4">
            <a:extLst>
              <a:ext uri="{FF2B5EF4-FFF2-40B4-BE49-F238E27FC236}">
                <a16:creationId xmlns:a16="http://schemas.microsoft.com/office/drawing/2014/main" id="{3483EF81-E330-4CFB-9415-739CCE8F8C3C}"/>
              </a:ext>
            </a:extLst>
          </p:cNvPr>
          <p:cNvSpPr/>
          <p:nvPr/>
        </p:nvSpPr>
        <p:spPr>
          <a:xfrm>
            <a:off x="2851995" y="3490195"/>
            <a:ext cx="4319456" cy="1255137"/>
          </a:xfrm>
          <a:prstGeom prst="rect">
            <a:avLst/>
          </a:prstGeom>
          <a:solidFill>
            <a:schemeClr val="bg1">
              <a:alpha val="0"/>
            </a:schemeClr>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cxnSp>
        <p:nvCxnSpPr>
          <p:cNvPr id="6" name="Straight Arrow Connector 5">
            <a:extLst>
              <a:ext uri="{FF2B5EF4-FFF2-40B4-BE49-F238E27FC236}">
                <a16:creationId xmlns:a16="http://schemas.microsoft.com/office/drawing/2014/main" id="{7572CB2D-E45C-4749-9B07-8530131A2406}"/>
              </a:ext>
            </a:extLst>
          </p:cNvPr>
          <p:cNvCxnSpPr>
            <a:cxnSpLocks/>
          </p:cNvCxnSpPr>
          <p:nvPr/>
        </p:nvCxnSpPr>
        <p:spPr>
          <a:xfrm>
            <a:off x="3205524" y="3937971"/>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E0FA23FF-F2E5-4D75-A3F1-02DC031FAD6F}"/>
              </a:ext>
            </a:extLst>
          </p:cNvPr>
          <p:cNvCxnSpPr>
            <a:cxnSpLocks/>
          </p:cNvCxnSpPr>
          <p:nvPr/>
        </p:nvCxnSpPr>
        <p:spPr>
          <a:xfrm flipH="1">
            <a:off x="2993687" y="4529997"/>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33B37D3-4D8D-4804-880B-7E6BAD9D60EF}"/>
                  </a:ext>
                </a:extLst>
              </p:cNvPr>
              <p:cNvSpPr txBox="1"/>
              <p:nvPr/>
            </p:nvSpPr>
            <p:spPr>
              <a:xfrm>
                <a:off x="5566630" y="2494272"/>
                <a:ext cx="97815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M</m:t>
                      </m:r>
                      <m:r>
                        <a:rPr lang="en-US" b="0" i="0" smtClean="0">
                          <a:latin typeface="Cambria Math" panose="02040503050406030204" pitchFamily="18" charset="0"/>
                        </a:rPr>
                        <m:t> </m:t>
                      </m:r>
                      <m:r>
                        <a:rPr lang="en-US" b="0" i="1" smtClean="0">
                          <a:latin typeface="Cambria Math" panose="02040503050406030204" pitchFamily="18" charset="0"/>
                        </a:rPr>
                        <m:t>←{}</m:t>
                      </m:r>
                    </m:oMath>
                  </m:oMathPara>
                </a14:m>
                <a:endParaRPr lang="en-US" dirty="0"/>
              </a:p>
            </p:txBody>
          </p:sp>
        </mc:Choice>
        <mc:Fallback xmlns="">
          <p:sp>
            <p:nvSpPr>
              <p:cNvPr id="8" name="TextBox 7">
                <a:extLst>
                  <a:ext uri="{FF2B5EF4-FFF2-40B4-BE49-F238E27FC236}">
                    <a16:creationId xmlns:a16="http://schemas.microsoft.com/office/drawing/2014/main" id="{433B37D3-4D8D-4804-880B-7E6BAD9D60EF}"/>
                  </a:ext>
                </a:extLst>
              </p:cNvPr>
              <p:cNvSpPr txBox="1">
                <a:spLocks noRot="1" noChangeAspect="1" noMove="1" noResize="1" noEditPoints="1" noAdjustHandles="1" noChangeArrowheads="1" noChangeShapeType="1" noTextEdit="1"/>
              </p:cNvSpPr>
              <p:nvPr/>
            </p:nvSpPr>
            <p:spPr>
              <a:xfrm>
                <a:off x="5566630" y="2494272"/>
                <a:ext cx="978153" cy="369332"/>
              </a:xfrm>
              <a:prstGeom prst="rect">
                <a:avLst/>
              </a:prstGeom>
              <a:blipFill>
                <a:blip r:embed="rId2"/>
                <a:stretch>
                  <a:fillRect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12A735FE-474F-4EB5-B8A2-CFE5CD488D30}"/>
                  </a:ext>
                </a:extLst>
              </p:cNvPr>
              <p:cNvSpPr/>
              <p:nvPr/>
            </p:nvSpPr>
            <p:spPr>
              <a:xfrm>
                <a:off x="3727582" y="3529418"/>
                <a:ext cx="490840"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𝑚</m:t>
                      </m:r>
                      <m:r>
                        <a:rPr lang="en-US" b="0" i="1" dirty="0" smtClean="0">
                          <a:ln w="0"/>
                          <a:effectLst>
                            <a:outerShdw blurRad="38100" dist="19050" dir="2700000" algn="tl" rotWithShape="0">
                              <a:schemeClr val="dk1">
                                <a:alpha val="40000"/>
                              </a:schemeClr>
                            </a:outerShdw>
                          </a:effectLst>
                          <a:latin typeface="Cambria Math" panose="02040503050406030204" pitchFamily="18" charset="0"/>
                        </a:rPr>
                        <m:t>′</m:t>
                      </m:r>
                    </m:oMath>
                  </m:oMathPara>
                </a14:m>
                <a:endParaRPr lang="en-US" dirty="0">
                  <a:ln w="0"/>
                  <a:effectLst>
                    <a:outerShdw blurRad="38100" dist="19050" dir="2700000" algn="tl" rotWithShape="0">
                      <a:schemeClr val="dk1">
                        <a:alpha val="40000"/>
                      </a:schemeClr>
                    </a:outerShdw>
                  </a:effectLst>
                </a:endParaRPr>
              </a:p>
            </p:txBody>
          </p:sp>
        </mc:Choice>
        <mc:Fallback xmlns="">
          <p:sp>
            <p:nvSpPr>
              <p:cNvPr id="9" name="Rectangle 8">
                <a:extLst>
                  <a:ext uri="{FF2B5EF4-FFF2-40B4-BE49-F238E27FC236}">
                    <a16:creationId xmlns:a16="http://schemas.microsoft.com/office/drawing/2014/main" id="{12A735FE-474F-4EB5-B8A2-CFE5CD488D30}"/>
                  </a:ext>
                </a:extLst>
              </p:cNvPr>
              <p:cNvSpPr>
                <a:spLocks noRot="1" noChangeAspect="1" noMove="1" noResize="1" noEditPoints="1" noAdjustHandles="1" noChangeArrowheads="1" noChangeShapeType="1" noTextEdit="1"/>
              </p:cNvSpPr>
              <p:nvPr/>
            </p:nvSpPr>
            <p:spPr>
              <a:xfrm>
                <a:off x="3727582" y="3529418"/>
                <a:ext cx="490840"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98B6721B-3D12-458B-B8ED-FA3FC7B7F76A}"/>
                  </a:ext>
                </a:extLst>
              </p:cNvPr>
              <p:cNvSpPr/>
              <p:nvPr/>
            </p:nvSpPr>
            <p:spPr>
              <a:xfrm>
                <a:off x="3704980" y="4109004"/>
                <a:ext cx="341760" cy="369332"/>
              </a:xfrm>
              <a:prstGeom prst="rect">
                <a:avLst/>
              </a:prstGeom>
              <a:solidFill>
                <a:schemeClr val="bg1"/>
              </a:solidFill>
            </p:spPr>
            <p:txBody>
              <a:bodyPr wrap="none">
                <a:spAutoFit/>
              </a:bodyPr>
              <a:lstStyle/>
              <a:p>
                <a:r>
                  <a:rPr lang="en-US" b="0" dirty="0">
                    <a:ln w="0"/>
                    <a:effectLst>
                      <a:outerShdw blurRad="38100" dist="19050" dir="2700000" algn="tl" rotWithShape="0">
                        <a:schemeClr val="dk1">
                          <a:alpha val="40000"/>
                        </a:schemeClr>
                      </a:outerShdw>
                    </a:effectLst>
                  </a:rPr>
                  <a:t>c</a:t>
                </a:r>
                <a14:m>
                  <m:oMath xmlns:m="http://schemas.openxmlformats.org/officeDocument/2006/math">
                    <m:r>
                      <a:rPr lang="en-US" b="0" i="1" smtClean="0">
                        <a:ln w="0"/>
                        <a:effectLst>
                          <a:outerShdw blurRad="38100" dist="19050" dir="2700000" algn="tl" rotWithShape="0">
                            <a:schemeClr val="dk1">
                              <a:alpha val="40000"/>
                            </a:schemeClr>
                          </a:outerShdw>
                        </a:effectLst>
                        <a:latin typeface="Cambria Math" panose="02040503050406030204" pitchFamily="18" charset="0"/>
                      </a:rPr>
                      <m:t>′</m:t>
                    </m:r>
                  </m:oMath>
                </a14:m>
                <a:endParaRPr lang="en-US" dirty="0">
                  <a:ln w="0"/>
                  <a:effectLst>
                    <a:outerShdw blurRad="38100" dist="19050" dir="2700000" algn="tl" rotWithShape="0">
                      <a:schemeClr val="dk1">
                        <a:alpha val="40000"/>
                      </a:schemeClr>
                    </a:outerShdw>
                  </a:effectLst>
                </a:endParaRPr>
              </a:p>
            </p:txBody>
          </p:sp>
        </mc:Choice>
        <mc:Fallback xmlns="">
          <p:sp>
            <p:nvSpPr>
              <p:cNvPr id="10" name="Rectangle 9">
                <a:extLst>
                  <a:ext uri="{FF2B5EF4-FFF2-40B4-BE49-F238E27FC236}">
                    <a16:creationId xmlns:a16="http://schemas.microsoft.com/office/drawing/2014/main" id="{98B6721B-3D12-458B-B8ED-FA3FC7B7F76A}"/>
                  </a:ext>
                </a:extLst>
              </p:cNvPr>
              <p:cNvSpPr>
                <a:spLocks noRot="1" noChangeAspect="1" noMove="1" noResize="1" noEditPoints="1" noAdjustHandles="1" noChangeArrowheads="1" noChangeShapeType="1" noTextEdit="1"/>
              </p:cNvSpPr>
              <p:nvPr/>
            </p:nvSpPr>
            <p:spPr>
              <a:xfrm>
                <a:off x="3704980" y="4109004"/>
                <a:ext cx="341760" cy="369332"/>
              </a:xfrm>
              <a:prstGeom prst="rect">
                <a:avLst/>
              </a:prstGeom>
              <a:blipFill>
                <a:blip r:embed="rId4"/>
                <a:stretch>
                  <a:fillRect l="-17857" t="-11475" r="-5357" b="-311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0D39723-9493-4F76-BAD1-4509CDA748FD}"/>
                  </a:ext>
                </a:extLst>
              </p:cNvPr>
              <p:cNvSpPr txBox="1"/>
              <p:nvPr/>
            </p:nvSpPr>
            <p:spPr>
              <a:xfrm>
                <a:off x="5415626" y="2811539"/>
                <a:ext cx="1258806" cy="369332"/>
              </a:xfrm>
              <a:prstGeom prst="rect">
                <a:avLst/>
              </a:prstGeom>
              <a:noFill/>
            </p:spPr>
            <p:txBody>
              <a:bodyPr wrap="none" rtlCol="0">
                <a:spAutoFit/>
              </a:bodyPr>
              <a:lstStyle/>
              <a:p>
                <a:r>
                  <a:rPr lang="en-US" dirty="0"/>
                  <a:t>k</a:t>
                </a: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𝑅</m:t>
                        </m:r>
                      </m:sub>
                    </m:sSub>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0,1</m:t>
                            </m:r>
                          </m:e>
                        </m:d>
                      </m:e>
                      <m:sup>
                        <m:r>
                          <a:rPr lang="en-US" b="0" i="1" smtClean="0">
                            <a:latin typeface="Cambria Math" panose="02040503050406030204" pitchFamily="18" charset="0"/>
                          </a:rPr>
                          <m:t>𝑠</m:t>
                        </m:r>
                      </m:sup>
                    </m:sSup>
                  </m:oMath>
                </a14:m>
                <a:endParaRPr lang="en-US" dirty="0"/>
              </a:p>
            </p:txBody>
          </p:sp>
        </mc:Choice>
        <mc:Fallback xmlns="">
          <p:sp>
            <p:nvSpPr>
              <p:cNvPr id="11" name="TextBox 10">
                <a:extLst>
                  <a:ext uri="{FF2B5EF4-FFF2-40B4-BE49-F238E27FC236}">
                    <a16:creationId xmlns:a16="http://schemas.microsoft.com/office/drawing/2014/main" id="{90D39723-9493-4F76-BAD1-4509CDA748FD}"/>
                  </a:ext>
                </a:extLst>
              </p:cNvPr>
              <p:cNvSpPr txBox="1">
                <a:spLocks noRot="1" noChangeAspect="1" noMove="1" noResize="1" noEditPoints="1" noAdjustHandles="1" noChangeArrowheads="1" noChangeShapeType="1" noTextEdit="1"/>
              </p:cNvSpPr>
              <p:nvPr/>
            </p:nvSpPr>
            <p:spPr>
              <a:xfrm>
                <a:off x="5415626" y="2811539"/>
                <a:ext cx="1258806" cy="369332"/>
              </a:xfrm>
              <a:prstGeom prst="rect">
                <a:avLst/>
              </a:prstGeom>
              <a:blipFill>
                <a:blip r:embed="rId5"/>
                <a:stretch>
                  <a:fillRect l="-3865" t="-8197" b="-24590"/>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BE4E2D5F-FF82-4ACA-85B6-B8EABFB5594D}"/>
              </a:ext>
            </a:extLst>
          </p:cNvPr>
          <p:cNvCxnSpPr>
            <a:cxnSpLocks/>
          </p:cNvCxnSpPr>
          <p:nvPr/>
        </p:nvCxnSpPr>
        <p:spPr>
          <a:xfrm>
            <a:off x="3205524" y="5383711"/>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338D6F2B-E49B-4EB7-8B4F-DF42860F9A0F}"/>
                  </a:ext>
                </a:extLst>
              </p:cNvPr>
              <p:cNvSpPr/>
              <p:nvPr/>
            </p:nvSpPr>
            <p:spPr>
              <a:xfrm>
                <a:off x="3797666" y="4977774"/>
                <a:ext cx="350672"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n w="0"/>
                          <a:effectLst>
                            <a:outerShdw blurRad="38100" dist="19050" dir="2700000" algn="tl" rotWithShape="0">
                              <a:schemeClr val="dk1">
                                <a:alpha val="40000"/>
                              </a:schemeClr>
                            </a:outerShdw>
                          </a:effectLst>
                          <a:latin typeface="Cambria Math" panose="02040503050406030204" pitchFamily="18" charset="0"/>
                        </a:rPr>
                        <m:t>𝑐</m:t>
                      </m:r>
                    </m:oMath>
                  </m:oMathPara>
                </a14:m>
                <a:endParaRPr lang="en-US" dirty="0">
                  <a:ln w="0"/>
                  <a:effectLst>
                    <a:outerShdw blurRad="38100" dist="19050" dir="2700000" algn="tl" rotWithShape="0">
                      <a:schemeClr val="dk1">
                        <a:alpha val="40000"/>
                      </a:schemeClr>
                    </a:outerShdw>
                  </a:effectLst>
                </a:endParaRPr>
              </a:p>
            </p:txBody>
          </p:sp>
        </mc:Choice>
        <mc:Fallback xmlns="">
          <p:sp>
            <p:nvSpPr>
              <p:cNvPr id="13" name="Rectangle 12">
                <a:extLst>
                  <a:ext uri="{FF2B5EF4-FFF2-40B4-BE49-F238E27FC236}">
                    <a16:creationId xmlns:a16="http://schemas.microsoft.com/office/drawing/2014/main" id="{338D6F2B-E49B-4EB7-8B4F-DF42860F9A0F}"/>
                  </a:ext>
                </a:extLst>
              </p:cNvPr>
              <p:cNvSpPr>
                <a:spLocks noRot="1" noChangeAspect="1" noMove="1" noResize="1" noEditPoints="1" noAdjustHandles="1" noChangeArrowheads="1" noChangeShapeType="1" noTextEdit="1"/>
              </p:cNvSpPr>
              <p:nvPr/>
            </p:nvSpPr>
            <p:spPr>
              <a:xfrm>
                <a:off x="3797666" y="4977774"/>
                <a:ext cx="350672"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072B4A3-77CC-49A9-A1E7-03DA20F3AED8}"/>
                  </a:ext>
                </a:extLst>
              </p:cNvPr>
              <p:cNvSpPr txBox="1"/>
              <p:nvPr/>
            </p:nvSpPr>
            <p:spPr>
              <a:xfrm>
                <a:off x="5071667" y="4835602"/>
                <a:ext cx="1546449" cy="923330"/>
              </a:xfrm>
              <a:prstGeom prst="rect">
                <a:avLst/>
              </a:prstGeom>
              <a:noFill/>
            </p:spPr>
            <p:txBody>
              <a:bodyPr wrap="none" rtlCol="0">
                <a:spAutoFit/>
              </a:bodyPr>
              <a:lstStyle/>
              <a:p>
                <a:r>
                  <a:rPr lang="en-US" dirty="0"/>
                  <a:t>Wins if </a:t>
                </a:r>
              </a:p>
              <a:p>
                <a:pPr marL="285750" indent="-285750">
                  <a:buFont typeface="Arial" panose="020B0604020202020204" pitchFamily="34" charset="0"/>
                  <a:buChar char="•"/>
                </a:pPr>
                <a:r>
                  <a:rPr lang="en-US" b="0" dirty="0"/>
                  <a:t>Dec(c)</a:t>
                </a:r>
                <a14:m>
                  <m:oMath xmlns:m="http://schemas.openxmlformats.org/officeDocument/2006/math">
                    <m:r>
                      <a:rPr lang="en-US" b="0" i="0" smtClean="0">
                        <a:latin typeface="Cambria Math" panose="02040503050406030204" pitchFamily="18" charset="0"/>
                      </a:rPr>
                      <m:t> </m:t>
                    </m:r>
                    <m:r>
                      <a:rPr lang="en-US" b="0" i="1" smtClean="0">
                        <a:latin typeface="Cambria Math" panose="02040503050406030204" pitchFamily="18" charset="0"/>
                      </a:rPr>
                      <m:t>≠ ⊥</m:t>
                    </m:r>
                  </m:oMath>
                </a14:m>
                <a:endParaRPr lang="en-US" b="0" i="1" dirty="0">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14:m>
                  <m:oMath xmlns:m="http://schemas.openxmlformats.org/officeDocument/2006/math">
                    <m:r>
                      <m:rPr>
                        <m:nor/>
                      </m:rPr>
                      <a:rPr lang="en-US" dirty="0"/>
                      <m:t>Dec</m:t>
                    </m:r>
                    <m:r>
                      <m:rPr>
                        <m:nor/>
                      </m:rPr>
                      <a:rPr lang="en-US" dirty="0"/>
                      <m:t>(</m:t>
                    </m:r>
                    <m:r>
                      <m:rPr>
                        <m:nor/>
                      </m:rPr>
                      <a:rPr lang="en-US" dirty="0"/>
                      <m:t>c</m:t>
                    </m:r>
                    <m:r>
                      <m:rPr>
                        <m:nor/>
                      </m:rPr>
                      <a:rPr lang="en-US" dirty="0"/>
                      <m:t>)</m:t>
                    </m:r>
                    <m:r>
                      <a:rPr lang="en-US" i="1">
                        <a:latin typeface="Cambria Math" panose="02040503050406030204" pitchFamily="18" charset="0"/>
                      </a:rPr>
                      <m:t>∉</m:t>
                    </m:r>
                    <m:r>
                      <a:rPr lang="en-US" i="1">
                        <a:latin typeface="Cambria Math" panose="02040503050406030204" pitchFamily="18" charset="0"/>
                        <a:ea typeface="Cambria Math" panose="02040503050406030204" pitchFamily="18" charset="0"/>
                      </a:rPr>
                      <m:t>𝑀</m:t>
                    </m:r>
                  </m:oMath>
                </a14:m>
                <a:endParaRPr lang="en-US" dirty="0"/>
              </a:p>
            </p:txBody>
          </p:sp>
        </mc:Choice>
        <mc:Fallback xmlns="">
          <p:sp>
            <p:nvSpPr>
              <p:cNvPr id="14" name="TextBox 13">
                <a:extLst>
                  <a:ext uri="{FF2B5EF4-FFF2-40B4-BE49-F238E27FC236}">
                    <a16:creationId xmlns:a16="http://schemas.microsoft.com/office/drawing/2014/main" id="{9072B4A3-77CC-49A9-A1E7-03DA20F3AED8}"/>
                  </a:ext>
                </a:extLst>
              </p:cNvPr>
              <p:cNvSpPr txBox="1">
                <a:spLocks noRot="1" noChangeAspect="1" noMove="1" noResize="1" noEditPoints="1" noAdjustHandles="1" noChangeArrowheads="1" noChangeShapeType="1" noTextEdit="1"/>
              </p:cNvSpPr>
              <p:nvPr/>
            </p:nvSpPr>
            <p:spPr>
              <a:xfrm>
                <a:off x="5071667" y="4835602"/>
                <a:ext cx="1546449" cy="923330"/>
              </a:xfrm>
              <a:prstGeom prst="rect">
                <a:avLst/>
              </a:prstGeom>
              <a:blipFill>
                <a:blip r:embed="rId7"/>
                <a:stretch>
                  <a:fillRect l="-3543" t="-3289" b="-65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F312970-C5BF-4570-9B24-1F1EFC31A553}"/>
                  </a:ext>
                </a:extLst>
              </p:cNvPr>
              <p:cNvSpPr txBox="1"/>
              <p:nvPr/>
            </p:nvSpPr>
            <p:spPr>
              <a:xfrm>
                <a:off x="5294164" y="4024558"/>
                <a:ext cx="165949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𝑐</m:t>
                      </m:r>
                      <m:r>
                        <a:rPr lang="en-US" b="0" i="1" smtClean="0">
                          <a:latin typeface="Cambria Math" panose="02040503050406030204" pitchFamily="18" charset="0"/>
                        </a:rPr>
                        <m:t>′  ←</m:t>
                      </m:r>
                      <m:r>
                        <a:rPr lang="en-US" b="0" i="1" smtClean="0">
                          <a:latin typeface="Cambria Math" panose="02040503050406030204" pitchFamily="18" charset="0"/>
                        </a:rPr>
                        <m:t>𝐸𝑛𝑐</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oMath>
                  </m:oMathPara>
                </a14:m>
                <a:endParaRPr lang="en-US" dirty="0"/>
              </a:p>
            </p:txBody>
          </p:sp>
        </mc:Choice>
        <mc:Fallback xmlns="">
          <p:sp>
            <p:nvSpPr>
              <p:cNvPr id="15" name="TextBox 14">
                <a:extLst>
                  <a:ext uri="{FF2B5EF4-FFF2-40B4-BE49-F238E27FC236}">
                    <a16:creationId xmlns:a16="http://schemas.microsoft.com/office/drawing/2014/main" id="{5F312970-C5BF-4570-9B24-1F1EFC31A553}"/>
                  </a:ext>
                </a:extLst>
              </p:cNvPr>
              <p:cNvSpPr txBox="1">
                <a:spLocks noRot="1" noChangeAspect="1" noMove="1" noResize="1" noEditPoints="1" noAdjustHandles="1" noChangeArrowheads="1" noChangeShapeType="1" noTextEdit="1"/>
              </p:cNvSpPr>
              <p:nvPr/>
            </p:nvSpPr>
            <p:spPr>
              <a:xfrm>
                <a:off x="5294164" y="4024558"/>
                <a:ext cx="1659493" cy="369332"/>
              </a:xfrm>
              <a:prstGeom prst="rect">
                <a:avLst/>
              </a:prstGeom>
              <a:blipFill>
                <a:blip r:embed="rId8"/>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DE52A5EA-6C9D-460B-9E54-AABA4FEA28AE}"/>
                  </a:ext>
                </a:extLst>
              </p:cNvPr>
              <p:cNvSpPr txBox="1"/>
              <p:nvPr/>
            </p:nvSpPr>
            <p:spPr>
              <a:xfrm>
                <a:off x="4939964" y="3753305"/>
                <a:ext cx="20017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0" smtClean="0">
                          <a:latin typeface="Cambria Math" panose="02040503050406030204" pitchFamily="18" charset="0"/>
                        </a:rPr>
                        <m:t>       </m:t>
                      </m:r>
                      <m:r>
                        <m:rPr>
                          <m:sty m:val="p"/>
                        </m:rPr>
                        <a:rPr lang="en-US">
                          <a:latin typeface="Cambria Math" panose="02040503050406030204" pitchFamily="18" charset="0"/>
                        </a:rPr>
                        <m:t>M</m:t>
                      </m:r>
                      <m:r>
                        <a:rPr lang="en-US" b="0" i="1" smtClean="0">
                          <a:latin typeface="Cambria Math" panose="02040503050406030204" pitchFamily="18" charset="0"/>
                        </a:rPr>
                        <m:t>←</m:t>
                      </m:r>
                      <m:r>
                        <a:rPr lang="en-US" b="0" i="1" smtClean="0">
                          <a:latin typeface="Cambria Math" panose="02040503050406030204" pitchFamily="18" charset="0"/>
                        </a:rPr>
                        <m:t>𝑀</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oMath>
                  </m:oMathPara>
                </a14:m>
                <a:endParaRPr lang="en-US" dirty="0"/>
              </a:p>
            </p:txBody>
          </p:sp>
        </mc:Choice>
        <mc:Fallback xmlns="">
          <p:sp>
            <p:nvSpPr>
              <p:cNvPr id="16" name="TextBox 15">
                <a:extLst>
                  <a:ext uri="{FF2B5EF4-FFF2-40B4-BE49-F238E27FC236}">
                    <a16:creationId xmlns:a16="http://schemas.microsoft.com/office/drawing/2014/main" id="{DE52A5EA-6C9D-460B-9E54-AABA4FEA28AE}"/>
                  </a:ext>
                </a:extLst>
              </p:cNvPr>
              <p:cNvSpPr txBox="1">
                <a:spLocks noRot="1" noChangeAspect="1" noMove="1" noResize="1" noEditPoints="1" noAdjustHandles="1" noChangeArrowheads="1" noChangeShapeType="1" noTextEdit="1"/>
              </p:cNvSpPr>
              <p:nvPr/>
            </p:nvSpPr>
            <p:spPr>
              <a:xfrm>
                <a:off x="4939964" y="3753305"/>
                <a:ext cx="2001702" cy="369332"/>
              </a:xfrm>
              <a:prstGeom prst="rect">
                <a:avLst/>
              </a:prstGeom>
              <a:blipFill>
                <a:blip r:embed="rId9"/>
                <a:stretch>
                  <a:fillRect b="-16667"/>
                </a:stretch>
              </a:blipFill>
            </p:spPr>
            <p:txBody>
              <a:bodyPr/>
              <a:lstStyle/>
              <a:p>
                <a:r>
                  <a:rPr lang="en-US">
                    <a:noFill/>
                  </a:rPr>
                  <a:t> </a:t>
                </a:r>
              </a:p>
            </p:txBody>
          </p:sp>
        </mc:Fallback>
      </mc:AlternateContent>
    </p:spTree>
    <p:extLst>
      <p:ext uri="{BB962C8B-B14F-4D97-AF65-F5344CB8AC3E}">
        <p14:creationId xmlns:p14="http://schemas.microsoft.com/office/powerpoint/2010/main" val="243580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p:bldP spid="13" grpId="0" animBg="1"/>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5A0FD-8484-486F-A736-8D19702F9F69}"/>
              </a:ext>
            </a:extLst>
          </p:cNvPr>
          <p:cNvSpPr>
            <a:spLocks noGrp="1"/>
          </p:cNvSpPr>
          <p:nvPr>
            <p:ph type="title"/>
          </p:nvPr>
        </p:nvSpPr>
        <p:spPr/>
        <p:txBody>
          <a:bodyPr/>
          <a:lstStyle/>
          <a:p>
            <a:pPr algn="ctr"/>
            <a:r>
              <a:rPr lang="en-US" dirty="0"/>
              <a:t>Authenticated encryption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3DDFB44-E8BD-442D-A0E7-48EB31300800}"/>
                  </a:ext>
                </a:extLst>
              </p:cNvPr>
              <p:cNvSpPr>
                <a:spLocks noGrp="1"/>
              </p:cNvSpPr>
              <p:nvPr>
                <p:ph idx="1"/>
              </p:nvPr>
            </p:nvSpPr>
            <p:spPr/>
            <p:txBody>
              <a:bodyPr/>
              <a:lstStyle/>
              <a:p>
                <a:endParaRPr lang="en-US" dirty="0"/>
              </a:p>
              <a:p>
                <a:r>
                  <a:rPr lang="en-US" dirty="0"/>
                  <a:t>An Encryption scheme </a:t>
                </a:r>
                <a14:m>
                  <m:oMath xmlns:m="http://schemas.openxmlformats.org/officeDocument/2006/math">
                    <m:r>
                      <a:rPr lang="en-US" i="1" dirty="0" smtClean="0">
                        <a:latin typeface="Cambria Math" panose="02040503050406030204" pitchFamily="18" charset="0"/>
                      </a:rPr>
                      <m:t>(</m:t>
                    </m:r>
                    <m:r>
                      <a:rPr lang="en-US" i="1" dirty="0" err="1" smtClean="0">
                        <a:latin typeface="Cambria Math" panose="02040503050406030204" pitchFamily="18" charset="0"/>
                      </a:rPr>
                      <m:t>𝐺𝑒𝑛</m:t>
                    </m:r>
                    <m:r>
                      <a:rPr lang="en-US" i="1" dirty="0" err="1" smtClean="0">
                        <a:latin typeface="Cambria Math" panose="02040503050406030204" pitchFamily="18" charset="0"/>
                      </a:rPr>
                      <m:t>,</m:t>
                    </m:r>
                    <m:r>
                      <a:rPr lang="en-US" i="1" dirty="0" err="1" smtClean="0">
                        <a:latin typeface="Cambria Math" panose="02040503050406030204" pitchFamily="18" charset="0"/>
                      </a:rPr>
                      <m:t>𝐸𝑛𝑐</m:t>
                    </m:r>
                    <m:r>
                      <a:rPr lang="en-US" i="1" dirty="0" err="1" smtClean="0">
                        <a:latin typeface="Cambria Math" panose="02040503050406030204" pitchFamily="18" charset="0"/>
                      </a:rPr>
                      <m:t>,</m:t>
                    </m:r>
                    <m:r>
                      <a:rPr lang="en-US" i="1" dirty="0" err="1" smtClean="0">
                        <a:latin typeface="Cambria Math" panose="02040503050406030204" pitchFamily="18" charset="0"/>
                      </a:rPr>
                      <m:t>𝐷𝑒𝑐</m:t>
                    </m:r>
                    <m:r>
                      <a:rPr lang="en-US" i="1" dirty="0" smtClean="0">
                        <a:latin typeface="Cambria Math" panose="02040503050406030204" pitchFamily="18" charset="0"/>
                      </a:rPr>
                      <m:t>)</m:t>
                    </m:r>
                  </m:oMath>
                </a14:m>
                <a:r>
                  <a:rPr lang="en-US" dirty="0"/>
                  <a:t> is an authenticated encryption scheme if </a:t>
                </a:r>
              </a:p>
              <a:p>
                <a:pPr lvl="1"/>
                <a:r>
                  <a:rPr lang="en-US" dirty="0"/>
                  <a:t>Unforgeable</a:t>
                </a:r>
              </a:p>
              <a:p>
                <a:pPr lvl="1"/>
                <a:r>
                  <a:rPr lang="en-US" dirty="0"/>
                  <a:t>CCA-secure</a:t>
                </a:r>
              </a:p>
            </p:txBody>
          </p:sp>
        </mc:Choice>
        <mc:Fallback xmlns="">
          <p:sp>
            <p:nvSpPr>
              <p:cNvPr id="3" name="Content Placeholder 2">
                <a:extLst>
                  <a:ext uri="{FF2B5EF4-FFF2-40B4-BE49-F238E27FC236}">
                    <a16:creationId xmlns:a16="http://schemas.microsoft.com/office/drawing/2014/main" id="{03DDFB44-E8BD-442D-A0E7-48EB31300800}"/>
                  </a:ext>
                </a:extLst>
              </p:cNvPr>
              <p:cNvSpPr>
                <a:spLocks noGrp="1" noRot="1" noChangeAspect="1" noMove="1" noResize="1" noEditPoints="1" noAdjustHandles="1" noChangeArrowheads="1" noChangeShapeType="1" noTextEdit="1"/>
              </p:cNvSpPr>
              <p:nvPr>
                <p:ph idx="1"/>
              </p:nvPr>
            </p:nvSpPr>
            <p:spPr>
              <a:blipFill>
                <a:blip r:embed="rId2"/>
                <a:stretch>
                  <a:fillRect l="-1043"/>
                </a:stretch>
              </a:blipFill>
            </p:spPr>
            <p:txBody>
              <a:bodyPr/>
              <a:lstStyle/>
              <a:p>
                <a:r>
                  <a:rPr lang="en-US">
                    <a:noFill/>
                  </a:rPr>
                  <a:t> </a:t>
                </a:r>
              </a:p>
            </p:txBody>
          </p:sp>
        </mc:Fallback>
      </mc:AlternateContent>
    </p:spTree>
    <p:extLst>
      <p:ext uri="{BB962C8B-B14F-4D97-AF65-F5344CB8AC3E}">
        <p14:creationId xmlns:p14="http://schemas.microsoft.com/office/powerpoint/2010/main" val="219339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EF41E-708C-43E6-9306-49A67837457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8C346FD-73A7-4888-B4DB-D7977E67833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81319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830E1-5D56-4112-96C5-263EEE593722}"/>
              </a:ext>
            </a:extLst>
          </p:cNvPr>
          <p:cNvSpPr>
            <a:spLocks noGrp="1"/>
          </p:cNvSpPr>
          <p:nvPr>
            <p:ph type="title"/>
          </p:nvPr>
        </p:nvSpPr>
        <p:spPr/>
        <p:txBody>
          <a:bodyPr/>
          <a:lstStyle/>
          <a:p>
            <a:pPr algn="ctr"/>
            <a:r>
              <a:rPr lang="en-US" dirty="0"/>
              <a:t>Three Candidates for AE from mac + </a:t>
            </a:r>
            <a:r>
              <a:rPr lang="en-US" dirty="0" err="1"/>
              <a:t>enc</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367B6EE-335E-4C57-89AA-71763C651939}"/>
                  </a:ext>
                </a:extLst>
              </p:cNvPr>
              <p:cNvSpPr>
                <a:spLocks noGrp="1"/>
              </p:cNvSpPr>
              <p:nvPr>
                <p:ph idx="1"/>
              </p:nvPr>
            </p:nvSpPr>
            <p:spPr>
              <a:xfrm>
                <a:off x="838200" y="1825624"/>
                <a:ext cx="10515600" cy="4583413"/>
              </a:xfrm>
            </p:spPr>
            <p:txBody>
              <a:bodyPr>
                <a:normAutofit fontScale="92500" lnSpcReduction="20000"/>
              </a:bodyPr>
              <a:lstStyle/>
              <a:p>
                <a:r>
                  <a:rPr lang="en-US" dirty="0"/>
                  <a:t>We assume </a:t>
                </a:r>
              </a:p>
              <a:p>
                <a:pPr lvl="1"/>
                <a14:m>
                  <m:oMath xmlns:m="http://schemas.openxmlformats.org/officeDocument/2006/math">
                    <m:r>
                      <a:rPr lang="en-US" i="1" dirty="0" smtClean="0">
                        <a:latin typeface="Cambria Math" panose="02040503050406030204" pitchFamily="18" charset="0"/>
                      </a:rPr>
                      <m:t>𝐸</m:t>
                    </m:r>
                    <m:r>
                      <a:rPr lang="en-US" b="0" i="1" dirty="0" smtClean="0">
                        <a:latin typeface="Cambria Math" panose="02040503050406030204" pitchFamily="18" charset="0"/>
                      </a:rPr>
                      <m:t>𝑛𝑐</m:t>
                    </m:r>
                    <m:r>
                      <a:rPr lang="en-US" b="0" i="1" dirty="0" smtClean="0">
                        <a:latin typeface="Cambria Math" panose="02040503050406030204" pitchFamily="18" charset="0"/>
                      </a:rPr>
                      <m:t> </m:t>
                    </m:r>
                  </m:oMath>
                </a14:m>
                <a:r>
                  <a:rPr lang="en-US" dirty="0"/>
                  <a:t>  is  a secure encryption scheme</a:t>
                </a:r>
              </a:p>
              <a:p>
                <a:pPr lvl="1"/>
                <a14:m>
                  <m:oMath xmlns:m="http://schemas.openxmlformats.org/officeDocument/2006/math">
                    <m:r>
                      <a:rPr lang="en-US" i="1" dirty="0" smtClean="0">
                        <a:latin typeface="Cambria Math" panose="02040503050406030204" pitchFamily="18" charset="0"/>
                      </a:rPr>
                      <m:t>𝐴</m:t>
                    </m:r>
                    <m:r>
                      <a:rPr lang="en-US" b="0" i="1" dirty="0" smtClean="0">
                        <a:latin typeface="Cambria Math" panose="02040503050406030204" pitchFamily="18" charset="0"/>
                      </a:rPr>
                      <m:t>𝑢𝑡h</m:t>
                    </m:r>
                  </m:oMath>
                </a14:m>
                <a:r>
                  <a:rPr lang="en-US" dirty="0"/>
                  <a:t> is  a secure message authentication code</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Show which two are insecure and which is secure, here are the hint</a:t>
                </a:r>
              </a:p>
              <a:p>
                <a:pPr lvl="2"/>
                <a14:m>
                  <m:oMath xmlns:m="http://schemas.openxmlformats.org/officeDocument/2006/math">
                    <m:r>
                      <a:rPr lang="en-US" i="1" dirty="0" smtClean="0">
                        <a:latin typeface="Cambria Math" panose="02040503050406030204" pitchFamily="18" charset="0"/>
                      </a:rPr>
                      <m:t>𝐸𝑛𝑐</m:t>
                    </m:r>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1</m:t>
                        </m:r>
                      </m:sub>
                    </m:sSub>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2</m:t>
                        </m:r>
                      </m:sub>
                    </m:sSub>
                    <m:r>
                      <a:rPr lang="en-US" i="1" dirty="0" smtClean="0">
                        <a:latin typeface="Cambria Math" panose="02040503050406030204" pitchFamily="18" charset="0"/>
                      </a:rPr>
                      <m:t>) = </m:t>
                    </m:r>
                    <m:r>
                      <a:rPr lang="en-US" i="1" dirty="0" err="1" smtClean="0">
                        <a:latin typeface="Cambria Math" panose="02040503050406030204" pitchFamily="18" charset="0"/>
                      </a:rPr>
                      <m:t>𝐸𝑛𝑐</m:t>
                    </m:r>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1</m:t>
                        </m:r>
                      </m:sub>
                    </m:sSub>
                    <m:r>
                      <a:rPr lang="en-US" i="1" dirty="0" smtClean="0">
                        <a:latin typeface="Cambria Math" panose="02040503050406030204" pitchFamily="18" charset="0"/>
                      </a:rPr>
                      <m:t>) || </m:t>
                    </m:r>
                    <m:r>
                      <a:rPr lang="en-US" i="1" dirty="0" err="1" smtClean="0">
                        <a:latin typeface="Cambria Math" panose="02040503050406030204" pitchFamily="18" charset="0"/>
                      </a:rPr>
                      <m:t>𝐸𝑛𝑐</m:t>
                    </m:r>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2</m:t>
                        </m:r>
                      </m:sub>
                    </m:sSub>
                    <m:r>
                      <a:rPr lang="en-US" i="1" dirty="0" smtClean="0">
                        <a:latin typeface="Cambria Math" panose="02040503050406030204" pitchFamily="18" charset="0"/>
                      </a:rPr>
                      <m:t>)</m:t>
                    </m:r>
                  </m:oMath>
                </a14:m>
                <a:r>
                  <a:rPr lang="en-US" dirty="0"/>
                  <a:t>  is a secure encryption scheme</a:t>
                </a:r>
              </a:p>
              <a:p>
                <a:pPr lvl="2"/>
                <a:r>
                  <a:rPr lang="en-US" dirty="0" err="1"/>
                  <a:t>Auth</a:t>
                </a:r>
                <a:r>
                  <a:rPr lang="en-US" dirty="0"/>
                  <a:t>’(m) = (</a:t>
                </a:r>
                <a:r>
                  <a:rPr lang="en-US" dirty="0" err="1"/>
                  <a:t>auth</a:t>
                </a:r>
                <a:r>
                  <a:rPr lang="en-US" dirty="0"/>
                  <a:t>(m),m) is a secure encryption scheme</a:t>
                </a:r>
              </a:p>
              <a:p>
                <a:pPr lvl="2"/>
                <a:endParaRPr lang="en-US" dirty="0"/>
              </a:p>
              <a:p>
                <a:pPr lvl="1"/>
                <a:endParaRPr lang="en-US" dirty="0"/>
              </a:p>
              <a:p>
                <a:pPr lvl="1"/>
                <a:endParaRPr lang="en-US" dirty="0"/>
              </a:p>
              <a:p>
                <a:pPr lvl="1"/>
                <a:endParaRPr lang="en-US" dirty="0"/>
              </a:p>
              <a:p>
                <a:endParaRPr lang="en-US" dirty="0"/>
              </a:p>
            </p:txBody>
          </p:sp>
        </mc:Choice>
        <mc:Fallback xmlns="">
          <p:sp>
            <p:nvSpPr>
              <p:cNvPr id="3" name="Content Placeholder 2">
                <a:extLst>
                  <a:ext uri="{FF2B5EF4-FFF2-40B4-BE49-F238E27FC236}">
                    <a16:creationId xmlns:a16="http://schemas.microsoft.com/office/drawing/2014/main" id="{3367B6EE-335E-4C57-89AA-71763C651939}"/>
                  </a:ext>
                </a:extLst>
              </p:cNvPr>
              <p:cNvSpPr>
                <a:spLocks noGrp="1" noRot="1" noChangeAspect="1" noMove="1" noResize="1" noEditPoints="1" noAdjustHandles="1" noChangeArrowheads="1" noChangeShapeType="1" noTextEdit="1"/>
              </p:cNvSpPr>
              <p:nvPr>
                <p:ph idx="1"/>
              </p:nvPr>
            </p:nvSpPr>
            <p:spPr>
              <a:xfrm>
                <a:off x="838200" y="1825624"/>
                <a:ext cx="10515600" cy="4583413"/>
              </a:xfrm>
              <a:blipFill>
                <a:blip r:embed="rId2"/>
                <a:stretch>
                  <a:fillRect l="-928" t="-33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B9893249-AA30-4CE8-BAA7-C2769330C8C1}"/>
                  </a:ext>
                </a:extLst>
              </p:cNvPr>
              <p:cNvGraphicFramePr>
                <a:graphicFrameLocks noGrp="1"/>
              </p:cNvGraphicFramePr>
              <p:nvPr>
                <p:extLst>
                  <p:ext uri="{D42A27DB-BD31-4B8C-83A1-F6EECF244321}">
                    <p14:modId xmlns:p14="http://schemas.microsoft.com/office/powerpoint/2010/main" val="4286991796"/>
                  </p:ext>
                </p:extLst>
              </p:nvPr>
            </p:nvGraphicFramePr>
            <p:xfrm>
              <a:off x="1913000" y="2932034"/>
              <a:ext cx="7985211" cy="2132486"/>
            </p:xfrm>
            <a:graphic>
              <a:graphicData uri="http://schemas.openxmlformats.org/drawingml/2006/table">
                <a:tbl>
                  <a:tblPr firstRow="1" bandRow="1">
                    <a:tableStyleId>{5C22544A-7EE6-4342-B048-85BDC9FD1C3A}</a:tableStyleId>
                  </a:tblPr>
                  <a:tblGrid>
                    <a:gridCol w="2661737">
                      <a:extLst>
                        <a:ext uri="{9D8B030D-6E8A-4147-A177-3AD203B41FA5}">
                          <a16:colId xmlns:a16="http://schemas.microsoft.com/office/drawing/2014/main" val="1837557176"/>
                        </a:ext>
                      </a:extLst>
                    </a:gridCol>
                    <a:gridCol w="2661737">
                      <a:extLst>
                        <a:ext uri="{9D8B030D-6E8A-4147-A177-3AD203B41FA5}">
                          <a16:colId xmlns:a16="http://schemas.microsoft.com/office/drawing/2014/main" val="3623651362"/>
                        </a:ext>
                      </a:extLst>
                    </a:gridCol>
                    <a:gridCol w="2661737">
                      <a:extLst>
                        <a:ext uri="{9D8B030D-6E8A-4147-A177-3AD203B41FA5}">
                          <a16:colId xmlns:a16="http://schemas.microsoft.com/office/drawing/2014/main" val="2281810184"/>
                        </a:ext>
                      </a:extLst>
                    </a:gridCol>
                  </a:tblGrid>
                  <a:tr h="669446">
                    <a:tc>
                      <a:txBody>
                        <a:bodyPr/>
                        <a:lstStyle/>
                        <a:p>
                          <a:pPr algn="ctr"/>
                          <a:r>
                            <a:rPr lang="en-US" dirty="0"/>
                            <a:t>Encrypt-and-mac</a:t>
                          </a:r>
                        </a:p>
                      </a:txBody>
                      <a:tcPr/>
                    </a:tc>
                    <a:tc>
                      <a:txBody>
                        <a:bodyPr/>
                        <a:lstStyle/>
                        <a:p>
                          <a:pPr algn="ctr"/>
                          <a:r>
                            <a:rPr lang="en-US" dirty="0"/>
                            <a:t>encrypt-then-mac</a:t>
                          </a:r>
                        </a:p>
                      </a:txBody>
                      <a:tcPr/>
                    </a:tc>
                    <a:tc>
                      <a:txBody>
                        <a:bodyPr/>
                        <a:lstStyle/>
                        <a:p>
                          <a:pPr algn="ctr"/>
                          <a:r>
                            <a:rPr lang="en-US" dirty="0"/>
                            <a:t>Mac-then-encrypt</a:t>
                          </a:r>
                        </a:p>
                      </a:txBody>
                      <a:tcPr/>
                    </a:tc>
                    <a:extLst>
                      <a:ext uri="{0D108BD9-81ED-4DB2-BD59-A6C34878D82A}">
                        <a16:rowId xmlns:a16="http://schemas.microsoft.com/office/drawing/2014/main" val="2189753684"/>
                      </a:ext>
                    </a:extLst>
                  </a:tr>
                  <a:tr h="266137">
                    <a:tc>
                      <a:txBody>
                        <a:bodyPr/>
                        <a:lstStyle/>
                        <a:p>
                          <a:pPr lvl="1"/>
                          <a14:m>
                            <m:oMathPara xmlns:m="http://schemas.openxmlformats.org/officeDocument/2006/math">
                              <m:oMathParaPr>
                                <m:jc m:val="centerGroup"/>
                              </m:oMathParaPr>
                              <m:oMath xmlns:m="http://schemas.openxmlformats.org/officeDocument/2006/math">
                                <m:acc>
                                  <m:accPr>
                                    <m:chr m:val="̅"/>
                                    <m:ctrlPr>
                                      <a:rPr lang="en-US" b="0" i="1" dirty="0" smtClean="0">
                                        <a:latin typeface="Cambria Math" panose="02040503050406030204" pitchFamily="18" charset="0"/>
                                      </a:rPr>
                                    </m:ctrlPr>
                                  </m:accPr>
                                  <m:e>
                                    <m:r>
                                      <a:rPr lang="en-US" b="0" i="1" dirty="0" smtClean="0">
                                        <a:latin typeface="Cambria Math" panose="02040503050406030204" pitchFamily="18" charset="0"/>
                                      </a:rPr>
                                      <m:t>𝐸𝑛𝑐</m:t>
                                    </m:r>
                                  </m:e>
                                </m:acc>
                                <m:r>
                                  <a:rPr lang="en-US" i="1" dirty="0" smtClean="0">
                                    <a:latin typeface="Cambria Math" panose="02040503050406030204" pitchFamily="18" charset="0"/>
                                  </a:rPr>
                                  <m:t>(</m:t>
                                </m:r>
                                <m:r>
                                  <a:rPr lang="en-US" i="1" dirty="0" smtClean="0">
                                    <a:latin typeface="Cambria Math" panose="02040503050406030204" pitchFamily="18" charset="0"/>
                                  </a:rPr>
                                  <m:t>𝑚</m:t>
                                </m:r>
                                <m:r>
                                  <a:rPr lang="en-US" i="1" dirty="0" smtClean="0">
                                    <a:latin typeface="Cambria Math" panose="02040503050406030204" pitchFamily="18" charset="0"/>
                                  </a:rPr>
                                  <m:t>)</m:t>
                                </m:r>
                              </m:oMath>
                            </m:oMathPara>
                          </a14:m>
                          <a:endParaRPr lang="en-US" dirty="0"/>
                        </a:p>
                        <a:p>
                          <a:pPr lvl="2"/>
                          <a14:m>
                            <m:oMathPara xmlns:m="http://schemas.openxmlformats.org/officeDocument/2006/math">
                              <m:oMathParaPr>
                                <m:jc m:val="centerGroup"/>
                              </m:oMathParaPr>
                              <m:oMath xmlns:m="http://schemas.openxmlformats.org/officeDocument/2006/math">
                                <m:sSup>
                                  <m:sSupPr>
                                    <m:ctrlPr>
                                      <a:rPr lang="en-US" b="0" i="1" dirty="0" smtClean="0">
                                        <a:latin typeface="Cambria Math" panose="02040503050406030204" pitchFamily="18" charset="0"/>
                                      </a:rPr>
                                    </m:ctrlPr>
                                  </m:sSupPr>
                                  <m:e>
                                    <m:r>
                                      <m:rPr>
                                        <m:sty m:val="p"/>
                                      </m:rPr>
                                      <a:rPr lang="en-US" b="0" i="0" dirty="0" smtClean="0">
                                        <a:latin typeface="Cambria Math" panose="02040503050406030204" pitchFamily="18" charset="0"/>
                                      </a:rPr>
                                      <m:t>c</m:t>
                                    </m:r>
                                  </m:e>
                                  <m:sup>
                                    <m:r>
                                      <a:rPr lang="en-US" b="0" i="0" dirty="0" smtClean="0">
                                        <a:latin typeface="Cambria Math" panose="02040503050406030204" pitchFamily="18" charset="0"/>
                                      </a:rPr>
                                      <m:t>′</m:t>
                                    </m:r>
                                  </m:sup>
                                </m:sSup>
                                <m:r>
                                  <a:rPr lang="en-US" i="1" dirty="0" smtClean="0">
                                    <a:latin typeface="Cambria Math" panose="02040503050406030204" pitchFamily="18" charset="0"/>
                                  </a:rPr>
                                  <m:t>←</m:t>
                                </m:r>
                                <m:r>
                                  <a:rPr lang="en-US" b="0" i="1" dirty="0" smtClean="0">
                                    <a:latin typeface="Cambria Math" panose="02040503050406030204" pitchFamily="18" charset="0"/>
                                  </a:rPr>
                                  <m:t>𝐸𝑛𝑐</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𝑚</m:t>
                                    </m:r>
                                  </m:e>
                                </m:d>
                              </m:oMath>
                            </m:oMathPara>
                          </a14:m>
                          <a:endParaRPr lang="en-US" b="0" dirty="0"/>
                        </a:p>
                        <a:p>
                          <a:pPr lvl="2"/>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m:t>
                              </m:r>
                            </m:oMath>
                          </a14:m>
                          <a:r>
                            <a:rPr lang="en-US" dirty="0"/>
                            <a:t> </a:t>
                          </a:r>
                          <a14:m>
                            <m:oMath xmlns:m="http://schemas.openxmlformats.org/officeDocument/2006/math">
                              <m:r>
                                <a:rPr lang="en-US" i="1" dirty="0" smtClean="0">
                                  <a:latin typeface="Cambria Math" panose="02040503050406030204" pitchFamily="18" charset="0"/>
                                </a:rPr>
                                <m:t>𝐴</m:t>
                              </m:r>
                              <m:r>
                                <a:rPr lang="en-US" b="0" i="1" dirty="0" smtClean="0">
                                  <a:latin typeface="Cambria Math" panose="02040503050406030204" pitchFamily="18" charset="0"/>
                                </a:rPr>
                                <m:t>𝑢𝑡h</m:t>
                              </m:r>
                            </m:oMath>
                          </a14:m>
                          <a:r>
                            <a:rPr lang="en-US" dirty="0"/>
                            <a:t>(m)</a:t>
                          </a:r>
                        </a:p>
                        <a:p>
                          <a:pPr lvl="2"/>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𝑐</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m:oMathPara>
                          </a14:m>
                          <a:endParaRPr lang="en-US" dirty="0"/>
                        </a:p>
                        <a:p>
                          <a:pPr lvl="1" algn="l"/>
                          <a:endParaRPr lang="en-US" dirty="0"/>
                        </a:p>
                      </a:txBody>
                      <a:tcPr/>
                    </a:tc>
                    <a:tc>
                      <a:txBody>
                        <a:bodyPr/>
                        <a:lstStyle/>
                        <a:p>
                          <a:pPr lvl="1"/>
                          <a14:m>
                            <m:oMathPara xmlns:m="http://schemas.openxmlformats.org/officeDocument/2006/math">
                              <m:oMathParaPr>
                                <m:jc m:val="centerGroup"/>
                              </m:oMathParaPr>
                              <m:oMath xmlns:m="http://schemas.openxmlformats.org/officeDocument/2006/math">
                                <m:acc>
                                  <m:accPr>
                                    <m:chr m:val="̅"/>
                                    <m:ctrlPr>
                                      <a:rPr lang="en-US" b="0" i="1" dirty="0" smtClean="0">
                                        <a:latin typeface="Cambria Math" panose="02040503050406030204" pitchFamily="18" charset="0"/>
                                      </a:rPr>
                                    </m:ctrlPr>
                                  </m:accPr>
                                  <m:e>
                                    <m:r>
                                      <a:rPr lang="en-US" b="0" i="1" dirty="0" smtClean="0">
                                        <a:latin typeface="Cambria Math" panose="02040503050406030204" pitchFamily="18" charset="0"/>
                                      </a:rPr>
                                      <m:t>𝐸𝑛𝑐</m:t>
                                    </m:r>
                                  </m:e>
                                </m:acc>
                                <m:r>
                                  <a:rPr lang="en-US" i="1" dirty="0" smtClean="0">
                                    <a:latin typeface="Cambria Math" panose="02040503050406030204" pitchFamily="18" charset="0"/>
                                  </a:rPr>
                                  <m:t>(</m:t>
                                </m:r>
                                <m:r>
                                  <a:rPr lang="en-US" i="1" dirty="0" smtClean="0">
                                    <a:latin typeface="Cambria Math" panose="02040503050406030204" pitchFamily="18" charset="0"/>
                                  </a:rPr>
                                  <m:t>𝑚</m:t>
                                </m:r>
                                <m:r>
                                  <a:rPr lang="en-US" i="1" dirty="0" smtClean="0">
                                    <a:latin typeface="Cambria Math" panose="02040503050406030204" pitchFamily="18" charset="0"/>
                                  </a:rPr>
                                  <m:t>)</m:t>
                                </m:r>
                              </m:oMath>
                            </m:oMathPara>
                          </a14:m>
                          <a:endParaRPr lang="en-US" dirty="0"/>
                        </a:p>
                        <a:p>
                          <a:pPr lvl="2"/>
                          <a14:m>
                            <m:oMathPara xmlns:m="http://schemas.openxmlformats.org/officeDocument/2006/math">
                              <m:oMathParaPr>
                                <m:jc m:val="centerGroup"/>
                              </m:oMathParaPr>
                              <m:oMath xmlns:m="http://schemas.openxmlformats.org/officeDocument/2006/math">
                                <m:sSup>
                                  <m:sSupPr>
                                    <m:ctrlPr>
                                      <a:rPr lang="en-US" b="0" i="1" dirty="0" smtClean="0">
                                        <a:latin typeface="Cambria Math" panose="02040503050406030204" pitchFamily="18" charset="0"/>
                                      </a:rPr>
                                    </m:ctrlPr>
                                  </m:sSupPr>
                                  <m:e>
                                    <m:r>
                                      <m:rPr>
                                        <m:sty m:val="p"/>
                                      </m:rPr>
                                      <a:rPr lang="en-US" b="0" i="0" dirty="0" smtClean="0">
                                        <a:latin typeface="Cambria Math" panose="02040503050406030204" pitchFamily="18" charset="0"/>
                                      </a:rPr>
                                      <m:t>c</m:t>
                                    </m:r>
                                  </m:e>
                                  <m:sup>
                                    <m:r>
                                      <a:rPr lang="en-US" b="0" i="0" dirty="0" smtClean="0">
                                        <a:latin typeface="Cambria Math" panose="02040503050406030204" pitchFamily="18" charset="0"/>
                                      </a:rPr>
                                      <m:t>′</m:t>
                                    </m:r>
                                  </m:sup>
                                </m:sSup>
                                <m:r>
                                  <a:rPr lang="en-US" i="1" dirty="0" smtClean="0">
                                    <a:latin typeface="Cambria Math" panose="02040503050406030204" pitchFamily="18" charset="0"/>
                                  </a:rPr>
                                  <m:t>←</m:t>
                                </m:r>
                                <m:r>
                                  <a:rPr lang="en-US" b="0" i="1" dirty="0" smtClean="0">
                                    <a:latin typeface="Cambria Math" panose="02040503050406030204" pitchFamily="18" charset="0"/>
                                  </a:rPr>
                                  <m:t>𝐸𝑛𝑐</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𝑚</m:t>
                                    </m:r>
                                  </m:e>
                                </m:d>
                              </m:oMath>
                            </m:oMathPara>
                          </a14:m>
                          <a:endParaRPr lang="en-US" b="0" dirty="0"/>
                        </a:p>
                        <a:p>
                          <a:pPr lvl="2"/>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m:t>
                              </m:r>
                            </m:oMath>
                          </a14:m>
                          <a:r>
                            <a:rPr lang="en-US" dirty="0"/>
                            <a:t> </a:t>
                          </a:r>
                          <a14:m>
                            <m:oMath xmlns:m="http://schemas.openxmlformats.org/officeDocument/2006/math">
                              <m:r>
                                <a:rPr lang="en-US" i="1" dirty="0" smtClean="0">
                                  <a:latin typeface="Cambria Math" panose="02040503050406030204" pitchFamily="18" charset="0"/>
                                </a:rPr>
                                <m:t>𝐴</m:t>
                              </m:r>
                              <m:r>
                                <a:rPr lang="en-US" b="0" i="1" dirty="0" smtClean="0">
                                  <a:latin typeface="Cambria Math" panose="02040503050406030204" pitchFamily="18" charset="0"/>
                                </a:rPr>
                                <m:t>𝑢𝑡h</m:t>
                              </m:r>
                            </m:oMath>
                          </a14:m>
                          <a:r>
                            <a:rPr lang="en-US" dirty="0"/>
                            <a:t>(c’)</a:t>
                          </a:r>
                        </a:p>
                        <a:p>
                          <a:pPr lvl="2"/>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𝑐</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m:oMathPara>
                          </a14:m>
                          <a:endParaRPr lang="en-US" dirty="0"/>
                        </a:p>
                        <a:p>
                          <a:endParaRPr lang="en-US" dirty="0"/>
                        </a:p>
                      </a:txBody>
                      <a:tcPr/>
                    </a:tc>
                    <a:tc>
                      <a:txBody>
                        <a:bodyPr/>
                        <a:lstStyle/>
                        <a:p>
                          <a:pPr lvl="1"/>
                          <a14:m>
                            <m:oMathPara xmlns:m="http://schemas.openxmlformats.org/officeDocument/2006/math">
                              <m:oMathParaPr>
                                <m:jc m:val="centerGroup"/>
                              </m:oMathParaPr>
                              <m:oMath xmlns:m="http://schemas.openxmlformats.org/officeDocument/2006/math">
                                <m:acc>
                                  <m:accPr>
                                    <m:chr m:val="̅"/>
                                    <m:ctrlPr>
                                      <a:rPr lang="en-US" b="0" i="1" dirty="0" smtClean="0">
                                        <a:latin typeface="Cambria Math" panose="02040503050406030204" pitchFamily="18" charset="0"/>
                                      </a:rPr>
                                    </m:ctrlPr>
                                  </m:accPr>
                                  <m:e>
                                    <m:r>
                                      <a:rPr lang="en-US" b="0" i="1" dirty="0" smtClean="0">
                                        <a:latin typeface="Cambria Math" panose="02040503050406030204" pitchFamily="18" charset="0"/>
                                      </a:rPr>
                                      <m:t>𝐸𝑛𝑐</m:t>
                                    </m:r>
                                  </m:e>
                                </m:acc>
                                <m:r>
                                  <a:rPr lang="en-US" i="1" dirty="0" smtClean="0">
                                    <a:latin typeface="Cambria Math" panose="02040503050406030204" pitchFamily="18" charset="0"/>
                                  </a:rPr>
                                  <m:t>(</m:t>
                                </m:r>
                                <m:r>
                                  <a:rPr lang="en-US" i="1" dirty="0" smtClean="0">
                                    <a:latin typeface="Cambria Math" panose="02040503050406030204" pitchFamily="18" charset="0"/>
                                  </a:rPr>
                                  <m:t>𝑚</m:t>
                                </m:r>
                                <m:r>
                                  <a:rPr lang="en-US" i="1" dirty="0" smtClean="0">
                                    <a:latin typeface="Cambria Math" panose="02040503050406030204" pitchFamily="18" charset="0"/>
                                  </a:rPr>
                                  <m:t>)</m:t>
                                </m:r>
                              </m:oMath>
                            </m:oMathPara>
                          </a14:m>
                          <a:endParaRPr lang="en-US" dirty="0"/>
                        </a:p>
                        <a:p>
                          <a:pPr marL="914400" marR="0" lvl="2"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m:t>
                                </m:r>
                                <m:r>
                                  <m:rPr>
                                    <m:nor/>
                                  </m:rPr>
                                  <a:rPr lang="en-US" dirty="0"/>
                                  <m:t> </m:t>
                                </m:r>
                                <m:r>
                                  <a:rPr lang="en-US" i="1" dirty="0" smtClean="0">
                                    <a:latin typeface="Cambria Math" panose="02040503050406030204" pitchFamily="18" charset="0"/>
                                  </a:rPr>
                                  <m:t>𝐴</m:t>
                                </m:r>
                                <m:r>
                                  <a:rPr lang="en-US" b="0" i="1" dirty="0" smtClean="0">
                                    <a:latin typeface="Cambria Math" panose="02040503050406030204" pitchFamily="18" charset="0"/>
                                  </a:rPr>
                                  <m:t>𝑢𝑡h</m:t>
                                </m:r>
                                <m:r>
                                  <m:rPr>
                                    <m:nor/>
                                  </m:rPr>
                                  <a:rPr lang="en-US" dirty="0"/>
                                  <m:t>(</m:t>
                                </m:r>
                                <m:r>
                                  <m:rPr>
                                    <m:nor/>
                                  </m:rPr>
                                  <a:rPr lang="en-US" b="0" i="0" dirty="0" smtClean="0"/>
                                  <m:t>m</m:t>
                                </m:r>
                                <m:r>
                                  <m:rPr>
                                    <m:nor/>
                                  </m:rPr>
                                  <a:rPr lang="en-US" dirty="0"/>
                                  <m:t>)</m:t>
                                </m:r>
                              </m:oMath>
                            </m:oMathPara>
                          </a14:m>
                          <a:endParaRPr lang="en-US" b="0" dirty="0"/>
                        </a:p>
                        <a:p>
                          <a:pPr marL="914400" marR="0" lvl="2"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𝑤</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m:oMathPara>
                          </a14:m>
                          <a:endParaRPr lang="en-US" b="0" dirty="0"/>
                        </a:p>
                        <a:p>
                          <a:pPr lvl="2"/>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c</m:t>
                                </m:r>
                                <m:r>
                                  <a:rPr lang="en-US" b="0" i="1" smtClean="0">
                                    <a:latin typeface="Cambria Math" panose="02040503050406030204" pitchFamily="18" charset="0"/>
                                  </a:rPr>
                                  <m:t>←</m:t>
                                </m:r>
                                <m:r>
                                  <a:rPr lang="en-US" b="0" i="1" dirty="0" smtClean="0">
                                    <a:latin typeface="Cambria Math" panose="02040503050406030204" pitchFamily="18" charset="0"/>
                                  </a:rPr>
                                  <m:t>𝐸𝑛𝑐</m:t>
                                </m:r>
                                <m:r>
                                  <a:rPr lang="en-US" b="0" i="1" dirty="0" smtClean="0">
                                    <a:latin typeface="Cambria Math" panose="02040503050406030204" pitchFamily="18" charset="0"/>
                                  </a:rPr>
                                  <m:t>(</m:t>
                                </m:r>
                                <m:r>
                                  <a:rPr lang="en-US" b="0" i="1" dirty="0" smtClean="0">
                                    <a:latin typeface="Cambria Math" panose="02040503050406030204" pitchFamily="18" charset="0"/>
                                  </a:rPr>
                                  <m:t>𝑤</m:t>
                                </m:r>
                                <m:r>
                                  <a:rPr lang="en-US" b="0" i="1" dirty="0" smtClean="0">
                                    <a:latin typeface="Cambria Math" panose="02040503050406030204" pitchFamily="18" charset="0"/>
                                  </a:rPr>
                                  <m:t>)</m:t>
                                </m:r>
                              </m:oMath>
                            </m:oMathPara>
                          </a14:m>
                          <a:endParaRPr lang="en-US" dirty="0"/>
                        </a:p>
                        <a:p>
                          <a:endParaRPr lang="en-US" dirty="0"/>
                        </a:p>
                      </a:txBody>
                      <a:tcPr/>
                    </a:tc>
                    <a:extLst>
                      <a:ext uri="{0D108BD9-81ED-4DB2-BD59-A6C34878D82A}">
                        <a16:rowId xmlns:a16="http://schemas.microsoft.com/office/drawing/2014/main" val="458939966"/>
                      </a:ext>
                    </a:extLst>
                  </a:tr>
                </a:tbl>
              </a:graphicData>
            </a:graphic>
          </p:graphicFrame>
        </mc:Choice>
        <mc:Fallback xmlns="">
          <p:graphicFrame>
            <p:nvGraphicFramePr>
              <p:cNvPr id="4" name="Table 3">
                <a:extLst>
                  <a:ext uri="{FF2B5EF4-FFF2-40B4-BE49-F238E27FC236}">
                    <a16:creationId xmlns:a16="http://schemas.microsoft.com/office/drawing/2014/main" id="{B9893249-AA30-4CE8-BAA7-C2769330C8C1}"/>
                  </a:ext>
                </a:extLst>
              </p:cNvPr>
              <p:cNvGraphicFramePr>
                <a:graphicFrameLocks noGrp="1"/>
              </p:cNvGraphicFramePr>
              <p:nvPr>
                <p:extLst>
                  <p:ext uri="{D42A27DB-BD31-4B8C-83A1-F6EECF244321}">
                    <p14:modId xmlns:p14="http://schemas.microsoft.com/office/powerpoint/2010/main" val="4286991796"/>
                  </p:ext>
                </p:extLst>
              </p:nvPr>
            </p:nvGraphicFramePr>
            <p:xfrm>
              <a:off x="1913000" y="2932034"/>
              <a:ext cx="7985211" cy="2132486"/>
            </p:xfrm>
            <a:graphic>
              <a:graphicData uri="http://schemas.openxmlformats.org/drawingml/2006/table">
                <a:tbl>
                  <a:tblPr firstRow="1" bandRow="1">
                    <a:tableStyleId>{5C22544A-7EE6-4342-B048-85BDC9FD1C3A}</a:tableStyleId>
                  </a:tblPr>
                  <a:tblGrid>
                    <a:gridCol w="2661737">
                      <a:extLst>
                        <a:ext uri="{9D8B030D-6E8A-4147-A177-3AD203B41FA5}">
                          <a16:colId xmlns:a16="http://schemas.microsoft.com/office/drawing/2014/main" val="1837557176"/>
                        </a:ext>
                      </a:extLst>
                    </a:gridCol>
                    <a:gridCol w="2661737">
                      <a:extLst>
                        <a:ext uri="{9D8B030D-6E8A-4147-A177-3AD203B41FA5}">
                          <a16:colId xmlns:a16="http://schemas.microsoft.com/office/drawing/2014/main" val="3623651362"/>
                        </a:ext>
                      </a:extLst>
                    </a:gridCol>
                    <a:gridCol w="2661737">
                      <a:extLst>
                        <a:ext uri="{9D8B030D-6E8A-4147-A177-3AD203B41FA5}">
                          <a16:colId xmlns:a16="http://schemas.microsoft.com/office/drawing/2014/main" val="2281810184"/>
                        </a:ext>
                      </a:extLst>
                    </a:gridCol>
                  </a:tblGrid>
                  <a:tr h="669446">
                    <a:tc>
                      <a:txBody>
                        <a:bodyPr/>
                        <a:lstStyle/>
                        <a:p>
                          <a:pPr algn="ctr"/>
                          <a:r>
                            <a:rPr lang="en-US" dirty="0"/>
                            <a:t>Encrypt-and-mac</a:t>
                          </a:r>
                        </a:p>
                      </a:txBody>
                      <a:tcPr/>
                    </a:tc>
                    <a:tc>
                      <a:txBody>
                        <a:bodyPr/>
                        <a:lstStyle/>
                        <a:p>
                          <a:pPr algn="ctr"/>
                          <a:r>
                            <a:rPr lang="en-US" dirty="0"/>
                            <a:t>encrypt-then-mac</a:t>
                          </a:r>
                        </a:p>
                      </a:txBody>
                      <a:tcPr/>
                    </a:tc>
                    <a:tc>
                      <a:txBody>
                        <a:bodyPr/>
                        <a:lstStyle/>
                        <a:p>
                          <a:pPr algn="ctr"/>
                          <a:r>
                            <a:rPr lang="en-US" dirty="0"/>
                            <a:t>Mac-then-encrypt</a:t>
                          </a:r>
                        </a:p>
                      </a:txBody>
                      <a:tcPr/>
                    </a:tc>
                    <a:extLst>
                      <a:ext uri="{0D108BD9-81ED-4DB2-BD59-A6C34878D82A}">
                        <a16:rowId xmlns:a16="http://schemas.microsoft.com/office/drawing/2014/main" val="2189753684"/>
                      </a:ext>
                    </a:extLst>
                  </a:tr>
                  <a:tr h="1463040">
                    <a:tc>
                      <a:txBody>
                        <a:bodyPr/>
                        <a:lstStyle/>
                        <a:p>
                          <a:endParaRPr lang="en-US"/>
                        </a:p>
                      </a:txBody>
                      <a:tcPr>
                        <a:blipFill>
                          <a:blip r:embed="rId3"/>
                          <a:stretch>
                            <a:fillRect l="-229" t="-47718" r="-200915" b="-830"/>
                          </a:stretch>
                        </a:blipFill>
                      </a:tcPr>
                    </a:tc>
                    <a:tc>
                      <a:txBody>
                        <a:bodyPr/>
                        <a:lstStyle/>
                        <a:p>
                          <a:endParaRPr lang="en-US"/>
                        </a:p>
                      </a:txBody>
                      <a:tcPr>
                        <a:blipFill>
                          <a:blip r:embed="rId3"/>
                          <a:stretch>
                            <a:fillRect l="-100229" t="-47718" r="-100915" b="-830"/>
                          </a:stretch>
                        </a:blipFill>
                      </a:tcPr>
                    </a:tc>
                    <a:tc>
                      <a:txBody>
                        <a:bodyPr/>
                        <a:lstStyle/>
                        <a:p>
                          <a:endParaRPr lang="en-US"/>
                        </a:p>
                      </a:txBody>
                      <a:tcPr>
                        <a:blipFill>
                          <a:blip r:embed="rId3"/>
                          <a:stretch>
                            <a:fillRect l="-200229" t="-47718" r="-915" b="-830"/>
                          </a:stretch>
                        </a:blipFill>
                      </a:tcPr>
                    </a:tc>
                    <a:extLst>
                      <a:ext uri="{0D108BD9-81ED-4DB2-BD59-A6C34878D82A}">
                        <a16:rowId xmlns:a16="http://schemas.microsoft.com/office/drawing/2014/main" val="458939966"/>
                      </a:ext>
                    </a:extLst>
                  </a:tr>
                </a:tbl>
              </a:graphicData>
            </a:graphic>
          </p:graphicFrame>
        </mc:Fallback>
      </mc:AlternateContent>
    </p:spTree>
    <p:extLst>
      <p:ext uri="{BB962C8B-B14F-4D97-AF65-F5344CB8AC3E}">
        <p14:creationId xmlns:p14="http://schemas.microsoft.com/office/powerpoint/2010/main" val="410298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A908C-E13C-4B91-AF77-249849B73090}"/>
              </a:ext>
            </a:extLst>
          </p:cNvPr>
          <p:cNvSpPr>
            <a:spLocks noGrp="1"/>
          </p:cNvSpPr>
          <p:nvPr>
            <p:ph type="title"/>
          </p:nvPr>
        </p:nvSpPr>
        <p:spPr/>
        <p:txBody>
          <a:bodyPr/>
          <a:lstStyle/>
          <a:p>
            <a:pPr algn="ctr"/>
            <a:r>
              <a:rPr lang="en-US" dirty="0"/>
              <a:t>Insecure schemes</a:t>
            </a:r>
          </a:p>
        </p:txBody>
      </p:sp>
      <p:sp>
        <p:nvSpPr>
          <p:cNvPr id="3" name="Content Placeholder 2">
            <a:extLst>
              <a:ext uri="{FF2B5EF4-FFF2-40B4-BE49-F238E27FC236}">
                <a16:creationId xmlns:a16="http://schemas.microsoft.com/office/drawing/2014/main" id="{20D73D5C-2630-4625-A269-E69D4C44CDED}"/>
              </a:ext>
            </a:extLst>
          </p:cNvPr>
          <p:cNvSpPr>
            <a:spLocks noGrp="1"/>
          </p:cNvSpPr>
          <p:nvPr>
            <p:ph idx="1"/>
          </p:nvPr>
        </p:nvSpPr>
        <p:spPr/>
        <p:txBody>
          <a:bodyPr>
            <a:normAutofit lnSpcReduction="10000"/>
          </a:bodyPr>
          <a:lstStyle/>
          <a:p>
            <a:endParaRPr lang="en-US" dirty="0"/>
          </a:p>
          <a:p>
            <a:r>
              <a:rPr lang="en-US" dirty="0"/>
              <a:t>Encrypt and mac</a:t>
            </a:r>
          </a:p>
          <a:p>
            <a:endParaRPr lang="en-US" dirty="0"/>
          </a:p>
          <a:p>
            <a:endParaRPr lang="en-US" dirty="0"/>
          </a:p>
          <a:p>
            <a:endParaRPr lang="en-US" dirty="0"/>
          </a:p>
          <a:p>
            <a:endParaRPr lang="en-US" dirty="0"/>
          </a:p>
          <a:p>
            <a:endParaRPr lang="en-US" dirty="0"/>
          </a:p>
          <a:p>
            <a:r>
              <a:rPr lang="en-US" dirty="0"/>
              <a:t>Answer: if authentication leaks the message, then this encryption scheme also leaks the message</a:t>
            </a:r>
          </a:p>
          <a:p>
            <a:pPr lvl="1"/>
            <a:endParaRPr lang="en-US" dirty="0"/>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8C94BDB7-12B9-47EB-BCCC-E1A2D3A05026}"/>
                  </a:ext>
                </a:extLst>
              </p:cNvPr>
              <p:cNvGraphicFramePr>
                <a:graphicFrameLocks noGrp="1"/>
              </p:cNvGraphicFramePr>
              <p:nvPr>
                <p:extLst>
                  <p:ext uri="{D42A27DB-BD31-4B8C-83A1-F6EECF244321}">
                    <p14:modId xmlns:p14="http://schemas.microsoft.com/office/powerpoint/2010/main" val="910422724"/>
                  </p:ext>
                </p:extLst>
              </p:nvPr>
            </p:nvGraphicFramePr>
            <p:xfrm>
              <a:off x="4474968" y="2693773"/>
              <a:ext cx="2661737" cy="2074185"/>
            </p:xfrm>
            <a:graphic>
              <a:graphicData uri="http://schemas.openxmlformats.org/drawingml/2006/table">
                <a:tbl>
                  <a:tblPr firstRow="1" bandRow="1">
                    <a:tableStyleId>{5C22544A-7EE6-4342-B048-85BDC9FD1C3A}</a:tableStyleId>
                  </a:tblPr>
                  <a:tblGrid>
                    <a:gridCol w="2661737">
                      <a:extLst>
                        <a:ext uri="{9D8B030D-6E8A-4147-A177-3AD203B41FA5}">
                          <a16:colId xmlns:a16="http://schemas.microsoft.com/office/drawing/2014/main" val="1837557176"/>
                        </a:ext>
                      </a:extLst>
                    </a:gridCol>
                  </a:tblGrid>
                  <a:tr h="611145">
                    <a:tc>
                      <a:txBody>
                        <a:bodyPr/>
                        <a:lstStyle/>
                        <a:p>
                          <a:pPr algn="ctr"/>
                          <a:r>
                            <a:rPr lang="en-US" dirty="0"/>
                            <a:t>Encrypt-and-mac</a:t>
                          </a:r>
                        </a:p>
                      </a:txBody>
                      <a:tcPr/>
                    </a:tc>
                    <a:extLst>
                      <a:ext uri="{0D108BD9-81ED-4DB2-BD59-A6C34878D82A}">
                        <a16:rowId xmlns:a16="http://schemas.microsoft.com/office/drawing/2014/main" val="2189753684"/>
                      </a:ext>
                    </a:extLst>
                  </a:tr>
                  <a:tr h="266137">
                    <a:tc>
                      <a:txBody>
                        <a:bodyPr/>
                        <a:lstStyle/>
                        <a:p>
                          <a:pPr lvl="1"/>
                          <a14:m>
                            <m:oMathPara xmlns:m="http://schemas.openxmlformats.org/officeDocument/2006/math">
                              <m:oMathParaPr>
                                <m:jc m:val="centerGroup"/>
                              </m:oMathParaPr>
                              <m:oMath xmlns:m="http://schemas.openxmlformats.org/officeDocument/2006/math">
                                <m:acc>
                                  <m:accPr>
                                    <m:chr m:val="̅"/>
                                    <m:ctrlPr>
                                      <a:rPr lang="en-US" b="0" i="1" dirty="0" smtClean="0">
                                        <a:latin typeface="Cambria Math" panose="02040503050406030204" pitchFamily="18" charset="0"/>
                                      </a:rPr>
                                    </m:ctrlPr>
                                  </m:accPr>
                                  <m:e>
                                    <m:r>
                                      <a:rPr lang="en-US" b="0" i="1" dirty="0" smtClean="0">
                                        <a:latin typeface="Cambria Math" panose="02040503050406030204" pitchFamily="18" charset="0"/>
                                      </a:rPr>
                                      <m:t>𝐸𝑛𝑐</m:t>
                                    </m:r>
                                  </m:e>
                                </m:acc>
                                <m:r>
                                  <a:rPr lang="en-US" i="1" dirty="0" smtClean="0">
                                    <a:latin typeface="Cambria Math" panose="02040503050406030204" pitchFamily="18" charset="0"/>
                                  </a:rPr>
                                  <m:t>(</m:t>
                                </m:r>
                                <m:r>
                                  <a:rPr lang="en-US" i="1" dirty="0" smtClean="0">
                                    <a:latin typeface="Cambria Math" panose="02040503050406030204" pitchFamily="18" charset="0"/>
                                  </a:rPr>
                                  <m:t>𝑚</m:t>
                                </m:r>
                                <m:r>
                                  <a:rPr lang="en-US" i="1" dirty="0" smtClean="0">
                                    <a:latin typeface="Cambria Math" panose="02040503050406030204" pitchFamily="18" charset="0"/>
                                  </a:rPr>
                                  <m:t>)</m:t>
                                </m:r>
                              </m:oMath>
                            </m:oMathPara>
                          </a14:m>
                          <a:endParaRPr lang="en-US" dirty="0"/>
                        </a:p>
                        <a:p>
                          <a:pPr lvl="2"/>
                          <a14:m>
                            <m:oMathPara xmlns:m="http://schemas.openxmlformats.org/officeDocument/2006/math">
                              <m:oMathParaPr>
                                <m:jc m:val="centerGroup"/>
                              </m:oMathParaPr>
                              <m:oMath xmlns:m="http://schemas.openxmlformats.org/officeDocument/2006/math">
                                <m:sSup>
                                  <m:sSupPr>
                                    <m:ctrlPr>
                                      <a:rPr lang="en-US" b="0" i="1" dirty="0" smtClean="0">
                                        <a:latin typeface="Cambria Math" panose="02040503050406030204" pitchFamily="18" charset="0"/>
                                      </a:rPr>
                                    </m:ctrlPr>
                                  </m:sSupPr>
                                  <m:e>
                                    <m:r>
                                      <m:rPr>
                                        <m:sty m:val="p"/>
                                      </m:rPr>
                                      <a:rPr lang="en-US" b="0" i="0" dirty="0" smtClean="0">
                                        <a:latin typeface="Cambria Math" panose="02040503050406030204" pitchFamily="18" charset="0"/>
                                      </a:rPr>
                                      <m:t>c</m:t>
                                    </m:r>
                                  </m:e>
                                  <m:sup>
                                    <m:r>
                                      <a:rPr lang="en-US" b="0" i="0" dirty="0" smtClean="0">
                                        <a:latin typeface="Cambria Math" panose="02040503050406030204" pitchFamily="18" charset="0"/>
                                      </a:rPr>
                                      <m:t>′</m:t>
                                    </m:r>
                                  </m:sup>
                                </m:sSup>
                                <m:r>
                                  <a:rPr lang="en-US" i="1" dirty="0" smtClean="0">
                                    <a:latin typeface="Cambria Math" panose="02040503050406030204" pitchFamily="18" charset="0"/>
                                  </a:rPr>
                                  <m:t>←</m:t>
                                </m:r>
                                <m:r>
                                  <a:rPr lang="en-US" b="0" i="1" dirty="0" smtClean="0">
                                    <a:latin typeface="Cambria Math" panose="02040503050406030204" pitchFamily="18" charset="0"/>
                                  </a:rPr>
                                  <m:t>𝐸𝑛𝑐</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𝑚</m:t>
                                    </m:r>
                                  </m:e>
                                </m:d>
                              </m:oMath>
                            </m:oMathPara>
                          </a14:m>
                          <a:endParaRPr lang="en-US" b="0" dirty="0"/>
                        </a:p>
                        <a:p>
                          <a:pPr lvl="2"/>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m:t>
                              </m:r>
                            </m:oMath>
                          </a14:m>
                          <a:r>
                            <a:rPr lang="en-US" dirty="0"/>
                            <a:t> </a:t>
                          </a:r>
                          <a14:m>
                            <m:oMath xmlns:m="http://schemas.openxmlformats.org/officeDocument/2006/math">
                              <m:r>
                                <a:rPr lang="en-US" i="1" dirty="0" smtClean="0">
                                  <a:latin typeface="Cambria Math" panose="02040503050406030204" pitchFamily="18" charset="0"/>
                                </a:rPr>
                                <m:t>𝐴</m:t>
                              </m:r>
                              <m:r>
                                <a:rPr lang="en-US" b="0" i="1" dirty="0" smtClean="0">
                                  <a:latin typeface="Cambria Math" panose="02040503050406030204" pitchFamily="18" charset="0"/>
                                </a:rPr>
                                <m:t>𝑢𝑡h</m:t>
                              </m:r>
                            </m:oMath>
                          </a14:m>
                          <a:r>
                            <a:rPr lang="en-US" dirty="0"/>
                            <a:t>(m)</a:t>
                          </a:r>
                        </a:p>
                        <a:p>
                          <a:pPr lvl="2"/>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𝑐</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m:oMathPara>
                          </a14:m>
                          <a:endParaRPr lang="en-US" dirty="0"/>
                        </a:p>
                        <a:p>
                          <a:pPr lvl="1" algn="l"/>
                          <a:endParaRPr lang="en-US" dirty="0"/>
                        </a:p>
                      </a:txBody>
                      <a:tcPr/>
                    </a:tc>
                    <a:extLst>
                      <a:ext uri="{0D108BD9-81ED-4DB2-BD59-A6C34878D82A}">
                        <a16:rowId xmlns:a16="http://schemas.microsoft.com/office/drawing/2014/main" val="458939966"/>
                      </a:ext>
                    </a:extLst>
                  </a:tr>
                </a:tbl>
              </a:graphicData>
            </a:graphic>
          </p:graphicFrame>
        </mc:Choice>
        <mc:Fallback xmlns="">
          <p:graphicFrame>
            <p:nvGraphicFramePr>
              <p:cNvPr id="4" name="Table 3">
                <a:extLst>
                  <a:ext uri="{FF2B5EF4-FFF2-40B4-BE49-F238E27FC236}">
                    <a16:creationId xmlns:a16="http://schemas.microsoft.com/office/drawing/2014/main" id="{8C94BDB7-12B9-47EB-BCCC-E1A2D3A05026}"/>
                  </a:ext>
                </a:extLst>
              </p:cNvPr>
              <p:cNvGraphicFramePr>
                <a:graphicFrameLocks noGrp="1"/>
              </p:cNvGraphicFramePr>
              <p:nvPr>
                <p:extLst>
                  <p:ext uri="{D42A27DB-BD31-4B8C-83A1-F6EECF244321}">
                    <p14:modId xmlns:p14="http://schemas.microsoft.com/office/powerpoint/2010/main" val="910422724"/>
                  </p:ext>
                </p:extLst>
              </p:nvPr>
            </p:nvGraphicFramePr>
            <p:xfrm>
              <a:off x="4474968" y="2693773"/>
              <a:ext cx="2661737" cy="2074185"/>
            </p:xfrm>
            <a:graphic>
              <a:graphicData uri="http://schemas.openxmlformats.org/drawingml/2006/table">
                <a:tbl>
                  <a:tblPr firstRow="1" bandRow="1">
                    <a:tableStyleId>{5C22544A-7EE6-4342-B048-85BDC9FD1C3A}</a:tableStyleId>
                  </a:tblPr>
                  <a:tblGrid>
                    <a:gridCol w="2661737">
                      <a:extLst>
                        <a:ext uri="{9D8B030D-6E8A-4147-A177-3AD203B41FA5}">
                          <a16:colId xmlns:a16="http://schemas.microsoft.com/office/drawing/2014/main" val="1837557176"/>
                        </a:ext>
                      </a:extLst>
                    </a:gridCol>
                  </a:tblGrid>
                  <a:tr h="611145">
                    <a:tc>
                      <a:txBody>
                        <a:bodyPr/>
                        <a:lstStyle/>
                        <a:p>
                          <a:pPr algn="ctr"/>
                          <a:r>
                            <a:rPr lang="en-US" dirty="0"/>
                            <a:t>Encrypt-and-mac</a:t>
                          </a:r>
                        </a:p>
                      </a:txBody>
                      <a:tcPr/>
                    </a:tc>
                    <a:extLst>
                      <a:ext uri="{0D108BD9-81ED-4DB2-BD59-A6C34878D82A}">
                        <a16:rowId xmlns:a16="http://schemas.microsoft.com/office/drawing/2014/main" val="2189753684"/>
                      </a:ext>
                    </a:extLst>
                  </a:tr>
                  <a:tr h="1463040">
                    <a:tc>
                      <a:txBody>
                        <a:bodyPr/>
                        <a:lstStyle/>
                        <a:p>
                          <a:endParaRPr lang="en-US"/>
                        </a:p>
                      </a:txBody>
                      <a:tcPr>
                        <a:blipFill>
                          <a:blip r:embed="rId2"/>
                          <a:stretch>
                            <a:fillRect l="-229" t="-43983" r="-915" b="-830"/>
                          </a:stretch>
                        </a:blipFill>
                      </a:tcPr>
                    </a:tc>
                    <a:extLst>
                      <a:ext uri="{0D108BD9-81ED-4DB2-BD59-A6C34878D82A}">
                        <a16:rowId xmlns:a16="http://schemas.microsoft.com/office/drawing/2014/main" val="458939966"/>
                      </a:ext>
                    </a:extLst>
                  </a:tr>
                </a:tbl>
              </a:graphicData>
            </a:graphic>
          </p:graphicFrame>
        </mc:Fallback>
      </mc:AlternateContent>
    </p:spTree>
    <p:extLst>
      <p:ext uri="{BB962C8B-B14F-4D97-AF65-F5344CB8AC3E}">
        <p14:creationId xmlns:p14="http://schemas.microsoft.com/office/powerpoint/2010/main" val="1480195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A908C-E13C-4B91-AF77-249849B73090}"/>
              </a:ext>
            </a:extLst>
          </p:cNvPr>
          <p:cNvSpPr>
            <a:spLocks noGrp="1"/>
          </p:cNvSpPr>
          <p:nvPr>
            <p:ph type="title"/>
          </p:nvPr>
        </p:nvSpPr>
        <p:spPr/>
        <p:txBody>
          <a:bodyPr/>
          <a:lstStyle/>
          <a:p>
            <a:pPr algn="ctr"/>
            <a:r>
              <a:rPr lang="en-US" dirty="0"/>
              <a:t>Insecure schemes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0D73D5C-2630-4625-A269-E69D4C44CDED}"/>
                  </a:ext>
                </a:extLst>
              </p:cNvPr>
              <p:cNvSpPr>
                <a:spLocks noGrp="1"/>
              </p:cNvSpPr>
              <p:nvPr>
                <p:ph idx="1"/>
              </p:nvPr>
            </p:nvSpPr>
            <p:spPr>
              <a:xfrm>
                <a:off x="838200" y="1487874"/>
                <a:ext cx="10515600" cy="4351338"/>
              </a:xfrm>
            </p:spPr>
            <p:txBody>
              <a:bodyPr>
                <a:normAutofit fontScale="92500" lnSpcReduction="10000"/>
              </a:bodyPr>
              <a:lstStyle/>
              <a:p>
                <a:endParaRPr lang="en-US" dirty="0"/>
              </a:p>
              <a:p>
                <a:r>
                  <a:rPr lang="en-US" dirty="0"/>
                  <a:t>Mac then encrypt</a:t>
                </a:r>
              </a:p>
              <a:p>
                <a:endParaRPr lang="en-US" dirty="0"/>
              </a:p>
              <a:p>
                <a:endParaRPr lang="en-US" dirty="0"/>
              </a:p>
              <a:p>
                <a:endParaRPr lang="en-US" dirty="0"/>
              </a:p>
              <a:p>
                <a:pPr marL="0" indent="0">
                  <a:buNone/>
                </a:pPr>
                <a:endParaRPr lang="en-US" dirty="0"/>
              </a:p>
              <a:p>
                <a:endParaRPr lang="en-US" dirty="0"/>
              </a:p>
              <a:p>
                <a:r>
                  <a:rPr lang="en-US" dirty="0"/>
                  <a:t>Answer: Let</a:t>
                </a:r>
                <a14:m>
                  <m:oMath xmlns:m="http://schemas.openxmlformats.org/officeDocument/2006/math">
                    <m:r>
                      <a:rPr lang="en-US" sz="2400" b="0" i="0" dirty="0" smtClean="0">
                        <a:latin typeface="Cambria Math" panose="02040503050406030204" pitchFamily="18" charset="0"/>
                      </a:rPr>
                      <m:t> </m:t>
                    </m:r>
                    <m:d>
                      <m:dPr>
                        <m:ctrlPr>
                          <a:rPr lang="en-US" sz="2400" i="1" dirty="0" smtClean="0">
                            <a:latin typeface="Cambria Math" panose="02040503050406030204" pitchFamily="18" charset="0"/>
                          </a:rPr>
                        </m:ctrlPr>
                      </m:dPr>
                      <m:e>
                        <m:sSub>
                          <m:sSubPr>
                            <m:ctrlPr>
                              <a:rPr lang="en-US" sz="2400" b="0" i="1" dirty="0" smtClean="0">
                                <a:latin typeface="Cambria Math" panose="02040503050406030204" pitchFamily="18" charset="0"/>
                              </a:rPr>
                            </m:ctrlPr>
                          </m:sSubPr>
                          <m:e>
                            <m:r>
                              <a:rPr lang="en-US" sz="2400" i="1" dirty="0" err="1" smtClean="0">
                                <a:latin typeface="Cambria Math" panose="02040503050406030204" pitchFamily="18" charset="0"/>
                              </a:rPr>
                              <m:t>𝑐</m:t>
                            </m:r>
                          </m:e>
                          <m:sub>
                            <m:r>
                              <a:rPr lang="en-US" sz="2400" b="0" i="1" dirty="0" smtClean="0">
                                <a:latin typeface="Cambria Math" panose="02040503050406030204" pitchFamily="18" charset="0"/>
                              </a:rPr>
                              <m:t>0</m:t>
                            </m:r>
                          </m:sub>
                        </m:sSub>
                        <m:r>
                          <a:rPr lang="en-US" sz="2400" i="1" dirty="0" err="1" smtClean="0">
                            <a:latin typeface="Cambria Math" panose="02040503050406030204" pitchFamily="18" charset="0"/>
                          </a:rPr>
                          <m:t>,</m:t>
                        </m:r>
                        <m:sSub>
                          <m:sSubPr>
                            <m:ctrlPr>
                              <a:rPr lang="en-US" sz="2400" b="0" i="1" dirty="0" smtClean="0">
                                <a:latin typeface="Cambria Math" panose="02040503050406030204" pitchFamily="18" charset="0"/>
                              </a:rPr>
                            </m:ctrlPr>
                          </m:sSubPr>
                          <m:e>
                            <m:r>
                              <a:rPr lang="en-US" sz="2400" i="1" dirty="0" err="1" smtClean="0">
                                <a:latin typeface="Cambria Math" panose="02040503050406030204" pitchFamily="18" charset="0"/>
                              </a:rPr>
                              <m:t>𝑡</m:t>
                            </m:r>
                          </m:e>
                          <m:sub>
                            <m:r>
                              <a:rPr lang="en-US" sz="2400" b="0" i="1" dirty="0" smtClean="0">
                                <a:latin typeface="Cambria Math" panose="02040503050406030204" pitchFamily="18" charset="0"/>
                              </a:rPr>
                              <m:t>0</m:t>
                            </m:r>
                          </m:sub>
                        </m:sSub>
                      </m:e>
                    </m:d>
                    <m:r>
                      <a:rPr lang="en-US" sz="2400" b="0" i="1" dirty="0" smtClean="0">
                        <a:latin typeface="Cambria Math" panose="02040503050406030204" pitchFamily="18" charset="0"/>
                      </a:rPr>
                      <m:t>=</m:t>
                    </m:r>
                    <m:acc>
                      <m:accPr>
                        <m:chr m:val="̅"/>
                        <m:ctrlPr>
                          <a:rPr lang="en-US" sz="2400" i="1" dirty="0">
                            <a:latin typeface="Cambria Math" panose="02040503050406030204" pitchFamily="18" charset="0"/>
                          </a:rPr>
                        </m:ctrlPr>
                      </m:accPr>
                      <m:e>
                        <m:r>
                          <a:rPr lang="en-US" sz="2400" i="1" dirty="0">
                            <a:latin typeface="Cambria Math" panose="02040503050406030204" pitchFamily="18" charset="0"/>
                          </a:rPr>
                          <m:t>𝐸𝑛𝑐</m:t>
                        </m:r>
                      </m:e>
                    </m:acc>
                    <m:d>
                      <m:dPr>
                        <m:ctrlPr>
                          <a:rPr lang="en-US" sz="2400" i="1" dirty="0">
                            <a:latin typeface="Cambria Math" panose="02040503050406030204" pitchFamily="18" charset="0"/>
                          </a:rPr>
                        </m:ctrlPr>
                      </m:dPr>
                      <m:e>
                        <m:sSub>
                          <m:sSubPr>
                            <m:ctrlPr>
                              <a:rPr lang="en-US" sz="2400" b="0" i="1" dirty="0" smtClean="0">
                                <a:latin typeface="Cambria Math" panose="02040503050406030204" pitchFamily="18" charset="0"/>
                              </a:rPr>
                            </m:ctrlPr>
                          </m:sSubPr>
                          <m:e>
                            <m:r>
                              <a:rPr lang="en-US" sz="2400" i="1" dirty="0">
                                <a:latin typeface="Cambria Math" panose="02040503050406030204" pitchFamily="18" charset="0"/>
                              </a:rPr>
                              <m:t>𝑚</m:t>
                            </m:r>
                          </m:e>
                          <m:sub>
                            <m:r>
                              <a:rPr lang="en-US" sz="2400" b="0" i="1" dirty="0" smtClean="0">
                                <a:latin typeface="Cambria Math" panose="02040503050406030204" pitchFamily="18" charset="0"/>
                              </a:rPr>
                              <m:t>0</m:t>
                            </m:r>
                          </m:sub>
                        </m:sSub>
                      </m:e>
                    </m:d>
                    <m:r>
                      <a:rPr lang="en-US" sz="2400" b="0" i="1" dirty="0" smtClean="0">
                        <a:latin typeface="Cambria Math" panose="02040503050406030204" pitchFamily="18" charset="0"/>
                      </a:rPr>
                      <m:t>,</m:t>
                    </m:r>
                    <m:r>
                      <a:rPr lang="en-US" sz="2400" i="1" dirty="0" smtClean="0">
                        <a:latin typeface="Cambria Math" panose="02040503050406030204" pitchFamily="18" charset="0"/>
                      </a:rPr>
                      <m:t> </m:t>
                    </m:r>
                    <m:d>
                      <m:dPr>
                        <m:ctrlPr>
                          <a:rPr lang="en-US" sz="2400" i="1" dirty="0">
                            <a:latin typeface="Cambria Math" panose="02040503050406030204" pitchFamily="18" charset="0"/>
                          </a:rPr>
                        </m:ctrlPr>
                      </m:dPr>
                      <m:e>
                        <m:sSub>
                          <m:sSubPr>
                            <m:ctrlPr>
                              <a:rPr lang="en-US" sz="2400" i="1" dirty="0">
                                <a:latin typeface="Cambria Math" panose="02040503050406030204" pitchFamily="18" charset="0"/>
                              </a:rPr>
                            </m:ctrlPr>
                          </m:sSubPr>
                          <m:e>
                            <m:r>
                              <a:rPr lang="en-US" sz="2400" i="1" dirty="0" err="1">
                                <a:latin typeface="Cambria Math" panose="02040503050406030204" pitchFamily="18" charset="0"/>
                              </a:rPr>
                              <m:t>𝑐</m:t>
                            </m:r>
                          </m:e>
                          <m:sub>
                            <m:r>
                              <a:rPr lang="en-US" sz="2400" b="0" i="1" dirty="0" smtClean="0">
                                <a:latin typeface="Cambria Math" panose="02040503050406030204" pitchFamily="18" charset="0"/>
                              </a:rPr>
                              <m:t>2</m:t>
                            </m:r>
                          </m:sub>
                        </m:sSub>
                        <m:r>
                          <a:rPr lang="en-US" sz="2400" i="1" dirty="0" err="1">
                            <a:latin typeface="Cambria Math" panose="02040503050406030204" pitchFamily="18" charset="0"/>
                          </a:rPr>
                          <m:t>,</m:t>
                        </m:r>
                        <m:sSub>
                          <m:sSubPr>
                            <m:ctrlPr>
                              <a:rPr lang="en-US" sz="2400" i="1" dirty="0">
                                <a:latin typeface="Cambria Math" panose="02040503050406030204" pitchFamily="18" charset="0"/>
                              </a:rPr>
                            </m:ctrlPr>
                          </m:sSubPr>
                          <m:e>
                            <m:r>
                              <a:rPr lang="en-US" sz="2400" i="1" dirty="0" err="1">
                                <a:latin typeface="Cambria Math" panose="02040503050406030204" pitchFamily="18" charset="0"/>
                              </a:rPr>
                              <m:t>𝑡</m:t>
                            </m:r>
                          </m:e>
                          <m:sub>
                            <m:r>
                              <a:rPr lang="en-US" sz="2400" b="0" i="1" dirty="0" smtClean="0">
                                <a:latin typeface="Cambria Math" panose="02040503050406030204" pitchFamily="18" charset="0"/>
                              </a:rPr>
                              <m:t>2</m:t>
                            </m:r>
                          </m:sub>
                        </m:sSub>
                      </m:e>
                    </m:d>
                    <m:r>
                      <a:rPr lang="en-US" sz="2400" i="1" dirty="0">
                        <a:latin typeface="Cambria Math" panose="02040503050406030204" pitchFamily="18" charset="0"/>
                      </a:rPr>
                      <m:t>=</m:t>
                    </m:r>
                    <m:acc>
                      <m:accPr>
                        <m:chr m:val="̅"/>
                        <m:ctrlPr>
                          <a:rPr lang="en-US" sz="2400" i="1" dirty="0">
                            <a:latin typeface="Cambria Math" panose="02040503050406030204" pitchFamily="18" charset="0"/>
                          </a:rPr>
                        </m:ctrlPr>
                      </m:accPr>
                      <m:e>
                        <m:r>
                          <a:rPr lang="en-US" sz="2400" i="1" dirty="0">
                            <a:latin typeface="Cambria Math" panose="02040503050406030204" pitchFamily="18" charset="0"/>
                          </a:rPr>
                          <m:t>𝐸𝑛𝑐</m:t>
                        </m:r>
                      </m:e>
                    </m:acc>
                    <m:d>
                      <m:dPr>
                        <m:ctrlPr>
                          <a:rPr lang="en-US" sz="2400" i="1" dirty="0">
                            <a:latin typeface="Cambria Math" panose="02040503050406030204" pitchFamily="18" charset="0"/>
                          </a:rPr>
                        </m:ctrlPr>
                      </m:dPr>
                      <m:e>
                        <m:r>
                          <a:rPr lang="en-US" sz="2400" b="0" i="1" dirty="0" smtClean="0">
                            <a:latin typeface="Cambria Math" panose="02040503050406030204" pitchFamily="18" charset="0"/>
                          </a:rPr>
                          <m:t>𝑚</m:t>
                        </m:r>
                        <m:r>
                          <a:rPr lang="en-US" sz="2400" b="0" i="1" dirty="0" smtClean="0">
                            <a:latin typeface="Cambria Math" panose="02040503050406030204" pitchFamily="18" charset="0"/>
                          </a:rPr>
                          <m:t>′</m:t>
                        </m:r>
                      </m:e>
                    </m:d>
                  </m:oMath>
                </a14:m>
                <a:endParaRPr lang="en-US" sz="2400" dirty="0"/>
              </a:p>
              <a:p>
                <a:endParaRPr lang="en-US" sz="2400" dirty="0"/>
              </a:p>
              <a:p>
                <a:r>
                  <a:rPr lang="en-US" sz="2400" dirty="0"/>
                  <a:t>We have that  </a:t>
                </a:r>
                <a14:m>
                  <m:oMath xmlns:m="http://schemas.openxmlformats.org/officeDocument/2006/math">
                    <m:r>
                      <a:rPr lang="en-US" sz="2400" i="1" dirty="0" smtClean="0">
                        <a:latin typeface="Cambria Math" panose="02040503050406030204" pitchFamily="18" charset="0"/>
                      </a:rPr>
                      <m:t>𝐷𝑒𝑐</m:t>
                    </m:r>
                    <m:r>
                      <a:rPr lang="en-US" sz="2400" i="1" dirty="0" smtClean="0">
                        <a:latin typeface="Cambria Math" panose="02040503050406030204" pitchFamily="18" charset="0"/>
                      </a:rPr>
                      <m:t>(</m:t>
                    </m:r>
                    <m:sSub>
                      <m:sSubPr>
                        <m:ctrlPr>
                          <a:rPr lang="en-US" sz="2400" b="0" i="1" dirty="0" smtClean="0">
                            <a:latin typeface="Cambria Math" panose="02040503050406030204" pitchFamily="18" charset="0"/>
                          </a:rPr>
                        </m:ctrlPr>
                      </m:sSubPr>
                      <m:e>
                        <m:r>
                          <a:rPr lang="en-US" sz="2400" i="1" dirty="0" smtClean="0">
                            <a:latin typeface="Cambria Math" panose="02040503050406030204" pitchFamily="18" charset="0"/>
                          </a:rPr>
                          <m:t>𝑐</m:t>
                        </m:r>
                      </m:e>
                      <m:sub>
                        <m:r>
                          <a:rPr lang="en-US" sz="2400" b="0" i="1" dirty="0" smtClean="0">
                            <a:latin typeface="Cambria Math" panose="02040503050406030204" pitchFamily="18" charset="0"/>
                          </a:rPr>
                          <m:t>2</m:t>
                        </m:r>
                      </m:sub>
                    </m:sSub>
                    <m:r>
                      <a:rPr lang="en-US" sz="2400" i="1" dirty="0" smtClean="0">
                        <a:latin typeface="Cambria Math" panose="02040503050406030204" pitchFamily="18" charset="0"/>
                      </a:rPr>
                      <m:t>,</m:t>
                    </m:r>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𝑡</m:t>
                        </m:r>
                      </m:e>
                      <m:sub>
                        <m:r>
                          <a:rPr lang="en-US" sz="2400" i="1" dirty="0" smtClean="0">
                            <a:latin typeface="Cambria Math" panose="02040503050406030204" pitchFamily="18" charset="0"/>
                          </a:rPr>
                          <m:t>0</m:t>
                        </m:r>
                      </m:sub>
                    </m:sSub>
                    <m:r>
                      <a:rPr lang="en-US" sz="2400" i="1" dirty="0" smtClean="0">
                        <a:latin typeface="Cambria Math" panose="02040503050406030204" pitchFamily="18" charset="0"/>
                      </a:rPr>
                      <m:t>) = </m:t>
                    </m:r>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𝑚</m:t>
                        </m:r>
                      </m:e>
                      <m:sub>
                        <m:r>
                          <a:rPr lang="en-US" sz="2400" i="1" dirty="0" smtClean="0">
                            <a:latin typeface="Cambria Math" panose="02040503050406030204" pitchFamily="18" charset="0"/>
                          </a:rPr>
                          <m:t>0</m:t>
                        </m:r>
                      </m:sub>
                    </m:sSub>
                    <m:r>
                      <a:rPr lang="en-US" sz="2400" i="1" dirty="0" smtClean="0">
                        <a:latin typeface="Cambria Math" panose="02040503050406030204" pitchFamily="18" charset="0"/>
                      </a:rPr>
                      <m:t> </m:t>
                    </m:r>
                  </m:oMath>
                </a14:m>
                <a:r>
                  <a:rPr lang="en-US" sz="2400" dirty="0"/>
                  <a:t>if and only if  </a:t>
                </a:r>
                <a14:m>
                  <m:oMath xmlns:m="http://schemas.openxmlformats.org/officeDocument/2006/math">
                    <m:sSub>
                      <m:sSubPr>
                        <m:ctrlPr>
                          <a:rPr lang="en-US" sz="2400" b="0" i="1" dirty="0" smtClean="0">
                            <a:latin typeface="Cambria Math" panose="02040503050406030204" pitchFamily="18" charset="0"/>
                          </a:rPr>
                        </m:ctrlPr>
                      </m:sSubPr>
                      <m:e>
                        <m:r>
                          <a:rPr lang="en-US" sz="2400" i="1" dirty="0" smtClean="0">
                            <a:latin typeface="Cambria Math" panose="02040503050406030204" pitchFamily="18" charset="0"/>
                          </a:rPr>
                          <m:t>𝑐</m:t>
                        </m:r>
                      </m:e>
                      <m:sub>
                        <m:r>
                          <a:rPr lang="en-US" sz="2400" b="0" i="1" dirty="0" smtClean="0">
                            <a:latin typeface="Cambria Math" panose="02040503050406030204" pitchFamily="18" charset="0"/>
                          </a:rPr>
                          <m:t>2</m:t>
                        </m:r>
                      </m:sub>
                    </m:sSub>
                    <m:r>
                      <a:rPr lang="en-US" sz="2400" i="1" dirty="0" smtClean="0">
                        <a:latin typeface="Cambria Math" panose="02040503050406030204" pitchFamily="18" charset="0"/>
                      </a:rPr>
                      <m:t> = </m:t>
                    </m:r>
                    <m:r>
                      <a:rPr lang="en-US" sz="2400" i="1" dirty="0" smtClean="0">
                        <a:latin typeface="Cambria Math" panose="02040503050406030204" pitchFamily="18" charset="0"/>
                      </a:rPr>
                      <m:t>𝐷𝑒𝑐</m:t>
                    </m:r>
                    <m:d>
                      <m:dPr>
                        <m:ctrlPr>
                          <a:rPr lang="en-US" sz="2400" i="1" dirty="0" smtClean="0">
                            <a:latin typeface="Cambria Math" panose="02040503050406030204" pitchFamily="18" charset="0"/>
                          </a:rPr>
                        </m:ctrlPr>
                      </m:dPr>
                      <m:e>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𝑚</m:t>
                            </m:r>
                          </m:e>
                          <m:sub>
                            <m:r>
                              <a:rPr lang="en-US" sz="2400" i="1" dirty="0" smtClean="0">
                                <a:latin typeface="Cambria Math" panose="02040503050406030204" pitchFamily="18" charset="0"/>
                              </a:rPr>
                              <m:t>0</m:t>
                            </m:r>
                          </m:sub>
                        </m:sSub>
                      </m:e>
                    </m:d>
                  </m:oMath>
                </a14:m>
                <a:endParaRPr lang="en-US" sz="2400" dirty="0"/>
              </a:p>
              <a:p>
                <a:endParaRPr lang="en-US" sz="2400" dirty="0"/>
              </a:p>
              <a:p>
                <a:endParaRPr lang="en-US" sz="2400" dirty="0"/>
              </a:p>
              <a:p>
                <a:pPr lvl="1"/>
                <a:endParaRPr lang="en-US" dirty="0"/>
              </a:p>
            </p:txBody>
          </p:sp>
        </mc:Choice>
        <mc:Fallback>
          <p:sp>
            <p:nvSpPr>
              <p:cNvPr id="3" name="Content Placeholder 2">
                <a:extLst>
                  <a:ext uri="{FF2B5EF4-FFF2-40B4-BE49-F238E27FC236}">
                    <a16:creationId xmlns:a16="http://schemas.microsoft.com/office/drawing/2014/main" id="{20D73D5C-2630-4625-A269-E69D4C44CDED}"/>
                  </a:ext>
                </a:extLst>
              </p:cNvPr>
              <p:cNvSpPr>
                <a:spLocks noGrp="1" noRot="1" noChangeAspect="1" noMove="1" noResize="1" noEditPoints="1" noAdjustHandles="1" noChangeArrowheads="1" noChangeShapeType="1" noTextEdit="1"/>
              </p:cNvSpPr>
              <p:nvPr>
                <p:ph idx="1"/>
              </p:nvPr>
            </p:nvSpPr>
            <p:spPr>
              <a:xfrm>
                <a:off x="838200" y="1487874"/>
                <a:ext cx="10515600" cy="4351338"/>
              </a:xfrm>
              <a:blipFill>
                <a:blip r:embed="rId2"/>
                <a:stretch>
                  <a:fillRect l="-928" b="-210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4A57FFF1-F06D-4EF5-BCE5-B07CC9207A6C}"/>
                  </a:ext>
                </a:extLst>
              </p:cNvPr>
              <p:cNvGraphicFramePr>
                <a:graphicFrameLocks noGrp="1"/>
              </p:cNvGraphicFramePr>
              <p:nvPr>
                <p:extLst>
                  <p:ext uri="{D42A27DB-BD31-4B8C-83A1-F6EECF244321}">
                    <p14:modId xmlns:p14="http://schemas.microsoft.com/office/powerpoint/2010/main" val="892614165"/>
                  </p:ext>
                </p:extLst>
              </p:nvPr>
            </p:nvGraphicFramePr>
            <p:xfrm>
              <a:off x="4606774" y="2362510"/>
              <a:ext cx="2661737" cy="1972189"/>
            </p:xfrm>
            <a:graphic>
              <a:graphicData uri="http://schemas.openxmlformats.org/drawingml/2006/table">
                <a:tbl>
                  <a:tblPr firstRow="1" bandRow="1">
                    <a:tableStyleId>{5C22544A-7EE6-4342-B048-85BDC9FD1C3A}</a:tableStyleId>
                  </a:tblPr>
                  <a:tblGrid>
                    <a:gridCol w="2661737">
                      <a:extLst>
                        <a:ext uri="{9D8B030D-6E8A-4147-A177-3AD203B41FA5}">
                          <a16:colId xmlns:a16="http://schemas.microsoft.com/office/drawing/2014/main" val="1837557176"/>
                        </a:ext>
                      </a:extLst>
                    </a:gridCol>
                  </a:tblGrid>
                  <a:tr h="509149">
                    <a:tc>
                      <a:txBody>
                        <a:bodyPr/>
                        <a:lstStyle/>
                        <a:p>
                          <a:pPr algn="ctr"/>
                          <a:r>
                            <a:rPr lang="en-US" dirty="0"/>
                            <a:t>Encrypt-and-mac</a:t>
                          </a:r>
                        </a:p>
                      </a:txBody>
                      <a:tcPr/>
                    </a:tc>
                    <a:extLst>
                      <a:ext uri="{0D108BD9-81ED-4DB2-BD59-A6C34878D82A}">
                        <a16:rowId xmlns:a16="http://schemas.microsoft.com/office/drawing/2014/main" val="2189753684"/>
                      </a:ext>
                    </a:extLst>
                  </a:tr>
                  <a:tr h="1235523">
                    <a:tc>
                      <a:txBody>
                        <a:bodyPr/>
                        <a:lstStyle/>
                        <a:p>
                          <a:pPr lvl="1"/>
                          <a14:m>
                            <m:oMathPara xmlns:m="http://schemas.openxmlformats.org/officeDocument/2006/math">
                              <m:oMathParaPr>
                                <m:jc m:val="centerGroup"/>
                              </m:oMathParaPr>
                              <m:oMath xmlns:m="http://schemas.openxmlformats.org/officeDocument/2006/math">
                                <m:acc>
                                  <m:accPr>
                                    <m:chr m:val="̅"/>
                                    <m:ctrlPr>
                                      <a:rPr lang="en-US" b="0" i="1" dirty="0" smtClean="0">
                                        <a:latin typeface="Cambria Math" panose="02040503050406030204" pitchFamily="18" charset="0"/>
                                      </a:rPr>
                                    </m:ctrlPr>
                                  </m:accPr>
                                  <m:e>
                                    <m:r>
                                      <a:rPr lang="en-US" b="0" i="1" dirty="0" smtClean="0">
                                        <a:latin typeface="Cambria Math" panose="02040503050406030204" pitchFamily="18" charset="0"/>
                                      </a:rPr>
                                      <m:t>𝐸𝑛𝑐</m:t>
                                    </m:r>
                                  </m:e>
                                </m:acc>
                                <m:r>
                                  <a:rPr lang="en-US" i="1" dirty="0" smtClean="0">
                                    <a:latin typeface="Cambria Math" panose="02040503050406030204" pitchFamily="18" charset="0"/>
                                  </a:rPr>
                                  <m:t>(</m:t>
                                </m:r>
                                <m:r>
                                  <a:rPr lang="en-US" i="1" dirty="0" smtClean="0">
                                    <a:latin typeface="Cambria Math" panose="02040503050406030204" pitchFamily="18" charset="0"/>
                                  </a:rPr>
                                  <m:t>𝑚</m:t>
                                </m:r>
                                <m:r>
                                  <a:rPr lang="en-US" i="1" dirty="0" smtClean="0">
                                    <a:latin typeface="Cambria Math" panose="02040503050406030204" pitchFamily="18" charset="0"/>
                                  </a:rPr>
                                  <m:t>)</m:t>
                                </m:r>
                              </m:oMath>
                            </m:oMathPara>
                          </a14:m>
                          <a:endParaRPr lang="en-US" dirty="0"/>
                        </a:p>
                        <a:p>
                          <a:pPr lvl="2"/>
                          <a14:m>
                            <m:oMathPara xmlns:m="http://schemas.openxmlformats.org/officeDocument/2006/math">
                              <m:oMathParaPr>
                                <m:jc m:val="centerGroup"/>
                              </m:oMathParaPr>
                              <m:oMath xmlns:m="http://schemas.openxmlformats.org/officeDocument/2006/math">
                                <m:sSup>
                                  <m:sSupPr>
                                    <m:ctrlPr>
                                      <a:rPr lang="en-US" b="0" i="1" dirty="0" smtClean="0">
                                        <a:latin typeface="Cambria Math" panose="02040503050406030204" pitchFamily="18" charset="0"/>
                                      </a:rPr>
                                    </m:ctrlPr>
                                  </m:sSupPr>
                                  <m:e>
                                    <m:r>
                                      <m:rPr>
                                        <m:sty m:val="p"/>
                                      </m:rPr>
                                      <a:rPr lang="en-US" b="0" i="0" dirty="0" smtClean="0">
                                        <a:latin typeface="Cambria Math" panose="02040503050406030204" pitchFamily="18" charset="0"/>
                                      </a:rPr>
                                      <m:t>c</m:t>
                                    </m:r>
                                  </m:e>
                                  <m:sup>
                                    <m:r>
                                      <a:rPr lang="en-US" b="0" i="0" dirty="0" smtClean="0">
                                        <a:latin typeface="Cambria Math" panose="02040503050406030204" pitchFamily="18" charset="0"/>
                                      </a:rPr>
                                      <m:t>′</m:t>
                                    </m:r>
                                  </m:sup>
                                </m:sSup>
                                <m:r>
                                  <a:rPr lang="en-US" i="1" dirty="0" smtClean="0">
                                    <a:latin typeface="Cambria Math" panose="02040503050406030204" pitchFamily="18" charset="0"/>
                                  </a:rPr>
                                  <m:t>←</m:t>
                                </m:r>
                                <m:r>
                                  <a:rPr lang="en-US" b="0" i="1" dirty="0" smtClean="0">
                                    <a:latin typeface="Cambria Math" panose="02040503050406030204" pitchFamily="18" charset="0"/>
                                  </a:rPr>
                                  <m:t>𝐸𝑛𝑐</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𝑚</m:t>
                                    </m:r>
                                  </m:e>
                                </m:d>
                              </m:oMath>
                            </m:oMathPara>
                          </a14:m>
                          <a:endParaRPr lang="en-US" b="0" dirty="0"/>
                        </a:p>
                        <a:p>
                          <a:pPr lvl="2"/>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m:t>
                              </m:r>
                            </m:oMath>
                          </a14:m>
                          <a:r>
                            <a:rPr lang="en-US" dirty="0"/>
                            <a:t> </a:t>
                          </a:r>
                          <a14:m>
                            <m:oMath xmlns:m="http://schemas.openxmlformats.org/officeDocument/2006/math">
                              <m:r>
                                <a:rPr lang="en-US" i="1" dirty="0" smtClean="0">
                                  <a:latin typeface="Cambria Math" panose="02040503050406030204" pitchFamily="18" charset="0"/>
                                </a:rPr>
                                <m:t>𝐴</m:t>
                              </m:r>
                              <m:r>
                                <a:rPr lang="en-US" b="0" i="1" dirty="0" smtClean="0">
                                  <a:latin typeface="Cambria Math" panose="02040503050406030204" pitchFamily="18" charset="0"/>
                                </a:rPr>
                                <m:t>𝑢𝑡h</m:t>
                              </m:r>
                            </m:oMath>
                          </a14:m>
                          <a:r>
                            <a:rPr lang="en-US" dirty="0"/>
                            <a:t>(m)</a:t>
                          </a:r>
                        </a:p>
                        <a:p>
                          <a:pPr lvl="2"/>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𝑐</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m:oMathPara>
                          </a14:m>
                          <a:endParaRPr lang="en-US" dirty="0"/>
                        </a:p>
                        <a:p>
                          <a:pPr lvl="1" algn="l"/>
                          <a:endParaRPr lang="en-US" dirty="0"/>
                        </a:p>
                      </a:txBody>
                      <a:tcPr/>
                    </a:tc>
                    <a:extLst>
                      <a:ext uri="{0D108BD9-81ED-4DB2-BD59-A6C34878D82A}">
                        <a16:rowId xmlns:a16="http://schemas.microsoft.com/office/drawing/2014/main" val="458939966"/>
                      </a:ext>
                    </a:extLst>
                  </a:tr>
                </a:tbl>
              </a:graphicData>
            </a:graphic>
          </p:graphicFrame>
        </mc:Choice>
        <mc:Fallback>
          <p:graphicFrame>
            <p:nvGraphicFramePr>
              <p:cNvPr id="6" name="Table 5">
                <a:extLst>
                  <a:ext uri="{FF2B5EF4-FFF2-40B4-BE49-F238E27FC236}">
                    <a16:creationId xmlns:a16="http://schemas.microsoft.com/office/drawing/2014/main" id="{4A57FFF1-F06D-4EF5-BCE5-B07CC9207A6C}"/>
                  </a:ext>
                </a:extLst>
              </p:cNvPr>
              <p:cNvGraphicFramePr>
                <a:graphicFrameLocks noGrp="1"/>
              </p:cNvGraphicFramePr>
              <p:nvPr>
                <p:extLst>
                  <p:ext uri="{D42A27DB-BD31-4B8C-83A1-F6EECF244321}">
                    <p14:modId xmlns:p14="http://schemas.microsoft.com/office/powerpoint/2010/main" val="892614165"/>
                  </p:ext>
                </p:extLst>
              </p:nvPr>
            </p:nvGraphicFramePr>
            <p:xfrm>
              <a:off x="4606774" y="2362510"/>
              <a:ext cx="2661737" cy="1972189"/>
            </p:xfrm>
            <a:graphic>
              <a:graphicData uri="http://schemas.openxmlformats.org/drawingml/2006/table">
                <a:tbl>
                  <a:tblPr firstRow="1" bandRow="1">
                    <a:tableStyleId>{5C22544A-7EE6-4342-B048-85BDC9FD1C3A}</a:tableStyleId>
                  </a:tblPr>
                  <a:tblGrid>
                    <a:gridCol w="2661737">
                      <a:extLst>
                        <a:ext uri="{9D8B030D-6E8A-4147-A177-3AD203B41FA5}">
                          <a16:colId xmlns:a16="http://schemas.microsoft.com/office/drawing/2014/main" val="1837557176"/>
                        </a:ext>
                      </a:extLst>
                    </a:gridCol>
                  </a:tblGrid>
                  <a:tr h="509149">
                    <a:tc>
                      <a:txBody>
                        <a:bodyPr/>
                        <a:lstStyle/>
                        <a:p>
                          <a:pPr algn="ctr"/>
                          <a:r>
                            <a:rPr lang="en-US" dirty="0"/>
                            <a:t>Encrypt-and-mac</a:t>
                          </a:r>
                        </a:p>
                      </a:txBody>
                      <a:tcPr/>
                    </a:tc>
                    <a:extLst>
                      <a:ext uri="{0D108BD9-81ED-4DB2-BD59-A6C34878D82A}">
                        <a16:rowId xmlns:a16="http://schemas.microsoft.com/office/drawing/2014/main" val="2189753684"/>
                      </a:ext>
                    </a:extLst>
                  </a:tr>
                  <a:tr h="1463040">
                    <a:tc>
                      <a:txBody>
                        <a:bodyPr/>
                        <a:lstStyle/>
                        <a:p>
                          <a:endParaRPr lang="en-US"/>
                        </a:p>
                      </a:txBody>
                      <a:tcPr>
                        <a:blipFill>
                          <a:blip r:embed="rId3"/>
                          <a:stretch>
                            <a:fillRect l="-228" t="-36929" r="-913" b="-830"/>
                          </a:stretch>
                        </a:blipFill>
                      </a:tcPr>
                    </a:tc>
                    <a:extLst>
                      <a:ext uri="{0D108BD9-81ED-4DB2-BD59-A6C34878D82A}">
                        <a16:rowId xmlns:a16="http://schemas.microsoft.com/office/drawing/2014/main" val="458939966"/>
                      </a:ext>
                    </a:extLst>
                  </a:tr>
                </a:tbl>
              </a:graphicData>
            </a:graphic>
          </p:graphicFrame>
        </mc:Fallback>
      </mc:AlternateContent>
    </p:spTree>
    <p:extLst>
      <p:ext uri="{BB962C8B-B14F-4D97-AF65-F5344CB8AC3E}">
        <p14:creationId xmlns:p14="http://schemas.microsoft.com/office/powerpoint/2010/main" val="1347223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6E8CD-2568-40DD-B3A0-9A9ADB3C43D8}"/>
              </a:ext>
            </a:extLst>
          </p:cNvPr>
          <p:cNvSpPr>
            <a:spLocks noGrp="1"/>
          </p:cNvSpPr>
          <p:nvPr>
            <p:ph type="title"/>
          </p:nvPr>
        </p:nvSpPr>
        <p:spPr/>
        <p:txBody>
          <a:bodyPr>
            <a:normAutofit/>
          </a:bodyPr>
          <a:lstStyle/>
          <a:p>
            <a:pPr algn="ctr"/>
            <a:r>
              <a:rPr lang="en-US" sz="3600" dirty="0"/>
              <a:t>Authenticated encryption with associated (public) data</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EBFA70A7-69D8-40D0-8DFE-21D082559542}"/>
                  </a:ext>
                </a:extLst>
              </p:cNvPr>
              <p:cNvSpPr>
                <a:spLocks noGrp="1"/>
              </p:cNvSpPr>
              <p:nvPr>
                <p:ph idx="1"/>
              </p:nvPr>
            </p:nvSpPr>
            <p:spPr/>
            <p:txBody>
              <a:bodyPr>
                <a:normAutofit fontScale="92500" lnSpcReduction="20000"/>
              </a:bodyPr>
              <a:lstStyle/>
              <a:p>
                <a:endParaRPr lang="en-US" dirty="0"/>
              </a:p>
              <a:p>
                <a14:m>
                  <m:oMath xmlns:m="http://schemas.openxmlformats.org/officeDocument/2006/math">
                    <m:r>
                      <a:rPr lang="en-US" b="0" i="1" smtClean="0">
                        <a:latin typeface="Cambria Math" panose="02040503050406030204" pitchFamily="18" charset="0"/>
                      </a:rPr>
                      <m:t>𝐸𝑛𝑐</m:t>
                    </m:r>
                    <m:d>
                      <m:dPr>
                        <m:ctrlPr>
                          <a:rPr lang="en-US" b="0" i="1" smtClean="0">
                            <a:latin typeface="Cambria Math" panose="02040503050406030204" pitchFamily="18" charset="0"/>
                          </a:rPr>
                        </m:ctrlPr>
                      </m:dPr>
                      <m:e>
                        <m:r>
                          <a:rPr lang="en-US" b="0" i="1" smtClean="0">
                            <a:latin typeface="Cambria Math" panose="02040503050406030204" pitchFamily="18" charset="0"/>
                          </a:rPr>
                          <m:t>𝑑𝑎𝑡𝑎</m:t>
                        </m:r>
                        <m:r>
                          <a:rPr lang="en-US" b="0" i="1" smtClean="0">
                            <a:latin typeface="Cambria Math" panose="02040503050406030204" pitchFamily="18" charset="0"/>
                          </a:rPr>
                          <m:t>,</m:t>
                        </m:r>
                        <m:r>
                          <a:rPr lang="en-US" b="0" i="1" smtClean="0">
                            <a:latin typeface="Cambria Math" panose="02040503050406030204" pitchFamily="18" charset="0"/>
                          </a:rPr>
                          <m:t>𝑚</m:t>
                        </m:r>
                      </m:e>
                    </m:d>
                    <m:r>
                      <a:rPr lang="en-US" b="0" i="1" smtClean="0">
                        <a:latin typeface="Cambria Math" panose="02040503050406030204" pitchFamily="18" charset="0"/>
                      </a:rPr>
                      <m:t>→(</m:t>
                    </m:r>
                    <m:r>
                      <a:rPr lang="en-US" b="0" i="1" smtClean="0">
                        <a:latin typeface="Cambria Math" panose="02040503050406030204" pitchFamily="18" charset="0"/>
                      </a:rPr>
                      <m:t>𝑑𝑎𝑡𝑎</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a14:m>
                <a:endParaRPr lang="en-US" dirty="0"/>
              </a:p>
              <a:p>
                <a:endParaRPr lang="en-US" dirty="0"/>
              </a:p>
              <a:p>
                <a:r>
                  <a:rPr lang="en-US" dirty="0"/>
                  <a:t>Correctness: </a:t>
                </a:r>
              </a:p>
              <a:p>
                <a:pPr lvl="1"/>
                <a14:m>
                  <m:oMath xmlns:m="http://schemas.openxmlformats.org/officeDocument/2006/math">
                    <m:r>
                      <a:rPr lang="en-US" i="1" dirty="0" smtClean="0">
                        <a:latin typeface="Cambria Math" panose="02040503050406030204" pitchFamily="18" charset="0"/>
                      </a:rPr>
                      <m:t>𝐷𝑒𝑐</m:t>
                    </m:r>
                    <m:d>
                      <m:dPr>
                        <m:ctrlPr>
                          <a:rPr lang="en-US" i="1" dirty="0" smtClean="0">
                            <a:latin typeface="Cambria Math" panose="02040503050406030204" pitchFamily="18" charset="0"/>
                          </a:rPr>
                        </m:ctrlPr>
                      </m:dPr>
                      <m:e>
                        <m:r>
                          <a:rPr lang="en-US" i="1" dirty="0" err="1" smtClean="0">
                            <a:latin typeface="Cambria Math" panose="02040503050406030204" pitchFamily="18" charset="0"/>
                          </a:rPr>
                          <m:t>𝑑𝑎𝑡𝑎</m:t>
                        </m:r>
                        <m:r>
                          <a:rPr lang="en-US" i="1" dirty="0" err="1" smtClean="0">
                            <a:latin typeface="Cambria Math" panose="02040503050406030204" pitchFamily="18" charset="0"/>
                          </a:rPr>
                          <m:t>,</m:t>
                        </m:r>
                        <m:r>
                          <a:rPr lang="en-US" b="0" i="1" dirty="0" smtClean="0">
                            <a:latin typeface="Cambria Math" panose="02040503050406030204" pitchFamily="18" charset="0"/>
                          </a:rPr>
                          <m:t>𝐸𝑛𝑐</m:t>
                        </m:r>
                        <m:r>
                          <a:rPr lang="en-US" b="0" i="1" dirty="0" smtClean="0">
                            <a:latin typeface="Cambria Math" panose="02040503050406030204" pitchFamily="18" charset="0"/>
                          </a:rPr>
                          <m:t>(</m:t>
                        </m:r>
                        <m:r>
                          <a:rPr lang="en-US" b="0" i="1" dirty="0" smtClean="0">
                            <a:latin typeface="Cambria Math" panose="02040503050406030204" pitchFamily="18" charset="0"/>
                          </a:rPr>
                          <m:t>𝑑𝑎𝑡𝑎</m:t>
                        </m:r>
                        <m:r>
                          <a:rPr lang="en-US" b="0" i="1" dirty="0" smtClean="0">
                            <a:latin typeface="Cambria Math" panose="02040503050406030204" pitchFamily="18" charset="0"/>
                          </a:rPr>
                          <m:t>,</m:t>
                        </m:r>
                        <m:r>
                          <a:rPr lang="en-US" b="0" i="1" dirty="0" smtClean="0">
                            <a:latin typeface="Cambria Math" panose="02040503050406030204" pitchFamily="18" charset="0"/>
                          </a:rPr>
                          <m:t>𝑚</m:t>
                        </m:r>
                        <m:r>
                          <a:rPr lang="en-US" b="0" i="1" dirty="0" smtClean="0">
                            <a:latin typeface="Cambria Math" panose="02040503050406030204" pitchFamily="18" charset="0"/>
                          </a:rPr>
                          <m:t>)</m:t>
                        </m:r>
                      </m:e>
                    </m:d>
                    <m:r>
                      <a:rPr lang="en-US" b="0" i="1" dirty="0" smtClean="0">
                        <a:latin typeface="Cambria Math" panose="02040503050406030204" pitchFamily="18" charset="0"/>
                      </a:rPr>
                      <m:t>=(</m:t>
                    </m:r>
                    <m:r>
                      <a:rPr lang="en-US" b="0" i="1" dirty="0" smtClean="0">
                        <a:latin typeface="Cambria Math" panose="02040503050406030204" pitchFamily="18" charset="0"/>
                      </a:rPr>
                      <m:t>𝑑𝑎𝑡𝑎</m:t>
                    </m:r>
                    <m:r>
                      <a:rPr lang="en-US" b="0" i="1" dirty="0" smtClean="0">
                        <a:latin typeface="Cambria Math" panose="02040503050406030204" pitchFamily="18" charset="0"/>
                      </a:rPr>
                      <m:t>,</m:t>
                    </m:r>
                    <m:r>
                      <a:rPr lang="en-US" b="0" i="1" dirty="0" smtClean="0">
                        <a:latin typeface="Cambria Math" panose="02040503050406030204" pitchFamily="18" charset="0"/>
                      </a:rPr>
                      <m:t>𝑚</m:t>
                    </m:r>
                    <m:r>
                      <a:rPr lang="en-US" b="0" i="1" dirty="0" smtClean="0">
                        <a:latin typeface="Cambria Math" panose="02040503050406030204" pitchFamily="18" charset="0"/>
                      </a:rPr>
                      <m:t>)</m:t>
                    </m:r>
                  </m:oMath>
                </a14:m>
                <a:endParaRPr lang="en-US" dirty="0"/>
              </a:p>
              <a:p>
                <a:pPr lvl="1"/>
                <a:endParaRPr lang="en-US" dirty="0"/>
              </a:p>
              <a:p>
                <a:r>
                  <a:rPr lang="en-US" dirty="0"/>
                  <a:t>Authentication</a:t>
                </a:r>
              </a:p>
              <a:p>
                <a:pPr lvl="1"/>
                <a:r>
                  <a:rPr lang="en-US" dirty="0"/>
                  <a:t>Impossible to create a fresh pair such that: </a:t>
                </a:r>
              </a:p>
              <a:p>
                <a:pPr lvl="2"/>
                <a14:m>
                  <m:oMath xmlns:m="http://schemas.openxmlformats.org/officeDocument/2006/math">
                    <m:r>
                      <a:rPr lang="en-US" i="1" dirty="0">
                        <a:latin typeface="Cambria Math" panose="02040503050406030204" pitchFamily="18" charset="0"/>
                      </a:rPr>
                      <m:t>(</m:t>
                    </m:r>
                    <m:r>
                      <a:rPr lang="en-US" b="0" i="1" dirty="0" smtClean="0">
                        <a:latin typeface="Cambria Math" panose="02040503050406030204" pitchFamily="18" charset="0"/>
                      </a:rPr>
                      <m:t>𝑑𝑎𝑡𝑎</m:t>
                    </m:r>
                    <m:r>
                      <a:rPr lang="en-US" b="0" i="1" dirty="0" smtClean="0">
                        <a:latin typeface="Cambria Math" panose="02040503050406030204" pitchFamily="18" charset="0"/>
                      </a:rPr>
                      <m:t>,</m:t>
                    </m:r>
                    <m:r>
                      <a:rPr lang="en-US" b="0" i="1" dirty="0" smtClean="0">
                        <a:latin typeface="Cambria Math" panose="02040503050406030204" pitchFamily="18" charset="0"/>
                      </a:rPr>
                      <m:t>𝑐</m:t>
                    </m:r>
                    <m:r>
                      <a:rPr lang="en-US" b="0" i="1" dirty="0" smtClean="0">
                        <a:latin typeface="Cambria Math" panose="02040503050406030204" pitchFamily="18" charset="0"/>
                      </a:rPr>
                      <m:t>′)</m:t>
                    </m:r>
                  </m:oMath>
                </a14:m>
                <a:r>
                  <a:rPr lang="en-US" dirty="0"/>
                  <a:t>  has been seen before</a:t>
                </a:r>
              </a:p>
              <a:p>
                <a:pPr lvl="2"/>
                <a:r>
                  <a:rPr lang="en-US" dirty="0"/>
                  <a:t>Dec </a:t>
                </a:r>
                <a14:m>
                  <m:oMath xmlns:m="http://schemas.openxmlformats.org/officeDocument/2006/math">
                    <m:d>
                      <m:dPr>
                        <m:ctrlPr>
                          <a:rPr lang="en-US" i="1" dirty="0">
                            <a:latin typeface="Cambria Math" panose="02040503050406030204" pitchFamily="18" charset="0"/>
                          </a:rPr>
                        </m:ctrlPr>
                      </m:dPr>
                      <m:e>
                        <m:r>
                          <a:rPr lang="en-US" i="1" dirty="0" err="1">
                            <a:latin typeface="Cambria Math" panose="02040503050406030204" pitchFamily="18" charset="0"/>
                          </a:rPr>
                          <m:t>𝑑𝑎𝑡𝑎</m:t>
                        </m:r>
                        <m:r>
                          <a:rPr lang="en-US" i="1" dirty="0" err="1">
                            <a:latin typeface="Cambria Math" panose="02040503050406030204" pitchFamily="18" charset="0"/>
                          </a:rPr>
                          <m:t>’,</m:t>
                        </m:r>
                        <m:r>
                          <a:rPr lang="en-US" i="1" dirty="0" err="1">
                            <a:latin typeface="Cambria Math" panose="02040503050406030204" pitchFamily="18" charset="0"/>
                          </a:rPr>
                          <m:t>𝑐</m:t>
                        </m:r>
                        <m:r>
                          <a:rPr lang="en-US" i="1" dirty="0" err="1">
                            <a:latin typeface="Cambria Math" panose="02040503050406030204" pitchFamily="18" charset="0"/>
                          </a:rPr>
                          <m:t>’,</m:t>
                        </m:r>
                        <m:r>
                          <a:rPr lang="en-US" i="1" dirty="0" err="1">
                            <a:latin typeface="Cambria Math" panose="02040503050406030204" pitchFamily="18" charset="0"/>
                          </a:rPr>
                          <m:t>𝑡</m:t>
                        </m:r>
                        <m:r>
                          <a:rPr lang="en-US" i="1" dirty="0">
                            <a:latin typeface="Cambria Math" panose="02040503050406030204" pitchFamily="18" charset="0"/>
                          </a:rPr>
                          <m:t>’</m:t>
                        </m:r>
                      </m:e>
                    </m:d>
                    <m:r>
                      <a:rPr lang="en-US" b="0" i="1" dirty="0" smtClean="0">
                        <a:latin typeface="Cambria Math" panose="02040503050406030204" pitchFamily="18" charset="0"/>
                      </a:rPr>
                      <m:t>≠⊥</m:t>
                    </m:r>
                  </m:oMath>
                </a14:m>
                <a:endParaRPr lang="en-US" dirty="0"/>
              </a:p>
              <a:p>
                <a:pPr lvl="1"/>
                <a:endParaRPr lang="en-US" dirty="0"/>
              </a:p>
              <a:p>
                <a:r>
                  <a:rPr lang="en-US" dirty="0"/>
                  <a:t>Indistinguishability </a:t>
                </a:r>
              </a:p>
              <a:p>
                <a:pPr lvl="1"/>
                <a:endParaRPr lang="en-US" dirty="0"/>
              </a:p>
              <a:p>
                <a:endParaRPr lang="en-US" dirty="0"/>
              </a:p>
              <a:p>
                <a:pPr lvl="1"/>
                <a:endParaRPr lang="en-US" dirty="0"/>
              </a:p>
            </p:txBody>
          </p:sp>
        </mc:Choice>
        <mc:Fallback>
          <p:sp>
            <p:nvSpPr>
              <p:cNvPr id="3" name="Content Placeholder 2">
                <a:extLst>
                  <a:ext uri="{FF2B5EF4-FFF2-40B4-BE49-F238E27FC236}">
                    <a16:creationId xmlns:a16="http://schemas.microsoft.com/office/drawing/2014/main" id="{EBFA70A7-69D8-40D0-8DFE-21D082559542}"/>
                  </a:ext>
                </a:extLst>
              </p:cNvPr>
              <p:cNvSpPr>
                <a:spLocks noGrp="1" noRot="1" noChangeAspect="1" noMove="1" noResize="1" noEditPoints="1" noAdjustHandles="1" noChangeArrowheads="1" noChangeShapeType="1" noTextEdit="1"/>
              </p:cNvSpPr>
              <p:nvPr>
                <p:ph idx="1"/>
              </p:nvPr>
            </p:nvSpPr>
            <p:spPr>
              <a:blipFill>
                <a:blip r:embed="rId2"/>
                <a:stretch>
                  <a:fillRect l="-928" b="-2101"/>
                </a:stretch>
              </a:blipFill>
            </p:spPr>
            <p:txBody>
              <a:bodyPr/>
              <a:lstStyle/>
              <a:p>
                <a:r>
                  <a:rPr lang="en-US">
                    <a:noFill/>
                  </a:rPr>
                  <a:t> </a:t>
                </a:r>
              </a:p>
            </p:txBody>
          </p:sp>
        </mc:Fallback>
      </mc:AlternateContent>
    </p:spTree>
    <p:extLst>
      <p:ext uri="{BB962C8B-B14F-4D97-AF65-F5344CB8AC3E}">
        <p14:creationId xmlns:p14="http://schemas.microsoft.com/office/powerpoint/2010/main" val="2470331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849F9-2C4A-4E34-B3E7-FCFF4F04A198}"/>
              </a:ext>
            </a:extLst>
          </p:cNvPr>
          <p:cNvSpPr>
            <a:spLocks noGrp="1"/>
          </p:cNvSpPr>
          <p:nvPr>
            <p:ph type="title"/>
          </p:nvPr>
        </p:nvSpPr>
        <p:spPr/>
        <p:txBody>
          <a:bodyPr/>
          <a:lstStyle/>
          <a:p>
            <a:pPr algn="ctr"/>
            <a:r>
              <a:rPr lang="en-US" dirty="0"/>
              <a:t>Galois-counter mode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2771E89-E493-4159-8F21-0A5713B5B42F}"/>
                  </a:ext>
                </a:extLst>
              </p:cNvPr>
              <p:cNvSpPr>
                <a:spLocks noGrp="1"/>
              </p:cNvSpPr>
              <p:nvPr>
                <p:ph idx="1"/>
              </p:nvPr>
            </p:nvSpPr>
            <p:spPr/>
            <p:txBody>
              <a:bodyPr>
                <a:normAutofit fontScale="92500"/>
              </a:bodyPr>
              <a:lstStyle/>
              <a:p>
                <a:r>
                  <a:rPr lang="en-US" dirty="0"/>
                  <a:t>Combines Information theoretic mac with counter-mode</a:t>
                </a:r>
              </a:p>
              <a:p>
                <a:pPr lvl="1"/>
                <a:r>
                  <a:rPr lang="en-US" dirty="0"/>
                  <a:t>Uses one-time mac over binary field.</a:t>
                </a:r>
              </a:p>
              <a:p>
                <a14:m>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m:t>
                    </m:r>
                    <m:r>
                      <a:rPr lang="en-US" b="0" i="1" smtClean="0">
                        <a:latin typeface="Cambria Math" panose="02040503050406030204" pitchFamily="18" charset="0"/>
                      </a:rPr>
                      <m:t>𝑑𝑎𝑡𝑎</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oMath>
                </a14:m>
                <a:endParaRPr lang="en-US" dirty="0"/>
              </a:p>
              <a:p>
                <a:pPr lvl="1"/>
                <a14:m>
                  <m:oMath xmlns:m="http://schemas.openxmlformats.org/officeDocument/2006/math">
                    <m:r>
                      <a:rPr lang="en-US" i="1" dirty="0" smtClean="0">
                        <a:latin typeface="Cambria Math" panose="02040503050406030204" pitchFamily="18" charset="0"/>
                      </a:rPr>
                      <m:t>𝐼𝑉</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m:t>
                        </m:r>
                      </m:e>
                      <m:sub>
                        <m:r>
                          <a:rPr lang="en-US" b="0" i="1" dirty="0" smtClean="0">
                            <a:latin typeface="Cambria Math" panose="02040503050406030204" pitchFamily="18" charset="0"/>
                          </a:rPr>
                          <m:t>𝑅</m:t>
                        </m:r>
                      </m:sub>
                    </m:sSub>
                    <m:sSup>
                      <m:sSupPr>
                        <m:ctrlPr>
                          <a:rPr lang="en-US" b="0" i="1" dirty="0" smtClean="0">
                            <a:latin typeface="Cambria Math" panose="02040503050406030204" pitchFamily="18" charset="0"/>
                          </a:rPr>
                        </m:ctrlPr>
                      </m:sSupPr>
                      <m:e>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0,1</m:t>
                            </m:r>
                          </m:e>
                        </m:d>
                      </m:e>
                      <m:sup>
                        <m:r>
                          <a:rPr lang="en-US" b="0" i="1" dirty="0" smtClean="0">
                            <a:latin typeface="Cambria Math" panose="02040503050406030204" pitchFamily="18" charset="0"/>
                          </a:rPr>
                          <m:t>𝑛</m:t>
                        </m:r>
                        <m:r>
                          <a:rPr lang="en-US" b="0" i="1" dirty="0" smtClean="0">
                            <a:latin typeface="Cambria Math" panose="02040503050406030204" pitchFamily="18" charset="0"/>
                          </a:rPr>
                          <m:t>/2</m:t>
                        </m:r>
                      </m:sup>
                    </m:sSup>
                  </m:oMath>
                </a14:m>
                <a:endParaRPr lang="en-US"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𝑑</m:t>
                        </m:r>
                      </m:sub>
                    </m:sSub>
                    <m:r>
                      <a:rPr lang="en-US" b="0" i="1" smtClean="0">
                        <a:latin typeface="Cambria Math" panose="02040503050406030204" pitchFamily="18" charset="0"/>
                      </a:rPr>
                      <m:t>←</m:t>
                    </m:r>
                    <m:r>
                      <a:rPr lang="en-US" b="0" i="1" smtClean="0">
                        <a:latin typeface="Cambria Math" panose="02040503050406030204" pitchFamily="18" charset="0"/>
                      </a:rPr>
                      <m:t>𝑚</m:t>
                    </m:r>
                  </m:oMath>
                </a14:m>
                <a:endParaRPr lang="en-US" b="0"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ℓ</m:t>
                        </m:r>
                      </m:sub>
                    </m:sSub>
                    <m:r>
                      <a:rPr lang="en-US" b="0" i="1" smtClean="0">
                        <a:latin typeface="Cambria Math" panose="02040503050406030204" pitchFamily="18" charset="0"/>
                      </a:rPr>
                      <m:t>←</m:t>
                    </m:r>
                    <m:r>
                      <a:rPr lang="en-US" b="0" i="1" smtClean="0">
                        <a:latin typeface="Cambria Math" panose="02040503050406030204" pitchFamily="18" charset="0"/>
                      </a:rPr>
                      <m:t>𝑑𝑎𝑡𝑎</m:t>
                    </m:r>
                  </m:oMath>
                </a14:m>
                <a:endParaRPr lang="en-US"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𝑘</m:t>
                        </m:r>
                      </m:sub>
                    </m:sSub>
                    <m:d>
                      <m:dPr>
                        <m:ctrlPr>
                          <a:rPr lang="en-US" i="1">
                            <a:latin typeface="Cambria Math" panose="02040503050406030204" pitchFamily="18" charset="0"/>
                          </a:rPr>
                        </m:ctrlPr>
                      </m:dPr>
                      <m:e>
                        <m:r>
                          <a:rPr lang="en-US" i="1">
                            <a:latin typeface="Cambria Math" panose="02040503050406030204" pitchFamily="18" charset="0"/>
                          </a:rPr>
                          <m:t>𝐼𝑉</m:t>
                        </m:r>
                        <m:r>
                          <a:rPr lang="en-US" i="1">
                            <a:latin typeface="Cambria Math" panose="02040503050406030204" pitchFamily="18" charset="0"/>
                          </a:rPr>
                          <m:t>,0</m:t>
                        </m:r>
                      </m:e>
                    </m:d>
                  </m:oMath>
                </a14:m>
                <a:endParaRPr lang="en-US" dirty="0"/>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b="0" i="1" smtClean="0">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𝑘</m:t>
                        </m:r>
                      </m:sub>
                    </m:sSub>
                    <m:d>
                      <m:dPr>
                        <m:ctrlPr>
                          <a:rPr lang="en-US" i="1">
                            <a:latin typeface="Cambria Math" panose="02040503050406030204" pitchFamily="18" charset="0"/>
                          </a:rPr>
                        </m:ctrlPr>
                      </m:dPr>
                      <m:e>
                        <m:r>
                          <a:rPr lang="en-US" i="1">
                            <a:latin typeface="Cambria Math" panose="02040503050406030204" pitchFamily="18" charset="0"/>
                          </a:rPr>
                          <m:t>𝐼𝑉</m:t>
                        </m:r>
                        <m:r>
                          <a:rPr lang="en-US" i="1">
                            <a:latin typeface="Cambria Math" panose="02040503050406030204" pitchFamily="18" charset="0"/>
                          </a:rPr>
                          <m:t>,1</m:t>
                        </m:r>
                      </m:e>
                    </m:d>
                  </m:oMath>
                </a14:m>
                <a:endParaRPr lang="en-US"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𝑑</m:t>
                        </m:r>
                      </m:sub>
                    </m:sSub>
                    <m:r>
                      <a:rPr lang="en-US" b="0" i="1" smtClean="0">
                        <a:latin typeface="Cambria Math" panose="02040503050406030204" pitchFamily="18" charset="0"/>
                      </a:rPr>
                      <m:t>←</m:t>
                    </m:r>
                    <m:r>
                      <a:rPr lang="en-US" b="0" i="1" smtClean="0">
                        <a:latin typeface="Cambria Math" panose="02040503050406030204" pitchFamily="18" charset="0"/>
                      </a:rPr>
                      <m:t>𝐶𝑇𝑅</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𝑛</m:t>
                        </m:r>
                      </m:sub>
                    </m:sSub>
                    <m:r>
                      <a:rPr lang="en-US" b="0" i="1" smtClean="0">
                        <a:latin typeface="Cambria Math" panose="02040503050406030204" pitchFamily="18" charset="0"/>
                      </a:rPr>
                      <m:t> ;</m:t>
                    </m:r>
                    <m:r>
                      <a:rPr lang="en-US" b="0" i="1" smtClean="0">
                        <a:latin typeface="Cambria Math" panose="02040503050406030204" pitchFamily="18" charset="0"/>
                      </a:rPr>
                      <m:t>𝑐𝑜𝑢𝑛𝑡𝑒𝑟</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𝐼𝑉</m:t>
                        </m:r>
                        <m:r>
                          <a:rPr lang="en-US" b="0" i="1" smtClean="0">
                            <a:latin typeface="Cambria Math" panose="02040503050406030204" pitchFamily="18" charset="0"/>
                          </a:rPr>
                          <m:t> </m:t>
                        </m:r>
                        <m:r>
                          <m:rPr>
                            <m:lit/>
                          </m:rPr>
                          <a:rPr lang="en-US" b="0" i="1" smtClean="0">
                            <a:latin typeface="Cambria Math" panose="02040503050406030204" pitchFamily="18" charset="0"/>
                          </a:rPr>
                          <m:t>||</m:t>
                        </m:r>
                        <m:r>
                          <a:rPr lang="en-US" b="0" i="1" smtClean="0">
                            <a:latin typeface="Cambria Math" panose="02040503050406030204" pitchFamily="18" charset="0"/>
                          </a:rPr>
                          <m:t> </m:t>
                        </m:r>
                        <m:r>
                          <a:rPr lang="en-US" b="0" i="1" smtClean="0">
                            <a:latin typeface="Cambria Math" panose="02040503050406030204" pitchFamily="18" charset="0"/>
                          </a:rPr>
                          <m:t>2</m:t>
                        </m:r>
                      </m:e>
                    </m:d>
                    <m:r>
                      <a:rPr lang="en-US" b="0" i="1" smtClean="0">
                        <a:latin typeface="Cambria Math" panose="02040503050406030204" pitchFamily="18" charset="0"/>
                      </a:rPr>
                      <m:t>)</m:t>
                    </m:r>
                  </m:oMath>
                </a14:m>
                <a:endParaRPr lang="en-US" dirty="0"/>
              </a:p>
              <a:p>
                <a:pPr lvl="1"/>
                <a14:m>
                  <m:oMath xmlns:m="http://schemas.openxmlformats.org/officeDocument/2006/math">
                    <m:r>
                      <a:rPr lang="en-US" b="0" i="1" smtClean="0">
                        <a:latin typeface="Cambria Math" panose="02040503050406030204" pitchFamily="18" charset="0"/>
                      </a:rPr>
                      <m:t>𝜏</m:t>
                    </m:r>
                    <m:r>
                      <a:rPr lang="en-US" b="0" i="1" smtClean="0">
                        <a:latin typeface="Cambria Math" panose="02040503050406030204" pitchFamily="18" charset="0"/>
                      </a:rPr>
                      <m:t>←</m:t>
                    </m:r>
                    <m:r>
                      <a:rPr lang="en-US" b="0" i="1" smtClean="0">
                        <a:latin typeface="Cambria Math" panose="02040503050406030204" pitchFamily="18" charset="0"/>
                      </a:rPr>
                      <m:t>𝑜𝑡𝑚</m:t>
                    </m:r>
                    <m:r>
                      <a:rPr lang="en-US" b="0" i="1" smtClean="0">
                        <a:latin typeface="Cambria Math" panose="02040503050406030204" pitchFamily="18" charset="0"/>
                      </a:rPr>
                      <m:t>(</m:t>
                    </m:r>
                    <m:r>
                      <a:rPr lang="en-US" i="1" dirty="0">
                        <a:latin typeface="Cambria Math" panose="02040503050406030204" pitchFamily="18" charset="0"/>
                      </a:rPr>
                      <m:t>𝑑</m:t>
                    </m:r>
                    <m:r>
                      <a:rPr lang="en-US" i="1" dirty="0">
                        <a:latin typeface="Cambria Math" panose="02040503050406030204" pitchFamily="18" charset="0"/>
                      </a:rPr>
                      <m:t>,ℓ,</m:t>
                    </m:r>
                    <m:r>
                      <a:rPr lang="en-US" i="1" dirty="0">
                        <a:latin typeface="Cambria Math" panose="02040503050406030204" pitchFamily="18" charset="0"/>
                      </a:rPr>
                      <m:t>𝑑𝑎𝑡𝑎</m:t>
                    </m:r>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𝑐</m:t>
                        </m:r>
                      </m:e>
                      <m:sub>
                        <m:r>
                          <a:rPr lang="en-US" i="1" dirty="0">
                            <a:latin typeface="Cambria Math" panose="02040503050406030204" pitchFamily="18" charset="0"/>
                          </a:rPr>
                          <m:t>1</m:t>
                        </m:r>
                      </m:sub>
                    </m:sSub>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𝑐</m:t>
                        </m:r>
                      </m:e>
                      <m:sub>
                        <m:r>
                          <a:rPr lang="en-US" i="1" dirty="0">
                            <a:latin typeface="Cambria Math" panose="02040503050406030204" pitchFamily="18" charset="0"/>
                          </a:rPr>
                          <m:t>𝑑</m:t>
                        </m:r>
                      </m:sub>
                    </m:sSub>
                  </m:oMath>
                </a14:m>
                <a:r>
                  <a:rPr lang="en-US" dirty="0"/>
                  <a:t>)</a:t>
                </a:r>
                <a:endParaRPr lang="en-US" b="0" i="0" dirty="0">
                  <a:latin typeface="Cambria Math" panose="02040503050406030204" pitchFamily="18" charset="0"/>
                </a:endParaRPr>
              </a:p>
              <a:p>
                <a:pPr lvl="1"/>
                <a14:m>
                  <m:oMath xmlns:m="http://schemas.openxmlformats.org/officeDocument/2006/math">
                    <m:r>
                      <m:rPr>
                        <m:sty m:val="p"/>
                      </m:rPr>
                      <a:rPr lang="en-US" b="0" i="0" dirty="0" smtClean="0">
                        <a:latin typeface="Cambria Math" panose="02040503050406030204" pitchFamily="18" charset="0"/>
                      </a:rPr>
                      <m:t>c</m:t>
                    </m:r>
                    <m:r>
                      <a:rPr lang="en-US" b="0" i="1" dirty="0" smtClean="0">
                        <a:latin typeface="Cambria Math" panose="02040503050406030204" pitchFamily="18" charset="0"/>
                      </a:rPr>
                      <m:t>←(</m:t>
                    </m:r>
                    <m:r>
                      <a:rPr lang="en-US" b="0" i="1" dirty="0" smtClean="0">
                        <a:latin typeface="Cambria Math" panose="02040503050406030204" pitchFamily="18" charset="0"/>
                      </a:rPr>
                      <m:t>𝑑</m:t>
                    </m:r>
                    <m:r>
                      <a:rPr lang="en-US" b="0" i="1" dirty="0" smtClean="0">
                        <a:latin typeface="Cambria Math" panose="02040503050406030204" pitchFamily="18" charset="0"/>
                      </a:rPr>
                      <m:t>,ℓ,</m:t>
                    </m:r>
                    <m:r>
                      <a:rPr lang="en-US" b="0" i="1" dirty="0" smtClean="0">
                        <a:latin typeface="Cambria Math" panose="02040503050406030204" pitchFamily="18" charset="0"/>
                      </a:rPr>
                      <m:t>𝑑𝑎𝑡𝑎</m:t>
                    </m:r>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𝑐</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𝑐</m:t>
                        </m:r>
                      </m:e>
                      <m:sub>
                        <m:r>
                          <a:rPr lang="en-US" b="0" i="1" dirty="0" smtClean="0">
                            <a:latin typeface="Cambria Math" panose="02040503050406030204" pitchFamily="18" charset="0"/>
                          </a:rPr>
                          <m:t>𝑑</m:t>
                        </m:r>
                      </m:sub>
                    </m:sSub>
                    <m:r>
                      <a:rPr lang="en-US" b="0" i="1" dirty="0" smtClean="0">
                        <a:latin typeface="Cambria Math" panose="02040503050406030204" pitchFamily="18" charset="0"/>
                      </a:rPr>
                      <m:t>,</m:t>
                    </m:r>
                    <m:r>
                      <a:rPr lang="en-US" b="0" i="1" dirty="0" smtClean="0">
                        <a:latin typeface="Cambria Math" panose="02040503050406030204" pitchFamily="18" charset="0"/>
                      </a:rPr>
                      <m:t>𝜏</m:t>
                    </m:r>
                    <m:r>
                      <a:rPr lang="en-US" b="0" i="1" dirty="0" smtClean="0">
                        <a:latin typeface="Cambria Math" panose="02040503050406030204" pitchFamily="18" charset="0"/>
                      </a:rPr>
                      <m:t>)</m:t>
                    </m:r>
                  </m:oMath>
                </a14:m>
                <a:endParaRPr lang="en-US" dirty="0"/>
              </a:p>
            </p:txBody>
          </p:sp>
        </mc:Choice>
        <mc:Fallback>
          <p:sp>
            <p:nvSpPr>
              <p:cNvPr id="3" name="Content Placeholder 2">
                <a:extLst>
                  <a:ext uri="{FF2B5EF4-FFF2-40B4-BE49-F238E27FC236}">
                    <a16:creationId xmlns:a16="http://schemas.microsoft.com/office/drawing/2014/main" id="{92771E89-E493-4159-8F21-0A5713B5B42F}"/>
                  </a:ext>
                </a:extLst>
              </p:cNvPr>
              <p:cNvSpPr>
                <a:spLocks noGrp="1" noRot="1" noChangeAspect="1" noMove="1" noResize="1" noEditPoints="1" noAdjustHandles="1" noChangeArrowheads="1" noChangeShapeType="1" noTextEdit="1"/>
              </p:cNvSpPr>
              <p:nvPr>
                <p:ph idx="1"/>
              </p:nvPr>
            </p:nvSpPr>
            <p:spPr>
              <a:blipFill>
                <a:blip r:embed="rId2"/>
                <a:stretch>
                  <a:fillRect l="-928" t="-2101"/>
                </a:stretch>
              </a:blipFill>
            </p:spPr>
            <p:txBody>
              <a:bodyPr/>
              <a:lstStyle/>
              <a:p>
                <a:r>
                  <a:rPr lang="en-US">
                    <a:noFill/>
                  </a:rPr>
                  <a:t> </a:t>
                </a:r>
              </a:p>
            </p:txBody>
          </p:sp>
        </mc:Fallback>
      </mc:AlternateContent>
    </p:spTree>
    <p:extLst>
      <p:ext uri="{BB962C8B-B14F-4D97-AF65-F5344CB8AC3E}">
        <p14:creationId xmlns:p14="http://schemas.microsoft.com/office/powerpoint/2010/main" val="1957756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90507-0083-426A-A125-0B3767F2AE48}"/>
              </a:ext>
            </a:extLst>
          </p:cNvPr>
          <p:cNvSpPr>
            <a:spLocks noGrp="1"/>
          </p:cNvSpPr>
          <p:nvPr>
            <p:ph type="title"/>
          </p:nvPr>
        </p:nvSpPr>
        <p:spPr/>
        <p:txBody>
          <a:bodyPr/>
          <a:lstStyle/>
          <a:p>
            <a:pPr algn="ctr"/>
            <a:r>
              <a:rPr lang="en-US" dirty="0"/>
              <a:t>Mac forgery game</a:t>
            </a:r>
          </a:p>
        </p:txBody>
      </p:sp>
      <p:sp>
        <p:nvSpPr>
          <p:cNvPr id="4" name="Rectangle 3">
            <a:extLst>
              <a:ext uri="{FF2B5EF4-FFF2-40B4-BE49-F238E27FC236}">
                <a16:creationId xmlns:a16="http://schemas.microsoft.com/office/drawing/2014/main" id="{AD4A3DC1-267E-4065-A119-C60E4289FA8D}"/>
              </a:ext>
            </a:extLst>
          </p:cNvPr>
          <p:cNvSpPr/>
          <p:nvPr/>
        </p:nvSpPr>
        <p:spPr>
          <a:xfrm>
            <a:off x="4939965" y="2431090"/>
            <a:ext cx="2231485" cy="3418112"/>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sp>
        <p:nvSpPr>
          <p:cNvPr id="5" name="Rectangle 4">
            <a:extLst>
              <a:ext uri="{FF2B5EF4-FFF2-40B4-BE49-F238E27FC236}">
                <a16:creationId xmlns:a16="http://schemas.microsoft.com/office/drawing/2014/main" id="{D7B7840B-1E22-4A71-AB46-B6993012DF86}"/>
              </a:ext>
            </a:extLst>
          </p:cNvPr>
          <p:cNvSpPr/>
          <p:nvPr/>
        </p:nvSpPr>
        <p:spPr>
          <a:xfrm>
            <a:off x="2851995" y="3490195"/>
            <a:ext cx="4319456" cy="1255137"/>
          </a:xfrm>
          <a:prstGeom prst="rect">
            <a:avLst/>
          </a:prstGeom>
          <a:solidFill>
            <a:schemeClr val="bg1">
              <a:alpha val="0"/>
            </a:schemeClr>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cxnSp>
        <p:nvCxnSpPr>
          <p:cNvPr id="6" name="Straight Arrow Connector 5">
            <a:extLst>
              <a:ext uri="{FF2B5EF4-FFF2-40B4-BE49-F238E27FC236}">
                <a16:creationId xmlns:a16="http://schemas.microsoft.com/office/drawing/2014/main" id="{D3578D3E-5E51-4BC4-BE16-64CCB8B6B4C9}"/>
              </a:ext>
            </a:extLst>
          </p:cNvPr>
          <p:cNvCxnSpPr>
            <a:cxnSpLocks/>
          </p:cNvCxnSpPr>
          <p:nvPr/>
        </p:nvCxnSpPr>
        <p:spPr>
          <a:xfrm>
            <a:off x="3205524" y="3937971"/>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A86F173-3A93-404F-A12E-3216C6616881}"/>
              </a:ext>
            </a:extLst>
          </p:cNvPr>
          <p:cNvCxnSpPr>
            <a:cxnSpLocks/>
          </p:cNvCxnSpPr>
          <p:nvPr/>
        </p:nvCxnSpPr>
        <p:spPr>
          <a:xfrm flipH="1">
            <a:off x="2993687" y="4529997"/>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DEE7C9C-A1F6-447C-B281-612C2F4C162A}"/>
                  </a:ext>
                </a:extLst>
              </p:cNvPr>
              <p:cNvSpPr txBox="1"/>
              <p:nvPr/>
            </p:nvSpPr>
            <p:spPr>
              <a:xfrm>
                <a:off x="5566630" y="2494272"/>
                <a:ext cx="97815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M</m:t>
                      </m:r>
                      <m:r>
                        <a:rPr lang="en-US" b="0" i="0" smtClean="0">
                          <a:latin typeface="Cambria Math" panose="02040503050406030204" pitchFamily="18" charset="0"/>
                        </a:rPr>
                        <m:t> </m:t>
                      </m:r>
                      <m:r>
                        <a:rPr lang="en-US" b="0" i="1" smtClean="0">
                          <a:latin typeface="Cambria Math" panose="02040503050406030204" pitchFamily="18" charset="0"/>
                        </a:rPr>
                        <m:t>←{}</m:t>
                      </m:r>
                    </m:oMath>
                  </m:oMathPara>
                </a14:m>
                <a:endParaRPr lang="en-US" dirty="0"/>
              </a:p>
            </p:txBody>
          </p:sp>
        </mc:Choice>
        <mc:Fallback xmlns="">
          <p:sp>
            <p:nvSpPr>
              <p:cNvPr id="8" name="TextBox 7">
                <a:extLst>
                  <a:ext uri="{FF2B5EF4-FFF2-40B4-BE49-F238E27FC236}">
                    <a16:creationId xmlns:a16="http://schemas.microsoft.com/office/drawing/2014/main" id="{9DEE7C9C-A1F6-447C-B281-612C2F4C162A}"/>
                  </a:ext>
                </a:extLst>
              </p:cNvPr>
              <p:cNvSpPr txBox="1">
                <a:spLocks noRot="1" noChangeAspect="1" noMove="1" noResize="1" noEditPoints="1" noAdjustHandles="1" noChangeArrowheads="1" noChangeShapeType="1" noTextEdit="1"/>
              </p:cNvSpPr>
              <p:nvPr/>
            </p:nvSpPr>
            <p:spPr>
              <a:xfrm>
                <a:off x="5566630" y="2494272"/>
                <a:ext cx="978153" cy="369332"/>
              </a:xfrm>
              <a:prstGeom prst="rect">
                <a:avLst/>
              </a:prstGeom>
              <a:blipFill>
                <a:blip r:embed="rId2"/>
                <a:stretch>
                  <a:fillRect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9CBBE89C-36AD-41DC-A3A6-27D01CAAAD6F}"/>
                  </a:ext>
                </a:extLst>
              </p:cNvPr>
              <p:cNvSpPr/>
              <p:nvPr/>
            </p:nvSpPr>
            <p:spPr>
              <a:xfrm>
                <a:off x="3727582" y="3529418"/>
                <a:ext cx="490840"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𝑚</m:t>
                      </m:r>
                      <m:r>
                        <a:rPr lang="en-US" b="0" i="1" dirty="0" smtClean="0">
                          <a:ln w="0"/>
                          <a:effectLst>
                            <a:outerShdw blurRad="38100" dist="19050" dir="2700000" algn="tl" rotWithShape="0">
                              <a:schemeClr val="dk1">
                                <a:alpha val="40000"/>
                              </a:schemeClr>
                            </a:outerShdw>
                          </a:effectLst>
                          <a:latin typeface="Cambria Math" panose="02040503050406030204" pitchFamily="18" charset="0"/>
                        </a:rPr>
                        <m:t>′</m:t>
                      </m:r>
                    </m:oMath>
                  </m:oMathPara>
                </a14:m>
                <a:endParaRPr lang="en-US" dirty="0">
                  <a:ln w="0"/>
                  <a:effectLst>
                    <a:outerShdw blurRad="38100" dist="19050" dir="2700000" algn="tl" rotWithShape="0">
                      <a:schemeClr val="dk1">
                        <a:alpha val="40000"/>
                      </a:schemeClr>
                    </a:outerShdw>
                  </a:effectLst>
                </a:endParaRPr>
              </a:p>
            </p:txBody>
          </p:sp>
        </mc:Choice>
        <mc:Fallback xmlns="">
          <p:sp>
            <p:nvSpPr>
              <p:cNvPr id="9" name="Rectangle 8">
                <a:extLst>
                  <a:ext uri="{FF2B5EF4-FFF2-40B4-BE49-F238E27FC236}">
                    <a16:creationId xmlns:a16="http://schemas.microsoft.com/office/drawing/2014/main" id="{9CBBE89C-36AD-41DC-A3A6-27D01CAAAD6F}"/>
                  </a:ext>
                </a:extLst>
              </p:cNvPr>
              <p:cNvSpPr>
                <a:spLocks noRot="1" noChangeAspect="1" noMove="1" noResize="1" noEditPoints="1" noAdjustHandles="1" noChangeArrowheads="1" noChangeShapeType="1" noTextEdit="1"/>
              </p:cNvSpPr>
              <p:nvPr/>
            </p:nvSpPr>
            <p:spPr>
              <a:xfrm>
                <a:off x="3727582" y="3529418"/>
                <a:ext cx="490840"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F7AF1D7C-7068-4E88-9185-39A728B0EAC1}"/>
                  </a:ext>
                </a:extLst>
              </p:cNvPr>
              <p:cNvSpPr/>
              <p:nvPr/>
            </p:nvSpPr>
            <p:spPr>
              <a:xfrm>
                <a:off x="3704980" y="4109004"/>
                <a:ext cx="388248"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n w="0"/>
                          <a:effectLst>
                            <a:outerShdw blurRad="38100" dist="19050" dir="2700000" algn="tl" rotWithShape="0">
                              <a:schemeClr val="dk1">
                                <a:alpha val="40000"/>
                              </a:schemeClr>
                            </a:outerShdw>
                          </a:effectLst>
                          <a:latin typeface="Cambria Math" panose="02040503050406030204" pitchFamily="18" charset="0"/>
                        </a:rPr>
                        <m:t>𝑡</m:t>
                      </m:r>
                      <m:r>
                        <a:rPr lang="en-US" b="0" i="1" smtClean="0">
                          <a:ln w="0"/>
                          <a:effectLst>
                            <a:outerShdw blurRad="38100" dist="19050" dir="2700000" algn="tl" rotWithShape="0">
                              <a:schemeClr val="dk1">
                                <a:alpha val="40000"/>
                              </a:schemeClr>
                            </a:outerShdw>
                          </a:effectLst>
                          <a:latin typeface="Cambria Math" panose="02040503050406030204" pitchFamily="18" charset="0"/>
                        </a:rPr>
                        <m:t>′</m:t>
                      </m:r>
                    </m:oMath>
                  </m:oMathPara>
                </a14:m>
                <a:endParaRPr lang="en-US" dirty="0">
                  <a:ln w="0"/>
                  <a:effectLst>
                    <a:outerShdw blurRad="38100" dist="19050" dir="2700000" algn="tl" rotWithShape="0">
                      <a:schemeClr val="dk1">
                        <a:alpha val="40000"/>
                      </a:schemeClr>
                    </a:outerShdw>
                  </a:effectLst>
                </a:endParaRPr>
              </a:p>
            </p:txBody>
          </p:sp>
        </mc:Choice>
        <mc:Fallback xmlns="">
          <p:sp>
            <p:nvSpPr>
              <p:cNvPr id="10" name="Rectangle 9">
                <a:extLst>
                  <a:ext uri="{FF2B5EF4-FFF2-40B4-BE49-F238E27FC236}">
                    <a16:creationId xmlns:a16="http://schemas.microsoft.com/office/drawing/2014/main" id="{F7AF1D7C-7068-4E88-9185-39A728B0EAC1}"/>
                  </a:ext>
                </a:extLst>
              </p:cNvPr>
              <p:cNvSpPr>
                <a:spLocks noRot="1" noChangeAspect="1" noMove="1" noResize="1" noEditPoints="1" noAdjustHandles="1" noChangeArrowheads="1" noChangeShapeType="1" noTextEdit="1"/>
              </p:cNvSpPr>
              <p:nvPr/>
            </p:nvSpPr>
            <p:spPr>
              <a:xfrm>
                <a:off x="3704980" y="4109004"/>
                <a:ext cx="388248"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CA7A097-8D30-4760-B200-6795F88F2450}"/>
                  </a:ext>
                </a:extLst>
              </p:cNvPr>
              <p:cNvSpPr txBox="1"/>
              <p:nvPr/>
            </p:nvSpPr>
            <p:spPr>
              <a:xfrm>
                <a:off x="5415626" y="2811539"/>
                <a:ext cx="1258806" cy="369332"/>
              </a:xfrm>
              <a:prstGeom prst="rect">
                <a:avLst/>
              </a:prstGeom>
              <a:noFill/>
            </p:spPr>
            <p:txBody>
              <a:bodyPr wrap="none" rtlCol="0">
                <a:spAutoFit/>
              </a:bodyPr>
              <a:lstStyle/>
              <a:p>
                <a:r>
                  <a:rPr lang="en-US" dirty="0"/>
                  <a:t>k</a:t>
                </a: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𝑅</m:t>
                        </m:r>
                      </m:sub>
                    </m:sSub>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0,1</m:t>
                            </m:r>
                          </m:e>
                        </m:d>
                      </m:e>
                      <m:sup>
                        <m:r>
                          <a:rPr lang="en-US" b="0" i="1" smtClean="0">
                            <a:latin typeface="Cambria Math" panose="02040503050406030204" pitchFamily="18" charset="0"/>
                          </a:rPr>
                          <m:t>𝑠</m:t>
                        </m:r>
                      </m:sup>
                    </m:sSup>
                  </m:oMath>
                </a14:m>
                <a:endParaRPr lang="en-US" dirty="0"/>
              </a:p>
            </p:txBody>
          </p:sp>
        </mc:Choice>
        <mc:Fallback xmlns="">
          <p:sp>
            <p:nvSpPr>
              <p:cNvPr id="16" name="TextBox 15">
                <a:extLst>
                  <a:ext uri="{FF2B5EF4-FFF2-40B4-BE49-F238E27FC236}">
                    <a16:creationId xmlns:a16="http://schemas.microsoft.com/office/drawing/2014/main" id="{FCA7A097-8D30-4760-B200-6795F88F2450}"/>
                  </a:ext>
                </a:extLst>
              </p:cNvPr>
              <p:cNvSpPr txBox="1">
                <a:spLocks noRot="1" noChangeAspect="1" noMove="1" noResize="1" noEditPoints="1" noAdjustHandles="1" noChangeArrowheads="1" noChangeShapeType="1" noTextEdit="1"/>
              </p:cNvSpPr>
              <p:nvPr/>
            </p:nvSpPr>
            <p:spPr>
              <a:xfrm>
                <a:off x="5415626" y="2811539"/>
                <a:ext cx="1258806" cy="369332"/>
              </a:xfrm>
              <a:prstGeom prst="rect">
                <a:avLst/>
              </a:prstGeom>
              <a:blipFill>
                <a:blip r:embed="rId5"/>
                <a:stretch>
                  <a:fillRect l="-3865" t="-8197" b="-24590"/>
                </a:stretch>
              </a:blipFill>
            </p:spPr>
            <p:txBody>
              <a:bodyPr/>
              <a:lstStyle/>
              <a:p>
                <a:r>
                  <a:rPr lang="en-US">
                    <a:noFill/>
                  </a:rPr>
                  <a:t> </a:t>
                </a:r>
              </a:p>
            </p:txBody>
          </p:sp>
        </mc:Fallback>
      </mc:AlternateContent>
      <p:cxnSp>
        <p:nvCxnSpPr>
          <p:cNvPr id="17" name="Straight Arrow Connector 16">
            <a:extLst>
              <a:ext uri="{FF2B5EF4-FFF2-40B4-BE49-F238E27FC236}">
                <a16:creationId xmlns:a16="http://schemas.microsoft.com/office/drawing/2014/main" id="{92CD30E6-C8B6-4B3B-988B-1D5EFA7D5BAD}"/>
              </a:ext>
            </a:extLst>
          </p:cNvPr>
          <p:cNvCxnSpPr>
            <a:cxnSpLocks/>
          </p:cNvCxnSpPr>
          <p:nvPr/>
        </p:nvCxnSpPr>
        <p:spPr>
          <a:xfrm>
            <a:off x="3205524" y="5383711"/>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5DBF8AB3-2518-4CE9-A01B-8627F56463E1}"/>
                  </a:ext>
                </a:extLst>
              </p:cNvPr>
              <p:cNvSpPr/>
              <p:nvPr/>
            </p:nvSpPr>
            <p:spPr>
              <a:xfrm>
                <a:off x="3567281" y="4959858"/>
                <a:ext cx="811441"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b="0" i="1" dirty="0" smtClean="0">
                          <a:ln w="0"/>
                          <a:effectLst>
                            <a:outerShdw blurRad="38100" dist="19050" dir="2700000" algn="tl" rotWithShape="0">
                              <a:schemeClr val="dk1">
                                <a:alpha val="40000"/>
                              </a:schemeClr>
                            </a:outerShdw>
                          </a:effectLst>
                          <a:latin typeface="Cambria Math" panose="02040503050406030204" pitchFamily="18" charset="0"/>
                        </a:rPr>
                        <m:t>(</m:t>
                      </m:r>
                      <m:r>
                        <a:rPr lang="en-US" i="1" dirty="0" smtClean="0">
                          <a:ln w="0"/>
                          <a:effectLst>
                            <a:outerShdw blurRad="38100" dist="19050" dir="2700000" algn="tl" rotWithShape="0">
                              <a:schemeClr val="dk1">
                                <a:alpha val="40000"/>
                              </a:schemeClr>
                            </a:outerShdw>
                          </a:effectLst>
                          <a:latin typeface="Cambria Math" panose="02040503050406030204" pitchFamily="18" charset="0"/>
                        </a:rPr>
                        <m:t>𝑚</m:t>
                      </m:r>
                      <m:r>
                        <a:rPr lang="en-US" b="0" i="1" dirty="0" smtClean="0">
                          <a:ln w="0"/>
                          <a:effectLst>
                            <a:outerShdw blurRad="38100" dist="19050" dir="2700000" algn="tl" rotWithShape="0">
                              <a:schemeClr val="dk1">
                                <a:alpha val="40000"/>
                              </a:schemeClr>
                            </a:outerShdw>
                          </a:effectLst>
                          <a:latin typeface="Cambria Math" panose="02040503050406030204" pitchFamily="18" charset="0"/>
                        </a:rPr>
                        <m:t>,</m:t>
                      </m:r>
                      <m:r>
                        <a:rPr lang="en-US" b="0" i="1" dirty="0" smtClean="0">
                          <a:ln w="0"/>
                          <a:effectLst>
                            <a:outerShdw blurRad="38100" dist="19050" dir="2700000" algn="tl" rotWithShape="0">
                              <a:schemeClr val="dk1">
                                <a:alpha val="40000"/>
                              </a:schemeClr>
                            </a:outerShdw>
                          </a:effectLst>
                          <a:latin typeface="Cambria Math" panose="02040503050406030204" pitchFamily="18" charset="0"/>
                        </a:rPr>
                        <m:t>𝑡</m:t>
                      </m:r>
                      <m:r>
                        <a:rPr lang="en-US" b="0" i="1" dirty="0" smtClean="0">
                          <a:ln w="0"/>
                          <a:effectLst>
                            <a:outerShdw blurRad="38100" dist="19050" dir="2700000" algn="tl" rotWithShape="0">
                              <a:schemeClr val="dk1">
                                <a:alpha val="40000"/>
                              </a:schemeClr>
                            </a:outerShdw>
                          </a:effectLst>
                          <a:latin typeface="Cambria Math" panose="02040503050406030204" pitchFamily="18" charset="0"/>
                        </a:rPr>
                        <m:t>)</m:t>
                      </m:r>
                    </m:oMath>
                  </m:oMathPara>
                </a14:m>
                <a:endParaRPr lang="en-US" dirty="0">
                  <a:ln w="0"/>
                  <a:effectLst>
                    <a:outerShdw blurRad="38100" dist="19050" dir="2700000" algn="tl" rotWithShape="0">
                      <a:schemeClr val="dk1">
                        <a:alpha val="40000"/>
                      </a:schemeClr>
                    </a:outerShdw>
                  </a:effectLst>
                </a:endParaRPr>
              </a:p>
            </p:txBody>
          </p:sp>
        </mc:Choice>
        <mc:Fallback xmlns="">
          <p:sp>
            <p:nvSpPr>
              <p:cNvPr id="18" name="Rectangle 17">
                <a:extLst>
                  <a:ext uri="{FF2B5EF4-FFF2-40B4-BE49-F238E27FC236}">
                    <a16:creationId xmlns:a16="http://schemas.microsoft.com/office/drawing/2014/main" id="{5DBF8AB3-2518-4CE9-A01B-8627F56463E1}"/>
                  </a:ext>
                </a:extLst>
              </p:cNvPr>
              <p:cNvSpPr>
                <a:spLocks noRot="1" noChangeAspect="1" noMove="1" noResize="1" noEditPoints="1" noAdjustHandles="1" noChangeArrowheads="1" noChangeShapeType="1" noTextEdit="1"/>
              </p:cNvSpPr>
              <p:nvPr/>
            </p:nvSpPr>
            <p:spPr>
              <a:xfrm>
                <a:off x="3567281" y="4959858"/>
                <a:ext cx="811441" cy="369332"/>
              </a:xfrm>
              <a:prstGeom prst="rect">
                <a:avLst/>
              </a:prstGeom>
              <a:blipFill>
                <a:blip r:embed="rId6"/>
                <a:stretch>
                  <a:fillRect r="-1504"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9F92D2D-60C5-47D3-A3C4-9349C828D960}"/>
                  </a:ext>
                </a:extLst>
              </p:cNvPr>
              <p:cNvSpPr txBox="1"/>
              <p:nvPr/>
            </p:nvSpPr>
            <p:spPr>
              <a:xfrm>
                <a:off x="5071667" y="4835602"/>
                <a:ext cx="2209259" cy="923330"/>
              </a:xfrm>
              <a:prstGeom prst="rect">
                <a:avLst/>
              </a:prstGeom>
              <a:noFill/>
            </p:spPr>
            <p:txBody>
              <a:bodyPr wrap="none" rtlCol="0">
                <a:spAutoFit/>
              </a:bodyPr>
              <a:lstStyle/>
              <a:p>
                <a:r>
                  <a:rPr lang="en-US" dirty="0"/>
                  <a:t>Wins if </a:t>
                </a:r>
              </a:p>
              <a:p>
                <a:pPr marL="285750" indent="-285750">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𝑚</m:t>
                    </m:r>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𝑀</m:t>
                    </m:r>
                  </m:oMath>
                </a14:m>
                <a:endParaRPr lang="en-US" b="0" i="1" dirty="0">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14:m>
                  <m:oMath xmlns:m="http://schemas.openxmlformats.org/officeDocument/2006/math">
                    <m:r>
                      <a:rPr lang="en-US" b="0" i="1" smtClean="0">
                        <a:latin typeface="Cambria Math" panose="02040503050406030204" pitchFamily="18" charset="0"/>
                        <a:ea typeface="Cambria Math" panose="02040503050406030204" pitchFamily="18" charset="0"/>
                      </a:rPr>
                      <m:t>𝑣𝑒𝑟𝑖𝑓𝑦</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e>
                    </m:d>
                    <m:r>
                      <a:rPr lang="en-US" b="0" i="1" smtClean="0">
                        <a:latin typeface="Cambria Math" panose="02040503050406030204" pitchFamily="18" charset="0"/>
                        <a:ea typeface="Cambria Math" panose="02040503050406030204" pitchFamily="18" charset="0"/>
                      </a:rPr>
                      <m:t>=1 </m:t>
                    </m:r>
                  </m:oMath>
                </a14:m>
                <a:endParaRPr lang="en-US" dirty="0"/>
              </a:p>
            </p:txBody>
          </p:sp>
        </mc:Choice>
        <mc:Fallback xmlns="">
          <p:sp>
            <p:nvSpPr>
              <p:cNvPr id="19" name="TextBox 18">
                <a:extLst>
                  <a:ext uri="{FF2B5EF4-FFF2-40B4-BE49-F238E27FC236}">
                    <a16:creationId xmlns:a16="http://schemas.microsoft.com/office/drawing/2014/main" id="{D9F92D2D-60C5-47D3-A3C4-9349C828D960}"/>
                  </a:ext>
                </a:extLst>
              </p:cNvPr>
              <p:cNvSpPr txBox="1">
                <a:spLocks noRot="1" noChangeAspect="1" noMove="1" noResize="1" noEditPoints="1" noAdjustHandles="1" noChangeArrowheads="1" noChangeShapeType="1" noTextEdit="1"/>
              </p:cNvSpPr>
              <p:nvPr/>
            </p:nvSpPr>
            <p:spPr>
              <a:xfrm>
                <a:off x="5071667" y="4835602"/>
                <a:ext cx="2209259" cy="923330"/>
              </a:xfrm>
              <a:prstGeom prst="rect">
                <a:avLst/>
              </a:prstGeom>
              <a:blipFill>
                <a:blip r:embed="rId7"/>
                <a:stretch>
                  <a:fillRect l="-2486" t="-3289" b="-65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FD7586DA-2AAB-4849-A8C8-225564AC00EC}"/>
                  </a:ext>
                </a:extLst>
              </p:cNvPr>
              <p:cNvSpPr txBox="1"/>
              <p:nvPr/>
            </p:nvSpPr>
            <p:spPr>
              <a:xfrm>
                <a:off x="5294164" y="4024558"/>
                <a:ext cx="180376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𝑚𝑎</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oMath>
                  </m:oMathPara>
                </a14:m>
                <a:endParaRPr lang="en-US" dirty="0"/>
              </a:p>
            </p:txBody>
          </p:sp>
        </mc:Choice>
        <mc:Fallback xmlns="">
          <p:sp>
            <p:nvSpPr>
              <p:cNvPr id="20" name="TextBox 19">
                <a:extLst>
                  <a:ext uri="{FF2B5EF4-FFF2-40B4-BE49-F238E27FC236}">
                    <a16:creationId xmlns:a16="http://schemas.microsoft.com/office/drawing/2014/main" id="{FD7586DA-2AAB-4849-A8C8-225564AC00EC}"/>
                  </a:ext>
                </a:extLst>
              </p:cNvPr>
              <p:cNvSpPr txBox="1">
                <a:spLocks noRot="1" noChangeAspect="1" noMove="1" noResize="1" noEditPoints="1" noAdjustHandles="1" noChangeArrowheads="1" noChangeShapeType="1" noTextEdit="1"/>
              </p:cNvSpPr>
              <p:nvPr/>
            </p:nvSpPr>
            <p:spPr>
              <a:xfrm>
                <a:off x="5294164" y="4024558"/>
                <a:ext cx="1803764" cy="369332"/>
              </a:xfrm>
              <a:prstGeom prst="rect">
                <a:avLst/>
              </a:prstGeom>
              <a:blipFill>
                <a:blip r:embed="rId8"/>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1A2BE9DA-71DA-4DA8-9C8E-DC76F6138522}"/>
                  </a:ext>
                </a:extLst>
              </p:cNvPr>
              <p:cNvSpPr txBox="1"/>
              <p:nvPr/>
            </p:nvSpPr>
            <p:spPr>
              <a:xfrm>
                <a:off x="4939964" y="3753305"/>
                <a:ext cx="20017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0" smtClean="0">
                          <a:latin typeface="Cambria Math" panose="02040503050406030204" pitchFamily="18" charset="0"/>
                        </a:rPr>
                        <m:t>       </m:t>
                      </m:r>
                      <m:r>
                        <m:rPr>
                          <m:sty m:val="p"/>
                        </m:rPr>
                        <a:rPr lang="en-US">
                          <a:latin typeface="Cambria Math" panose="02040503050406030204" pitchFamily="18" charset="0"/>
                        </a:rPr>
                        <m:t>M</m:t>
                      </m:r>
                      <m:r>
                        <a:rPr lang="en-US" b="0" i="1" smtClean="0">
                          <a:latin typeface="Cambria Math" panose="02040503050406030204" pitchFamily="18" charset="0"/>
                        </a:rPr>
                        <m:t>←</m:t>
                      </m:r>
                      <m:r>
                        <a:rPr lang="en-US" b="0" i="1" smtClean="0">
                          <a:latin typeface="Cambria Math" panose="02040503050406030204" pitchFamily="18" charset="0"/>
                        </a:rPr>
                        <m:t>𝑀</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oMath>
                  </m:oMathPara>
                </a14:m>
                <a:endParaRPr lang="en-US" dirty="0"/>
              </a:p>
            </p:txBody>
          </p:sp>
        </mc:Choice>
        <mc:Fallback xmlns="">
          <p:sp>
            <p:nvSpPr>
              <p:cNvPr id="21" name="TextBox 20">
                <a:extLst>
                  <a:ext uri="{FF2B5EF4-FFF2-40B4-BE49-F238E27FC236}">
                    <a16:creationId xmlns:a16="http://schemas.microsoft.com/office/drawing/2014/main" id="{1A2BE9DA-71DA-4DA8-9C8E-DC76F6138522}"/>
                  </a:ext>
                </a:extLst>
              </p:cNvPr>
              <p:cNvSpPr txBox="1">
                <a:spLocks noRot="1" noChangeAspect="1" noMove="1" noResize="1" noEditPoints="1" noAdjustHandles="1" noChangeArrowheads="1" noChangeShapeType="1" noTextEdit="1"/>
              </p:cNvSpPr>
              <p:nvPr/>
            </p:nvSpPr>
            <p:spPr>
              <a:xfrm>
                <a:off x="4939964" y="3753305"/>
                <a:ext cx="2001702" cy="369332"/>
              </a:xfrm>
              <a:prstGeom prst="rect">
                <a:avLst/>
              </a:prstGeom>
              <a:blipFill>
                <a:blip r:embed="rId9"/>
                <a:stretch>
                  <a:fillRect b="-16667"/>
                </a:stretch>
              </a:blipFill>
            </p:spPr>
            <p:txBody>
              <a:bodyPr/>
              <a:lstStyle/>
              <a:p>
                <a:r>
                  <a:rPr lang="en-US">
                    <a:noFill/>
                  </a:rPr>
                  <a:t> </a:t>
                </a:r>
              </a:p>
            </p:txBody>
          </p:sp>
        </mc:Fallback>
      </mc:AlternateContent>
      <p:sp>
        <p:nvSpPr>
          <p:cNvPr id="22" name="TextBox 21">
            <a:extLst>
              <a:ext uri="{FF2B5EF4-FFF2-40B4-BE49-F238E27FC236}">
                <a16:creationId xmlns:a16="http://schemas.microsoft.com/office/drawing/2014/main" id="{9ABEC25C-A5DD-4000-926A-9C19D736818A}"/>
              </a:ext>
            </a:extLst>
          </p:cNvPr>
          <p:cNvSpPr txBox="1"/>
          <p:nvPr/>
        </p:nvSpPr>
        <p:spPr>
          <a:xfrm>
            <a:off x="7396790" y="3747559"/>
            <a:ext cx="2963133" cy="646331"/>
          </a:xfrm>
          <a:prstGeom prst="rect">
            <a:avLst/>
          </a:prstGeom>
          <a:noFill/>
        </p:spPr>
        <p:txBody>
          <a:bodyPr wrap="square" rtlCol="0">
            <a:spAutoFit/>
          </a:bodyPr>
          <a:lstStyle/>
          <a:p>
            <a:r>
              <a:rPr lang="en-US" dirty="0"/>
              <a:t>Repeat as many times </a:t>
            </a:r>
          </a:p>
          <a:p>
            <a:r>
              <a:rPr lang="en-US" dirty="0"/>
              <a:t>as the adversary wants</a:t>
            </a:r>
          </a:p>
        </p:txBody>
      </p:sp>
    </p:spTree>
    <p:extLst>
      <p:ext uri="{BB962C8B-B14F-4D97-AF65-F5344CB8AC3E}">
        <p14:creationId xmlns:p14="http://schemas.microsoft.com/office/powerpoint/2010/main" val="308841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6" grpId="0"/>
      <p:bldP spid="18" grpId="0" animBg="1"/>
      <p:bldP spid="19"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0C949-EAB5-4450-8670-383CC62F4CDF}"/>
              </a:ext>
            </a:extLst>
          </p:cNvPr>
          <p:cNvSpPr>
            <a:spLocks noGrp="1"/>
          </p:cNvSpPr>
          <p:nvPr>
            <p:ph type="title"/>
          </p:nvPr>
        </p:nvSpPr>
        <p:spPr/>
        <p:txBody>
          <a:bodyPr/>
          <a:lstStyle/>
          <a:p>
            <a:pPr algn="ctr"/>
            <a:r>
              <a:rPr lang="en-US" dirty="0"/>
              <a:t>Mac forgery game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940829F-A9A8-4CE6-9D30-EC06E43A4328}"/>
                  </a:ext>
                </a:extLst>
              </p:cNvPr>
              <p:cNvSpPr>
                <a:spLocks noGrp="1"/>
              </p:cNvSpPr>
              <p:nvPr>
                <p:ph idx="1"/>
              </p:nvPr>
            </p:nvSpPr>
            <p:spPr/>
            <p:txBody>
              <a:bodyPr/>
              <a:lstStyle/>
              <a:p>
                <a:r>
                  <a:rPr lang="en-US" dirty="0"/>
                  <a:t>Allow the adversary to learn tags for as many message as he wants</a:t>
                </a:r>
              </a:p>
              <a:p>
                <a:endParaRPr lang="en-US" dirty="0"/>
              </a:p>
              <a:p>
                <a:r>
                  <a:rPr lang="en-US" dirty="0"/>
                  <a:t>A mac scheme is secure if</a:t>
                </a:r>
              </a:p>
              <a:p>
                <a:pPr lvl="1"/>
                <a14:m>
                  <m:oMath xmlns:m="http://schemas.openxmlformats.org/officeDocument/2006/math">
                    <m:func>
                      <m:funcPr>
                        <m:ctrlPr>
                          <a:rPr lang="en-US" i="1" dirty="0" smtClean="0">
                            <a:latin typeface="Cambria Math" panose="02040503050406030204" pitchFamily="18" charset="0"/>
                          </a:rPr>
                        </m:ctrlPr>
                      </m:funcPr>
                      <m:fName>
                        <m:r>
                          <m:rPr>
                            <m:sty m:val="p"/>
                          </m:rPr>
                          <a:rPr lang="en-US" i="0" dirty="0" smtClean="0">
                            <a:latin typeface="Cambria Math" panose="02040503050406030204" pitchFamily="18" charset="0"/>
                          </a:rPr>
                          <m:t>Pr</m:t>
                        </m:r>
                      </m:fName>
                      <m:e>
                        <m:d>
                          <m:dPr>
                            <m:begChr m:val="["/>
                            <m:endChr m:val="]"/>
                            <m:ctrlPr>
                              <a:rPr lang="en-US" i="1" dirty="0" smtClean="0">
                                <a:latin typeface="Cambria Math" panose="02040503050406030204" pitchFamily="18" charset="0"/>
                              </a:rPr>
                            </m:ctrlPr>
                          </m:dPr>
                          <m:e>
                            <m:r>
                              <a:rPr lang="en-US" i="1" dirty="0" smtClean="0">
                                <a:latin typeface="Cambria Math" panose="02040503050406030204" pitchFamily="18" charset="0"/>
                              </a:rPr>
                              <m:t>𝑎𝑑𝑣</m:t>
                            </m:r>
                            <m:r>
                              <a:rPr lang="en-US" i="1" dirty="0" smtClean="0">
                                <a:latin typeface="Cambria Math" panose="02040503050406030204" pitchFamily="18" charset="0"/>
                              </a:rPr>
                              <m:t> </m:t>
                            </m:r>
                            <m:r>
                              <a:rPr lang="en-US" i="1" dirty="0" smtClean="0">
                                <a:latin typeface="Cambria Math" panose="02040503050406030204" pitchFamily="18" charset="0"/>
                              </a:rPr>
                              <m:t>𝑤𝑖𝑛𝑠</m:t>
                            </m:r>
                            <m:r>
                              <a:rPr lang="en-US" i="1" dirty="0" smtClean="0">
                                <a:latin typeface="Cambria Math" panose="02040503050406030204" pitchFamily="18" charset="0"/>
                              </a:rPr>
                              <m:t> </m:t>
                            </m:r>
                            <m:r>
                              <a:rPr lang="en-US" i="1" dirty="0" smtClean="0">
                                <a:latin typeface="Cambria Math" panose="02040503050406030204" pitchFamily="18" charset="0"/>
                              </a:rPr>
                              <m:t>𝑡h𝑒</m:t>
                            </m:r>
                            <m:r>
                              <a:rPr lang="en-US" i="1" dirty="0" smtClean="0">
                                <a:latin typeface="Cambria Math" panose="02040503050406030204" pitchFamily="18" charset="0"/>
                              </a:rPr>
                              <m:t> </m:t>
                            </m:r>
                            <m:r>
                              <a:rPr lang="en-US" i="1" dirty="0" smtClean="0">
                                <a:latin typeface="Cambria Math" panose="02040503050406030204" pitchFamily="18" charset="0"/>
                              </a:rPr>
                              <m:t>𝑓𝑜𝑟𝑔𝑒𝑟𝑦</m:t>
                            </m:r>
                            <m:r>
                              <a:rPr lang="en-US" i="1" dirty="0" smtClean="0">
                                <a:latin typeface="Cambria Math" panose="02040503050406030204" pitchFamily="18" charset="0"/>
                              </a:rPr>
                              <m:t> </m:t>
                            </m:r>
                            <m:r>
                              <a:rPr lang="en-US" i="1" dirty="0" smtClean="0">
                                <a:latin typeface="Cambria Math" panose="02040503050406030204" pitchFamily="18" charset="0"/>
                              </a:rPr>
                              <m:t>𝑔𝑎𝑚𝑒</m:t>
                            </m:r>
                          </m:e>
                        </m:d>
                      </m:e>
                    </m:func>
                    <m:r>
                      <a:rPr lang="en-US" b="0" i="1" dirty="0" smtClean="0">
                        <a:latin typeface="Cambria Math" panose="02040503050406030204" pitchFamily="18" charset="0"/>
                      </a:rPr>
                      <m:t>≤</m:t>
                    </m:r>
                    <m:r>
                      <a:rPr lang="en-US" b="0" i="1" dirty="0" smtClean="0">
                        <a:latin typeface="Cambria Math" panose="02040503050406030204" pitchFamily="18" charset="0"/>
                      </a:rPr>
                      <m:t>𝑛𝑒𝑔𝑙</m:t>
                    </m:r>
                    <m:r>
                      <a:rPr lang="en-US" b="0" i="1" dirty="0" smtClean="0">
                        <a:latin typeface="Cambria Math" panose="02040503050406030204" pitchFamily="18" charset="0"/>
                      </a:rPr>
                      <m:t>(</m:t>
                    </m:r>
                    <m:r>
                      <a:rPr lang="en-US" b="0" i="1" dirty="0" smtClean="0">
                        <a:latin typeface="Cambria Math" panose="02040503050406030204" pitchFamily="18" charset="0"/>
                      </a:rPr>
                      <m:t>𝑠</m:t>
                    </m:r>
                    <m:r>
                      <a:rPr lang="en-US" b="0" i="1" dirty="0" smtClean="0">
                        <a:latin typeface="Cambria Math" panose="02040503050406030204" pitchFamily="18" charset="0"/>
                      </a:rPr>
                      <m:t>) </m:t>
                    </m:r>
                  </m:oMath>
                </a14:m>
                <a:r>
                  <a:rPr lang="en-US" dirty="0"/>
                  <a:t> </a:t>
                </a:r>
              </a:p>
            </p:txBody>
          </p:sp>
        </mc:Choice>
        <mc:Fallback xmlns="">
          <p:sp>
            <p:nvSpPr>
              <p:cNvPr id="3" name="Content Placeholder 2">
                <a:extLst>
                  <a:ext uri="{FF2B5EF4-FFF2-40B4-BE49-F238E27FC236}">
                    <a16:creationId xmlns:a16="http://schemas.microsoft.com/office/drawing/2014/main" id="{F940829F-A9A8-4CE6-9D30-EC06E43A4328}"/>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pic>
        <p:nvPicPr>
          <p:cNvPr id="37" name="Picture 36">
            <a:extLst>
              <a:ext uri="{FF2B5EF4-FFF2-40B4-BE49-F238E27FC236}">
                <a16:creationId xmlns:a16="http://schemas.microsoft.com/office/drawing/2014/main" id="{59AB359D-A65E-4561-9C2B-A29486237ED0}"/>
              </a:ext>
            </a:extLst>
          </p:cNvPr>
          <p:cNvPicPr>
            <a:picLocks noChangeAspect="1"/>
          </p:cNvPicPr>
          <p:nvPr/>
        </p:nvPicPr>
        <p:blipFill>
          <a:blip r:embed="rId3"/>
          <a:stretch>
            <a:fillRect/>
          </a:stretch>
        </p:blipFill>
        <p:spPr>
          <a:xfrm>
            <a:off x="3282236" y="3912461"/>
            <a:ext cx="4972531" cy="2569039"/>
          </a:xfrm>
          <a:prstGeom prst="rect">
            <a:avLst/>
          </a:prstGeom>
        </p:spPr>
      </p:pic>
    </p:spTree>
    <p:extLst>
      <p:ext uri="{BB962C8B-B14F-4D97-AF65-F5344CB8AC3E}">
        <p14:creationId xmlns:p14="http://schemas.microsoft.com/office/powerpoint/2010/main" val="2865122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D2AFE-3382-43C0-8EC4-522BE4869833}"/>
              </a:ext>
            </a:extLst>
          </p:cNvPr>
          <p:cNvSpPr>
            <a:spLocks noGrp="1"/>
          </p:cNvSpPr>
          <p:nvPr>
            <p:ph type="title"/>
          </p:nvPr>
        </p:nvSpPr>
        <p:spPr/>
        <p:txBody>
          <a:bodyPr/>
          <a:lstStyle/>
          <a:p>
            <a:pPr algn="ctr"/>
            <a:r>
              <a:rPr lang="en-US" dirty="0"/>
              <a:t>Does authentication imply secrecy</a:t>
            </a:r>
          </a:p>
        </p:txBody>
      </p:sp>
      <p:sp>
        <p:nvSpPr>
          <p:cNvPr id="3" name="Content Placeholder 2">
            <a:extLst>
              <a:ext uri="{FF2B5EF4-FFF2-40B4-BE49-F238E27FC236}">
                <a16:creationId xmlns:a16="http://schemas.microsoft.com/office/drawing/2014/main" id="{5F093462-904A-4968-9918-4C6BBFE871F5}"/>
              </a:ext>
            </a:extLst>
          </p:cNvPr>
          <p:cNvSpPr>
            <a:spLocks noGrp="1"/>
          </p:cNvSpPr>
          <p:nvPr>
            <p:ph idx="1"/>
          </p:nvPr>
        </p:nvSpPr>
        <p:spPr>
          <a:xfrm>
            <a:off x="838200" y="1875052"/>
            <a:ext cx="10515600" cy="4351338"/>
          </a:xfrm>
        </p:spPr>
        <p:txBody>
          <a:bodyPr>
            <a:normAutofit fontScale="92500" lnSpcReduction="10000"/>
          </a:bodyPr>
          <a:lstStyle/>
          <a:p>
            <a:r>
              <a:rPr lang="en-US" dirty="0"/>
              <a:t>Consider the question from the quiz</a:t>
            </a:r>
          </a:p>
          <a:p>
            <a:endParaRPr lang="en-US" dirty="0"/>
          </a:p>
          <a:p>
            <a:endParaRPr lang="en-US" dirty="0"/>
          </a:p>
          <a:p>
            <a:endParaRPr lang="en-US" dirty="0"/>
          </a:p>
          <a:p>
            <a:endParaRPr lang="en-US" dirty="0"/>
          </a:p>
          <a:p>
            <a:endParaRPr lang="en-US" dirty="0"/>
          </a:p>
          <a:p>
            <a:r>
              <a:rPr lang="en-US" dirty="0"/>
              <a:t>The answer is yes.</a:t>
            </a:r>
          </a:p>
          <a:p>
            <a:endParaRPr lang="en-US" dirty="0"/>
          </a:p>
          <a:p>
            <a:r>
              <a:rPr lang="en-US" dirty="0"/>
              <a:t>To prove this is the case, we will take an adversary which forges a mac for this scheme and breaks the original mac scheme</a:t>
            </a:r>
          </a:p>
        </p:txBody>
      </p:sp>
      <p:pic>
        <p:nvPicPr>
          <p:cNvPr id="4" name="Picture 3">
            <a:extLst>
              <a:ext uri="{FF2B5EF4-FFF2-40B4-BE49-F238E27FC236}">
                <a16:creationId xmlns:a16="http://schemas.microsoft.com/office/drawing/2014/main" id="{8AF9A538-7BCF-4231-9FBF-B87232850698}"/>
              </a:ext>
            </a:extLst>
          </p:cNvPr>
          <p:cNvPicPr>
            <a:picLocks noChangeAspect="1"/>
          </p:cNvPicPr>
          <p:nvPr/>
        </p:nvPicPr>
        <p:blipFill>
          <a:blip r:embed="rId2"/>
          <a:stretch>
            <a:fillRect/>
          </a:stretch>
        </p:blipFill>
        <p:spPr>
          <a:xfrm>
            <a:off x="3077862" y="2528909"/>
            <a:ext cx="5777813" cy="1816084"/>
          </a:xfrm>
          <a:prstGeom prst="rect">
            <a:avLst/>
          </a:prstGeom>
        </p:spPr>
      </p:pic>
      <p:sp>
        <p:nvSpPr>
          <p:cNvPr id="5" name="Rectangle 4">
            <a:extLst>
              <a:ext uri="{FF2B5EF4-FFF2-40B4-BE49-F238E27FC236}">
                <a16:creationId xmlns:a16="http://schemas.microsoft.com/office/drawing/2014/main" id="{DD327D1B-8196-4748-BC36-690B58C35C46}"/>
              </a:ext>
            </a:extLst>
          </p:cNvPr>
          <p:cNvSpPr/>
          <p:nvPr/>
        </p:nvSpPr>
        <p:spPr>
          <a:xfrm>
            <a:off x="2977977" y="2467178"/>
            <a:ext cx="5824151" cy="19395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4523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D2AFE-3382-43C0-8EC4-522BE4869833}"/>
              </a:ext>
            </a:extLst>
          </p:cNvPr>
          <p:cNvSpPr>
            <a:spLocks noGrp="1"/>
          </p:cNvSpPr>
          <p:nvPr>
            <p:ph type="title"/>
          </p:nvPr>
        </p:nvSpPr>
        <p:spPr/>
        <p:txBody>
          <a:bodyPr/>
          <a:lstStyle/>
          <a:p>
            <a:pPr algn="ctr"/>
            <a:r>
              <a:rPr lang="en-US" dirty="0"/>
              <a:t>Does authentication imply secrecy</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F093462-904A-4968-9918-4C6BBFE871F5}"/>
                  </a:ext>
                </a:extLst>
              </p:cNvPr>
              <p:cNvSpPr>
                <a:spLocks noGrp="1"/>
              </p:cNvSpPr>
              <p:nvPr>
                <p:ph idx="1"/>
              </p:nvPr>
            </p:nvSpPr>
            <p:spPr>
              <a:xfrm>
                <a:off x="838200" y="1875052"/>
                <a:ext cx="10515600" cy="4351338"/>
              </a:xfrm>
            </p:spPr>
            <p:txBody>
              <a:bodyPr>
                <a:normAutofit fontScale="47500" lnSpcReduction="20000"/>
              </a:bodyPr>
              <a:lstStyle/>
              <a:p>
                <a:r>
                  <a:rPr lang="en-US" dirty="0"/>
                  <a:t>Consider the question from the quiz</a:t>
                </a:r>
              </a:p>
              <a:p>
                <a:endParaRPr lang="en-US" dirty="0"/>
              </a:p>
              <a:p>
                <a:endParaRPr lang="en-US" dirty="0"/>
              </a:p>
              <a:p>
                <a:endParaRPr lang="en-US" dirty="0"/>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More formally, if the scheme is insecure =&gt; </a:t>
                </a:r>
                <a14:m>
                  <m:oMath xmlns:m="http://schemas.openxmlformats.org/officeDocument/2006/math">
                    <m:r>
                      <a:rPr lang="en-US" b="0" i="1" dirty="0" smtClean="0">
                        <a:latin typeface="Cambria Math" panose="02040503050406030204" pitchFamily="18" charset="0"/>
                      </a:rPr>
                      <m:t>∃</m:t>
                    </m:r>
                  </m:oMath>
                </a14:m>
                <a:r>
                  <a:rPr lang="en-US" dirty="0"/>
                  <a:t> </a:t>
                </a:r>
                <a14:m>
                  <m:oMath xmlns:m="http://schemas.openxmlformats.org/officeDocument/2006/math">
                    <m:r>
                      <a:rPr lang="en-US" i="1" dirty="0" smtClean="0">
                        <a:latin typeface="Cambria Math" panose="02040503050406030204" pitchFamily="18" charset="0"/>
                      </a:rPr>
                      <m:t>𝐴</m:t>
                    </m:r>
                    <m:r>
                      <a:rPr lang="en-US" i="1" dirty="0" smtClean="0">
                        <a:latin typeface="Cambria Math" panose="02040503050406030204" pitchFamily="18" charset="0"/>
                      </a:rPr>
                      <m:t>∈ </m:t>
                    </m:r>
                    <m:r>
                      <a:rPr lang="en-US" i="1" dirty="0" smtClean="0">
                        <a:latin typeface="Cambria Math" panose="02040503050406030204" pitchFamily="18" charset="0"/>
                      </a:rPr>
                      <m:t>𝑃𝑃𝑇</m:t>
                    </m:r>
                    <m:r>
                      <a:rPr lang="en-US" i="1" dirty="0" smtClean="0">
                        <a:latin typeface="Cambria Math" panose="02040503050406030204" pitchFamily="18" charset="0"/>
                      </a:rPr>
                      <m:t> </m:t>
                    </m:r>
                  </m:oMath>
                </a14:m>
                <a:r>
                  <a:rPr lang="en-US" dirty="0"/>
                  <a:t>which produces </a:t>
                </a:r>
                <a14:m>
                  <m:oMath xmlns:m="http://schemas.openxmlformats.org/officeDocument/2006/math">
                    <m:r>
                      <a:rPr lang="en-US" i="1" dirty="0" smtClean="0">
                        <a:latin typeface="Cambria Math" panose="02040503050406030204" pitchFamily="18" charset="0"/>
                      </a:rPr>
                      <m:t>𝑡</m:t>
                    </m:r>
                    <m:r>
                      <a:rPr lang="en-US" i="1" dirty="0" smtClean="0">
                        <a:latin typeface="Cambria Math" panose="02040503050406030204" pitchFamily="18" charset="0"/>
                      </a:rPr>
                      <m:t>=(</m:t>
                    </m:r>
                    <m:r>
                      <a:rPr lang="en-US" i="1" dirty="0" err="1" smtClean="0">
                        <a:latin typeface="Cambria Math" panose="02040503050406030204" pitchFamily="18" charset="0"/>
                      </a:rPr>
                      <m:t>𝑡</m:t>
                    </m:r>
                    <m:r>
                      <a:rPr lang="en-US" i="1" dirty="0" err="1" smtClean="0">
                        <a:latin typeface="Cambria Math" panose="02040503050406030204" pitchFamily="18" charset="0"/>
                      </a:rPr>
                      <m:t>’,</m:t>
                    </m:r>
                    <m:r>
                      <a:rPr lang="en-US" i="1" dirty="0" err="1" smtClean="0">
                        <a:latin typeface="Cambria Math" panose="02040503050406030204" pitchFamily="18" charset="0"/>
                      </a:rPr>
                      <m:t>𝑚</m:t>
                    </m:r>
                    <m:r>
                      <a:rPr lang="en-US" i="1" dirty="0" smtClean="0">
                        <a:latin typeface="Cambria Math" panose="02040503050406030204" pitchFamily="18" charset="0"/>
                      </a:rPr>
                      <m:t>’)</m:t>
                    </m:r>
                  </m:oMath>
                </a14:m>
                <a:endParaRPr lang="en-US" dirty="0"/>
              </a:p>
              <a:p>
                <a:pPr marL="0" indent="0">
                  <a:buNone/>
                </a:pPr>
                <a:r>
                  <a:rPr lang="en-US" dirty="0"/>
                  <a:t>such that </a:t>
                </a:r>
                <a14:m>
                  <m:oMath xmlns:m="http://schemas.openxmlformats.org/officeDocument/2006/math">
                    <m:r>
                      <a:rPr lang="en-US" b="0" i="1" dirty="0" smtClean="0">
                        <a:latin typeface="Cambria Math" panose="02040503050406030204" pitchFamily="18" charset="0"/>
                      </a:rPr>
                      <m:t>𝑉𝑒𝑟𝑖𝑓𝑦</m:t>
                    </m:r>
                    <m:r>
                      <a:rPr lang="en-US" i="1" dirty="0" smtClean="0">
                        <a:latin typeface="Cambria Math" panose="02040503050406030204" pitchFamily="18" charset="0"/>
                      </a:rPr>
                      <m:t>(</m:t>
                    </m:r>
                    <m:r>
                      <a:rPr lang="en-US" i="1" dirty="0" err="1" smtClean="0">
                        <a:latin typeface="Cambria Math" panose="02040503050406030204" pitchFamily="18" charset="0"/>
                      </a:rPr>
                      <m:t>𝑘</m:t>
                    </m:r>
                    <m:r>
                      <a:rPr lang="en-US" i="1" dirty="0" err="1" smtClean="0">
                        <a:latin typeface="Cambria Math" panose="02040503050406030204" pitchFamily="18" charset="0"/>
                      </a:rPr>
                      <m:t>,</m:t>
                    </m:r>
                    <m:r>
                      <a:rPr lang="en-US" i="1" dirty="0" err="1" smtClean="0">
                        <a:latin typeface="Cambria Math" panose="02040503050406030204" pitchFamily="18" charset="0"/>
                      </a:rPr>
                      <m:t>𝑚</m:t>
                    </m:r>
                    <m:r>
                      <a:rPr lang="en-US" i="1" dirty="0" smtClean="0">
                        <a:latin typeface="Cambria Math" panose="02040503050406030204" pitchFamily="18" charset="0"/>
                      </a:rPr>
                      <m:t>,(</m:t>
                    </m:r>
                    <m:r>
                      <a:rPr lang="en-US" i="1" dirty="0" err="1" smtClean="0">
                        <a:latin typeface="Cambria Math" panose="02040503050406030204" pitchFamily="18" charset="0"/>
                      </a:rPr>
                      <m:t>𝑡</m:t>
                    </m:r>
                    <m:r>
                      <a:rPr lang="en-US" i="1" dirty="0" err="1" smtClean="0">
                        <a:latin typeface="Cambria Math" panose="02040503050406030204" pitchFamily="18" charset="0"/>
                      </a:rPr>
                      <m:t>’,</m:t>
                    </m:r>
                    <m:r>
                      <a:rPr lang="en-US" i="1" dirty="0" err="1" smtClean="0">
                        <a:latin typeface="Cambria Math" panose="02040503050406030204" pitchFamily="18" charset="0"/>
                      </a:rPr>
                      <m:t>𝑚</m:t>
                    </m:r>
                    <m:r>
                      <a:rPr lang="en-US" i="1" dirty="0" smtClean="0">
                        <a:latin typeface="Cambria Math" panose="02040503050406030204" pitchFamily="18" charset="0"/>
                      </a:rPr>
                      <m:t>’)) = </m:t>
                    </m:r>
                    <m:r>
                      <a:rPr lang="en-US" i="1" dirty="0" smtClean="0">
                        <a:latin typeface="Cambria Math" panose="02040503050406030204" pitchFamily="18" charset="0"/>
                      </a:rPr>
                      <m:t>𝑎𝑐𝑐𝑡𝑒𝑝𝑡</m:t>
                    </m:r>
                  </m:oMath>
                </a14:m>
                <a:r>
                  <a:rPr lang="en-US" dirty="0"/>
                  <a:t>  for a fresh m’</a:t>
                </a:r>
              </a:p>
              <a:p>
                <a:pPr marL="0" indent="0">
                  <a:buNone/>
                </a:pPr>
                <a:endParaRPr lang="en-US" dirty="0"/>
              </a:p>
              <a:p>
                <a:pPr marL="0" indent="0">
                  <a:buNone/>
                </a:pPr>
                <a:r>
                  <a:rPr lang="en-US" dirty="0"/>
                  <a:t>However since </a:t>
                </a:r>
                <a14:m>
                  <m:oMath xmlns:m="http://schemas.openxmlformats.org/officeDocument/2006/math">
                    <m:r>
                      <a:rPr lang="en-US" i="1" dirty="0" smtClean="0">
                        <a:latin typeface="Cambria Math" panose="02040503050406030204" pitchFamily="18" charset="0"/>
                      </a:rPr>
                      <m:t>𝑉𝑒𝑟𝑖𝑓𝑦</m:t>
                    </m:r>
                    <m:r>
                      <a:rPr lang="en-US" i="1" dirty="0" smtClean="0">
                        <a:latin typeface="Cambria Math" panose="02040503050406030204" pitchFamily="18" charset="0"/>
                      </a:rPr>
                      <m:t>’ (</m:t>
                    </m:r>
                    <m:r>
                      <a:rPr lang="en-US" i="1" dirty="0" err="1" smtClean="0">
                        <a:latin typeface="Cambria Math" panose="02040503050406030204" pitchFamily="18" charset="0"/>
                      </a:rPr>
                      <m:t>𝑘</m:t>
                    </m:r>
                    <m:r>
                      <a:rPr lang="en-US" i="1" dirty="0" err="1" smtClean="0">
                        <a:latin typeface="Cambria Math" panose="02040503050406030204" pitchFamily="18" charset="0"/>
                      </a:rPr>
                      <m:t>,</m:t>
                    </m:r>
                    <m:r>
                      <a:rPr lang="en-US" i="1" dirty="0" err="1" smtClean="0">
                        <a:latin typeface="Cambria Math" panose="02040503050406030204" pitchFamily="18" charset="0"/>
                      </a:rPr>
                      <m:t>𝑚</m:t>
                    </m:r>
                    <m:r>
                      <a:rPr lang="en-US" i="1" dirty="0">
                        <a:latin typeface="Cambria Math" panose="02040503050406030204" pitchFamily="18" charset="0"/>
                      </a:rPr>
                      <m:t>,</m:t>
                    </m:r>
                    <m:r>
                      <a:rPr lang="en-US" i="1" dirty="0" smtClean="0">
                        <a:latin typeface="Cambria Math" panose="02040503050406030204" pitchFamily="18" charset="0"/>
                      </a:rPr>
                      <m:t>(</m:t>
                    </m:r>
                    <m:r>
                      <a:rPr lang="en-US" i="1" dirty="0" err="1" smtClean="0">
                        <a:latin typeface="Cambria Math" panose="02040503050406030204" pitchFamily="18" charset="0"/>
                      </a:rPr>
                      <m:t>𝑡</m:t>
                    </m:r>
                    <m:r>
                      <a:rPr lang="en-US" i="1" dirty="0" err="1" smtClean="0">
                        <a:latin typeface="Cambria Math" panose="02040503050406030204" pitchFamily="18" charset="0"/>
                      </a:rPr>
                      <m:t>’,</m:t>
                    </m:r>
                    <m:r>
                      <a:rPr lang="en-US" i="1" dirty="0" err="1" smtClean="0">
                        <a:latin typeface="Cambria Math" panose="02040503050406030204" pitchFamily="18" charset="0"/>
                      </a:rPr>
                      <m:t>𝑚</m:t>
                    </m:r>
                    <m:r>
                      <a:rPr lang="en-US" i="1" dirty="0" smtClean="0">
                        <a:latin typeface="Cambria Math" panose="02040503050406030204" pitchFamily="18" charset="0"/>
                      </a:rPr>
                      <m:t>’)) = </m:t>
                    </m:r>
                    <m:r>
                      <a:rPr lang="en-US" i="1" dirty="0" smtClean="0">
                        <a:latin typeface="Cambria Math" panose="02040503050406030204" pitchFamily="18" charset="0"/>
                      </a:rPr>
                      <m:t>𝑉𝑒𝑟𝑖𝑓𝑦</m:t>
                    </m:r>
                    <m:r>
                      <a:rPr lang="en-US" i="1" dirty="0" smtClean="0">
                        <a:latin typeface="Cambria Math" panose="02040503050406030204" pitchFamily="18" charset="0"/>
                      </a:rPr>
                      <m:t>(</m:t>
                    </m:r>
                    <m:r>
                      <a:rPr lang="en-US" i="1" dirty="0" err="1" smtClean="0">
                        <a:latin typeface="Cambria Math" panose="02040503050406030204" pitchFamily="18" charset="0"/>
                      </a:rPr>
                      <m:t>𝑘</m:t>
                    </m:r>
                    <m:r>
                      <a:rPr lang="en-US" i="1" dirty="0" err="1" smtClean="0">
                        <a:latin typeface="Cambria Math" panose="02040503050406030204" pitchFamily="18" charset="0"/>
                      </a:rPr>
                      <m:t>,</m:t>
                    </m:r>
                    <m:r>
                      <a:rPr lang="en-US" i="1" dirty="0" err="1" smtClean="0">
                        <a:latin typeface="Cambria Math" panose="02040503050406030204" pitchFamily="18" charset="0"/>
                      </a:rPr>
                      <m:t>𝑚</m:t>
                    </m:r>
                    <m:r>
                      <a:rPr lang="en-US" i="1" dirty="0" err="1" smtClean="0">
                        <a:latin typeface="Cambria Math" panose="02040503050406030204" pitchFamily="18" charset="0"/>
                      </a:rPr>
                      <m:t>,</m:t>
                    </m:r>
                    <m:r>
                      <a:rPr lang="en-US" i="1" dirty="0" err="1" smtClean="0">
                        <a:latin typeface="Cambria Math" panose="02040503050406030204" pitchFamily="18" charset="0"/>
                      </a:rPr>
                      <m:t>𝑡</m:t>
                    </m:r>
                    <m:r>
                      <a:rPr lang="en-US" i="1" dirty="0" smtClean="0">
                        <a:latin typeface="Cambria Math" panose="02040503050406030204" pitchFamily="18" charset="0"/>
                      </a:rPr>
                      <m:t>’)</m:t>
                    </m:r>
                  </m:oMath>
                </a14:m>
                <a:r>
                  <a:rPr lang="en-US" dirty="0"/>
                  <a:t>, this means that the adversary created a mac tag for the original scheme.</a:t>
                </a:r>
              </a:p>
              <a:p>
                <a:pPr marL="0" indent="0">
                  <a:buNone/>
                </a:pPr>
                <a:r>
                  <a:rPr lang="en-US" dirty="0"/>
                  <a:t>Hence, the original scheme is not a mac scheme. </a:t>
                </a:r>
              </a:p>
              <a:p>
                <a:pPr marL="0" indent="0">
                  <a:buNone/>
                </a:pPr>
                <a:endParaRPr lang="en-US" dirty="0"/>
              </a:p>
              <a:p>
                <a:pPr marL="0" indent="0">
                  <a:buNone/>
                </a:pPr>
                <a:r>
                  <a:rPr lang="en-US" dirty="0"/>
                  <a:t>By contradiction, we have a mac scheme.</a:t>
                </a:r>
              </a:p>
              <a:p>
                <a:pPr marL="0" indent="0">
                  <a:buNone/>
                </a:pPr>
                <a:endParaRPr lang="en-US" dirty="0"/>
              </a:p>
              <a:p>
                <a:pPr marL="0" indent="0">
                  <a:buNone/>
                </a:pPr>
                <a:endParaRPr lang="en-US" dirty="0"/>
              </a:p>
              <a:p>
                <a:pPr marL="0" indent="0">
                  <a:buNone/>
                </a:pPr>
                <a:endParaRPr lang="en-US" dirty="0"/>
              </a:p>
            </p:txBody>
          </p:sp>
        </mc:Choice>
        <mc:Fallback>
          <p:sp>
            <p:nvSpPr>
              <p:cNvPr id="3" name="Content Placeholder 2">
                <a:extLst>
                  <a:ext uri="{FF2B5EF4-FFF2-40B4-BE49-F238E27FC236}">
                    <a16:creationId xmlns:a16="http://schemas.microsoft.com/office/drawing/2014/main" id="{5F093462-904A-4968-9918-4C6BBFE871F5}"/>
                  </a:ext>
                </a:extLst>
              </p:cNvPr>
              <p:cNvSpPr>
                <a:spLocks noGrp="1" noRot="1" noChangeAspect="1" noMove="1" noResize="1" noEditPoints="1" noAdjustHandles="1" noChangeArrowheads="1" noChangeShapeType="1" noTextEdit="1"/>
              </p:cNvSpPr>
              <p:nvPr>
                <p:ph idx="1"/>
              </p:nvPr>
            </p:nvSpPr>
            <p:spPr>
              <a:xfrm>
                <a:off x="838200" y="1875052"/>
                <a:ext cx="10515600" cy="4351338"/>
              </a:xfrm>
              <a:blipFill>
                <a:blip r:embed="rId2"/>
                <a:stretch>
                  <a:fillRect l="-116" t="-1262"/>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8AF9A538-7BCF-4231-9FBF-B87232850698}"/>
              </a:ext>
            </a:extLst>
          </p:cNvPr>
          <p:cNvPicPr>
            <a:picLocks noChangeAspect="1"/>
          </p:cNvPicPr>
          <p:nvPr/>
        </p:nvPicPr>
        <p:blipFill>
          <a:blip r:embed="rId3"/>
          <a:stretch>
            <a:fillRect/>
          </a:stretch>
        </p:blipFill>
        <p:spPr>
          <a:xfrm>
            <a:off x="3275572" y="2487720"/>
            <a:ext cx="4875106" cy="1532345"/>
          </a:xfrm>
          <a:prstGeom prst="rect">
            <a:avLst/>
          </a:prstGeom>
        </p:spPr>
      </p:pic>
      <p:sp>
        <p:nvSpPr>
          <p:cNvPr id="5" name="Rectangle 4">
            <a:extLst>
              <a:ext uri="{FF2B5EF4-FFF2-40B4-BE49-F238E27FC236}">
                <a16:creationId xmlns:a16="http://schemas.microsoft.com/office/drawing/2014/main" id="{DD327D1B-8196-4748-BC36-690B58C35C46}"/>
              </a:ext>
            </a:extLst>
          </p:cNvPr>
          <p:cNvSpPr/>
          <p:nvPr/>
        </p:nvSpPr>
        <p:spPr>
          <a:xfrm>
            <a:off x="3175687" y="2425989"/>
            <a:ext cx="4819378" cy="16365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255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2" end="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A6C7B-7D4C-40A8-88C7-52B191C5880D}"/>
              </a:ext>
            </a:extLst>
          </p:cNvPr>
          <p:cNvSpPr>
            <a:spLocks noGrp="1"/>
          </p:cNvSpPr>
          <p:nvPr>
            <p:ph type="title"/>
          </p:nvPr>
        </p:nvSpPr>
        <p:spPr/>
        <p:txBody>
          <a:bodyPr/>
          <a:lstStyle/>
          <a:p>
            <a:pPr algn="ctr"/>
            <a:r>
              <a:rPr lang="en-US" dirty="0"/>
              <a:t>Lesson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70647F9-A971-4099-A817-33C6DA99B378}"/>
                  </a:ext>
                </a:extLst>
              </p:cNvPr>
              <p:cNvSpPr>
                <a:spLocks noGrp="1"/>
              </p:cNvSpPr>
              <p:nvPr>
                <p:ph idx="1"/>
              </p:nvPr>
            </p:nvSpPr>
            <p:spPr/>
            <p:txBody>
              <a:bodyPr/>
              <a:lstStyle/>
              <a:p>
                <a:endParaRPr lang="en-US" dirty="0"/>
              </a:p>
              <a:p>
                <a:r>
                  <a:rPr lang="en-US" dirty="0"/>
                  <a:t>Lesson </a:t>
                </a:r>
              </a:p>
              <a:p>
                <a:pPr lvl="1"/>
                <a:r>
                  <a:rPr lang="en-US" dirty="0"/>
                  <a:t>Authentication </a:t>
                </a:r>
                <a14:m>
                  <m:oMath xmlns:m="http://schemas.openxmlformats.org/officeDocument/2006/math">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 </m:t>
                    </m:r>
                  </m:oMath>
                </a14:m>
                <a:r>
                  <a:rPr lang="en-US" dirty="0"/>
                  <a:t>Encryption</a:t>
                </a:r>
              </a:p>
              <a:p>
                <a:pPr lvl="1"/>
                <a:r>
                  <a:rPr lang="en-US" dirty="0"/>
                  <a:t>Encryption        </a:t>
                </a:r>
                <a14:m>
                  <m:oMath xmlns:m="http://schemas.openxmlformats.org/officeDocument/2006/math">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rPr>
                      <m:t> </m:t>
                    </m:r>
                  </m:oMath>
                </a14:m>
                <a:r>
                  <a:rPr lang="en-US" dirty="0"/>
                  <a:t>Authentication</a:t>
                </a:r>
              </a:p>
              <a:p>
                <a:pPr marL="457200" lvl="1" indent="0">
                  <a:buNone/>
                </a:pPr>
                <a:endParaRPr lang="en-US" dirty="0"/>
              </a:p>
              <a:p>
                <a:r>
                  <a:rPr lang="en-US" dirty="0"/>
                  <a:t>In the future, if I ever see anyone mention ciphertext in a question that only talks about macs, there will be a loss of points.</a:t>
                </a:r>
              </a:p>
              <a:p>
                <a:endParaRPr lang="en-US" dirty="0"/>
              </a:p>
              <a:p>
                <a:endParaRPr lang="en-US" dirty="0"/>
              </a:p>
              <a:p>
                <a:endParaRPr lang="en-US" dirty="0"/>
              </a:p>
            </p:txBody>
          </p:sp>
        </mc:Choice>
        <mc:Fallback xmlns="">
          <p:sp>
            <p:nvSpPr>
              <p:cNvPr id="3" name="Content Placeholder 2">
                <a:extLst>
                  <a:ext uri="{FF2B5EF4-FFF2-40B4-BE49-F238E27FC236}">
                    <a16:creationId xmlns:a16="http://schemas.microsoft.com/office/drawing/2014/main" id="{A70647F9-A971-4099-A817-33C6DA99B378}"/>
                  </a:ext>
                </a:extLst>
              </p:cNvPr>
              <p:cNvSpPr>
                <a:spLocks noGrp="1" noRot="1" noChangeAspect="1" noMove="1" noResize="1" noEditPoints="1" noAdjustHandles="1" noChangeArrowheads="1" noChangeShapeType="1" noTextEdit="1"/>
              </p:cNvSpPr>
              <p:nvPr>
                <p:ph idx="1"/>
              </p:nvPr>
            </p:nvSpPr>
            <p:spPr>
              <a:blipFill>
                <a:blip r:embed="rId2"/>
                <a:stretch>
                  <a:fillRect l="-1043"/>
                </a:stretch>
              </a:blipFill>
            </p:spPr>
            <p:txBody>
              <a:bodyPr/>
              <a:lstStyle/>
              <a:p>
                <a:r>
                  <a:rPr lang="en-US">
                    <a:noFill/>
                  </a:rPr>
                  <a:t> </a:t>
                </a:r>
              </a:p>
            </p:txBody>
          </p:sp>
        </mc:Fallback>
      </mc:AlternateContent>
    </p:spTree>
    <p:extLst>
      <p:ext uri="{BB962C8B-B14F-4D97-AF65-F5344CB8AC3E}">
        <p14:creationId xmlns:p14="http://schemas.microsoft.com/office/powerpoint/2010/main" val="1722173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ABBBB-6C56-4775-92CD-602A53BCEF66}"/>
              </a:ext>
            </a:extLst>
          </p:cNvPr>
          <p:cNvSpPr>
            <a:spLocks noGrp="1"/>
          </p:cNvSpPr>
          <p:nvPr>
            <p:ph type="title"/>
          </p:nvPr>
        </p:nvSpPr>
        <p:spPr/>
        <p:txBody>
          <a:bodyPr/>
          <a:lstStyle/>
          <a:p>
            <a:pPr algn="ctr"/>
            <a:r>
              <a:rPr lang="en-US" dirty="0"/>
              <a:t>Validation-oracle indistinguishability game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5129A96-944F-4A36-BDAC-AB6F37E626D2}"/>
                  </a:ext>
                </a:extLst>
              </p:cNvPr>
              <p:cNvSpPr>
                <a:spLocks noGrp="1"/>
              </p:cNvSpPr>
              <p:nvPr>
                <p:ph idx="1"/>
              </p:nvPr>
            </p:nvSpPr>
            <p:spPr/>
            <p:txBody>
              <a:bodyPr/>
              <a:lstStyle/>
              <a:p>
                <a:r>
                  <a:rPr lang="en-US" dirty="0"/>
                  <a:t>Validation-oracle games</a:t>
                </a:r>
              </a:p>
              <a:p>
                <a:pPr lvl="1"/>
                <a:r>
                  <a:rPr lang="en-US" dirty="0"/>
                  <a:t>Adversary chooses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0</m:t>
                        </m:r>
                      </m:sub>
                    </m:sSub>
                    <m:r>
                      <a:rPr lang="en-US" i="1" dirty="0" smtClean="0">
                        <a:latin typeface="Cambria Math" panose="02040503050406030204" pitchFamily="18" charset="0"/>
                      </a:rPr>
                      <m:t>, </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1</m:t>
                        </m:r>
                      </m:sub>
                    </m:sSub>
                  </m:oMath>
                </a14:m>
                <a:endParaRPr lang="en-US" dirty="0"/>
              </a:p>
              <a:p>
                <a:pPr lvl="1"/>
                <a:r>
                  <a:rPr lang="en-US" dirty="0"/>
                  <a:t>In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𝐺</m:t>
                        </m:r>
                      </m:e>
                      <m:sub>
                        <m:r>
                          <a:rPr lang="en-US" i="1" dirty="0" smtClean="0">
                            <a:latin typeface="Cambria Math" panose="02040503050406030204" pitchFamily="18" charset="0"/>
                          </a:rPr>
                          <m:t>0</m:t>
                        </m:r>
                      </m:sub>
                    </m:sSub>
                  </m:oMath>
                </a14:m>
                <a:r>
                  <a:rPr lang="en-US" dirty="0"/>
                  <a:t>, the game returns </a:t>
                </a:r>
                <a14:m>
                  <m:oMath xmlns:m="http://schemas.openxmlformats.org/officeDocument/2006/math">
                    <m:r>
                      <a:rPr lang="en-US" i="1" dirty="0" smtClean="0">
                        <a:latin typeface="Cambria Math" panose="02040503050406030204" pitchFamily="18" charset="0"/>
                      </a:rPr>
                      <m:t>𝐸𝑛𝑐</m:t>
                    </m:r>
                    <m:d>
                      <m:dPr>
                        <m:ctrlPr>
                          <a:rPr lang="en-US" i="1" dirty="0" smtClean="0">
                            <a:latin typeface="Cambria Math" panose="02040503050406030204" pitchFamily="18" charset="0"/>
                          </a:rPr>
                        </m:ctrlPr>
                      </m:dPr>
                      <m:e>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0</m:t>
                            </m:r>
                          </m:sub>
                        </m:sSub>
                      </m:e>
                    </m:d>
                  </m:oMath>
                </a14:m>
                <a:endParaRPr lang="en-US" dirty="0"/>
              </a:p>
              <a:p>
                <a:pPr lvl="1"/>
                <a:r>
                  <a:rPr lang="en-US" dirty="0"/>
                  <a:t>In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𝐺</m:t>
                        </m:r>
                      </m:e>
                      <m:sub>
                        <m:r>
                          <a:rPr lang="en-US" i="1" dirty="0" smtClean="0">
                            <a:latin typeface="Cambria Math" panose="02040503050406030204" pitchFamily="18" charset="0"/>
                          </a:rPr>
                          <m:t>1</m:t>
                        </m:r>
                      </m:sub>
                    </m:sSub>
                  </m:oMath>
                </a14:m>
                <a:r>
                  <a:rPr lang="en-US" dirty="0"/>
                  <a:t>, the game returns </a:t>
                </a:r>
                <a14:m>
                  <m:oMath xmlns:m="http://schemas.openxmlformats.org/officeDocument/2006/math">
                    <m:r>
                      <a:rPr lang="en-US" i="1" dirty="0" smtClean="0">
                        <a:latin typeface="Cambria Math" panose="02040503050406030204" pitchFamily="18" charset="0"/>
                      </a:rPr>
                      <m:t>𝐸𝑛𝑐</m:t>
                    </m:r>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1</m:t>
                        </m:r>
                      </m:sub>
                    </m:sSub>
                    <m:r>
                      <a:rPr lang="en-US" i="1" dirty="0" smtClean="0">
                        <a:latin typeface="Cambria Math" panose="02040503050406030204" pitchFamily="18" charset="0"/>
                      </a:rPr>
                      <m:t>)</m:t>
                    </m:r>
                  </m:oMath>
                </a14:m>
                <a:endParaRPr lang="en-US" dirty="0"/>
              </a:p>
              <a:p>
                <a:pPr lvl="1"/>
                <a:r>
                  <a:rPr lang="en-US" dirty="0"/>
                  <a:t>In both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𝐺</m:t>
                        </m:r>
                      </m:e>
                      <m:sub>
                        <m:r>
                          <a:rPr lang="en-US" i="1" dirty="0" smtClean="0">
                            <a:latin typeface="Cambria Math" panose="02040503050406030204" pitchFamily="18" charset="0"/>
                          </a:rPr>
                          <m:t>0</m:t>
                        </m:r>
                      </m:sub>
                    </m:sSub>
                    <m:r>
                      <a:rPr lang="en-US" i="1" dirty="0" smtClean="0">
                        <a:latin typeface="Cambria Math" panose="02040503050406030204" pitchFamily="18" charset="0"/>
                      </a:rPr>
                      <m:t>  </m:t>
                    </m:r>
                  </m:oMath>
                </a14:m>
                <a:r>
                  <a:rPr lang="en-US" dirty="0"/>
                  <a:t>and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𝐺</m:t>
                        </m:r>
                      </m:e>
                      <m:sub>
                        <m:r>
                          <a:rPr lang="en-US" i="1" dirty="0" smtClean="0">
                            <a:latin typeface="Cambria Math" panose="02040503050406030204" pitchFamily="18" charset="0"/>
                          </a:rPr>
                          <m:t>1</m:t>
                        </m:r>
                      </m:sub>
                    </m:sSub>
                  </m:oMath>
                </a14:m>
                <a:r>
                  <a:rPr lang="en-US" dirty="0"/>
                  <a:t>, the adversary can send extra ciphertexts and the oracle tells the adversary if the decryption of the ciphertext falls into the message space</a:t>
                </a:r>
              </a:p>
              <a:p>
                <a:r>
                  <a:rPr lang="en-US" dirty="0"/>
                  <a:t>The adversary has to guess which game he is playing </a:t>
                </a:r>
              </a:p>
            </p:txBody>
          </p:sp>
        </mc:Choice>
        <mc:Fallback xmlns="">
          <p:sp>
            <p:nvSpPr>
              <p:cNvPr id="3" name="Content Placeholder 2">
                <a:extLst>
                  <a:ext uri="{FF2B5EF4-FFF2-40B4-BE49-F238E27FC236}">
                    <a16:creationId xmlns:a16="http://schemas.microsoft.com/office/drawing/2014/main" id="{E5129A96-944F-4A36-BDAC-AB6F37E626D2}"/>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1658464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9A158-C8C9-480F-9C80-3607554DCE47}"/>
              </a:ext>
            </a:extLst>
          </p:cNvPr>
          <p:cNvSpPr>
            <a:spLocks noGrp="1"/>
          </p:cNvSpPr>
          <p:nvPr>
            <p:ph type="title"/>
          </p:nvPr>
        </p:nvSpPr>
        <p:spPr>
          <a:xfrm>
            <a:off x="838200" y="365125"/>
            <a:ext cx="10515600" cy="1325563"/>
          </a:xfrm>
        </p:spPr>
        <p:txBody>
          <a:bodyPr/>
          <a:lstStyle/>
          <a:p>
            <a:pPr algn="ctr"/>
            <a:r>
              <a:rPr lang="en-US" dirty="0"/>
              <a:t>Validation-oracle indistinguishability game</a:t>
            </a:r>
          </a:p>
        </p:txBody>
      </p:sp>
      <p:sp>
        <p:nvSpPr>
          <p:cNvPr id="5" name="Rectangle 4">
            <a:extLst>
              <a:ext uri="{FF2B5EF4-FFF2-40B4-BE49-F238E27FC236}">
                <a16:creationId xmlns:a16="http://schemas.microsoft.com/office/drawing/2014/main" id="{051FB57C-DECB-41D2-B44F-57EAC82BCCBD}"/>
              </a:ext>
            </a:extLst>
          </p:cNvPr>
          <p:cNvSpPr/>
          <p:nvPr/>
        </p:nvSpPr>
        <p:spPr>
          <a:xfrm>
            <a:off x="6712300" y="2421542"/>
            <a:ext cx="5221569" cy="34994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853DAD7-68DE-43B3-81E3-D39461209A0C}"/>
              </a:ext>
            </a:extLst>
          </p:cNvPr>
          <p:cNvSpPr/>
          <p:nvPr/>
        </p:nvSpPr>
        <p:spPr>
          <a:xfrm>
            <a:off x="785698" y="2421542"/>
            <a:ext cx="4852783" cy="34994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401D000-7785-4D34-9C99-D406E79AA6AC}"/>
                  </a:ext>
                </a:extLst>
              </p:cNvPr>
              <p:cNvSpPr txBox="1"/>
              <p:nvPr/>
            </p:nvSpPr>
            <p:spPr>
              <a:xfrm>
                <a:off x="2692365" y="5994843"/>
                <a:ext cx="96380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𝐺</m:t>
                          </m:r>
                        </m:e>
                        <m:sub>
                          <m:r>
                            <a:rPr lang="en-US" sz="2400" b="0" i="1" smtClean="0">
                              <a:latin typeface="Cambria Math" panose="02040503050406030204" pitchFamily="18" charset="0"/>
                            </a:rPr>
                            <m:t>0</m:t>
                          </m:r>
                        </m:sub>
                      </m:sSub>
                    </m:oMath>
                  </m:oMathPara>
                </a14:m>
                <a:endParaRPr lang="en-US" sz="2400" dirty="0"/>
              </a:p>
            </p:txBody>
          </p:sp>
        </mc:Choice>
        <mc:Fallback xmlns="">
          <p:sp>
            <p:nvSpPr>
              <p:cNvPr id="7" name="TextBox 6">
                <a:extLst>
                  <a:ext uri="{FF2B5EF4-FFF2-40B4-BE49-F238E27FC236}">
                    <a16:creationId xmlns:a16="http://schemas.microsoft.com/office/drawing/2014/main" id="{B401D000-7785-4D34-9C99-D406E79AA6AC}"/>
                  </a:ext>
                </a:extLst>
              </p:cNvPr>
              <p:cNvSpPr txBox="1">
                <a:spLocks noRot="1" noChangeAspect="1" noMove="1" noResize="1" noEditPoints="1" noAdjustHandles="1" noChangeArrowheads="1" noChangeShapeType="1" noTextEdit="1"/>
              </p:cNvSpPr>
              <p:nvPr/>
            </p:nvSpPr>
            <p:spPr>
              <a:xfrm>
                <a:off x="2692365" y="5994843"/>
                <a:ext cx="963807" cy="461665"/>
              </a:xfrm>
              <a:prstGeom prst="rect">
                <a:avLst/>
              </a:prstGeom>
              <a:blipFill>
                <a:blip r:embed="rId2"/>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15673FFA-925C-4E76-B863-58ACD2EB646C}"/>
                  </a:ext>
                </a:extLst>
              </p:cNvPr>
              <p:cNvSpPr/>
              <p:nvPr/>
            </p:nvSpPr>
            <p:spPr>
              <a:xfrm>
                <a:off x="2188704" y="3990660"/>
                <a:ext cx="402674"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b="0" i="1" dirty="0" smtClean="0">
                          <a:ln w="0"/>
                          <a:effectLst>
                            <a:outerShdw blurRad="38100" dist="19050" dir="2700000" algn="tl" rotWithShape="0">
                              <a:schemeClr val="dk1">
                                <a:alpha val="40000"/>
                              </a:schemeClr>
                            </a:outerShdw>
                          </a:effectLst>
                          <a:latin typeface="Cambria Math" panose="02040503050406030204" pitchFamily="18" charset="0"/>
                        </a:rPr>
                        <m:t>𝑐</m:t>
                      </m:r>
                      <m:r>
                        <a:rPr lang="en-US" b="0" i="1" dirty="0" smtClean="0">
                          <a:ln w="0"/>
                          <a:effectLst>
                            <a:outerShdw blurRad="38100" dist="19050" dir="2700000" algn="tl" rotWithShape="0">
                              <a:schemeClr val="dk1">
                                <a:alpha val="40000"/>
                              </a:schemeClr>
                            </a:outerShdw>
                          </a:effectLst>
                          <a:latin typeface="Cambria Math" panose="02040503050406030204" pitchFamily="18" charset="0"/>
                        </a:rPr>
                        <m:t>′</m:t>
                      </m:r>
                    </m:oMath>
                  </m:oMathPara>
                </a14:m>
                <a:endParaRPr lang="en-US" dirty="0">
                  <a:ln w="0"/>
                  <a:effectLst>
                    <a:outerShdw blurRad="38100" dist="19050" dir="2700000" algn="tl" rotWithShape="0">
                      <a:schemeClr val="dk1">
                        <a:alpha val="40000"/>
                      </a:schemeClr>
                    </a:outerShdw>
                  </a:effectLst>
                </a:endParaRPr>
              </a:p>
            </p:txBody>
          </p:sp>
        </mc:Choice>
        <mc:Fallback xmlns="">
          <p:sp>
            <p:nvSpPr>
              <p:cNvPr id="8" name="Rectangle 7">
                <a:extLst>
                  <a:ext uri="{FF2B5EF4-FFF2-40B4-BE49-F238E27FC236}">
                    <a16:creationId xmlns:a16="http://schemas.microsoft.com/office/drawing/2014/main" id="{15673FFA-925C-4E76-B863-58ACD2EB646C}"/>
                  </a:ext>
                </a:extLst>
              </p:cNvPr>
              <p:cNvSpPr>
                <a:spLocks noRot="1" noChangeAspect="1" noMove="1" noResize="1" noEditPoints="1" noAdjustHandles="1" noChangeArrowheads="1" noChangeShapeType="1" noTextEdit="1"/>
              </p:cNvSpPr>
              <p:nvPr/>
            </p:nvSpPr>
            <p:spPr>
              <a:xfrm>
                <a:off x="2188704" y="3990660"/>
                <a:ext cx="402674" cy="369332"/>
              </a:xfrm>
              <a:prstGeom prst="rect">
                <a:avLst/>
              </a:prstGeom>
              <a:blipFill>
                <a:blip r:embed="rId3"/>
                <a:stretch>
                  <a:fillRect b="-1667"/>
                </a:stretch>
              </a:blipFill>
            </p:spPr>
            <p:txBody>
              <a:bodyPr/>
              <a:lstStyle/>
              <a:p>
                <a:r>
                  <a:rPr lang="en-US">
                    <a:noFill/>
                  </a:rPr>
                  <a:t> </a:t>
                </a:r>
              </a:p>
            </p:txBody>
          </p:sp>
        </mc:Fallback>
      </mc:AlternateContent>
      <p:sp>
        <p:nvSpPr>
          <p:cNvPr id="9" name="Rectangle 8">
            <a:extLst>
              <a:ext uri="{FF2B5EF4-FFF2-40B4-BE49-F238E27FC236}">
                <a16:creationId xmlns:a16="http://schemas.microsoft.com/office/drawing/2014/main" id="{3D7DC828-63C0-4C9F-9EBF-3FB67C74019E}"/>
              </a:ext>
            </a:extLst>
          </p:cNvPr>
          <p:cNvSpPr/>
          <p:nvPr/>
        </p:nvSpPr>
        <p:spPr>
          <a:xfrm>
            <a:off x="3309293" y="2821624"/>
            <a:ext cx="1865759" cy="2485293"/>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cxnSp>
        <p:nvCxnSpPr>
          <p:cNvPr id="10" name="Straight Arrow Connector 9">
            <a:extLst>
              <a:ext uri="{FF2B5EF4-FFF2-40B4-BE49-F238E27FC236}">
                <a16:creationId xmlns:a16="http://schemas.microsoft.com/office/drawing/2014/main" id="{773BF83E-AF34-4627-A3A3-4A1D0401B4A6}"/>
              </a:ext>
            </a:extLst>
          </p:cNvPr>
          <p:cNvCxnSpPr>
            <a:cxnSpLocks/>
          </p:cNvCxnSpPr>
          <p:nvPr/>
        </p:nvCxnSpPr>
        <p:spPr>
          <a:xfrm>
            <a:off x="1472491" y="3090390"/>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81B3B3A-C958-4968-A3D3-A41CDD1D1A82}"/>
              </a:ext>
            </a:extLst>
          </p:cNvPr>
          <p:cNvCxnSpPr>
            <a:cxnSpLocks/>
          </p:cNvCxnSpPr>
          <p:nvPr/>
        </p:nvCxnSpPr>
        <p:spPr>
          <a:xfrm flipH="1">
            <a:off x="1350566" y="3613464"/>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281E09D4-B505-4632-8F68-F3839DF169AD}"/>
                  </a:ext>
                </a:extLst>
              </p:cNvPr>
              <p:cNvSpPr/>
              <p:nvPr/>
            </p:nvSpPr>
            <p:spPr>
              <a:xfrm>
                <a:off x="1808264" y="2664519"/>
                <a:ext cx="921406"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i="1">
                              <a:ln w="0"/>
                              <a:effectLst>
                                <a:outerShdw blurRad="38100" dist="19050" dir="2700000" algn="tl" rotWithShape="0">
                                  <a:schemeClr val="dk1">
                                    <a:alpha val="40000"/>
                                  </a:schemeClr>
                                </a:outerShdw>
                              </a:effectLst>
                              <a:latin typeface="Cambria Math" panose="02040503050406030204" pitchFamily="18" charset="0"/>
                            </a:rPr>
                            <m:t>𝑚</m:t>
                          </m:r>
                        </m:e>
                        <m:sub>
                          <m:r>
                            <a:rPr lang="en-US" i="1">
                              <a:ln w="0"/>
                              <a:effectLst>
                                <a:outerShdw blurRad="38100" dist="19050" dir="2700000" algn="tl" rotWithShape="0">
                                  <a:schemeClr val="dk1">
                                    <a:alpha val="40000"/>
                                  </a:schemeClr>
                                </a:outerShdw>
                              </a:effectLst>
                              <a:latin typeface="Cambria Math" panose="02040503050406030204" pitchFamily="18" charset="0"/>
                            </a:rPr>
                            <m:t>0</m:t>
                          </m:r>
                        </m:sub>
                      </m:sSub>
                      <m:r>
                        <a:rPr lang="en-US" i="1">
                          <a:ln w="0"/>
                          <a:effectLst>
                            <a:outerShdw blurRad="38100" dist="19050" dir="2700000" algn="tl" rotWithShape="0">
                              <a:schemeClr val="dk1">
                                <a:alpha val="40000"/>
                              </a:schemeClr>
                            </a:outerShdw>
                          </a:effectLst>
                          <a:latin typeface="Cambria Math" panose="02040503050406030204" pitchFamily="18" charset="0"/>
                        </a:rPr>
                        <m:t>,</m:t>
                      </m:r>
                      <m:sSub>
                        <m:sSubPr>
                          <m:ctrlPr>
                            <a:rPr lang="en-US" i="1">
                              <a:ln w="0"/>
                              <a:effectLst>
                                <a:outerShdw blurRad="38100" dist="19050" dir="2700000" algn="tl" rotWithShape="0">
                                  <a:schemeClr val="dk1">
                                    <a:alpha val="40000"/>
                                  </a:schemeClr>
                                </a:outerShdw>
                              </a:effectLst>
                              <a:latin typeface="Cambria Math" panose="02040503050406030204" pitchFamily="18" charset="0"/>
                            </a:rPr>
                          </m:ctrlPr>
                        </m:sSubPr>
                        <m:e>
                          <m:r>
                            <a:rPr lang="en-US" i="1">
                              <a:ln w="0"/>
                              <a:effectLst>
                                <a:outerShdw blurRad="38100" dist="19050" dir="2700000" algn="tl" rotWithShape="0">
                                  <a:schemeClr val="dk1">
                                    <a:alpha val="40000"/>
                                  </a:schemeClr>
                                </a:outerShdw>
                              </a:effectLst>
                              <a:latin typeface="Cambria Math" panose="02040503050406030204" pitchFamily="18" charset="0"/>
                            </a:rPr>
                            <m:t>𝑚</m:t>
                          </m:r>
                        </m:e>
                        <m:sub>
                          <m:r>
                            <a:rPr lang="en-US" i="1">
                              <a:ln w="0"/>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effectLst>
                    <a:outerShdw blurRad="38100" dist="19050" dir="2700000" algn="tl" rotWithShape="0">
                      <a:schemeClr val="dk1">
                        <a:alpha val="40000"/>
                      </a:schemeClr>
                    </a:outerShdw>
                  </a:effectLst>
                </a:endParaRPr>
              </a:p>
            </p:txBody>
          </p:sp>
        </mc:Choice>
        <mc:Fallback xmlns="">
          <p:sp>
            <p:nvSpPr>
              <p:cNvPr id="12" name="Rectangle 11">
                <a:extLst>
                  <a:ext uri="{FF2B5EF4-FFF2-40B4-BE49-F238E27FC236}">
                    <a16:creationId xmlns:a16="http://schemas.microsoft.com/office/drawing/2014/main" id="{281E09D4-B505-4632-8F68-F3839DF169AD}"/>
                  </a:ext>
                </a:extLst>
              </p:cNvPr>
              <p:cNvSpPr>
                <a:spLocks noRot="1" noChangeAspect="1" noMove="1" noResize="1" noEditPoints="1" noAdjustHandles="1" noChangeArrowheads="1" noChangeShapeType="1" noTextEdit="1"/>
              </p:cNvSpPr>
              <p:nvPr/>
            </p:nvSpPr>
            <p:spPr>
              <a:xfrm>
                <a:off x="1808264" y="2664519"/>
                <a:ext cx="921406" cy="369332"/>
              </a:xfrm>
              <a:prstGeom prst="rect">
                <a:avLst/>
              </a:prstGeom>
              <a:blipFill>
                <a:blip r:embed="rId4"/>
                <a:stretch>
                  <a:fillRect b="-4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AE1F6AB-6542-4FD3-A135-A08122E18D03}"/>
                  </a:ext>
                </a:extLst>
              </p:cNvPr>
              <p:cNvSpPr txBox="1"/>
              <p:nvPr/>
            </p:nvSpPr>
            <p:spPr>
              <a:xfrm>
                <a:off x="3328592" y="3188091"/>
                <a:ext cx="1774931"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c</m:t>
                      </m:r>
                      <m:r>
                        <a:rPr lang="en-US" b="0" i="1" smtClean="0">
                          <a:latin typeface="Cambria Math" panose="02040503050406030204" pitchFamily="18" charset="0"/>
                        </a:rPr>
                        <m:t>←</m:t>
                      </m:r>
                      <m:r>
                        <a:rPr lang="en-US" b="0" i="1" smtClean="0">
                          <a:latin typeface="Cambria Math" panose="02040503050406030204" pitchFamily="18" charset="0"/>
                        </a:rPr>
                        <m:t>𝐸𝑛𝑐</m:t>
                      </m:r>
                      <m:r>
                        <a:rPr lang="en-US" b="0" i="1" smtClean="0">
                          <a:latin typeface="Cambria Math" panose="02040503050406030204" pitchFamily="18" charset="0"/>
                        </a:rPr>
                        <m:t>(</m:t>
                      </m:r>
                      <m:sSub>
                        <m:sSubPr>
                          <m:ctrlPr>
                            <a:rPr lang="en-US" b="0" i="1" smtClean="0">
                              <a:solidFill>
                                <a:srgbClr val="00B0F0"/>
                              </a:solidFill>
                              <a:latin typeface="Cambria Math" panose="02040503050406030204" pitchFamily="18" charset="0"/>
                            </a:rPr>
                          </m:ctrlPr>
                        </m:sSubPr>
                        <m:e>
                          <m:r>
                            <a:rPr lang="en-US" b="0" i="1" smtClean="0">
                              <a:solidFill>
                                <a:srgbClr val="00B0F0"/>
                              </a:solidFill>
                              <a:latin typeface="Cambria Math" panose="02040503050406030204" pitchFamily="18" charset="0"/>
                            </a:rPr>
                            <m:t>𝑚</m:t>
                          </m:r>
                        </m:e>
                        <m:sub>
                          <m:r>
                            <a:rPr lang="en-US" b="0" i="1" smtClean="0">
                              <a:solidFill>
                                <a:srgbClr val="00B0F0"/>
                              </a:solidFill>
                              <a:latin typeface="Cambria Math" panose="02040503050406030204" pitchFamily="18" charset="0"/>
                            </a:rPr>
                            <m:t>0</m:t>
                          </m:r>
                        </m:sub>
                      </m:sSub>
                      <m:r>
                        <a:rPr lang="en-US" b="0" i="1" smtClean="0">
                          <a:latin typeface="Cambria Math" panose="02040503050406030204" pitchFamily="18" charset="0"/>
                        </a:rPr>
                        <m:t>) </m:t>
                      </m:r>
                    </m:oMath>
                  </m:oMathPara>
                </a14:m>
                <a:endParaRPr lang="en-US" b="0" dirty="0"/>
              </a:p>
              <a:p>
                <a:endParaRPr lang="en-US" dirty="0"/>
              </a:p>
              <a:p>
                <a:endParaRPr lang="en-US" dirty="0"/>
              </a:p>
            </p:txBody>
          </p:sp>
        </mc:Choice>
        <mc:Fallback xmlns="">
          <p:sp>
            <p:nvSpPr>
              <p:cNvPr id="13" name="TextBox 12">
                <a:extLst>
                  <a:ext uri="{FF2B5EF4-FFF2-40B4-BE49-F238E27FC236}">
                    <a16:creationId xmlns:a16="http://schemas.microsoft.com/office/drawing/2014/main" id="{0AE1F6AB-6542-4FD3-A135-A08122E18D03}"/>
                  </a:ext>
                </a:extLst>
              </p:cNvPr>
              <p:cNvSpPr txBox="1">
                <a:spLocks noRot="1" noChangeAspect="1" noMove="1" noResize="1" noEditPoints="1" noAdjustHandles="1" noChangeArrowheads="1" noChangeShapeType="1" noTextEdit="1"/>
              </p:cNvSpPr>
              <p:nvPr/>
            </p:nvSpPr>
            <p:spPr>
              <a:xfrm>
                <a:off x="3328592" y="3188091"/>
                <a:ext cx="1774931" cy="923330"/>
              </a:xfrm>
              <a:prstGeom prst="rect">
                <a:avLst/>
              </a:prstGeom>
              <a:blipFill>
                <a:blip r:embed="rId5"/>
                <a:stretch>
                  <a:fillRect/>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7F26F5D4-19F1-4295-9616-CB8C3AB26CD4}"/>
              </a:ext>
            </a:extLst>
          </p:cNvPr>
          <p:cNvSpPr txBox="1"/>
          <p:nvPr/>
        </p:nvSpPr>
        <p:spPr>
          <a:xfrm>
            <a:off x="2188704" y="3193810"/>
            <a:ext cx="282450" cy="369332"/>
          </a:xfrm>
          <a:prstGeom prst="rect">
            <a:avLst/>
          </a:prstGeom>
          <a:noFill/>
        </p:spPr>
        <p:txBody>
          <a:bodyPr wrap="none" rtlCol="0">
            <a:spAutoFit/>
          </a:bodyPr>
          <a:lstStyle/>
          <a:p>
            <a:r>
              <a:rPr lang="en-US" dirty="0"/>
              <a:t>c</a:t>
            </a:r>
          </a:p>
        </p:txBody>
      </p:sp>
      <p:cxnSp>
        <p:nvCxnSpPr>
          <p:cNvPr id="15" name="Straight Arrow Connector 14">
            <a:extLst>
              <a:ext uri="{FF2B5EF4-FFF2-40B4-BE49-F238E27FC236}">
                <a16:creationId xmlns:a16="http://schemas.microsoft.com/office/drawing/2014/main" id="{0BF49EAD-E0D8-444C-9D74-3AEBDED0EFD3}"/>
              </a:ext>
            </a:extLst>
          </p:cNvPr>
          <p:cNvCxnSpPr>
            <a:cxnSpLocks/>
          </p:cNvCxnSpPr>
          <p:nvPr/>
        </p:nvCxnSpPr>
        <p:spPr>
          <a:xfrm>
            <a:off x="1613715" y="4430194"/>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B3A3AE5-5101-4DF0-93FD-0D57856DCC18}"/>
              </a:ext>
            </a:extLst>
          </p:cNvPr>
          <p:cNvCxnSpPr>
            <a:cxnSpLocks/>
          </p:cNvCxnSpPr>
          <p:nvPr/>
        </p:nvCxnSpPr>
        <p:spPr>
          <a:xfrm flipH="1">
            <a:off x="1401878" y="5022220"/>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1005ED0-E14C-4FC3-BE97-7C851F262B8E}"/>
              </a:ext>
            </a:extLst>
          </p:cNvPr>
          <p:cNvSpPr txBox="1"/>
          <p:nvPr/>
        </p:nvSpPr>
        <p:spPr>
          <a:xfrm>
            <a:off x="2240016" y="4602566"/>
            <a:ext cx="288862" cy="369332"/>
          </a:xfrm>
          <a:prstGeom prst="rect">
            <a:avLst/>
          </a:prstGeom>
          <a:noFill/>
        </p:spPr>
        <p:txBody>
          <a:bodyPr wrap="none" rtlCol="0">
            <a:spAutoFit/>
          </a:bodyPr>
          <a:lstStyle/>
          <a:p>
            <a:r>
              <a:rPr lang="en-US" dirty="0"/>
              <a:t>v</a:t>
            </a:r>
          </a:p>
        </p:txBody>
      </p:sp>
      <p:sp>
        <p:nvSpPr>
          <p:cNvPr id="19" name="TextBox 18">
            <a:extLst>
              <a:ext uri="{FF2B5EF4-FFF2-40B4-BE49-F238E27FC236}">
                <a16:creationId xmlns:a16="http://schemas.microsoft.com/office/drawing/2014/main" id="{A21928F6-FAA5-4455-8D6E-96D2F59CD5A8}"/>
              </a:ext>
            </a:extLst>
          </p:cNvPr>
          <p:cNvSpPr txBox="1"/>
          <p:nvPr/>
        </p:nvSpPr>
        <p:spPr>
          <a:xfrm>
            <a:off x="895869" y="5393588"/>
            <a:ext cx="4729115" cy="369332"/>
          </a:xfrm>
          <a:prstGeom prst="rect">
            <a:avLst/>
          </a:prstGeom>
          <a:noFill/>
        </p:spPr>
        <p:txBody>
          <a:bodyPr wrap="none" rtlCol="0">
            <a:spAutoFit/>
          </a:bodyPr>
          <a:lstStyle/>
          <a:p>
            <a:r>
              <a:rPr lang="en-US" dirty="0"/>
              <a:t>Repeat as many times as the distinguisher wants</a:t>
            </a:r>
          </a:p>
        </p:txBody>
      </p:sp>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BE522C81-CFF2-4CF6-A5F8-0B9D31017E60}"/>
                  </a:ext>
                </a:extLst>
              </p:cNvPr>
              <p:cNvSpPr/>
              <p:nvPr/>
            </p:nvSpPr>
            <p:spPr>
              <a:xfrm>
                <a:off x="8115919" y="3990660"/>
                <a:ext cx="423513"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b="0" i="1" smtClean="0">
                              <a:ln w="0"/>
                              <a:effectLst>
                                <a:outerShdw blurRad="38100" dist="19050" dir="2700000" algn="tl" rotWithShape="0">
                                  <a:schemeClr val="dk1">
                                    <a:alpha val="40000"/>
                                  </a:schemeClr>
                                </a:outerShdw>
                              </a:effectLst>
                              <a:latin typeface="Cambria Math" panose="02040503050406030204" pitchFamily="18" charset="0"/>
                            </a:rPr>
                          </m:ctrlPr>
                        </m:sSupPr>
                        <m:e>
                          <m:r>
                            <a:rPr lang="en-US" b="0" i="1" smtClean="0">
                              <a:ln w="0"/>
                              <a:effectLst>
                                <a:outerShdw blurRad="38100" dist="19050" dir="2700000" algn="tl" rotWithShape="0">
                                  <a:schemeClr val="dk1">
                                    <a:alpha val="40000"/>
                                  </a:schemeClr>
                                </a:outerShdw>
                              </a:effectLst>
                              <a:latin typeface="Cambria Math" panose="02040503050406030204" pitchFamily="18" charset="0"/>
                            </a:rPr>
                            <m:t>𝑐</m:t>
                          </m:r>
                        </m:e>
                        <m:sup>
                          <m:r>
                            <a:rPr lang="en-US" b="0" i="1" smtClean="0">
                              <a:ln w="0"/>
                              <a:effectLst>
                                <a:outerShdw blurRad="38100" dist="19050" dir="2700000" algn="tl" rotWithShape="0">
                                  <a:schemeClr val="dk1">
                                    <a:alpha val="40000"/>
                                  </a:schemeClr>
                                </a:outerShdw>
                              </a:effectLst>
                              <a:latin typeface="Cambria Math" panose="02040503050406030204" pitchFamily="18" charset="0"/>
                            </a:rPr>
                            <m:t>′</m:t>
                          </m:r>
                        </m:sup>
                      </m:sSup>
                    </m:oMath>
                  </m:oMathPara>
                </a14:m>
                <a:endParaRPr lang="en-US" dirty="0">
                  <a:ln w="0"/>
                  <a:effectLst>
                    <a:outerShdw blurRad="38100" dist="19050" dir="2700000" algn="tl" rotWithShape="0">
                      <a:schemeClr val="dk1">
                        <a:alpha val="40000"/>
                      </a:schemeClr>
                    </a:outerShdw>
                  </a:effectLst>
                </a:endParaRPr>
              </a:p>
            </p:txBody>
          </p:sp>
        </mc:Choice>
        <mc:Fallback xmlns="">
          <p:sp>
            <p:nvSpPr>
              <p:cNvPr id="20" name="Rectangle 19">
                <a:extLst>
                  <a:ext uri="{FF2B5EF4-FFF2-40B4-BE49-F238E27FC236}">
                    <a16:creationId xmlns:a16="http://schemas.microsoft.com/office/drawing/2014/main" id="{BE522C81-CFF2-4CF6-A5F8-0B9D31017E60}"/>
                  </a:ext>
                </a:extLst>
              </p:cNvPr>
              <p:cNvSpPr>
                <a:spLocks noRot="1" noChangeAspect="1" noMove="1" noResize="1" noEditPoints="1" noAdjustHandles="1" noChangeArrowheads="1" noChangeShapeType="1" noTextEdit="1"/>
              </p:cNvSpPr>
              <p:nvPr/>
            </p:nvSpPr>
            <p:spPr>
              <a:xfrm>
                <a:off x="8115919" y="3990660"/>
                <a:ext cx="423513" cy="369332"/>
              </a:xfrm>
              <a:prstGeom prst="rect">
                <a:avLst/>
              </a:prstGeom>
              <a:blipFill>
                <a:blip r:embed="rId7"/>
                <a:stretch>
                  <a:fillRect/>
                </a:stretch>
              </a:blipFill>
            </p:spPr>
            <p:txBody>
              <a:bodyPr/>
              <a:lstStyle/>
              <a:p>
                <a:r>
                  <a:rPr lang="en-US">
                    <a:noFill/>
                  </a:rPr>
                  <a:t> </a:t>
                </a:r>
              </a:p>
            </p:txBody>
          </p:sp>
        </mc:Fallback>
      </mc:AlternateContent>
      <p:sp>
        <p:nvSpPr>
          <p:cNvPr id="21" name="Rectangle 20">
            <a:extLst>
              <a:ext uri="{FF2B5EF4-FFF2-40B4-BE49-F238E27FC236}">
                <a16:creationId xmlns:a16="http://schemas.microsoft.com/office/drawing/2014/main" id="{C6D3BA92-6409-4402-9440-7FCDC8ACD382}"/>
              </a:ext>
            </a:extLst>
          </p:cNvPr>
          <p:cNvSpPr/>
          <p:nvPr/>
        </p:nvSpPr>
        <p:spPr>
          <a:xfrm>
            <a:off x="9236508" y="2812571"/>
            <a:ext cx="1943428" cy="2485293"/>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cxnSp>
        <p:nvCxnSpPr>
          <p:cNvPr id="22" name="Straight Arrow Connector 21">
            <a:extLst>
              <a:ext uri="{FF2B5EF4-FFF2-40B4-BE49-F238E27FC236}">
                <a16:creationId xmlns:a16="http://schemas.microsoft.com/office/drawing/2014/main" id="{F94E7298-C824-452F-AF7D-83F0044C4811}"/>
              </a:ext>
            </a:extLst>
          </p:cNvPr>
          <p:cNvCxnSpPr>
            <a:cxnSpLocks/>
          </p:cNvCxnSpPr>
          <p:nvPr/>
        </p:nvCxnSpPr>
        <p:spPr>
          <a:xfrm>
            <a:off x="7399706" y="3090390"/>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193A884-090B-4125-B821-D4EFF0ECC017}"/>
              </a:ext>
            </a:extLst>
          </p:cNvPr>
          <p:cNvCxnSpPr>
            <a:cxnSpLocks/>
          </p:cNvCxnSpPr>
          <p:nvPr/>
        </p:nvCxnSpPr>
        <p:spPr>
          <a:xfrm flipH="1">
            <a:off x="7277781" y="3613464"/>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08826F7A-0159-4AFA-88C5-A7FA79F2C163}"/>
                  </a:ext>
                </a:extLst>
              </p:cNvPr>
              <p:cNvSpPr/>
              <p:nvPr/>
            </p:nvSpPr>
            <p:spPr>
              <a:xfrm>
                <a:off x="7735479" y="2664519"/>
                <a:ext cx="921406"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i="1">
                              <a:ln w="0"/>
                              <a:effectLst>
                                <a:outerShdw blurRad="38100" dist="19050" dir="2700000" algn="tl" rotWithShape="0">
                                  <a:schemeClr val="dk1">
                                    <a:alpha val="40000"/>
                                  </a:schemeClr>
                                </a:outerShdw>
                              </a:effectLst>
                              <a:latin typeface="Cambria Math" panose="02040503050406030204" pitchFamily="18" charset="0"/>
                            </a:rPr>
                            <m:t>𝑚</m:t>
                          </m:r>
                        </m:e>
                        <m:sub>
                          <m:r>
                            <a:rPr lang="en-US" i="1">
                              <a:ln w="0"/>
                              <a:effectLst>
                                <a:outerShdw blurRad="38100" dist="19050" dir="2700000" algn="tl" rotWithShape="0">
                                  <a:schemeClr val="dk1">
                                    <a:alpha val="40000"/>
                                  </a:schemeClr>
                                </a:outerShdw>
                              </a:effectLst>
                              <a:latin typeface="Cambria Math" panose="02040503050406030204" pitchFamily="18" charset="0"/>
                            </a:rPr>
                            <m:t>0</m:t>
                          </m:r>
                        </m:sub>
                      </m:sSub>
                      <m:r>
                        <a:rPr lang="en-US" i="1">
                          <a:ln w="0"/>
                          <a:effectLst>
                            <a:outerShdw blurRad="38100" dist="19050" dir="2700000" algn="tl" rotWithShape="0">
                              <a:schemeClr val="dk1">
                                <a:alpha val="40000"/>
                              </a:schemeClr>
                            </a:outerShdw>
                          </a:effectLst>
                          <a:latin typeface="Cambria Math" panose="02040503050406030204" pitchFamily="18" charset="0"/>
                        </a:rPr>
                        <m:t>,</m:t>
                      </m:r>
                      <m:sSub>
                        <m:sSubPr>
                          <m:ctrlPr>
                            <a:rPr lang="en-US" i="1">
                              <a:ln w="0"/>
                              <a:effectLst>
                                <a:outerShdw blurRad="38100" dist="19050" dir="2700000" algn="tl" rotWithShape="0">
                                  <a:schemeClr val="dk1">
                                    <a:alpha val="40000"/>
                                  </a:schemeClr>
                                </a:outerShdw>
                              </a:effectLst>
                              <a:latin typeface="Cambria Math" panose="02040503050406030204" pitchFamily="18" charset="0"/>
                            </a:rPr>
                          </m:ctrlPr>
                        </m:sSubPr>
                        <m:e>
                          <m:r>
                            <a:rPr lang="en-US" i="1">
                              <a:ln w="0"/>
                              <a:effectLst>
                                <a:outerShdw blurRad="38100" dist="19050" dir="2700000" algn="tl" rotWithShape="0">
                                  <a:schemeClr val="dk1">
                                    <a:alpha val="40000"/>
                                  </a:schemeClr>
                                </a:outerShdw>
                              </a:effectLst>
                              <a:latin typeface="Cambria Math" panose="02040503050406030204" pitchFamily="18" charset="0"/>
                            </a:rPr>
                            <m:t>𝑚</m:t>
                          </m:r>
                        </m:e>
                        <m:sub>
                          <m:r>
                            <a:rPr lang="en-US" i="1">
                              <a:ln w="0"/>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effectLst>
                    <a:outerShdw blurRad="38100" dist="19050" dir="2700000" algn="tl" rotWithShape="0">
                      <a:schemeClr val="dk1">
                        <a:alpha val="40000"/>
                      </a:schemeClr>
                    </a:outerShdw>
                  </a:effectLst>
                </a:endParaRPr>
              </a:p>
            </p:txBody>
          </p:sp>
        </mc:Choice>
        <mc:Fallback xmlns="">
          <p:sp>
            <p:nvSpPr>
              <p:cNvPr id="24" name="Rectangle 23">
                <a:extLst>
                  <a:ext uri="{FF2B5EF4-FFF2-40B4-BE49-F238E27FC236}">
                    <a16:creationId xmlns:a16="http://schemas.microsoft.com/office/drawing/2014/main" id="{08826F7A-0159-4AFA-88C5-A7FA79F2C163}"/>
                  </a:ext>
                </a:extLst>
              </p:cNvPr>
              <p:cNvSpPr>
                <a:spLocks noRot="1" noChangeAspect="1" noMove="1" noResize="1" noEditPoints="1" noAdjustHandles="1" noChangeArrowheads="1" noChangeShapeType="1" noTextEdit="1"/>
              </p:cNvSpPr>
              <p:nvPr/>
            </p:nvSpPr>
            <p:spPr>
              <a:xfrm>
                <a:off x="7735479" y="2664519"/>
                <a:ext cx="921406" cy="369332"/>
              </a:xfrm>
              <a:prstGeom prst="rect">
                <a:avLst/>
              </a:prstGeom>
              <a:blipFill>
                <a:blip r:embed="rId8"/>
                <a:stretch>
                  <a:fillRect b="-4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269E0195-A2FB-42C2-AFCD-E7D2907A3178}"/>
                  </a:ext>
                </a:extLst>
              </p:cNvPr>
              <p:cNvSpPr txBox="1"/>
              <p:nvPr/>
            </p:nvSpPr>
            <p:spPr>
              <a:xfrm>
                <a:off x="9278833" y="3151799"/>
                <a:ext cx="1774931"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c</m:t>
                      </m:r>
                      <m:r>
                        <a:rPr lang="en-US" b="0" i="1" smtClean="0">
                          <a:latin typeface="Cambria Math" panose="02040503050406030204" pitchFamily="18" charset="0"/>
                        </a:rPr>
                        <m:t>←</m:t>
                      </m:r>
                      <m:r>
                        <a:rPr lang="en-US" b="0" i="1" smtClean="0">
                          <a:latin typeface="Cambria Math" panose="02040503050406030204" pitchFamily="18" charset="0"/>
                        </a:rPr>
                        <m:t>𝐸𝑛𝑐</m:t>
                      </m:r>
                      <m:r>
                        <a:rPr lang="en-US" b="0" i="1" smtClean="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𝑚</m:t>
                          </m:r>
                        </m:e>
                        <m:sub>
                          <m:r>
                            <a:rPr lang="en-US" b="0" i="1" smtClean="0">
                              <a:solidFill>
                                <a:srgbClr val="FF0000"/>
                              </a:solidFill>
                              <a:latin typeface="Cambria Math" panose="02040503050406030204" pitchFamily="18" charset="0"/>
                            </a:rPr>
                            <m:t>1</m:t>
                          </m:r>
                        </m:sub>
                      </m:sSub>
                      <m:r>
                        <a:rPr lang="en-US" b="0" i="1" smtClean="0">
                          <a:latin typeface="Cambria Math" panose="02040503050406030204" pitchFamily="18" charset="0"/>
                        </a:rPr>
                        <m:t>) </m:t>
                      </m:r>
                    </m:oMath>
                  </m:oMathPara>
                </a14:m>
                <a:endParaRPr lang="en-US" b="0" dirty="0"/>
              </a:p>
              <a:p>
                <a:endParaRPr lang="en-US" dirty="0"/>
              </a:p>
              <a:p>
                <a:endParaRPr lang="en-US" dirty="0"/>
              </a:p>
            </p:txBody>
          </p:sp>
        </mc:Choice>
        <mc:Fallback xmlns="">
          <p:sp>
            <p:nvSpPr>
              <p:cNvPr id="25" name="TextBox 24">
                <a:extLst>
                  <a:ext uri="{FF2B5EF4-FFF2-40B4-BE49-F238E27FC236}">
                    <a16:creationId xmlns:a16="http://schemas.microsoft.com/office/drawing/2014/main" id="{269E0195-A2FB-42C2-AFCD-E7D2907A3178}"/>
                  </a:ext>
                </a:extLst>
              </p:cNvPr>
              <p:cNvSpPr txBox="1">
                <a:spLocks noRot="1" noChangeAspect="1" noMove="1" noResize="1" noEditPoints="1" noAdjustHandles="1" noChangeArrowheads="1" noChangeShapeType="1" noTextEdit="1"/>
              </p:cNvSpPr>
              <p:nvPr/>
            </p:nvSpPr>
            <p:spPr>
              <a:xfrm>
                <a:off x="9278833" y="3151799"/>
                <a:ext cx="1774931" cy="923330"/>
              </a:xfrm>
              <a:prstGeom prst="rect">
                <a:avLst/>
              </a:prstGeom>
              <a:blipFill>
                <a:blip r:embed="rId9"/>
                <a:stretch>
                  <a:fillRect/>
                </a:stretch>
              </a:blipFill>
            </p:spPr>
            <p:txBody>
              <a:bodyPr/>
              <a:lstStyle/>
              <a:p>
                <a:r>
                  <a:rPr lang="en-US">
                    <a:noFill/>
                  </a:rPr>
                  <a:t> </a:t>
                </a:r>
              </a:p>
            </p:txBody>
          </p:sp>
        </mc:Fallback>
      </mc:AlternateContent>
      <p:sp>
        <p:nvSpPr>
          <p:cNvPr id="26" name="TextBox 25">
            <a:extLst>
              <a:ext uri="{FF2B5EF4-FFF2-40B4-BE49-F238E27FC236}">
                <a16:creationId xmlns:a16="http://schemas.microsoft.com/office/drawing/2014/main" id="{F3DC5291-C93D-4AEC-AC66-E568E8054F32}"/>
              </a:ext>
            </a:extLst>
          </p:cNvPr>
          <p:cNvSpPr txBox="1"/>
          <p:nvPr/>
        </p:nvSpPr>
        <p:spPr>
          <a:xfrm>
            <a:off x="8115919" y="3193810"/>
            <a:ext cx="282450" cy="369332"/>
          </a:xfrm>
          <a:prstGeom prst="rect">
            <a:avLst/>
          </a:prstGeom>
          <a:noFill/>
        </p:spPr>
        <p:txBody>
          <a:bodyPr wrap="none" rtlCol="0">
            <a:spAutoFit/>
          </a:bodyPr>
          <a:lstStyle/>
          <a:p>
            <a:r>
              <a:rPr lang="en-US" dirty="0"/>
              <a:t>c</a:t>
            </a:r>
          </a:p>
        </p:txBody>
      </p:sp>
      <p:cxnSp>
        <p:nvCxnSpPr>
          <p:cNvPr id="27" name="Straight Arrow Connector 26">
            <a:extLst>
              <a:ext uri="{FF2B5EF4-FFF2-40B4-BE49-F238E27FC236}">
                <a16:creationId xmlns:a16="http://schemas.microsoft.com/office/drawing/2014/main" id="{7C06101F-8BB4-4FF7-AC92-9BE30AFD5435}"/>
              </a:ext>
            </a:extLst>
          </p:cNvPr>
          <p:cNvCxnSpPr>
            <a:cxnSpLocks/>
          </p:cNvCxnSpPr>
          <p:nvPr/>
        </p:nvCxnSpPr>
        <p:spPr>
          <a:xfrm>
            <a:off x="7540930" y="4421141"/>
            <a:ext cx="1714877"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77C220C-870D-4C1B-A999-0D1F6CD1EBB2}"/>
              </a:ext>
            </a:extLst>
          </p:cNvPr>
          <p:cNvCxnSpPr>
            <a:cxnSpLocks/>
          </p:cNvCxnSpPr>
          <p:nvPr/>
        </p:nvCxnSpPr>
        <p:spPr>
          <a:xfrm flipH="1">
            <a:off x="7329093" y="5013167"/>
            <a:ext cx="1836802"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4E5C8A78-BC5C-4C09-908B-8568ADE867A3}"/>
                  </a:ext>
                </a:extLst>
              </p:cNvPr>
              <p:cNvSpPr txBox="1"/>
              <p:nvPr/>
            </p:nvSpPr>
            <p:spPr>
              <a:xfrm>
                <a:off x="8162076" y="4593512"/>
                <a:ext cx="36933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𝑣</m:t>
                      </m:r>
                    </m:oMath>
                  </m:oMathPara>
                </a14:m>
                <a:endParaRPr lang="en-US" dirty="0"/>
              </a:p>
            </p:txBody>
          </p:sp>
        </mc:Choice>
        <mc:Fallback xmlns="">
          <p:sp>
            <p:nvSpPr>
              <p:cNvPr id="30" name="TextBox 29">
                <a:extLst>
                  <a:ext uri="{FF2B5EF4-FFF2-40B4-BE49-F238E27FC236}">
                    <a16:creationId xmlns:a16="http://schemas.microsoft.com/office/drawing/2014/main" id="{4E5C8A78-BC5C-4C09-908B-8568ADE867A3}"/>
                  </a:ext>
                </a:extLst>
              </p:cNvPr>
              <p:cNvSpPr txBox="1">
                <a:spLocks noRot="1" noChangeAspect="1" noMove="1" noResize="1" noEditPoints="1" noAdjustHandles="1" noChangeArrowheads="1" noChangeShapeType="1" noTextEdit="1"/>
              </p:cNvSpPr>
              <p:nvPr/>
            </p:nvSpPr>
            <p:spPr>
              <a:xfrm>
                <a:off x="8162076" y="4593512"/>
                <a:ext cx="369332" cy="369332"/>
              </a:xfrm>
              <a:prstGeom prst="rect">
                <a:avLst/>
              </a:prstGeom>
              <a:blipFill>
                <a:blip r:embed="rId10"/>
                <a:stretch>
                  <a:fillRect/>
                </a:stretch>
              </a:blipFill>
            </p:spPr>
            <p:txBody>
              <a:bodyPr/>
              <a:lstStyle/>
              <a:p>
                <a:r>
                  <a:rPr lang="en-US">
                    <a:noFill/>
                  </a:rPr>
                  <a:t> </a:t>
                </a:r>
              </a:p>
            </p:txBody>
          </p:sp>
        </mc:Fallback>
      </mc:AlternateContent>
      <p:sp>
        <p:nvSpPr>
          <p:cNvPr id="31" name="TextBox 30">
            <a:extLst>
              <a:ext uri="{FF2B5EF4-FFF2-40B4-BE49-F238E27FC236}">
                <a16:creationId xmlns:a16="http://schemas.microsoft.com/office/drawing/2014/main" id="{94EED119-C2CB-44A5-815B-A23460B6F8E9}"/>
              </a:ext>
            </a:extLst>
          </p:cNvPr>
          <p:cNvSpPr txBox="1"/>
          <p:nvPr/>
        </p:nvSpPr>
        <p:spPr>
          <a:xfrm>
            <a:off x="6823084" y="5393588"/>
            <a:ext cx="4729115" cy="369332"/>
          </a:xfrm>
          <a:prstGeom prst="rect">
            <a:avLst/>
          </a:prstGeom>
          <a:noFill/>
        </p:spPr>
        <p:txBody>
          <a:bodyPr wrap="none" rtlCol="0">
            <a:spAutoFit/>
          </a:bodyPr>
          <a:lstStyle/>
          <a:p>
            <a:r>
              <a:rPr lang="en-US" dirty="0"/>
              <a:t>Repeat as many times as the distinguisher wants</a:t>
            </a: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1F79BFE1-2503-4D71-A871-06159CAB0E21}"/>
                  </a:ext>
                </a:extLst>
              </p:cNvPr>
              <p:cNvSpPr txBox="1"/>
              <p:nvPr/>
            </p:nvSpPr>
            <p:spPr>
              <a:xfrm>
                <a:off x="8618967" y="5994843"/>
                <a:ext cx="96380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𝐺</m:t>
                          </m:r>
                        </m:e>
                        <m:sub>
                          <m:r>
                            <a:rPr lang="en-US" sz="2400" b="0" i="1" smtClean="0">
                              <a:latin typeface="Cambria Math" panose="02040503050406030204" pitchFamily="18" charset="0"/>
                            </a:rPr>
                            <m:t>1</m:t>
                          </m:r>
                        </m:sub>
                      </m:sSub>
                    </m:oMath>
                  </m:oMathPara>
                </a14:m>
                <a:endParaRPr lang="en-US" sz="2400" dirty="0"/>
              </a:p>
            </p:txBody>
          </p:sp>
        </mc:Choice>
        <mc:Fallback xmlns="">
          <p:sp>
            <p:nvSpPr>
              <p:cNvPr id="32" name="TextBox 31">
                <a:extLst>
                  <a:ext uri="{FF2B5EF4-FFF2-40B4-BE49-F238E27FC236}">
                    <a16:creationId xmlns:a16="http://schemas.microsoft.com/office/drawing/2014/main" id="{1F79BFE1-2503-4D71-A871-06159CAB0E21}"/>
                  </a:ext>
                </a:extLst>
              </p:cNvPr>
              <p:cNvSpPr txBox="1">
                <a:spLocks noRot="1" noChangeAspect="1" noMove="1" noResize="1" noEditPoints="1" noAdjustHandles="1" noChangeArrowheads="1" noChangeShapeType="1" noTextEdit="1"/>
              </p:cNvSpPr>
              <p:nvPr/>
            </p:nvSpPr>
            <p:spPr>
              <a:xfrm>
                <a:off x="8618967" y="5994843"/>
                <a:ext cx="963807" cy="461665"/>
              </a:xfrm>
              <a:prstGeom prst="rect">
                <a:avLst/>
              </a:prstGeom>
              <a:blipFill>
                <a:blip r:embed="rId12"/>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FFA896EB-7370-4483-BCB1-E4CDFD7E57EA}"/>
                  </a:ext>
                </a:extLst>
              </p:cNvPr>
              <p:cNvSpPr txBox="1"/>
              <p:nvPr/>
            </p:nvSpPr>
            <p:spPr>
              <a:xfrm>
                <a:off x="9294656" y="4436054"/>
                <a:ext cx="191077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𝑣</m:t>
                      </m:r>
                      <m:r>
                        <a:rPr lang="en-US" b="0" i="1" smtClean="0">
                          <a:latin typeface="Cambria Math" panose="02040503050406030204" pitchFamily="18" charset="0"/>
                        </a:rPr>
                        <m:t>←</m:t>
                      </m:r>
                      <m:r>
                        <a:rPr lang="en-US" b="0" i="1" smtClean="0">
                          <a:latin typeface="Cambria Math" panose="02040503050406030204" pitchFamily="18" charset="0"/>
                        </a:rPr>
                        <m:t>𝐷𝑒𝑐</m:t>
                      </m:r>
                      <m:d>
                        <m:dPr>
                          <m:ctrlPr>
                            <a:rPr lang="en-US" b="0" i="1" smtClean="0">
                              <a:latin typeface="Cambria Math" panose="02040503050406030204" pitchFamily="18" charset="0"/>
                            </a:rPr>
                          </m:ctrlPr>
                        </m:dPr>
                        <m:e>
                          <m:r>
                            <a:rPr lang="en-US" b="0" i="1" smtClean="0">
                              <a:latin typeface="Cambria Math" panose="02040503050406030204" pitchFamily="18" charset="0"/>
                            </a:rPr>
                            <m:t>𝑐</m:t>
                          </m:r>
                          <m:r>
                            <a:rPr lang="en-US" b="0" i="1" smtClean="0">
                              <a:latin typeface="Cambria Math" panose="02040503050406030204" pitchFamily="18" charset="0"/>
                            </a:rPr>
                            <m:t>′</m:t>
                          </m:r>
                        </m:e>
                      </m:d>
                      <m:r>
                        <a:rPr lang="en-US" b="0" i="1" smtClean="0">
                          <a:latin typeface="Cambria Math" panose="02040503050406030204" pitchFamily="18" charset="0"/>
                        </a:rPr>
                        <m:t>∈</m:t>
                      </m:r>
                      <m:r>
                        <a:rPr lang="en-US" b="0" i="1" smtClean="0">
                          <a:latin typeface="Cambria Math" panose="02040503050406030204" pitchFamily="18" charset="0"/>
                        </a:rPr>
                        <m:t>𝑀</m:t>
                      </m:r>
                    </m:oMath>
                  </m:oMathPara>
                </a14:m>
                <a:endParaRPr lang="en-US" dirty="0"/>
              </a:p>
            </p:txBody>
          </p:sp>
        </mc:Choice>
        <mc:Fallback xmlns="">
          <p:sp>
            <p:nvSpPr>
              <p:cNvPr id="35" name="TextBox 34">
                <a:extLst>
                  <a:ext uri="{FF2B5EF4-FFF2-40B4-BE49-F238E27FC236}">
                    <a16:creationId xmlns:a16="http://schemas.microsoft.com/office/drawing/2014/main" id="{FFA896EB-7370-4483-BCB1-E4CDFD7E57EA}"/>
                  </a:ext>
                </a:extLst>
              </p:cNvPr>
              <p:cNvSpPr txBox="1">
                <a:spLocks noRot="1" noChangeAspect="1" noMove="1" noResize="1" noEditPoints="1" noAdjustHandles="1" noChangeArrowheads="1" noChangeShapeType="1" noTextEdit="1"/>
              </p:cNvSpPr>
              <p:nvPr/>
            </p:nvSpPr>
            <p:spPr>
              <a:xfrm>
                <a:off x="9294656" y="4436054"/>
                <a:ext cx="1910779" cy="369332"/>
              </a:xfrm>
              <a:prstGeom prst="rect">
                <a:avLst/>
              </a:prstGeom>
              <a:blipFill>
                <a:blip r:embed="rId13"/>
                <a:stretch>
                  <a:fillRect/>
                </a:stretch>
              </a:blipFill>
            </p:spPr>
            <p:txBody>
              <a:bodyPr/>
              <a:lstStyle/>
              <a:p>
                <a:r>
                  <a:rPr lang="en-US">
                    <a:noFill/>
                  </a:rPr>
                  <a:t> </a:t>
                </a:r>
              </a:p>
            </p:txBody>
          </p:sp>
        </mc:Fallback>
      </mc:AlternateContent>
      <p:sp>
        <p:nvSpPr>
          <p:cNvPr id="40" name="Rectangle 39">
            <a:extLst>
              <a:ext uri="{FF2B5EF4-FFF2-40B4-BE49-F238E27FC236}">
                <a16:creationId xmlns:a16="http://schemas.microsoft.com/office/drawing/2014/main" id="{55B164FD-CD28-42FF-A225-B6C34D64019F}"/>
              </a:ext>
            </a:extLst>
          </p:cNvPr>
          <p:cNvSpPr/>
          <p:nvPr/>
        </p:nvSpPr>
        <p:spPr>
          <a:xfrm>
            <a:off x="1267068" y="3990660"/>
            <a:ext cx="4025115" cy="1376208"/>
          </a:xfrm>
          <a:prstGeom prst="rect">
            <a:avLst/>
          </a:prstGeom>
          <a:solidFill>
            <a:schemeClr val="bg1">
              <a:alpha val="0"/>
            </a:schemeClr>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04254BB5-EB61-4193-A725-19C88FE1BF07}"/>
                  </a:ext>
                </a:extLst>
              </p:cNvPr>
              <p:cNvSpPr txBox="1"/>
              <p:nvPr/>
            </p:nvSpPr>
            <p:spPr>
              <a:xfrm>
                <a:off x="3293179" y="4417900"/>
                <a:ext cx="191077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𝑣</m:t>
                      </m:r>
                      <m:r>
                        <a:rPr lang="en-US" b="0" i="1" smtClean="0">
                          <a:latin typeface="Cambria Math" panose="02040503050406030204" pitchFamily="18" charset="0"/>
                        </a:rPr>
                        <m:t>←</m:t>
                      </m:r>
                      <m:r>
                        <a:rPr lang="en-US" b="0" i="1" smtClean="0">
                          <a:latin typeface="Cambria Math" panose="02040503050406030204" pitchFamily="18" charset="0"/>
                        </a:rPr>
                        <m:t>𝐷𝑒𝑐</m:t>
                      </m:r>
                      <m:d>
                        <m:dPr>
                          <m:ctrlPr>
                            <a:rPr lang="en-US" b="0" i="1" smtClean="0">
                              <a:latin typeface="Cambria Math" panose="02040503050406030204" pitchFamily="18" charset="0"/>
                            </a:rPr>
                          </m:ctrlPr>
                        </m:dPr>
                        <m:e>
                          <m:r>
                            <a:rPr lang="en-US" b="0" i="1" smtClean="0">
                              <a:latin typeface="Cambria Math" panose="02040503050406030204" pitchFamily="18" charset="0"/>
                            </a:rPr>
                            <m:t>𝑐</m:t>
                          </m:r>
                          <m:r>
                            <a:rPr lang="en-US" b="0" i="1" smtClean="0">
                              <a:latin typeface="Cambria Math" panose="02040503050406030204" pitchFamily="18" charset="0"/>
                            </a:rPr>
                            <m:t>′</m:t>
                          </m:r>
                        </m:e>
                      </m:d>
                      <m:r>
                        <a:rPr lang="en-US" b="0" i="1" smtClean="0">
                          <a:latin typeface="Cambria Math" panose="02040503050406030204" pitchFamily="18" charset="0"/>
                        </a:rPr>
                        <m:t>∈</m:t>
                      </m:r>
                      <m:r>
                        <a:rPr lang="en-US" b="0" i="1" smtClean="0">
                          <a:latin typeface="Cambria Math" panose="02040503050406030204" pitchFamily="18" charset="0"/>
                        </a:rPr>
                        <m:t>𝑀</m:t>
                      </m:r>
                    </m:oMath>
                  </m:oMathPara>
                </a14:m>
                <a:endParaRPr lang="en-US" dirty="0"/>
              </a:p>
            </p:txBody>
          </p:sp>
        </mc:Choice>
        <mc:Fallback xmlns="">
          <p:sp>
            <p:nvSpPr>
              <p:cNvPr id="41" name="TextBox 40">
                <a:extLst>
                  <a:ext uri="{FF2B5EF4-FFF2-40B4-BE49-F238E27FC236}">
                    <a16:creationId xmlns:a16="http://schemas.microsoft.com/office/drawing/2014/main" id="{04254BB5-EB61-4193-A725-19C88FE1BF07}"/>
                  </a:ext>
                </a:extLst>
              </p:cNvPr>
              <p:cNvSpPr txBox="1">
                <a:spLocks noRot="1" noChangeAspect="1" noMove="1" noResize="1" noEditPoints="1" noAdjustHandles="1" noChangeArrowheads="1" noChangeShapeType="1" noTextEdit="1"/>
              </p:cNvSpPr>
              <p:nvPr/>
            </p:nvSpPr>
            <p:spPr>
              <a:xfrm>
                <a:off x="3293179" y="4417900"/>
                <a:ext cx="1910779" cy="369332"/>
              </a:xfrm>
              <a:prstGeom prst="rect">
                <a:avLst/>
              </a:prstGeom>
              <a:blipFill>
                <a:blip r:embed="rId14"/>
                <a:stretch>
                  <a:fillRect/>
                </a:stretch>
              </a:blipFill>
            </p:spPr>
            <p:txBody>
              <a:bodyPr/>
              <a:lstStyle/>
              <a:p>
                <a:r>
                  <a:rPr lang="en-US">
                    <a:noFill/>
                  </a:rPr>
                  <a:t> </a:t>
                </a:r>
              </a:p>
            </p:txBody>
          </p:sp>
        </mc:Fallback>
      </mc:AlternateContent>
      <p:sp>
        <p:nvSpPr>
          <p:cNvPr id="44" name="Rectangle 43">
            <a:extLst>
              <a:ext uri="{FF2B5EF4-FFF2-40B4-BE49-F238E27FC236}">
                <a16:creationId xmlns:a16="http://schemas.microsoft.com/office/drawing/2014/main" id="{8D13D93D-2999-43F2-9AAD-ABCE94ED492A}"/>
              </a:ext>
            </a:extLst>
          </p:cNvPr>
          <p:cNvSpPr/>
          <p:nvPr/>
        </p:nvSpPr>
        <p:spPr>
          <a:xfrm>
            <a:off x="7216312" y="4006296"/>
            <a:ext cx="4137488" cy="1360571"/>
          </a:xfrm>
          <a:prstGeom prst="rect">
            <a:avLst/>
          </a:prstGeom>
          <a:solidFill>
            <a:schemeClr val="bg1">
              <a:alpha val="0"/>
            </a:schemeClr>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22225">
                <a:solidFill>
                  <a:schemeClr val="accent2"/>
                </a:solidFill>
                <a:prstDash val="solid"/>
              </a:ln>
              <a:solidFill>
                <a:schemeClr val="tx1"/>
              </a:solidFill>
            </a:endParaRPr>
          </a:p>
        </p:txBody>
      </p:sp>
    </p:spTree>
    <p:extLst>
      <p:ext uri="{BB962C8B-B14F-4D97-AF65-F5344CB8AC3E}">
        <p14:creationId xmlns:p14="http://schemas.microsoft.com/office/powerpoint/2010/main" val="100872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3" grpId="0"/>
      <p:bldP spid="14" grpId="0"/>
      <p:bldP spid="18" grpId="0"/>
      <p:bldP spid="20" grpId="0" animBg="1"/>
      <p:bldP spid="24" grpId="0" animBg="1"/>
      <p:bldP spid="25" grpId="0"/>
      <p:bldP spid="26" grpId="0"/>
      <p:bldP spid="30" grpId="0"/>
      <p:bldP spid="3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1428</TotalTime>
  <Words>1289</Words>
  <Application>Microsoft Office PowerPoint</Application>
  <PresentationFormat>Widescreen</PresentationFormat>
  <Paragraphs>278</Paragraphs>
  <Slides>24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Cambria Math</vt:lpstr>
      <vt:lpstr>Office Theme</vt:lpstr>
      <vt:lpstr>Authenticated encryption</vt:lpstr>
      <vt:lpstr>PowerPoint Presentation</vt:lpstr>
      <vt:lpstr>Mac forgery game</vt:lpstr>
      <vt:lpstr>Mac forgery game </vt:lpstr>
      <vt:lpstr>Does authentication imply secrecy</vt:lpstr>
      <vt:lpstr>Does authentication imply secrecy</vt:lpstr>
      <vt:lpstr>Lesson </vt:lpstr>
      <vt:lpstr>Validation-oracle indistinguishability game</vt:lpstr>
      <vt:lpstr>Validation-oracle indistinguishability game</vt:lpstr>
      <vt:lpstr>Pseudo-random function</vt:lpstr>
      <vt:lpstr>CPA-secure encryption scheme from PRF</vt:lpstr>
      <vt:lpstr>Breaking security of the scheme using validation oracle</vt:lpstr>
      <vt:lpstr>Why do we care about the validation oracle</vt:lpstr>
      <vt:lpstr>General format of a validation attack</vt:lpstr>
      <vt:lpstr>Some homomorphic encryption scheme</vt:lpstr>
      <vt:lpstr>Authenticated encryption</vt:lpstr>
      <vt:lpstr>Chosen-ciphertext game</vt:lpstr>
      <vt:lpstr>Unforgeability game</vt:lpstr>
      <vt:lpstr>Authenticated encryption</vt:lpstr>
      <vt:lpstr>Three Candidates for AE from mac + enc</vt:lpstr>
      <vt:lpstr>Insecure schemes</vt:lpstr>
      <vt:lpstr>Insecure schemes</vt:lpstr>
      <vt:lpstr>Authenticated encryption with associated (public) data</vt:lpstr>
      <vt:lpstr>Galois-counter mode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Computational macs</dc:title>
  <dc:creator>Samuel Ranellucci</dc:creator>
  <cp:lastModifiedBy>Samuel Ranellucci</cp:lastModifiedBy>
  <cp:revision>214</cp:revision>
  <dcterms:created xsi:type="dcterms:W3CDTF">2017-08-03T19:35:58Z</dcterms:created>
  <dcterms:modified xsi:type="dcterms:W3CDTF">2017-09-20T20:43:46Z</dcterms:modified>
</cp:coreProperties>
</file>