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3" r:id="rId8"/>
    <p:sldId id="269" r:id="rId9"/>
    <p:sldId id="261" r:id="rId10"/>
    <p:sldId id="270" r:id="rId11"/>
    <p:sldId id="264" r:id="rId12"/>
    <p:sldId id="265" r:id="rId13"/>
    <p:sldId id="272" r:id="rId14"/>
    <p:sldId id="273" r:id="rId15"/>
    <p:sldId id="274" r:id="rId16"/>
    <p:sldId id="266" r:id="rId17"/>
    <p:sldId id="267" r:id="rId18"/>
    <p:sldId id="271" r:id="rId19"/>
    <p:sldId id="27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D4377-28C4-4424-AB18-8207F7C650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E2F086-F7A6-4C8F-B7E0-A1D0CAD6B0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90834B-0570-4945-96C7-35639BF16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8850-04CA-41AF-81E7-2912047BE21F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B14F8-0DDF-4641-B6AE-B9ABA62A2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22E77-5F9A-4FE0-9C2C-5EB4EA52D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80C6-8439-4089-B3E0-4351A42F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560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1FE33-02B1-4217-9D79-71ED3AD15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743730-D97F-4BA5-A627-8AAEC78C2D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96589-621F-45B1-A0A9-B3BC7CFCA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8850-04CA-41AF-81E7-2912047BE21F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42254-2639-47DF-B263-2A60EABF5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7E1F7-4639-4B93-A909-2D1F8C8FD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80C6-8439-4089-B3E0-4351A42F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43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C910BA-2A7F-43B4-8164-1C04C0397A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AC23D0-7267-4911-8A2E-6248E64744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35B08-012E-447B-8F70-D0D28285B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8850-04CA-41AF-81E7-2912047BE21F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9522A-901F-44CE-99E9-96C5DC3C7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7007D-8FA7-4B1D-A496-1C2302D0A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80C6-8439-4089-B3E0-4351A42F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951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CCB42-E9C8-4810-8643-4D5177E82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E2078-9728-475A-BA65-C9DBD5E6C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0C8C9-9369-436C-AE37-766DAC05F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8850-04CA-41AF-81E7-2912047BE21F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6122F-95DD-4D4E-A97E-A0E83445F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CCDD4E-FB7C-4AB7-90C5-1759B954E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80C6-8439-4089-B3E0-4351A42F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6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745EB-A160-4453-87B6-6FED617B7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6BF89-7FBD-412E-8B35-888E27A9E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7971E-45B2-447F-8FFB-3AD7611B0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8850-04CA-41AF-81E7-2912047BE21F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2557D8-B21A-43EE-8653-F2B828D5F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3F31A-DBA5-4A06-A692-5D4FB4348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80C6-8439-4089-B3E0-4351A42F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548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72B0A-3955-4757-9A43-4403F6EA4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9F55B-F5FB-48D8-95A2-94F038E864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D69C18-6EF1-49BD-BCF9-BDBB2FDF2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447B7-2019-4AE1-87EF-626307ECA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8850-04CA-41AF-81E7-2912047BE21F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8ACD95-B30D-40A6-A2EC-2F71FE855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34707E-1B92-436F-AA6A-0FAF3B49F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80C6-8439-4089-B3E0-4351A42F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793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85272-D987-437D-9B56-B9D6DD37E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6BDC7B-7FAF-4FF6-AF52-C0177E7806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73902D-FC82-4046-A671-164E712A0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075F1A-1C2F-43FA-9B83-E1C803ECA7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3C50C4-325F-4905-BE16-870BD12BA0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7E81F4-3DBB-42FD-8CC2-66C957082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8850-04CA-41AF-81E7-2912047BE21F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FBA10F-F185-4CD7-B2B2-F46554ECE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D22B0D-1D3D-41CF-A200-B0A245C7C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80C6-8439-4089-B3E0-4351A42F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057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012ED-B817-4871-8101-D973C9A91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5B0FB1-4BA4-4FAD-8E84-1CA2BFE3A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8850-04CA-41AF-81E7-2912047BE21F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22FAD5-C049-4765-877A-82DF76E43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D335D7-C228-48E7-8BA2-4E3F7985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80C6-8439-4089-B3E0-4351A42F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28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9C05B4-8F5C-400D-A1F7-90EF0FBFB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8850-04CA-41AF-81E7-2912047BE21F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BF3849-1042-4891-96CD-24906B126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885484-B74D-42BF-847F-FDC1773F7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80C6-8439-4089-B3E0-4351A42F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15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71079-BD72-4B69-8BF0-3B5538A0A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587B4-FEA3-4207-9D5D-58E0C8E9B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8A0CB-59B2-4897-9F69-8DAF4C9EC0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ABA288-61FB-486C-BBCD-2BA62278D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8850-04CA-41AF-81E7-2912047BE21F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D8B03E-E2A2-4B1B-A3EF-9271AC15A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03EFD9-BCCD-4A80-A9AF-658DCE265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80C6-8439-4089-B3E0-4351A42F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1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3EFE1-53DF-4328-9C45-C757984B6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40ACB7-0204-4AAA-8807-0692627BFE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9C0D79-9637-41A9-BF5F-85E3E3FD4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917F0D-35C4-43B6-A5D0-1A393117B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8850-04CA-41AF-81E7-2912047BE21F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5C5C90-6A53-47B6-83BD-99023EDCC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96709F-737B-4748-8251-E77336324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80C6-8439-4089-B3E0-4351A42F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24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18FC9-9C69-4294-8E07-A75FA7FF3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D75DE3-6370-465A-B090-5D1DB9E15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EA8C2-C022-4661-B926-697F89BDFD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38850-04CA-41AF-81E7-2912047BE21F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376EF-C0A9-4DBF-A771-8164439175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51C19-57FD-43A5-8ABD-219C473E98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D80C6-8439-4089-B3E0-4351A42F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91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5" Type="http://schemas.openxmlformats.org/officeDocument/2006/relationships/image" Target="../media/image2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0199C-AA93-4C42-91D8-F41F790B4F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Cryptographic hash functions</a:t>
            </a:r>
          </a:p>
        </p:txBody>
      </p:sp>
    </p:spTree>
    <p:extLst>
      <p:ext uri="{BB962C8B-B14F-4D97-AF65-F5344CB8AC3E}">
        <p14:creationId xmlns:p14="http://schemas.microsoft.com/office/powerpoint/2010/main" val="1042623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171C3-5E47-4DF3-ABA2-084F21D03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HMAC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930565-B32D-4DB2-A2FD-9243DB77C7A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Global constants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Gen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𝐺𝑒𝑛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</m:e>
                    </m:d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endParaRPr lang="en-US" b="0" dirty="0"/>
              </a:p>
              <a:p>
                <a:r>
                  <a:rPr lang="en-US" dirty="0" err="1"/>
                  <a:t>Auth</a:t>
                </a:r>
                <a:r>
                  <a:rPr lang="en-US" dirty="0"/>
                  <a:t>(m)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←(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←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←(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930565-B32D-4DB2-A2FD-9243DB77C7A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3189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5687C-2BCC-40E3-814F-73A3800B2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Random oracle heuristic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1BEA8-D610-4CC1-BF44-D5BDE23A4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Assume that a hash function acts as a random function</a:t>
            </a:r>
          </a:p>
          <a:p>
            <a:endParaRPr lang="en-US" dirty="0"/>
          </a:p>
          <a:p>
            <a:r>
              <a:rPr lang="en-US" dirty="0"/>
              <a:t>Allows us to prove security for efficient schemes</a:t>
            </a:r>
          </a:p>
          <a:p>
            <a:endParaRPr lang="en-US" dirty="0"/>
          </a:p>
          <a:p>
            <a:r>
              <a:rPr lang="en-US" dirty="0"/>
              <a:t>Unsound but</a:t>
            </a:r>
          </a:p>
          <a:p>
            <a:pPr lvl="1"/>
            <a:r>
              <a:rPr lang="en-US" dirty="0"/>
              <a:t>Only for contrived example</a:t>
            </a:r>
          </a:p>
          <a:p>
            <a:pPr lvl="1"/>
            <a:r>
              <a:rPr lang="en-US" dirty="0"/>
              <a:t>Never broken for practical schemes</a:t>
            </a:r>
          </a:p>
        </p:txBody>
      </p:sp>
    </p:spTree>
    <p:extLst>
      <p:ext uri="{BB962C8B-B14F-4D97-AF65-F5344CB8AC3E}">
        <p14:creationId xmlns:p14="http://schemas.microsoft.com/office/powerpoint/2010/main" val="2837447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C2942-6337-4135-BB74-BC7A4C4BF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Applications of hash functions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3A74F-6D38-4D74-ABFF-9358AD90A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Virus fingerprinting</a:t>
            </a:r>
          </a:p>
          <a:p>
            <a:endParaRPr lang="en-US" dirty="0"/>
          </a:p>
          <a:p>
            <a:r>
              <a:rPr lang="en-US" dirty="0"/>
              <a:t>Deduplication</a:t>
            </a:r>
          </a:p>
          <a:p>
            <a:endParaRPr lang="en-US" dirty="0"/>
          </a:p>
          <a:p>
            <a:r>
              <a:rPr lang="en-US" dirty="0"/>
              <a:t>Password hashing</a:t>
            </a:r>
          </a:p>
          <a:p>
            <a:endParaRPr lang="en-US" dirty="0"/>
          </a:p>
          <a:p>
            <a:r>
              <a:rPr lang="en-US" dirty="0"/>
              <a:t>File changes/integrity</a:t>
            </a:r>
          </a:p>
        </p:txBody>
      </p:sp>
    </p:spTree>
    <p:extLst>
      <p:ext uri="{BB962C8B-B14F-4D97-AF65-F5344CB8AC3E}">
        <p14:creationId xmlns:p14="http://schemas.microsoft.com/office/powerpoint/2010/main" val="3402741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548AD-D9FF-4E4D-A248-A229F6883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Virus fingerprinting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3F823-1FC8-4151-883C-CF03077E0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Hash the virus using the hash function</a:t>
            </a:r>
          </a:p>
          <a:p>
            <a:endParaRPr lang="en-US" dirty="0"/>
          </a:p>
          <a:p>
            <a:r>
              <a:rPr lang="en-US" dirty="0"/>
              <a:t>To lookup a virus, simply look at the output of the function and see if it maps to a known virus</a:t>
            </a:r>
          </a:p>
          <a:p>
            <a:endParaRPr lang="en-US" dirty="0"/>
          </a:p>
          <a:p>
            <a:r>
              <a:rPr lang="en-US" dirty="0"/>
              <a:t>False positives imply collision</a:t>
            </a:r>
          </a:p>
        </p:txBody>
      </p:sp>
    </p:spTree>
    <p:extLst>
      <p:ext uri="{BB962C8B-B14F-4D97-AF65-F5344CB8AC3E}">
        <p14:creationId xmlns:p14="http://schemas.microsoft.com/office/powerpoint/2010/main" val="1438071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452F6-1D82-4C2D-B6B0-D9FB78DAC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Deduplication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D6D005-DFA1-4973-96DC-0712E558D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Avoid storing the same thing in memory many times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Uses hash function to index values so that we don’t need to copy the same thing many times.</a:t>
            </a:r>
          </a:p>
        </p:txBody>
      </p:sp>
    </p:spTree>
    <p:extLst>
      <p:ext uri="{BB962C8B-B14F-4D97-AF65-F5344CB8AC3E}">
        <p14:creationId xmlns:p14="http://schemas.microsoft.com/office/powerpoint/2010/main" val="262675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E0A6F-02C7-44A1-9B30-03C5FC664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File changes / integrity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DE550-654F-4C8D-844D-D14508118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To keep track of changes, we keep a list of hash for every function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output of the hash function can be much shorter than the size of the files</a:t>
            </a:r>
          </a:p>
        </p:txBody>
      </p:sp>
    </p:spTree>
    <p:extLst>
      <p:ext uri="{BB962C8B-B14F-4D97-AF65-F5344CB8AC3E}">
        <p14:creationId xmlns:p14="http://schemas.microsoft.com/office/powerpoint/2010/main" val="20046607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C9675-D63D-4694-B028-BCB34BD10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Proper way to hash passwords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99D0EF3-B0FF-43F3-97B2-9D56DA1ECBB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/>
              <a:lstStyle/>
              <a:p>
                <a:endParaRPr lang="en-US" dirty="0"/>
              </a:p>
              <a:p>
                <a:r>
                  <a:rPr lang="en-US" dirty="0"/>
                  <a:t>Naïve way to hash passwords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𝑝𝑤𝑑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Same password hashed to same value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Correct way to hash a password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𝑝𝑤𝑑</m:t>
                        </m:r>
                      </m:e>
                    </m:d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99D0EF3-B0FF-43F3-97B2-9D56DA1ECBB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5700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9B34F-6EA7-4B56-B64A-4877011CC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Bad way to hash passwords (</a:t>
            </a:r>
            <a:r>
              <a:rPr lang="en-US" dirty="0" err="1"/>
              <a:t>xkcd</a:t>
            </a:r>
            <a:r>
              <a:rPr lang="en-US" dirty="0"/>
              <a:t>)</a:t>
            </a:r>
          </a:p>
        </p:txBody>
      </p:sp>
      <p:pic>
        <p:nvPicPr>
          <p:cNvPr id="2050" name="Picture 2" descr="Encryptic">
            <a:extLst>
              <a:ext uri="{FF2B5EF4-FFF2-40B4-BE49-F238E27FC236}">
                <a16:creationId xmlns:a16="http://schemas.microsoft.com/office/drawing/2014/main" id="{48388822-4E7B-42B0-BDAC-D3D01EC066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2357" y="2188470"/>
            <a:ext cx="4467285" cy="3759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51047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C2F9D-85A2-4A48-B502-E081F61C4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Hash tree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D8BA10F-805F-4FAF-9670-FCE0151E23E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46438" y="1825625"/>
                <a:ext cx="10515600" cy="4351338"/>
              </a:xfrm>
            </p:spPr>
            <p:txBody>
              <a:bodyPr/>
              <a:lstStyle/>
              <a:p>
                <a:endParaRPr lang="en-US" dirty="0"/>
              </a:p>
              <a:p>
                <a:r>
                  <a:rPr lang="en-US" dirty="0"/>
                  <a:t>Goal</a:t>
                </a:r>
              </a:p>
              <a:p>
                <a:pPr lvl="1"/>
                <a:r>
                  <a:rPr lang="en-US" dirty="0"/>
                  <a:t>Client has </a:t>
                </a:r>
                <a:r>
                  <a:rPr lang="en-US"/>
                  <a:t>constant overhead</a:t>
                </a:r>
                <a:endParaRPr lang="en-US" dirty="0"/>
              </a:p>
              <a:p>
                <a:pPr lvl="1"/>
                <a:r>
                  <a:rPr lang="en-US" dirty="0"/>
                  <a:t>Server holds client’s database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Client requests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Server sends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How can client verify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 with only logarithmic overhead  </a:t>
                </a:r>
              </a:p>
              <a:p>
                <a:pPr marL="457200" lvl="1" indent="0">
                  <a:buNone/>
                </a:pPr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D8BA10F-805F-4FAF-9670-FCE0151E23E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6438" y="1825625"/>
                <a:ext cx="10515600" cy="4351338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11065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92DDA-5C1D-498C-BD79-C0EA52C5A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Hash tree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30280B-A012-41A6-8573-A17BF2790C7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𝐿𝑒𝑎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𝐻𝑎𝑠h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𝐹𝑖𝑙</m:t>
                    </m:r>
                    <m:sSub>
                      <m:sSubPr>
                        <m:ctrlPr>
                          <a:rPr lang="en-US" i="1" dirty="0" err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Non-leaf node</a:t>
                </a:r>
              </a:p>
              <a:p>
                <a:pPr lvl="1"/>
                <a:r>
                  <a:rPr lang="en-US" dirty="0"/>
                  <a:t>Hash(Hash(</a:t>
                </a:r>
                <a:r>
                  <a:rPr lang="en-US" dirty="0" err="1"/>
                  <a:t>node.left</a:t>
                </a:r>
                <a:r>
                  <a:rPr lang="en-US" dirty="0"/>
                  <a:t>) || Hash(</a:t>
                </a:r>
                <a:r>
                  <a:rPr lang="en-US" dirty="0" err="1"/>
                  <a:t>node.right</a:t>
                </a:r>
                <a:r>
                  <a:rPr lang="en-US" dirty="0"/>
                  <a:t>))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Client only need to store the root</a:t>
                </a:r>
              </a:p>
              <a:p>
                <a:endParaRPr lang="en-US" dirty="0"/>
              </a:p>
              <a:p>
                <a:r>
                  <a:rPr lang="en-US" dirty="0"/>
                  <a:t>To prove that a given file is correct, the server only needs to send the client hashes of nodes that follow the path from the given leaf to the root node.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30280B-A012-41A6-8573-A17BF2790C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r="-1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8048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B70A3-BC9F-4E82-B108-EA9F40461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hash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3606841-D80F-4E72-A796-564177F6DB8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≔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ℓ(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r>
                  <a:rPr lang="en-US" dirty="0">
                    <a:latin typeface="Cambria Math" panose="02040503050406030204" pitchFamily="18" charset="0"/>
                  </a:rPr>
                  <a:t>Compression</a:t>
                </a:r>
                <a:r>
                  <a:rPr lang="en-US" i="1" dirty="0">
                    <a:latin typeface="Cambria Math" panose="02040503050406030204" pitchFamily="18" charset="0"/>
                  </a:rPr>
                  <a:t> 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𝐺𝑒𝑛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 picks an index between 1 and m.</a:t>
                </a: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3606841-D80F-4E72-A796-564177F6DB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2333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0A0E9-2F96-476B-925C-94DDC009B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Collision resistance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2F9A4A-F254-4EC1-9079-460179D6D2AA}"/>
              </a:ext>
            </a:extLst>
          </p:cNvPr>
          <p:cNvSpPr/>
          <p:nvPr/>
        </p:nvSpPr>
        <p:spPr>
          <a:xfrm>
            <a:off x="5046932" y="3031782"/>
            <a:ext cx="2231485" cy="20680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21322E6-D8A9-4092-9E10-5D81191EFB15}"/>
              </a:ext>
            </a:extLst>
          </p:cNvPr>
          <p:cNvCxnSpPr>
            <a:cxnSpLocks/>
          </p:cNvCxnSpPr>
          <p:nvPr/>
        </p:nvCxnSpPr>
        <p:spPr>
          <a:xfrm>
            <a:off x="3621148" y="4098261"/>
            <a:ext cx="1394606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1F73372-2926-44A0-8186-5FA9A22BAC5B}"/>
                  </a:ext>
                </a:extLst>
              </p:cNvPr>
              <p:cNvSpPr txBox="1"/>
              <p:nvPr/>
            </p:nvSpPr>
            <p:spPr>
              <a:xfrm>
                <a:off x="3999806" y="3696466"/>
                <a:ext cx="6372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1F73372-2926-44A0-8186-5FA9A22BAC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9806" y="3696466"/>
                <a:ext cx="637289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981A85F-6BB3-4570-92CE-9B6392DF3B91}"/>
                  </a:ext>
                </a:extLst>
              </p:cNvPr>
              <p:cNvSpPr txBox="1"/>
              <p:nvPr/>
            </p:nvSpPr>
            <p:spPr>
              <a:xfrm>
                <a:off x="5405577" y="3135313"/>
                <a:ext cx="163294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𝑔𝑒𝑛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({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1}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981A85F-6BB3-4570-92CE-9B6392DF3B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5577" y="3135313"/>
                <a:ext cx="1632948" cy="369332"/>
              </a:xfrm>
              <a:prstGeom prst="rect">
                <a:avLst/>
              </a:prstGeom>
              <a:blipFill>
                <a:blip r:embed="rId3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91076C1-3D6E-48DF-8182-68768B541B6D}"/>
              </a:ext>
            </a:extLst>
          </p:cNvPr>
          <p:cNvCxnSpPr>
            <a:cxnSpLocks/>
          </p:cNvCxnSpPr>
          <p:nvPr/>
        </p:nvCxnSpPr>
        <p:spPr>
          <a:xfrm flipH="1">
            <a:off x="3687050" y="3379662"/>
            <a:ext cx="1328704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CE4BD25-96FD-42F1-B7B8-743DEDFF10D0}"/>
              </a:ext>
            </a:extLst>
          </p:cNvPr>
          <p:cNvSpPr txBox="1"/>
          <p:nvPr/>
        </p:nvSpPr>
        <p:spPr>
          <a:xfrm>
            <a:off x="4166288" y="3031782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A129A80-388F-4548-BCEF-66B43CCC95F1}"/>
                  </a:ext>
                </a:extLst>
              </p:cNvPr>
              <p:cNvSpPr txBox="1"/>
              <p:nvPr/>
            </p:nvSpPr>
            <p:spPr>
              <a:xfrm>
                <a:off x="5295901" y="4354513"/>
                <a:ext cx="17426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𝑤𝑖𝑛𝑠</m:t>
                    </m:r>
                  </m:oMath>
                </a14:m>
                <a:r>
                  <a:rPr lang="en-US" dirty="0"/>
                  <a:t> if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′)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A129A80-388F-4548-BCEF-66B43CCC95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5901" y="4354513"/>
                <a:ext cx="1742624" cy="646331"/>
              </a:xfrm>
              <a:prstGeom prst="rect">
                <a:avLst/>
              </a:prstGeom>
              <a:blipFill>
                <a:blip r:embed="rId4"/>
                <a:stretch>
                  <a:fillRect t="-4717" b="-75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0604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E6327-1A64-462A-A3EF-0F124F9AD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Second-collision resistant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C065F-2BE5-4CCD-B977-B0CD68ED5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F40ACDD-206F-41EC-AE90-15536D5F04F2}"/>
              </a:ext>
            </a:extLst>
          </p:cNvPr>
          <p:cNvSpPr/>
          <p:nvPr/>
        </p:nvSpPr>
        <p:spPr>
          <a:xfrm>
            <a:off x="5256482" y="2622207"/>
            <a:ext cx="2231485" cy="20680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44347AE-159F-42C0-BCF2-B40528FAAA7D}"/>
              </a:ext>
            </a:extLst>
          </p:cNvPr>
          <p:cNvCxnSpPr>
            <a:cxnSpLocks/>
          </p:cNvCxnSpPr>
          <p:nvPr/>
        </p:nvCxnSpPr>
        <p:spPr>
          <a:xfrm>
            <a:off x="3830698" y="3963140"/>
            <a:ext cx="1394606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5E69287-2290-453B-BB0A-6DBA1174C8FF}"/>
                  </a:ext>
                </a:extLst>
              </p:cNvPr>
              <p:cNvSpPr txBox="1"/>
              <p:nvPr/>
            </p:nvSpPr>
            <p:spPr>
              <a:xfrm>
                <a:off x="4376185" y="3572357"/>
                <a:ext cx="4203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5E69287-2290-453B-BB0A-6DBA1174C8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6185" y="3572357"/>
                <a:ext cx="420308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39E2C8D-C864-4D44-B0EC-4F4F8540B5F3}"/>
                  </a:ext>
                </a:extLst>
              </p:cNvPr>
              <p:cNvSpPr txBox="1"/>
              <p:nvPr/>
            </p:nvSpPr>
            <p:spPr>
              <a:xfrm>
                <a:off x="5615127" y="2725738"/>
                <a:ext cx="163294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𝑔𝑒𝑛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({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1}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39E2C8D-C864-4D44-B0EC-4F4F8540B5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5127" y="2725738"/>
                <a:ext cx="1632948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07BC180-D572-4D1F-81F3-A72534E80CD5}"/>
              </a:ext>
            </a:extLst>
          </p:cNvPr>
          <p:cNvCxnSpPr>
            <a:cxnSpLocks/>
          </p:cNvCxnSpPr>
          <p:nvPr/>
        </p:nvCxnSpPr>
        <p:spPr>
          <a:xfrm flipH="1">
            <a:off x="3839303" y="3362082"/>
            <a:ext cx="1328704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CE52F9B-34D4-4FBC-A79A-AA5D955F25E7}"/>
                  </a:ext>
                </a:extLst>
              </p:cNvPr>
              <p:cNvSpPr txBox="1"/>
              <p:nvPr/>
            </p:nvSpPr>
            <p:spPr>
              <a:xfrm>
                <a:off x="4318541" y="3014202"/>
                <a:ext cx="5355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CE52F9B-34D4-4FBC-A79A-AA5D955F25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8541" y="3014202"/>
                <a:ext cx="535596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3A929D1-9B98-4FB5-BE6F-C8F2CED33F40}"/>
                  </a:ext>
                </a:extLst>
              </p:cNvPr>
              <p:cNvSpPr txBox="1"/>
              <p:nvPr/>
            </p:nvSpPr>
            <p:spPr>
              <a:xfrm>
                <a:off x="5505451" y="3944938"/>
                <a:ext cx="17426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𝑤𝑖𝑛𝑠</m:t>
                    </m:r>
                  </m:oMath>
                </a14:m>
                <a:r>
                  <a:rPr lang="en-US" dirty="0"/>
                  <a:t> if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′)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3A929D1-9B98-4FB5-BE6F-C8F2CED33F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5451" y="3944938"/>
                <a:ext cx="1742624" cy="646331"/>
              </a:xfrm>
              <a:prstGeom prst="rect">
                <a:avLst/>
              </a:prstGeom>
              <a:blipFill>
                <a:blip r:embed="rId5"/>
                <a:stretch>
                  <a:fillRect t="-4717" b="-75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8950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1A7B1-EA11-4099-947A-D415D7D60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Preimage resistance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0DC95C-F9A1-4A97-B567-39DD5A56C687}"/>
              </a:ext>
            </a:extLst>
          </p:cNvPr>
          <p:cNvSpPr/>
          <p:nvPr/>
        </p:nvSpPr>
        <p:spPr>
          <a:xfrm>
            <a:off x="5256482" y="2622207"/>
            <a:ext cx="2231485" cy="20680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DDC725A-EC70-4439-A8D4-3D78D9B1FD0E}"/>
              </a:ext>
            </a:extLst>
          </p:cNvPr>
          <p:cNvCxnSpPr>
            <a:cxnSpLocks/>
          </p:cNvCxnSpPr>
          <p:nvPr/>
        </p:nvCxnSpPr>
        <p:spPr>
          <a:xfrm>
            <a:off x="3830698" y="3963140"/>
            <a:ext cx="1394606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8C286A0-19EE-434F-BF5A-824709958F54}"/>
                  </a:ext>
                </a:extLst>
              </p:cNvPr>
              <p:cNvSpPr txBox="1"/>
              <p:nvPr/>
            </p:nvSpPr>
            <p:spPr>
              <a:xfrm>
                <a:off x="4376185" y="3572357"/>
                <a:ext cx="3679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8C286A0-19EE-434F-BF5A-824709958F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6185" y="3572357"/>
                <a:ext cx="367986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22D747C-2318-46B3-A03A-FAD8DE2CAC6C}"/>
                  </a:ext>
                </a:extLst>
              </p:cNvPr>
              <p:cNvSpPr txBox="1"/>
              <p:nvPr/>
            </p:nvSpPr>
            <p:spPr>
              <a:xfrm>
                <a:off x="5615127" y="2725738"/>
                <a:ext cx="1663853" cy="6586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𝑔𝑒𝑛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({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1}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ℓ(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22D747C-2318-46B3-A03A-FAD8DE2CAC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5127" y="2725738"/>
                <a:ext cx="1663853" cy="658642"/>
              </a:xfrm>
              <a:prstGeom prst="rect">
                <a:avLst/>
              </a:prstGeom>
              <a:blipFill>
                <a:blip r:embed="rId3"/>
                <a:stretch>
                  <a:fillRect b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B986A35-75CE-4849-A810-849B7EA05C2C}"/>
                  </a:ext>
                </a:extLst>
              </p:cNvPr>
              <p:cNvSpPr txBox="1"/>
              <p:nvPr/>
            </p:nvSpPr>
            <p:spPr>
              <a:xfrm>
                <a:off x="4318541" y="3014202"/>
                <a:ext cx="5389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B986A35-75CE-4849-A810-849B7EA05C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8541" y="3014202"/>
                <a:ext cx="538994" cy="369332"/>
              </a:xfrm>
              <a:prstGeom prst="rect">
                <a:avLst/>
              </a:prstGeom>
              <a:blipFill>
                <a:blip r:embed="rId4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53E2C6D-918B-4687-81E1-AEAA945A9EF6}"/>
                  </a:ext>
                </a:extLst>
              </p:cNvPr>
              <p:cNvSpPr txBox="1"/>
              <p:nvPr/>
            </p:nvSpPr>
            <p:spPr>
              <a:xfrm>
                <a:off x="5505451" y="3944938"/>
                <a:ext cx="17426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𝑤𝑖𝑛𝑠</m:t>
                    </m:r>
                  </m:oMath>
                </a14:m>
                <a:r>
                  <a:rPr lang="en-US" dirty="0"/>
                  <a:t> if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53E2C6D-918B-4687-81E1-AEAA945A9E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5451" y="3944938"/>
                <a:ext cx="1742624" cy="646331"/>
              </a:xfrm>
              <a:prstGeom prst="rect">
                <a:avLst/>
              </a:prstGeom>
              <a:blipFill>
                <a:blip r:embed="rId5"/>
                <a:stretch>
                  <a:fillRect t="-4717" b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429A9E0-EF32-42DC-ADE2-BD1FACBB6C79}"/>
              </a:ext>
            </a:extLst>
          </p:cNvPr>
          <p:cNvCxnSpPr>
            <a:cxnSpLocks/>
          </p:cNvCxnSpPr>
          <p:nvPr/>
        </p:nvCxnSpPr>
        <p:spPr>
          <a:xfrm flipH="1">
            <a:off x="3839303" y="3362082"/>
            <a:ext cx="1328704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5057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C42C8096-F0E0-44C7-BE27-026B196D2BB4}"/>
              </a:ext>
            </a:extLst>
          </p:cNvPr>
          <p:cNvSpPr/>
          <p:nvPr/>
        </p:nvSpPr>
        <p:spPr>
          <a:xfrm>
            <a:off x="8253539" y="2510751"/>
            <a:ext cx="3915919" cy="29051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39B0377-97C2-45F1-9221-BCC6BEE8D7D7}"/>
              </a:ext>
            </a:extLst>
          </p:cNvPr>
          <p:cNvSpPr/>
          <p:nvPr/>
        </p:nvSpPr>
        <p:spPr>
          <a:xfrm>
            <a:off x="4252655" y="2527399"/>
            <a:ext cx="3797895" cy="29051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C4E0AAD-00DE-4B30-8C72-D15066AB3B98}"/>
              </a:ext>
            </a:extLst>
          </p:cNvPr>
          <p:cNvSpPr/>
          <p:nvPr/>
        </p:nvSpPr>
        <p:spPr>
          <a:xfrm>
            <a:off x="76200" y="2514600"/>
            <a:ext cx="3915919" cy="29051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AC67C8-0D5B-4277-B5C4-65FC67AF8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Comparison between different security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651FD4-B100-4BD7-B541-BE876D95AC83}"/>
              </a:ext>
            </a:extLst>
          </p:cNvPr>
          <p:cNvSpPr/>
          <p:nvPr/>
        </p:nvSpPr>
        <p:spPr>
          <a:xfrm>
            <a:off x="1541932" y="3136556"/>
            <a:ext cx="2231485" cy="20680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7A53BD4-66F0-4919-8563-75276080FAB6}"/>
              </a:ext>
            </a:extLst>
          </p:cNvPr>
          <p:cNvCxnSpPr>
            <a:cxnSpLocks/>
          </p:cNvCxnSpPr>
          <p:nvPr/>
        </p:nvCxnSpPr>
        <p:spPr>
          <a:xfrm>
            <a:off x="276225" y="4190237"/>
            <a:ext cx="1234529" cy="12798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55D0574-2624-4FCD-99C7-B51D03150A51}"/>
                  </a:ext>
                </a:extLst>
              </p:cNvPr>
              <p:cNvSpPr txBox="1"/>
              <p:nvPr/>
            </p:nvSpPr>
            <p:spPr>
              <a:xfrm>
                <a:off x="494806" y="3801240"/>
                <a:ext cx="63728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55D0574-2624-4FCD-99C7-B51D03150A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806" y="3801240"/>
                <a:ext cx="637289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60376DB-3EFF-4DED-A0A1-554ABE998C10}"/>
                  </a:ext>
                </a:extLst>
              </p:cNvPr>
              <p:cNvSpPr txBox="1"/>
              <p:nvPr/>
            </p:nvSpPr>
            <p:spPr>
              <a:xfrm>
                <a:off x="1900577" y="3240087"/>
                <a:ext cx="16329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𝑔𝑒𝑛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({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1}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60376DB-3EFF-4DED-A0A1-554ABE998C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0577" y="3240087"/>
                <a:ext cx="1632948" cy="369332"/>
              </a:xfrm>
              <a:prstGeom prst="rect">
                <a:avLst/>
              </a:prstGeom>
              <a:blipFill>
                <a:blip r:embed="rId3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236DB17-BA46-4ED0-ABC1-DBCC3F3E79AD}"/>
              </a:ext>
            </a:extLst>
          </p:cNvPr>
          <p:cNvCxnSpPr>
            <a:cxnSpLocks/>
          </p:cNvCxnSpPr>
          <p:nvPr/>
        </p:nvCxnSpPr>
        <p:spPr>
          <a:xfrm flipH="1">
            <a:off x="182050" y="3484436"/>
            <a:ext cx="1328704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39DA0C2-C663-4224-BEB7-51F83D9015B8}"/>
              </a:ext>
            </a:extLst>
          </p:cNvPr>
          <p:cNvSpPr txBox="1"/>
          <p:nvPr/>
        </p:nvSpPr>
        <p:spPr>
          <a:xfrm>
            <a:off x="661288" y="3136556"/>
            <a:ext cx="237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FA80EC6-DA82-4ECC-A781-422C584BFAFF}"/>
                  </a:ext>
                </a:extLst>
              </p:cNvPr>
              <p:cNvSpPr txBox="1"/>
              <p:nvPr/>
            </p:nvSpPr>
            <p:spPr>
              <a:xfrm>
                <a:off x="1790901" y="4459287"/>
                <a:ext cx="17426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𝑤𝑖𝑛𝑠</m:t>
                    </m:r>
                  </m:oMath>
                </a14:m>
                <a:r>
                  <a:rPr lang="en-US" dirty="0"/>
                  <a:t> if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′)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FA80EC6-DA82-4ECC-A781-422C584BFA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0901" y="4459287"/>
                <a:ext cx="1742624" cy="646331"/>
              </a:xfrm>
              <a:prstGeom prst="rect">
                <a:avLst/>
              </a:prstGeom>
              <a:blipFill>
                <a:blip r:embed="rId4"/>
                <a:stretch>
                  <a:fillRect t="-5660" b="-6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A4A4F562-D3E5-45E8-A468-AE5686069AB4}"/>
              </a:ext>
            </a:extLst>
          </p:cNvPr>
          <p:cNvSpPr/>
          <p:nvPr/>
        </p:nvSpPr>
        <p:spPr>
          <a:xfrm>
            <a:off x="5719770" y="3136556"/>
            <a:ext cx="2231485" cy="20680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7C6D227-8067-40BF-83C9-58080D899C8D}"/>
              </a:ext>
            </a:extLst>
          </p:cNvPr>
          <p:cNvCxnSpPr>
            <a:cxnSpLocks/>
          </p:cNvCxnSpPr>
          <p:nvPr/>
        </p:nvCxnSpPr>
        <p:spPr>
          <a:xfrm>
            <a:off x="4293986" y="4477489"/>
            <a:ext cx="1394606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4E531F4-6055-4688-B838-584EF31DDAC6}"/>
                  </a:ext>
                </a:extLst>
              </p:cNvPr>
              <p:cNvSpPr txBox="1"/>
              <p:nvPr/>
            </p:nvSpPr>
            <p:spPr>
              <a:xfrm>
                <a:off x="4839473" y="4086706"/>
                <a:ext cx="4203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4E531F4-6055-4688-B838-584EF31DDA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9473" y="4086706"/>
                <a:ext cx="420308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DEF6C31-44B3-41F9-8592-E9F4D6C1AE72}"/>
                  </a:ext>
                </a:extLst>
              </p:cNvPr>
              <p:cNvSpPr txBox="1"/>
              <p:nvPr/>
            </p:nvSpPr>
            <p:spPr>
              <a:xfrm>
                <a:off x="6078415" y="3240087"/>
                <a:ext cx="163294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𝑔𝑒𝑛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({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1}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DEF6C31-44B3-41F9-8592-E9F4D6C1AE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8415" y="3240087"/>
                <a:ext cx="1632948" cy="6463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3FAB6F8-2651-46FF-B509-3CCEF2A8928E}"/>
              </a:ext>
            </a:extLst>
          </p:cNvPr>
          <p:cNvCxnSpPr>
            <a:cxnSpLocks/>
          </p:cNvCxnSpPr>
          <p:nvPr/>
        </p:nvCxnSpPr>
        <p:spPr>
          <a:xfrm flipH="1">
            <a:off x="4302591" y="3876431"/>
            <a:ext cx="1328704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042ECF2-CA3D-4A57-AABE-AC1A2E6E9A7F}"/>
                  </a:ext>
                </a:extLst>
              </p:cNvPr>
              <p:cNvSpPr txBox="1"/>
              <p:nvPr/>
            </p:nvSpPr>
            <p:spPr>
              <a:xfrm>
                <a:off x="4781829" y="3528551"/>
                <a:ext cx="5355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042ECF2-CA3D-4A57-AABE-AC1A2E6E9A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1829" y="3528551"/>
                <a:ext cx="535596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566D898-2554-4238-BCFE-8A84BC1E2EB4}"/>
                  </a:ext>
                </a:extLst>
              </p:cNvPr>
              <p:cNvSpPr txBox="1"/>
              <p:nvPr/>
            </p:nvSpPr>
            <p:spPr>
              <a:xfrm>
                <a:off x="5968739" y="4459287"/>
                <a:ext cx="17426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𝑤𝑖𝑛𝑠</m:t>
                    </m:r>
                  </m:oMath>
                </a14:m>
                <a:r>
                  <a:rPr lang="en-US" dirty="0"/>
                  <a:t> if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′)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566D898-2554-4238-BCFE-8A84BC1E2E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8739" y="4459287"/>
                <a:ext cx="1742624" cy="646331"/>
              </a:xfrm>
              <a:prstGeom prst="rect">
                <a:avLst/>
              </a:prstGeom>
              <a:blipFill>
                <a:blip r:embed="rId8"/>
                <a:stretch>
                  <a:fillRect t="-5660" b="-6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id="{5D5B12FD-7B11-4647-A8D1-E10D19E50030}"/>
              </a:ext>
            </a:extLst>
          </p:cNvPr>
          <p:cNvSpPr/>
          <p:nvPr/>
        </p:nvSpPr>
        <p:spPr>
          <a:xfrm>
            <a:off x="9753199" y="3240087"/>
            <a:ext cx="2231485" cy="20680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62A4262-DDF1-4A5A-B0DD-562E1CEE8737}"/>
              </a:ext>
            </a:extLst>
          </p:cNvPr>
          <p:cNvCxnSpPr>
            <a:cxnSpLocks/>
          </p:cNvCxnSpPr>
          <p:nvPr/>
        </p:nvCxnSpPr>
        <p:spPr>
          <a:xfrm>
            <a:off x="8327415" y="4581020"/>
            <a:ext cx="1394606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D03187A-4B46-4322-A26E-A783A4B80137}"/>
                  </a:ext>
                </a:extLst>
              </p:cNvPr>
              <p:cNvSpPr txBox="1"/>
              <p:nvPr/>
            </p:nvSpPr>
            <p:spPr>
              <a:xfrm>
                <a:off x="8872902" y="4190237"/>
                <a:ext cx="3679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D03187A-4B46-4322-A26E-A783A4B801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2902" y="4190237"/>
                <a:ext cx="367986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1390AB5-9886-41E3-9FFA-1DEB4C00F7FE}"/>
                  </a:ext>
                </a:extLst>
              </p:cNvPr>
              <p:cNvSpPr txBox="1"/>
              <p:nvPr/>
            </p:nvSpPr>
            <p:spPr>
              <a:xfrm>
                <a:off x="10111844" y="3343618"/>
                <a:ext cx="1663853" cy="6586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𝑔𝑒𝑛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({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1}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ℓ(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1390AB5-9886-41E3-9FFA-1DEB4C00F7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1844" y="3343618"/>
                <a:ext cx="1663853" cy="658642"/>
              </a:xfrm>
              <a:prstGeom prst="rect">
                <a:avLst/>
              </a:prstGeom>
              <a:blipFill>
                <a:blip r:embed="rId10"/>
                <a:stretch>
                  <a:fillRect b="-2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9AC0F43-7759-4F2E-AD12-58E1F8FAFD61}"/>
                  </a:ext>
                </a:extLst>
              </p:cNvPr>
              <p:cNvSpPr txBox="1"/>
              <p:nvPr/>
            </p:nvSpPr>
            <p:spPr>
              <a:xfrm>
                <a:off x="8815258" y="3632082"/>
                <a:ext cx="5389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9AC0F43-7759-4F2E-AD12-58E1F8FAFD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5258" y="3632082"/>
                <a:ext cx="538994" cy="369332"/>
              </a:xfrm>
              <a:prstGeom prst="rect">
                <a:avLst/>
              </a:prstGeom>
              <a:blipFill>
                <a:blip r:embed="rId11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09FF896-BD66-49D4-9566-EB9ECA0210FE}"/>
                  </a:ext>
                </a:extLst>
              </p:cNvPr>
              <p:cNvSpPr txBox="1"/>
              <p:nvPr/>
            </p:nvSpPr>
            <p:spPr>
              <a:xfrm>
                <a:off x="10002168" y="4562818"/>
                <a:ext cx="17426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𝑤𝑖𝑛𝑠</m:t>
                    </m:r>
                  </m:oMath>
                </a14:m>
                <a:r>
                  <a:rPr lang="en-US" dirty="0"/>
                  <a:t> if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09FF896-BD66-49D4-9566-EB9ECA0210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2168" y="4562818"/>
                <a:ext cx="1742624" cy="646331"/>
              </a:xfrm>
              <a:prstGeom prst="rect">
                <a:avLst/>
              </a:prstGeom>
              <a:blipFill>
                <a:blip r:embed="rId12"/>
                <a:stretch>
                  <a:fillRect t="-4673" b="-2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40C051D-B06E-44EB-A9DC-F884085222D2}"/>
              </a:ext>
            </a:extLst>
          </p:cNvPr>
          <p:cNvCxnSpPr>
            <a:cxnSpLocks/>
          </p:cNvCxnSpPr>
          <p:nvPr/>
        </p:nvCxnSpPr>
        <p:spPr>
          <a:xfrm flipH="1">
            <a:off x="8336020" y="3979962"/>
            <a:ext cx="1328704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4AE1B327-74DD-49E4-8D0C-34D330F4BE94}"/>
                  </a:ext>
                </a:extLst>
              </p:cNvPr>
              <p:cNvSpPr txBox="1"/>
              <p:nvPr/>
            </p:nvSpPr>
            <p:spPr>
              <a:xfrm>
                <a:off x="772159" y="5499941"/>
                <a:ext cx="21387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𝑐𝑜𝑙𝑙𝑖𝑠𝑖𝑜𝑛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𝑟𝑒𝑠𝑖𝑠𝑡𝑎𝑛𝑡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4AE1B327-74DD-49E4-8D0C-34D330F4BE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159" y="5499941"/>
                <a:ext cx="2138727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31352AA-D4F1-47AF-8A39-7EBBEDEC4597}"/>
                  </a:ext>
                </a:extLst>
              </p:cNvPr>
              <p:cNvSpPr txBox="1"/>
              <p:nvPr/>
            </p:nvSpPr>
            <p:spPr>
              <a:xfrm>
                <a:off x="4523400" y="5408785"/>
                <a:ext cx="32226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𝑡𝑎𝑟𝑔𝑒𝑡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𝑐𝑜𝑙𝑙𝑖𝑠𝑖𝑜𝑛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𝑟𝑒𝑠𝑖𝑠𝑡𝑎𝑛𝑐𝑒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31352AA-D4F1-47AF-8A39-7EBBEDEC45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3400" y="5408785"/>
                <a:ext cx="3222613" cy="369332"/>
              </a:xfrm>
              <a:prstGeom prst="rect">
                <a:avLst/>
              </a:prstGeom>
              <a:blipFill>
                <a:blip r:embed="rId14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E004FC2C-D1AC-443A-8305-179576EF2CB5}"/>
                  </a:ext>
                </a:extLst>
              </p:cNvPr>
              <p:cNvSpPr txBox="1"/>
              <p:nvPr/>
            </p:nvSpPr>
            <p:spPr>
              <a:xfrm>
                <a:off x="9083080" y="5403733"/>
                <a:ext cx="22568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𝑝𝑟𝑒𝑖𝑚𝑎𝑔𝑒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𝑟𝑒𝑠𝑖𝑠𝑡𝑎𝑛𝑡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E004FC2C-D1AC-443A-8305-179576EF2C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3080" y="5403733"/>
                <a:ext cx="2256835" cy="369332"/>
              </a:xfrm>
              <a:prstGeom prst="rect">
                <a:avLst/>
              </a:prstGeom>
              <a:blipFill>
                <a:blip r:embed="rId15"/>
                <a:stretch>
                  <a:fillRect l="-811"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3325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6377C-6706-4F7F-AB31-44788E4B4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Birthday attack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7A62681-F3B4-4443-BCA0-0A521D0BA3C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:r>
                  <a:rPr lang="en-US" dirty="0"/>
                  <a:t>What is the probability that in a class of 23 people there are at least two people with the same birthday. </a:t>
                </a:r>
              </a:p>
              <a:p>
                <a:pPr lvl="1"/>
                <a:r>
                  <a:rPr lang="en-US" dirty="0"/>
                  <a:t>Answer: more than 50% chance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General question: Suppose you sample m values from n values, what is the probability that there exists at least two values that are the same.</a:t>
                </a:r>
              </a:p>
              <a:p>
                <a:pPr lvl="1"/>
                <a:r>
                  <a:rPr lang="en-US" dirty="0"/>
                  <a:t>Answer: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then  probability is about one-half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7A62681-F3B4-4443-BCA0-0A521D0BA3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3684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6377C-6706-4F7F-AB31-44788E4B4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Proof of the birthday attack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7A62681-F3B4-4443-BCA0-0A521D0BA3C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en-US" dirty="0"/>
              </a:p>
              <a:p>
                <a:r>
                  <a:rPr lang="en-US" dirty="0"/>
                  <a:t>If you store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r>
                  <a:rPr lang="en-US" dirty="0"/>
                  <a:t> output with a given input the probability that a new input gets sent to a previously visited output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1/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endParaRPr lang="en-US" dirty="0"/>
              </a:p>
              <a:p>
                <a:endParaRPr lang="en-US" dirty="0"/>
              </a:p>
              <a:p>
                <a:pPr algn="ctr"/>
                <a:r>
                  <a:rPr lang="en-US" dirty="0"/>
                  <a:t>The probability that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r>
                  <a:rPr lang="en-US" dirty="0"/>
                  <a:t> elements all get mapped to fresh output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ad>
                                  <m:radPr>
                                    <m:degHide m:val="on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rad>
                              </m:den>
                            </m:f>
                          </m:e>
                        </m:d>
                      </m:e>
                      <m:sup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7A62681-F3B4-4443-BCA0-0A521D0BA3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9857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E7FC6-F2E0-494F-BA89-5EC3E97A9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Mac using hash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FC1CA-EA1A-4974-BEC3-1506035E2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77D95B-9E0F-42E5-B160-3BB1DA506F0D}"/>
              </a:ext>
            </a:extLst>
          </p:cNvPr>
          <p:cNvSpPr/>
          <p:nvPr/>
        </p:nvSpPr>
        <p:spPr>
          <a:xfrm>
            <a:off x="4793995" y="2027410"/>
            <a:ext cx="858568" cy="6734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F5CD4B0-CB69-4B2F-A67C-2F9772E9D66A}"/>
                  </a:ext>
                </a:extLst>
              </p:cNvPr>
              <p:cNvSpPr txBox="1"/>
              <p:nvPr/>
            </p:nvSpPr>
            <p:spPr>
              <a:xfrm>
                <a:off x="5005527" y="2179466"/>
                <a:ext cx="4355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F5CD4B0-CB69-4B2F-A67C-2F9772E9D6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5527" y="2179466"/>
                <a:ext cx="435504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4BD9962A-9957-4C4E-850B-0AF1FA9E3291}"/>
              </a:ext>
            </a:extLst>
          </p:cNvPr>
          <p:cNvSpPr/>
          <p:nvPr/>
        </p:nvSpPr>
        <p:spPr>
          <a:xfrm>
            <a:off x="4793995" y="3400980"/>
            <a:ext cx="858568" cy="6734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A6B5C84-6A0F-43E9-9DDD-5624C0CD7F88}"/>
                  </a:ext>
                </a:extLst>
              </p:cNvPr>
              <p:cNvSpPr txBox="1"/>
              <p:nvPr/>
            </p:nvSpPr>
            <p:spPr>
              <a:xfrm>
                <a:off x="5005527" y="3530916"/>
                <a:ext cx="4669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A6B5C84-6A0F-43E9-9DDD-5624C0CD7F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5527" y="3530916"/>
                <a:ext cx="466986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CDF63E7-DBE5-4B23-9070-799089B84651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>
            <a:off x="5223279" y="2700853"/>
            <a:ext cx="0" cy="700127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3014CDC-689D-4465-80C3-5A94974EBCB5}"/>
              </a:ext>
            </a:extLst>
          </p:cNvPr>
          <p:cNvCxnSpPr>
            <a:cxnSpLocks/>
          </p:cNvCxnSpPr>
          <p:nvPr/>
        </p:nvCxnSpPr>
        <p:spPr>
          <a:xfrm>
            <a:off x="5205155" y="4074422"/>
            <a:ext cx="0" cy="700127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EB06BF05-73AD-4675-A68B-998E142BFF06}"/>
              </a:ext>
            </a:extLst>
          </p:cNvPr>
          <p:cNvSpPr/>
          <p:nvPr/>
        </p:nvSpPr>
        <p:spPr>
          <a:xfrm>
            <a:off x="4775871" y="4762849"/>
            <a:ext cx="858568" cy="6734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8AB7CDD-2555-40AE-B781-9FFCC79C4579}"/>
                  </a:ext>
                </a:extLst>
              </p:cNvPr>
              <p:cNvSpPr txBox="1"/>
              <p:nvPr/>
            </p:nvSpPr>
            <p:spPr>
              <a:xfrm>
                <a:off x="4834775" y="4908540"/>
                <a:ext cx="7770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𝑚𝑎𝑐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8AB7CDD-2555-40AE-B781-9FFCC79C45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4775" y="4908540"/>
                <a:ext cx="777008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8905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639</Words>
  <Application>Microsoft Office PowerPoint</Application>
  <PresentationFormat>Widescreen</PresentationFormat>
  <Paragraphs>142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Office Theme</vt:lpstr>
      <vt:lpstr>Cryptographic hash functions</vt:lpstr>
      <vt:lpstr>Definition of hash function</vt:lpstr>
      <vt:lpstr>Collision resistance</vt:lpstr>
      <vt:lpstr>Second-collision resistant</vt:lpstr>
      <vt:lpstr>Preimage resistance</vt:lpstr>
      <vt:lpstr>Comparison between different security</vt:lpstr>
      <vt:lpstr>Birthday attack</vt:lpstr>
      <vt:lpstr>Proof of the birthday attack</vt:lpstr>
      <vt:lpstr>Mac using hash functions</vt:lpstr>
      <vt:lpstr>HMAC</vt:lpstr>
      <vt:lpstr>Random oracle heuristic</vt:lpstr>
      <vt:lpstr>Applications of hash functions </vt:lpstr>
      <vt:lpstr>Virus fingerprinting</vt:lpstr>
      <vt:lpstr>Deduplication</vt:lpstr>
      <vt:lpstr>File changes / integrity</vt:lpstr>
      <vt:lpstr>Proper way to hash passwords</vt:lpstr>
      <vt:lpstr>Bad way to hash passwords (xkcd)</vt:lpstr>
      <vt:lpstr>Hash tree</vt:lpstr>
      <vt:lpstr>Hash tree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encryption scheme</dc:title>
  <dc:creator>Samuel Ranellucci</dc:creator>
  <cp:lastModifiedBy>Samuel Ranellucci</cp:lastModifiedBy>
  <cp:revision>49</cp:revision>
  <dcterms:created xsi:type="dcterms:W3CDTF">2017-07-24T16:41:18Z</dcterms:created>
  <dcterms:modified xsi:type="dcterms:W3CDTF">2017-09-20T20:44:07Z</dcterms:modified>
</cp:coreProperties>
</file>