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47"/>
  </p:notesMasterIdLst>
  <p:handoutMasterIdLst>
    <p:handoutMasterId r:id="rId48"/>
  </p:handoutMasterIdLst>
  <p:sldIdLst>
    <p:sldId id="256" r:id="rId2"/>
    <p:sldId id="423" r:id="rId3"/>
    <p:sldId id="424" r:id="rId4"/>
    <p:sldId id="425" r:id="rId5"/>
    <p:sldId id="426" r:id="rId6"/>
    <p:sldId id="433" r:id="rId7"/>
    <p:sldId id="434" r:id="rId8"/>
    <p:sldId id="435" r:id="rId9"/>
    <p:sldId id="444" r:id="rId10"/>
    <p:sldId id="445" r:id="rId11"/>
    <p:sldId id="437" r:id="rId12"/>
    <p:sldId id="439" r:id="rId13"/>
    <p:sldId id="442" r:id="rId14"/>
    <p:sldId id="427" r:id="rId15"/>
    <p:sldId id="441" r:id="rId16"/>
    <p:sldId id="428" r:id="rId17"/>
    <p:sldId id="443" r:id="rId18"/>
    <p:sldId id="432" r:id="rId19"/>
    <p:sldId id="429" r:id="rId20"/>
    <p:sldId id="430" r:id="rId21"/>
    <p:sldId id="446" r:id="rId22"/>
    <p:sldId id="447" r:id="rId23"/>
    <p:sldId id="448" r:id="rId24"/>
    <p:sldId id="451" r:id="rId25"/>
    <p:sldId id="452" r:id="rId26"/>
    <p:sldId id="449" r:id="rId27"/>
    <p:sldId id="450" r:id="rId28"/>
    <p:sldId id="453" r:id="rId29"/>
    <p:sldId id="454" r:id="rId30"/>
    <p:sldId id="455" r:id="rId31"/>
    <p:sldId id="456" r:id="rId32"/>
    <p:sldId id="457" r:id="rId33"/>
    <p:sldId id="458" r:id="rId34"/>
    <p:sldId id="459" r:id="rId35"/>
    <p:sldId id="460" r:id="rId36"/>
    <p:sldId id="461" r:id="rId37"/>
    <p:sldId id="462" r:id="rId38"/>
    <p:sldId id="463" r:id="rId39"/>
    <p:sldId id="465" r:id="rId40"/>
    <p:sldId id="466" r:id="rId41"/>
    <p:sldId id="469" r:id="rId42"/>
    <p:sldId id="467" r:id="rId43"/>
    <p:sldId id="468" r:id="rId44"/>
    <p:sldId id="470" r:id="rId45"/>
    <p:sldId id="422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24" autoAdjust="0"/>
    <p:restoredTop sz="92197" autoAdjust="0"/>
  </p:normalViewPr>
  <p:slideViewPr>
    <p:cSldViewPr snapToGrid="0" snapToObjects="1">
      <p:cViewPr varScale="1">
        <p:scale>
          <a:sx n="99" d="100"/>
          <a:sy n="99" d="100"/>
        </p:scale>
        <p:origin x="4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8/29/18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8/29/18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81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57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C17EB-B2DD-4F12-8E0C-1C60FC182E9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31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Prints “4” in Python</a:t>
            </a:r>
            <a:r>
              <a:rPr lang="en-US" baseline="0" dirty="0"/>
              <a:t> 2 and “1” (i.e., unchanged because the list comprehension scope is dead) in Python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83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06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”Wherefore” means “why”,</a:t>
            </a:r>
            <a:r>
              <a:rPr lang="en-US" baseline="0" dirty="0"/>
              <a:t> not “where”!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10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70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80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github.com/umddb/cmsc320-fall2018/tree/master/project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7940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John P Dickerson</a:t>
            </a:r>
          </a:p>
          <a:p>
            <a:r>
              <a:rPr lang="en-US" dirty="0" err="1"/>
              <a:t>Prem</a:t>
            </a:r>
            <a:r>
              <a:rPr lang="en-US" dirty="0"/>
              <a:t> Saggar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 – 08/29/2018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Mondays &amp; Wednesdays</a:t>
            </a:r>
          </a:p>
          <a:p>
            <a:r>
              <a:rPr lang="en-US" sz="1600" b="1" dirty="0"/>
              <a:t>2:00pm – 3:15pm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687580" y="3117954"/>
            <a:ext cx="2413417" cy="1109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00997" y="4075962"/>
            <a:ext cx="193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Today!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0297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Useful Built-In Functions: Map </a:t>
            </a:r>
            <a:r>
              <a:rPr lang="en-US"/>
              <a:t>and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997252" cy="476812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: apply a function to a sequence or </a:t>
            </a:r>
            <a:r>
              <a:rPr lang="en-US" dirty="0" err="1"/>
              <a:t>iterable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filter</a:t>
            </a:r>
            <a:r>
              <a:rPr lang="en-US" dirty="0"/>
              <a:t>: returns a list of elements for which a predicate is true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We’ll go over in much greater depth with pandas/</a:t>
            </a:r>
            <a:r>
              <a:rPr lang="en-US" dirty="0" err="1"/>
              <a:t>numpy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263517"/>
            <a:ext cx="7997252" cy="8831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[1, 2, 3, 4, 5]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map(lambda x: x**2,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3216018"/>
            <a:ext cx="7997252" cy="4415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[1, 4, 9, 16, 25]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4290495"/>
            <a:ext cx="7997252" cy="8831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[1, 2, 3, 4, 5, 6, 7]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filter(lambda x: x % 2 == 0,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242996"/>
            <a:ext cx="7997252" cy="4415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[2, 4, 6]</a:t>
            </a:r>
          </a:p>
        </p:txBody>
      </p:sp>
    </p:spTree>
    <p:extLst>
      <p:ext uri="{BB962C8B-B14F-4D97-AF65-F5344CB8AC3E}">
        <p14:creationId xmlns:p14="http://schemas.microsoft.com/office/powerpoint/2010/main" val="119754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Pythonic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7750"/>
            <a:ext cx="7620000" cy="4373563"/>
          </a:xfrm>
        </p:spPr>
        <p:txBody>
          <a:bodyPr>
            <a:normAutofit/>
          </a:bodyPr>
          <a:lstStyle/>
          <a:p>
            <a:r>
              <a:rPr lang="en-US" dirty="0"/>
              <a:t>Basic iteration over an array in Java: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Direct translation into Python: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more “</a:t>
            </a:r>
            <a:r>
              <a:rPr lang="en-US" dirty="0" err="1"/>
              <a:t>Pythonic</a:t>
            </a:r>
            <a:r>
              <a:rPr lang="en-US" dirty="0"/>
              <a:t>” way of iterating:</a:t>
            </a:r>
          </a:p>
          <a:p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57200" y="3742732"/>
            <a:ext cx="7997252" cy="11887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0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while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&lt;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);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+=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7200" y="1933734"/>
            <a:ext cx="7997252" cy="11887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[]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new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[10];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=0;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&lt;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arr.length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; ++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{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System.out.println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);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}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7200" y="5444430"/>
            <a:ext cx="7997252" cy="8628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element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print( element )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0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78118" cy="1371600"/>
          </a:xfrm>
        </p:spPr>
        <p:txBody>
          <a:bodyPr/>
          <a:lstStyle/>
          <a:p>
            <a:r>
              <a:rPr lang="en-US" dirty="0"/>
              <a:t>List comprehensions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231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Construct sets like a mathematician!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P</a:t>
            </a:r>
            <a:r>
              <a:rPr lang="en-US" dirty="0"/>
              <a:t> = { 1, 2, 4, 8, 16, </a:t>
            </a:r>
            <a:r>
              <a:rPr lang="mr-IN" dirty="0"/>
              <a:t>…</a:t>
            </a:r>
            <a:r>
              <a:rPr lang="en-US" dirty="0"/>
              <a:t>, 2</a:t>
            </a:r>
            <a:r>
              <a:rPr lang="en-US" baseline="30000" dirty="0"/>
              <a:t>16</a:t>
            </a:r>
            <a:r>
              <a:rPr lang="en-US" dirty="0"/>
              <a:t> }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E</a:t>
            </a:r>
            <a:r>
              <a:rPr lang="en-US" dirty="0"/>
              <a:t> = { </a:t>
            </a:r>
            <a:r>
              <a:rPr lang="en-US" i="1" dirty="0"/>
              <a:t>x</a:t>
            </a:r>
            <a:r>
              <a:rPr lang="en-US" dirty="0"/>
              <a:t> | </a:t>
            </a:r>
            <a:r>
              <a:rPr lang="en-US" i="1" dirty="0"/>
              <a:t>x</a:t>
            </a:r>
            <a:r>
              <a:rPr lang="en-US" dirty="0"/>
              <a:t> in </a:t>
            </a:r>
            <a:r>
              <a:rPr lang="en-US" b="0" dirty="0" err="1"/>
              <a:t>ℕ</a:t>
            </a:r>
            <a:r>
              <a:rPr lang="en-US" dirty="0"/>
              <a:t>  and  </a:t>
            </a:r>
            <a:r>
              <a:rPr lang="en-US" i="1" dirty="0"/>
              <a:t>x</a:t>
            </a:r>
            <a:r>
              <a:rPr lang="en-US" dirty="0"/>
              <a:t> is odd  and  </a:t>
            </a:r>
            <a:r>
              <a:rPr lang="en-US" i="1" dirty="0"/>
              <a:t>x</a:t>
            </a:r>
            <a:r>
              <a:rPr lang="en-US" dirty="0"/>
              <a:t> &lt; 1000 }</a:t>
            </a:r>
          </a:p>
          <a:p>
            <a:r>
              <a:rPr lang="en-US" dirty="0"/>
              <a:t>Construct lists like a mathematician </a:t>
            </a:r>
            <a:r>
              <a:rPr lang="en-US" dirty="0">
                <a:solidFill>
                  <a:schemeClr val="tx2"/>
                </a:solidFill>
              </a:rPr>
              <a:t>who codes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Very similar to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, but: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You’ll see these way more than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 in the wild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Many people consider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/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filter</a:t>
            </a:r>
            <a:r>
              <a:rPr lang="en-US" dirty="0"/>
              <a:t> not “</a:t>
            </a:r>
            <a:r>
              <a:rPr lang="en-US" dirty="0" err="1"/>
              <a:t>pythonic</a:t>
            </a:r>
            <a:r>
              <a:rPr lang="en-US" dirty="0"/>
              <a:t>”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They can perform differently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 is “lazier”)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560429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 = </a:t>
            </a:r>
            <a:r>
              <a:rPr lang="en-US">
                <a:latin typeface="Courier" charset="0"/>
                <a:ea typeface="Courier" charset="0"/>
                <a:cs typeface="Courier" charset="0"/>
              </a:rPr>
              <a:t>[ 2**x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for x in range(17) ]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2210" y="4117564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E = [ x for x in range(1000) if x % 2 != 0 ]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91" y="4833479"/>
            <a:ext cx="1701384" cy="17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0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Syntactically correct statement throws an exception: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tweepy</a:t>
            </a:r>
            <a:r>
              <a:rPr lang="en-US" b="0" dirty="0"/>
              <a:t> (Python Twitter API) returns “Rate limit exceeded”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sqlite</a:t>
            </a:r>
            <a:r>
              <a:rPr lang="en-US" b="0" dirty="0"/>
              <a:t> (a file-based database) returns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IntegrityError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462727"/>
            <a:ext cx="7997252" cy="302662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print('Python', 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python_version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())</a:t>
            </a:r>
          </a:p>
          <a:p>
            <a:endParaRPr lang="en-US" sz="2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try: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cause_a_NameError</a:t>
            </a:r>
            <a:endParaRPr lang="en-US" sz="2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except 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NameError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 as err: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print(err, '-&gt; some extra text')</a:t>
            </a:r>
          </a:p>
        </p:txBody>
      </p:sp>
    </p:spTree>
    <p:extLst>
      <p:ext uri="{BB962C8B-B14F-4D97-AF65-F5344CB8AC3E}">
        <p14:creationId xmlns:p14="http://schemas.microsoft.com/office/powerpoint/2010/main" val="4990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2 vs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Python 3 is intentionally </a:t>
            </a:r>
            <a:r>
              <a:rPr lang="en-US" dirty="0">
                <a:solidFill>
                  <a:schemeClr val="tx2"/>
                </a:solidFill>
              </a:rPr>
              <a:t>backwards incompatible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(But not </a:t>
            </a:r>
            <a:r>
              <a:rPr lang="en-US" b="0" i="1" dirty="0"/>
              <a:t>that</a:t>
            </a:r>
            <a:r>
              <a:rPr lang="en-US" b="0" dirty="0"/>
              <a:t> incompatible)</a:t>
            </a:r>
          </a:p>
          <a:p>
            <a:r>
              <a:rPr lang="en-US" dirty="0"/>
              <a:t>Biggest changes that matter for us: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print “statement”</a:t>
            </a:r>
            <a:r>
              <a:rPr lang="en-US" b="0" dirty="0"/>
              <a:t>	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print(“function”)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1/2 = 0			 1/2 = 0.5</a:t>
            </a:r>
            <a:r>
              <a:rPr lang="en-US" b="0" dirty="0">
                <a:ea typeface="Courier" charset="0"/>
                <a:cs typeface="Courier" charset="0"/>
                <a:sym typeface="Wingdings"/>
              </a:rPr>
              <a:t> and 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1//2 = 0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Courier" charset="0"/>
                <a:cs typeface="Courier" charset="0"/>
                <a:sym typeface="Wingdings"/>
              </a:rPr>
              <a:t>ASCII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str</a:t>
            </a:r>
            <a:r>
              <a:rPr lang="en-US" b="0" dirty="0">
                <a:ea typeface="Courier" charset="0"/>
                <a:cs typeface="Courier" charset="0"/>
                <a:sym typeface="Wingdings"/>
              </a:rPr>
              <a:t> default 		 default Unicode</a:t>
            </a:r>
          </a:p>
          <a:p>
            <a:r>
              <a:rPr lang="en-US" dirty="0">
                <a:ea typeface="Courier" charset="0"/>
                <a:cs typeface="Courier" charset="0"/>
                <a:sym typeface="Wingdings"/>
              </a:rPr>
              <a:t>Namespace ambiguity fixed: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= 1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[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for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in range(5)]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print(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)   # ????????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052873" cy="1371600"/>
          </a:xfrm>
        </p:spPr>
        <p:txBody>
          <a:bodyPr/>
          <a:lstStyle/>
          <a:p>
            <a:r>
              <a:rPr lang="en-US" dirty="0"/>
              <a:t>To any Curmudgeons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/>
              </a:rPr>
              <a:t>If you’re going to use Python 2 anyway, u</a:t>
            </a:r>
            <a:r>
              <a:rPr lang="en-US" dirty="0"/>
              <a:t>se the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_future_</a:t>
            </a:r>
            <a:r>
              <a:rPr lang="en-US" dirty="0"/>
              <a:t> module: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Python 3 introduces features that will throw runtime errors in Python 2 (e.g.,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with</a:t>
            </a:r>
            <a:r>
              <a:rPr lang="en-US" b="0" dirty="0"/>
              <a:t> statements)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_future_</a:t>
            </a:r>
            <a:r>
              <a:rPr lang="en-US" b="0" dirty="0">
                <a:ea typeface="Courier" charset="0"/>
                <a:cs typeface="Courier" charset="0"/>
              </a:rPr>
              <a:t> module incrementally brings 3 functionality into 2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docs.python.org</a:t>
            </a:r>
            <a:r>
              <a:rPr lang="en-US" b="0" dirty="0"/>
              <a:t>/2/library/__</a:t>
            </a:r>
            <a:r>
              <a:rPr lang="en-US" b="0" dirty="0" err="1"/>
              <a:t>future__.html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br>
              <a:rPr lang="en-US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division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print_function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please_just_use_python_3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0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 err="1"/>
              <a:t>vS</a:t>
            </a:r>
            <a:r>
              <a:rPr lang="en-US" dirty="0"/>
              <a:t> R (For Data Scientists)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049475" cy="46631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is no right answer here!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Python is a “full” programming language </a:t>
            </a:r>
            <a:r>
              <a:rPr lang="mr-IN" dirty="0"/>
              <a:t>–</a:t>
            </a:r>
            <a:r>
              <a:rPr lang="en-US" dirty="0"/>
              <a:t> easier to integrate with systems in the field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 has a more mature set of pure stats libraries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but Python is catching up quickly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and is already ahead </a:t>
            </a:r>
            <a:r>
              <a:rPr lang="en-US" dirty="0">
                <a:solidFill>
                  <a:schemeClr val="tx2"/>
                </a:solidFill>
              </a:rPr>
              <a:t>specifically for ML</a:t>
            </a:r>
            <a:r>
              <a:rPr lang="en-US" dirty="0"/>
              <a:t>.</a:t>
            </a:r>
          </a:p>
          <a:p>
            <a:r>
              <a:rPr lang="en-US" dirty="0"/>
              <a:t>You will see Python more in the tech industry.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358" y="1558719"/>
            <a:ext cx="4375879" cy="3737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675BC-1EE3-AE48-8799-7F4F6C114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075" y="4210049"/>
            <a:ext cx="4013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Plenty of tutorials on the web: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www.learnpython.org</a:t>
            </a:r>
            <a:r>
              <a:rPr lang="en-US" b="0" dirty="0"/>
              <a:t>/</a:t>
            </a:r>
          </a:p>
          <a:p>
            <a:endParaRPr lang="en-US" dirty="0"/>
          </a:p>
          <a:p>
            <a:r>
              <a:rPr lang="en-US" dirty="0"/>
              <a:t>Work through Project 0, which will take you through some baby steps with Python and the Pandas library: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(We’ll also post some readings soon.)</a:t>
            </a:r>
          </a:p>
          <a:p>
            <a:endParaRPr lang="en-US" dirty="0"/>
          </a:p>
          <a:p>
            <a:r>
              <a:rPr lang="en-US" dirty="0"/>
              <a:t>Come hang out at office hours (or chat with me privately)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office hours will be on the website/Piazza very soon.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Will have coverage </a:t>
            </a:r>
            <a:r>
              <a:rPr lang="en-US" b="0" dirty="0" err="1"/>
              <a:t>MTWThF</a:t>
            </a:r>
            <a:r>
              <a:rPr lang="en-US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8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99803" y="-254833"/>
            <a:ext cx="9638675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99804" y="6233714"/>
            <a:ext cx="9638675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476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32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3" name="Down Arrow 2"/>
          <p:cNvSpPr/>
          <p:nvPr/>
        </p:nvSpPr>
        <p:spPr>
          <a:xfrm rot="7906186">
            <a:off x="2020921" y="3620013"/>
            <a:ext cx="959371" cy="2322535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869" y="5226470"/>
            <a:ext cx="3263926" cy="11024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7181" y="5375369"/>
            <a:ext cx="154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Thanks: Zico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Kolter’s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15-388</a:t>
            </a:r>
          </a:p>
        </p:txBody>
      </p:sp>
    </p:spTree>
    <p:extLst>
      <p:ext uri="{BB962C8B-B14F-4D97-AF65-F5344CB8AC3E}">
        <p14:creationId xmlns:p14="http://schemas.microsoft.com/office/powerpoint/2010/main" val="1575760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Register on Piazza: </a:t>
            </a:r>
            <a:r>
              <a:rPr lang="en-US" b="0" dirty="0" err="1">
                <a:latin typeface="Helvetica Neue" charset="0"/>
              </a:rPr>
              <a:t>piazza.com</a:t>
            </a:r>
            <a:r>
              <a:rPr lang="en-US" b="0" dirty="0">
                <a:latin typeface="Helvetica Neue" charset="0"/>
              </a:rPr>
              <a:t>/</a:t>
            </a:r>
            <a:r>
              <a:rPr lang="en-US" b="0" dirty="0" err="1">
                <a:latin typeface="Helvetica Neue" charset="0"/>
              </a:rPr>
              <a:t>umd</a:t>
            </a:r>
            <a:r>
              <a:rPr lang="en-US" b="0" dirty="0">
                <a:latin typeface="Helvetica Neue" charset="0"/>
              </a:rPr>
              <a:t>/fall2018/cmsc320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103 have registered already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122 have not registered yet</a:t>
            </a:r>
          </a:p>
          <a:p>
            <a:endParaRPr lang="en-US" b="0" dirty="0"/>
          </a:p>
          <a:p>
            <a:r>
              <a:rPr lang="en-US" dirty="0"/>
              <a:t>If you were on Piazza, you’d know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Project 0 is out!</a:t>
            </a:r>
            <a:r>
              <a:rPr lang="en-US" b="0" dirty="0"/>
              <a:t>  It is due next Wednesday evening.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Link: </a:t>
            </a:r>
            <a:r>
              <a:rPr lang="en-US" sz="1400" b="0" dirty="0">
                <a:hlinkClick r:id="rId2"/>
              </a:rPr>
              <a:t>https://github.com/JohnDickerson/cmsc320-fall2018/tree/master/project0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r>
              <a:rPr lang="en-US" dirty="0"/>
              <a:t>We’ll also link some </a:t>
            </a:r>
            <a:r>
              <a:rPr lang="en-US" dirty="0">
                <a:solidFill>
                  <a:schemeClr val="tx2"/>
                </a:solidFill>
              </a:rPr>
              <a:t>reading</a:t>
            </a:r>
            <a:r>
              <a:rPr lang="en-US" dirty="0"/>
              <a:t> for the week soon!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First </a:t>
            </a:r>
            <a:r>
              <a:rPr lang="en-US" b="0" dirty="0">
                <a:solidFill>
                  <a:schemeClr val="tx2"/>
                </a:solidFill>
              </a:rPr>
              <a:t>quiz</a:t>
            </a:r>
            <a:r>
              <a:rPr lang="en-US" b="0" dirty="0"/>
              <a:t> will be due Wednesday at noon.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90314" y="2183502"/>
            <a:ext cx="314873" cy="286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332" y="2560344"/>
            <a:ext cx="370837" cy="370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850" y="4116172"/>
            <a:ext cx="2458387" cy="219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5823679" cy="1371600"/>
          </a:xfrm>
        </p:spPr>
        <p:txBody>
          <a:bodyPr/>
          <a:lstStyle/>
          <a:p>
            <a:r>
              <a:rPr lang="en-US" dirty="0" err="1"/>
              <a:t>GotTa</a:t>
            </a:r>
            <a:r>
              <a:rPr lang="en-US" dirty="0"/>
              <a:t> Catch ‘</a:t>
            </a:r>
            <a:r>
              <a:rPr lang="en-US" dirty="0" err="1"/>
              <a:t>Em</a:t>
            </a:r>
            <a:r>
              <a:rPr lang="en-US" dirty="0"/>
              <a:t> 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Five ways to get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Direct download and load from local storage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Generate locally via downloaded code (e.g., simulation)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Query data from a database (covered in a few lectures)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Query an API from the intra/internet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Scrape data from a webpage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479" y="464693"/>
            <a:ext cx="1657246" cy="165724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51491" y="3582649"/>
            <a:ext cx="2938070" cy="749508"/>
            <a:chOff x="5351491" y="3582649"/>
            <a:chExt cx="2938070" cy="749508"/>
          </a:xfrm>
        </p:grpSpPr>
        <p:sp>
          <p:nvSpPr>
            <p:cNvPr id="6" name="Right Brace 5"/>
            <p:cNvSpPr/>
            <p:nvPr/>
          </p:nvSpPr>
          <p:spPr>
            <a:xfrm>
              <a:off x="5351491" y="3582649"/>
              <a:ext cx="329784" cy="749508"/>
            </a:xfrm>
            <a:prstGeom prst="rightBrac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11253" y="3762532"/>
              <a:ext cx="2578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Covered today.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434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Wherefore art thou, API?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web-based </a:t>
            </a:r>
            <a:r>
              <a:rPr lang="en-US" dirty="0">
                <a:solidFill>
                  <a:schemeClr val="tx2"/>
                </a:solidFill>
              </a:rPr>
              <a:t>A</a:t>
            </a:r>
            <a:r>
              <a:rPr lang="en-US" dirty="0"/>
              <a:t>pplication </a:t>
            </a:r>
            <a:r>
              <a:rPr lang="en-US" dirty="0">
                <a:solidFill>
                  <a:schemeClr val="tx2"/>
                </a:solidFill>
              </a:rPr>
              <a:t>P</a:t>
            </a:r>
            <a:r>
              <a:rPr lang="en-US" dirty="0"/>
              <a:t>rogramming </a:t>
            </a:r>
            <a:r>
              <a:rPr lang="en-US" dirty="0">
                <a:solidFill>
                  <a:schemeClr val="tx2"/>
                </a:solidFill>
              </a:rPr>
              <a:t>I</a:t>
            </a:r>
            <a:r>
              <a:rPr lang="en-US" dirty="0"/>
              <a:t>nterface (API) like we’ll be using in this class is a contract between a server and a user stating:</a:t>
            </a:r>
          </a:p>
          <a:p>
            <a:pPr algn="ctr"/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“If you send me a specific request, I will return some information in a structured and documented format.”</a:t>
            </a:r>
          </a:p>
          <a:p>
            <a:endParaRPr lang="en-US" dirty="0"/>
          </a:p>
          <a:p>
            <a:r>
              <a:rPr lang="en-US" dirty="0"/>
              <a:t>(More generally, APIs can also perform actions, may not be web-based, be a set of protocols for communicating between processes, between an application and an OS, etc.)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“Send me a specific request”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web API queries we’ll be doing will use HTTP requests: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</a:t>
            </a:r>
            <a:r>
              <a:rPr lang="mr-IN" b="0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c anaconda requests=2.12.4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docs.python-requests.org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/master/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27219" y="2592027"/>
            <a:ext cx="7997252" cy="80745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	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api.github.com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/user'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,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		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auth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'user'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,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'pass'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)   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7219" y="4016098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200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7219" y="3488336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r.status_code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7219" y="4543860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r.headers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[‘content-type’]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7219" y="5071622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‘application/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; charset=utf8’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7219" y="5599384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r.json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7219" y="6127145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{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u'private_gists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': 419,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u'total_private_repos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': 77, ...}</a:t>
            </a:r>
          </a:p>
        </p:txBody>
      </p:sp>
    </p:spTree>
    <p:extLst>
      <p:ext uri="{BB962C8B-B14F-4D97-AF65-F5344CB8AC3E}">
        <p14:creationId xmlns:p14="http://schemas.microsoft.com/office/powerpoint/2010/main" val="78121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Requests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https://</a:t>
            </a:r>
            <a:r>
              <a:rPr lang="en-US" b="0" dirty="0" err="1"/>
              <a:t>www.google.com</a:t>
            </a:r>
            <a:r>
              <a:rPr lang="en-US" b="0" dirty="0"/>
              <a:t>/</a:t>
            </a:r>
            <a:r>
              <a:rPr lang="en-US" dirty="0"/>
              <a:t>?q=cmsc320&amp;tbs=</a:t>
            </a:r>
            <a:r>
              <a:rPr lang="en-US" dirty="0" err="1"/>
              <a:t>qdr:m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 GET Request:</a:t>
            </a:r>
          </a:p>
          <a:p>
            <a:r>
              <a:rPr lang="en-US" dirty="0"/>
              <a:t>GET /?q=cmsc320&amp;tbs=</a:t>
            </a:r>
            <a:r>
              <a:rPr lang="en-US" dirty="0" err="1"/>
              <a:t>qdr:m</a:t>
            </a:r>
            <a:r>
              <a:rPr lang="en-US" dirty="0"/>
              <a:t> HTTP/1.1</a:t>
            </a:r>
            <a:br>
              <a:rPr lang="en-US" dirty="0"/>
            </a:br>
            <a:r>
              <a:rPr lang="en-US" dirty="0"/>
              <a:t>Host: </a:t>
            </a:r>
            <a:r>
              <a:rPr lang="en-US" dirty="0" err="1"/>
              <a:t>www.google.com</a:t>
            </a:r>
            <a:br>
              <a:rPr lang="en-US" dirty="0"/>
            </a:br>
            <a:r>
              <a:rPr lang="en-US" dirty="0"/>
              <a:t>User-Agent:</a:t>
            </a:r>
            <a:r>
              <a:rPr lang="en-US" sz="1200" dirty="0"/>
              <a:t> Mozilla/5.0 (X11; Linux x86_64; rv:10.0.1) Gecko/20100101 Firefox/10.0.1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54242" y="2313806"/>
            <a:ext cx="4864307" cy="599007"/>
            <a:chOff x="1154242" y="2313806"/>
            <a:chExt cx="4864307" cy="5990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242" y="2313806"/>
              <a:ext cx="1798820" cy="59900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50104" y="2428643"/>
              <a:ext cx="2368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??????????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27219" y="4570727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{ “q”: “cmsc320”, 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tbs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”: 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qdr:m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 }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	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www.google.com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</a:t>
            </a:r>
            <a:br>
              <a:rPr lang="en-US" dirty="0">
                <a:latin typeface="Courier" charset="0"/>
                <a:ea typeface="Courier" charset="0"/>
                <a:cs typeface="Courier" charset="0"/>
              </a:rPr>
            </a:br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8248" y="6056030"/>
            <a:ext cx="5636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*be careful with https:// calls;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requests</a:t>
            </a:r>
            <a:r>
              <a:rPr lang="en-US" sz="1400" dirty="0"/>
              <a:t> will not verify SSL by default</a:t>
            </a:r>
          </a:p>
        </p:txBody>
      </p:sp>
    </p:spTree>
    <p:extLst>
      <p:ext uri="{BB962C8B-B14F-4D97-AF65-F5344CB8AC3E}">
        <p14:creationId xmlns:p14="http://schemas.microsoft.com/office/powerpoint/2010/main" val="93585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Restful APIs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class will just </a:t>
            </a:r>
            <a:r>
              <a:rPr lang="en-US" dirty="0">
                <a:solidFill>
                  <a:schemeClr val="tx2"/>
                </a:solidFill>
              </a:rPr>
              <a:t>query</a:t>
            </a:r>
            <a:r>
              <a:rPr lang="en-US" dirty="0"/>
              <a:t> web APIs, but full web APIs typically allow more.</a:t>
            </a:r>
          </a:p>
          <a:p>
            <a:r>
              <a:rPr lang="en-US" dirty="0">
                <a:solidFill>
                  <a:schemeClr val="tx2"/>
                </a:solidFill>
              </a:rPr>
              <a:t>Re</a:t>
            </a:r>
            <a:r>
              <a:rPr lang="en-US" dirty="0"/>
              <a:t>presentational </a:t>
            </a:r>
            <a:r>
              <a:rPr lang="en-US" dirty="0">
                <a:solidFill>
                  <a:schemeClr val="tx2"/>
                </a:solidFill>
              </a:rPr>
              <a:t>S</a:t>
            </a:r>
            <a:r>
              <a:rPr lang="en-US" dirty="0"/>
              <a:t>tate </a:t>
            </a:r>
            <a:r>
              <a:rPr lang="en-US" dirty="0">
                <a:solidFill>
                  <a:schemeClr val="tx2"/>
                </a:solidFill>
              </a:rPr>
              <a:t>T</a:t>
            </a:r>
            <a:r>
              <a:rPr lang="en-US" dirty="0"/>
              <a:t>ransfer (RESTful) APIs: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GET</a:t>
            </a:r>
            <a:r>
              <a:rPr lang="en-US" b="0" dirty="0"/>
              <a:t>: perform query, return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POST</a:t>
            </a:r>
            <a:r>
              <a:rPr lang="en-US" b="0" dirty="0"/>
              <a:t>: create a new entry or object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PUT</a:t>
            </a:r>
            <a:r>
              <a:rPr lang="en-US" b="0" dirty="0"/>
              <a:t>: update an existing entry or object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DELETE</a:t>
            </a:r>
            <a:r>
              <a:rPr lang="en-US" b="0" dirty="0"/>
              <a:t>: delete an existing entry or object</a:t>
            </a:r>
          </a:p>
          <a:p>
            <a:r>
              <a:rPr lang="en-US" dirty="0"/>
              <a:t>Can be more intricate, but verbs (“put”) align with 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21" y="5693681"/>
            <a:ext cx="2762010" cy="117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6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98039" cy="1371600"/>
          </a:xfrm>
        </p:spPr>
        <p:txBody>
          <a:bodyPr/>
          <a:lstStyle/>
          <a:p>
            <a:r>
              <a:rPr lang="en-US" dirty="0"/>
              <a:t>Querying </a:t>
            </a:r>
            <a:r>
              <a:rPr lang="en-US"/>
              <a:t>a Restful API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Stateless</a:t>
            </a:r>
            <a:r>
              <a:rPr lang="en-US" dirty="0"/>
              <a:t>: with every request, you send along a token/authentication of who you are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GitHub is more than a </a:t>
            </a:r>
            <a:r>
              <a:rPr lang="en-US" dirty="0" err="1"/>
              <a:t>GETHub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PUT/POST/DELETE can edit your repositories, etc.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Try it out: https://</a:t>
            </a:r>
            <a:r>
              <a:rPr lang="en-US" b="0" dirty="0" err="1"/>
              <a:t>github.com</a:t>
            </a:r>
            <a:r>
              <a:rPr lang="en-US" b="0" dirty="0"/>
              <a:t>/settings/tokens/new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27219" y="2532069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token = 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super_secret_token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github.com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/user”,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={”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access_token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”: token})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r.content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27219" y="4136018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{"login":”JohnDickerson","id":</a:t>
            </a:r>
            <a:r>
              <a:rPr lang="nl-NL" dirty="0">
                <a:latin typeface="Courier" charset="0"/>
                <a:ea typeface="Courier" charset="0"/>
                <a:cs typeface="Courier" charset="0"/>
              </a:rPr>
              <a:t>472985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,"avatar_url":"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ht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8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Authentication and OAuth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Old and busted: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New hotness: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if I wanted to grant an app access to, e.g., my Facebook account </a:t>
            </a:r>
            <a:r>
              <a:rPr lang="en-US" b="0" dirty="0">
                <a:solidFill>
                  <a:schemeClr val="tx2"/>
                </a:solidFill>
              </a:rPr>
              <a:t>without</a:t>
            </a:r>
            <a:r>
              <a:rPr lang="en-US" b="0" dirty="0"/>
              <a:t> giving that app my password?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OAuth: grants </a:t>
            </a:r>
            <a:r>
              <a:rPr lang="en-US" b="0" dirty="0">
                <a:solidFill>
                  <a:schemeClr val="tx2"/>
                </a:solidFill>
              </a:rPr>
              <a:t>access tokens </a:t>
            </a:r>
            <a:r>
              <a:rPr lang="en-US" b="0" dirty="0"/>
              <a:t>that give (possibly incomplete) access to a user or app without exposing a password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27219" y="2232269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api.github.com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/user”,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auth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JohnDickerson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ILoveKittens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”))</a:t>
            </a:r>
          </a:p>
        </p:txBody>
      </p:sp>
    </p:spTree>
    <p:extLst>
      <p:ext uri="{BB962C8B-B14F-4D97-AF65-F5344CB8AC3E}">
        <p14:creationId xmlns:p14="http://schemas.microsoft.com/office/powerpoint/2010/main" val="167060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“</a:t>
            </a:r>
            <a:r>
              <a:rPr lang="mr-IN" dirty="0"/>
              <a:t>…</a:t>
            </a:r>
            <a:r>
              <a:rPr lang="en-US" dirty="0"/>
              <a:t> I will return information in a structured format.”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we’ve queried a server using a well-formed GET request via the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requests</a:t>
            </a:r>
            <a:r>
              <a:rPr lang="en-US" dirty="0"/>
              <a:t> Python module.  What comes back?</a:t>
            </a:r>
          </a:p>
          <a:p>
            <a:r>
              <a:rPr lang="en-US" dirty="0"/>
              <a:t>General structured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C</a:t>
            </a:r>
            <a:r>
              <a:rPr lang="en-US" b="0" dirty="0"/>
              <a:t>omma-</a:t>
            </a:r>
            <a:r>
              <a:rPr lang="en-US" b="0" dirty="0">
                <a:solidFill>
                  <a:schemeClr val="tx2"/>
                </a:solidFill>
              </a:rPr>
              <a:t>S</a:t>
            </a:r>
            <a:r>
              <a:rPr lang="en-US" b="0" dirty="0"/>
              <a:t>eparated </a:t>
            </a:r>
            <a:r>
              <a:rPr lang="en-US" b="0" dirty="0">
                <a:solidFill>
                  <a:schemeClr val="tx2"/>
                </a:solidFill>
              </a:rPr>
              <a:t>V</a:t>
            </a:r>
            <a:r>
              <a:rPr lang="en-US" b="0" dirty="0"/>
              <a:t>alue (CSV) files &amp; strings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solidFill>
                  <a:schemeClr val="tx2"/>
                </a:solidFill>
              </a:rPr>
              <a:t>J</a:t>
            </a:r>
            <a:r>
              <a:rPr lang="en-US" b="0" dirty="0" err="1"/>
              <a:t>ava</a:t>
            </a:r>
            <a:r>
              <a:rPr lang="en-US" b="0" dirty="0" err="1">
                <a:solidFill>
                  <a:schemeClr val="tx2"/>
                </a:solidFill>
              </a:rPr>
              <a:t>s</a:t>
            </a:r>
            <a:r>
              <a:rPr lang="en-US" b="0" dirty="0" err="1"/>
              <a:t>cript</a:t>
            </a:r>
            <a:r>
              <a:rPr lang="en-US" b="0" dirty="0"/>
              <a:t> </a:t>
            </a:r>
            <a:r>
              <a:rPr lang="en-US" b="0" dirty="0">
                <a:solidFill>
                  <a:schemeClr val="tx2"/>
                </a:solidFill>
              </a:rPr>
              <a:t>O</a:t>
            </a:r>
            <a:r>
              <a:rPr lang="en-US" b="0" dirty="0"/>
              <a:t>bject </a:t>
            </a:r>
            <a:r>
              <a:rPr lang="en-US" b="0" dirty="0">
                <a:solidFill>
                  <a:schemeClr val="tx2"/>
                </a:solidFill>
              </a:rPr>
              <a:t>N</a:t>
            </a:r>
            <a:r>
              <a:rPr lang="en-US" b="0" dirty="0"/>
              <a:t>otation (JSON) files &amp; strings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HTML, XHTML, XML files &amp; strings</a:t>
            </a:r>
          </a:p>
          <a:p>
            <a:r>
              <a:rPr lang="en-US" dirty="0"/>
              <a:t>Domain-specific structured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Shapefiles: geospatial vector data (</a:t>
            </a:r>
            <a:r>
              <a:rPr lang="en-US" b="0" dirty="0" err="1"/>
              <a:t>OpenStreetMap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RVT files: architectural planning (Autodesk Revit)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You can make up your own!  </a:t>
            </a:r>
            <a:r>
              <a:rPr lang="en-US" b="0" dirty="0">
                <a:solidFill>
                  <a:schemeClr val="tx2"/>
                </a:solidFill>
              </a:rPr>
              <a:t>Always document it.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1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CSV Files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7772400" cy="4973321"/>
          </a:xfrm>
        </p:spPr>
        <p:txBody>
          <a:bodyPr>
            <a:normAutofit/>
          </a:bodyPr>
          <a:lstStyle/>
          <a:p>
            <a:r>
              <a:rPr lang="en-US" dirty="0"/>
              <a:t>Any CSV reader worth anything can parse files with any delimiter, not just a comma (e.g., “TSV” for tab-separated)</a:t>
            </a:r>
          </a:p>
          <a:p>
            <a:r>
              <a:rPr lang="en-US" sz="1600" b="0" dirty="0"/>
              <a:t>1,26-Jan,Introduction,—,"pdf, </a:t>
            </a:r>
            <a:r>
              <a:rPr lang="en-US" sz="1600" b="0" dirty="0" err="1"/>
              <a:t>pptx</a:t>
            </a:r>
            <a:r>
              <a:rPr lang="en-US" sz="1600" b="0" dirty="0"/>
              <a:t>",Dickerson,</a:t>
            </a:r>
            <a:br>
              <a:rPr lang="en-US" sz="1600" b="0" dirty="0"/>
            </a:br>
            <a:r>
              <a:rPr lang="en-US" sz="1600" b="0" dirty="0"/>
              <a:t>2,31-Jan,Scraping Data with </a:t>
            </a:r>
            <a:r>
              <a:rPr lang="en-US" sz="1600" b="0" dirty="0" err="1"/>
              <a:t>Python,Anaconda's</a:t>
            </a:r>
            <a:r>
              <a:rPr lang="en-US" sz="1600" b="0" dirty="0"/>
              <a:t> Test </a:t>
            </a:r>
            <a:r>
              <a:rPr lang="en-US" sz="1600" b="0" dirty="0" err="1"/>
              <a:t>Drive.,,Dickerson</a:t>
            </a:r>
            <a:r>
              <a:rPr lang="en-US" sz="1600" b="0" dirty="0"/>
              <a:t>,</a:t>
            </a:r>
            <a:br>
              <a:rPr lang="en-US" sz="1600" b="0" dirty="0"/>
            </a:br>
            <a:r>
              <a:rPr lang="en-US" sz="1600" b="0" dirty="0"/>
              <a:t>3,2-Feb,"Vectors, Matrices, and </a:t>
            </a:r>
            <a:r>
              <a:rPr lang="en-US" sz="1600" b="0" dirty="0" err="1"/>
              <a:t>Dataframes</a:t>
            </a:r>
            <a:r>
              <a:rPr lang="en-US" sz="1600" b="0" dirty="0"/>
              <a:t>",Introduction to </a:t>
            </a:r>
            <a:r>
              <a:rPr lang="en-US" sz="1600" b="0" dirty="0" err="1"/>
              <a:t>pandas.,,Dickerson</a:t>
            </a:r>
            <a:r>
              <a:rPr lang="en-US" sz="1600" b="0" dirty="0"/>
              <a:t>,</a:t>
            </a:r>
            <a:br>
              <a:rPr lang="en-US" sz="1600" b="0" dirty="0"/>
            </a:br>
            <a:r>
              <a:rPr lang="en-US" sz="1600" b="0" dirty="0"/>
              <a:t>4,7-Feb,Jupyter notebook </a:t>
            </a:r>
            <a:r>
              <a:rPr lang="en-US" sz="1600" b="0" dirty="0" err="1"/>
              <a:t>lab,,,"Denis</a:t>
            </a:r>
            <a:r>
              <a:rPr lang="en-US" sz="1600" b="0" dirty="0"/>
              <a:t>, </a:t>
            </a:r>
            <a:r>
              <a:rPr lang="en-US" sz="1600" b="0" dirty="0" err="1"/>
              <a:t>Anant</a:t>
            </a:r>
            <a:r>
              <a:rPr lang="en-US" sz="1600" b="0" dirty="0"/>
              <a:t>, &amp; Neil",</a:t>
            </a:r>
            <a:br>
              <a:rPr lang="en-US" sz="1600" b="0" dirty="0"/>
            </a:br>
            <a:r>
              <a:rPr lang="en-US" sz="1600" b="0" dirty="0"/>
              <a:t>5,9-Feb,Best Practices for Data Science </a:t>
            </a:r>
            <a:r>
              <a:rPr lang="en-US" sz="1600" b="0" dirty="0" err="1"/>
              <a:t>Projects,,,Dickerson</a:t>
            </a:r>
            <a:r>
              <a:rPr lang="en-US" sz="1600" b="0" dirty="0"/>
              <a:t>,</a:t>
            </a:r>
            <a:endParaRPr lang="en-US" b="0" dirty="0"/>
          </a:p>
          <a:p>
            <a:r>
              <a:rPr lang="en-US" dirty="0"/>
              <a:t>Don’t write your own CSV or JSON parser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(We’ll use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pandas</a:t>
            </a:r>
            <a:r>
              <a:rPr lang="en-US" dirty="0"/>
              <a:t> to do this much more easily and efficiently)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698230" y="2353456"/>
            <a:ext cx="1124262" cy="61459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90669" y="3090472"/>
            <a:ext cx="1124262" cy="61459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" y="4305924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csv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with open(“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schedule.csv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 as f: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reader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csv.reader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(f, delimiter=“,”,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quotechar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=’”’)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for row in reader: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print(row)</a:t>
            </a:r>
          </a:p>
        </p:txBody>
      </p:sp>
    </p:spTree>
    <p:extLst>
      <p:ext uri="{BB962C8B-B14F-4D97-AF65-F5344CB8AC3E}">
        <p14:creationId xmlns:p14="http://schemas.microsoft.com/office/powerpoint/2010/main" val="67703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378315" cy="1371600"/>
          </a:xfrm>
        </p:spPr>
        <p:txBody>
          <a:bodyPr/>
          <a:lstStyle/>
          <a:p>
            <a:r>
              <a:rPr lang="en-US" dirty="0"/>
              <a:t>JSON Files &amp; Strings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JSON is a method for </a:t>
            </a:r>
            <a:r>
              <a:rPr lang="en-US" dirty="0">
                <a:solidFill>
                  <a:schemeClr val="tx2"/>
                </a:solidFill>
              </a:rPr>
              <a:t>serializing</a:t>
            </a:r>
            <a:r>
              <a:rPr lang="en-US" dirty="0"/>
              <a:t> objects: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Convert an object into a string (done in Java in 131/132?)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Deserialization</a:t>
            </a:r>
            <a:r>
              <a:rPr lang="en-US" b="0" dirty="0"/>
              <a:t> converts a string back to an object</a:t>
            </a:r>
          </a:p>
          <a:p>
            <a:r>
              <a:rPr lang="en-US" dirty="0"/>
              <a:t>Easy for humans to read (and sanity check, edit)</a:t>
            </a:r>
          </a:p>
          <a:p>
            <a:r>
              <a:rPr lang="en-US" dirty="0"/>
              <a:t>Defined by three universal data structures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83" y="3954372"/>
            <a:ext cx="4464154" cy="84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Images from: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www.json.org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83" y="4784603"/>
            <a:ext cx="4462272" cy="843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35" y="4797933"/>
            <a:ext cx="0" cy="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83" y="5503884"/>
            <a:ext cx="4462272" cy="207443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988987" y="4114542"/>
            <a:ext cx="2443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Python dictionary, Java Map, hash table, </a:t>
            </a:r>
            <a:r>
              <a:rPr lang="en-US" sz="1400" dirty="0" err="1"/>
              <a:t>etc</a:t>
            </a:r>
            <a:r>
              <a:rPr lang="en-US" sz="1400" dirty="0"/>
              <a:t> </a:t>
            </a:r>
            <a:r>
              <a:rPr lang="mr-IN" sz="1400" dirty="0"/>
              <a:t>…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988987" y="4944595"/>
            <a:ext cx="2443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Python list, Java array, vector, </a:t>
            </a:r>
            <a:r>
              <a:rPr lang="en-US" sz="1400" dirty="0" err="1"/>
              <a:t>etc</a:t>
            </a:r>
            <a:r>
              <a:rPr lang="en-US" sz="1400" dirty="0"/>
              <a:t> </a:t>
            </a:r>
            <a:r>
              <a:rPr lang="mr-IN" sz="1400" dirty="0"/>
              <a:t>…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88987" y="5805624"/>
            <a:ext cx="24433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Python string, float, </a:t>
            </a:r>
            <a:r>
              <a:rPr lang="en-US" sz="1400" dirty="0" err="1"/>
              <a:t>int</a:t>
            </a:r>
            <a:r>
              <a:rPr lang="en-US" sz="1400" dirty="0"/>
              <a:t>, </a:t>
            </a:r>
            <a:r>
              <a:rPr lang="en-US" sz="1400" dirty="0" err="1"/>
              <a:t>boolean</a:t>
            </a:r>
            <a:r>
              <a:rPr lang="en-US" sz="1400" dirty="0"/>
              <a:t>, JSON object, JSON array, </a:t>
            </a:r>
            <a:r>
              <a:rPr lang="mr-IN" sz="1400" dirty="0"/>
              <a:t>…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812383" y="6126163"/>
            <a:ext cx="4462272" cy="14521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8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8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4911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built-in types: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“Strings”</a:t>
            </a:r>
            <a:r>
              <a:rPr lang="en-US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1.0</a:t>
            </a:r>
            <a:r>
              <a:rPr lang="en-US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True</a:t>
            </a:r>
            <a:r>
              <a:rPr lang="en-US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False</a:t>
            </a:r>
            <a:r>
              <a:rPr lang="en-US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None</a:t>
            </a:r>
          </a:p>
          <a:p>
            <a:r>
              <a:rPr lang="en-US" dirty="0"/>
              <a:t>Lists: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[“Goodbye”, “Cruel”, “World”]</a:t>
            </a:r>
          </a:p>
          <a:p>
            <a:r>
              <a:rPr lang="en-US" dirty="0"/>
              <a:t>Dictionaries: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{“hello”: “bonjour”, “goodbye”, “au revoir”}</a:t>
            </a:r>
          </a:p>
          <a:p>
            <a:r>
              <a:rPr lang="en-US" dirty="0"/>
              <a:t>Dictionaries within lists within dictionaries within lists:</a:t>
            </a:r>
          </a:p>
          <a:p>
            <a:r>
              <a:rPr lang="en-US" sz="1800" b="0" dirty="0">
                <a:latin typeface="Courier" charset="0"/>
                <a:ea typeface="Courier" charset="0"/>
                <a:cs typeface="Courier" charset="0"/>
              </a:rPr>
              <a:t>[1, 2, {“Help”:[</a:t>
            </a:r>
            <a:br>
              <a:rPr lang="en-US" sz="18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800" b="0" dirty="0">
                <a:latin typeface="Courier" charset="0"/>
                <a:ea typeface="Courier" charset="0"/>
                <a:cs typeface="Courier" charset="0"/>
              </a:rPr>
              <a:t>		  “I’m”, {“trapped”: “in”}, </a:t>
            </a:r>
            <a:br>
              <a:rPr lang="en-US" sz="18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800" b="0" dirty="0">
                <a:latin typeface="Courier" charset="0"/>
                <a:ea typeface="Courier" charset="0"/>
                <a:cs typeface="Courier" charset="0"/>
              </a:rPr>
              <a:t>		  “CMSC320”</a:t>
            </a:r>
            <a:br>
              <a:rPr lang="en-US" sz="18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800" b="0" dirty="0">
                <a:latin typeface="Courier" charset="0"/>
                <a:ea typeface="Courier" charset="0"/>
                <a:cs typeface="Courier" charset="0"/>
              </a:rPr>
              <a:t>		  ]}]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409" y="4244897"/>
            <a:ext cx="1881266" cy="18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0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 From Twitter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24318"/>
            <a:ext cx="7997252" cy="12038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GET https://</a:t>
            </a:r>
            <a:r>
              <a:rPr lang="en-US" sz="1600" b="0" dirty="0" err="1">
                <a:latin typeface="Courier" charset="0"/>
                <a:ea typeface="Courier" charset="0"/>
                <a:cs typeface="Courier" charset="0"/>
              </a:rPr>
              <a:t>api.twitter.com</a:t>
            </a:r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/1.1/friends/</a:t>
            </a:r>
            <a:r>
              <a:rPr lang="en-US" sz="1600" b="0" dirty="0" err="1">
                <a:latin typeface="Courier" charset="0"/>
                <a:ea typeface="Courier" charset="0"/>
                <a:cs typeface="Courier" charset="0"/>
              </a:rPr>
              <a:t>list.json?cursor</a:t>
            </a:r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=-1&amp;screen_name=</a:t>
            </a:r>
            <a:r>
              <a:rPr lang="en-US" sz="1600" b="0" dirty="0" err="1">
                <a:latin typeface="Courier" charset="0"/>
                <a:ea typeface="Courier" charset="0"/>
                <a:cs typeface="Courier" charset="0"/>
              </a:rPr>
              <a:t>twitterapi&amp;skip_status</a:t>
            </a:r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sz="1600" b="0" dirty="0" err="1">
                <a:latin typeface="Courier" charset="0"/>
                <a:ea typeface="Courier" charset="0"/>
                <a:cs typeface="Courier" charset="0"/>
              </a:rPr>
              <a:t>true&amp;include_user_entities</a:t>
            </a:r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=false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2895918"/>
            <a:ext cx="7997252" cy="3459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{</a:t>
            </a:r>
            <a:br>
              <a:rPr lang="en-US" sz="1600" dirty="0"/>
            </a:br>
            <a:r>
              <a:rPr lang="en-US" sz="1600" dirty="0"/>
              <a:t>	"</a:t>
            </a:r>
            <a:r>
              <a:rPr lang="en-US" sz="1600" dirty="0" err="1"/>
              <a:t>previous_cursor</a:t>
            </a:r>
            <a:r>
              <a:rPr lang="en-US" sz="1600" dirty="0"/>
              <a:t>": 0,</a:t>
            </a:r>
          </a:p>
          <a:p>
            <a:r>
              <a:rPr lang="en-US" sz="1600" dirty="0"/>
              <a:t>	"</a:t>
            </a:r>
            <a:r>
              <a:rPr lang="en-US" sz="1600" dirty="0" err="1"/>
              <a:t>previous_cursor_str</a:t>
            </a:r>
            <a:r>
              <a:rPr lang="en-US" sz="1600" dirty="0"/>
              <a:t>": "0",</a:t>
            </a:r>
          </a:p>
          <a:p>
            <a:r>
              <a:rPr lang="en-US" sz="1600" dirty="0"/>
              <a:t>	"</a:t>
            </a:r>
            <a:r>
              <a:rPr lang="en-US" sz="1600" dirty="0" err="1"/>
              <a:t>next_cursor</a:t>
            </a:r>
            <a:r>
              <a:rPr lang="en-US" sz="1600" dirty="0"/>
              <a:t>": 1333504313713126852,</a:t>
            </a:r>
          </a:p>
          <a:p>
            <a:r>
              <a:rPr lang="en-US" sz="1600" dirty="0"/>
              <a:t>	"users": [{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profile_sidebar_fill_color</a:t>
            </a:r>
            <a:r>
              <a:rPr lang="en-US" sz="1600" dirty="0"/>
              <a:t>": "252429",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profile_sidebar_border_color</a:t>
            </a:r>
            <a:r>
              <a:rPr lang="en-US" sz="1600" dirty="0"/>
              <a:t>": "181A1E",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profile_background_tile</a:t>
            </a:r>
            <a:r>
              <a:rPr lang="en-US" sz="1600" dirty="0"/>
              <a:t>": false,</a:t>
            </a:r>
          </a:p>
          <a:p>
            <a:r>
              <a:rPr lang="en-US" sz="1600" dirty="0"/>
              <a:t>		"name": "Sylvain Carle",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profile_image_url</a:t>
            </a:r>
            <a:r>
              <a:rPr lang="en-US" sz="1600" dirty="0"/>
              <a:t>": "http://a0.twimg.com/</a:t>
            </a:r>
            <a:r>
              <a:rPr lang="en-US" sz="1600" dirty="0" err="1"/>
              <a:t>profile_images</a:t>
            </a:r>
            <a:r>
              <a:rPr lang="en-US" sz="1600" dirty="0"/>
              <a:t>/2838630046/4b82e286a659fae310012520f4f756bb_normal.png",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created_at</a:t>
            </a:r>
            <a:r>
              <a:rPr lang="en-US" sz="1600" dirty="0"/>
              <a:t>": "Thu Jan 18 00:10:45 +0000 2007", </a:t>
            </a:r>
            <a:r>
              <a:rPr lang="mr-IN" sz="1600" dirty="0"/>
              <a:t>…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1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Parsing JSON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Repeat: </a:t>
            </a:r>
            <a:r>
              <a:rPr lang="en-US" dirty="0">
                <a:solidFill>
                  <a:schemeClr val="tx2"/>
                </a:solidFill>
              </a:rPr>
              <a:t>don’t</a:t>
            </a:r>
            <a:r>
              <a:rPr lang="en-US" dirty="0"/>
              <a:t> write your own CSV or JSON parser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news.ycombinator.com</a:t>
            </a:r>
            <a:r>
              <a:rPr lang="en-US" b="0" dirty="0"/>
              <a:t>/</a:t>
            </a:r>
            <a:r>
              <a:rPr lang="en-US" b="0" dirty="0" err="1"/>
              <a:t>item?id</a:t>
            </a:r>
            <a:r>
              <a:rPr lang="en-US" b="0" dirty="0"/>
              <a:t>=7796268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rsdy.github.io</a:t>
            </a:r>
            <a:r>
              <a:rPr lang="en-US" b="0" dirty="0"/>
              <a:t>/posts/</a:t>
            </a:r>
            <a:r>
              <a:rPr lang="en-US" b="0" dirty="0" err="1"/>
              <a:t>dont_write_your_json_parser_plz.html</a:t>
            </a:r>
            <a:endParaRPr lang="en-US" b="0" dirty="0"/>
          </a:p>
          <a:p>
            <a:r>
              <a:rPr lang="en-US" dirty="0"/>
              <a:t>Python comes with a fine JSON parser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511447"/>
            <a:ext cx="7997252" cy="19599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api.twitter.com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/1.1/statuses/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user_timeline.json?screen_name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JohnPDickerson&amp;count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=100”,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auth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auth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data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json.loads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r.content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5645227"/>
            <a:ext cx="7997252" cy="961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json.load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some_file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 # loads JSON from a file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json.dump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json_obj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some_file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 # writes JSON to file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json.dumps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json_obj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 # returns JSON string</a:t>
            </a:r>
          </a:p>
        </p:txBody>
      </p:sp>
    </p:spTree>
    <p:extLst>
      <p:ext uri="{BB962C8B-B14F-4D97-AF65-F5344CB8AC3E}">
        <p14:creationId xmlns:p14="http://schemas.microsoft.com/office/powerpoint/2010/main" val="123922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XML, XHTML, HTML files and Strings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Still hugely popular online, but JSON has essentially replaced XML for: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Asynchronous browser </a:t>
            </a:r>
            <a:r>
              <a:rPr lang="en-US" b="0" dirty="0">
                <a:sym typeface="Wingdings"/>
              </a:rPr>
              <a:t> </a:t>
            </a:r>
            <a:r>
              <a:rPr lang="en-US" b="0" dirty="0"/>
              <a:t>server calls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 (most?) newer web APIs</a:t>
            </a:r>
          </a:p>
          <a:p>
            <a:r>
              <a:rPr lang="en-US" dirty="0"/>
              <a:t>XML is a hierarchical markup language:</a:t>
            </a:r>
          </a:p>
          <a:p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&lt;tag attribute=“value1”&gt;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	&lt;</a:t>
            </a:r>
            <a:r>
              <a:rPr lang="en-US" sz="1700" b="0" dirty="0" err="1">
                <a:latin typeface="Courier" charset="0"/>
                <a:ea typeface="Courier" charset="0"/>
                <a:cs typeface="Courier" charset="0"/>
              </a:rPr>
              <a:t>subtag</a:t>
            </a: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&gt;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		Some content goes here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	&lt;/</a:t>
            </a:r>
            <a:r>
              <a:rPr lang="en-US" sz="1700" b="0" dirty="0" err="1">
                <a:latin typeface="Courier" charset="0"/>
                <a:ea typeface="Courier" charset="0"/>
                <a:cs typeface="Courier" charset="0"/>
              </a:rPr>
              <a:t>subtag</a:t>
            </a: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&gt;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	&lt;</a:t>
            </a:r>
            <a:r>
              <a:rPr lang="en-US" sz="1700" b="0" dirty="0" err="1">
                <a:latin typeface="Courier" charset="0"/>
                <a:ea typeface="Courier" charset="0"/>
                <a:cs typeface="Courier" charset="0"/>
              </a:rPr>
              <a:t>openclosetag</a:t>
            </a: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 attribute=“value2” /&gt;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&lt;/tag&gt;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/>
              <a:t>You probably won’t see much XML, but you will see plenty of HTML, its substantially less well-behaved cousin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Example XML from: Zico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Kolter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Scraping HTML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HTML </a:t>
            </a:r>
            <a:r>
              <a:rPr lang="mr-IN" dirty="0"/>
              <a:t>–</a:t>
            </a:r>
            <a:r>
              <a:rPr lang="en-US" dirty="0"/>
              <a:t> the specification </a:t>
            </a:r>
            <a:r>
              <a:rPr lang="mr-IN" dirty="0"/>
              <a:t>–</a:t>
            </a:r>
            <a:r>
              <a:rPr lang="en-US" dirty="0"/>
              <a:t> is fairly pure</a:t>
            </a:r>
          </a:p>
          <a:p>
            <a:r>
              <a:rPr lang="en-US" dirty="0"/>
              <a:t>HTML </a:t>
            </a:r>
            <a:r>
              <a:rPr lang="mr-IN" dirty="0"/>
              <a:t>–</a:t>
            </a:r>
            <a:r>
              <a:rPr lang="en-US" dirty="0"/>
              <a:t> what you find on the web </a:t>
            </a:r>
            <a:r>
              <a:rPr lang="mr-IN" dirty="0"/>
              <a:t>–</a:t>
            </a:r>
            <a:r>
              <a:rPr lang="en-US" dirty="0"/>
              <a:t> is horrifying</a:t>
            </a:r>
          </a:p>
          <a:p>
            <a:r>
              <a:rPr lang="en-US" dirty="0"/>
              <a:t>We’ll use </a:t>
            </a:r>
            <a:r>
              <a:rPr lang="en-US" dirty="0" err="1"/>
              <a:t>BeautifulSoup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-c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asmeurer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beautiful-soup=4.3.2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466" y="1404937"/>
            <a:ext cx="1630154" cy="163015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7200" y="3511446"/>
            <a:ext cx="7997252" cy="32144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requests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bs4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BeautifulSoup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cs.umd.edu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/class/fall2018/cmsc320/” 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root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BeautifulSoup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r.content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root.find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(“div”, id=“schedule”)\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.find(“table”)\              # find all schedule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.find(“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tbody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findAll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(“a”)  # links for CMSC320</a:t>
            </a:r>
          </a:p>
        </p:txBody>
      </p:sp>
    </p:spTree>
    <p:extLst>
      <p:ext uri="{BB962C8B-B14F-4D97-AF65-F5344CB8AC3E}">
        <p14:creationId xmlns:p14="http://schemas.microsoft.com/office/powerpoint/2010/main" val="135986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web scraper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7620000" cy="49733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Totally not hypothetical situation: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You really want to learn about data science, so you choose to download all of last semester’s CMSC320 lecture slides to wallpaper your room </a:t>
            </a:r>
            <a:r>
              <a:rPr lang="mr-IN" b="0" dirty="0"/>
              <a:t>…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mr-IN" b="0" dirty="0"/>
              <a:t>…</a:t>
            </a:r>
            <a:r>
              <a:rPr lang="en-US" b="0" dirty="0"/>
              <a:t> but you now have carpal tunnel syndrome from clicking refresh on Piazza last night, and can no longer click on the PDF and PPTX links.</a:t>
            </a:r>
          </a:p>
          <a:p>
            <a:r>
              <a:rPr lang="en-US" dirty="0"/>
              <a:t>Hopeless?  No!  Earlier, you built a scraper to do this!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Sort of.  You only want PDF and PPTX files, not links to other websites or files.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452077"/>
            <a:ext cx="7997252" cy="118422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lnks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root.find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(“div”, id=“schedule”)\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.find(“table”)\              # find all schedule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.find(“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tbody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findAll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(“a”)  # links for CMSC320</a:t>
            </a:r>
          </a:p>
        </p:txBody>
      </p:sp>
    </p:spTree>
    <p:extLst>
      <p:ext uri="{BB962C8B-B14F-4D97-AF65-F5344CB8AC3E}">
        <p14:creationId xmlns:p14="http://schemas.microsoft.com/office/powerpoint/2010/main" val="23649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Expressions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757410" cy="4373563"/>
          </a:xfrm>
        </p:spPr>
        <p:txBody>
          <a:bodyPr/>
          <a:lstStyle/>
          <a:p>
            <a:r>
              <a:rPr lang="en-US" dirty="0"/>
              <a:t>Given a list of URLs (strings), how do I find only those strings that end in *.pdf or *.</a:t>
            </a:r>
            <a:r>
              <a:rPr lang="en-US" dirty="0" err="1"/>
              <a:t>pptx</a:t>
            </a:r>
            <a:r>
              <a:rPr lang="en-US" dirty="0"/>
              <a:t>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Regular expressions!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(Actually Python strings come with a built-in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endswith</a:t>
            </a:r>
            <a:r>
              <a:rPr lang="en-US" b="0" dirty="0"/>
              <a:t> function.)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r>
              <a:rPr lang="en-US" dirty="0"/>
              <a:t>What about .</a:t>
            </a:r>
            <a:r>
              <a:rPr lang="en-US" dirty="0" err="1"/>
              <a:t>pDf</a:t>
            </a:r>
            <a:r>
              <a:rPr lang="en-US" dirty="0"/>
              <a:t> or .</a:t>
            </a:r>
            <a:r>
              <a:rPr lang="en-US" dirty="0" err="1"/>
              <a:t>pPTx</a:t>
            </a:r>
            <a:r>
              <a:rPr lang="en-US" dirty="0"/>
              <a:t>, still legal extensions for PDF/PPTX?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Regular expressions!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(Or cheat the system again: built-in string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lower</a:t>
            </a:r>
            <a:r>
              <a:rPr lang="en-US" b="0" dirty="0"/>
              <a:t> function.)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3672589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“this_is_a_filename.pdf”.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endswith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((“.pdf”, “.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pptx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592577"/>
            <a:ext cx="7997252" cy="8831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“tHiS_IS_a_FileNAme.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”.lower().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endswith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br>
              <a:rPr lang="en-US" dirty="0">
                <a:latin typeface="Courier" charset="0"/>
                <a:ea typeface="Courier" charset="0"/>
                <a:cs typeface="Courier" charset="0"/>
              </a:rPr>
            </a:br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				   (“.pdf”, “.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pptx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”))</a:t>
            </a:r>
          </a:p>
        </p:txBody>
      </p:sp>
    </p:spTree>
    <p:extLst>
      <p:ext uri="{BB962C8B-B14F-4D97-AF65-F5344CB8AC3E}">
        <p14:creationId xmlns:p14="http://schemas.microsoft.com/office/powerpoint/2010/main" val="71751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21" y="44970"/>
            <a:ext cx="5766841" cy="3923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855" y="4057393"/>
            <a:ext cx="69596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92558"/>
            <a:ext cx="6723089" cy="926574"/>
          </a:xfrm>
        </p:spPr>
        <p:txBody>
          <a:bodyPr/>
          <a:lstStyle/>
          <a:p>
            <a:r>
              <a:rPr lang="en-US"/>
              <a:t>Regular Expressions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7850"/>
            <a:ext cx="7620000" cy="4373563"/>
          </a:xfrm>
        </p:spPr>
        <p:txBody>
          <a:bodyPr/>
          <a:lstStyle/>
          <a:p>
            <a:r>
              <a:rPr lang="en-US" dirty="0"/>
              <a:t>Used to </a:t>
            </a:r>
            <a:r>
              <a:rPr lang="en-US" dirty="0">
                <a:solidFill>
                  <a:schemeClr val="tx2"/>
                </a:solidFill>
              </a:rPr>
              <a:t>search</a:t>
            </a:r>
            <a:r>
              <a:rPr lang="en-US" dirty="0"/>
              <a:t> for specific elements, or groups of elements, that match a pattern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113617"/>
            <a:ext cx="7997252" cy="13790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re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Find the index of the 1st occurrence of “cmsc320”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re.search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(r”cmsc320”, text)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match.start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 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3626375"/>
            <a:ext cx="7997252" cy="7207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Does start of text match “cmsc320”?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re.match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(r”cmsc320”, text)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4464579"/>
            <a:ext cx="7997252" cy="128683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Iterate over all matches for “cmsc320” in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match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re.finditer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(r”cmsc320”, text):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match.start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 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868839"/>
            <a:ext cx="7997252" cy="7207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Return all matches of “cmsc320” in the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re.findall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(r”cmsc320”, text)</a:t>
            </a:r>
          </a:p>
        </p:txBody>
      </p:sp>
    </p:spTree>
    <p:extLst>
      <p:ext uri="{BB962C8B-B14F-4D97-AF65-F5344CB8AC3E}">
        <p14:creationId xmlns:p14="http://schemas.microsoft.com/office/powerpoint/2010/main" val="188640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Multiple Characters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match sets of characters, or multiple and more elaborate sets and sequences of characters: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the character ‘a’: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the character ‘a’, ‘b’, or ‘c’: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abc</a:t>
            </a:r>
            <a:r>
              <a:rPr lang="en-US" b="0" dirty="0"/>
              <a:t>]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character except ‘a’, ‘b’, or ‘c’: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[^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abc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]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digit: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\d</a:t>
            </a:r>
            <a:r>
              <a:rPr lang="en-US" b="0" dirty="0"/>
              <a:t> (=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[0123456789]</a:t>
            </a:r>
            <a:r>
              <a:rPr lang="en-US" b="0" dirty="0"/>
              <a:t> or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[0-9]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alphanumeric: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\w</a:t>
            </a:r>
            <a:r>
              <a:rPr lang="en-US" b="0" dirty="0"/>
              <a:t> (=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[a-zA-Z0-9_]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whitespace: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\s</a:t>
            </a:r>
            <a:r>
              <a:rPr lang="en-US" b="0" dirty="0"/>
              <a:t> (=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 \t\n\r\f\v]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character: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.</a:t>
            </a:r>
          </a:p>
          <a:p>
            <a:r>
              <a:rPr lang="en-US" dirty="0"/>
              <a:t>Special characters must be escaped: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.^$*+?{}\[]|()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to: Zico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Kolter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3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934327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Matching sequences and </a:t>
            </a:r>
            <a:r>
              <a:rPr lang="en-US"/>
              <a:t>repeated characters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few common modifiers (available in Python and most other high-level languages; +, {n}, {n,} </a:t>
            </a:r>
            <a:r>
              <a:rPr lang="en-US" i="1" dirty="0"/>
              <a:t>may</a:t>
            </a:r>
            <a:r>
              <a:rPr lang="en-US" dirty="0"/>
              <a:t> not):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exactly once: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zero or once: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zero or more times: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a*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one or more times: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a+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exactly </a:t>
            </a:r>
            <a:r>
              <a:rPr lang="en-US" b="0" i="1" dirty="0"/>
              <a:t>n</a:t>
            </a:r>
            <a:r>
              <a:rPr lang="en-US" b="0" dirty="0"/>
              <a:t> times: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a{n}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Courier" charset="0"/>
                <a:cs typeface="Courier" charset="0"/>
              </a:rPr>
              <a:t>Match character ‘a’ at least n times: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a{n,}</a:t>
            </a:r>
          </a:p>
          <a:p>
            <a:r>
              <a:rPr lang="en-US" b="0" dirty="0"/>
              <a:t>Example: match all instances of “University of &lt;somewhere&gt;” where &lt;somewhere&gt; is an alphanumeric string with at least 3 characters: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\s*University\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sof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\s\w{3,}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8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Compiled Regexes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83111"/>
          </a:xfrm>
        </p:spPr>
        <p:txBody>
          <a:bodyPr/>
          <a:lstStyle/>
          <a:p>
            <a:r>
              <a:rPr lang="en-US" dirty="0"/>
              <a:t>If you’re going to reuse the same regex many times, or if you aren’t but things are going slowly for some reason, try </a:t>
            </a:r>
            <a:r>
              <a:rPr lang="en-US" dirty="0">
                <a:solidFill>
                  <a:schemeClr val="tx2"/>
                </a:solidFill>
              </a:rPr>
              <a:t>compiling</a:t>
            </a:r>
            <a:r>
              <a:rPr lang="en-US" dirty="0"/>
              <a:t> the regular expression.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blog.codinghorror.com</a:t>
            </a:r>
            <a:r>
              <a:rPr lang="en-US" b="0" dirty="0"/>
              <a:t>/to-compile-or-not-to-compile/</a:t>
            </a:r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r>
              <a:rPr lang="en-US" dirty="0"/>
              <a:t>Interested?  CMSC330, CMSC430, CMSC452, talk to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357801"/>
            <a:ext cx="7997252" cy="24733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Compile the regular expression “cmsc320”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regex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re.compile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(r”cmsc320”)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Use it repeatedly to search for matches in text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regex.match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text )    # does start of text match?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regex.search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text )   # find the first match or None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regex.findall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text )  # find all matches</a:t>
            </a:r>
          </a:p>
        </p:txBody>
      </p:sp>
    </p:spTree>
    <p:extLst>
      <p:ext uri="{BB962C8B-B14F-4D97-AF65-F5344CB8AC3E}">
        <p14:creationId xmlns:p14="http://schemas.microsoft.com/office/powerpoint/2010/main" val="27277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 a bunch of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57200" y="1214205"/>
            <a:ext cx="7997252" cy="2473378"/>
            <a:chOff x="457200" y="1349115"/>
            <a:chExt cx="7997252" cy="2473378"/>
          </a:xfrm>
        </p:grpSpPr>
        <p:sp>
          <p:nvSpPr>
            <p:cNvPr id="5" name="Rounded Rectangle 4"/>
            <p:cNvSpPr/>
            <p:nvPr/>
          </p:nvSpPr>
          <p:spPr>
            <a:xfrm>
              <a:off x="457200" y="1693890"/>
              <a:ext cx="7997252" cy="212860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import re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import requests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from bs4 import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BeautifulSoup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try: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	from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urllib.parse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import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except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ImportError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	from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import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46164" y="1349115"/>
              <a:ext cx="2323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Import the modules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" y="3742653"/>
            <a:ext cx="7997252" cy="2912979"/>
            <a:chOff x="457200" y="3742653"/>
            <a:chExt cx="7997252" cy="2912979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096995"/>
              <a:ext cx="7997252" cy="2558637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HTTP GET request sent to the URL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r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requests.get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)</a:t>
              </a:r>
            </a:p>
            <a:p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Use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BeautifulSoup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to parse the GET response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root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BeautifulSoup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r.content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)</a:t>
              </a:r>
            </a:p>
            <a:p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lnks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root.find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("div", id="schedule")\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   .find("table")\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   .find("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tbody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").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findAll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("a")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91528" y="3742653"/>
              <a:ext cx="2878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/>
                <a:t>Get some HTML via HTTP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285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 a bunch of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7200" y="1214205"/>
            <a:ext cx="7997252" cy="2683240"/>
            <a:chOff x="457200" y="1214205"/>
            <a:chExt cx="7997252" cy="2683240"/>
          </a:xfrm>
        </p:grpSpPr>
        <p:sp>
          <p:nvSpPr>
            <p:cNvPr id="5" name="Rounded Rectangle 4"/>
            <p:cNvSpPr/>
            <p:nvPr/>
          </p:nvSpPr>
          <p:spPr>
            <a:xfrm>
              <a:off x="457200" y="1573971"/>
              <a:ext cx="7997252" cy="232347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Cycle through the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for each anchor, checking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to see if it's a PDF/PPTX link or not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for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in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lnks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['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']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# If it's a PDF/PPTX link, queue a download   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if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href.lower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().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endswith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(('.pdf', '.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pptx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')):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36696" y="1214205"/>
              <a:ext cx="3132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/>
                <a:t>Parse exactly what you want 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" y="4012476"/>
            <a:ext cx="7997252" cy="2677816"/>
            <a:chOff x="457200" y="4012476"/>
            <a:chExt cx="7997252" cy="2677816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4366818"/>
              <a:ext cx="7997252" cy="232347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urlparse.urljoin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)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requests.get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stream=True)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# Write the downloaded PDF to a file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outfile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path.join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outbase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)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with open(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outfile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'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wb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') as f: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f.write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rd.content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1449" y="4012476"/>
              <a:ext cx="2758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Get some more data?!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275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516900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237638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br>
              <a:rPr lang="en-US" dirty="0"/>
            </a:br>
            <a:r>
              <a:rPr lang="en-US" dirty="0" err="1"/>
              <a:t>NumPy</a:t>
            </a:r>
            <a:r>
              <a:rPr lang="en-US" dirty="0"/>
              <a:t>, </a:t>
            </a:r>
            <a:r>
              <a:rPr lang="en-US" dirty="0" err="1"/>
              <a:t>Scipy</a:t>
            </a:r>
            <a:r>
              <a:rPr lang="en-US" dirty="0"/>
              <a:t>, And </a:t>
            </a:r>
            <a:r>
              <a:rPr lang="en-US" dirty="0" err="1"/>
              <a:t>DataFrames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616" y="454343"/>
            <a:ext cx="2714222" cy="1859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27" y="4924528"/>
            <a:ext cx="76200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first, snakes!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588239"/>
          </a:xfrm>
        </p:spPr>
        <p:txBody>
          <a:bodyPr>
            <a:normAutofit/>
          </a:bodyPr>
          <a:lstStyle/>
          <a:p>
            <a:r>
              <a:rPr lang="en-US" dirty="0"/>
              <a:t>Python is an interpreted, dynamically-typed, high-level, garbage-collected, object-oriented-functional-imperative, and widely used scripting language.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Interpreted:</a:t>
            </a:r>
            <a:r>
              <a:rPr lang="en-US" b="0" dirty="0"/>
              <a:t> instructions executed without being compiled into (virtual) machine instructions*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Dynamically-typed:</a:t>
            </a:r>
            <a:r>
              <a:rPr lang="en-US" b="0" dirty="0"/>
              <a:t> verifies type safety at runtime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High-level:</a:t>
            </a:r>
            <a:r>
              <a:rPr lang="en-US" b="0" dirty="0"/>
              <a:t> abstracted away from the raw metal and kernel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Garbage-collected:</a:t>
            </a:r>
            <a:r>
              <a:rPr lang="en-US" b="0" dirty="0"/>
              <a:t> memory management is automated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OOFI:</a:t>
            </a:r>
            <a:r>
              <a:rPr lang="en-US" b="0" dirty="0"/>
              <a:t> you can do bits of OO, F, and I programming</a:t>
            </a:r>
          </a:p>
          <a:p>
            <a:r>
              <a:rPr lang="en-US" dirty="0"/>
              <a:t>Not the point of this class!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Python is </a:t>
            </a:r>
            <a:r>
              <a:rPr lang="en-US" b="0" dirty="0">
                <a:solidFill>
                  <a:schemeClr val="tx2"/>
                </a:solidFill>
              </a:rPr>
              <a:t>fast</a:t>
            </a:r>
            <a:r>
              <a:rPr lang="en-US" b="0" dirty="0"/>
              <a:t> (developer time), </a:t>
            </a:r>
            <a:r>
              <a:rPr lang="en-US" b="0" dirty="0">
                <a:solidFill>
                  <a:schemeClr val="tx2"/>
                </a:solidFill>
              </a:rPr>
              <a:t>intuitive</a:t>
            </a:r>
            <a:r>
              <a:rPr lang="en-US" b="0" dirty="0"/>
              <a:t>, and </a:t>
            </a:r>
            <a:r>
              <a:rPr lang="en-US" b="0" dirty="0">
                <a:solidFill>
                  <a:schemeClr val="tx2"/>
                </a:solidFill>
              </a:rPr>
              <a:t>used in industry</a:t>
            </a:r>
            <a:r>
              <a:rPr lang="en-US" b="0" dirty="0"/>
              <a:t>!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311" y="421861"/>
            <a:ext cx="3263926" cy="1102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192" y="6535712"/>
            <a:ext cx="5216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*you can compile Python source, but it’s not required</a:t>
            </a:r>
          </a:p>
        </p:txBody>
      </p:sp>
    </p:spTree>
    <p:extLst>
      <p:ext uri="{BB962C8B-B14F-4D97-AF65-F5344CB8AC3E}">
        <p14:creationId xmlns:p14="http://schemas.microsoft.com/office/powerpoint/2010/main" val="88343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/>
          <a:lstStyle/>
          <a:p>
            <a:r>
              <a:rPr lang="en-US" dirty="0"/>
              <a:t>The Zen of Python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Beautiful is better than ugly.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Explicit is better than implicit.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Simple is better than complex.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Complex is better than complicated.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Flat is better than nested.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Sparse is better than dense.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Readability counts.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Special cases aren't special enough to break the rules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although practicality beats purity.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Errors should never pass silently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unless explicitly silenced.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Thanks: SDSMT ACM/LUG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910" y="792163"/>
            <a:ext cx="2121028" cy="222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Literate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Literate code contains in </a:t>
            </a:r>
            <a:r>
              <a:rPr lang="en-US" dirty="0">
                <a:solidFill>
                  <a:schemeClr val="tx2"/>
                </a:solidFill>
              </a:rPr>
              <a:t>one document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 </a:t>
            </a:r>
            <a:r>
              <a:rPr lang="en-US" b="0" dirty="0">
                <a:solidFill>
                  <a:schemeClr val="tx2"/>
                </a:solidFill>
              </a:rPr>
              <a:t>source</a:t>
            </a:r>
            <a:r>
              <a:rPr lang="en-US" b="0" dirty="0"/>
              <a:t> code;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text </a:t>
            </a:r>
            <a:r>
              <a:rPr lang="en-US" b="0" dirty="0">
                <a:solidFill>
                  <a:schemeClr val="tx2"/>
                </a:solidFill>
              </a:rPr>
              <a:t>explanation</a:t>
            </a:r>
            <a:r>
              <a:rPr lang="en-US" b="0" dirty="0"/>
              <a:t> of the code; and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</a:t>
            </a:r>
            <a:r>
              <a:rPr lang="en-US" b="0" dirty="0">
                <a:solidFill>
                  <a:schemeClr val="tx2"/>
                </a:solidFill>
              </a:rPr>
              <a:t> end result</a:t>
            </a:r>
            <a:r>
              <a:rPr lang="en-US" b="0" dirty="0"/>
              <a:t> of running the code.</a:t>
            </a:r>
          </a:p>
          <a:p>
            <a:r>
              <a:rPr lang="en-US" dirty="0"/>
              <a:t>Basic idea: present code in the order that logic and flow of human thoughts demand, not the machine-needed ordering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Necessary for data science!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 choices made need textual explanation, ditto results.</a:t>
            </a:r>
          </a:p>
          <a:p>
            <a:r>
              <a:rPr lang="en-US" dirty="0"/>
              <a:t>Stuff you’ll be using in Project 0 (and beyond)!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442" y="588491"/>
            <a:ext cx="1357495" cy="23282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2130" y="5472101"/>
            <a:ext cx="8018307" cy="944996"/>
            <a:chOff x="532150" y="5352181"/>
            <a:chExt cx="8018307" cy="9449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150" y="5689769"/>
              <a:ext cx="3545174" cy="4567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2230" y="5352181"/>
              <a:ext cx="4328227" cy="944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81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10-minute Python primer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7690"/>
            <a:ext cx="7620000" cy="4373563"/>
          </a:xfrm>
        </p:spPr>
        <p:txBody>
          <a:bodyPr/>
          <a:lstStyle/>
          <a:p>
            <a:r>
              <a:rPr lang="en-US" dirty="0"/>
              <a:t>Define a function: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Python is whitespace-delimited</a:t>
            </a:r>
          </a:p>
          <a:p>
            <a:r>
              <a:rPr lang="en-US" dirty="0"/>
              <a:t>Define a function that returns a </a:t>
            </a:r>
            <a:r>
              <a:rPr lang="en-US" dirty="0">
                <a:solidFill>
                  <a:schemeClr val="tx2"/>
                </a:solidFill>
              </a:rPr>
              <a:t>tuple</a:t>
            </a:r>
            <a:r>
              <a:rPr lang="en-US" dirty="0"/>
              <a:t>: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2068644"/>
            <a:ext cx="7997252" cy="16788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my_func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if x &gt; y: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return x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else: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return 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2686" y="4720627"/>
            <a:ext cx="7997252" cy="13639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my_func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return (x-1, y+2)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(a, b)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my_func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(1, 2)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2686" y="6184743"/>
            <a:ext cx="7997252" cy="4415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a </a:t>
            </a:r>
            <a:r>
              <a:rPr lang="en-US">
                <a:latin typeface="Courier" charset="0"/>
                <a:ea typeface="Courier" charset="0"/>
                <a:cs typeface="Courier" charset="0"/>
              </a:rPr>
              <a:t>= 0; b = 4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44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87587" cy="1371600"/>
          </a:xfrm>
        </p:spPr>
        <p:txBody>
          <a:bodyPr>
            <a:normAutofit fontScale="90000"/>
          </a:bodyPr>
          <a:lstStyle/>
          <a:p>
            <a:r>
              <a:rPr lang="en-US"/>
              <a:t>Useful Built-in Functions: Counting and Iterating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0303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len</a:t>
            </a:r>
            <a:r>
              <a:rPr lang="en-US" dirty="0"/>
              <a:t>: returns the number of items of an enumerable object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range</a:t>
            </a:r>
            <a:r>
              <a:rPr lang="en-US" dirty="0"/>
              <a:t>: returns an </a:t>
            </a:r>
            <a:r>
              <a:rPr lang="en-US" dirty="0" err="1"/>
              <a:t>iterable</a:t>
            </a:r>
            <a:r>
              <a:rPr lang="en-US" dirty="0"/>
              <a:t> object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enumerate</a:t>
            </a:r>
            <a:r>
              <a:rPr lang="en-US" dirty="0"/>
              <a:t>: returns </a:t>
            </a:r>
            <a:r>
              <a:rPr lang="en-US" dirty="0" err="1"/>
              <a:t>iterable</a:t>
            </a:r>
            <a:r>
              <a:rPr lang="en-US" dirty="0"/>
              <a:t> tuple (index, element) of a list</a:t>
            </a:r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docs.python.org</a:t>
            </a:r>
            <a:r>
              <a:rPr lang="en-US" dirty="0"/>
              <a:t>/3/library/</a:t>
            </a:r>
            <a:r>
              <a:rPr lang="en-US" dirty="0" err="1"/>
              <a:t>functions.html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27219" y="2142319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[‘c’, ‘m’, ‘s’, ‘c’, 3, 2, 0] 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7219" y="2638416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7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27219" y="3477598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list( range(10) 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27219" y="3973695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[0, 1, 2, 3, 4, 5, 6, 7, 8, 9]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7219" y="4809484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enumerate( [“311”, “320”, “330”] 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7219" y="5305581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  <a:sym typeface="Wingdings"/>
              </a:rPr>
              <a:t>[(0, “311”), (1, “320”), (2, “330”)]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0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13295</TotalTime>
  <Words>3365</Words>
  <Application>Microsoft Macintosh PowerPoint</Application>
  <PresentationFormat>On-screen Show (4:3)</PresentationFormat>
  <Paragraphs>539</Paragraphs>
  <Slides>45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Arial Black</vt:lpstr>
      <vt:lpstr>Calibri</vt:lpstr>
      <vt:lpstr>Courier</vt:lpstr>
      <vt:lpstr>Helvetica Neue</vt:lpstr>
      <vt:lpstr>Mangal</vt:lpstr>
      <vt:lpstr>Wingdings</vt:lpstr>
      <vt:lpstr>Essential</vt:lpstr>
      <vt:lpstr>Introduction to  Data Science</vt:lpstr>
      <vt:lpstr>Announcements</vt:lpstr>
      <vt:lpstr>The Data Lifecycle</vt:lpstr>
      <vt:lpstr>Today’s Lecture</vt:lpstr>
      <vt:lpstr>But first, snakes!</vt:lpstr>
      <vt:lpstr>The Zen of Python </vt:lpstr>
      <vt:lpstr>Literate Programming</vt:lpstr>
      <vt:lpstr>10-minute Python primer</vt:lpstr>
      <vt:lpstr>Useful Built-in Functions: Counting and Iterating </vt:lpstr>
      <vt:lpstr>Useful Built-In Functions: Map and Filter</vt:lpstr>
      <vt:lpstr>Pythonic Programming</vt:lpstr>
      <vt:lpstr>List comprehensions</vt:lpstr>
      <vt:lpstr>Exceptions</vt:lpstr>
      <vt:lpstr>Python 2 vs 3</vt:lpstr>
      <vt:lpstr>To any Curmudgeons … </vt:lpstr>
      <vt:lpstr>Python vS R (For Data Scientists)</vt:lpstr>
      <vt:lpstr>Extra resources</vt:lpstr>
      <vt:lpstr>PowerPoint Presentation</vt:lpstr>
      <vt:lpstr>Today’s Lecture</vt:lpstr>
      <vt:lpstr>GotTa Catch ‘Em All</vt:lpstr>
      <vt:lpstr>Wherefore art thou, API?</vt:lpstr>
      <vt:lpstr>“Send me a specific request”</vt:lpstr>
      <vt:lpstr>HTTP Requests</vt:lpstr>
      <vt:lpstr>Restful APIs</vt:lpstr>
      <vt:lpstr>Querying a Restful API</vt:lpstr>
      <vt:lpstr>Authentication and OAuth</vt:lpstr>
      <vt:lpstr>“… I will return information in a structured format.”</vt:lpstr>
      <vt:lpstr>CSV Files in Python</vt:lpstr>
      <vt:lpstr>JSON Files &amp; Strings</vt:lpstr>
      <vt:lpstr>JSON In Python</vt:lpstr>
      <vt:lpstr>JSON From Twitter</vt:lpstr>
      <vt:lpstr>Parsing JSON In Python</vt:lpstr>
      <vt:lpstr>XML, XHTML, HTML files and Strings</vt:lpstr>
      <vt:lpstr>Scraping HTML in Python</vt:lpstr>
      <vt:lpstr>Building a web scraper in python</vt:lpstr>
      <vt:lpstr>Regular Expressions</vt:lpstr>
      <vt:lpstr>PowerPoint Presentation</vt:lpstr>
      <vt:lpstr>Regular Expressions</vt:lpstr>
      <vt:lpstr>Matching Multiple Characters</vt:lpstr>
      <vt:lpstr>Matching sequences and repeated characters</vt:lpstr>
      <vt:lpstr>Compiled Regexes</vt:lpstr>
      <vt:lpstr>Downloading a bunch of files</vt:lpstr>
      <vt:lpstr>Downloading a bunch of files</vt:lpstr>
      <vt:lpstr>Next Lecture</vt:lpstr>
      <vt:lpstr>Next Class: NumPy, Scipy, And DataFrames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1797</cp:revision>
  <cp:lastPrinted>2017-08-30T17:49:17Z</cp:lastPrinted>
  <dcterms:created xsi:type="dcterms:W3CDTF">2013-03-05T15:39:19Z</dcterms:created>
  <dcterms:modified xsi:type="dcterms:W3CDTF">2018-08-29T04:40:49Z</dcterms:modified>
</cp:coreProperties>
</file>