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2"/>
  </p:notesMasterIdLst>
  <p:handoutMasterIdLst>
    <p:handoutMasterId r:id="rId53"/>
  </p:handoutMasterIdLst>
  <p:sldIdLst>
    <p:sldId id="256" r:id="rId2"/>
    <p:sldId id="423" r:id="rId3"/>
    <p:sldId id="424" r:id="rId4"/>
    <p:sldId id="425" r:id="rId5"/>
    <p:sldId id="462" r:id="rId6"/>
    <p:sldId id="463" r:id="rId7"/>
    <p:sldId id="472" r:id="rId8"/>
    <p:sldId id="523" r:id="rId9"/>
    <p:sldId id="503" r:id="rId10"/>
    <p:sldId id="504" r:id="rId11"/>
    <p:sldId id="467" r:id="rId12"/>
    <p:sldId id="468" r:id="rId13"/>
    <p:sldId id="470" r:id="rId14"/>
    <p:sldId id="473" r:id="rId15"/>
    <p:sldId id="513" r:id="rId16"/>
    <p:sldId id="517" r:id="rId17"/>
    <p:sldId id="518" r:id="rId18"/>
    <p:sldId id="519" r:id="rId19"/>
    <p:sldId id="521" r:id="rId20"/>
    <p:sldId id="520" r:id="rId21"/>
    <p:sldId id="525" r:id="rId22"/>
    <p:sldId id="524" r:id="rId23"/>
    <p:sldId id="522" r:id="rId24"/>
    <p:sldId id="512" r:id="rId25"/>
    <p:sldId id="474" r:id="rId26"/>
    <p:sldId id="506" r:id="rId27"/>
    <p:sldId id="475" r:id="rId28"/>
    <p:sldId id="476" r:id="rId29"/>
    <p:sldId id="477" r:id="rId30"/>
    <p:sldId id="478" r:id="rId31"/>
    <p:sldId id="479" r:id="rId32"/>
    <p:sldId id="480" r:id="rId33"/>
    <p:sldId id="481" r:id="rId34"/>
    <p:sldId id="482" r:id="rId35"/>
    <p:sldId id="483" r:id="rId36"/>
    <p:sldId id="484" r:id="rId37"/>
    <p:sldId id="485" r:id="rId38"/>
    <p:sldId id="486" r:id="rId39"/>
    <p:sldId id="487" r:id="rId40"/>
    <p:sldId id="488" r:id="rId41"/>
    <p:sldId id="489" r:id="rId42"/>
    <p:sldId id="490" r:id="rId43"/>
    <p:sldId id="491" r:id="rId44"/>
    <p:sldId id="492" r:id="rId45"/>
    <p:sldId id="495" r:id="rId46"/>
    <p:sldId id="526" r:id="rId47"/>
    <p:sldId id="497" r:id="rId48"/>
    <p:sldId id="499" r:id="rId49"/>
    <p:sldId id="500" r:id="rId50"/>
    <p:sldId id="527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67" autoAdjust="0"/>
    <p:restoredTop sz="92357" autoAdjust="0"/>
  </p:normalViewPr>
  <p:slideViewPr>
    <p:cSldViewPr snapToGrid="0" snapToObjects="1">
      <p:cViewPr varScale="1">
        <p:scale>
          <a:sx n="77" d="100"/>
          <a:sy n="77" d="100"/>
        </p:scale>
        <p:origin x="200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30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80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1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2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3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5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NumPy</a:t>
            </a:r>
            <a:r>
              <a:rPr lang="en-US" dirty="0"/>
              <a:t> = low-level</a:t>
            </a:r>
            <a:r>
              <a:rPr lang="en-US" baseline="0" dirty="0"/>
              <a:t> </a:t>
            </a:r>
            <a:r>
              <a:rPr lang="en-US" baseline="0" dirty="0" err="1"/>
              <a:t>LinAlg</a:t>
            </a:r>
            <a:r>
              <a:rPr lang="en-US" baseline="0" dirty="0"/>
              <a:t> storage and manipulation</a:t>
            </a:r>
          </a:p>
          <a:p>
            <a:r>
              <a:rPr lang="en-US" baseline="0" dirty="0" err="1"/>
              <a:t>SciPy</a:t>
            </a:r>
            <a:r>
              <a:rPr lang="en-US" baseline="0" dirty="0"/>
              <a:t> = scientific computing &amp; stats algorithms built on top of </a:t>
            </a:r>
            <a:r>
              <a:rPr lang="en-US" baseline="0" dirty="0" err="1"/>
              <a:t>NumPy</a:t>
            </a:r>
            <a:endParaRPr lang="en-US" baseline="0" dirty="0"/>
          </a:p>
          <a:p>
            <a:r>
              <a:rPr lang="en-US" baseline="0" dirty="0"/>
              <a:t>Pandas = friendlier version of </a:t>
            </a:r>
            <a:r>
              <a:rPr lang="en-US" baseline="0" dirty="0" err="1"/>
              <a:t>NumPy</a:t>
            </a:r>
            <a:r>
              <a:rPr lang="en-US" baseline="0" dirty="0"/>
              <a:t> backed by raw </a:t>
            </a:r>
            <a:r>
              <a:rPr lang="en-US" baseline="0" dirty="0" err="1"/>
              <a:t>NumPy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34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46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62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35E08-0426-4D0A-9EAC-56F0F108DA3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18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81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57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80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64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89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02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20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52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mol@cs.umd.edu" TargetMode="Externa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  <a:p>
            <a:r>
              <a:rPr lang="en-US" dirty="0" err="1"/>
              <a:t>Prem</a:t>
            </a:r>
            <a:r>
              <a:rPr lang="en-US" dirty="0"/>
              <a:t> Saggar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3275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#3 – 9/5/2018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Mondays &amp; Wednesdays </a:t>
            </a:r>
          </a:p>
          <a:p>
            <a:r>
              <a:rPr lang="en-US" sz="1600" b="1" dirty="0"/>
              <a:t>2pm – 3:15pm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973EE7-CE79-834E-9B82-B5B45C87BD67}"/>
              </a:ext>
            </a:extLst>
          </p:cNvPr>
          <p:cNvCxnSpPr/>
          <p:nvPr/>
        </p:nvCxnSpPr>
        <p:spPr>
          <a:xfrm flipH="1" flipV="1">
            <a:off x="3801880" y="3117954"/>
            <a:ext cx="2413417" cy="1109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E002D5F-A21F-744F-A9F7-EE98180E5B57}"/>
              </a:ext>
            </a:extLst>
          </p:cNvPr>
          <p:cNvSpPr txBox="1"/>
          <p:nvPr/>
        </p:nvSpPr>
        <p:spPr>
          <a:xfrm>
            <a:off x="6215297" y="4075962"/>
            <a:ext cx="193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Today!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Substitutions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Python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string</a:t>
            </a:r>
            <a:r>
              <a:rPr lang="en-US" dirty="0"/>
              <a:t> module contains basic functionality for find-and-replace within strings: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more complicated stuff, use regexes: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incorporate groups into the matching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458395"/>
            <a:ext cx="7997252" cy="4114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abcabcabc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”.replace(“a”, ”X”)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2954498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‘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XbcXbcXbc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`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to: Zico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Kolter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3759387"/>
            <a:ext cx="7997252" cy="89266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text = “I love Introduction to Data Science”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r”Data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Science”,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r”Schmada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Schmience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 text)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7200" y="4735171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‘I love Introduction to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Schmada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Schmience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`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7200" y="5571193"/>
            <a:ext cx="7997252" cy="4114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(r”(\w+)\s([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cience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 r”\1 \2hmience”, text) </a:t>
            </a:r>
          </a:p>
        </p:txBody>
      </p:sp>
    </p:spTree>
    <p:extLst>
      <p:ext uri="{BB962C8B-B14F-4D97-AF65-F5344CB8AC3E}">
        <p14:creationId xmlns:p14="http://schemas.microsoft.com/office/powerpoint/2010/main" val="143873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Downloading a bunch of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57200" y="1214205"/>
            <a:ext cx="7997252" cy="2473378"/>
            <a:chOff x="457200" y="1349115"/>
            <a:chExt cx="7997252" cy="2473378"/>
          </a:xfrm>
        </p:grpSpPr>
        <p:sp>
          <p:nvSpPr>
            <p:cNvPr id="5" name="Rounded Rectangle 4"/>
            <p:cNvSpPr/>
            <p:nvPr/>
          </p:nvSpPr>
          <p:spPr>
            <a:xfrm>
              <a:off x="457200" y="1693890"/>
              <a:ext cx="7997252" cy="212860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import re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import requests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from bs4 import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BeautifulSoup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try: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	from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urllib.parse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import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except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ImportError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	from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import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46164" y="1349115"/>
              <a:ext cx="2323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Import the modules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" y="3742653"/>
            <a:ext cx="7997252" cy="2912979"/>
            <a:chOff x="457200" y="3742653"/>
            <a:chExt cx="7997252" cy="2912979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096995"/>
              <a:ext cx="7997252" cy="2558637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HTTP GET request sent to the URL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r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requests.get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)</a:t>
              </a:r>
            </a:p>
            <a:p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Use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BeautifulSoup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to parse the GET response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root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BeautifulSoup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r.content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)</a:t>
              </a:r>
            </a:p>
            <a:p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lnks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root.find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("div", id="schedule")\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   .find("table")\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   .find("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tbody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").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findAll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("a")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91528" y="3742653"/>
              <a:ext cx="2878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/>
                <a:t>Get some HTML via HTTP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285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Downloading a bunch of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7200" y="1214205"/>
            <a:ext cx="7997252" cy="2683240"/>
            <a:chOff x="457200" y="1214205"/>
            <a:chExt cx="7997252" cy="2683240"/>
          </a:xfrm>
        </p:grpSpPr>
        <p:sp>
          <p:nvSpPr>
            <p:cNvPr id="5" name="Rounded Rectangle 4"/>
            <p:cNvSpPr/>
            <p:nvPr/>
          </p:nvSpPr>
          <p:spPr>
            <a:xfrm>
              <a:off x="457200" y="1573971"/>
              <a:ext cx="7997252" cy="232347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Cycle through the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for each anchor, checking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to see if it's a PDF/PPTX link or not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for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in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lnks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['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']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# If it's a PDF/PPTX link, queue a download   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if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href.lower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().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endswith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(('.pdf', '.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pptx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')):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36696" y="1214205"/>
              <a:ext cx="3132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/>
                <a:t>Parse exactly what you want 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" y="4012476"/>
            <a:ext cx="7997252" cy="2677816"/>
            <a:chOff x="457200" y="4012476"/>
            <a:chExt cx="7997252" cy="2677816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4366818"/>
              <a:ext cx="7997252" cy="232347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urlparse.urljoin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)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requests.get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stream=True)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# Write the downloaded PDF to a file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outfile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path.join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outbase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)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with open(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outfile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'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wb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') as f: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f.write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rd.content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11449" y="4012476"/>
              <a:ext cx="2758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Get some more data?!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275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1516900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599"/>
            <a:ext cx="8245475" cy="49733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Data Science == manipulating and computing on data</a:t>
            </a:r>
          </a:p>
          <a:p>
            <a:r>
              <a:rPr lang="en-US" b="0" dirty="0"/>
              <a:t>	Large to very large, but somewhat “structured” data</a:t>
            </a:r>
          </a:p>
          <a:p>
            <a:r>
              <a:rPr lang="en-US" dirty="0"/>
              <a:t>We will see several tools for doing that this semester</a:t>
            </a:r>
          </a:p>
          <a:p>
            <a:r>
              <a:rPr lang="en-US" b="0" dirty="0"/>
              <a:t>	Thousands more out there that we won’t cover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Need to learn to shift thinking from: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	Imperative code to manipulate data structures</a:t>
            </a:r>
          </a:p>
          <a:p>
            <a:r>
              <a:rPr lang="en-US" dirty="0"/>
              <a:t>to: </a:t>
            </a:r>
          </a:p>
          <a:p>
            <a:r>
              <a:rPr lang="en-US" sz="2400" i="1" dirty="0">
                <a:solidFill>
                  <a:srgbClr val="00B0F0"/>
                </a:solidFill>
              </a:rPr>
              <a:t>	Sequences/pipelines of operations on data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Should still know how to implement the operations themselves, especially for debugging performance (covered in classes like 420, 424), but we won’t cover that much</a:t>
            </a:r>
          </a:p>
          <a:p>
            <a:endParaRPr lang="en-US" dirty="0"/>
          </a:p>
          <a:p>
            <a:endParaRPr lang="en-US" dirty="0"/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6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23045" y="2278458"/>
            <a:ext cx="40796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Indexing</a:t>
            </a:r>
          </a:p>
          <a:p>
            <a:r>
              <a:rPr lang="en-US" b="1" dirty="0"/>
              <a:t>Slicing/</a:t>
            </a:r>
            <a:r>
              <a:rPr lang="en-US" b="1" dirty="0" err="1"/>
              <a:t>subsetting</a:t>
            </a:r>
            <a:endParaRPr lang="en-US" b="1" dirty="0"/>
          </a:p>
          <a:p>
            <a:r>
              <a:rPr lang="en-US" b="1" dirty="0"/>
              <a:t>Filter</a:t>
            </a:r>
          </a:p>
          <a:p>
            <a:r>
              <a:rPr lang="en-US" b="1" dirty="0"/>
              <a:t>‘map’ </a:t>
            </a:r>
            <a:r>
              <a:rPr lang="en-US" dirty="0">
                <a:sym typeface="Wingdings"/>
              </a:rPr>
              <a:t> apply a function to every element</a:t>
            </a:r>
          </a:p>
          <a:p>
            <a:r>
              <a:rPr lang="en-US" b="1" dirty="0">
                <a:sym typeface="Wingdings"/>
              </a:rPr>
              <a:t>’reduce/aggregate’</a:t>
            </a:r>
            <a:r>
              <a:rPr lang="en-US" dirty="0">
                <a:sym typeface="Wingdings"/>
              </a:rPr>
              <a:t>  combine values to get a single scalar (e.g., sum, median)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Given two vectors: </a:t>
            </a:r>
            <a:r>
              <a:rPr lang="en-US" b="1" dirty="0">
                <a:sym typeface="Wingdings"/>
              </a:rPr>
              <a:t>Dot and cross products</a:t>
            </a: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699299"/>
              </p:ext>
            </p:extLst>
          </p:nvPr>
        </p:nvGraphicFramePr>
        <p:xfrm>
          <a:off x="129275" y="3364310"/>
          <a:ext cx="396678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437286"/>
              </p:ext>
            </p:extLst>
          </p:nvPr>
        </p:nvGraphicFramePr>
        <p:xfrm>
          <a:off x="258136" y="4462272"/>
          <a:ext cx="3966784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6886">
                <a:tc>
                  <a:txBody>
                    <a:bodyPr/>
                    <a:lstStyle/>
                    <a:p>
                      <a:r>
                        <a:rPr lang="en-US" dirty="0"/>
                        <a:t>“data”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”representation”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”i.e.”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9074" y="2615598"/>
            <a:ext cx="380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One-dimensional Arrays, Vectors</a:t>
            </a:r>
          </a:p>
        </p:txBody>
      </p:sp>
    </p:spTree>
    <p:extLst>
      <p:ext uri="{BB962C8B-B14F-4D97-AF65-F5344CB8AC3E}">
        <p14:creationId xmlns:p14="http://schemas.microsoft.com/office/powerpoint/2010/main" val="111756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91702" y="2278459"/>
            <a:ext cx="40796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Indexing</a:t>
            </a:r>
          </a:p>
          <a:p>
            <a:r>
              <a:rPr lang="en-US" b="1" dirty="0"/>
              <a:t>Slicing/</a:t>
            </a:r>
            <a:r>
              <a:rPr lang="en-US" b="1" dirty="0" err="1"/>
              <a:t>subsetting</a:t>
            </a:r>
            <a:endParaRPr lang="en-US" b="1" dirty="0"/>
          </a:p>
          <a:p>
            <a:r>
              <a:rPr lang="en-US" b="1" dirty="0"/>
              <a:t>Filter</a:t>
            </a:r>
          </a:p>
          <a:p>
            <a:r>
              <a:rPr lang="en-US" b="1" dirty="0"/>
              <a:t>‘map’ </a:t>
            </a:r>
            <a:r>
              <a:rPr lang="en-US" dirty="0">
                <a:sym typeface="Wingdings"/>
              </a:rPr>
              <a:t> apply a function to every element</a:t>
            </a:r>
          </a:p>
          <a:p>
            <a:r>
              <a:rPr lang="en-US" b="1" dirty="0">
                <a:sym typeface="Wingdings"/>
              </a:rPr>
              <a:t>’reduce/aggregate’</a:t>
            </a:r>
            <a:r>
              <a:rPr lang="en-US" dirty="0">
                <a:sym typeface="Wingdings"/>
              </a:rPr>
              <a:t>  combine values across a row or a column (e.g., sum, average, median etc..)</a:t>
            </a: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8399" y="2575316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n-dimensional arrays</a:t>
            </a:r>
          </a:p>
        </p:txBody>
      </p:sp>
      <p:pic>
        <p:nvPicPr>
          <p:cNvPr id="4100" name="Picture 4" descr="mage result for 2-dimensional arr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36"/>
          <a:stretch/>
        </p:blipFill>
        <p:spPr bwMode="auto">
          <a:xfrm>
            <a:off x="-147055" y="3137924"/>
            <a:ext cx="4371975" cy="2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20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60359" y="2462603"/>
            <a:ext cx="40796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n-dimensional array operations </a:t>
            </a:r>
          </a:p>
          <a:p>
            <a:r>
              <a:rPr lang="en-US" b="1" dirty="0"/>
              <a:t>+</a:t>
            </a:r>
          </a:p>
          <a:p>
            <a:r>
              <a:rPr lang="en-US" b="1" dirty="0"/>
              <a:t>Linear Algebra</a:t>
            </a:r>
          </a:p>
          <a:p>
            <a:r>
              <a:rPr lang="en-US" b="1" dirty="0">
                <a:sym typeface="Wingdings"/>
              </a:rPr>
              <a:t>	Matrix/tensor multiplication </a:t>
            </a:r>
          </a:p>
          <a:p>
            <a:r>
              <a:rPr lang="en-US" b="1" dirty="0">
                <a:sym typeface="Wingdings"/>
              </a:rPr>
              <a:t>	Transpose</a:t>
            </a:r>
          </a:p>
          <a:p>
            <a:r>
              <a:rPr lang="en-US" b="1" dirty="0">
                <a:sym typeface="Wingdings"/>
              </a:rPr>
              <a:t>	Matrix-vector multiplication</a:t>
            </a:r>
          </a:p>
          <a:p>
            <a:r>
              <a:rPr lang="en-US" b="1" dirty="0">
                <a:sym typeface="Wingdings"/>
              </a:rPr>
              <a:t>	Matrix factorization</a:t>
            </a:r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417" y="2462603"/>
            <a:ext cx="212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Matrices, Tensors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7" y="2831935"/>
            <a:ext cx="4034623" cy="27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1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55035" y="2462603"/>
            <a:ext cx="4079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</a:t>
            </a:r>
          </a:p>
          <a:p>
            <a:r>
              <a:rPr lang="en-US" b="1" dirty="0"/>
              <a:t>Map</a:t>
            </a:r>
          </a:p>
          <a:p>
            <a:r>
              <a:rPr lang="en-US" b="1" dirty="0"/>
              <a:t>Union</a:t>
            </a:r>
          </a:p>
          <a:p>
            <a:endParaRPr lang="en-US" b="1" dirty="0"/>
          </a:p>
          <a:p>
            <a:r>
              <a:rPr lang="en-US" b="1" dirty="0"/>
              <a:t>Reduce/Aggregate</a:t>
            </a:r>
          </a:p>
          <a:p>
            <a:endParaRPr lang="en-US" b="1" dirty="0"/>
          </a:p>
          <a:p>
            <a:r>
              <a:rPr lang="en-US" dirty="0"/>
              <a:t>Given two sets, </a:t>
            </a:r>
            <a:r>
              <a:rPr lang="en-US" b="1" dirty="0"/>
              <a:t>Combine/Join</a:t>
            </a:r>
            <a:r>
              <a:rPr lang="en-US" dirty="0"/>
              <a:t> using “keys”</a:t>
            </a:r>
          </a:p>
          <a:p>
            <a:endParaRPr lang="en-US" dirty="0"/>
          </a:p>
          <a:p>
            <a:r>
              <a:rPr lang="en-US" b="1" dirty="0"/>
              <a:t>Group and then aggregate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417" y="2462603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Sets: of Objects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74" y="4078691"/>
            <a:ext cx="301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Sets: of (Key, Value Pairs)</a:t>
            </a:r>
          </a:p>
        </p:txBody>
      </p:sp>
      <p:pic>
        <p:nvPicPr>
          <p:cNvPr id="2050" name="Picture 2" descr="mage result for set docu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330" y="2154905"/>
            <a:ext cx="1134875" cy="17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mage result for imagenet"/>
          <p:cNvSpPr>
            <a:spLocks noChangeAspect="1" noChangeArrowheads="1"/>
          </p:cNvSpPr>
          <p:nvPr/>
        </p:nvSpPr>
        <p:spPr bwMode="auto">
          <a:xfrm>
            <a:off x="0" y="0"/>
            <a:ext cx="420052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45" y="2888377"/>
            <a:ext cx="2447925" cy="8655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602" y="4490227"/>
            <a:ext cx="433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>
                <a:hlinkClick r:id="rId5"/>
              </a:rPr>
              <a:t>amol@cs.umd.edu</a:t>
            </a:r>
            <a:r>
              <a:rPr lang="en-US" dirty="0"/>
              <a:t>,(email1, email2,</a:t>
            </a:r>
            <a:r>
              <a:rPr lang="mr-IN" dirty="0"/>
              <a:t>…</a:t>
            </a:r>
            <a:r>
              <a:rPr lang="en-US" dirty="0"/>
              <a:t>))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965" y="4901763"/>
            <a:ext cx="420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john@cs.umd.edu</a:t>
            </a:r>
            <a:r>
              <a:rPr lang="en-US" dirty="0"/>
              <a:t>,(email3, email4,</a:t>
            </a:r>
            <a:r>
              <a:rPr lang="mr-IN" dirty="0"/>
              <a:t>…</a:t>
            </a:r>
            <a:r>
              <a:rPr lang="en-US" dirty="0"/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102881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  <p:bldP spid="13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05607" y="2102839"/>
            <a:ext cx="40796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 rows or columns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”Join” two or more relations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”Group” and “aggregate” them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Relational Algebra formalizes some of them</a:t>
            </a:r>
          </a:p>
          <a:p>
            <a:endParaRPr lang="en-US" b="1" dirty="0">
              <a:sym typeface="Wingdings"/>
            </a:endParaRPr>
          </a:p>
          <a:p>
            <a:r>
              <a:rPr lang="en-US" b="1" i="1" dirty="0">
                <a:solidFill>
                  <a:srgbClr val="00B0F0"/>
                </a:solidFill>
                <a:sym typeface="Wingdings"/>
              </a:rPr>
              <a:t>Structured Query Language (SQL)</a:t>
            </a:r>
          </a:p>
          <a:p>
            <a:pPr lvl="1"/>
            <a:r>
              <a:rPr lang="en-US" dirty="0">
                <a:solidFill>
                  <a:srgbClr val="00B0F0"/>
                </a:solidFill>
                <a:sym typeface="Wingdings"/>
              </a:rPr>
              <a:t>Many other languages and constructs, that look very similar </a:t>
            </a:r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pic>
        <p:nvPicPr>
          <p:cNvPr id="6146" name="Picture 2" descr="mage result for tabular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" y="3085409"/>
            <a:ext cx="4122735" cy="20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0417" y="2462603"/>
            <a:ext cx="395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Tables/Relations == Sets of Tuples</a:t>
            </a:r>
          </a:p>
        </p:txBody>
      </p:sp>
    </p:spTree>
    <p:extLst>
      <p:ext uri="{BB962C8B-B14F-4D97-AF65-F5344CB8AC3E}">
        <p14:creationId xmlns:p14="http://schemas.microsoft.com/office/powerpoint/2010/main" val="152661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/>
          <a:lstStyle/>
          <a:p>
            <a:r>
              <a:rPr lang="en-US" dirty="0"/>
              <a:t>Register on Piazza: </a:t>
            </a:r>
            <a:r>
              <a:rPr lang="en-US" b="0" dirty="0" err="1">
                <a:latin typeface="Helvetica Neue" charset="0"/>
              </a:rPr>
              <a:t>piazza.com</a:t>
            </a:r>
            <a:r>
              <a:rPr lang="en-US" b="0" dirty="0">
                <a:latin typeface="Helvetica Neue" charset="0"/>
              </a:rPr>
              <a:t>/</a:t>
            </a:r>
            <a:r>
              <a:rPr lang="en-US" b="0" dirty="0" err="1">
                <a:latin typeface="Helvetica Neue" charset="0"/>
              </a:rPr>
              <a:t>umd</a:t>
            </a:r>
            <a:r>
              <a:rPr lang="en-US" b="0" dirty="0">
                <a:latin typeface="Helvetica Neue" charset="0"/>
              </a:rPr>
              <a:t>/fall2018/cmsc320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219 have registered already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&gt;6 have not registered yet or not activated account</a:t>
            </a:r>
          </a:p>
          <a:p>
            <a:r>
              <a:rPr lang="en-US" b="0" dirty="0"/>
              <a:t>	</a:t>
            </a:r>
          </a:p>
          <a:p>
            <a:r>
              <a:rPr lang="en-US" dirty="0"/>
              <a:t>Office Hours Posted over the Weekend</a:t>
            </a:r>
          </a:p>
          <a:p>
            <a:endParaRPr lang="en-US" b="0" dirty="0"/>
          </a:p>
          <a:p>
            <a:r>
              <a:rPr lang="en-US" dirty="0"/>
              <a:t>Reminder: Weekly quizzes, due on Mondays at noon (except first one that was due today)</a:t>
            </a:r>
          </a:p>
          <a:p>
            <a:endParaRPr lang="en-US" dirty="0"/>
          </a:p>
          <a:p>
            <a:r>
              <a:rPr lang="en-US" dirty="0"/>
              <a:t>Project 1 will be released soon (mid-next week)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09763" y="2264336"/>
            <a:ext cx="314873" cy="286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632" y="2680265"/>
            <a:ext cx="370837" cy="37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0776" y="5619801"/>
            <a:ext cx="250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417" y="2541522"/>
            <a:ext cx="298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Hierarchies/Trees/Graphs</a:t>
            </a:r>
          </a:p>
        </p:txBody>
      </p:sp>
      <p:pic>
        <p:nvPicPr>
          <p:cNvPr id="1026" name="Picture 2" descr="mage result for ontology hierarc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7" y="3157199"/>
            <a:ext cx="4301701" cy="8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mage result for social network"/>
          <p:cNvSpPr>
            <a:spLocks noChangeAspect="1" noChangeArrowheads="1"/>
          </p:cNvSpPr>
          <p:nvPr/>
        </p:nvSpPr>
        <p:spPr bwMode="auto">
          <a:xfrm>
            <a:off x="0" y="0"/>
            <a:ext cx="578167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ile:Social Network Analysis Visualiz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4" y="4125118"/>
            <a:ext cx="2185183" cy="1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49843" y="2505578"/>
            <a:ext cx="4079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ym typeface="Wingdings"/>
              </a:rPr>
              <a:t>”Path” queries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Graph Algorithms and Transformations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Network Science</a:t>
            </a:r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  <a:p>
            <a:r>
              <a:rPr lang="en-US" i="1" dirty="0"/>
              <a:t>Somewhat more ad hoc and special-purpose</a:t>
            </a:r>
          </a:p>
          <a:p>
            <a:r>
              <a:rPr lang="en-US" i="1" dirty="0"/>
              <a:t>	Changing in recent years</a:t>
            </a:r>
          </a:p>
        </p:txBody>
      </p:sp>
    </p:spTree>
    <p:extLst>
      <p:ext uri="{BB962C8B-B14F-4D97-AF65-F5344CB8AC3E}">
        <p14:creationId xmlns:p14="http://schemas.microsoft.com/office/powerpoint/2010/main" val="15093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</a:t>
            </a:r>
          </a:p>
          <a:p>
            <a:pPr marL="457200" indent="-457200">
              <a:buAutoNum type="arabicPeriod"/>
            </a:pPr>
            <a:endParaRPr lang="en-US" b="0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Why?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Allows one to think at a higher level of abstraction, leading to simpler and easier-to-understand scripts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Provides ”independence” between the abstract operations and concrete implementation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Can switch from one implementation to another easily</a:t>
            </a:r>
          </a:p>
          <a:p>
            <a:pPr marL="1600200" lvl="2" indent="-457200">
              <a:buFont typeface="Arial" charset="0"/>
              <a:buChar char="•"/>
            </a:pPr>
            <a:endParaRPr lang="en-US" sz="1600" dirty="0"/>
          </a:p>
          <a:p>
            <a:pPr marL="457200" indent="-457200">
              <a:buFont typeface="Arial" charset="0"/>
              <a:buChar char="•"/>
            </a:pPr>
            <a:r>
              <a:rPr lang="en-US" sz="1800" dirty="0"/>
              <a:t>For performance debugging, useful to know how they are implemented and rough characteristics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0776" y="5619801"/>
            <a:ext cx="250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8" name="AutoShape 6" descr="mage result for social network"/>
          <p:cNvSpPr>
            <a:spLocks noChangeAspect="1" noChangeArrowheads="1"/>
          </p:cNvSpPr>
          <p:nvPr/>
        </p:nvSpPr>
        <p:spPr bwMode="auto">
          <a:xfrm>
            <a:off x="0" y="0"/>
            <a:ext cx="578167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28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Next Few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dirty="0" err="1"/>
              <a:t>NumPy</a:t>
            </a:r>
            <a:r>
              <a:rPr lang="en-US" dirty="0"/>
              <a:t>: Python Library for Manipulating </a:t>
            </a:r>
            <a:r>
              <a:rPr lang="en-US" dirty="0" err="1"/>
              <a:t>nD</a:t>
            </a:r>
            <a:r>
              <a:rPr lang="en-US" dirty="0"/>
              <a:t> Arrays</a:t>
            </a:r>
          </a:p>
          <a:p>
            <a:pPr lvl="1" indent="0">
              <a:buNone/>
            </a:pPr>
            <a:r>
              <a:rPr lang="en-US" b="0" dirty="0"/>
              <a:t>Multidimensional Arrays, and a variety of operations including Linear Algebra</a:t>
            </a:r>
          </a:p>
          <a:p>
            <a:pPr lvl="1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Pandas: Python Library for Manipulating Tabular Data </a:t>
            </a:r>
          </a:p>
          <a:p>
            <a:pPr lvl="1" indent="0">
              <a:buNone/>
            </a:pPr>
            <a:r>
              <a:rPr lang="en-US" dirty="0"/>
              <a:t>Series, Tables (also called </a:t>
            </a:r>
            <a:r>
              <a:rPr lang="en-US" b="1" dirty="0" err="1"/>
              <a:t>DataFrames</a:t>
            </a:r>
            <a:r>
              <a:rPr lang="en-US" dirty="0"/>
              <a:t>)</a:t>
            </a:r>
          </a:p>
          <a:p>
            <a:pPr lvl="1" indent="0">
              <a:buNone/>
            </a:pPr>
            <a:r>
              <a:rPr lang="en-US" dirty="0"/>
              <a:t>Many operations to manipulate and combine tables/series</a:t>
            </a:r>
          </a:p>
          <a:p>
            <a:pPr lvl="1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Relational Databases</a:t>
            </a:r>
          </a:p>
          <a:p>
            <a:pPr lvl="1" indent="0">
              <a:buNone/>
            </a:pPr>
            <a:r>
              <a:rPr lang="en-US" dirty="0"/>
              <a:t>Tables/Relations, and SQL (similar to Pandas operations)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4.    Apache Spark</a:t>
            </a:r>
          </a:p>
          <a:p>
            <a:pPr marL="274320" lvl="1" indent="0">
              <a:buNone/>
            </a:pPr>
            <a:r>
              <a:rPr lang="en-US" dirty="0"/>
              <a:t>   Sets of objects or key-value pairs </a:t>
            </a:r>
          </a:p>
          <a:p>
            <a:pPr marL="274320" lvl="1" indent="0">
              <a:buNone/>
            </a:pPr>
            <a:r>
              <a:rPr lang="en-US" dirty="0"/>
              <a:t>   MapReduce and SQL-like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08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Next Few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dirty="0" err="1">
                <a:solidFill>
                  <a:schemeClr val="tx2"/>
                </a:solidFill>
              </a:rPr>
              <a:t>NumPy</a:t>
            </a:r>
            <a:r>
              <a:rPr lang="en-US" dirty="0">
                <a:solidFill>
                  <a:schemeClr val="tx2"/>
                </a:solidFill>
              </a:rPr>
              <a:t>: Python Library for Manipulating </a:t>
            </a:r>
            <a:r>
              <a:rPr lang="en-US" dirty="0" err="1">
                <a:solidFill>
                  <a:schemeClr val="tx2"/>
                </a:solidFill>
              </a:rPr>
              <a:t>nD</a:t>
            </a:r>
            <a:r>
              <a:rPr lang="en-US" dirty="0">
                <a:solidFill>
                  <a:schemeClr val="tx2"/>
                </a:solidFill>
              </a:rPr>
              <a:t> Arrays</a:t>
            </a:r>
          </a:p>
          <a:p>
            <a:pPr lvl="1" indent="0">
              <a:buNone/>
            </a:pPr>
            <a:r>
              <a:rPr lang="en-US" b="0" dirty="0">
                <a:solidFill>
                  <a:schemeClr val="tx2"/>
                </a:solidFill>
              </a:rPr>
              <a:t>Multidimensional Arrays, and a variety of operations including Linear Algebra</a:t>
            </a:r>
          </a:p>
          <a:p>
            <a:pPr lvl="1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Pandas: Python Library for Manipulating Tabular Data </a:t>
            </a:r>
          </a:p>
          <a:p>
            <a:pPr lvl="1" indent="0">
              <a:buNone/>
            </a:pPr>
            <a:r>
              <a:rPr lang="en-US" dirty="0"/>
              <a:t>Series, Tables (also called </a:t>
            </a:r>
            <a:r>
              <a:rPr lang="en-US" b="1" dirty="0" err="1"/>
              <a:t>DataFrames</a:t>
            </a:r>
            <a:r>
              <a:rPr lang="en-US" dirty="0"/>
              <a:t>)</a:t>
            </a:r>
          </a:p>
          <a:p>
            <a:pPr lvl="1" indent="0">
              <a:buNone/>
            </a:pPr>
            <a:r>
              <a:rPr lang="en-US" dirty="0"/>
              <a:t>Many operations to manipulate and combine tables/series</a:t>
            </a:r>
          </a:p>
          <a:p>
            <a:pPr lvl="1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Relational Databases</a:t>
            </a:r>
          </a:p>
          <a:p>
            <a:pPr lvl="1" indent="0">
              <a:buNone/>
            </a:pPr>
            <a:r>
              <a:rPr lang="en-US" dirty="0"/>
              <a:t>Tables/Relations, and SQL (similar to Pandas operations)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4.    Apache Spark</a:t>
            </a:r>
          </a:p>
          <a:p>
            <a:pPr marL="274320" lvl="1" indent="0">
              <a:buNone/>
            </a:pPr>
            <a:r>
              <a:rPr lang="en-US" dirty="0"/>
              <a:t>   Sets of objects or key-value pairs </a:t>
            </a:r>
          </a:p>
          <a:p>
            <a:pPr marL="274320" lvl="1" indent="0">
              <a:buNone/>
            </a:pPr>
            <a:r>
              <a:rPr lang="en-US" dirty="0"/>
              <a:t>   MapReduce and SQL-like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4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Numeric &amp; scientific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Number of third-party packages available for numerical and scientific computing</a:t>
            </a:r>
          </a:p>
          <a:p>
            <a:r>
              <a:rPr lang="en-US" dirty="0"/>
              <a:t>These include: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 err="1"/>
              <a:t>NumPy</a:t>
            </a:r>
            <a:r>
              <a:rPr lang="en-US" b="0" dirty="0"/>
              <a:t>/</a:t>
            </a:r>
            <a:r>
              <a:rPr lang="en-US" b="0" dirty="0" err="1"/>
              <a:t>SciPy</a:t>
            </a:r>
            <a:r>
              <a:rPr lang="en-US" b="0" dirty="0"/>
              <a:t> – numerical and scientific function libraries.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numba</a:t>
            </a:r>
            <a:r>
              <a:rPr lang="en-US" b="0" dirty="0"/>
              <a:t> – Python compiler that support JIT compilation.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ALGLIB – numerical analysis library.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pandas – high-performance data structures and data analysis tools.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pyGSL</a:t>
            </a:r>
            <a:r>
              <a:rPr lang="en-US" b="0" dirty="0"/>
              <a:t> – Python interface for GNU Scientific Library.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ScientificPython</a:t>
            </a:r>
            <a:r>
              <a:rPr lang="en-US" b="0" dirty="0"/>
              <a:t> – collection of scientific computing modules.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Many, many thanks to: FSU CIS4930</a:t>
            </a:r>
          </a:p>
        </p:txBody>
      </p:sp>
    </p:spTree>
    <p:extLst>
      <p:ext uri="{BB962C8B-B14F-4D97-AF65-F5344CB8AC3E}">
        <p14:creationId xmlns:p14="http://schemas.microsoft.com/office/powerpoint/2010/main" val="41399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NumPy</a:t>
            </a:r>
            <a:r>
              <a:rPr lang="en-US" dirty="0"/>
              <a:t> and friends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far, the most commonly used packages are those in the </a:t>
            </a:r>
            <a:r>
              <a:rPr lang="en-US" dirty="0" err="1"/>
              <a:t>NumPy</a:t>
            </a:r>
            <a:r>
              <a:rPr lang="en-US" dirty="0"/>
              <a:t> stack.  These packages include: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 err="1"/>
              <a:t>NumPy</a:t>
            </a:r>
            <a:r>
              <a:rPr lang="en-US" b="0" dirty="0"/>
              <a:t>: similar functionality as </a:t>
            </a:r>
            <a:r>
              <a:rPr lang="en-US" b="0" dirty="0" err="1"/>
              <a:t>Matlab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SciPy</a:t>
            </a:r>
            <a:r>
              <a:rPr lang="en-US" b="0" dirty="0"/>
              <a:t>: integrates many other packages like </a:t>
            </a:r>
            <a:r>
              <a:rPr lang="en-US" b="0" dirty="0" err="1"/>
              <a:t>NumPy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Matplotlib</a:t>
            </a:r>
            <a:r>
              <a:rPr lang="en-US" b="0" dirty="0"/>
              <a:t> &amp; </a:t>
            </a:r>
            <a:r>
              <a:rPr lang="en-US" b="0" dirty="0" err="1"/>
              <a:t>Seaborn</a:t>
            </a:r>
            <a:r>
              <a:rPr lang="en-US" b="0" dirty="0"/>
              <a:t> – plotting libraries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iPython</a:t>
            </a:r>
            <a:r>
              <a:rPr lang="en-US" b="0" dirty="0"/>
              <a:t> via </a:t>
            </a:r>
            <a:r>
              <a:rPr lang="en-US" b="0" dirty="0" err="1"/>
              <a:t>Jupyter</a:t>
            </a:r>
            <a:r>
              <a:rPr lang="en-US" b="0" dirty="0"/>
              <a:t> – interactive computing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Pandas – data analysis library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SymPy</a:t>
            </a:r>
            <a:r>
              <a:rPr lang="en-US" b="0" dirty="0"/>
              <a:t> – symbolic computation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01296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Numpy</a:t>
            </a:r>
            <a:r>
              <a:rPr lang="en-US" dirty="0"/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000" y="2034381"/>
            <a:ext cx="7264400" cy="38100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02313" y="4706911"/>
            <a:ext cx="3385071" cy="1720840"/>
            <a:chOff x="602313" y="4706911"/>
            <a:chExt cx="3385071" cy="1720840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1364105" y="4706911"/>
              <a:ext cx="629587" cy="130414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558977" y="4706911"/>
              <a:ext cx="2428407" cy="130414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798820" y="5410199"/>
              <a:ext cx="2188564" cy="60085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02313" y="5966086"/>
              <a:ext cx="25690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Today/next class</a:t>
              </a:r>
              <a:endParaRPr lang="en-US" sz="24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 from Continuum Analytics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859000" y="4706911"/>
            <a:ext cx="1943308" cy="1565835"/>
            <a:chOff x="4859000" y="4706911"/>
            <a:chExt cx="1943308" cy="1565835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5809417" y="4706911"/>
              <a:ext cx="438983" cy="11374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859000" y="5811081"/>
              <a:ext cx="19433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Later 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98820" y="3266092"/>
            <a:ext cx="7264400" cy="930757"/>
            <a:chOff x="1798820" y="3266092"/>
            <a:chExt cx="7264400" cy="930757"/>
          </a:xfrm>
        </p:grpSpPr>
        <p:cxnSp>
          <p:nvCxnSpPr>
            <p:cNvPr id="25" name="Straight Arrow Connector 24"/>
            <p:cNvCxnSpPr/>
            <p:nvPr/>
          </p:nvCxnSpPr>
          <p:spPr>
            <a:xfrm flipH="1">
              <a:off x="5188289" y="3567659"/>
              <a:ext cx="2177438" cy="62919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119912" y="3266092"/>
              <a:ext cx="19433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November</a:t>
              </a:r>
              <a:endParaRPr lang="en-US" sz="2400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3352800" y="3482039"/>
              <a:ext cx="4012927" cy="71481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1798820" y="3387797"/>
              <a:ext cx="5566907" cy="79573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017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Among other things, </a:t>
            </a:r>
            <a:r>
              <a:rPr lang="en-US" dirty="0" err="1"/>
              <a:t>NumPy</a:t>
            </a:r>
            <a:r>
              <a:rPr lang="en-US" dirty="0"/>
              <a:t> contains: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/>
              <a:t>A powerful </a:t>
            </a:r>
            <a:r>
              <a:rPr lang="en-US" b="0" i="1" dirty="0"/>
              <a:t>n</a:t>
            </a:r>
            <a:r>
              <a:rPr lang="en-US" b="0" dirty="0"/>
              <a:t>-dimensional array object.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Sophisticated (broadcasting/universal) functions.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Tools for integrating C/C++ and Fortran code.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Useful linear algebra, Fourier transform, and random number capabilities, etc.</a:t>
            </a:r>
          </a:p>
          <a:p>
            <a:endParaRPr lang="en-US" dirty="0"/>
          </a:p>
          <a:p>
            <a:r>
              <a:rPr lang="en-US" dirty="0"/>
              <a:t>Besides its obvious scientific uses, </a:t>
            </a:r>
            <a:r>
              <a:rPr lang="en-US" dirty="0" err="1"/>
              <a:t>NumPy</a:t>
            </a:r>
            <a:r>
              <a:rPr lang="en-US" dirty="0"/>
              <a:t> can also be used as an efficient multi-dimensional container of generic data.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885" y="5315258"/>
            <a:ext cx="2676629" cy="15056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8659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ndarray</a:t>
            </a:r>
            <a:r>
              <a:rPr lang="en-US" dirty="0"/>
              <a:t> object: an </a:t>
            </a:r>
            <a:r>
              <a:rPr lang="en-US" i="1" dirty="0"/>
              <a:t>n</a:t>
            </a:r>
            <a:r>
              <a:rPr lang="en-US" dirty="0"/>
              <a:t>-dimensional array of homogeneous data types, with many operations being performed in compiled code for performance </a:t>
            </a:r>
          </a:p>
          <a:p>
            <a:r>
              <a:rPr lang="en-US" dirty="0"/>
              <a:t>Several important differences between </a:t>
            </a:r>
            <a:r>
              <a:rPr lang="en-US" dirty="0" err="1"/>
              <a:t>NumPy</a:t>
            </a:r>
            <a:r>
              <a:rPr lang="en-US" dirty="0"/>
              <a:t> arrays and the standard Python sequences: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 err="1"/>
              <a:t>NumPy</a:t>
            </a:r>
            <a:r>
              <a:rPr lang="en-US" b="0" dirty="0"/>
              <a:t> arrays have a fixed size. Modifying the size means creating a new array.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NumPy</a:t>
            </a:r>
            <a:r>
              <a:rPr lang="en-US" b="0" dirty="0"/>
              <a:t> arrays must be of the same data type, but this can include Python objects </a:t>
            </a:r>
            <a:r>
              <a:rPr lang="mr-IN" b="0" dirty="0"/>
              <a:t>–</a:t>
            </a:r>
            <a:r>
              <a:rPr lang="en-US" b="0" dirty="0"/>
              <a:t> may not get performance benefits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More efficient mathematical operations than built-in sequence types.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37758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 datatypes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Wider variety of data types than are built-in to the Python language by default. </a:t>
            </a:r>
          </a:p>
          <a:p>
            <a:r>
              <a:rPr lang="en-US" dirty="0"/>
              <a:t>Defined by the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numpy.dtype</a:t>
            </a:r>
            <a:r>
              <a:rPr lang="en-US" dirty="0"/>
              <a:t> class and include: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intc</a:t>
            </a:r>
            <a:r>
              <a:rPr lang="en-US" b="0" dirty="0"/>
              <a:t> (same as a C integer) and </a:t>
            </a:r>
            <a:r>
              <a:rPr lang="en-US" b="0" dirty="0" err="1"/>
              <a:t>intp</a:t>
            </a:r>
            <a:r>
              <a:rPr lang="en-US" b="0" dirty="0"/>
              <a:t> (used for indexing)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int8, int16, int32, int64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uint8, uint16, uint32, uint64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float16, float32, float64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complex64, complex128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bool_, </a:t>
            </a:r>
            <a:r>
              <a:rPr lang="en-US" b="0" dirty="0" err="1"/>
              <a:t>int</a:t>
            </a:r>
            <a:r>
              <a:rPr lang="en-US" b="0" dirty="0"/>
              <a:t>_, float_, complex_ are shorthand for defaults. </a:t>
            </a:r>
            <a:endParaRPr lang="en-US" dirty="0"/>
          </a:p>
          <a:p>
            <a:r>
              <a:rPr lang="en-US" dirty="0"/>
              <a:t>These can be used as functions to cast literals or sequence types, as well as arguments to </a:t>
            </a:r>
            <a:r>
              <a:rPr lang="en-US" dirty="0" err="1"/>
              <a:t>NumPy</a:t>
            </a:r>
            <a:r>
              <a:rPr lang="en-US" dirty="0"/>
              <a:t> functions that accept the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dtype</a:t>
            </a:r>
            <a:r>
              <a:rPr lang="en-US" dirty="0"/>
              <a:t> keyword argument.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03468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Lifecycle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4911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1734044"/>
            <a:ext cx="8072203" cy="43219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numpy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as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np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np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float32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1.0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_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array([1, 2, 4])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z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dtype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uint8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z </a:t>
            </a:r>
            <a:br>
              <a:rPr lang="en-US" dirty="0">
                <a:solidFill>
                  <a:schemeClr val="accent4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accent4"/>
                </a:solidFill>
                <a:latin typeface="Courier New" panose="02070309020205020404" pitchFamily="49" charset="0"/>
              </a:rPr>
              <a:t>array([0, 1, 2], </a:t>
            </a:r>
            <a:r>
              <a:rPr lang="en-US" dirty="0" err="1">
                <a:solidFill>
                  <a:schemeClr val="accent4"/>
                </a:solidFill>
                <a:latin typeface="Courier New" panose="02070309020205020404" pitchFamily="49" charset="0"/>
              </a:rPr>
              <a:t>dtype</a:t>
            </a:r>
            <a:r>
              <a:rPr lang="en-US" dirty="0">
                <a:solidFill>
                  <a:schemeClr val="accent4"/>
                </a:solidFill>
                <a:latin typeface="Courier New" panose="02070309020205020404" pitchFamily="49" charset="0"/>
              </a:rPr>
              <a:t>=uint8)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z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dtype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chemeClr val="accent4"/>
                </a:solidFill>
                <a:latin typeface="Courier New" panose="02070309020205020404" pitchFamily="49" charset="0"/>
              </a:rPr>
            </a:br>
            <a:r>
              <a:rPr lang="en-US" dirty="0" err="1">
                <a:solidFill>
                  <a:schemeClr val="accent4"/>
                </a:solidFill>
                <a:latin typeface="Courier New" panose="02070309020205020404" pitchFamily="49" charset="0"/>
              </a:rPr>
              <a:t>dtype</a:t>
            </a:r>
            <a:r>
              <a:rPr lang="en-US" dirty="0">
                <a:solidFill>
                  <a:schemeClr val="accent4"/>
                </a:solidFill>
                <a:latin typeface="Courier New" panose="02070309020205020404" pitchFamily="49" charset="0"/>
              </a:rPr>
              <a:t>('uint8')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Numpy</a:t>
            </a:r>
            <a:r>
              <a:rPr lang="en-US" dirty="0"/>
              <a:t> datatypes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798529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couple of mechanisms for creating arrays in </a:t>
            </a:r>
            <a:r>
              <a:rPr lang="en-US" dirty="0" err="1"/>
              <a:t>NumPy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/>
              <a:t>Conversion from other Python structures (e.g., lists, tuples)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Any sequence-like data can be mapped to a </a:t>
            </a:r>
            <a:r>
              <a:rPr lang="en-US" dirty="0" err="1"/>
              <a:t>ndarray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Built-in </a:t>
            </a:r>
            <a:r>
              <a:rPr lang="en-US" b="0" dirty="0" err="1"/>
              <a:t>NumPy</a:t>
            </a:r>
            <a:r>
              <a:rPr lang="en-US" b="0" dirty="0"/>
              <a:t> array creation (e.g., </a:t>
            </a:r>
            <a:r>
              <a:rPr lang="en-US" b="0" dirty="0" err="1">
                <a:latin typeface="Courier New" charset="0"/>
                <a:ea typeface="Courier New" charset="0"/>
                <a:cs typeface="Courier New" charset="0"/>
              </a:rPr>
              <a:t>arange</a:t>
            </a:r>
            <a:r>
              <a:rPr lang="en-US" b="0" dirty="0"/>
              <a:t>,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ones</a:t>
            </a:r>
            <a:r>
              <a:rPr lang="en-US" b="0" dirty="0"/>
              <a:t>,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zeros</a:t>
            </a:r>
            <a:r>
              <a:rPr lang="en-US" b="0" dirty="0"/>
              <a:t>, etc.)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Create arrays with all zeros, all ones, increasing numbers from 0 to 1 etc.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Reading arrays from disk, either from standard or custom formats (e.g., reading in from a CSV file)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204704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general, any numerical data that is stored in an array-like container can be converted to an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ndarray</a:t>
            </a:r>
            <a:r>
              <a:rPr lang="en-US" dirty="0"/>
              <a:t> through use of the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array() </a:t>
            </a:r>
            <a:r>
              <a:rPr lang="en-US" dirty="0"/>
              <a:t>function. The most obvious examples are sequence types like lists and tuples.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3256295"/>
            <a:ext cx="8072203" cy="309163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([[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1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arrays from scratch in </a:t>
            </a:r>
            <a:r>
              <a:rPr lang="en-US" dirty="0" err="1"/>
              <a:t>NumPy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zeros(shape)</a:t>
            </a:r>
            <a:r>
              <a:rPr lang="mr-IN" b="0" dirty="0"/>
              <a:t>–</a:t>
            </a:r>
            <a:r>
              <a:rPr lang="en-US" b="0" dirty="0"/>
              <a:t> creates an array filled with 0 values with the specified shape. The default </a:t>
            </a:r>
            <a:r>
              <a:rPr lang="en-US" b="0" dirty="0" err="1">
                <a:latin typeface="Courier New" charset="0"/>
                <a:ea typeface="Courier New" charset="0"/>
                <a:cs typeface="Courier New" charset="0"/>
              </a:rPr>
              <a:t>dtype</a:t>
            </a:r>
            <a:r>
              <a:rPr lang="en-US" b="0" dirty="0"/>
              <a:t> is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float64</a:t>
            </a:r>
            <a:r>
              <a:rPr lang="en-US" b="0" dirty="0"/>
              <a:t>.</a:t>
            </a:r>
            <a:br>
              <a:rPr lang="en-US" b="0" dirty="0"/>
            </a:br>
            <a:endParaRPr lang="en-US" b="0" dirty="0"/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ones(shape)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creates an array filled with 1 values.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>
                <a:latin typeface="Courier New" charset="0"/>
                <a:ea typeface="Courier New" charset="0"/>
                <a:cs typeface="Courier New" charset="0"/>
              </a:rPr>
              <a:t>arange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()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like Python’s built-in 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range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53796" y="2953065"/>
            <a:ext cx="8072203" cy="6429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pt-BR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pt-BR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pt-BR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pt-BR" dirty="0" err="1">
                <a:solidFill>
                  <a:srgbClr val="FFFFFF"/>
                </a:solidFill>
                <a:latin typeface="Courier New" panose="02070309020205020404" pitchFamily="49" charset="0"/>
              </a:rPr>
              <a:t>zeros</a:t>
            </a:r>
            <a:r>
              <a:rPr lang="pt-BR" b="1" dirty="0">
                <a:solidFill>
                  <a:srgbClr val="FFCC00"/>
                </a:solidFill>
                <a:latin typeface="Courier New" panose="02070309020205020404" pitchFamily="49" charset="0"/>
              </a:rPr>
              <a:t>((</a:t>
            </a:r>
            <a:r>
              <a:rPr lang="pt-BR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pt-BR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pt-BR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pt-BR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pt-BR" b="1" dirty="0">
                <a:solidFill>
                  <a:srgbClr val="FFCC00"/>
                </a:solidFill>
                <a:latin typeface="Courier New" panose="02070309020205020404" pitchFamily="49" charset="0"/>
              </a:rPr>
              <a:t>))</a:t>
            </a:r>
            <a:r>
              <a:rPr lang="pt-BR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pt-BR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([[ 0., 0., 0.], [ 0., 0., 0.]]) 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3796" y="4541136"/>
            <a:ext cx="8072203" cy="20020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1, 2, 3, 4, 5, 6, 7, 8, 9])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dtype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float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array([ 2., 3., 4., 5., 6., 7., 8., 9.])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array([ 2. , 2.2, 2.4, 2.6, 2.8])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28010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Numpy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linspace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  <a:r>
              <a:rPr lang="mr-IN" dirty="0"/>
              <a:t>–</a:t>
            </a:r>
            <a:r>
              <a:rPr lang="en-US" dirty="0"/>
              <a:t> creates arrays with a specified number of elements, and spaced equally between the specified beginning and end values.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random.random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(shape)</a:t>
            </a:r>
            <a:r>
              <a:rPr lang="en-US" dirty="0"/>
              <a:t> – creates arrays with random floats over the interval [0,1).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31097" y="4460320"/>
            <a:ext cx="8072203" cy="20020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array([[ 0.75688597, 0.41759916, 0.35007419],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[ 0.77164187, 0.05869089, 0.98792864]])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1097" y="2831230"/>
            <a:ext cx="8072203" cy="75016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linspace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6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array([ 1. , 1.6, 2.2, 2.8, 3.4, 4. 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15903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3695075" cy="1371600"/>
          </a:xfrm>
        </p:spPr>
        <p:txBody>
          <a:bodyPr/>
          <a:lstStyle/>
          <a:p>
            <a:r>
              <a:rPr lang="en-US"/>
              <a:t>Numpy</a:t>
            </a:r>
            <a:r>
              <a:rPr lang="en-US" dirty="0"/>
              <a:t> arrays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020518" cy="4373563"/>
          </a:xfrm>
        </p:spPr>
        <p:txBody>
          <a:bodyPr/>
          <a:lstStyle/>
          <a:p>
            <a:r>
              <a:rPr lang="en-US" dirty="0"/>
              <a:t>Printing an array can be done with the print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statement (Python 2)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function (Python 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642610" y="538715"/>
            <a:ext cx="5213272" cy="58874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numpy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as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np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(a)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[0 1 2]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1, 2])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b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9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reshape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(b)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[[0 1 2]  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[3 4 5]  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[6 7 8]]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c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8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reshape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(c)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[[[0 1]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[2 3]]  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[[4 5]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[6 7]]]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[FSU]</a:t>
            </a:r>
          </a:p>
        </p:txBody>
      </p:sp>
    </p:spTree>
    <p:extLst>
      <p:ext uri="{BB962C8B-B14F-4D97-AF65-F5344CB8AC3E}">
        <p14:creationId xmlns:p14="http://schemas.microsoft.com/office/powerpoint/2010/main" val="11264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indexing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Single-dimension indexing is accomplished as usual.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Multi-dimensional arrays support multi-dimensional indexing. 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10978" y="2188562"/>
            <a:ext cx="8072203" cy="164891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2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[-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8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95988" y="4477949"/>
            <a:ext cx="8072203" cy="155592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x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shape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now x is 2-dimensional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8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,-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9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7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fewer dimensions to index will result in a subarray: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means that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x[</a:t>
            </a:r>
            <a:r>
              <a:rPr lang="en-US" sz="13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, j] == x[</a:t>
            </a:r>
            <a:r>
              <a:rPr lang="en-US" sz="13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][j] </a:t>
            </a:r>
            <a:r>
              <a:rPr lang="en-US" dirty="0"/>
              <a:t>but the second method is less efficient.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2188567"/>
            <a:ext cx="8072203" cy="16609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x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shape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1, 2, 3, 4])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5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Slicing is possible just as it is for typical Python sequences: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2188567"/>
            <a:ext cx="8072203" cy="32216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array([2, 3, 4])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[:-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7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1, 2])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7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array([1, 3, 5])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reshape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7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,::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array([[ 7, 10, 13], [21, 24, 27]])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7063"/>
            <a:ext cx="5791200" cy="1371600"/>
          </a:xfrm>
        </p:spPr>
        <p:txBody>
          <a:bodyPr/>
          <a:lstStyle/>
          <a:p>
            <a:r>
              <a:rPr lang="en-US"/>
              <a:t>Array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7890"/>
            <a:ext cx="7620000" cy="4373563"/>
          </a:xfrm>
        </p:spPr>
        <p:txBody>
          <a:bodyPr/>
          <a:lstStyle/>
          <a:p>
            <a:r>
              <a:rPr lang="en-US" dirty="0"/>
              <a:t>Basic operations apply element-wise. The result is a new array with the resultant elements.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7200" y="2068647"/>
            <a:ext cx="8072203" cy="453735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b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b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2, 4, 6, 8])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-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b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array([0, 0, 0, 0, 0])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**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array([ 0,  1,  4,  9, 16])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array([False, False, False, False,  True],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dtype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=bool)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sin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array([ 0., 8.41470985, 9.09297427, 1.41120008, -7.56802495])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b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array([ 0,  1,  4,  9, 16])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1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77151" cy="1371600"/>
          </a:xfrm>
        </p:spPr>
        <p:txBody>
          <a:bodyPr>
            <a:normAutofit/>
          </a:bodyPr>
          <a:lstStyle/>
          <a:p>
            <a:r>
              <a:rPr lang="en-US" dirty="0"/>
              <a:t>Wrapping Up Last Lecture </a:t>
            </a:r>
            <a:r>
              <a:rPr lang="mr-IN" dirty="0"/>
              <a:t>……</a:t>
            </a:r>
            <a:r>
              <a:rPr lang="en-US" dirty="0"/>
              <a:t>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1934327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Array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020518" cy="4373563"/>
          </a:xfrm>
        </p:spPr>
        <p:txBody>
          <a:bodyPr/>
          <a:lstStyle/>
          <a:p>
            <a:r>
              <a:rPr lang="en-US" dirty="0"/>
              <a:t>Since multiplication is done element-wise, you need to specifically perform a dot product to perform matrix multiplication.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444433" y="1602620"/>
            <a:ext cx="5213272" cy="497332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zeros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reshape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array([[ 0.,  0.],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       [ 0.,  0.]])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b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arange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).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reshape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b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array([[0, 1],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       [2, 3]])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b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array([[ 0.,  0.],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       [ 0.,  3.]])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dot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b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array([[ 0.,  1.],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       [ 2.,  3.]])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2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Array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2667078" cy="4373563"/>
          </a:xfrm>
        </p:spPr>
        <p:txBody>
          <a:bodyPr/>
          <a:lstStyle/>
          <a:p>
            <a:r>
              <a:rPr lang="en-US" dirty="0"/>
              <a:t>There are also some built-in methods of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ndarray</a:t>
            </a:r>
            <a:r>
              <a:rPr lang="en-US" dirty="0"/>
              <a:t> objects.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Universal functions which may also be applied include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exp</a:t>
            </a:r>
            <a:r>
              <a:rPr lang="en-US" dirty="0"/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sqrt</a:t>
            </a:r>
            <a:r>
              <a:rPr lang="en-US" dirty="0"/>
              <a:t>,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add</a:t>
            </a:r>
            <a:r>
              <a:rPr lang="en-US" dirty="0"/>
              <a:t>,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sin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>
                <a:latin typeface="Courier" charset="0"/>
                <a:ea typeface="Courier" charset="0"/>
                <a:cs typeface="Courier" charset="0"/>
              </a:rPr>
              <a:t>cos</a:t>
            </a:r>
            <a:r>
              <a:rPr lang="en-US" dirty="0"/>
              <a:t>,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504393" y="1558243"/>
            <a:ext cx="5213272" cy="497332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array([[ 0.68166391, 0.98943098, 0.69361582],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[ 0.78888081, 0.62197125, 0.40517936]])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sum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4.1807421388722164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min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0.4051793610379143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max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axis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array([ 0.78888081, 0.98943098, 0.69361582])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min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axis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array([ 0.68166391, 0.40517936])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45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2750695" cy="1371600"/>
          </a:xfrm>
        </p:spPr>
        <p:txBody>
          <a:bodyPr>
            <a:normAutofit/>
          </a:bodyPr>
          <a:lstStyle/>
          <a:p>
            <a:r>
              <a:rPr lang="en-US" sz="2800" dirty="0"/>
              <a:t>Array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2345961" cy="43735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An array shape can be manipulated by a number of methods.</a:t>
            </a:r>
          </a:p>
          <a:p>
            <a:endParaRPr lang="en-US" dirty="0"/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resize(size)</a:t>
            </a:r>
            <a:r>
              <a:rPr lang="en-US" dirty="0"/>
              <a:t> will modify an array in place.</a:t>
            </a:r>
          </a:p>
          <a:p>
            <a:endParaRPr lang="en-US" dirty="0"/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reshape(size)</a:t>
            </a:r>
            <a:r>
              <a:rPr lang="en-US" dirty="0"/>
              <a:t> will return a copy of the array with a new shape.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116704" y="376537"/>
            <a:ext cx="5798513" cy="634938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floor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random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)))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(a)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[[ 9. 8. 7. 9.]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[ 7. 5. 9. 7.]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[ 8. 2. 7. 5.]]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shape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(3, 4)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ravel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array([ 9., 8., 7., 9., 7., 5., 9., 7., 8., 2., 7., 5.])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shape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6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(a)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[[ 9. 8.]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[ 7. 9.]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[ 7. 5.]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[ 9. 7.]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[ 8. 2.]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[ 7. 5.]]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transpose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array([[ 9., 7., 7., 9., 8., 7.],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[ 8., 9., 5., 7., 2., 5.]])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1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 algebra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52600"/>
            <a:ext cx="3335712" cy="4373563"/>
          </a:xfrm>
        </p:spPr>
        <p:txBody>
          <a:bodyPr/>
          <a:lstStyle/>
          <a:p>
            <a:r>
              <a:rPr lang="en-US" dirty="0"/>
              <a:t>One of the most common reasons for using the </a:t>
            </a:r>
            <a:r>
              <a:rPr lang="en-US" dirty="0" err="1"/>
              <a:t>NumPy</a:t>
            </a:r>
            <a:r>
              <a:rPr lang="en-US" dirty="0"/>
              <a:t> package is its linear algebra module. </a:t>
            </a:r>
          </a:p>
          <a:p>
            <a:endParaRPr lang="en-US" dirty="0"/>
          </a:p>
          <a:p>
            <a:r>
              <a:rPr lang="en-US" dirty="0"/>
              <a:t>It’s like </a:t>
            </a:r>
            <a:r>
              <a:rPr lang="en-US" dirty="0" err="1"/>
              <a:t>Matlab</a:t>
            </a:r>
            <a:r>
              <a:rPr lang="en-US" dirty="0"/>
              <a:t>, but free!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13123" y="2420875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72393" y="1842994"/>
            <a:ext cx="4833249" cy="41927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from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numpy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from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numpy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linalg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*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 panose="02070309020205020404" pitchFamily="49" charset="0"/>
              </a:rPr>
              <a:t>              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3.0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4.0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(a)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[[ 1. 2.]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[ 3. 4.]]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transpose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array([[ 1., 3.],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[ 2., 4.]])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inv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inverse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array([[-2. , 1. 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[ 1.5, -0.5]])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76670"/>
          </a:xfrm>
        </p:spPr>
        <p:txBody>
          <a:bodyPr/>
          <a:lstStyle/>
          <a:p>
            <a:r>
              <a:rPr lang="en-US" dirty="0"/>
              <a:t>Linear algebra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80872" y="2967335"/>
            <a:ext cx="4182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(We’ll talk about this stuff </a:t>
            </a:r>
            <a:r>
              <a:rPr lang="en-US" i="1" dirty="0"/>
              <a:t>as needed</a:t>
            </a:r>
            <a:r>
              <a:rPr lang="en-US" dirty="0"/>
              <a:t> in the March/April machine learning and statistics lectures.)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4873" y="929388"/>
            <a:ext cx="8610770" cy="57262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u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eye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2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unit 2x2 matrix; "eye" represents "I"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u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array([[ 1., 0.],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[ 0., 1.]]) </a:t>
            </a:r>
          </a:p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j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-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0.0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dot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matrix product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array([[-1., 0.],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[ 0., -1.]])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trace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u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trace (sum of elements on diagonal)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2.0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array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([[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5.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7.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]])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solve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a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solve linear matrix equation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array([[-3.],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[ 4.]])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eig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j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get eigenvalues/eigenvectors of matrix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(array([ 0.+1.j, 0.-1.j]),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array([[ 0.70710678+0.j, 0.70710678+0.j],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        [ 0.00000000-0.70710678j, 0.00000000+0.70710678j]]))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8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SciPy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its own words: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Basically, </a:t>
            </a:r>
            <a:r>
              <a:rPr lang="en-US" dirty="0" err="1"/>
              <a:t>SciPy</a:t>
            </a:r>
            <a:r>
              <a:rPr lang="en-US" dirty="0"/>
              <a:t> contains various tools and functions for solving common problems in </a:t>
            </a:r>
            <a:r>
              <a:rPr lang="en-US" dirty="0">
                <a:solidFill>
                  <a:schemeClr val="tx2"/>
                </a:solidFill>
              </a:rPr>
              <a:t>scientific</a:t>
            </a:r>
            <a:r>
              <a:rPr lang="en-US" dirty="0"/>
              <a:t> computing.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316" y="2484770"/>
            <a:ext cx="72998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SciPy</a:t>
            </a:r>
            <a:r>
              <a:rPr lang="en-US" sz="2000" dirty="0"/>
              <a:t> is a collection of mathematical algorithms and convenience functions </a:t>
            </a:r>
            <a:r>
              <a:rPr lang="en-US" sz="2000" dirty="0">
                <a:solidFill>
                  <a:schemeClr val="tx2"/>
                </a:solidFill>
              </a:rPr>
              <a:t>built on the </a:t>
            </a:r>
            <a:r>
              <a:rPr lang="en-US" sz="2000" dirty="0" err="1">
                <a:solidFill>
                  <a:schemeClr val="tx2"/>
                </a:solidFill>
              </a:rPr>
              <a:t>NumPy</a:t>
            </a:r>
            <a:r>
              <a:rPr lang="en-US" sz="2000" dirty="0">
                <a:solidFill>
                  <a:schemeClr val="tx2"/>
                </a:solidFill>
              </a:rPr>
              <a:t> extension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/>
              <a:t>of Python. It adds significant power to the interactive Python session by providing the user with high-level commands and classes for manipulating and visualizing data.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345" y="192959"/>
            <a:ext cx="2093330" cy="205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994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SciPY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/>
              <a:t>SciPy</a:t>
            </a:r>
            <a:r>
              <a:rPr lang="en-US" dirty="0"/>
              <a:t> gives you access to a ton of specialized mathematical functionality.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Just know it exists.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We won’t use it much in this class.</a:t>
            </a:r>
          </a:p>
          <a:p>
            <a:r>
              <a:rPr lang="en-US" dirty="0"/>
              <a:t>Some functionality: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Special mathematical functions (</a:t>
            </a:r>
            <a:r>
              <a:rPr lang="en-US" b="0" dirty="0" err="1"/>
              <a:t>scipy.special</a:t>
            </a:r>
            <a:r>
              <a:rPr lang="en-US" b="0" dirty="0"/>
              <a:t>) -- elliptic, </a:t>
            </a:r>
            <a:r>
              <a:rPr lang="en-US" b="0" dirty="0" err="1"/>
              <a:t>bessel</a:t>
            </a:r>
            <a:r>
              <a:rPr lang="en-US" b="0" dirty="0"/>
              <a:t>, etc.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Integration (</a:t>
            </a:r>
            <a:r>
              <a:rPr lang="en-US" b="0" dirty="0" err="1"/>
              <a:t>scipy.integrate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Optimization (</a:t>
            </a:r>
            <a:r>
              <a:rPr lang="en-US" b="0" dirty="0" err="1"/>
              <a:t>scipy.optimize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Interpolation (</a:t>
            </a:r>
            <a:r>
              <a:rPr lang="en-US" b="0" dirty="0" err="1"/>
              <a:t>scipy.interpolate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Fourier Transforms (</a:t>
            </a:r>
            <a:r>
              <a:rPr lang="en-US" b="0" dirty="0" err="1"/>
              <a:t>scipy.fftpack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Signal Processing (</a:t>
            </a:r>
            <a:r>
              <a:rPr lang="en-US" b="0" dirty="0" err="1"/>
              <a:t>scipy.signal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Linear Algebra (</a:t>
            </a:r>
            <a:r>
              <a:rPr lang="en-US" b="0" dirty="0" err="1"/>
              <a:t>scipy.linalg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Compressed Sparse Graph Routines (</a:t>
            </a:r>
            <a:r>
              <a:rPr lang="en-US" b="0" dirty="0" err="1"/>
              <a:t>scipy.sparse.csgraph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Spatial data structures and algorithms (</a:t>
            </a:r>
            <a:r>
              <a:rPr lang="en-US" b="0" dirty="0" err="1"/>
              <a:t>scipy.spatial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Statistics (</a:t>
            </a:r>
            <a:r>
              <a:rPr lang="en-US" b="0" dirty="0" err="1"/>
              <a:t>scipy.stats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Multidimensional image processing (</a:t>
            </a:r>
            <a:r>
              <a:rPr lang="en-US" b="0" dirty="0" err="1"/>
              <a:t>scipy.ndimage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Data IO (</a:t>
            </a:r>
            <a:r>
              <a:rPr lang="en-US" b="0" dirty="0" err="1"/>
              <a:t>scipy.io</a:t>
            </a:r>
            <a:r>
              <a:rPr lang="en-US" b="0" dirty="0"/>
              <a:t>) </a:t>
            </a:r>
            <a:r>
              <a:rPr lang="mr-IN" b="0" dirty="0"/>
              <a:t>–</a:t>
            </a:r>
            <a:r>
              <a:rPr lang="en-US" b="0" dirty="0"/>
              <a:t> overlaps with pandas, covers some other formats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0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</a:t>
            </a:r>
            <a:r>
              <a:rPr lang="en-US" dirty="0" err="1"/>
              <a:t>SciPy</a:t>
            </a:r>
            <a:r>
              <a:rPr lang="en-US" dirty="0"/>
              <a:t>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can’t possibly tour all of the SciPy library and, even if we did, it might be a little boring.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Often, you’ll be able to find higher-level modules that will work around your need to directly call low-level </a:t>
            </a:r>
            <a:r>
              <a:rPr lang="en-US" b="0" dirty="0" err="1"/>
              <a:t>SciPy</a:t>
            </a:r>
            <a:r>
              <a:rPr lang="en-US" b="0" dirty="0"/>
              <a:t> functions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Say you want to compute an integral: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89329" y="4091046"/>
            <a:ext cx="6134793" cy="2177646"/>
            <a:chOff x="1489329" y="4091046"/>
            <a:chExt cx="6134793" cy="21776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5453" y="4091046"/>
              <a:ext cx="3168669" cy="21776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489329" y="4575184"/>
                  <a:ext cx="2513046" cy="1209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3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e>
                        </m:nary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9329" y="4575184"/>
                  <a:ext cx="2513046" cy="120937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4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Scipy.integrate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have a function object – </a:t>
                </a:r>
                <a:r>
                  <a:rPr lang="en-US" dirty="0" err="1">
                    <a:latin typeface="Courier" charset="0"/>
                    <a:ea typeface="Courier" charset="0"/>
                    <a:cs typeface="Courier" charset="0"/>
                  </a:rPr>
                  <a:t>np.sin</a:t>
                </a:r>
                <a:r>
                  <a:rPr lang="en-US" dirty="0"/>
                  <a:t> defines the sin function for us.</a:t>
                </a:r>
              </a:p>
              <a:p>
                <a:r>
                  <a:rPr lang="en-US" dirty="0"/>
                  <a:t>We can compute the definite integral from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using the quad function.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0" t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7200" y="3339852"/>
            <a:ext cx="8164995" cy="27282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res 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scipy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integrate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quad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sin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pi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(res)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(2.0, 2.220446049250313e-14)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2 with a very small error margin!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res 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scipy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integrate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quad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sin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-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inf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+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inf</a:t>
            </a: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(res)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(0.0, 0.0)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Integral does not converge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1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Scipy.integrate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say that we don’t have a function object, we only have some 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 samples that “define” our function.</a:t>
            </a:r>
          </a:p>
          <a:p>
            <a:r>
              <a:rPr lang="en-US" dirty="0"/>
              <a:t>We can estimate the integral using the trapezoidal rule.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7200" y="2971331"/>
            <a:ext cx="8224956" cy="362434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linspace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pi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1000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sample_y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sin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Creating 1,000 samples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result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scipy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integrate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trapz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(result)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1.99999835177 </a:t>
            </a:r>
          </a:p>
          <a:p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linspace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pi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9CC99"/>
                </a:solidFill>
                <a:latin typeface="Courier New" panose="02070309020205020404" pitchFamily="49" charset="0"/>
              </a:rPr>
              <a:t>1000000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sample_y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np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sin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FF00"/>
                </a:solidFill>
                <a:latin typeface="Courier New" panose="02070309020205020404" pitchFamily="49" charset="0"/>
              </a:rPr>
              <a:t># Creating 1,000,000 samples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result 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scipy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integrate</a:t>
            </a:r>
            <a:r>
              <a:rPr lang="en-US" b="1" dirty="0" err="1">
                <a:solidFill>
                  <a:srgbClr val="FFCC00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trapz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sample_y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sample_x</a:t>
            </a: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FFCC00"/>
                </a:solidFill>
                <a:latin typeface="Courier New" panose="02070309020205020404" pitchFamily="49" charset="0"/>
              </a:rPr>
              <a:t>&gt;&gt;&gt;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(result) </a:t>
            </a:r>
            <a:b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</a:rPr>
              <a:t>2.0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6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egular Express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90" y="0"/>
            <a:ext cx="6745574" cy="682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01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Shift thinking from imperative coding to operations on datasets</a:t>
            </a:r>
            <a:br>
              <a:rPr lang="en-US" dirty="0"/>
            </a:br>
            <a:r>
              <a:rPr lang="en-US" dirty="0"/>
              <a:t>	</a:t>
            </a:r>
          </a:p>
          <a:p>
            <a:r>
              <a:rPr lang="en-US" dirty="0" err="1">
                <a:ea typeface="Courier New" charset="0"/>
                <a:cs typeface="Courier New" charset="0"/>
              </a:rPr>
              <a:t>Numpy</a:t>
            </a:r>
            <a:r>
              <a:rPr lang="en-US" dirty="0">
                <a:ea typeface="Courier New" charset="0"/>
                <a:cs typeface="Courier New" charset="0"/>
              </a:rPr>
              <a:t>: A low-level abstraction that gives us really fast multi-dimensional arrays</a:t>
            </a:r>
          </a:p>
          <a:p>
            <a:endParaRPr lang="en-US" dirty="0">
              <a:ea typeface="Courier New" charset="0"/>
              <a:cs typeface="Courier New" charset="0"/>
            </a:endParaRPr>
          </a:p>
          <a:p>
            <a:r>
              <a:rPr lang="en-US" dirty="0">
                <a:ea typeface="Courier New" charset="0"/>
                <a:cs typeface="Courier New" charset="0"/>
              </a:rPr>
              <a:t>Next class: </a:t>
            </a:r>
          </a:p>
          <a:p>
            <a:r>
              <a:rPr lang="en-US" dirty="0">
                <a:ea typeface="Courier New" charset="0"/>
                <a:cs typeface="Courier New" charset="0"/>
              </a:rPr>
              <a:t>Pandas: Higher-level tabular abstraction and operations to manipulate and combine tables</a:t>
            </a:r>
          </a:p>
          <a:p>
            <a:endParaRPr lang="en-US" dirty="0">
              <a:ea typeface="Courier New" charset="0"/>
              <a:cs typeface="Courier New" charset="0"/>
            </a:endParaRPr>
          </a:p>
          <a:p>
            <a:r>
              <a:rPr lang="en-US" dirty="0">
                <a:ea typeface="Courier New" charset="0"/>
                <a:cs typeface="Courier New" charset="0"/>
              </a:rPr>
              <a:t>Reading Homework focuses on Pandas and SQL: Aim to release by tomorrow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92558"/>
            <a:ext cx="6723089" cy="926574"/>
          </a:xfrm>
        </p:spPr>
        <p:txBody>
          <a:bodyPr/>
          <a:lstStyle/>
          <a:p>
            <a:r>
              <a:rPr lang="en-US"/>
              <a:t>Regular Expressions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7850"/>
            <a:ext cx="7997252" cy="5037940"/>
          </a:xfrm>
        </p:spPr>
        <p:txBody>
          <a:bodyPr/>
          <a:lstStyle/>
          <a:p>
            <a:r>
              <a:rPr lang="en-US" dirty="0"/>
              <a:t>Used to </a:t>
            </a:r>
            <a:r>
              <a:rPr lang="en-US" dirty="0">
                <a:solidFill>
                  <a:schemeClr val="tx2"/>
                </a:solidFill>
              </a:rPr>
              <a:t>search</a:t>
            </a:r>
            <a:r>
              <a:rPr lang="en-US" dirty="0"/>
              <a:t> for specific elements, or groups of elements, that match a pattern</a:t>
            </a:r>
          </a:p>
          <a:p>
            <a:endParaRPr lang="en-US" dirty="0"/>
          </a:p>
          <a:p>
            <a:r>
              <a:rPr lang="en-US" dirty="0"/>
              <a:t>Indispensable for data munging and wrangling</a:t>
            </a:r>
          </a:p>
          <a:p>
            <a:endParaRPr lang="en-US" dirty="0"/>
          </a:p>
          <a:p>
            <a:r>
              <a:rPr lang="en-US" dirty="0"/>
              <a:t>Many constructs to search a variety of different patterns</a:t>
            </a:r>
          </a:p>
          <a:p>
            <a:endParaRPr lang="en-US" dirty="0"/>
          </a:p>
          <a:p>
            <a:r>
              <a:rPr lang="en-US" dirty="0"/>
              <a:t>Many languages/libraries (including Python) allow “compiling”</a:t>
            </a:r>
          </a:p>
          <a:p>
            <a:r>
              <a:rPr lang="en-US" b="0" dirty="0"/>
              <a:t>	Much faster for repeated applications of the regex pattern</a:t>
            </a:r>
          </a:p>
          <a:p>
            <a:r>
              <a:rPr lang="en-US" b="0" dirty="0"/>
              <a:t>	https://</a:t>
            </a:r>
            <a:r>
              <a:rPr lang="en-US" b="0" dirty="0" err="1"/>
              <a:t>blog.codinghorror.com</a:t>
            </a:r>
            <a:r>
              <a:rPr lang="en-US" b="0" dirty="0"/>
              <a:t>/to-compile-or-not-to-compile/</a:t>
            </a:r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0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we want to know more than just “did we find a match” or “where is the first match” </a:t>
            </a:r>
            <a:r>
              <a:rPr lang="mr-IN" dirty="0"/>
              <a:t>…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Grouping</a:t>
            </a:r>
            <a:r>
              <a:rPr lang="en-US" dirty="0"/>
              <a:t> asks the regex matcher to keep track of certain portions </a:t>
            </a:r>
            <a:r>
              <a:rPr lang="mr-IN" dirty="0"/>
              <a:t>–</a:t>
            </a:r>
            <a:r>
              <a:rPr lang="en-US" dirty="0"/>
              <a:t> surrounded by (parentheses) </a:t>
            </a:r>
            <a:r>
              <a:rPr lang="mr-IN" dirty="0"/>
              <a:t>–</a:t>
            </a:r>
            <a:r>
              <a:rPr lang="en-US" dirty="0"/>
              <a:t> of the match</a:t>
            </a:r>
          </a:p>
          <a:p>
            <a:pPr algn="ctr"/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*([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Uu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]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niversity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)\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([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Oo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]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f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)\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(\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w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{3,})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4392122"/>
            <a:ext cx="7997252" cy="13790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regex = r”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\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*([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Uu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niversity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)\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([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Oo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f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)\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(\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w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{3,})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re.search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regex, “university Of Maryland” 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m.groups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 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5892564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('university', 'Of', 'Maryland')</a:t>
            </a:r>
          </a:p>
        </p:txBody>
      </p:sp>
    </p:spTree>
    <p:extLst>
      <p:ext uri="{BB962C8B-B14F-4D97-AF65-F5344CB8AC3E}">
        <p14:creationId xmlns:p14="http://schemas.microsoft.com/office/powerpoint/2010/main" val="133978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Simple Example: Parse an Email Address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])*(?:(?:(?:[^()&lt;&gt;@,;:\\".\[\]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 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 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 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 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 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])*))*|(?:[^()&lt;&gt;@,;:\\".\[\]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 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])*)*\&lt;(?:(?:\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])*(?:@(?:[^()&lt;&gt;@,;:\\".\[\] \000-\031]+(?:(?:(?:\ 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 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)*))*(?:,@(?:(?:\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 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])*))*) *:(?:(?:\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])*)?(?:[^()&lt;&gt;@,;:\\".\[\]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 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\000-\031 ]+(?:(?:(?:\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 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 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 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])*))*\&gt;(?:(?:\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])*)|(?:[^()&lt;&gt;@,;:\\".\[\] \000-\031]+(?:(? 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 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])*)*:(?:(?:\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])*(?:(?:(?:[^()&lt;&gt;@,;:\\".\[\]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 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 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 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 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 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 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])*))*|(?:[^()&lt;&gt;@,;:\\".\[\] \000- 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 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])*)*\&lt;(?:(?:\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])*(?:@(?:[^()&lt;&gt;@,; 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 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 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 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])*))*(?:,@(?:(?:\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 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 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 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])*))*)*:(?:(?:\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])*)?(?:[^()&lt;&gt;@,;:\\".\[\] \0 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 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 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 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 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 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 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 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])*))*\&gt;(?:(?:\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])*)(?:,\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*( ?:(?:[^()&lt;&gt;@,;:\\".\[\]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 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 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 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 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])*))*|(?: 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 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])*)*\&lt;(?:(?:\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 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])*(?:@(?:[^()&lt;&gt;@,;:\\".\[\]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 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 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 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])*))*(?:,@(?:(?:\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 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 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])*))*)*:(?:(?:\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])*)? 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 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 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 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 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 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])*))*\&gt;(?:( 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])*))*)?;\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*)</a:t>
            </a:r>
            <a:endParaRPr lang="en-US" sz="700" b="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Mail::RFC822::Address Perl module for RFC 822</a:t>
            </a:r>
          </a:p>
        </p:txBody>
      </p:sp>
    </p:spTree>
    <p:extLst>
      <p:ext uri="{BB962C8B-B14F-4D97-AF65-F5344CB8AC3E}">
        <p14:creationId xmlns:p14="http://schemas.microsoft.com/office/powerpoint/2010/main" val="18848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Named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Raw grouping is useful for one-off exploratory analysis, but may get confusing with longer regexes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Much scarier regexes than that email one exist in the wild </a:t>
            </a:r>
            <a:r>
              <a:rPr lang="mr-IN" b="0" dirty="0"/>
              <a:t>…</a:t>
            </a:r>
            <a:endParaRPr lang="en-US" b="0" dirty="0"/>
          </a:p>
          <a:p>
            <a:endParaRPr lang="en-US" b="0" dirty="0"/>
          </a:p>
          <a:p>
            <a:r>
              <a:rPr lang="en-US" dirty="0">
                <a:solidFill>
                  <a:schemeClr val="tx2"/>
                </a:solidFill>
              </a:rPr>
              <a:t>Named groups</a:t>
            </a:r>
            <a:r>
              <a:rPr lang="en-US" dirty="0"/>
              <a:t> let you attach position-independent identifiers to groups in a regex</a:t>
            </a:r>
          </a:p>
          <a:p>
            <a:pPr algn="ctr"/>
            <a:r>
              <a:rPr lang="en-US" b="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(?P&lt;</a:t>
            </a:r>
            <a:r>
              <a:rPr lang="en-US" b="0" dirty="0" err="1">
                <a:latin typeface="Courier New" charset="0"/>
                <a:ea typeface="Courier New" charset="0"/>
                <a:cs typeface="Courier New" charset="0"/>
                <a:sym typeface="Wingdings"/>
              </a:rPr>
              <a:t>some_name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&gt; 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…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) </a:t>
            </a:r>
            <a:endParaRPr lang="en-US" b="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4586992"/>
            <a:ext cx="7997252" cy="13790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regex = "\s*[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Uu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niversity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\s[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Oo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]f\s(?P&lt;school&gt;(\w{3,}))"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re.search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regex, “University of Maryland” 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m.group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(‘school’) 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6087434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'Maryland'</a:t>
            </a:r>
          </a:p>
        </p:txBody>
      </p:sp>
    </p:spTree>
    <p:extLst>
      <p:ext uri="{BB962C8B-B14F-4D97-AF65-F5344CB8AC3E}">
        <p14:creationId xmlns:p14="http://schemas.microsoft.com/office/powerpoint/2010/main" val="182627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15385</TotalTime>
  <Words>4383</Words>
  <Application>Microsoft Macintosh PowerPoint</Application>
  <PresentationFormat>On-screen Show (4:3)</PresentationFormat>
  <Paragraphs>586</Paragraphs>
  <Slides>50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Arial</vt:lpstr>
      <vt:lpstr>Arial Black</vt:lpstr>
      <vt:lpstr>Calibri</vt:lpstr>
      <vt:lpstr>Cambria Math</vt:lpstr>
      <vt:lpstr>Courier</vt:lpstr>
      <vt:lpstr>Courier New</vt:lpstr>
      <vt:lpstr>Helvetica Neue</vt:lpstr>
      <vt:lpstr>Mangal</vt:lpstr>
      <vt:lpstr>Wingdings</vt:lpstr>
      <vt:lpstr>Essential</vt:lpstr>
      <vt:lpstr>Introduction to  Data Science</vt:lpstr>
      <vt:lpstr>Announcements</vt:lpstr>
      <vt:lpstr>The Data Lifecycle</vt:lpstr>
      <vt:lpstr>Wrapping Up Last Lecture ……..</vt:lpstr>
      <vt:lpstr>PowerPoint Presentation</vt:lpstr>
      <vt:lpstr>Regular Expressions</vt:lpstr>
      <vt:lpstr>Groups</vt:lpstr>
      <vt:lpstr>Simple Example: Parse an Email Address</vt:lpstr>
      <vt:lpstr>Named Groups</vt:lpstr>
      <vt:lpstr>Substitutions</vt:lpstr>
      <vt:lpstr>Downloading a bunch of files</vt:lpstr>
      <vt:lpstr>Downloading a bunch of files</vt:lpstr>
      <vt:lpstr>Today’s Lecture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Next Few classes</vt:lpstr>
      <vt:lpstr>Next Few classes</vt:lpstr>
      <vt:lpstr>Numeric &amp; scientific applications</vt:lpstr>
      <vt:lpstr>NumPy and friends</vt:lpstr>
      <vt:lpstr>The Numpy Stack</vt:lpstr>
      <vt:lpstr>numpy</vt:lpstr>
      <vt:lpstr>numpy</vt:lpstr>
      <vt:lpstr>Numpy datatypes</vt:lpstr>
      <vt:lpstr>Numpy datatypes</vt:lpstr>
      <vt:lpstr>Numpy arrays</vt:lpstr>
      <vt:lpstr>Numpy arrays</vt:lpstr>
      <vt:lpstr>Numpy arrays</vt:lpstr>
      <vt:lpstr>Numpy arrays</vt:lpstr>
      <vt:lpstr>Numpy arrays</vt:lpstr>
      <vt:lpstr>indexing</vt:lpstr>
      <vt:lpstr>indexing</vt:lpstr>
      <vt:lpstr>indexing</vt:lpstr>
      <vt:lpstr>Array operations</vt:lpstr>
      <vt:lpstr>Array operations</vt:lpstr>
      <vt:lpstr>Array operations</vt:lpstr>
      <vt:lpstr>Array operations</vt:lpstr>
      <vt:lpstr>Linear algebra</vt:lpstr>
      <vt:lpstr>Linear algebra</vt:lpstr>
      <vt:lpstr>SciPy?</vt:lpstr>
      <vt:lpstr>SciPY</vt:lpstr>
      <vt:lpstr>One SciPy Example</vt:lpstr>
      <vt:lpstr>Scipy.integrate</vt:lpstr>
      <vt:lpstr>Scipy.integrate</vt:lpstr>
      <vt:lpstr>Wrap up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1931</cp:revision>
  <cp:lastPrinted>2018-09-05T02:59:18Z</cp:lastPrinted>
  <dcterms:created xsi:type="dcterms:W3CDTF">2013-03-05T15:39:19Z</dcterms:created>
  <dcterms:modified xsi:type="dcterms:W3CDTF">2018-09-05T02:59:39Z</dcterms:modified>
</cp:coreProperties>
</file>