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8"/>
  </p:notesMasterIdLst>
  <p:handoutMasterIdLst>
    <p:handoutMasterId r:id="rId59"/>
  </p:handoutMasterIdLst>
  <p:sldIdLst>
    <p:sldId id="256" r:id="rId2"/>
    <p:sldId id="423" r:id="rId3"/>
    <p:sldId id="528" r:id="rId4"/>
    <p:sldId id="529" r:id="rId5"/>
    <p:sldId id="530" r:id="rId6"/>
    <p:sldId id="531" r:id="rId7"/>
    <p:sldId id="532" r:id="rId8"/>
    <p:sldId id="534" r:id="rId9"/>
    <p:sldId id="539" r:id="rId10"/>
    <p:sldId id="541" r:id="rId11"/>
    <p:sldId id="542" r:id="rId12"/>
    <p:sldId id="543" r:id="rId13"/>
    <p:sldId id="544" r:id="rId14"/>
    <p:sldId id="545" r:id="rId15"/>
    <p:sldId id="502" r:id="rId16"/>
    <p:sldId id="582" r:id="rId17"/>
    <p:sldId id="621" r:id="rId18"/>
    <p:sldId id="583" r:id="rId19"/>
    <p:sldId id="584" r:id="rId20"/>
    <p:sldId id="586" r:id="rId21"/>
    <p:sldId id="623" r:id="rId22"/>
    <p:sldId id="632" r:id="rId23"/>
    <p:sldId id="625" r:id="rId24"/>
    <p:sldId id="585" r:id="rId25"/>
    <p:sldId id="635" r:id="rId26"/>
    <p:sldId id="636" r:id="rId27"/>
    <p:sldId id="626" r:id="rId28"/>
    <p:sldId id="628" r:id="rId29"/>
    <p:sldId id="638" r:id="rId30"/>
    <p:sldId id="624" r:id="rId31"/>
    <p:sldId id="641" r:id="rId32"/>
    <p:sldId id="588" r:id="rId33"/>
    <p:sldId id="622" r:id="rId34"/>
    <p:sldId id="589" r:id="rId35"/>
    <p:sldId id="587" r:id="rId36"/>
    <p:sldId id="644" r:id="rId37"/>
    <p:sldId id="592" r:id="rId38"/>
    <p:sldId id="593" r:id="rId39"/>
    <p:sldId id="595" r:id="rId40"/>
    <p:sldId id="594" r:id="rId41"/>
    <p:sldId id="642" r:id="rId42"/>
    <p:sldId id="596" r:id="rId43"/>
    <p:sldId id="643" r:id="rId44"/>
    <p:sldId id="597" r:id="rId45"/>
    <p:sldId id="598" r:id="rId46"/>
    <p:sldId id="599" r:id="rId47"/>
    <p:sldId id="600" r:id="rId48"/>
    <p:sldId id="601" r:id="rId49"/>
    <p:sldId id="602" r:id="rId50"/>
    <p:sldId id="603" r:id="rId51"/>
    <p:sldId id="604" r:id="rId52"/>
    <p:sldId id="605" r:id="rId53"/>
    <p:sldId id="606" r:id="rId54"/>
    <p:sldId id="607" r:id="rId55"/>
    <p:sldId id="608" r:id="rId56"/>
    <p:sldId id="42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528"/>
            <p14:sldId id="529"/>
            <p14:sldId id="530"/>
            <p14:sldId id="531"/>
            <p14:sldId id="532"/>
            <p14:sldId id="534"/>
            <p14:sldId id="539"/>
            <p14:sldId id="541"/>
            <p14:sldId id="542"/>
            <p14:sldId id="543"/>
            <p14:sldId id="544"/>
            <p14:sldId id="545"/>
            <p14:sldId id="502"/>
            <p14:sldId id="582"/>
            <p14:sldId id="621"/>
            <p14:sldId id="583"/>
            <p14:sldId id="584"/>
            <p14:sldId id="586"/>
            <p14:sldId id="623"/>
            <p14:sldId id="632"/>
            <p14:sldId id="625"/>
            <p14:sldId id="585"/>
            <p14:sldId id="635"/>
            <p14:sldId id="636"/>
            <p14:sldId id="626"/>
            <p14:sldId id="628"/>
            <p14:sldId id="638"/>
            <p14:sldId id="624"/>
            <p14:sldId id="641"/>
            <p14:sldId id="588"/>
            <p14:sldId id="622"/>
            <p14:sldId id="589"/>
            <p14:sldId id="587"/>
            <p14:sldId id="644"/>
            <p14:sldId id="592"/>
            <p14:sldId id="593"/>
            <p14:sldId id="595"/>
            <p14:sldId id="594"/>
            <p14:sldId id="642"/>
            <p14:sldId id="596"/>
            <p14:sldId id="643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47" autoAdjust="0"/>
    <p:restoredTop sz="91242" autoAdjust="0"/>
  </p:normalViewPr>
  <p:slideViewPr>
    <p:cSldViewPr snapToGrid="0" snapToObjects="1">
      <p:cViewPr varScale="1">
        <p:scale>
          <a:sx n="83" d="100"/>
          <a:sy n="83" d="100"/>
        </p:scale>
        <p:origin x="192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81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25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54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596B2EB-4F63-F04C-8085-9DE6D44C5C29}" type="slidenum">
              <a:rPr lang="en-US" altLang="x-none"/>
              <a:pPr/>
              <a:t>29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44395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71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51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6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1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3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7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9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7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90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62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37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2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58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02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5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13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1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13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4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2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4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24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6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00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8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47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5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3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4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.informatik.hu-berlin.de/mac/lehre/lehrmaterial/Informationsintegration/Rahm00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i.informatik.hu-berlin.de/mac/lehre/lehrmaterial/Informationsintegration/Rahm00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utlie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d.edu/~getoor/Tutorials/ER_VLDB2012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nde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  <a:p>
            <a:r>
              <a:rPr lang="en-US" dirty="0" err="1"/>
              <a:t>Prem</a:t>
            </a:r>
            <a:r>
              <a:rPr lang="en-US" dirty="0"/>
              <a:t> Saggar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#10 – 10/1/2018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9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previous research indicated that a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8376"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CMSC422!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3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5C0D43-1CDD-EA46-B12A-398F1E5379C6}"/>
              </a:ext>
            </a:extLst>
          </p:cNvPr>
          <p:cNvSpPr txBox="1"/>
          <p:nvPr/>
        </p:nvSpPr>
        <p:spPr>
          <a:xfrm>
            <a:off x="2265618" y="5606395"/>
            <a:ext cx="492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Continue with the general topic of data wrangling and cleaning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3214-2F77-FD4D-ACBF-3453C17C036F}"/>
              </a:ext>
            </a:extLst>
          </p:cNvPr>
          <p:cNvSpPr txBox="1"/>
          <p:nvPr/>
        </p:nvSpPr>
        <p:spPr>
          <a:xfrm>
            <a:off x="37199" y="6488668"/>
            <a:ext cx="492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Many slides from Amol Deshpande (UMD)</a:t>
            </a:r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/>
            <a:r>
              <a:rPr lang="en-US" dirty="0"/>
              <a:t>Also often called ETL (Extract-Transform-Load) process</a:t>
            </a:r>
          </a:p>
          <a:p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/>
              <a:t>Scraping: extracting information from sources, e.g., webpages, spreadsheets</a:t>
            </a:r>
          </a:p>
          <a:p>
            <a:pPr lvl="1"/>
            <a:r>
              <a:rPr lang="en-US" dirty="0"/>
              <a:t>Data transformation: to get it into the right structure</a:t>
            </a:r>
          </a:p>
          <a:p>
            <a:pPr lvl="1"/>
            <a:r>
              <a:rPr lang="en-US" dirty="0"/>
              <a:t>Data integration: combine information from multiple sources</a:t>
            </a:r>
          </a:p>
          <a:p>
            <a:pPr lvl="1"/>
            <a:r>
              <a:rPr lang="en-US" dirty="0"/>
              <a:t>Information extraction: extracting structured information from unstructured/text sources</a:t>
            </a:r>
          </a:p>
          <a:p>
            <a:pPr lvl="1"/>
            <a:r>
              <a:rPr lang="en-US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524318"/>
            <a:ext cx="7932737" cy="49417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Also often called ETL (Extract-Transform-Load) process</a:t>
            </a:r>
          </a:p>
          <a:p>
            <a:pPr>
              <a:lnSpc>
                <a:spcPct val="160000"/>
              </a:lnSpc>
            </a:pPr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Scraping: extracting information from sources, e.g., webpages, spreadsheets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Data transformation: to get it into the right structure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Information extraction: extracting structured information from unstructured/text sources</a:t>
            </a:r>
          </a:p>
          <a:p>
            <a:pPr lvl="1"/>
            <a:r>
              <a:rPr lang="en-US" b="1" dirty="0"/>
              <a:t>Data integration: combine information from multiple sources</a:t>
            </a:r>
          </a:p>
          <a:p>
            <a:pPr lvl="1"/>
            <a:r>
              <a:rPr lang="en-US" b="1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37904" y="3262462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Already covered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3029" y="4825424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</a:rPr>
              <a:t>In a few</a:t>
            </a:r>
          </a:p>
          <a:p>
            <a:r>
              <a:rPr lang="en-US" sz="1600" i="1" dirty="0">
                <a:solidFill>
                  <a:srgbClr val="00B0F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92447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https://github.com/umddb/datascience-fall14/raw/master/lecture-notes/multimedia/wrangli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0"/>
          <a:stretch/>
        </p:blipFill>
        <p:spPr bwMode="auto">
          <a:xfrm>
            <a:off x="-1" y="0"/>
            <a:ext cx="8702676" cy="68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17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endParaRPr lang="en-US" dirty="0"/>
          </a:p>
          <a:p>
            <a:r>
              <a:rPr lang="en-US" dirty="0"/>
              <a:t>A mish-mash of tools typically used </a:t>
            </a:r>
          </a:p>
          <a:p>
            <a:pPr lvl="1"/>
            <a:r>
              <a:rPr lang="en-US" dirty="0"/>
              <a:t>Visual (e.g., </a:t>
            </a:r>
            <a:r>
              <a:rPr lang="en-US" dirty="0" err="1"/>
              <a:t>Trifacta</a:t>
            </a:r>
            <a:r>
              <a:rPr lang="en-US" dirty="0"/>
              <a:t>), or not (UNIX grep/</a:t>
            </a:r>
            <a:r>
              <a:rPr lang="en-US" dirty="0" err="1"/>
              <a:t>sed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, Pandas)</a:t>
            </a:r>
          </a:p>
          <a:p>
            <a:pPr lvl="1"/>
            <a:r>
              <a:rPr lang="en-US" dirty="0"/>
              <a:t>Ad hoc programs for cleaning data, depending on the exact type of errors</a:t>
            </a:r>
          </a:p>
          <a:p>
            <a:pPr lvl="1"/>
            <a:r>
              <a:rPr lang="en-US" dirty="0"/>
              <a:t>Different types of transformation tools </a:t>
            </a:r>
          </a:p>
          <a:p>
            <a:pPr lvl="1"/>
            <a:r>
              <a:rPr lang="en-US" dirty="0"/>
              <a:t>Visualization and exploratory data analysis to understand and remove outliers/noise</a:t>
            </a:r>
          </a:p>
          <a:p>
            <a:pPr lvl="1"/>
            <a:r>
              <a:rPr lang="en-US" dirty="0"/>
              <a:t>Several tools for setting up the actual pipelines, assuming the individual steps are setup (e.g., </a:t>
            </a:r>
            <a:r>
              <a:rPr lang="en-US" dirty="0" err="1"/>
              <a:t>Talend</a:t>
            </a:r>
            <a:r>
              <a:rPr lang="en-US" dirty="0"/>
              <a:t>, AWS Glue)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#1 is due tonight!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/cmsc320-fall2018/tree/master/project1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r>
              <a:rPr lang="en-US" dirty="0"/>
              <a:t>Mini-Project #2 is out!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/cmsc320-fall2018/tree/master/project2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Due </a:t>
            </a:r>
            <a:r>
              <a:rPr lang="en-US" b="0" dirty="0">
                <a:solidFill>
                  <a:schemeClr val="tx2"/>
                </a:solidFill>
              </a:rPr>
              <a:t>Friday, October 19th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4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03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7BB94985-A81C-F341-9A30-0F5F343571A8}" type="slidenum">
              <a:rPr lang="he-IL" altLang="en-US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Data Integration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2057400"/>
            <a:ext cx="2895600" cy="4362450"/>
            <a:chOff x="144" y="1296"/>
            <a:chExt cx="1824" cy="2748"/>
          </a:xfrm>
        </p:grpSpPr>
        <p:sp>
          <p:nvSpPr>
            <p:cNvPr id="5145" name="AutoShape 4"/>
            <p:cNvSpPr>
              <a:spLocks noChangeArrowheads="1"/>
            </p:cNvSpPr>
            <p:nvPr/>
          </p:nvSpPr>
          <p:spPr bwMode="auto">
            <a:xfrm>
              <a:off x="816" y="1296"/>
              <a:ext cx="576" cy="720"/>
            </a:xfrm>
            <a:prstGeom prst="can">
              <a:avLst>
                <a:gd name="adj" fmla="val 31250"/>
              </a:avLst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6" name="AutoShape 5"/>
            <p:cNvSpPr>
              <a:spLocks noChangeArrowheads="1"/>
            </p:cNvSpPr>
            <p:nvPr/>
          </p:nvSpPr>
          <p:spPr bwMode="auto">
            <a:xfrm>
              <a:off x="1200" y="1584"/>
              <a:ext cx="766" cy="530"/>
            </a:xfrm>
            <a:prstGeom prst="can">
              <a:avLst>
                <a:gd name="adj" fmla="val 25000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7" name="AutoShape 6"/>
            <p:cNvSpPr>
              <a:spLocks noChangeArrowheads="1"/>
            </p:cNvSpPr>
            <p:nvPr/>
          </p:nvSpPr>
          <p:spPr bwMode="auto">
            <a:xfrm>
              <a:off x="528" y="1536"/>
              <a:ext cx="672" cy="672"/>
            </a:xfrm>
            <a:prstGeom prst="can">
              <a:avLst>
                <a:gd name="adj" fmla="val 2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8" name="AutoShape 7" descr="Trellis"/>
            <p:cNvSpPr>
              <a:spLocks noChangeArrowheads="1"/>
            </p:cNvSpPr>
            <p:nvPr/>
          </p:nvSpPr>
          <p:spPr bwMode="auto">
            <a:xfrm>
              <a:off x="1008" y="1824"/>
              <a:ext cx="766" cy="530"/>
            </a:xfrm>
            <a:prstGeom prst="can">
              <a:avLst>
                <a:gd name="adj" fmla="val 25000"/>
              </a:avLst>
            </a:prstGeom>
            <a:pattFill prst="trellis">
              <a:fgClr>
                <a:srgbClr val="99CC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9" name="Text Box 8"/>
            <p:cNvSpPr txBox="1">
              <a:spLocks noChangeArrowheads="1"/>
            </p:cNvSpPr>
            <p:nvPr/>
          </p:nvSpPr>
          <p:spPr bwMode="auto">
            <a:xfrm>
              <a:off x="144" y="2496"/>
              <a:ext cx="182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Discovering</a:t>
              </a:r>
              <a:r>
                <a:rPr lang="en-US" altLang="x-none"/>
                <a:t> information sources (e.g. deep web modeling, schema learning,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Gathering</a:t>
              </a:r>
              <a:r>
                <a:rPr lang="en-US" altLang="x-none"/>
                <a:t> data (e.g., wrapper learning &amp; information extraction, federated search, …)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15000" y="2133600"/>
            <a:ext cx="3200400" cy="4408488"/>
            <a:chOff x="3600" y="1344"/>
            <a:chExt cx="2016" cy="2777"/>
          </a:xfrm>
        </p:grpSpPr>
        <p:sp>
          <p:nvSpPr>
            <p:cNvPr id="5140" name="server"/>
            <p:cNvSpPr>
              <a:spLocks noEditPoints="1" noChangeArrowheads="1"/>
            </p:cNvSpPr>
            <p:nvPr/>
          </p:nvSpPr>
          <p:spPr bwMode="auto">
            <a:xfrm>
              <a:off x="4512" y="1344"/>
              <a:ext cx="768" cy="56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0 h 21600"/>
                <a:gd name="T4" fmla="*/ 27 w 21600"/>
                <a:gd name="T5" fmla="*/ 0 h 21600"/>
                <a:gd name="T6" fmla="*/ 27 w 21600"/>
                <a:gd name="T7" fmla="*/ 7 h 21600"/>
                <a:gd name="T8" fmla="*/ 27 w 21600"/>
                <a:gd name="T9" fmla="*/ 15 h 21600"/>
                <a:gd name="T10" fmla="*/ 14 w 21600"/>
                <a:gd name="T11" fmla="*/ 15 h 21600"/>
                <a:gd name="T12" fmla="*/ 0 w 21600"/>
                <a:gd name="T13" fmla="*/ 15 h 21600"/>
                <a:gd name="T14" fmla="*/ 0 w 21600"/>
                <a:gd name="T15" fmla="*/ 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59 w 21600"/>
                <a:gd name="T25" fmla="*/ 22443 h 21600"/>
                <a:gd name="T26" fmla="*/ 21066 w 21600"/>
                <a:gd name="T27" fmla="*/ 2826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  <a:path w="21600" h="21600" extrusionOk="0">
                  <a:moveTo>
                    <a:pt x="1662" y="1709"/>
                  </a:moveTo>
                  <a:lnTo>
                    <a:pt x="9046" y="1709"/>
                  </a:lnTo>
                  <a:lnTo>
                    <a:pt x="9046" y="2331"/>
                  </a:lnTo>
                  <a:lnTo>
                    <a:pt x="1662" y="2331"/>
                  </a:lnTo>
                  <a:lnTo>
                    <a:pt x="1662" y="1709"/>
                  </a:lnTo>
                  <a:moveTo>
                    <a:pt x="0" y="4351"/>
                  </a:moveTo>
                  <a:lnTo>
                    <a:pt x="10892" y="4351"/>
                  </a:lnTo>
                  <a:lnTo>
                    <a:pt x="10892" y="14141"/>
                  </a:lnTo>
                  <a:lnTo>
                    <a:pt x="21600" y="14141"/>
                  </a:lnTo>
                  <a:moveTo>
                    <a:pt x="11631" y="1243"/>
                  </a:moveTo>
                  <a:lnTo>
                    <a:pt x="20492" y="1243"/>
                  </a:lnTo>
                  <a:lnTo>
                    <a:pt x="20492" y="1554"/>
                  </a:lnTo>
                  <a:lnTo>
                    <a:pt x="11631" y="1554"/>
                  </a:lnTo>
                  <a:lnTo>
                    <a:pt x="11631" y="1243"/>
                  </a:lnTo>
                  <a:moveTo>
                    <a:pt x="11631" y="3263"/>
                  </a:moveTo>
                  <a:lnTo>
                    <a:pt x="20492" y="3263"/>
                  </a:lnTo>
                  <a:lnTo>
                    <a:pt x="20492" y="3574"/>
                  </a:lnTo>
                  <a:lnTo>
                    <a:pt x="11631" y="3574"/>
                  </a:lnTo>
                  <a:lnTo>
                    <a:pt x="11631" y="3263"/>
                  </a:lnTo>
                  <a:moveTo>
                    <a:pt x="11631" y="6060"/>
                  </a:moveTo>
                  <a:lnTo>
                    <a:pt x="20492" y="6060"/>
                  </a:lnTo>
                  <a:lnTo>
                    <a:pt x="20492" y="6371"/>
                  </a:lnTo>
                  <a:lnTo>
                    <a:pt x="11631" y="6371"/>
                  </a:lnTo>
                  <a:lnTo>
                    <a:pt x="11631" y="6060"/>
                  </a:lnTo>
                  <a:moveTo>
                    <a:pt x="11631" y="8081"/>
                  </a:moveTo>
                  <a:lnTo>
                    <a:pt x="20308" y="8081"/>
                  </a:lnTo>
                  <a:lnTo>
                    <a:pt x="20308" y="8391"/>
                  </a:lnTo>
                  <a:lnTo>
                    <a:pt x="11631" y="8391"/>
                  </a:lnTo>
                  <a:lnTo>
                    <a:pt x="11631" y="8081"/>
                  </a:lnTo>
                  <a:moveTo>
                    <a:pt x="11631" y="4196"/>
                  </a:moveTo>
                  <a:lnTo>
                    <a:pt x="12369" y="4196"/>
                  </a:lnTo>
                  <a:lnTo>
                    <a:pt x="12369" y="4817"/>
                  </a:lnTo>
                  <a:lnTo>
                    <a:pt x="11631" y="4817"/>
                  </a:lnTo>
                  <a:lnTo>
                    <a:pt x="11631" y="4196"/>
                  </a:lnTo>
                  <a:moveTo>
                    <a:pt x="14400" y="4196"/>
                  </a:moveTo>
                  <a:lnTo>
                    <a:pt x="15138" y="4196"/>
                  </a:lnTo>
                  <a:lnTo>
                    <a:pt x="15138" y="4817"/>
                  </a:lnTo>
                  <a:lnTo>
                    <a:pt x="14400" y="4817"/>
                  </a:lnTo>
                  <a:lnTo>
                    <a:pt x="14400" y="4196"/>
                  </a:lnTo>
                  <a:moveTo>
                    <a:pt x="16985" y="4196"/>
                  </a:moveTo>
                  <a:lnTo>
                    <a:pt x="17723" y="4196"/>
                  </a:lnTo>
                  <a:lnTo>
                    <a:pt x="17723" y="4817"/>
                  </a:lnTo>
                  <a:lnTo>
                    <a:pt x="16985" y="4817"/>
                  </a:lnTo>
                  <a:lnTo>
                    <a:pt x="16985" y="4196"/>
                  </a:lnTo>
                  <a:moveTo>
                    <a:pt x="19754" y="4196"/>
                  </a:moveTo>
                  <a:lnTo>
                    <a:pt x="20492" y="4196"/>
                  </a:lnTo>
                  <a:lnTo>
                    <a:pt x="20492" y="4817"/>
                  </a:lnTo>
                  <a:lnTo>
                    <a:pt x="19754" y="4817"/>
                  </a:lnTo>
                  <a:lnTo>
                    <a:pt x="19754" y="4196"/>
                  </a:lnTo>
                  <a:moveTo>
                    <a:pt x="11631" y="9635"/>
                  </a:moveTo>
                  <a:lnTo>
                    <a:pt x="12369" y="9635"/>
                  </a:lnTo>
                  <a:lnTo>
                    <a:pt x="12369" y="10256"/>
                  </a:lnTo>
                  <a:lnTo>
                    <a:pt x="11631" y="10256"/>
                  </a:lnTo>
                  <a:lnTo>
                    <a:pt x="11631" y="9635"/>
                  </a:lnTo>
                  <a:moveTo>
                    <a:pt x="14400" y="9635"/>
                  </a:moveTo>
                  <a:lnTo>
                    <a:pt x="15138" y="9635"/>
                  </a:lnTo>
                  <a:lnTo>
                    <a:pt x="15138" y="10256"/>
                  </a:lnTo>
                  <a:lnTo>
                    <a:pt x="14400" y="10256"/>
                  </a:lnTo>
                  <a:lnTo>
                    <a:pt x="14400" y="9635"/>
                  </a:lnTo>
                  <a:moveTo>
                    <a:pt x="16985" y="9635"/>
                  </a:moveTo>
                  <a:lnTo>
                    <a:pt x="17723" y="9635"/>
                  </a:lnTo>
                  <a:lnTo>
                    <a:pt x="17723" y="10256"/>
                  </a:lnTo>
                  <a:lnTo>
                    <a:pt x="16985" y="10256"/>
                  </a:lnTo>
                  <a:lnTo>
                    <a:pt x="16985" y="9635"/>
                  </a:lnTo>
                  <a:moveTo>
                    <a:pt x="19754" y="9635"/>
                  </a:moveTo>
                  <a:lnTo>
                    <a:pt x="20492" y="9635"/>
                  </a:lnTo>
                  <a:lnTo>
                    <a:pt x="20492" y="10256"/>
                  </a:lnTo>
                  <a:lnTo>
                    <a:pt x="19754" y="10256"/>
                  </a:lnTo>
                  <a:lnTo>
                    <a:pt x="19754" y="9635"/>
                  </a:lnTo>
                  <a:moveTo>
                    <a:pt x="10892" y="14141"/>
                  </a:moveTo>
                  <a:lnTo>
                    <a:pt x="10892" y="15384"/>
                  </a:lnTo>
                  <a:lnTo>
                    <a:pt x="10892" y="20046"/>
                  </a:lnTo>
                  <a:lnTo>
                    <a:pt x="10892" y="21600"/>
                  </a:lnTo>
                  <a:lnTo>
                    <a:pt x="10892" y="14141"/>
                  </a:lnTo>
                  <a:moveTo>
                    <a:pt x="10892" y="4351"/>
                  </a:moveTo>
                  <a:lnTo>
                    <a:pt x="10892" y="3574"/>
                  </a:lnTo>
                  <a:lnTo>
                    <a:pt x="10892" y="932"/>
                  </a:lnTo>
                  <a:lnTo>
                    <a:pt x="10892" y="0"/>
                  </a:lnTo>
                  <a:lnTo>
                    <a:pt x="10892" y="4351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1" name="AutoShape 11"/>
            <p:cNvSpPr>
              <a:spLocks noChangeArrowheads="1"/>
            </p:cNvSpPr>
            <p:nvPr/>
          </p:nvSpPr>
          <p:spPr bwMode="auto">
            <a:xfrm>
              <a:off x="4320" y="1536"/>
              <a:ext cx="384" cy="384"/>
            </a:xfrm>
            <a:prstGeom prst="smileyFace">
              <a:avLst>
                <a:gd name="adj" fmla="val 4653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2" name="Text Box 12"/>
            <p:cNvSpPr txBox="1">
              <a:spLocks noChangeArrowheads="1"/>
            </p:cNvSpPr>
            <p:nvPr/>
          </p:nvSpPr>
          <p:spPr bwMode="auto">
            <a:xfrm>
              <a:off x="3600" y="1872"/>
              <a:ext cx="7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Queries</a:t>
              </a:r>
            </a:p>
          </p:txBody>
        </p:sp>
        <p:sp>
          <p:nvSpPr>
            <p:cNvPr id="5143" name="Line 13"/>
            <p:cNvSpPr>
              <a:spLocks noChangeShapeType="1"/>
            </p:cNvSpPr>
            <p:nvPr/>
          </p:nvSpPr>
          <p:spPr bwMode="auto">
            <a:xfrm flipH="1">
              <a:off x="3648" y="1728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Text Box 14"/>
            <p:cNvSpPr txBox="1">
              <a:spLocks noChangeArrowheads="1"/>
            </p:cNvSpPr>
            <p:nvPr/>
          </p:nvSpPr>
          <p:spPr bwMode="auto">
            <a:xfrm>
              <a:off x="3600" y="2400"/>
              <a:ext cx="2016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Querying</a:t>
              </a:r>
              <a:r>
                <a:rPr lang="en-US" altLang="x-none"/>
                <a:t> integrated information sources (e.g. queries to views, execution of web-based queries,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Data mining &amp; analyzing</a:t>
              </a:r>
              <a:r>
                <a:rPr lang="en-US" altLang="x-none" i="1"/>
                <a:t> </a:t>
              </a:r>
              <a:r>
                <a:rPr lang="en-US" altLang="x-none"/>
                <a:t>integrated information (e.g., collaborative filtering/classification learning using extracted data, …)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276600" y="1905000"/>
            <a:ext cx="2362200" cy="3949700"/>
            <a:chOff x="2064" y="1200"/>
            <a:chExt cx="1488" cy="2488"/>
          </a:xfrm>
        </p:grpSpPr>
        <p:grpSp>
          <p:nvGrpSpPr>
            <p:cNvPr id="5130" name="Group 16"/>
            <p:cNvGrpSpPr>
              <a:grpSpLocks/>
            </p:cNvGrpSpPr>
            <p:nvPr/>
          </p:nvGrpSpPr>
          <p:grpSpPr bwMode="auto">
            <a:xfrm>
              <a:off x="2832" y="1200"/>
              <a:ext cx="720" cy="816"/>
              <a:chOff x="2448" y="768"/>
              <a:chExt cx="720" cy="816"/>
            </a:xfrm>
          </p:grpSpPr>
          <p:grpSp>
            <p:nvGrpSpPr>
              <p:cNvPr id="5134" name="Group 17"/>
              <p:cNvGrpSpPr>
                <a:grpSpLocks/>
              </p:cNvGrpSpPr>
              <p:nvPr/>
            </p:nvGrpSpPr>
            <p:grpSpPr bwMode="auto">
              <a:xfrm>
                <a:off x="2640" y="1056"/>
                <a:ext cx="336" cy="384"/>
                <a:chOff x="2448" y="576"/>
                <a:chExt cx="768" cy="1488"/>
              </a:xfrm>
            </p:grpSpPr>
            <p:sp>
              <p:nvSpPr>
                <p:cNvPr id="5136" name="AutoShape 18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8" cy="816"/>
                </a:xfrm>
                <a:prstGeom prst="can">
                  <a:avLst>
                    <a:gd name="adj" fmla="val 26563"/>
                  </a:avLst>
                </a:prstGeom>
                <a:solidFill>
                  <a:srgbClr val="80808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7" name="AutoShape 19" descr="Trellis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6" cy="530"/>
                </a:xfrm>
                <a:prstGeom prst="can">
                  <a:avLst>
                    <a:gd name="adj" fmla="val 25000"/>
                  </a:avLst>
                </a:prstGeom>
                <a:pattFill prst="trellis">
                  <a:fgClr>
                    <a:srgbClr val="99CC00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8" name="AutoShape 20"/>
                <p:cNvSpPr>
                  <a:spLocks noChangeArrowheads="1"/>
                </p:cNvSpPr>
                <p:nvPr/>
              </p:nvSpPr>
              <p:spPr bwMode="auto">
                <a:xfrm>
                  <a:off x="2448" y="864"/>
                  <a:ext cx="766" cy="530"/>
                </a:xfrm>
                <a:prstGeom prst="can">
                  <a:avLst>
                    <a:gd name="adj" fmla="val 25000"/>
                  </a:avLst>
                </a:prstGeom>
                <a:solidFill>
                  <a:srgbClr val="99CC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9" name="AutoShape 21"/>
                <p:cNvSpPr>
                  <a:spLocks noChangeArrowheads="1"/>
                </p:cNvSpPr>
                <p:nvPr/>
              </p:nvSpPr>
              <p:spPr bwMode="auto">
                <a:xfrm>
                  <a:off x="2448" y="576"/>
                  <a:ext cx="768" cy="432"/>
                </a:xfrm>
                <a:prstGeom prst="can">
                  <a:avLst>
                    <a:gd name="adj" fmla="val 25000"/>
                  </a:avLst>
                </a:prstGeom>
                <a:solidFill>
                  <a:srgbClr val="FF990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</p:grpSp>
          <p:sp>
            <p:nvSpPr>
              <p:cNvPr id="5135" name="AutoShape 22"/>
              <p:cNvSpPr>
                <a:spLocks noChangeArrowheads="1"/>
              </p:cNvSpPr>
              <p:nvPr/>
            </p:nvSpPr>
            <p:spPr bwMode="auto">
              <a:xfrm>
                <a:off x="2448" y="768"/>
                <a:ext cx="720" cy="816"/>
              </a:xfrm>
              <a:prstGeom prst="can">
                <a:avLst>
                  <a:gd name="adj" fmla="val 28333"/>
                </a:avLst>
              </a:prstGeom>
              <a:solidFill>
                <a:srgbClr val="808080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endParaRPr lang="x-none" altLang="x-none"/>
              </a:p>
            </p:txBody>
          </p:sp>
        </p:grpSp>
        <p:sp>
          <p:nvSpPr>
            <p:cNvPr id="5131" name="Line 23"/>
            <p:cNvSpPr>
              <a:spLocks noChangeShapeType="1"/>
            </p:cNvSpPr>
            <p:nvPr/>
          </p:nvSpPr>
          <p:spPr bwMode="auto">
            <a:xfrm>
              <a:off x="2208" y="1680"/>
              <a:ext cx="48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Text Box 24"/>
            <p:cNvSpPr txBox="1">
              <a:spLocks noChangeArrowheads="1"/>
            </p:cNvSpPr>
            <p:nvPr/>
          </p:nvSpPr>
          <p:spPr bwMode="auto">
            <a:xfrm>
              <a:off x="2064" y="1872"/>
              <a:ext cx="7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Linkage</a:t>
              </a:r>
            </a:p>
          </p:txBody>
        </p:sp>
        <p:sp>
          <p:nvSpPr>
            <p:cNvPr id="5133" name="Text Box 25"/>
            <p:cNvSpPr txBox="1">
              <a:spLocks noChangeArrowheads="1"/>
            </p:cNvSpPr>
            <p:nvPr/>
          </p:nvSpPr>
          <p:spPr bwMode="auto">
            <a:xfrm>
              <a:off x="2112" y="2592"/>
              <a:ext cx="120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dirty="0"/>
                <a:t> </a:t>
              </a:r>
              <a:r>
                <a:rPr lang="en-US" altLang="x-none" b="1" dirty="0"/>
                <a:t>Cleaning</a:t>
              </a:r>
              <a:r>
                <a:rPr lang="en-US" altLang="x-none" dirty="0"/>
                <a:t> data (e.g., de-duping and </a:t>
              </a:r>
              <a:r>
                <a:rPr lang="en-US" altLang="x-none" b="1" dirty="0">
                  <a:solidFill>
                    <a:schemeClr val="tx2"/>
                  </a:solidFill>
                </a:rPr>
                <a:t>linking records</a:t>
              </a:r>
              <a:r>
                <a:rPr lang="en-US" altLang="x-none" dirty="0"/>
                <a:t>) to form a single [virtual]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7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23532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Goal: Combine data residing in different sources and provide users with a unified view of these data for querying or analysis</a:t>
            </a:r>
          </a:p>
          <a:p>
            <a:pPr lvl="1"/>
            <a:r>
              <a:rPr lang="en-US" dirty="0"/>
              <a:t>Each data source has its own schema called </a:t>
            </a:r>
            <a:r>
              <a:rPr lang="en-US" b="1" dirty="0"/>
              <a:t>local schemas</a:t>
            </a:r>
            <a:r>
              <a:rPr lang="en-US" dirty="0"/>
              <a:t> (much work assumes relational schemas, but some work on XML as well)</a:t>
            </a:r>
          </a:p>
          <a:p>
            <a:pPr lvl="1"/>
            <a:r>
              <a:rPr lang="en-US" dirty="0"/>
              <a:t>The unified schema is often called </a:t>
            </a:r>
            <a:r>
              <a:rPr lang="en-US" b="1" dirty="0"/>
              <a:t>mediated schema</a:t>
            </a:r>
            <a:r>
              <a:rPr lang="en-US" dirty="0"/>
              <a:t> or </a:t>
            </a:r>
            <a:r>
              <a:rPr lang="en-US" b="1" dirty="0"/>
              <a:t>global schema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3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6" y="106045"/>
            <a:ext cx="7142813" cy="914718"/>
          </a:xfrm>
        </p:spPr>
        <p:txBody>
          <a:bodyPr>
            <a:normAutofit/>
          </a:bodyPr>
          <a:lstStyle/>
          <a:p>
            <a:r>
              <a:rPr lang="en-US" dirty="0"/>
              <a:t>1. Data Warehousing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r>
              <a:rPr lang="en-US" dirty="0"/>
              <a:t>Typical workflow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  <a:p>
            <a:pPr lvl="1"/>
            <a:r>
              <a:rPr lang="en-US" dirty="0"/>
              <a:t>Somewhat old: data is mostly coming from structured sources</a:t>
            </a:r>
          </a:p>
          <a:p>
            <a:pPr lvl="1"/>
            <a:r>
              <a:rPr lang="en-US" dirty="0"/>
              <a:t>For a data scientist, the data scraping is equally important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50" name="Picture 2" descr="https://github.com/umddb/datascience-fall14/raw/master/lecture-notes/multimedia/etl-clea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85933"/>
            <a:ext cx="7647214" cy="54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915" y="1687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54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739743" cy="1371600"/>
          </a:xfrm>
        </p:spPr>
        <p:txBody>
          <a:bodyPr/>
          <a:lstStyle/>
          <a:p>
            <a:r>
              <a:rPr lang="en-US" dirty="0"/>
              <a:t>2. In-place integration</a:t>
            </a:r>
            <a:endParaRPr lang="en-US" altLang="x-none" dirty="0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819400" y="2438400"/>
            <a:ext cx="3124200" cy="14478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124200" y="289560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>
                <a:latin typeface="Tahoma" charset="0"/>
              </a:rPr>
              <a:t>Mediated Schema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5657850" y="5372100"/>
            <a:ext cx="1100138" cy="1050925"/>
            <a:chOff x="432" y="3504"/>
            <a:chExt cx="693" cy="662"/>
          </a:xfrm>
        </p:grpSpPr>
        <p:sp>
          <p:nvSpPr>
            <p:cNvPr id="19491" name="Oval 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2" name="Text Box 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3" name="Group 9"/>
          <p:cNvGrpSpPr>
            <a:grpSpLocks/>
          </p:cNvGrpSpPr>
          <p:nvPr/>
        </p:nvGrpSpPr>
        <p:grpSpPr bwMode="auto">
          <a:xfrm>
            <a:off x="457200" y="5372100"/>
            <a:ext cx="1100138" cy="1050925"/>
            <a:chOff x="432" y="3504"/>
            <a:chExt cx="693" cy="662"/>
          </a:xfrm>
        </p:grpSpPr>
        <p:sp>
          <p:nvSpPr>
            <p:cNvPr id="19489" name="Oval 10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4" name="Group 12"/>
          <p:cNvGrpSpPr>
            <a:grpSpLocks/>
          </p:cNvGrpSpPr>
          <p:nvPr/>
        </p:nvGrpSpPr>
        <p:grpSpPr bwMode="auto">
          <a:xfrm>
            <a:off x="2190750" y="5372100"/>
            <a:ext cx="1100138" cy="1050925"/>
            <a:chOff x="432" y="3504"/>
            <a:chExt cx="693" cy="662"/>
          </a:xfrm>
        </p:grpSpPr>
        <p:sp>
          <p:nvSpPr>
            <p:cNvPr id="19487" name="Oval 13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8" name="Text Box 14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5" name="Group 15"/>
          <p:cNvGrpSpPr>
            <a:grpSpLocks/>
          </p:cNvGrpSpPr>
          <p:nvPr/>
        </p:nvGrpSpPr>
        <p:grpSpPr bwMode="auto">
          <a:xfrm>
            <a:off x="3924300" y="5372100"/>
            <a:ext cx="1100138" cy="1050925"/>
            <a:chOff x="432" y="3504"/>
            <a:chExt cx="693" cy="662"/>
          </a:xfrm>
        </p:grpSpPr>
        <p:sp>
          <p:nvSpPr>
            <p:cNvPr id="19485" name="Oval 1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6" name="Text Box 1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6" name="Group 18"/>
          <p:cNvGrpSpPr>
            <a:grpSpLocks/>
          </p:cNvGrpSpPr>
          <p:nvPr/>
        </p:nvGrpSpPr>
        <p:grpSpPr bwMode="auto">
          <a:xfrm>
            <a:off x="7391400" y="5372100"/>
            <a:ext cx="1100138" cy="1050925"/>
            <a:chOff x="432" y="3504"/>
            <a:chExt cx="693" cy="662"/>
          </a:xfrm>
        </p:grpSpPr>
        <p:sp>
          <p:nvSpPr>
            <p:cNvPr id="19483" name="Oval 19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4" name="Text Box 20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sp>
        <p:nvSpPr>
          <p:cNvPr id="19467" name="Line 21"/>
          <p:cNvSpPr>
            <a:spLocks noChangeShapeType="1"/>
          </p:cNvSpPr>
          <p:nvPr/>
        </p:nvSpPr>
        <p:spPr bwMode="auto">
          <a:xfrm flipV="1">
            <a:off x="1371600" y="3810000"/>
            <a:ext cx="182880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8" name="Line 23"/>
          <p:cNvSpPr>
            <a:spLocks noChangeShapeType="1"/>
          </p:cNvSpPr>
          <p:nvPr/>
        </p:nvSpPr>
        <p:spPr bwMode="auto">
          <a:xfrm flipV="1">
            <a:off x="2819400" y="39624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9" name="Line 24"/>
          <p:cNvSpPr>
            <a:spLocks noChangeShapeType="1"/>
          </p:cNvSpPr>
          <p:nvPr/>
        </p:nvSpPr>
        <p:spPr bwMode="auto">
          <a:xfrm flipV="1">
            <a:off x="4495800" y="3962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0" name="Line 25"/>
          <p:cNvSpPr>
            <a:spLocks noChangeShapeType="1"/>
          </p:cNvSpPr>
          <p:nvPr/>
        </p:nvSpPr>
        <p:spPr bwMode="auto">
          <a:xfrm flipH="1" flipV="1">
            <a:off x="5181600" y="3886200"/>
            <a:ext cx="9906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1" name="Line 26"/>
          <p:cNvSpPr>
            <a:spLocks noChangeShapeType="1"/>
          </p:cNvSpPr>
          <p:nvPr/>
        </p:nvSpPr>
        <p:spPr bwMode="auto">
          <a:xfrm flipH="1" flipV="1">
            <a:off x="5791200" y="3657600"/>
            <a:ext cx="1981200" cy="1600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524002" y="1828801"/>
            <a:ext cx="3252792" cy="646113"/>
            <a:chOff x="960" y="1152"/>
            <a:chExt cx="2049" cy="407"/>
          </a:xfrm>
        </p:grpSpPr>
        <p:sp>
          <p:nvSpPr>
            <p:cNvPr id="19481" name="Text Box 28"/>
            <p:cNvSpPr txBox="1">
              <a:spLocks noChangeArrowheads="1"/>
            </p:cNvSpPr>
            <p:nvPr/>
          </p:nvSpPr>
          <p:spPr bwMode="auto">
            <a:xfrm>
              <a:off x="960" y="1152"/>
              <a:ext cx="204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 sz="3600" dirty="0">
                  <a:latin typeface="Tahoma" charset="0"/>
                </a:rPr>
                <a:t>Query </a:t>
              </a:r>
              <a:r>
                <a:rPr lang="en-US" altLang="x-none" sz="3600" i="1" dirty="0">
                  <a:latin typeface="Tahoma" charset="0"/>
                </a:rPr>
                <a:t>Q</a:t>
              </a:r>
            </a:p>
          </p:txBody>
        </p:sp>
        <p:sp>
          <p:nvSpPr>
            <p:cNvPr id="19482" name="Line 29"/>
            <p:cNvSpPr>
              <a:spLocks noChangeShapeType="1"/>
            </p:cNvSpPr>
            <p:nvPr/>
          </p:nvSpPr>
          <p:spPr bwMode="auto">
            <a:xfrm>
              <a:off x="2112" y="1440"/>
              <a:ext cx="2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04800" y="5105400"/>
            <a:ext cx="7283450" cy="457200"/>
            <a:chOff x="192" y="3216"/>
            <a:chExt cx="4588" cy="288"/>
          </a:xfrm>
        </p:grpSpPr>
        <p:sp>
          <p:nvSpPr>
            <p:cNvPr id="19476" name="Text Box 31"/>
            <p:cNvSpPr txBox="1">
              <a:spLocks noChangeArrowheads="1"/>
            </p:cNvSpPr>
            <p:nvPr/>
          </p:nvSpPr>
          <p:spPr bwMode="auto">
            <a:xfrm>
              <a:off x="192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7" name="Text Box 32"/>
            <p:cNvSpPr txBox="1">
              <a:spLocks noChangeArrowheads="1"/>
            </p:cNvSpPr>
            <p:nvPr/>
          </p:nvSpPr>
          <p:spPr bwMode="auto">
            <a:xfrm>
              <a:off x="1260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8" name="Text Box 33"/>
            <p:cNvSpPr txBox="1">
              <a:spLocks noChangeArrowheads="1"/>
            </p:cNvSpPr>
            <p:nvPr/>
          </p:nvSpPr>
          <p:spPr bwMode="auto">
            <a:xfrm>
              <a:off x="2328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9" name="Text Box 34"/>
            <p:cNvSpPr txBox="1">
              <a:spLocks noChangeArrowheads="1"/>
            </p:cNvSpPr>
            <p:nvPr/>
          </p:nvSpPr>
          <p:spPr bwMode="auto">
            <a:xfrm>
              <a:off x="3396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80" name="Text Box 35"/>
            <p:cNvSpPr txBox="1">
              <a:spLocks noChangeArrowheads="1"/>
            </p:cNvSpPr>
            <p:nvPr/>
          </p:nvSpPr>
          <p:spPr bwMode="auto">
            <a:xfrm>
              <a:off x="4464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2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77960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lvl="1"/>
            <a:r>
              <a:rPr lang="en-US" dirty="0"/>
              <a:t>Relatively easier problem - only need one-way-mappings</a:t>
            </a:r>
          </a:p>
          <a:p>
            <a:pPr lvl="1"/>
            <a:r>
              <a:rPr lang="en-US" dirty="0"/>
              <a:t>Query performance predictable and under your control</a:t>
            </a:r>
          </a:p>
          <a:p>
            <a:pPr marL="914400" lvl="1" indent="-457200">
              <a:buAutoNum type="arabicPeriod"/>
            </a:pPr>
            <a:endParaRPr lang="en-US" b="0" dirty="0"/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  <a:p>
            <a:pPr lvl="1"/>
            <a:r>
              <a:rPr lang="en-US" dirty="0"/>
              <a:t>Need two-way mappings -- a query on the mediated schema needs to be translated into queries over data source schemas</a:t>
            </a:r>
          </a:p>
          <a:p>
            <a:pPr lvl="1"/>
            <a:r>
              <a:rPr lang="en-US" dirty="0"/>
              <a:t>Not as efficient and clean as data warehousing, but a better fit for dynamic data</a:t>
            </a:r>
          </a:p>
          <a:p>
            <a:pPr lvl="1"/>
            <a:r>
              <a:rPr lang="en-US" dirty="0"/>
              <a:t>Or when data warehousing is not feasible</a:t>
            </a:r>
          </a:p>
          <a:p>
            <a:pPr marL="457200" indent="-457200">
              <a:buAutoNum type="arabicPeriod"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Integration: Key Challenges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extraction, reconciliation, and cleaning </a:t>
            </a:r>
          </a:p>
          <a:p>
            <a:pPr lvl="1"/>
            <a:r>
              <a:rPr lang="en-US" dirty="0"/>
              <a:t>Get the data from each source in a structured form</a:t>
            </a:r>
          </a:p>
          <a:p>
            <a:pPr lvl="1"/>
            <a:r>
              <a:rPr lang="en-US" dirty="0"/>
              <a:t>Often need to use wrappers to extract data from web sources</a:t>
            </a:r>
          </a:p>
          <a:p>
            <a:pPr lvl="1"/>
            <a:r>
              <a:rPr lang="en-US" dirty="0"/>
              <a:t>May need to define a schema</a:t>
            </a:r>
          </a:p>
          <a:p>
            <a:r>
              <a:rPr lang="en-US" dirty="0"/>
              <a:t>Schema alignment and mapping </a:t>
            </a:r>
          </a:p>
          <a:p>
            <a:pPr lvl="1"/>
            <a:r>
              <a:rPr lang="en-US" dirty="0"/>
              <a:t>Decide on the best mediated schema</a:t>
            </a:r>
          </a:p>
          <a:p>
            <a:pPr lvl="1"/>
            <a:r>
              <a:rPr lang="en-US" dirty="0"/>
              <a:t>Figure out mappings and matchings between the local schemas and the global schema</a:t>
            </a:r>
          </a:p>
          <a:p>
            <a:r>
              <a:rPr lang="en-US" dirty="0"/>
              <a:t>Answer queries over the global schema </a:t>
            </a:r>
          </a:p>
          <a:p>
            <a:pPr lvl="1"/>
            <a:r>
              <a:rPr lang="en-US" dirty="0"/>
              <a:t>In the second scenario, need to figure out how to map a query on global schema onto queries over local schemas</a:t>
            </a:r>
          </a:p>
          <a:p>
            <a:pPr lvl="1"/>
            <a:r>
              <a:rPr lang="en-US" dirty="0"/>
              <a:t>Also need to decide which sources contain relevant data</a:t>
            </a:r>
          </a:p>
          <a:p>
            <a:r>
              <a:rPr lang="en-US" dirty="0"/>
              <a:t>Limitations in mechanisms for accessing sources </a:t>
            </a:r>
          </a:p>
          <a:p>
            <a:pPr lvl="1"/>
            <a:r>
              <a:rPr lang="en-US" dirty="0"/>
              <a:t>Many sources have limits on how you can access them</a:t>
            </a:r>
          </a:p>
          <a:p>
            <a:pPr lvl="1"/>
            <a:r>
              <a:rPr lang="en-US" dirty="0"/>
              <a:t>Limits on the number of queries you can issues (say 100 per min)</a:t>
            </a:r>
          </a:p>
          <a:p>
            <a:pPr lvl="1"/>
            <a:r>
              <a:rPr lang="en-US" dirty="0"/>
              <a:t>Limits on the types of queries (e.g., must enter a </a:t>
            </a:r>
            <a:r>
              <a:rPr lang="en-US" dirty="0" err="1"/>
              <a:t>zipcode</a:t>
            </a:r>
            <a:r>
              <a:rPr lang="en-US" dirty="0"/>
              <a:t> to get information from a web source)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sz="2800" dirty="0"/>
              <a:t>Schema Matching or Alignment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Goal: Identify corresponding elements in two schemas</a:t>
            </a:r>
          </a:p>
          <a:p>
            <a:pPr lvl="1"/>
            <a:r>
              <a:rPr lang="en-US" dirty="0"/>
              <a:t>As a first step toward constructing a global schema</a:t>
            </a:r>
          </a:p>
          <a:p>
            <a:pPr lvl="1"/>
            <a:r>
              <a:rPr lang="en-US" dirty="0"/>
              <a:t>Schema heterogeneity is a key roadblock</a:t>
            </a:r>
          </a:p>
          <a:p>
            <a:pPr lvl="2"/>
            <a:r>
              <a:rPr lang="en-US" dirty="0"/>
              <a:t>Different data sources speak their own schema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7546" y="3513710"/>
            <a:ext cx="8305800" cy="3124200"/>
            <a:chOff x="381000" y="1447800"/>
            <a:chExt cx="8305800" cy="31242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352800"/>
              <a:ext cx="4286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loud"/>
            <p:cNvSpPr>
              <a:spLocks noChangeAspect="1" noEditPoints="1" noChangeArrowheads="1"/>
            </p:cNvSpPr>
            <p:nvPr/>
          </p:nvSpPr>
          <p:spPr bwMode="auto">
            <a:xfrm>
              <a:off x="1647825" y="2867025"/>
              <a:ext cx="5715000" cy="381000"/>
            </a:xfrm>
            <a:custGeom>
              <a:avLst/>
              <a:gdLst>
                <a:gd name="T0" fmla="*/ 17727 w 21600"/>
                <a:gd name="T1" fmla="*/ 190500 h 21600"/>
                <a:gd name="T2" fmla="*/ 2857500 w 21600"/>
                <a:gd name="T3" fmla="*/ 380594 h 21600"/>
                <a:gd name="T4" fmla="*/ 5710238 w 21600"/>
                <a:gd name="T5" fmla="*/ 190500 h 21600"/>
                <a:gd name="T6" fmla="*/ 2857500 w 21600"/>
                <a:gd name="T7" fmla="*/ 2178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1428750" y="3962400"/>
              <a:ext cx="4572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5743575" y="3533775"/>
              <a:ext cx="3810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1600200" y="2362200"/>
              <a:ext cx="990600" cy="3048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1647825" y="3810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3657600" y="3562350"/>
              <a:ext cx="1219200" cy="30480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981200"/>
              <a:ext cx="914400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600200" y="2908300"/>
              <a:ext cx="2387600" cy="673100"/>
            </a:xfrm>
            <a:custGeom>
              <a:avLst/>
              <a:gdLst>
                <a:gd name="T0" fmla="*/ 0 w 1504"/>
                <a:gd name="T1" fmla="*/ 376 h 424"/>
                <a:gd name="T2" fmla="*/ 528 w 1504"/>
                <a:gd name="T3" fmla="*/ 40 h 424"/>
                <a:gd name="T4" fmla="*/ 1344 w 1504"/>
                <a:gd name="T5" fmla="*/ 136 h 424"/>
                <a:gd name="T6" fmla="*/ 1488 w 1504"/>
                <a:gd name="T7" fmla="*/ 424 h 4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4"/>
                <a:gd name="T13" fmla="*/ 0 h 424"/>
                <a:gd name="T14" fmla="*/ 1504 w 1504"/>
                <a:gd name="T15" fmla="*/ 424 h 4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4" h="424">
                  <a:moveTo>
                    <a:pt x="0" y="376"/>
                  </a:moveTo>
                  <a:cubicBezTo>
                    <a:pt x="152" y="228"/>
                    <a:pt x="304" y="80"/>
                    <a:pt x="528" y="40"/>
                  </a:cubicBezTo>
                  <a:cubicBezTo>
                    <a:pt x="752" y="0"/>
                    <a:pt x="1184" y="72"/>
                    <a:pt x="1344" y="136"/>
                  </a:cubicBezTo>
                  <a:cubicBezTo>
                    <a:pt x="1504" y="200"/>
                    <a:pt x="1464" y="376"/>
                    <a:pt x="1488" y="4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2057400" y="2286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032000" y="2009775"/>
              <a:ext cx="2311400" cy="1638300"/>
            </a:xfrm>
            <a:custGeom>
              <a:avLst/>
              <a:gdLst>
                <a:gd name="T0" fmla="*/ 16 w 1456"/>
                <a:gd name="T1" fmla="*/ 216 h 1032"/>
                <a:gd name="T2" fmla="*/ 16 w 1456"/>
                <a:gd name="T3" fmla="*/ 72 h 1032"/>
                <a:gd name="T4" fmla="*/ 112 w 1456"/>
                <a:gd name="T5" fmla="*/ 24 h 1032"/>
                <a:gd name="T6" fmla="*/ 448 w 1456"/>
                <a:gd name="T7" fmla="*/ 216 h 1032"/>
                <a:gd name="T8" fmla="*/ 1264 w 1456"/>
                <a:gd name="T9" fmla="*/ 792 h 1032"/>
                <a:gd name="T10" fmla="*/ 1456 w 1456"/>
                <a:gd name="T11" fmla="*/ 1032 h 1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6"/>
                <a:gd name="T19" fmla="*/ 0 h 1032"/>
                <a:gd name="T20" fmla="*/ 1456 w 1456"/>
                <a:gd name="T21" fmla="*/ 1032 h 1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6" h="1032">
                  <a:moveTo>
                    <a:pt x="16" y="216"/>
                  </a:moveTo>
                  <a:cubicBezTo>
                    <a:pt x="8" y="160"/>
                    <a:pt x="0" y="104"/>
                    <a:pt x="16" y="72"/>
                  </a:cubicBezTo>
                  <a:cubicBezTo>
                    <a:pt x="32" y="40"/>
                    <a:pt x="40" y="0"/>
                    <a:pt x="112" y="24"/>
                  </a:cubicBezTo>
                  <a:cubicBezTo>
                    <a:pt x="184" y="48"/>
                    <a:pt x="256" y="88"/>
                    <a:pt x="448" y="216"/>
                  </a:cubicBezTo>
                  <a:cubicBezTo>
                    <a:pt x="640" y="344"/>
                    <a:pt x="1096" y="656"/>
                    <a:pt x="1264" y="792"/>
                  </a:cubicBezTo>
                  <a:cubicBezTo>
                    <a:pt x="1432" y="928"/>
                    <a:pt x="1424" y="992"/>
                    <a:pt x="1456" y="10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4410075" y="2133600"/>
              <a:ext cx="2676525" cy="1485900"/>
            </a:xfrm>
            <a:custGeom>
              <a:avLst/>
              <a:gdLst>
                <a:gd name="T0" fmla="*/ 0 w 1824"/>
                <a:gd name="T1" fmla="*/ 936 h 936"/>
                <a:gd name="T2" fmla="*/ 192 w 1824"/>
                <a:gd name="T3" fmla="*/ 552 h 936"/>
                <a:gd name="T4" fmla="*/ 864 w 1824"/>
                <a:gd name="T5" fmla="*/ 504 h 936"/>
                <a:gd name="T6" fmla="*/ 1344 w 1824"/>
                <a:gd name="T7" fmla="*/ 456 h 936"/>
                <a:gd name="T8" fmla="*/ 1680 w 1824"/>
                <a:gd name="T9" fmla="*/ 72 h 936"/>
                <a:gd name="T10" fmla="*/ 1824 w 1824"/>
                <a:gd name="T11" fmla="*/ 24 h 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4"/>
                <a:gd name="T19" fmla="*/ 0 h 936"/>
                <a:gd name="T20" fmla="*/ 1824 w 1824"/>
                <a:gd name="T21" fmla="*/ 936 h 9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4" h="936">
                  <a:moveTo>
                    <a:pt x="0" y="936"/>
                  </a:moveTo>
                  <a:cubicBezTo>
                    <a:pt x="24" y="780"/>
                    <a:pt x="48" y="624"/>
                    <a:pt x="192" y="552"/>
                  </a:cubicBezTo>
                  <a:cubicBezTo>
                    <a:pt x="336" y="480"/>
                    <a:pt x="672" y="520"/>
                    <a:pt x="864" y="504"/>
                  </a:cubicBezTo>
                  <a:cubicBezTo>
                    <a:pt x="1056" y="488"/>
                    <a:pt x="1208" y="528"/>
                    <a:pt x="1344" y="456"/>
                  </a:cubicBezTo>
                  <a:cubicBezTo>
                    <a:pt x="1480" y="384"/>
                    <a:pt x="1600" y="144"/>
                    <a:pt x="1680" y="72"/>
                  </a:cubicBezTo>
                  <a:cubicBezTo>
                    <a:pt x="1760" y="0"/>
                    <a:pt x="1792" y="12"/>
                    <a:pt x="1824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3886200" y="3581400"/>
              <a:ext cx="7524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Mediator</a:t>
              </a: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553325" y="2590800"/>
              <a:ext cx="8096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Consumer</a:t>
              </a: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5526088" y="3763963"/>
              <a:ext cx="950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572000" y="3035300"/>
              <a:ext cx="1473200" cy="622300"/>
            </a:xfrm>
            <a:custGeom>
              <a:avLst/>
              <a:gdLst>
                <a:gd name="T0" fmla="*/ 864 w 928"/>
                <a:gd name="T1" fmla="*/ 344 h 392"/>
                <a:gd name="T2" fmla="*/ 816 w 928"/>
                <a:gd name="T3" fmla="*/ 56 h 392"/>
                <a:gd name="T4" fmla="*/ 192 w 928"/>
                <a:gd name="T5" fmla="*/ 56 h 392"/>
                <a:gd name="T6" fmla="*/ 0 w 928"/>
                <a:gd name="T7" fmla="*/ 392 h 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8"/>
                <a:gd name="T13" fmla="*/ 0 h 392"/>
                <a:gd name="T14" fmla="*/ 928 w 928"/>
                <a:gd name="T15" fmla="*/ 392 h 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8" h="392">
                  <a:moveTo>
                    <a:pt x="864" y="344"/>
                  </a:moveTo>
                  <a:cubicBezTo>
                    <a:pt x="896" y="224"/>
                    <a:pt x="928" y="104"/>
                    <a:pt x="816" y="56"/>
                  </a:cubicBezTo>
                  <a:cubicBezTo>
                    <a:pt x="704" y="8"/>
                    <a:pt x="328" y="0"/>
                    <a:pt x="192" y="56"/>
                  </a:cubicBezTo>
                  <a:cubicBezTo>
                    <a:pt x="56" y="112"/>
                    <a:pt x="28" y="252"/>
                    <a:pt x="0" y="39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1581150" y="2409825"/>
              <a:ext cx="11033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609600" y="3687763"/>
              <a:ext cx="9509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grpSp>
          <p:nvGrpSpPr>
            <p:cNvPr id="30" name="Group 22"/>
            <p:cNvGrpSpPr>
              <a:grpSpLocks/>
            </p:cNvGrpSpPr>
            <p:nvPr/>
          </p:nvGrpSpPr>
          <p:grpSpPr bwMode="auto">
            <a:xfrm>
              <a:off x="381000" y="1447800"/>
              <a:ext cx="8305800" cy="3124200"/>
              <a:chOff x="240" y="912"/>
              <a:chExt cx="5232" cy="1968"/>
            </a:xfrm>
          </p:grpSpPr>
          <p:sp>
            <p:nvSpPr>
              <p:cNvPr id="35" name="AutoShape 23"/>
              <p:cNvSpPr>
                <a:spLocks noChangeArrowheads="1"/>
              </p:cNvSpPr>
              <p:nvPr/>
            </p:nvSpPr>
            <p:spPr bwMode="auto">
              <a:xfrm>
                <a:off x="4320" y="2064"/>
                <a:ext cx="1152" cy="288"/>
              </a:xfrm>
              <a:prstGeom prst="wedgeRoundRectCallout">
                <a:avLst>
                  <a:gd name="adj1" fmla="val -95486"/>
                  <a:gd name="adj2" fmla="val 3298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Hotel, Gaststätte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Brauerei, Kathedrale</a:t>
                </a:r>
              </a:p>
            </p:txBody>
          </p:sp>
          <p:sp>
            <p:nvSpPr>
              <p:cNvPr id="36" name="AutoShape 24"/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1104" cy="288"/>
              </a:xfrm>
              <a:prstGeom prst="wedgeRoundRectCallout">
                <a:avLst>
                  <a:gd name="adj1" fmla="val -65125"/>
                  <a:gd name="adj2" fmla="val -4930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Lodges, Restaurants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Beaches, Volcanoes</a:t>
                </a:r>
              </a:p>
            </p:txBody>
          </p:sp>
          <p:sp>
            <p:nvSpPr>
              <p:cNvPr id="37" name="AutoShape 25"/>
              <p:cNvSpPr>
                <a:spLocks noChangeArrowheads="1"/>
              </p:cNvSpPr>
              <p:nvPr/>
            </p:nvSpPr>
            <p:spPr bwMode="auto">
              <a:xfrm>
                <a:off x="240" y="912"/>
                <a:ext cx="1104" cy="432"/>
              </a:xfrm>
              <a:prstGeom prst="wedgeRoundRectCallout">
                <a:avLst>
                  <a:gd name="adj1" fmla="val 40671"/>
                  <a:gd name="adj2" fmla="val 9004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 dirty="0">
                    <a:latin typeface="Comic Sans MS" charset="0"/>
                  </a:rPr>
                  <a:t>Hotel, Restaurant,</a:t>
                </a:r>
              </a:p>
              <a:p>
                <a:pPr algn="ctr"/>
                <a:r>
                  <a:rPr lang="en-US" altLang="x-none" sz="1200" dirty="0" err="1">
                    <a:latin typeface="Comic Sans MS" charset="0"/>
                  </a:rPr>
                  <a:t>AdventureSports</a:t>
                </a:r>
                <a:r>
                  <a:rPr lang="en-US" altLang="x-none" sz="1200" dirty="0">
                    <a:latin typeface="Comic Sans MS" charset="0"/>
                  </a:rPr>
                  <a:t>, </a:t>
                </a:r>
                <a:r>
                  <a:rPr lang="en-US" altLang="x-none" sz="1200" dirty="0" err="1">
                    <a:latin typeface="Comic Sans MS" charset="0"/>
                  </a:rPr>
                  <a:t>HistoricalSites</a:t>
                </a:r>
                <a:endParaRPr lang="en-US" altLang="x-none" sz="1200" dirty="0">
                  <a:latin typeface="Comic Sans MS" charset="0"/>
                </a:endParaRPr>
              </a:p>
            </p:txBody>
          </p:sp>
        </p:grpSp>
        <p:grpSp>
          <p:nvGrpSpPr>
            <p:cNvPr id="31" name="Group 26"/>
            <p:cNvGrpSpPr>
              <a:grpSpLocks/>
            </p:cNvGrpSpPr>
            <p:nvPr/>
          </p:nvGrpSpPr>
          <p:grpSpPr bwMode="auto">
            <a:xfrm>
              <a:off x="1257300" y="1790700"/>
              <a:ext cx="6515100" cy="2552700"/>
              <a:chOff x="792" y="1128"/>
              <a:chExt cx="4104" cy="1608"/>
            </a:xfrm>
          </p:grpSpPr>
          <p:cxnSp>
            <p:nvCxnSpPr>
              <p:cNvPr id="32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2352" y="2352"/>
                <a:ext cx="2544" cy="384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AutoShape 28"/>
              <p:cNvCxnSpPr>
                <a:cxnSpLocks noChangeShapeType="1"/>
              </p:cNvCxnSpPr>
              <p:nvPr/>
            </p:nvCxnSpPr>
            <p:spPr bwMode="auto">
              <a:xfrm rot="5400000" flipH="1">
                <a:off x="2652" y="-180"/>
                <a:ext cx="936" cy="3552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29"/>
              <p:cNvCxnSpPr>
                <a:cxnSpLocks noChangeShapeType="1"/>
              </p:cNvCxnSpPr>
              <p:nvPr/>
            </p:nvCxnSpPr>
            <p:spPr bwMode="auto">
              <a:xfrm rot="5400000" flipH="1">
                <a:off x="672" y="1464"/>
                <a:ext cx="1248" cy="1008"/>
              </a:xfrm>
              <a:prstGeom prst="curvedConnector3">
                <a:avLst>
                  <a:gd name="adj1" fmla="val 37500"/>
                </a:avLst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ADA8EB-F03F-A04A-90B2-0E2B813BD69B}"/>
              </a:ext>
            </a:extLst>
          </p:cNvPr>
          <p:cNvSpPr/>
          <p:nvPr/>
        </p:nvSpPr>
        <p:spPr>
          <a:xfrm>
            <a:off x="1804184" y="194533"/>
            <a:ext cx="5130800" cy="68563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Flashbacks to Project 1 …</a:t>
            </a:r>
          </a:p>
        </p:txBody>
      </p:sp>
    </p:spTree>
    <p:extLst>
      <p:ext uri="{BB962C8B-B14F-4D97-AF65-F5344CB8AC3E}">
        <p14:creationId xmlns:p14="http://schemas.microsoft.com/office/powerpoint/2010/main" val="180736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805057" cy="1371600"/>
          </a:xfrm>
        </p:spPr>
        <p:txBody>
          <a:bodyPr>
            <a:normAutofit/>
          </a:bodyPr>
          <a:lstStyle/>
          <a:p>
            <a:r>
              <a:rPr lang="en-US" sz="2800"/>
              <a:t>Schema Matching or Alignment</a:t>
            </a:r>
            <a:endParaRPr lang="en-US" altLang="x-none" sz="2800" dirty="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91000" y="1677308"/>
            <a:ext cx="3886200" cy="4343400"/>
          </a:xfrm>
          <a:prstGeom prst="roundRect">
            <a:avLst>
              <a:gd name="adj" fmla="val 7144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1295400" y="2820308"/>
            <a:ext cx="2133600" cy="2133600"/>
          </a:xfrm>
          <a:prstGeom prst="roundRect">
            <a:avLst>
              <a:gd name="adj" fmla="val 7991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447800" y="2972708"/>
            <a:ext cx="1828800" cy="1790700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BooksAndMusic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Author</a:t>
            </a:r>
          </a:p>
          <a:p>
            <a:r>
              <a:rPr lang="en-US" altLang="x-none" sz="1200">
                <a:latin typeface="Comic Sans MS" charset="0"/>
              </a:rPr>
              <a:t>Publisher</a:t>
            </a:r>
          </a:p>
          <a:p>
            <a:r>
              <a:rPr lang="en-US" altLang="x-none" sz="1200">
                <a:latin typeface="Comic Sans MS" charset="0"/>
              </a:rPr>
              <a:t>ItemID</a:t>
            </a:r>
          </a:p>
          <a:p>
            <a:r>
              <a:rPr lang="en-US" altLang="x-none" sz="1200">
                <a:latin typeface="Comic Sans MS" charset="0"/>
              </a:rPr>
              <a:t>ItemType</a:t>
            </a:r>
          </a:p>
          <a:p>
            <a:r>
              <a:rPr lang="en-US" altLang="x-none" sz="1200">
                <a:latin typeface="Comic Sans MS" charset="0"/>
              </a:rPr>
              <a:t>SuggestedPrice</a:t>
            </a:r>
          </a:p>
          <a:p>
            <a:r>
              <a:rPr lang="en-US" altLang="x-none" sz="1200">
                <a:latin typeface="Comic Sans MS" charset="0"/>
              </a:rPr>
              <a:t>Categories</a:t>
            </a:r>
          </a:p>
          <a:p>
            <a:r>
              <a:rPr lang="en-US" altLang="x-none" sz="1200">
                <a:latin typeface="Comic Sans MS" charset="0"/>
              </a:rPr>
              <a:t>Keywords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343400" y="1905908"/>
            <a:ext cx="1549400" cy="1243013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Books</a:t>
            </a:r>
            <a:r>
              <a:rPr lang="en-US" altLang="x-none" sz="1200" b="1" u="sng">
                <a:latin typeface="Comic Sans MS" charset="0"/>
              </a:rPr>
              <a:t>        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Edition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410075" y="4660221"/>
            <a:ext cx="1685925" cy="1243012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2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CDs       </a:t>
            </a:r>
          </a:p>
          <a:p>
            <a:r>
              <a:rPr lang="en-US" altLang="x-none" sz="1200">
                <a:latin typeface="Comic Sans MS" charset="0"/>
              </a:rPr>
              <a:t>Album</a:t>
            </a: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Studio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167438" y="3115583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183313" y="4039508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CDCategories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05550" y="5030108"/>
            <a:ext cx="161925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Artists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ArtistName</a:t>
            </a:r>
          </a:p>
          <a:p>
            <a:r>
              <a:rPr lang="en-US" altLang="x-none" sz="1200">
                <a:latin typeface="Comic Sans MS" charset="0"/>
              </a:rPr>
              <a:t>GroupName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389688" y="1950358"/>
            <a:ext cx="154940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Authors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FirstName</a:t>
            </a:r>
          </a:p>
          <a:p>
            <a:r>
              <a:rPr lang="en-US" altLang="x-none" sz="1200">
                <a:latin typeface="Comic Sans MS" charset="0"/>
              </a:rPr>
              <a:t>LastName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981200" y="2286908"/>
            <a:ext cx="4495800" cy="3352800"/>
            <a:chOff x="1248" y="1152"/>
            <a:chExt cx="2832" cy="2112"/>
          </a:xfrm>
        </p:grpSpPr>
        <p:sp>
          <p:nvSpPr>
            <p:cNvPr id="27667" name="Line 14"/>
            <p:cNvSpPr>
              <a:spLocks noChangeShapeType="1"/>
            </p:cNvSpPr>
            <p:nvPr/>
          </p:nvSpPr>
          <p:spPr bwMode="auto">
            <a:xfrm flipV="1">
              <a:off x="1248" y="1152"/>
              <a:ext cx="1544" cy="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5"/>
            <p:cNvSpPr>
              <a:spLocks noChangeShapeType="1"/>
            </p:cNvSpPr>
            <p:nvPr/>
          </p:nvSpPr>
          <p:spPr bwMode="auto">
            <a:xfrm>
              <a:off x="1440" y="2064"/>
              <a:ext cx="1392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16"/>
            <p:cNvSpPr>
              <a:spLocks noChangeShapeType="1"/>
            </p:cNvSpPr>
            <p:nvPr/>
          </p:nvSpPr>
          <p:spPr bwMode="auto">
            <a:xfrm flipV="1">
              <a:off x="1344" y="1440"/>
              <a:ext cx="27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1671638" y="5030108"/>
            <a:ext cx="1757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</a:t>
            </a:r>
          </a:p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Database A</a:t>
            </a: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024438" y="6020708"/>
            <a:ext cx="2519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Database B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76600" y="2667908"/>
            <a:ext cx="1143000" cy="2133600"/>
            <a:chOff x="2064" y="1392"/>
            <a:chExt cx="720" cy="1344"/>
          </a:xfrm>
        </p:grpSpPr>
        <p:sp>
          <p:nvSpPr>
            <p:cNvPr id="27665" name="Line 20"/>
            <p:cNvSpPr>
              <a:spLocks noChangeShapeType="1"/>
            </p:cNvSpPr>
            <p:nvPr/>
          </p:nvSpPr>
          <p:spPr bwMode="auto">
            <a:xfrm flipV="1">
              <a:off x="2064" y="1392"/>
              <a:ext cx="672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21"/>
            <p:cNvSpPr>
              <a:spLocks noChangeShapeType="1"/>
            </p:cNvSpPr>
            <p:nvPr/>
          </p:nvSpPr>
          <p:spPr bwMode="auto">
            <a:xfrm>
              <a:off x="2064" y="2160"/>
              <a:ext cx="720" cy="5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04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82A0783-6EE4-6A4B-8C68-8260C1303AB3}"/>
              </a:ext>
            </a:extLst>
          </p:cNvPr>
          <p:cNvSpPr/>
          <p:nvPr/>
        </p:nvSpPr>
        <p:spPr>
          <a:xfrm>
            <a:off x="435643" y="574767"/>
            <a:ext cx="3043646" cy="109727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Continued from last lecture …</a:t>
            </a:r>
          </a:p>
        </p:txBody>
      </p:sp>
    </p:spTree>
    <p:extLst>
      <p:ext uri="{BB962C8B-B14F-4D97-AF65-F5344CB8AC3E}">
        <p14:creationId xmlns:p14="http://schemas.microsoft.com/office/powerpoint/2010/main" val="3916096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Data integration continues to be a very active area in research and increasingly industry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Solutions still somewhat ad hoc and manual, although tools beginning to emerge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Need to minimize the time needed to integrate a new data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Crucial opportunities may be lost otherwise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Can take weeks to do it properly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Dealing with changes to the data sources a major headache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Especially for data sources not under your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25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146" name="Picture 2" descr="https://github.com/umddb/datascience-fall14/raw/master/lecture-notes/multimedia/cleaning-sour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774021"/>
            <a:ext cx="8455525" cy="41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88029" y="6375866"/>
            <a:ext cx="720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4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99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Single-source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Depends largely on the source</a:t>
            </a:r>
          </a:p>
          <a:p>
            <a:r>
              <a:rPr lang="en-US" dirty="0"/>
              <a:t>Databases can enforce constraints, whereas data extracted from files or spreadsheets, or scraped from webpages is much more messy</a:t>
            </a:r>
          </a:p>
          <a:p>
            <a:r>
              <a:rPr lang="en-US" dirty="0"/>
              <a:t>Types of problems: </a:t>
            </a:r>
          </a:p>
          <a:p>
            <a:pPr lvl="1"/>
            <a:r>
              <a:rPr lang="en-US" dirty="0"/>
              <a:t>Ill-formatted data, especially from webpages or files or spreadsheets</a:t>
            </a:r>
          </a:p>
          <a:p>
            <a:pPr lvl="1"/>
            <a:r>
              <a:rPr lang="en-US" dirty="0"/>
              <a:t>Missing or illegal values, Misspellings, Use of wrong fields, Extraction issues (not easy to separate out different fields)</a:t>
            </a:r>
          </a:p>
          <a:p>
            <a:pPr lvl="1"/>
            <a:r>
              <a:rPr lang="en-US" dirty="0"/>
              <a:t>Duplicated records, Contradicting Information, Referential Integrity Violations</a:t>
            </a:r>
          </a:p>
          <a:p>
            <a:pPr lvl="1"/>
            <a:r>
              <a:rPr lang="en-US" dirty="0"/>
              <a:t>Unclear default values (e.g., data entry software needs something)</a:t>
            </a:r>
          </a:p>
          <a:p>
            <a:pPr lvl="1"/>
            <a:r>
              <a:rPr lang="en-US" dirty="0"/>
              <a:t>Evolving schemas or classification schemes (for categorical attributes)</a:t>
            </a:r>
          </a:p>
          <a:p>
            <a:pPr lvl="1"/>
            <a:r>
              <a:rPr lang="en-US" dirty="0"/>
              <a:t>Outliers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170" name="Picture 2" descr="https://github.com/umddb/datascience-fall14/raw/master/lecture-notes/multimedia/cleaning-tabl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9" y="2121408"/>
            <a:ext cx="8872862" cy="36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07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Outlier Detection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Constraint-based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7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687286"/>
            <a:ext cx="7797546" cy="49506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set of values can be characterized by metrics such as center (e.g., mean), dispersion (e.g., standard deviation), and skew </a:t>
            </a:r>
          </a:p>
          <a:p>
            <a:r>
              <a:rPr lang="en-US" dirty="0"/>
              <a:t>Can be used to identify outliers</a:t>
            </a:r>
          </a:p>
          <a:p>
            <a:pPr lvl="1"/>
            <a:r>
              <a:rPr lang="en-US" dirty="0"/>
              <a:t>Must watch out for "masking": one extreme outlier may alter the metrics sufficiently to mask other outliers</a:t>
            </a:r>
          </a:p>
          <a:p>
            <a:pPr lvl="1"/>
            <a:r>
              <a:rPr lang="en-US" dirty="0"/>
              <a:t>Should use </a:t>
            </a:r>
            <a:r>
              <a:rPr lang="en-US" b="1" dirty="0"/>
              <a:t>robust statistics</a:t>
            </a:r>
            <a:r>
              <a:rPr lang="en-US" dirty="0"/>
              <a:t>: considers effect of corrupted data values on distributions – </a:t>
            </a:r>
            <a:r>
              <a:rPr lang="en-US" dirty="0">
                <a:solidFill>
                  <a:schemeClr val="tx2"/>
                </a:solidFill>
              </a:rPr>
              <a:t>we will talk about this in depth later</a:t>
            </a:r>
          </a:p>
          <a:p>
            <a:pPr lvl="1"/>
            <a:r>
              <a:rPr lang="en-US" dirty="0"/>
              <a:t>Robust center metrics: median, k% trimmed mean (discard lowest and highest k% values)</a:t>
            </a:r>
          </a:p>
          <a:p>
            <a:pPr lvl="1"/>
            <a:r>
              <a:rPr lang="en-US" dirty="0"/>
              <a:t>Robust dispersion: </a:t>
            </a:r>
          </a:p>
          <a:p>
            <a:pPr lvl="2"/>
            <a:r>
              <a:rPr lang="en-US" dirty="0"/>
              <a:t>Median Absolute Deviation (MAD): median distance of all the values from the median value</a:t>
            </a:r>
          </a:p>
          <a:p>
            <a:r>
              <a:rPr lang="en-US" dirty="0"/>
              <a:t>A reasonable approach to find outliers: any data points 1.4826x MAD away from median </a:t>
            </a:r>
          </a:p>
          <a:p>
            <a:pPr lvl="1"/>
            <a:r>
              <a:rPr lang="en-US" dirty="0"/>
              <a:t>The above assumes that data follows a </a:t>
            </a:r>
            <a:r>
              <a:rPr lang="en-US" b="1" dirty="0"/>
              <a:t>normal</a:t>
            </a:r>
            <a:r>
              <a:rPr lang="en-US" dirty="0"/>
              <a:t> distribution</a:t>
            </a:r>
          </a:p>
          <a:p>
            <a:pPr lvl="1"/>
            <a:r>
              <a:rPr lang="en-US" dirty="0"/>
              <a:t>May need to eyeball the data (e.g., plot a histogram) to decide if this is true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3"/>
              </a:rPr>
              <a:t>Wikipedia Article on Outliers</a:t>
            </a:r>
            <a:r>
              <a:rPr lang="en-US" dirty="0"/>
              <a:t> lists several other normality-based tests for outliers </a:t>
            </a:r>
          </a:p>
          <a:p>
            <a:r>
              <a:rPr lang="en-US" dirty="0"/>
              <a:t>If data appears to be not normally distributed: </a:t>
            </a:r>
          </a:p>
          <a:p>
            <a:pPr lvl="1"/>
            <a:r>
              <a:rPr lang="en-US" dirty="0"/>
              <a:t>Distance-based methods: look for data points that do not have many neighbors</a:t>
            </a:r>
          </a:p>
          <a:p>
            <a:pPr lvl="1"/>
            <a:r>
              <a:rPr lang="en-US" dirty="0"/>
              <a:t>Density-based methods: </a:t>
            </a:r>
          </a:p>
          <a:p>
            <a:pPr lvl="2"/>
            <a:r>
              <a:rPr lang="en-US" dirty="0"/>
              <a:t>Define </a:t>
            </a:r>
            <a:r>
              <a:rPr lang="en-US" i="1" dirty="0"/>
              <a:t>density</a:t>
            </a:r>
            <a:r>
              <a:rPr lang="en-US" dirty="0"/>
              <a:t> to be average distance to </a:t>
            </a:r>
            <a:r>
              <a:rPr lang="en-US" i="1" dirty="0"/>
              <a:t>k</a:t>
            </a:r>
            <a:r>
              <a:rPr lang="en-US" dirty="0"/>
              <a:t> nearest neighbors</a:t>
            </a:r>
          </a:p>
          <a:p>
            <a:pPr lvl="2"/>
            <a:r>
              <a:rPr lang="en-US" i="1" dirty="0"/>
              <a:t>Relative density</a:t>
            </a:r>
            <a:r>
              <a:rPr lang="en-US" dirty="0"/>
              <a:t> = density of node/average density of its neighbors</a:t>
            </a:r>
          </a:p>
          <a:p>
            <a:pPr lvl="2"/>
            <a:r>
              <a:rPr lang="en-US" dirty="0"/>
              <a:t>Use relative density to decide if a node is an outlier</a:t>
            </a:r>
          </a:p>
          <a:p>
            <a:r>
              <a:rPr lang="en-US" dirty="0"/>
              <a:t>Most of these techniques start breaking down as the dimensionality of the data increases </a:t>
            </a:r>
          </a:p>
          <a:p>
            <a:pPr lvl="1"/>
            <a:r>
              <a:rPr lang="en-US" i="1" dirty="0"/>
              <a:t>Curse of dimensionality</a:t>
            </a:r>
            <a:endParaRPr lang="en-US" dirty="0"/>
          </a:p>
          <a:p>
            <a:pPr lvl="1"/>
            <a:r>
              <a:rPr lang="en-US" dirty="0"/>
              <a:t>Can project data into lower-dimensional space and look for outliers there </a:t>
            </a:r>
          </a:p>
          <a:p>
            <a:pPr lvl="2"/>
            <a:r>
              <a:rPr lang="en-US" dirty="0"/>
              <a:t>Not as straightforward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Analogous to above, one set of techniques based on assuming data follows a </a:t>
            </a:r>
            <a:r>
              <a:rPr lang="en-US" i="1" dirty="0"/>
              <a:t>multi-variate normal distribution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Defined by a mean, </a:t>
            </a:r>
            <a:r>
              <a:rPr lang="en-US" dirty="0" err="1"/>
              <a:t>μ</a:t>
            </a:r>
            <a:r>
              <a:rPr lang="en-US" dirty="0"/>
              <a:t>, and a </a:t>
            </a:r>
            <a:r>
              <a:rPr lang="en-US" i="1" dirty="0"/>
              <a:t>covariance matrix</a:t>
            </a:r>
            <a:r>
              <a:rPr lang="en-US" dirty="0"/>
              <a:t>, </a:t>
            </a:r>
            <a:r>
              <a:rPr lang="en-US" dirty="0" err="1"/>
              <a:t>Σ</a:t>
            </a:r>
            <a:endParaRPr lang="en-US" dirty="0"/>
          </a:p>
          <a:p>
            <a:pPr lvl="1"/>
            <a:r>
              <a:rPr lang="en-US" b="1" dirty="0" err="1"/>
              <a:t>Mahalanobis</a:t>
            </a:r>
            <a:r>
              <a:rPr lang="en-US" b="1" dirty="0"/>
              <a:t> Depth of a point</a:t>
            </a:r>
            <a:r>
              <a:rPr lang="en-US" dirty="0"/>
              <a:t>: Square root of (x - </a:t>
            </a:r>
            <a:r>
              <a:rPr lang="en-US" dirty="0" err="1"/>
              <a:t>μ</a:t>
            </a:r>
            <a:r>
              <a:rPr lang="en-US" dirty="0"/>
              <a:t>)'Σ</a:t>
            </a:r>
            <a:r>
              <a:rPr lang="en-US" baseline="30000" dirty="0"/>
              <a:t>-1</a:t>
            </a:r>
            <a:r>
              <a:rPr lang="en-US" dirty="0"/>
              <a:t>(x - </a:t>
            </a:r>
            <a:r>
              <a:rPr lang="en-US" dirty="0" err="1"/>
              <a:t>μ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Measures how far the point x is from the multivariate normal distribution </a:t>
            </a:r>
          </a:p>
          <a:p>
            <a:pPr lvl="2"/>
            <a:r>
              <a:rPr lang="en-US" dirty="0"/>
              <a:t>Look for points that are too far away</a:t>
            </a:r>
          </a:p>
          <a:p>
            <a:r>
              <a:rPr lang="en-US" dirty="0"/>
              <a:t>Mean/Covariance are not </a:t>
            </a:r>
            <a:r>
              <a:rPr lang="en-US" i="1" dirty="0"/>
              <a:t>robust</a:t>
            </a:r>
            <a:r>
              <a:rPr lang="en-US" dirty="0"/>
              <a:t> -- they are sensitive to outliers </a:t>
            </a:r>
          </a:p>
          <a:p>
            <a:pPr lvl="1"/>
            <a:r>
              <a:rPr lang="en-US" dirty="0"/>
              <a:t>Iterative approach: remove points with high </a:t>
            </a:r>
            <a:r>
              <a:rPr lang="en-US" dirty="0" err="1"/>
              <a:t>Mahalanobis</a:t>
            </a:r>
            <a:r>
              <a:rPr lang="en-US" dirty="0"/>
              <a:t> distance, </a:t>
            </a:r>
            <a:r>
              <a:rPr lang="en-US" dirty="0" err="1"/>
              <a:t>recompute</a:t>
            </a:r>
            <a:r>
              <a:rPr lang="en-US" dirty="0"/>
              <a:t> the mean and covariance</a:t>
            </a:r>
          </a:p>
          <a:p>
            <a:pPr lvl="1"/>
            <a:r>
              <a:rPr lang="en-US" dirty="0"/>
              <a:t>Several other general approaches discussed in the reference above (by </a:t>
            </a:r>
            <a:r>
              <a:rPr lang="en-US" dirty="0" err="1"/>
              <a:t>Hellerstein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clear guidelines here -- need to try different techniques based on the data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826996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2290" name="Picture 2" descr="https://github.com/umddb/datascience-fall14/raw/master/lecture-notes/multimedia/outliers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05" y="1515872"/>
            <a:ext cx="6705600" cy="53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87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707253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4" y="1346200"/>
            <a:ext cx="5499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8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Other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Timeseries</a:t>
            </a:r>
            <a:r>
              <a:rPr lang="en-US" dirty="0"/>
              <a:t> outliers</a:t>
            </a:r>
          </a:p>
          <a:p>
            <a:pPr lvl="1"/>
            <a:r>
              <a:rPr lang="en-US" dirty="0"/>
              <a:t>Often the data is in the form of a </a:t>
            </a:r>
            <a:r>
              <a:rPr lang="en-US" dirty="0" err="1"/>
              <a:t>timeseries</a:t>
            </a:r>
            <a:endParaRPr lang="en-US" dirty="0"/>
          </a:p>
          <a:p>
            <a:pPr lvl="1"/>
            <a:r>
              <a:rPr lang="en-US" dirty="0"/>
              <a:t>Can use the historical values/patterns in the data to flag outliers</a:t>
            </a:r>
          </a:p>
          <a:p>
            <a:pPr lvl="1"/>
            <a:r>
              <a:rPr lang="en-US" dirty="0"/>
              <a:t>Rich literature on </a:t>
            </a:r>
            <a:r>
              <a:rPr lang="en-US" i="1" dirty="0"/>
              <a:t>forecasting</a:t>
            </a:r>
            <a:r>
              <a:rPr lang="en-US" dirty="0"/>
              <a:t> in </a:t>
            </a:r>
            <a:r>
              <a:rPr lang="en-US" dirty="0" err="1"/>
              <a:t>timeseries</a:t>
            </a:r>
            <a:r>
              <a:rPr lang="en-US" dirty="0"/>
              <a:t> data</a:t>
            </a:r>
          </a:p>
          <a:p>
            <a:r>
              <a:rPr lang="en-US" dirty="0"/>
              <a:t>Frequency-based outliers</a:t>
            </a:r>
          </a:p>
          <a:p>
            <a:pPr lvl="1"/>
            <a:r>
              <a:rPr lang="en-US" dirty="0"/>
              <a:t>An item is considered a "heavy hitter" if it is much more frequent than other items</a:t>
            </a:r>
          </a:p>
          <a:p>
            <a:pPr lvl="1"/>
            <a:r>
              <a:rPr lang="en-US" dirty="0"/>
              <a:t>In relational tables, can be found using a simple </a:t>
            </a:r>
            <a:r>
              <a:rPr lang="en-US" i="1" dirty="0" err="1"/>
              <a:t>groupby</a:t>
            </a:r>
            <a:r>
              <a:rPr lang="en-US" i="1" dirty="0"/>
              <a:t>-count</a:t>
            </a:r>
            <a:endParaRPr lang="en-US" dirty="0"/>
          </a:p>
          <a:p>
            <a:pPr lvl="1"/>
            <a:r>
              <a:rPr lang="en-US" dirty="0"/>
              <a:t>Often the volume of data may be too much (e.g., internet routers) </a:t>
            </a:r>
          </a:p>
          <a:p>
            <a:pPr lvl="2"/>
            <a:r>
              <a:rPr lang="en-US" dirty="0"/>
              <a:t>Approximation techniques often used</a:t>
            </a:r>
          </a:p>
          <a:p>
            <a:pPr lvl="2"/>
            <a:r>
              <a:rPr lang="en-US" dirty="0"/>
              <a:t>To be discussed sometime later in the class</a:t>
            </a:r>
          </a:p>
          <a:p>
            <a:r>
              <a:rPr lang="en-US" dirty="0"/>
              <a:t>Things generally not as straightforward with other types of data</a:t>
            </a:r>
          </a:p>
          <a:p>
            <a:pPr lvl="1"/>
            <a:r>
              <a:rPr lang="en-US" dirty="0"/>
              <a:t>Outlier detection continues to be a major research area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wrangling/cleaning are a key component of data science pipeline</a:t>
            </a:r>
          </a:p>
          <a:p>
            <a:r>
              <a:rPr lang="en-US" dirty="0"/>
              <a:t>Still largely ad hoc although much tooling in recent years</a:t>
            </a:r>
          </a:p>
          <a:p>
            <a:r>
              <a:rPr lang="en-US" dirty="0"/>
              <a:t>Specifically, we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Schema mapping and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Outliers</a:t>
            </a:r>
          </a:p>
          <a:p>
            <a:r>
              <a:rPr lang="en-US" dirty="0"/>
              <a:t>Next up: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Constraint-based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Entity Resolution/Record Linkage/Data Matching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Entity Resolution Tutorial</a:t>
            </a:r>
            <a:endParaRPr lang="en-US" dirty="0"/>
          </a:p>
          <a:p>
            <a:r>
              <a:rPr lang="en-US" dirty="0"/>
              <a:t>Identify different manifestations of the same real world object</a:t>
            </a:r>
          </a:p>
          <a:p>
            <a:pPr lvl="1"/>
            <a:r>
              <a:rPr lang="en-US" dirty="0"/>
              <a:t>Also called: identity reconciliation, record linkage, deduplication, fuzzy matching, Object consolidation, </a:t>
            </a:r>
            <a:r>
              <a:rPr lang="en-US" dirty="0" err="1"/>
              <a:t>Coreference</a:t>
            </a:r>
            <a:r>
              <a:rPr lang="en-US" dirty="0"/>
              <a:t> resolution, and several others</a:t>
            </a:r>
          </a:p>
          <a:p>
            <a:r>
              <a:rPr lang="en-US" dirty="0"/>
              <a:t>Motivating examples: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</a:p>
          <a:p>
            <a:pPr lvl="1"/>
            <a:r>
              <a:rPr lang="en-US" dirty="0"/>
              <a:t>Postal addresses</a:t>
            </a:r>
          </a:p>
          <a:p>
            <a:pPr lvl="1"/>
            <a:r>
              <a:rPr lang="en-US" dirty="0"/>
              <a:t>Entity recognition in NLP/Information Extraction</a:t>
            </a:r>
          </a:p>
          <a:p>
            <a:pPr lvl="1"/>
            <a:r>
              <a:rPr lang="en-US" dirty="0"/>
              <a:t>Identifying companies in financial records</a:t>
            </a:r>
          </a:p>
          <a:p>
            <a:pPr lvl="1"/>
            <a:r>
              <a:rPr lang="en-US" dirty="0"/>
              <a:t>Comparison shopping</a:t>
            </a:r>
          </a:p>
          <a:p>
            <a:pPr lvl="1"/>
            <a:r>
              <a:rPr lang="en-US" dirty="0"/>
              <a:t>Author disambiguation in citation data</a:t>
            </a:r>
          </a:p>
          <a:p>
            <a:pPr lvl="1"/>
            <a:r>
              <a:rPr lang="en-US" dirty="0"/>
              <a:t>Connecting up accounts on online networks</a:t>
            </a:r>
          </a:p>
          <a:p>
            <a:pPr lvl="1"/>
            <a:r>
              <a:rPr lang="en-US" dirty="0"/>
              <a:t>Crime/Fraud Detection</a:t>
            </a:r>
          </a:p>
          <a:p>
            <a:pPr lvl="1"/>
            <a:r>
              <a:rPr lang="en-US" dirty="0"/>
              <a:t>Census</a:t>
            </a:r>
          </a:p>
          <a:p>
            <a:pPr lvl="1"/>
            <a:r>
              <a:rPr lang="en-US" dirty="0"/>
              <a:t>...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Important to correctly identify references</a:t>
            </a:r>
          </a:p>
          <a:p>
            <a:pPr lvl="1"/>
            <a:r>
              <a:rPr lang="en-US" dirty="0"/>
              <a:t>Often actions taken based on extracted data</a:t>
            </a:r>
          </a:p>
          <a:p>
            <a:pPr lvl="1"/>
            <a:r>
              <a:rPr lang="en-US" dirty="0"/>
              <a:t>Cleaning up data by entity resolution can show structure that may not be apparent before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Such data is naturally ambiguous (e.g., names, postal addresses)</a:t>
            </a:r>
          </a:p>
          <a:p>
            <a:pPr lvl="1"/>
            <a:r>
              <a:rPr lang="en-US" dirty="0"/>
              <a:t>Abbreviations/data truncation</a:t>
            </a:r>
          </a:p>
          <a:p>
            <a:pPr lvl="1"/>
            <a:r>
              <a:rPr lang="en-US" dirty="0"/>
              <a:t>Data entry errors, Missing values, Data formatting issues complicate the problem</a:t>
            </a:r>
          </a:p>
          <a:p>
            <a:pPr lvl="1"/>
            <a:r>
              <a:rPr lang="en-US" dirty="0"/>
              <a:t>Heterogeneous data from many diverse sources</a:t>
            </a:r>
          </a:p>
          <a:p>
            <a:r>
              <a:rPr lang="en-US" dirty="0"/>
              <a:t>No magic bullet here !!</a:t>
            </a:r>
          </a:p>
          <a:p>
            <a:pPr lvl="1"/>
            <a:r>
              <a:rPr lang="en-US" dirty="0"/>
              <a:t>Approaches fairly domain-specific</a:t>
            </a:r>
          </a:p>
          <a:p>
            <a:pPr lvl="1"/>
            <a:r>
              <a:rPr lang="en-US" dirty="0"/>
              <a:t>Be prepared to do a fair amount of manual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2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Deduplication</a:t>
            </a:r>
          </a:p>
          <a:p>
            <a:pPr lvl="1"/>
            <a:r>
              <a:rPr lang="en-US" dirty="0"/>
              <a:t>Cluster records/mentions that correspond to the same entity</a:t>
            </a:r>
          </a:p>
          <a:p>
            <a:pPr lvl="1"/>
            <a:r>
              <a:rPr lang="en-US" dirty="0"/>
              <a:t>Choose/construct a cluster representative</a:t>
            </a:r>
          </a:p>
          <a:p>
            <a:pPr lvl="2"/>
            <a:r>
              <a:rPr lang="en-US" dirty="0"/>
              <a:t>This is in itself a non-trivial task (e.g., averaging may work for numerical attributes, but what about string attributes?)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7410" name="Picture 2" descr="https://github.com/umddb/datascience-fall14/raw/master/lecture-notes/multimedia/er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5397500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12886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 </a:t>
            </a:r>
          </a:p>
          <a:p>
            <a:r>
              <a:rPr lang="en-US" dirty="0"/>
              <a:t>Record Linkage</a:t>
            </a:r>
          </a:p>
          <a:p>
            <a:pPr lvl="1"/>
            <a:r>
              <a:rPr lang="en-US" dirty="0"/>
              <a:t>Match records across two different databases (e.g., two social networks, or financial records w/ campaign donations)</a:t>
            </a:r>
          </a:p>
          <a:p>
            <a:pPr lvl="1"/>
            <a:r>
              <a:rPr lang="en-US" dirty="0"/>
              <a:t>Typically assume that the two databases are fairly clean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8434" name="Picture 2" descr="https://github.com/umddb/datascience-fall14/raw/master/lecture-notes/multimedia/er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07" y="5083925"/>
            <a:ext cx="2967464" cy="16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3439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Reference Matching</a:t>
            </a:r>
          </a:p>
          <a:p>
            <a:pPr lvl="1"/>
            <a:r>
              <a:rPr lang="en-US" dirty="0"/>
              <a:t>Match "references" to clean records in a reference table</a:t>
            </a:r>
          </a:p>
          <a:p>
            <a:pPr lvl="1"/>
            <a:r>
              <a:rPr lang="en-US" dirty="0"/>
              <a:t>Commonly comes up in "entity recognition" (e.g., matching newspaper article mentions to names of people)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9458" name="Picture 2" descr="https://github.com/umddb/datascience-fall14/raw/master/lecture-notes/multimedia/er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90" y="5082689"/>
            <a:ext cx="3162471" cy="17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Comprehensive treatment: Data Matching; P. Christen; 2012 (Springer Books -- not available for free)</a:t>
            </a:r>
          </a:p>
          <a:p>
            <a:r>
              <a:rPr lang="en-US" dirty="0"/>
              <a:t>One of the key issues is finding similarities between two references</a:t>
            </a:r>
          </a:p>
          <a:p>
            <a:pPr lvl="1"/>
            <a:r>
              <a:rPr lang="en-US" dirty="0"/>
              <a:t>What similarity function to use?</a:t>
            </a:r>
          </a:p>
          <a:p>
            <a:r>
              <a:rPr lang="en-US" dirty="0"/>
              <a:t>Edit Distance Functions</a:t>
            </a:r>
          </a:p>
          <a:p>
            <a:pPr lvl="1"/>
            <a:r>
              <a:rPr lang="en-US" dirty="0" err="1"/>
              <a:t>Levenstein</a:t>
            </a:r>
            <a:r>
              <a:rPr lang="en-US" dirty="0"/>
              <a:t>: min number of changes to go from one reference to another </a:t>
            </a:r>
          </a:p>
          <a:p>
            <a:pPr lvl="2"/>
            <a:r>
              <a:rPr lang="en-US" dirty="0"/>
              <a:t>A change is defined to be: a single character insertion or deletion or substitution</a:t>
            </a:r>
          </a:p>
          <a:p>
            <a:pPr lvl="2"/>
            <a:r>
              <a:rPr lang="en-US" dirty="0"/>
              <a:t>May add transposition</a:t>
            </a:r>
          </a:p>
          <a:p>
            <a:pPr lvl="1"/>
            <a:r>
              <a:rPr lang="en-US" dirty="0"/>
              <a:t>Many adjustments to the basic idea proposed (e.g., higher weights to changes at the start)</a:t>
            </a:r>
          </a:p>
          <a:p>
            <a:pPr lvl="1"/>
            <a:r>
              <a:rPr lang="en-US" dirty="0"/>
              <a:t>Not cheap to compute, especially for millions of pairs</a:t>
            </a:r>
          </a:p>
          <a:p>
            <a:r>
              <a:rPr lang="en-US" dirty="0"/>
              <a:t>Set Similarity</a:t>
            </a:r>
          </a:p>
          <a:p>
            <a:pPr lvl="1"/>
            <a:r>
              <a:rPr lang="en-US" dirty="0"/>
              <a:t>Some function of intersection size and union size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Jaccard</a:t>
            </a:r>
            <a:r>
              <a:rPr lang="en-US" dirty="0"/>
              <a:t> distance = size of intersection/size of union</a:t>
            </a:r>
          </a:p>
          <a:p>
            <a:pPr lvl="1"/>
            <a:r>
              <a:rPr lang="en-US" dirty="0"/>
              <a:t>Much faster to compute</a:t>
            </a:r>
          </a:p>
          <a:p>
            <a:r>
              <a:rPr lang="en-US" dirty="0"/>
              <a:t>Vector Similarity</a:t>
            </a:r>
          </a:p>
          <a:p>
            <a:pPr lvl="1"/>
            <a:r>
              <a:rPr lang="en-US" dirty="0"/>
              <a:t>Cosine similarity – </a:t>
            </a:r>
            <a:r>
              <a:rPr lang="en-US" dirty="0">
                <a:solidFill>
                  <a:schemeClr val="tx2"/>
                </a:solidFill>
              </a:rPr>
              <a:t>we’ll talk about this much more in NLP lectures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Q-Grams</a:t>
            </a:r>
          </a:p>
          <a:p>
            <a:pPr lvl="1"/>
            <a:r>
              <a:rPr lang="en-US" dirty="0"/>
              <a:t>Find all length-q substrings in each string</a:t>
            </a:r>
          </a:p>
          <a:p>
            <a:pPr lvl="1"/>
            <a:r>
              <a:rPr lang="en-US" dirty="0"/>
              <a:t>Use set/vector similarity on the resulting set</a:t>
            </a:r>
          </a:p>
          <a:p>
            <a:r>
              <a:rPr lang="en-US" dirty="0"/>
              <a:t>Several approaches that combine the above (especially q-grams and edit distance, e.g., </a:t>
            </a:r>
            <a:r>
              <a:rPr lang="en-US" dirty="0" err="1"/>
              <a:t>Jaro</a:t>
            </a:r>
            <a:r>
              <a:rPr lang="en-US" dirty="0"/>
              <a:t>-Winkler)</a:t>
            </a:r>
          </a:p>
          <a:p>
            <a:r>
              <a:rPr lang="en-US" dirty="0">
                <a:hlinkClick r:id="rId3"/>
              </a:rPr>
              <a:t>Soundex</a:t>
            </a:r>
            <a:r>
              <a:rPr lang="en-US" dirty="0"/>
              <a:t>: Phonetic Similarity Metric</a:t>
            </a:r>
          </a:p>
          <a:p>
            <a:pPr lvl="1"/>
            <a:r>
              <a:rPr lang="en-US" dirty="0"/>
              <a:t>Homophones should be encoded to the same representation so spelling errors can be handled</a:t>
            </a:r>
          </a:p>
          <a:p>
            <a:pPr lvl="1"/>
            <a:r>
              <a:rPr lang="en-US" dirty="0"/>
              <a:t>Robert and Rupert get assigned the same code (R163), but Rubin yields R150</a:t>
            </a:r>
          </a:p>
          <a:p>
            <a:r>
              <a:rPr lang="en-US" dirty="0"/>
              <a:t>May need to use Translation Tables</a:t>
            </a:r>
          </a:p>
          <a:p>
            <a:pPr lvl="1"/>
            <a:r>
              <a:rPr lang="en-US" dirty="0"/>
              <a:t>To handle abbreviations, nicknames, other synonyms</a:t>
            </a:r>
          </a:p>
          <a:p>
            <a:r>
              <a:rPr lang="en-US" dirty="0"/>
              <a:t>Different types of data requires more domain-specific functions</a:t>
            </a:r>
          </a:p>
          <a:p>
            <a:pPr lvl="1"/>
            <a:r>
              <a:rPr lang="en-US" dirty="0"/>
              <a:t>E.g., geographical locations, postal addresses</a:t>
            </a:r>
          </a:p>
          <a:p>
            <a:pPr lvl="1"/>
            <a:r>
              <a:rPr lang="en-US" dirty="0"/>
              <a:t>Also much work on computing distances between XML documents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22197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76394"/>
            <a:ext cx="7620000" cy="5149770"/>
          </a:xfrm>
        </p:spPr>
        <p:txBody>
          <a:bodyPr/>
          <a:lstStyle/>
          <a:p>
            <a:r>
              <a:rPr lang="en-US" dirty="0"/>
              <a:t>Simple threshold method</a:t>
            </a:r>
          </a:p>
          <a:p>
            <a:pPr lvl="1"/>
            <a:r>
              <a:rPr lang="en-US" dirty="0"/>
              <a:t>If the distance below some number, the two references are assumed to be equal</a:t>
            </a:r>
          </a:p>
          <a:p>
            <a:pPr lvl="1"/>
            <a:r>
              <a:rPr lang="en-US" dirty="0"/>
              <a:t>May review borderline matches manually</a:t>
            </a:r>
          </a:p>
          <a:p>
            <a:r>
              <a:rPr lang="en-US" dirty="0"/>
              <a:t>Can be generalized to rule-based:</a:t>
            </a:r>
          </a:p>
          <a:p>
            <a:pPr lvl="1"/>
            <a:r>
              <a:rPr lang="en-US" dirty="0"/>
              <a:t>Example from Christen,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22530" name="Picture 2" descr="https://github.com/umddb/datascience-fall14/raw/master/lecture-notes/multimedia/er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7" y="3351298"/>
            <a:ext cx="6288505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May want to give more weight to matches involving rarer words</a:t>
            </a:r>
          </a:p>
          <a:p>
            <a:pPr lvl="1"/>
            <a:r>
              <a:rPr lang="en-US" dirty="0"/>
              <a:t>More naturally applicable to record linkage problem</a:t>
            </a:r>
          </a:p>
          <a:p>
            <a:pPr lvl="1"/>
            <a:r>
              <a:rPr lang="en-US" dirty="0"/>
              <a:t>If two records match on a rare name like "</a:t>
            </a:r>
            <a:r>
              <a:rPr lang="en-US" dirty="0" err="1"/>
              <a:t>Machanavajjhala</a:t>
            </a:r>
            <a:r>
              <a:rPr lang="en-US" dirty="0"/>
              <a:t>", they are likely to be a match</a:t>
            </a:r>
          </a:p>
          <a:p>
            <a:pPr lvl="1"/>
            <a:r>
              <a:rPr lang="en-US" dirty="0"/>
              <a:t>Can formalize this as "probabilistic record linkage”</a:t>
            </a:r>
          </a:p>
          <a:p>
            <a:r>
              <a:rPr lang="en-US" dirty="0"/>
              <a:t>Constraints: May need to be satisfied, but can also be used to find matches</a:t>
            </a:r>
          </a:p>
          <a:p>
            <a:pPr lvl="1"/>
            <a:r>
              <a:rPr lang="en-US" dirty="0"/>
              <a:t>Often have constraints on the matching possibilities</a:t>
            </a:r>
          </a:p>
          <a:p>
            <a:pPr lvl="1"/>
            <a:r>
              <a:rPr lang="en-US" dirty="0"/>
              <a:t>Transitivity: M1 and M2 match, and M2 and M3 match, and M1 and M3 must match</a:t>
            </a:r>
          </a:p>
          <a:p>
            <a:pPr lvl="1"/>
            <a:r>
              <a:rPr lang="en-US" dirty="0"/>
              <a:t>Exclusivity: M1 and M2 match --&gt; M3 cannot match with M2</a:t>
            </a:r>
          </a:p>
          <a:p>
            <a:pPr lvl="1"/>
            <a:r>
              <a:rPr lang="en-US" dirty="0"/>
              <a:t>Other types of constraints: </a:t>
            </a:r>
          </a:p>
          <a:p>
            <a:pPr lvl="2"/>
            <a:r>
              <a:rPr lang="en-US" dirty="0"/>
              <a:t>E.g., if two papers match, their venues must match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5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Clustering-based ER Techniques:</a:t>
            </a:r>
          </a:p>
          <a:p>
            <a:pPr lvl="1"/>
            <a:r>
              <a:rPr lang="en-US" dirty="0"/>
              <a:t>Deduplication is basically a clustering problem</a:t>
            </a:r>
          </a:p>
          <a:p>
            <a:pPr lvl="1"/>
            <a:r>
              <a:rPr lang="en-US" dirty="0"/>
              <a:t>Can use clustering algorithms for this purpose</a:t>
            </a:r>
          </a:p>
          <a:p>
            <a:pPr lvl="1"/>
            <a:r>
              <a:rPr lang="en-US" dirty="0"/>
              <a:t>But most clusters are very small (in fact of size = 1)</a:t>
            </a:r>
          </a:p>
          <a:p>
            <a:pPr lvl="1"/>
            <a:r>
              <a:rPr lang="en-US" dirty="0"/>
              <a:t>Some clustering algorithms are better suited for this, especially Agglomerative Clustering </a:t>
            </a:r>
          </a:p>
          <a:p>
            <a:pPr lvl="2"/>
            <a:r>
              <a:rPr lang="en-US" dirty="0"/>
              <a:t>Unlikely K-Means would work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Crowdsourcing</a:t>
            </a:r>
          </a:p>
          <a:p>
            <a:pPr lvl="1"/>
            <a:r>
              <a:rPr lang="en-US" dirty="0"/>
              <a:t>Humans are often better at this task</a:t>
            </a:r>
          </a:p>
          <a:p>
            <a:pPr lvl="1"/>
            <a:r>
              <a:rPr lang="en-US" dirty="0"/>
              <a:t>Can use one of the crowdsourcing mechanisms (e.g., Mechanical Turk) for getting human input on the difficult pairs</a:t>
            </a:r>
          </a:p>
          <a:p>
            <a:pPr lvl="1"/>
            <a:r>
              <a:rPr lang="en-US" dirty="0"/>
              <a:t>Quite heavily used commercially (e.g., to disambiguate products, restaurants, etc.)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Scaling to Big Data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immediate problem</a:t>
            </a:r>
          </a:p>
          <a:p>
            <a:pPr lvl="1"/>
            <a:r>
              <a:rPr lang="en-US" dirty="0"/>
              <a:t>There are O(N</a:t>
            </a:r>
            <a:r>
              <a:rPr lang="en-US" baseline="30000" dirty="0"/>
              <a:t>2</a:t>
            </a:r>
            <a:r>
              <a:rPr lang="en-US" dirty="0"/>
              <a:t>) possible matches</a:t>
            </a:r>
          </a:p>
          <a:p>
            <a:pPr lvl="1"/>
            <a:r>
              <a:rPr lang="en-US" dirty="0"/>
              <a:t>Must reduce the search space</a:t>
            </a:r>
          </a:p>
          <a:p>
            <a:r>
              <a:rPr lang="en-US" dirty="0"/>
              <a:t>Use some easy-to-evaluate criterion to restrict the pairs considered further</a:t>
            </a:r>
          </a:p>
          <a:p>
            <a:pPr lvl="1"/>
            <a:r>
              <a:rPr lang="en-US" dirty="0"/>
              <a:t>May lead to false negative (i.e., missed matches) depending on how noisy the data is</a:t>
            </a:r>
          </a:p>
          <a:p>
            <a:r>
              <a:rPr lang="en-US" dirty="0"/>
              <a:t>Much work on this problem as well, but domain-specific knowledge likely to be more useful in practice</a:t>
            </a:r>
          </a:p>
          <a:p>
            <a:r>
              <a:rPr lang="en-US" dirty="0"/>
              <a:t>One useful technique to know: min-hash signatures</a:t>
            </a:r>
          </a:p>
          <a:p>
            <a:pPr lvl="1"/>
            <a:r>
              <a:rPr lang="en-US" dirty="0"/>
              <a:t>Can quickly find potentially overlapping sets</a:t>
            </a:r>
          </a:p>
          <a:p>
            <a:pPr lvl="1"/>
            <a:r>
              <a:rPr lang="en-US" dirty="0"/>
              <a:t>Turns up to be very useful in many domains (beyond 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42702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78607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0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20017</TotalTime>
  <Words>4002</Words>
  <Application>Microsoft Macintosh PowerPoint</Application>
  <PresentationFormat>On-screen Show (4:3)</PresentationFormat>
  <Paragraphs>695</Paragraphs>
  <Slides>56</Slides>
  <Notes>42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Arial Black</vt:lpstr>
      <vt:lpstr>Calibri</vt:lpstr>
      <vt:lpstr>Cambria Math</vt:lpstr>
      <vt:lpstr>Comic Sans MS</vt:lpstr>
      <vt:lpstr>Mangal</vt:lpstr>
      <vt:lpstr>Symbol</vt:lpstr>
      <vt:lpstr>Tahoma</vt:lpstr>
      <vt:lpstr>Times New Roman</vt:lpstr>
      <vt:lpstr>Wingdings</vt:lpstr>
      <vt:lpstr>Essential</vt:lpstr>
      <vt:lpstr>Introduction to  Data Science</vt:lpstr>
      <vt:lpstr>Announcements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Rest of Today’s Lecture</vt:lpstr>
      <vt:lpstr>Overview</vt:lpstr>
      <vt:lpstr>Overview</vt:lpstr>
      <vt:lpstr>Overview</vt:lpstr>
      <vt:lpstr>Overview</vt:lpstr>
      <vt:lpstr>Outline</vt:lpstr>
      <vt:lpstr>Outline</vt:lpstr>
      <vt:lpstr>Data Integration</vt:lpstr>
      <vt:lpstr>Data Integration</vt:lpstr>
      <vt:lpstr>1. Data Warehousing</vt:lpstr>
      <vt:lpstr>2. In-place integration</vt:lpstr>
      <vt:lpstr>Data Integration</vt:lpstr>
      <vt:lpstr>Data Integration: Key Challenges</vt:lpstr>
      <vt:lpstr>Schema Matching or Alignment</vt:lpstr>
      <vt:lpstr>Schema Matching or Alignment</vt:lpstr>
      <vt:lpstr>summary</vt:lpstr>
      <vt:lpstr>Outline</vt:lpstr>
      <vt:lpstr>Data quality Problems</vt:lpstr>
      <vt:lpstr>Single-source problems</vt:lpstr>
      <vt:lpstr>Data quality Problems</vt:lpstr>
      <vt:lpstr>Multi-source problems</vt:lpstr>
      <vt:lpstr>Outline</vt:lpstr>
      <vt:lpstr>Univariate outliers</vt:lpstr>
      <vt:lpstr>Univariate outliers</vt:lpstr>
      <vt:lpstr>Multivariate outliers</vt:lpstr>
      <vt:lpstr>outliers</vt:lpstr>
      <vt:lpstr>outliers</vt:lpstr>
      <vt:lpstr>Other outliers</vt:lpstr>
      <vt:lpstr>Wrap-up</vt:lpstr>
      <vt:lpstr>Data Cleaning: Outlier Resolution</vt:lpstr>
      <vt:lpstr>Data Cleaning: Outlier Resolution</vt:lpstr>
      <vt:lpstr>Entity Resolution: Three Slightly Different Problems</vt:lpstr>
      <vt:lpstr>Entity Resolution: Three Slightly Different Problems</vt:lpstr>
      <vt:lpstr>Entity Resolution: Three Slightly Different Problems</vt:lpstr>
      <vt:lpstr>Entity Resolution: Data Matching</vt:lpstr>
      <vt:lpstr>Entity Resolution: Data Matching</vt:lpstr>
      <vt:lpstr>Entity Resolution: Algorithms</vt:lpstr>
      <vt:lpstr>Entity Resolution: Algorithms</vt:lpstr>
      <vt:lpstr>Entity Resolution: Algorithms</vt:lpstr>
      <vt:lpstr>Entity Resolution: Algorithms</vt:lpstr>
      <vt:lpstr>Entity Resolution: Scaling to Big Data</vt:lpstr>
      <vt:lpstr>Next Class: Summary Statistics &amp;Visualization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2521</cp:revision>
  <cp:lastPrinted>2018-09-27T18:08:41Z</cp:lastPrinted>
  <dcterms:created xsi:type="dcterms:W3CDTF">2013-03-05T15:39:19Z</dcterms:created>
  <dcterms:modified xsi:type="dcterms:W3CDTF">2018-09-27T18:12:46Z</dcterms:modified>
</cp:coreProperties>
</file>