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7" r:id="rId6"/>
    <p:sldId id="260" r:id="rId7"/>
    <p:sldId id="271" r:id="rId8"/>
    <p:sldId id="270" r:id="rId9"/>
    <p:sldId id="272" r:id="rId10"/>
    <p:sldId id="258" r:id="rId11"/>
    <p:sldId id="273" r:id="rId12"/>
    <p:sldId id="265" r:id="rId13"/>
    <p:sldId id="275" r:id="rId14"/>
    <p:sldId id="274" r:id="rId15"/>
    <p:sldId id="268" r:id="rId16"/>
    <p:sldId id="269"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17067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16308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108097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30369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271182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343580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270703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377377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42221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360223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2F50C7-848C-4A39-BA92-7F18323ACF97}"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756E-BF89-487C-9869-9F8C6DD826D2}" type="slidenum">
              <a:rPr lang="en-US" smtClean="0"/>
              <a:t>‹#›</a:t>
            </a:fld>
            <a:endParaRPr lang="en-US" dirty="0"/>
          </a:p>
        </p:txBody>
      </p:sp>
    </p:spTree>
    <p:extLst>
      <p:ext uri="{BB962C8B-B14F-4D97-AF65-F5344CB8AC3E}">
        <p14:creationId xmlns:p14="http://schemas.microsoft.com/office/powerpoint/2010/main" val="32936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F50C7-848C-4A39-BA92-7F18323ACF97}" type="datetimeFigureOut">
              <a:rPr lang="en-US" smtClean="0"/>
              <a:t>10/8/2018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756E-BF89-487C-9869-9F8C6DD826D2}" type="slidenum">
              <a:rPr lang="en-US" smtClean="0"/>
              <a:t>‹#›</a:t>
            </a:fld>
            <a:endParaRPr lang="en-US" dirty="0"/>
          </a:p>
        </p:txBody>
      </p:sp>
    </p:spTree>
    <p:extLst>
      <p:ext uri="{BB962C8B-B14F-4D97-AF65-F5344CB8AC3E}">
        <p14:creationId xmlns:p14="http://schemas.microsoft.com/office/powerpoint/2010/main" val="153179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189" y="590204"/>
            <a:ext cx="9144000" cy="1423468"/>
          </a:xfrm>
        </p:spPr>
        <p:txBody>
          <a:bodyPr>
            <a:normAutofit/>
          </a:bodyPr>
          <a:lstStyle/>
          <a:p>
            <a:r>
              <a:rPr lang="en-US" dirty="0" smtClean="0"/>
              <a:t>Hypothesis Testing</a:t>
            </a:r>
            <a:endParaRPr lang="en-US" dirty="0"/>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565" y="2187399"/>
            <a:ext cx="5535868" cy="405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8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212" y="523703"/>
            <a:ext cx="8083800" cy="6062850"/>
          </a:xfrm>
          <a:prstGeom prst="rect">
            <a:avLst/>
          </a:prstGeom>
        </p:spPr>
      </p:pic>
    </p:spTree>
    <p:extLst>
      <p:ext uri="{BB962C8B-B14F-4D97-AF65-F5344CB8AC3E}">
        <p14:creationId xmlns:p14="http://schemas.microsoft.com/office/powerpoint/2010/main" val="538404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alternative hypothesis tries to nullify the ghosts!</a:t>
            </a:r>
            <a:endParaRPr lang="en-US" dirty="0"/>
          </a:p>
        </p:txBody>
      </p:sp>
      <p:pic>
        <p:nvPicPr>
          <p:cNvPr id="9218" name="Picture 2" descr="Image result for ghostbust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12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r>
              <a:rPr lang="en-US" dirty="0" smtClean="0"/>
              <a:t>Ghosts say the best server config for a query we run is X config and the best results are returned in 10 minutes.</a:t>
            </a:r>
          </a:p>
          <a:p>
            <a:r>
              <a:rPr lang="en-US" dirty="0" smtClean="0"/>
              <a:t>Alternative hypothesis: A different server config is better and returns results in 4 minutes. </a:t>
            </a:r>
          </a:p>
          <a:p>
            <a:r>
              <a:rPr lang="en-US" dirty="0" smtClean="0"/>
              <a:t>Can we reject the null hypothesis and kill the ghosts?</a:t>
            </a:r>
            <a:endParaRPr lang="en-US" dirty="0"/>
          </a:p>
        </p:txBody>
      </p:sp>
    </p:spTree>
    <p:extLst>
      <p:ext uri="{BB962C8B-B14F-4D97-AF65-F5344CB8AC3E}">
        <p14:creationId xmlns:p14="http://schemas.microsoft.com/office/powerpoint/2010/main" val="2643173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X4AAAD8CAYAAABw1c+bAAAABHNCSVQICAgIfAhkiAAAAAlwSFlzAAALEgAACxIB0t1+/AAAADl0RVh0U29mdHdhcmUAbWF0cGxvdGxpYiB2ZXJzaW9uIDIuMi4yLCBodHRwOi8vbWF0cGxvdGxpYi5vcmcvhp/UCwAAIABJREFUeJzt3Xl8VPW9//HXJwsJhJCwBAgkIUEW2ULEiCxVUBEpCtirFlzqVuW2V+1yW++tbX/a2l5rb++jq7aUKnWpW6WCtFK364IKyCaCLLIGCGEJCYQ1kOXz+2NGbgyBDGSSSZj38/GYR+Z8v99z5pOTzHvOnDlzjrk7IiISPWIiXYCIiDQtBb+ISJRR8IuIRBkFv4hIlFHwi4hEGQW/iEiUUfCLiEQZBb+ISJRR8IuIRJm4SBdQl06dOnl2dnakyxARaTGWLl26x93TQhnbLIM/OzubJUuWRLoMEZEWw8y2hDpWu3pERKKMgl9EJMoo+EVEokyz3McvImeHiooKCgsLKS8vj3QpZ43ExEQyMjKIj48/42Uo+EWk0RQWFpKcnEx2djZmFulyWjx3p6SkhMLCQnJycs54OfXu6jGzTDN728zWmNkqM/tmHWPMzH5rZhvMbIWZDanRd4uZrQ/ebjnjSkWkxSkvL6djx44K/TAxMzp27Njgd1ChbPFXAt9x92VmlgwsNbM33H11jTFfBHoHbxcCfwAuNLMOwANAPuDBeee4+94GVS0iLYZCP7zCsT7r3eJ39x3uvix4/wCwBuhea9gk4CkPWAikmlk6cAXwhruXBsP+DWBcg6sWEZEzdlpH9ZhZNnAe8GGtru7AthrThcG2k7WLiDSJgoICBg4cGPL4W2+9lZkzZwIwevTos/LLpCF/uGtmbYG/Ad9y9/21u+uYxU/RXtfypwJTAbKyskItS6Rp/SgljMsqC9+yRE5DSFv8ZhZPIPSfcfeX6hhSCGTWmM4Aik7RfgJ3n+7u+e6en5YW0ukmRERCUllZyS233EJubi7XXnsthw8fZunSpYwaNYrzzz+fK664gh07dkS6zCZT7xa/BT5JeBxY4+6/PMmwOcDdZvY8gQ93y9x9h5m9BjxkZu2D48YC94WhbhFpYX7891WsLqq9s6Bh+ndrxwMTBtQ77tNPP+Xxxx9n5MiR3H777Tz66KPMmjWLl19+mbS0NF544QV+8IMfMGPGjLDW11yFsqtnJPAVYKWZLQ+2fR/IAnD3acBcYDywATgM3BbsKzWznwCLg/M96O6l4StfRKR+mZmZjBw5EoCbbrqJhx56iE8++YTLL78cgKqqKtLT0yNZYpOqN/jd/X3q3ldfc4wDd52kbwYQHS+jInJSoWyZN5bah0AmJyczYMAAFixYEKGKIkvn6hGRs97WrVuPh/xzzz3HsGHDKC4uPt5WUVHBqlWrIllik1Lwi8hZr1+/fjz55JPk5uZSWlrKPffcw8yZM/nP//xPBg8eTF5eHvPnz490mU1G5+oRkbNadnY2q1evPqE9Ly+PefPmndD+xBNPHL//zjvvNGJlkaMtfhGRKKPgFxGJMgp+EZEoo+AXEYkyCn4RkSij4BcRiTI6nFNEmk44z24KIZ3htKCggKuuuopPPvnkc+33338/F198MWPGjKlzvtmzZ9OnTx/69+8fllKbE23xi0hUevDBB08a+hAI/rqO/z8TlZWVYVlOuCj4ReSsV1VVxZ133smAAQMYO3YsR44c+dwFV773ve/Rv39/cnNz+e53v8v8+fOZM2cO9957L3l5eWzcuJHly5czbNgwcnNz+dKXvsTevYEryC5evJjc3FyGDx/Ovffee/yiL0888QTXXXcdEyZMYOzYsRw8eJDLLruMIUOGMGjQIF5++WUg8I7k3HPP5Y477mDgwIHceOONvPnmm4wcOZLevXuzaNGisK8PBb+InPXWr1/PXXfdxapVq0hNTeVvf/vb8b7S0lJmzZrFqlWrWLFiBT/84Q8ZMWIEEydO5Be/+AXLly/nnHPO4eabb+bnP/85K1asYNCgQfz4xz8G4LbbbmPatGksWLCA2NjYzz3uggULePLJJ3nrrbdITExk1qxZLFu2jLfffpvvfOc7BM5vCRs2bOCb3/wmK1asYO3atTz77LO8//77/M///A8PPfRQ2NeHgl9Ezno5OTnk5eUBcP7551NQUHC8r127diQmJnLHHXfw0ksv0aZNmxPmLysrY9++fYwaNQqAW265hXnz5rFv3z4OHDjAiBEjALjhhhs+N9/ll19Ohw4dAHB3vv/975Obm8uYMWPYvn07u3btOl7foEGDiImJYcCAAVx22WWYGYMGDfpcreGi4BeRs15CQsLx+7GxsZ/b5x4XF8eiRYu45pprmD17NuPGjQt5uZ9tsZ9MUlLS8fvPPPMMxcXFLF26lOXLl9OlSxfKy8tPqC8mJub4dExMTKN8PqDgF5GodvDgQcrKyhg/fjy//vWvWb48cL2p5ORkDhw4AEBKSgrt27fnvffeA+Dpp59m1KhRtG/fnuTkZBYuXAjA888/f9LHKSsro3PnzsTHx/P222+zZcuWRv7NTk6Hc4pI02mGF5g/cOAAkyZNory8HHfnV7/6FQBTpkzhzjvv5Le//S0zZ87kySef5Gtf+xqHDx+mZ8+e/PnPfwbg8ccf58477yQpKYnRo0eTklL3Ias33ngjEyZMID8/n7y8PM4999wm+x1rs/reqpjZDOAqYLe7D6yj/17gxuBkHNAPSAtedrEAOABUAZXunh9KUfn5+b5kyZKQfwmRJhPO49CbYQiG25o1a+jXr1+ky2hUBw8epG3btgA8/PDD7Nixg9/85jeN+ph1rVczWxpqxoayxf8E8AjwVF2d7v4L4BfBB54AfLvWdXUvcfc9oRQjItLSvPLKK/zsZz+jsrKSHj16fO58/s1VKNfcnWdm2SEu73rguYYUJCLSkkyePJnJkydHuozTErYPd82sDTAO+FuNZgdeN7OlZjY1XI8lIi1HfbuT5fSEY32G86ieCcAHtXbzjHT3IcAXgbvM7OKTzWxmU81siZktKS4uDmNZIhIpiYmJlJSUKPzDxN0pKSkhMTGxQcsJ51E9U6i1m8fdi4I/d5vZLGAocOJFLgNjpgPTIfDhbhjrEpEIycjIoLCwEG3MhU9iYiIZGRkNWkZYgt/MUoBRwE012pKAGHc/ELw/FngwHI8nIi1DfHw8OTk5kS5Daqk3+M3sOWA00MnMCoEHgHgAd58WHPYl4HV3P1Rj1i7ALDP77HGedfdXw1e6iIiciVCO6rk+hDFPEDjss2bbJmDwmRYmIiKNQ6dsEBGJMgp+EZEoo+AXEYkyCn4RkSij4BcRiTIKfhGRKKPgFxGJMgp+EZEoo+AXEYkyCn4RkSij4BcRiTIKfhGRKKPgFxGJMgp+EZEoo+AXEYkyCn4RkSij4BcRiTL1Br+ZzTCz3Wb2yUn6R5tZmZktD97ur9E3zsw+NbMNZva9cBYuIiJnJpQt/ieAcfWMec/d84K3BwHMLBZ4FPgi0B+43sz6N6RYERFpuHqD393nAaVnsOyhwAZ33+Tux4DngUlnsBwREQmjcO3jH25mH5vZP81sQLCtO7CtxpjCYFudzGyqmS0xsyXFxcVhKktERGoLR/AvA3q4+2Dgd8DsYLvVMdZPthB3n+7u+e6en5aWFoayRESkLg0Ofnff7+4Hg/fnAvFm1onAFn5mjaEZQFFDH09ERBqmwcFvZl3NzIL3hwaXWQIsBnqbWY6ZtQKmAHMa+ngiItIwcfUNMLPngNFAJzMrBB4A4gHcfRpwLfB1M6sEjgBT3N2BSjO7G3gNiAVmuPuqRvktREQkZPUGv7tfX0//I8AjJ+mbC8w9s9JERKQx6Ju7IiJRRsEvIhJlFPwiIlFGwS8iEmUU/CIiUUbBLyISZRT8IiJRRsEvIhJlFPwiIlFGwS8iEmUU/CIiUUbBLyISZRT8IiJRRsEvIhJlFPwiIlFGwS8iEmUU/CIiUabe4DezGWa228w+OUn/jWa2Inibb2aDa/QVmNlKM1tuZkvCWbiIiJyZULb4nwDGnaJ/MzDK3XOBnwDTa/Vf4u557p5/ZiWKiEg4hXLN3Xlmln2K/vk1JhcCGQ0vS0REGku49/F/FfhnjWkHXjezpWY29VQzmtlUM1tiZkuKi4vDXJaIiHym3i3+UJnZJQSC/ws1mke6e5GZdQbeMLO17j6vrvndfTrB3UT5+fkerrpEROTzwrLFb2a5wGPAJHcv+azd3YuCP3cDs4Ch4Xg8ERE5cw0OfjPLAl4CvuLu62q0J5lZ8mf3gbFAnUcGiYhI06l3V4+ZPQeMBjqZWSHwABAP4O7TgPuBjsDvzQygMngETxdgVrAtDnjW3V9thN9BREROQyhH9VxfT/8dwB11tG8CBp84h4iIRJK+uSsiEmUU/CIiUUbBLyISZRT8IiJRRsEvIhJlFPwiIlFGwS8iEmUU/CIiUUbBLyISZRT8IiJRRsEvIhJlFPwiIlFGwS8iEmUU/CIiUUbBLyISZRT8IiJRRsEvIhJlQgp+M5thZrvNrM5r5lrAb81sg5mtMLMhNfpuMbP1wdst4SpcRETOTKhb/E8A407R/0Wgd/A2FfgDgJl1IHCN3guBocADZtb+TIsVEZGGCyn43X0eUHqKIZOApzxgIZBqZunAFcAb7l7q7nuBNzj1C4iIiDSyei+2HqLuwLYa04XBtpO1n8DMphJ4t0BWVlaYypJ6/SgljMsqC9+yJLL0f3FWC9eHu1ZHm5+i/cRG9+nunu/u+WlpaWEqS0REagtX8BcCmTWmM4CiU7SLiEiEhCv45wA3B4/uGQaUufsO4DVgrJm1D36oOzbYJiIiERLSPn4zew4YDXQys0ICR+rEA7j7NGAuMB7YABwGbgv2lZrZT4DFwUU96O6n+pBYREQaWUjB7+7X19PvwF0n6ZsBzDj90kREpDHom7siIlFGwS8iEmUU/CIiUUbBLyISZRT8IiJRRsEvIhJlFPwiIlFGwS8iEmUU/CIiUUbBLyISZRT8IiJRRsEvIhJlFPwiIlFGwS8iEmUU/CIiUUbBLyISZUIKfjMbZ2afmtkGM/teHf2/MrPlwds6M9tXo6+qRt+ccBYvIiKnr94rcJlZLPAocDmBi6cvNrM57r76szHu/u0a4+8BzquxiCPunhe+kkVEpCFC2eIfCmxw903ufgx4Hph0ivHXA8+FozgREQm/UIK/O7CtxnRhsO0EZtYDyAHeqtGcaGZLzGyhmV19xpWKiEhYhHKxdaujzU8ydgow092rarRluXuRmfUE3jKzle6+8YQHMZsKTAXIysoKoSwRETkToWzxFwKZNaYzgKKTjJ1Crd087l4U/LkJeIfP7/+vOW66u+e7e35aWloIZYmIyJkIJfgXA73NLMfMWhEI9xOOzjGzvkB7YEGNtvZmlhC83wkYCayuPa+IiDSdenf1uHulmd0NvAbEAjPcfZWZPQgscffPXgSuB55395q7gfoBfzSzagIvMg/XPBpIRESaXij7+HH3ucDcWm3315r+UR3zzQcGNaA+EREJM31zV0Qkyij4RUSijIJfRCTKKPhFRKKMgl9EJMoo+EVEooyCX0Qkyij4RUSijIJfRCTKKPhFRKKMgl9EJMoo+EVEooyCX0Qkyij4RUSijIJfRCTKKPhFRKKMgl9EJMqEFPxmNs7MPjWzDWb2vTr6bzWzYjNbHrzdUaPvFjNbH7zdEs7iRUTk9NV76UUziwUeBS4HCoHFZjanjmvnvuDud9eatwPwAJAPOLA0OO/esFQvIiKnLZQt/qHABnff5O7HgOeBSSEu/wrgDXcvDYb9G8C4MytVRETCIZTg7w5sqzFdGGyr7RozW2FmM80s8zTnFRGRJlLvrh7A6mjzWtN/B55z96Nm9jXgSeDSEOcNPIjZVGAqQFZWVghliYRXRVU1uw8cZWdZOcUHjnLwaCUHyys4eLSSo5XVVLvjFZNxIJ5KkuwobSinjR2lA/tJs310tjI6sJ84q470ryNyUqEEfyGQWWM6AyiqOcDdS2pM/gn4eY15R9ea9526HsTdpwPTAfLz8+t8cRBpKHencO8RNuw+yLpdB1i/+yAbdh+kaN8Rig8exU/yn2cGMWZY9ZUYUHGKp04M1WRYMdm2k562g2zbSW/bzsCYzaTY4cb5xUROQyjBvxjobWY5wHZgCnBDzQFmlu7uO4KTE4E1wfuvAQ+ZWfvg9FjgvgZXLRKisiMVLN+2j4+27uWjrftYvm0fZUcqjvenJSfQu3NbRvdNo2tKa9JTEumakkha2wTaJcbTNjGOpIRYEuJiAzP8KAWAajeO0IrDJHDIW1NCO4o9hWJPZbe3p8C7sNnTWVrdh0O0Pv542baTgbaZ3JhNXLB1L4O6pxAXq6OqpWnVG/zuXmlmdxMI8VhghruvMrMHgSXuPgf4hplNBCqBUuDW4LylZvYTAi8eAA+6e2kj/B4iABytrGLplr28v34P72/Yw8rtZbgHttj7dklm/KCuDOyeQt8uyfTq3JbUNq3O6HFizEniKEkcJc32k82uOse5QzGprK3OZKXnsLK6Jx9V9+If1cPh9/NpmxDHBdntGX5OR0ac04kB3dphVtceUpHwCWWLH3efC8yt1XZ/jfv3cZIteXefAcxoQI0ip1R66Bhvrt7F66t38sGGEo5UVBEXY5yXlco3L+vNBdkdyM1IITkxvslrM4PO7KNz7D4uZuXx9mJvx6JrFjF/4x4WbCrh7U+LAejaLpFL+3Xm8n5dGH5ORxLjY5u8Zjn7hRT8Is3N7v3lvLJyB6+t2smizaVUO3RPbc11+Rlc1DuNYT07RCToQ5Vm+7kyN50rc9MB2LW/nHnrivnfNbuZ/dF2nv1wK63jY7nk3DQmDu7O6L5pehGQsFHwS4tx+Fglr63ayUvLtvPBhj1UO/Tp0pa7LunFFQO6tujdJF3aJXJdfibX5WdSXlHFwk0lvLF6F69+spO5K3eSnBDHuIFdmZjXjeE9O+pzAWkQBb80a+7Ogo0lvLi0kNdW7eTwsSq6p7bm30b34urzutOrc9tIlxh2ifGxjO7bmdF9O/PjiQP4YGMJc5YX8c9PdvLi0kI6Jydw7fkZTL4gkx4dkyJdrrRACn5plvYeOsbflhXy7Idb2bTnEMmJcUzK68bVed25ILsDMTEtc8v+dMXFxjCqTxqj+qTxXxUDeWvtbmYuLWTauxv5/TsbGdmrI5MvyOKKAV3+78gjkXoo+KXZcHeWbd3LMwu38o+VOzhWWc35Pdrzy0t7MX5QetTv406Mj2X8oHTGD0pnR9kRXlxSyAuLt/GN5z6ifZt4pgzN4ivDetAttXX9C5OopuCXiDtWWc3fPy7isfc3s2bHftomxDE5P5MbLsyiX3q7SJfXLKWntOYbl/Xm7kt68cHGPfxl4Rb++O5Gps/bxLgBXbl1ZDb5Pdq32M88pHEp+CVi9h46xrOLtvLk/AJ2HzhKny5teehLg5iU142kBP1rhiImxriodxoX9U6jcO9hnl6whecWbeWVlTsY0K0dt43MYcLgdO0Gks/Rs0ua3Kbig8z4YDMzlxZSXlHNxX3S+J/rcriodydtoTZARvs23De+H98c05tZH23niQ8K+O6LH/OL19Zy+8gcbrgwq1kf4ipNR8EvTWZF4T4eeWsDb6zZRXxMDF86rzu3fyGHvl2TI13aWaVNqzhuvLAHNwzN4r31e5j27kZ+9s+1PPL2Bm4a1oPbRmbTOTkx0mVKBCn4pdEtKSjld29t4N11xbRLjOOeS3rxleHZpCUnRLq0s5qZcXGfNC7uk8aKwn388d1NTHt3I4+/v5lrhmQw9eKe5HTS4aDRSMEvjeKz4+9/+9Z6Fm4qpUNSK/5jXF++MqyHdjdEQG5GKo/eOISCPYeY/t4mZi4t5PnFWxk/MJ27LulF/276ED2aKPglrNyddz4t5ndvrWfZ1n10Tk7g/13Vn+uHZtKmlf7dIi27UxIPfWkQ3xrTmyc+KODpBVt4ZeUOxvTrwjcu60VuRmqkS5QmoGeihEW1G69/soPfvbWBVUX76Z7amp9ePZBrz8+I+uPvm6POyYn8x7hz+ddR5/DEBwXM+GAzEx/5gFF90vjGZb04P9IFSqNS8EuDVHoMr1QP45HKq1n/l2Vkd2zDf1+by5fO6068zifT7KW0juebY3pz+xeyeXrhFh57bzPX/GEBI2K+zzfiXmJYzNpIlyiNQMEvZ6TCY5lV9QV+XzWJAu9KH9vGb6bkcVVuN2Kj5HQKZ5PkxHj+bXQvbh2RzbMfbuWPr+xlyrH7GWpruDtuNhfFrERH2p49FPxyWso9nherRjGtcgLbSWOgbWZa/C8ZG7OUmLyvRbo8aaA2reK446Ke3PTmUF6ouoRplRO4ueI+8mw998TN5tKYj/QCcBZQ8EtIDnsCz1ZdyvTKq9hNe4bYOn4aN4PRMR8rCM5CiVbBLXGvMyX2Lf5WdTG/r5rIVyvuZYBt5p642YyNWUKM6dLYLVVIwW9m44DfELj04mPu/nCt/n8H7iBw6cVi4HZ33xLsq4Ljlx7a6u4Tw1S7NIED3pqnqi7n8crxlNKO4TGr+HXsowyPWa3AjwIJVskNcW9xXey7zK4ayaNVV/O1im/T2wq5K+5lropZQJxVR7pMOU31Br+ZxQKPApcDhcBiM5vj7qtrDPsIyHf3w2b2deC/gcnBviPunhfmuqWRlXoyf64cxxNVYzlAEqNjlnN33GzyY9ZFujSJgHir4rq4efxL7Hu8Uj2MRysn8a2Ku/iVXcPXY+fwL7Hv0cqqIl2mhCiULf6hwAZ33wRgZs8Dk4Djwe/ub9cYvxC4KZxFStPZ7an8qXI8z1SN4TCJjItZxF1xLzMoZnOkS5NmINacibELuCpmIW9WD+GRyqv5XuVUflv5L/xr3D+YHPs2iVYR6TKlHqEEf3dgW43pQuDCU4z/KvDPGtOJZraEwG6gh9199mlXKY1uW3Un/lg1gb9WjaKSOCbGzOff4l6mT8z2SJcmzVCMOWNjl3J5zFLmVefySOXVPFB5K7+rvJo74+ZyY+ybtLXySJcpJxFK8Ne1J7fOT3XM7CYgHxhVoznL3YvMrCfwlpmtdPeNdcw7FZgKkJWVFUJZEg4bqrvxh8oJzK7+AjE418bO42uxc+gRszvSpUkLYAajYlcwKnYFH1afyyOVV/Ozyhv4Q+UEbot7lVtjXycl0kXKCUIJ/kIgs8Z0BlBUe5CZjQF+AIxy96Oftbt7UfDnJjN7BzgPOCH43X06MB0gPz9fhws0sk+2l/GHdzYy99h/k0AFN8e+ztS4V0i30kiXJi3UhTFrubDVwyyvPodHKifxq8rr+FPllXzl1bXcNiKbzu10RtDmIpTgXwz0NrMcYDswBbih5gAzOw/4IzDO3XfXaG8PHHb3o2bWCRhJ4INfiYDqaufddcVMn7eJBZtKSE6I4+uxf+f2uH/SyfZHujw5S+TFbOSxVr9kTXUmj1ZezbR32/D4e5u5+rxu3HFRT/p00Wm4I63e4Hf3SjO7G3iNwOGcM9x9lZk9CCxx9znAL4C2wIvBC2l8dthmP+CPZlYNxBDYx7+6zgeSRnO0soqXPyriT+9tYv3ug6SnJPKD8f2YPDSTdg9/OdLlyVmqX8w2Hmn1O757933M+GAzf12yjb8uKWR03zSmXtST4ed01IV3IiSk4/jdfS4wt1bb/TXujznJfPOBQQ0pUM7cvsPHeObDrTwxv4DiA0fpl96OX0/O48rcdJ1HR5pMdqckHpw0kG+P6cNfFm7hyQVbuOGxDxnQrR13XtRT/48RoG/unoXW7tzPUwu2MGvZdo5UVDGqTxpTJ/dkhLawJILaJ7Xinst6c+fFPXl5+Xb+9N5mvvXCcn7+6lpuHp7N5Asy6ZDUKtJlRgUF/1mioqqaN1bv4sn5BXy4uZSEuBgm5XXj9i/kcG5XXWRDmo/E+FgmX5DFdedn8s663fxp3mZ+/upafvXmOq7KTefm4dnkZeq6AI1Jwd/CFR84yguLt/KXhVvZub+cjPat+f74c/lyfiapbbT1JM1XTIxx6blduPTcLqzbdYCnF2zhpWWFvLRsO7kZKdw8PJurctN1PYdGoOBvgaqqnXnrinlh8TbeXLOLymrnot6d+OnVA7nk3M46LbK0OH26JPOTqwfyH+P68tKy7Ty1oIDvvvgx//XKav5lSAZfzs+kb1cdDRQuCv4WZGvJYf66ZBszlxayc385HZNacdvIbKYMzeKctLaRLk+kwZIT47llRDY3D+/Bgo0lPL1wC08tKODx9zczOCOF6/IzmTC4Gymtdd3mhlDwN3MHj1by+qqdvLikkAWbSogxGNUnjR9N7M+l53ahVZyOhpCzj5kxolcnRvTqRMnBo8xeXsSLS7bxw9mf8JN/rOaLA7vy5fxMhvXsSIze4Z42BX8zdLSyinc/Leblj4v43zW7KK+oJqtDG747tg/XnJ9BekrrSJco0mQ6tk3gq1/I4faR2azcXsZfl2zj5eVFzF5eRJd2CVyV242Jg7uRm5Gio9ZCpOBvJiqqqlm0uZS/f1zE3JU72F9eSYekVnw5P5NJed0YktVe/9QS1cyM3IxUcjNS+eGV/Xl99S7mLC86viuoR8c2TMjtxsS8bvp2cD0U/BF05FgV89YX89qqnfzvmt2UHakgqVUsVwzoysS8bozs1UlfbBGpQ2J8LBMHB7b0yw5X8Nqqncz5uIjfv7OBR97eQM+0JMb278rYAV3Iy0jV7qBaFPxNrPjAUeatK+b11Tt5d10x5RXVtEuMY0y/Lowd0JVRfdJo3UqHr4mEKqVNPF++IJMvX5DJ7gPlvPrJTl5ftYvH3tvEtHc3kpacEHh+9e/C8HM66vBQFPyNrqKqmqVb9jJvXTHvritmVVHgZGhd2yXy5fxMrhjQlaE5HbRlLxIGnZMTuXl4NjcPz6bscAVvf7qbN1bvYs7y7Ty3aCsJcTFc2LMjF/fuxMV90ujduW1U7kJV8IdZVbWzZsd+PtxcysJNJSzYWMLBo5XExhjn92jPvVf05eLeaQzo1k5vP0UaUUqbeK4+rztXn9ed8ooqFmwq4d1Pi3lvfTE/fWUNvLKG9JTMKdSBAAAJF0lEQVRELurdiRHndGJoTge6pUbHgRMK/gY6VlkdDPoSPtxUyqKCUg6UVwKQ2aE1EwZ3Y1SfNEb06ki7RB17LBIJifGxXNK3M5f07QxA4d7DvLd+D++tL+bVT3by1yWFAGS0b83QnA5cmNOBC7I7kNMp6ax8R6DgPw3uTkHJYT7eto/l2/bxceE+VhXt51hlNQA9OyVx5aB0LuzZgQtzOkbN1oNIS5PRvg3XD83i+qFZx9+lL9pcyqLNpbz7aTEvLQtccrRDUityM1LIzUhlcPBnWnJChKtvOAX/SZRXVLFh90HW7jzApzv3s3bnAVYUllF2JHAh6dbxsQzKSOHWEdkMzkjlguz2usKQSAsUG2MM7J7CwO4p3P6FHNydjcWHWLS5lI+27mVFYRnz1q2nOnhdwG4pieRmpNK/Wzv6dk2mb5dksjq0aVG7bqM++PeXV1Cw5xCb9xyiYM9h1u0+wNod+ykoOUxV8C/dKi6G3p3bMn5QVwZnpJKXlUqvtLbE6QNZkbOOmdGrc1t6dW7LDRcGrv996Gglq4r2s6JwHx8XlrGicB+vrtp5fJ7W8bH07tKWPl2SObdrMjmdksjulERG+9YkxDW/o4jO+uCvqKpmZ1k5O8rK2VF2hMK9R4Ihf4iCkkPsOXjsc+OzOrShb9dkrhyUTt+ugVf07I5tFPIiUSwpIY6hOR0YmtPheNuho5Ws332QdTsP8OmuA3y68wDvritm5tLC42NiDLqltia7YxI9OrYhu2MSWR3b0C2lNempiXRMahWRzxBCCn4zGwf8hsClFx9z94dr9ScATwHnAyXAZHcvCPbdB3wVqAK+4e6vha36GqqrnRkfbKZoXyDgi8rK2bHvCMUHj+K1Lt3epV0C2R2TGNOvC9mdksjumEROp8AfRsf4ikgokhLiyMtMPeHaAaWHjlFQcogtJYfYvOcwW0oOUVBymFdW7mDf4YrPjU2IiyE9JZH04AtBVoc2fGtMn0avvd7gN7NY4FHgcqAQWGxmc2pdO/erwF5372VmU4CfA5PNrD+Bi7MPALoBb5pZH3evCvcvEhNj/ObN9VS5k56SSLfU1vTtm0Z6Smu6pSYe/9kttTVtWp31b3REJEI6JLWiQ1IrhmS1P6Fv3+FjbC09fHwDdUdZOUX7jlC07wgLNpawpGBv8wh+YCiwwd03AZjZ88AkoGbwTwJ+FLw/E3jEAu9fJgHPu/tRYLOZbQgub0F4yv+8+fddStuEuLPy8CsRaflS27QitU0rcjPq7q+u9ro7wiyUHdfdgW01pguDbXWOcfdKoAzoGOK8YZOcGK/QF5EWq6mODApli7+uSmq/LJ1sTCjzBhZgNhWYGpw8aGafhlBbXToBe85w3sZ09tf147D+02p9nZ7mur7gx9Zcazvb6uoR6sBQgr8QyKwxnQEUnWRMoZnFASlAaYjzAuDu04HpoZV9cma2xN3zG7qccFNdp0d1nZ7mWhc039qiua5QdvUsBnqbWY6ZtSLwYe2cWmPmALcE718LvOXuHmyfYmYJZpYD9AYWhad0ERE5E/Vu8bt7pZndDbxG4HDOGe6+ysweBJa4+xzgceDp4Ie3pQReHAiO+yuBD4Irgbsa44geEREJXUjHNbr7XGBurbb7a9wvB647ybz/BfxXA2o8XQ3eXdRIVNfpUV2np7nWBc23tqity7z2t5tEROSspvMQiIhEmRYZ/GaWaWZvm9kaM1tlZt+sY4yZ2W/NbIOZrTCzIc2krtFmVmZmy4O3++taVpjrSjSzRWb2cbCuH9cxJsHMXgiurw/NLLuZ1HWrmRXXWF93NHZdNR471sw+MrN/1NHX5OsrxLoiub4KzGxl8HGX1NHf5M/JEOtq8udk8HFTzWymma0NZsbwWv2Nt77cvcXdgHRgSPB+MrAO6F9rzHjgnwS+SzAM+LCZ1DUa+EcTry8D2gbvxwMfAsNqjfk3YFrw/hTghWZS163AIxH6P/t34Nm6/l6RWF8h1hXJ9VUAdDpFf5M/J0Osq8mfk8HHfRK4I3i/FZDaVOurRW7xu/sOd18WvH8AWMOJ3wieBDzlAQuBVDNLbwZ1NbngOjgYnIwP3mp/uDOJwD8iBE67cZk18tegQ6wrIswsA7gSeOwkQ5p8fYVYV3PW5M/J5srM2gEXEzgiEnc/5u77ag1rtPXVIoO/puBb7PMIbC3W1KSni6jtFHUBDA/u3vinmQ1oonpizWw5sBt4w91Pur7886fdiHRdANcE3+rONLPMOvobw6+B/wCqT9IfkfUVQl0QmfUFgRft181sqQW+iV9bpJ6T9dUFTf+c7AkUA38O7rZ7zMySao1ptPXVooPfzNoCfwO+5e77a3fXMUuTbE3WU9cyoIe7DwZ+B8xuiprcvcrd8wh8e3qomQ2sNSQi6yuEuv4OZLt7LvAm/7eV3WjM7Cpgt7svPdWwOtoadX2FWFeTr68aRrr7EOCLwF1mdnGt/kg9J+urKxLPyThgCPAHdz8POAR8r9aYRltfLTb4zSyeQLg+4+4v1TEk5NNFNGVd7r7/s90bHvh+RLyZdWrsumo8/j7gHWBcra7j68s+f9qNiNbl7iUeOLsrwJ8IXPOhsY0EJppZAfA8cKmZ/aXWmEisr3rritD6+uyxi4I/dwOzCJyJt6aIPCfrqytCz8lCoLDGO9yZBF4Iao9plPXVIoM/uC/1cWCNu//yJMPmADcHPxkfBpS5+45I12VmXT/bF2xmQwn8DUoaua40M0sN3m8NjAHW1hp2stNuRLSuWvs0JxL43KRRuft97p7h7tkEPrh9y91vqjWsyddXKHVFYn0FHzfJzJI/uw+MBT6pNSwSz8l664rEc9LddwLbzKxvsOkyPn+qe2jE9dVSr0gyEvgKsDK4fxjg+0AWgLtPI/BN4/HABuAwcFszqeta4OtmVgkcAaY0dmAQONroSQtcVCcG+Ku7/8NCOO1GM6jrG2Y2kcApP0oJHLUSEc1gfYVSV6TWVxdgVjA/44Bn3f1VM/saRPQ5GUpdkXhOAtwDPGOBc6BtAm5rqvWlb+6KiESZFrmrR0REzpyCX0Qkyij4RUSijIJfRCTKKPhFRKKMgl9EJMoo+EVEooyCX0Qkyvx/V4QSf7j2bJ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png;base64,iVBORw0KGgoAAAANSUhEUgAAAX4AAAD8CAYAAABw1c+bAAAABHNCSVQICAgIfAhkiAAAAAlwSFlzAAALEgAACxIB0t1+/AAAADl0RVh0U29mdHdhcmUAbWF0cGxvdGxpYiB2ZXJzaW9uIDIuMi4yLCBodHRwOi8vbWF0cGxvdGxpYi5vcmcvhp/UCwAAIABJREFUeJzt3Xl8VPW9//HXJwsJhJCwBAgkIUEW2ULEiCxVUBEpCtirFlzqVuW2V+1yW++tbX/a2l5rb++jq7aUKnWpW6WCtFK364IKyCaCLLIGCGEJCYQ1kOXz+2NGbgyBDGSSSZj38/GYR+Z8v99z5pOTzHvOnDlzjrk7IiISPWIiXYCIiDQtBb+ISJRR8IuIRBkFv4hIlFHwi4hEGQW/iEiUUfCLiEQZBb+ISJRR8IuIRJm4SBdQl06dOnl2dnakyxARaTGWLl26x93TQhnbLIM/OzubJUuWRLoMEZEWw8y2hDpWu3pERKKMgl9EJMoo+EVEokyz3McvImeHiooKCgsLKS8vj3QpZ43ExEQyMjKIj48/42Uo+EWk0RQWFpKcnEx2djZmFulyWjx3p6SkhMLCQnJycs54OfXu6jGzTDN728zWmNkqM/tmHWPMzH5rZhvMbIWZDanRd4uZrQ/ebjnjSkWkxSkvL6djx44K/TAxMzp27Njgd1ChbPFXAt9x92VmlgwsNbM33H11jTFfBHoHbxcCfwAuNLMOwANAPuDBeee4+94GVS0iLYZCP7zCsT7r3eJ39x3uvix4/wCwBuhea9gk4CkPWAikmlk6cAXwhruXBsP+DWBcg6sWEZEzdlpH9ZhZNnAe8GGtru7AthrThcG2k7WLiDSJgoICBg4cGPL4W2+9lZkzZwIwevTos/LLpCF/uGtmbYG/Ad9y9/21u+uYxU/RXtfypwJTAbKyskItS6Rp/SgljMsqC9+yRE5DSFv8ZhZPIPSfcfeX6hhSCGTWmM4Aik7RfgJ3n+7u+e6en5YW0ukmRERCUllZyS233EJubi7XXnsthw8fZunSpYwaNYrzzz+fK664gh07dkS6zCZT7xa/BT5JeBxY4+6/PMmwOcDdZvY8gQ93y9x9h5m9BjxkZu2D48YC94WhbhFpYX7891WsLqq9s6Bh+ndrxwMTBtQ77tNPP+Xxxx9n5MiR3H777Tz66KPMmjWLl19+mbS0NF544QV+8IMfMGPGjLDW11yFsqtnJPAVYKWZLQ+2fR/IAnD3acBcYDywATgM3BbsKzWznwCLg/M96O6l4StfRKR+mZmZjBw5EoCbbrqJhx56iE8++YTLL78cgKqqKtLT0yNZYpOqN/jd/X3q3ldfc4wDd52kbwYQHS+jInJSoWyZN5bah0AmJyczYMAAFixYEKGKIkvn6hGRs97WrVuPh/xzzz3HsGHDKC4uPt5WUVHBqlWrIllik1Lwi8hZr1+/fjz55JPk5uZSWlrKPffcw8yZM/nP//xPBg8eTF5eHvPnz490mU1G5+oRkbNadnY2q1evPqE9Ly+PefPmndD+xBNPHL//zjvvNGJlkaMtfhGRKKPgFxGJMgp+EZEoo+AXEYkyCn4RkSij4BcRiTI6nFNEmk44z24KIZ3htKCggKuuuopPPvnkc+33338/F198MWPGjKlzvtmzZ9OnTx/69+8fllKbE23xi0hUevDBB08a+hAI/rqO/z8TlZWVYVlOuCj4ReSsV1VVxZ133smAAQMYO3YsR44c+dwFV773ve/Rv39/cnNz+e53v8v8+fOZM2cO9957L3l5eWzcuJHly5czbNgwcnNz+dKXvsTevYEryC5evJjc3FyGDx/Ovffee/yiL0888QTXXXcdEyZMYOzYsRw8eJDLLruMIUOGMGjQIF5++WUg8I7k3HPP5Y477mDgwIHceOONvPnmm4wcOZLevXuzaNGisK8PBb+InPXWr1/PXXfdxapVq0hNTeVvf/vb8b7S0lJmzZrFqlWrWLFiBT/84Q8ZMWIEEydO5Be/+AXLly/nnHPO4eabb+bnP/85K1asYNCgQfz4xz8G4LbbbmPatGksWLCA2NjYzz3uggULePLJJ3nrrbdITExk1qxZLFu2jLfffpvvfOc7BM5vCRs2bOCb3/wmK1asYO3atTz77LO8//77/M///A8PPfRQ2NeHgl9Ezno5OTnk5eUBcP7551NQUHC8r127diQmJnLHHXfw0ksv0aZNmxPmLysrY9++fYwaNQqAW265hXnz5rFv3z4OHDjAiBEjALjhhhs+N9/ll19Ohw4dAHB3vv/975Obm8uYMWPYvn07u3btOl7foEGDiImJYcCAAVx22WWYGYMGDfpcreGi4BeRs15CQsLx+7GxsZ/b5x4XF8eiRYu45pprmD17NuPGjQt5uZ9tsZ9MUlLS8fvPPPMMxcXFLF26lOXLl9OlSxfKy8tPqC8mJub4dExMTKN8PqDgF5GodvDgQcrKyhg/fjy//vWvWb48cL2p5ORkDhw4AEBKSgrt27fnvffeA+Dpp59m1KhRtG/fnuTkZBYuXAjA888/f9LHKSsro3PnzsTHx/P222+zZcuWRv7NTk6Hc4pI02mGF5g/cOAAkyZNory8HHfnV7/6FQBTpkzhzjvv5Le//S0zZ87kySef5Gtf+xqHDx+mZ8+e/PnPfwbg8ccf58477yQpKYnRo0eTklL3Ias33ngjEyZMID8/n7y8PM4999wm+x1rs/reqpjZDOAqYLe7D6yj/17gxuBkHNAPSAtedrEAOABUAZXunh9KUfn5+b5kyZKQfwmRJhPO49CbYQiG25o1a+jXr1+ky2hUBw8epG3btgA8/PDD7Nixg9/85jeN+ph1rVczWxpqxoayxf8E8AjwVF2d7v4L4BfBB54AfLvWdXUvcfc9oRQjItLSvPLKK/zsZz+jsrKSHj16fO58/s1VKNfcnWdm2SEu73rguYYUJCLSkkyePJnJkydHuozTErYPd82sDTAO+FuNZgdeN7OlZjY1XI8lIi1HfbuT5fSEY32G86ieCcAHtXbzjHT3IcAXgbvM7OKTzWxmU81siZktKS4uDmNZIhIpiYmJlJSUKPzDxN0pKSkhMTGxQcsJ51E9U6i1m8fdi4I/d5vZLGAocOJFLgNjpgPTIfDhbhjrEpEIycjIoLCwEG3MhU9iYiIZGRkNWkZYgt/MUoBRwE012pKAGHc/ELw/FngwHI8nIi1DfHw8OTk5kS5Daqk3+M3sOWA00MnMCoEHgHgAd58WHPYl4HV3P1Rj1i7ALDP77HGedfdXw1e6iIiciVCO6rk+hDFPEDjss2bbJmDwmRYmIiKNQ6dsEBGJMgp+EZEoo+AXEYkyCn4RkSij4BcRiTIKfhGRKKPgFxGJMgp+EZEoo+AXEYkyCn4RkSij4BcRiTIKfhGRKKPgFxGJMgp+EZEoo+AXEYkyCn4RkSij4BcRiTL1Br+ZzTCz3Wb2yUn6R5tZmZktD97ur9E3zsw+NbMNZva9cBYuIiJnJpQt/ieAcfWMec/d84K3BwHMLBZ4FPgi0B+43sz6N6RYERFpuHqD393nAaVnsOyhwAZ33+Tux4DngUlnsBwREQmjcO3jH25mH5vZP81sQLCtO7CtxpjCYFudzGyqmS0xsyXFxcVhKktERGoLR/AvA3q4+2Dgd8DsYLvVMdZPthB3n+7u+e6en5aWFoayRESkLg0Ofnff7+4Hg/fnAvFm1onAFn5mjaEZQFFDH09ERBqmwcFvZl3NzIL3hwaXWQIsBnqbWY6ZtQKmAHMa+ngiItIwcfUNMLPngNFAJzMrBB4A4gHcfRpwLfB1M6sEjgBT3N2BSjO7G3gNiAVmuPuqRvktREQkZPUGv7tfX0//I8AjJ+mbC8w9s9JERKQx6Ju7IiJRRsEvIhJlFPwiIlFGwS8iEmUU/CIiUUbBLyISZRT8IiJRRsEvIhJlFPwiIlFGwS8iEmUU/CIiUUbBLyISZRT8IiJRRsEvIhJlFPwiIlFGwS8iEmUU/CIiUabe4DezGWa228w+OUn/jWa2Inibb2aDa/QVmNlKM1tuZkvCWbiIiJyZULb4nwDGnaJ/MzDK3XOBnwDTa/Vf4u557p5/ZiWKiEg4hXLN3Xlmln2K/vk1JhcCGQ0vS0REGku49/F/FfhnjWkHXjezpWY29VQzmtlUM1tiZkuKi4vDXJaIiHym3i3+UJnZJQSC/ws1mke6e5GZdQbeMLO17j6vrvndfTrB3UT5+fkerrpEROTzwrLFb2a5wGPAJHcv+azd3YuCP3cDs4Ch4Xg8ERE5cw0OfjPLAl4CvuLu62q0J5lZ8mf3gbFAnUcGiYhI06l3V4+ZPQeMBjqZWSHwABAP4O7TgPuBjsDvzQygMngETxdgVrAtDnjW3V9thN9BREROQyhH9VxfT/8dwB11tG8CBp84h4iIRJK+uSsiEmUU/CIiUUbBLyISZRT8IiJRRsEvIhJlFPwiIlFGwS8iEmUU/CIiUUbBLyISZRT8IiJRRsEvIhJlFPwiIlFGwS8iEmUU/CIiUUbBLyISZRT8IiJRRsEvIhJlQgp+M5thZrvNrM5r5lrAb81sg5mtMLMhNfpuMbP1wdst4SpcRETOTKhb/E8A407R/0Wgd/A2FfgDgJl1IHCN3guBocADZtb+TIsVEZGGCyn43X0eUHqKIZOApzxgIZBqZunAFcAb7l7q7nuBNzj1C4iIiDSyei+2HqLuwLYa04XBtpO1n8DMphJ4t0BWVlaYypJ6/SgljMsqC9+yJLL0f3FWC9eHu1ZHm5+i/cRG9+nunu/u+WlpaWEqS0REagtX8BcCmTWmM4CiU7SLiEiEhCv45wA3B4/uGQaUufsO4DVgrJm1D36oOzbYJiIiERLSPn4zew4YDXQys0ICR+rEA7j7NGAuMB7YABwGbgv2lZrZT4DFwUU96O6n+pBYREQaWUjB7+7X19PvwF0n6ZsBzDj90kREpDHom7siIlFGwS8iEmUU/CIiUUbBLyISZRT8IiJRRsEvIhJlFPwiIlFGwS8iEmUU/CIiUUbBLyISZRT8IiJRRsEvIhJlFPwiIlFGwS8iEmUU/CIiUUbBLyISZUIKfjMbZ2afmtkGM/teHf2/MrPlwds6M9tXo6+qRt+ccBYvIiKnr94rcJlZLPAocDmBi6cvNrM57r76szHu/u0a4+8BzquxiCPunhe+kkVEpCFC2eIfCmxw903ufgx4Hph0ivHXA8+FozgREQm/UIK/O7CtxnRhsO0EZtYDyAHeqtGcaGZLzGyhmV19xpWKiEhYhHKxdaujzU8ydgow092rarRluXuRmfUE3jKzle6+8YQHMZsKTAXIysoKoSwRETkToWzxFwKZNaYzgKKTjJ1Crd087l4U/LkJeIfP7/+vOW66u+e7e35aWloIZYmIyJkIJfgXA73NLMfMWhEI9xOOzjGzvkB7YEGNtvZmlhC83wkYCayuPa+IiDSdenf1uHulmd0NvAbEAjPcfZWZPQgscffPXgSuB55395q7gfoBfzSzagIvMg/XPBpIRESaXij7+HH3ucDcWm3315r+UR3zzQcGNaA+EREJM31zV0Qkyij4RUSijIJfRCTKKPhFRKKMgl9EJMoo+EVEooyCX0Qkyij4RUSijIJfRCTKKPhFRKKMgl9EJMoo+EVEooyCX0Qkyij4RUSijIJfRCTKKPhFRKKMgl9EJMqEFPxmNs7MPjWzDWb2vTr6bzWzYjNbHrzdUaPvFjNbH7zdEs7iRUTk9NV76UUziwUeBS4HCoHFZjanjmvnvuDud9eatwPwAJAPOLA0OO/esFQvIiKnLZQt/qHABnff5O7HgOeBSSEu/wrgDXcvDYb9G8C4MytVRETCIZTg7w5sqzFdGGyr7RozW2FmM80s8zTnFRGRJlLvrh7A6mjzWtN/B55z96Nm9jXgSeDSEOcNPIjZVGAqQFZWVghliYRXRVU1uw8cZWdZOcUHjnLwaCUHyys4eLSSo5XVVLvjFZNxIJ5KkuwobSinjR2lA/tJs310tjI6sJ84q470ryNyUqEEfyGQWWM6AyiqOcDdS2pM/gn4eY15R9ea9526HsTdpwPTAfLz8+t8cRBpKHencO8RNuw+yLpdB1i/+yAbdh+kaN8Rig8exU/yn2cGMWZY9ZUYUHGKp04M1WRYMdm2k562g2zbSW/bzsCYzaTY4cb5xUROQyjBvxjobWY5wHZgCnBDzQFmlu7uO4KTE4E1wfuvAQ+ZWfvg9FjgvgZXLRKisiMVLN+2j4+27uWjrftYvm0fZUcqjvenJSfQu3NbRvdNo2tKa9JTEumakkha2wTaJcbTNjGOpIRYEuJiAzP8KAWAajeO0IrDJHDIW1NCO4o9hWJPZbe3p8C7sNnTWVrdh0O0Pv542baTgbaZ3JhNXLB1L4O6pxAXq6OqpWnVG/zuXmlmdxMI8VhghruvMrMHgSXuPgf4hplNBCqBUuDW4LylZvYTAi8eAA+6e2kj/B4iABytrGLplr28v34P72/Yw8rtZbgHttj7dklm/KCuDOyeQt8uyfTq3JbUNq3O6HFizEniKEkcJc32k82uOse5QzGprK3OZKXnsLK6Jx9V9+If1cPh9/NpmxDHBdntGX5OR0ac04kB3dphVtceUpHwCWWLH3efC8yt1XZ/jfv3cZIteXefAcxoQI0ip1R66Bhvrt7F66t38sGGEo5UVBEXY5yXlco3L+vNBdkdyM1IITkxvslrM4PO7KNz7D4uZuXx9mJvx6JrFjF/4x4WbCrh7U+LAejaLpFL+3Xm8n5dGH5ORxLjY5u8Zjn7hRT8Is3N7v3lvLJyB6+t2smizaVUO3RPbc11+Rlc1DuNYT07RCToQ5Vm+7kyN50rc9MB2LW/nHnrivnfNbuZ/dF2nv1wK63jY7nk3DQmDu7O6L5pehGQsFHwS4tx+Fglr63ayUvLtvPBhj1UO/Tp0pa7LunFFQO6tujdJF3aJXJdfibX5WdSXlHFwk0lvLF6F69+spO5K3eSnBDHuIFdmZjXjeE9O+pzAWkQBb80a+7Ogo0lvLi0kNdW7eTwsSq6p7bm30b34urzutOrc9tIlxh2ifGxjO7bmdF9O/PjiQP4YGMJc5YX8c9PdvLi0kI6Jydw7fkZTL4gkx4dkyJdrrRACn5plvYeOsbflhXy7Idb2bTnEMmJcUzK68bVed25ILsDMTEtc8v+dMXFxjCqTxqj+qTxXxUDeWvtbmYuLWTauxv5/TsbGdmrI5MvyOKKAV3+78gjkXoo+KXZcHeWbd3LMwu38o+VOzhWWc35Pdrzy0t7MX5QetTv406Mj2X8oHTGD0pnR9kRXlxSyAuLt/GN5z6ifZt4pgzN4ivDetAttXX9C5OopuCXiDtWWc3fPy7isfc3s2bHftomxDE5P5MbLsyiX3q7SJfXLKWntOYbl/Xm7kt68cHGPfxl4Rb++O5Gps/bxLgBXbl1ZDb5Pdq32M88pHEp+CVi9h46xrOLtvLk/AJ2HzhKny5teehLg5iU142kBP1rhiImxriodxoX9U6jcO9hnl6whecWbeWVlTsY0K0dt43MYcLgdO0Gks/Rs0ua3Kbig8z4YDMzlxZSXlHNxX3S+J/rcriodydtoTZARvs23De+H98c05tZH23niQ8K+O6LH/OL19Zy+8gcbrgwq1kf4ipNR8EvTWZF4T4eeWsDb6zZRXxMDF86rzu3fyGHvl2TI13aWaVNqzhuvLAHNwzN4r31e5j27kZ+9s+1PPL2Bm4a1oPbRmbTOTkx0mVKBCn4pdEtKSjld29t4N11xbRLjOOeS3rxleHZpCUnRLq0s5qZcXGfNC7uk8aKwn388d1NTHt3I4+/v5lrhmQw9eKe5HTS4aDRSMEvjeKz4+9/+9Z6Fm4qpUNSK/5jXF++MqyHdjdEQG5GKo/eOISCPYeY/t4mZi4t5PnFWxk/MJ27LulF/276ED2aKPglrNyddz4t5ndvrWfZ1n10Tk7g/13Vn+uHZtKmlf7dIi27UxIPfWkQ3xrTmyc+KODpBVt4ZeUOxvTrwjcu60VuRmqkS5QmoGeihEW1G69/soPfvbWBVUX76Z7amp9ePZBrz8+I+uPvm6POyYn8x7hz+ddR5/DEBwXM+GAzEx/5gFF90vjGZb04P9IFSqNS8EuDVHoMr1QP45HKq1n/l2Vkd2zDf1+by5fO6068zifT7KW0juebY3pz+xeyeXrhFh57bzPX/GEBI2K+zzfiXmJYzNpIlyiNQMEvZ6TCY5lV9QV+XzWJAu9KH9vGb6bkcVVuN2Kj5HQKZ5PkxHj+bXQvbh2RzbMfbuWPr+xlyrH7GWpruDtuNhfFrERH2p49FPxyWso9nherRjGtcgLbSWOgbWZa/C8ZG7OUmLyvRbo8aaA2reK446Ke3PTmUF6ouoRplRO4ueI+8mw998TN5tKYj/QCcBZQ8EtIDnsCz1ZdyvTKq9hNe4bYOn4aN4PRMR8rCM5CiVbBLXGvMyX2Lf5WdTG/r5rIVyvuZYBt5p642YyNWUKM6dLYLVVIwW9m44DfELj04mPu/nCt/n8H7iBw6cVi4HZ33xLsq4Ljlx7a6u4Tw1S7NIED3pqnqi7n8crxlNKO4TGr+HXsowyPWa3AjwIJVskNcW9xXey7zK4ayaNVV/O1im/T2wq5K+5lropZQJxVR7pMOU31Br+ZxQKPApcDhcBiM5vj7qtrDPsIyHf3w2b2deC/gcnBviPunhfmuqWRlXoyf64cxxNVYzlAEqNjlnN33GzyY9ZFujSJgHir4rq4efxL7Hu8Uj2MRysn8a2Ku/iVXcPXY+fwL7Hv0cqqIl2mhCiULf6hwAZ33wRgZs8Dk4Djwe/ub9cYvxC4KZxFStPZ7an8qXI8z1SN4TCJjItZxF1xLzMoZnOkS5NmINacibELuCpmIW9WD+GRyqv5XuVUflv5L/xr3D+YHPs2iVYR6TKlHqEEf3dgW43pQuDCU4z/KvDPGtOJZraEwG6gh9199mlXKY1uW3Un/lg1gb9WjaKSOCbGzOff4l6mT8z2SJcmzVCMOWNjl3J5zFLmVefySOXVPFB5K7+rvJo74+ZyY+ybtLXySJcpJxFK8Ne1J7fOT3XM7CYgHxhVoznL3YvMrCfwlpmtdPeNdcw7FZgKkJWVFUJZEg4bqrvxh8oJzK7+AjE418bO42uxc+gRszvSpUkLYAajYlcwKnYFH1afyyOVV/Ozyhv4Q+UEbot7lVtjXycl0kXKCUIJ/kIgs8Z0BlBUe5CZjQF+AIxy96Oftbt7UfDnJjN7BzgPOCH43X06MB0gPz9fhws0sk+2l/GHdzYy99h/k0AFN8e+ztS4V0i30kiXJi3UhTFrubDVwyyvPodHKifxq8rr+FPllXzl1bXcNiKbzu10RtDmIpTgXwz0NrMcYDswBbih5gAzOw/4IzDO3XfXaG8PHHb3o2bWCRhJ4INfiYDqaufddcVMn7eJBZtKSE6I4+uxf+f2uH/SyfZHujw5S+TFbOSxVr9kTXUmj1ZezbR32/D4e5u5+rxu3HFRT/p00Wm4I63e4Hf3SjO7G3iNwOGcM9x9lZk9CCxx9znAL4C2wIvBC2l8dthmP+CPZlYNxBDYx7+6zgeSRnO0soqXPyriT+9tYv3ug6SnJPKD8f2YPDSTdg9/OdLlyVmqX8w2Hmn1O757933M+GAzf12yjb8uKWR03zSmXtST4ed01IV3IiSk4/jdfS4wt1bb/TXujznJfPOBQQ0pUM7cvsPHeObDrTwxv4DiA0fpl96OX0/O48rcdJ1HR5pMdqckHpw0kG+P6cNfFm7hyQVbuOGxDxnQrR13XtRT/48RoG/unoXW7tzPUwu2MGvZdo5UVDGqTxpTJ/dkhLawJILaJ7Xinst6c+fFPXl5+Xb+9N5mvvXCcn7+6lpuHp7N5Asy6ZDUKtJlRgUF/1mioqqaN1bv4sn5BXy4uZSEuBgm5XXj9i/kcG5XXWRDmo/E+FgmX5DFdedn8s663fxp3mZ+/upafvXmOq7KTefm4dnkZeq6AI1Jwd/CFR84yguLt/KXhVvZub+cjPat+f74c/lyfiapbbT1JM1XTIxx6blduPTcLqzbdYCnF2zhpWWFvLRsO7kZKdw8PJurctN1PYdGoOBvgaqqnXnrinlh8TbeXLOLymrnot6d+OnVA7nk3M46LbK0OH26JPOTqwfyH+P68tKy7Ty1oIDvvvgx//XKav5lSAZfzs+kb1cdDRQuCv4WZGvJYf66ZBszlxayc385HZNacdvIbKYMzeKctLaRLk+kwZIT47llRDY3D+/Bgo0lPL1wC08tKODx9zczOCOF6/IzmTC4Gymtdd3mhlDwN3MHj1by+qqdvLikkAWbSogxGNUnjR9N7M+l53ahVZyOhpCzj5kxolcnRvTqRMnBo8xeXsSLS7bxw9mf8JN/rOaLA7vy5fxMhvXsSIze4Z42BX8zdLSyinc/Leblj4v43zW7KK+oJqtDG747tg/XnJ9BekrrSJco0mQ6tk3gq1/I4faR2azcXsZfl2zj5eVFzF5eRJd2CVyV242Jg7uRm5Gio9ZCpOBvJiqqqlm0uZS/f1zE3JU72F9eSYekVnw5P5NJed0YktVe/9QS1cyM3IxUcjNS+eGV/Xl99S7mLC86viuoR8c2TMjtxsS8bvp2cD0U/BF05FgV89YX89qqnfzvmt2UHakgqVUsVwzoysS8bozs1UlfbBGpQ2J8LBMHB7b0yw5X8Nqqncz5uIjfv7OBR97eQM+0JMb278rYAV3Iy0jV7qBaFPxNrPjAUeatK+b11Tt5d10x5RXVtEuMY0y/Lowd0JVRfdJo3UqHr4mEKqVNPF++IJMvX5DJ7gPlvPrJTl5ftYvH3tvEtHc3kpacEHh+9e/C8HM66vBQFPyNrqKqmqVb9jJvXTHvritmVVHgZGhd2yXy5fxMrhjQlaE5HbRlLxIGnZMTuXl4NjcPz6bscAVvf7qbN1bvYs7y7Ty3aCsJcTFc2LMjF/fuxMV90ujduW1U7kJV8IdZVbWzZsd+PtxcysJNJSzYWMLBo5XExhjn92jPvVf05eLeaQzo1k5vP0UaUUqbeK4+rztXn9ed8ooqFmwq4d1Pi3lvfTE/fWUNvLKG9JTMKdSBAAAJF0lEQVRELurdiRHndGJoTge6pUbHgRMK/gY6VlkdDPoSPtxUyqKCUg6UVwKQ2aE1EwZ3Y1SfNEb06ki7RB17LBIJifGxXNK3M5f07QxA4d7DvLd+D++tL+bVT3by1yWFAGS0b83QnA5cmNOBC7I7kNMp6ax8R6DgPw3uTkHJYT7eto/l2/bxceE+VhXt51hlNQA9OyVx5aB0LuzZgQtzOkbN1oNIS5PRvg3XD83i+qFZx9+lL9pcyqLNpbz7aTEvLQtccrRDUityM1LIzUhlcPBnWnJChKtvOAX/SZRXVLFh90HW7jzApzv3s3bnAVYUllF2JHAh6dbxsQzKSOHWEdkMzkjlguz2usKQSAsUG2MM7J7CwO4p3P6FHNydjcWHWLS5lI+27mVFYRnz1q2nOnhdwG4pieRmpNK/Wzv6dk2mb5dksjq0aVG7bqM++PeXV1Cw5xCb9xyiYM9h1u0+wNod+ykoOUxV8C/dKi6G3p3bMn5QVwZnpJKXlUqvtLbE6QNZkbOOmdGrc1t6dW7LDRcGrv996Gglq4r2s6JwHx8XlrGicB+vrtp5fJ7W8bH07tKWPl2SObdrMjmdksjulERG+9YkxDW/o4jO+uCvqKpmZ1k5O8rK2VF2hMK9R4Ihf4iCkkPsOXjsc+OzOrShb9dkrhyUTt+ugVf07I5tFPIiUSwpIY6hOR0YmtPheNuho5Ws332QdTsP8OmuA3y68wDvritm5tLC42NiDLqltia7YxI9OrYhu2MSWR3b0C2lNempiXRMahWRzxBCCn4zGwf8hsClFx9z94dr9ScATwHnAyXAZHcvCPbdB3wVqAK+4e6vha36GqqrnRkfbKZoXyDgi8rK2bHvCMUHj+K1Lt3epV0C2R2TGNOvC9mdksjumEROp8AfRsf4ikgokhLiyMtMPeHaAaWHjlFQcogtJYfYvOcwW0oOUVBymFdW7mDf4YrPjU2IiyE9JZH04AtBVoc2fGtMn0avvd7gN7NY4FHgcqAQWGxmc2pdO/erwF5372VmU4CfA5PNrD+Bi7MPALoBb5pZH3evCvcvEhNj/ObN9VS5k56SSLfU1vTtm0Z6Smu6pSYe/9kttTVtWp31b3REJEI6JLWiQ1IrhmS1P6Fv3+FjbC09fHwDdUdZOUX7jlC07wgLNpawpGBv8wh+YCiwwd03AZjZ88AkoGbwTwJ+FLw/E3jEAu9fJgHPu/tRYLOZbQgub0F4yv+8+fddStuEuLPy8CsRaflS27QitU0rcjPq7q+u9ro7wiyUHdfdgW01pguDbXWOcfdKoAzoGOK8YZOcGK/QF5EWq6mODApli7+uSmq/LJ1sTCjzBhZgNhWYGpw8aGafhlBbXToBe85w3sZ09tf147D+02p9nZ7mur7gx9Zcazvb6uoR6sBQgr8QyKwxnQEUnWRMoZnFASlAaYjzAuDu04HpoZV9cma2xN3zG7qccFNdp0d1nZ7mWhc039qiua5QdvUsBnqbWY6ZtSLwYe2cWmPmALcE718LvOXuHmyfYmYJZpYD9AYWhad0ERE5E/Vu8bt7pZndDbxG4HDOGe6+ysweBJa4+xzgceDp4Ie3pQReHAiO+yuBD4Irgbsa44geEREJXUjHNbr7XGBurbb7a9wvB647ybz/BfxXA2o8XQ3eXdRIVNfpUV2np7nWBc23tqity7z2t5tEROSspvMQiIhEmRYZ/GaWaWZvm9kaM1tlZt+sY4yZ2W/NbIOZrTCzIc2krtFmVmZmy4O3++taVpjrSjSzRWb2cbCuH9cxJsHMXgiurw/NLLuZ1HWrmRXXWF93NHZdNR471sw+MrN/1NHX5OsrxLoiub4KzGxl8HGX1NHf5M/JEOtq8udk8HFTzWymma0NZsbwWv2Nt77cvcXdgHRgSPB+MrAO6F9rzHjgnwS+SzAM+LCZ1DUa+EcTry8D2gbvxwMfAsNqjfk3YFrw/hTghWZS163AIxH6P/t34Nm6/l6RWF8h1hXJ9VUAdDpFf5M/J0Osq8mfk8HHfRK4I3i/FZDaVOurRW7xu/sOd18WvH8AWMOJ3wieBDzlAQuBVDNLbwZ1NbngOjgYnIwP3mp/uDOJwD8iBE67cZk18tegQ6wrIswsA7gSeOwkQ5p8fYVYV3PW5M/J5srM2gEXEzgiEnc/5u77ag1rtPXVIoO/puBb7PMIbC3W1KSni6jtFHUBDA/u3vinmQ1oonpizWw5sBt4w91Pur7886fdiHRdANcE3+rONLPMOvobw6+B/wCqT9IfkfUVQl0QmfUFgRft181sqQW+iV9bpJ6T9dUFTf+c7AkUA38O7rZ7zMySao1ptPXVooPfzNoCfwO+5e77a3fXMUuTbE3WU9cyoIe7DwZ+B8xuiprcvcrd8wh8e3qomQ2sNSQi6yuEuv4OZLt7LvAm/7eV3WjM7Cpgt7svPdWwOtoadX2FWFeTr68aRrr7EOCLwF1mdnGt/kg9J+urKxLPyThgCPAHdz8POAR8r9aYRltfLTb4zSyeQLg+4+4v1TEk5NNFNGVd7r7/s90bHvh+RLyZdWrsumo8/j7gHWBcra7j68s+f9qNiNbl7iUeOLsrwJ8IXPOhsY0EJppZAfA8cKmZ/aXWmEisr3rritD6+uyxi4I/dwOzCJyJt6aIPCfrqytCz8lCoLDGO9yZBF4Iao9plPXVIoM/uC/1cWCNu//yJMPmADcHPxkfBpS5+45I12VmXT/bF2xmQwn8DUoaua40M0sN3m8NjAHW1hp2stNuRLSuWvs0JxL43KRRuft97p7h7tkEPrh9y91vqjWsyddXKHVFYn0FHzfJzJI/uw+MBT6pNSwSz8l664rEc9LddwLbzKxvsOkyPn+qe2jE9dVSr0gyEvgKsDK4fxjg+0AWgLtPI/BN4/HABuAwcFszqeta4OtmVgkcAaY0dmAQONroSQtcVCcG+Ku7/8NCOO1GM6jrG2Y2kcApP0oJHLUSEc1gfYVSV6TWVxdgVjA/44Bn3f1VM/saRPQ5GUpdkXhOAtwDPGOBc6BtAm5rqvWlb+6KiESZFrmrR0REzpyCX0Qkyij4RUSijIJfRCTKKPhFRKKMgl9EJMoo+EVEooyCX0Qkyvx/V4QSf7j2bJsAAAAASUVORK5CYII="/>
          <p:cNvSpPr>
            <a:spLocks noChangeAspect="1" noChangeArrowheads="1"/>
          </p:cNvSpPr>
          <p:nvPr/>
        </p:nvSpPr>
        <p:spPr bwMode="auto">
          <a:xfrm>
            <a:off x="307974" y="7937"/>
            <a:ext cx="2917363" cy="29173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076" y="1945374"/>
            <a:ext cx="5695926" cy="3757521"/>
          </a:xfrm>
          <a:prstGeom prst="rect">
            <a:avLst/>
          </a:prstGeom>
        </p:spPr>
      </p:pic>
      <p:sp>
        <p:nvSpPr>
          <p:cNvPr id="8" name="TextBox 7"/>
          <p:cNvSpPr txBox="1"/>
          <p:nvPr/>
        </p:nvSpPr>
        <p:spPr>
          <a:xfrm>
            <a:off x="1766655" y="498764"/>
            <a:ext cx="8308370" cy="646331"/>
          </a:xfrm>
          <a:prstGeom prst="rect">
            <a:avLst/>
          </a:prstGeom>
          <a:noFill/>
        </p:spPr>
        <p:txBody>
          <a:bodyPr wrap="square" rtlCol="0">
            <a:spAutoFit/>
          </a:bodyPr>
          <a:lstStyle/>
          <a:p>
            <a:pPr algn="ctr"/>
            <a:r>
              <a:rPr lang="en-US" sz="3600" dirty="0" smtClean="0"/>
              <a:t>Collect data, randomly and take averages</a:t>
            </a:r>
            <a:endParaRPr lang="en-US" sz="3600" dirty="0"/>
          </a:p>
        </p:txBody>
      </p:sp>
    </p:spTree>
    <p:extLst>
      <p:ext uri="{BB962C8B-B14F-4D97-AF65-F5344CB8AC3E}">
        <p14:creationId xmlns:p14="http://schemas.microsoft.com/office/powerpoint/2010/main" val="4225557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737" y="309562"/>
            <a:ext cx="11058525" cy="6238875"/>
          </a:xfrm>
          <a:prstGeom prst="rect">
            <a:avLst/>
          </a:prstGeom>
        </p:spPr>
      </p:pic>
    </p:spTree>
    <p:extLst>
      <p:ext uri="{BB962C8B-B14F-4D97-AF65-F5344CB8AC3E}">
        <p14:creationId xmlns:p14="http://schemas.microsoft.com/office/powerpoint/2010/main" val="23558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Warning</a:t>
            </a:r>
            <a:endParaRPr lang="en-US" dirty="0"/>
          </a:p>
        </p:txBody>
      </p:sp>
      <p:sp>
        <p:nvSpPr>
          <p:cNvPr id="3" name="Content Placeholder 2"/>
          <p:cNvSpPr>
            <a:spLocks noGrp="1"/>
          </p:cNvSpPr>
          <p:nvPr>
            <p:ph idx="1"/>
          </p:nvPr>
        </p:nvSpPr>
        <p:spPr/>
        <p:txBody>
          <a:bodyPr/>
          <a:lstStyle/>
          <a:p>
            <a:r>
              <a:rPr lang="en-US" dirty="0" smtClean="0"/>
              <a:t>It's important to note that statistics and inferences about "populations" are always approximations. We aren't using probabilities when we do have the entire population e.g., the entire Data Science class is our population. Here I can get the population mean etc... No guess work is necessary. Now what if we said all data science students in the world currently? That’s much harder if not impossible. Inference time! </a:t>
            </a:r>
          </a:p>
          <a:p>
            <a:endParaRPr lang="en-US" dirty="0"/>
          </a:p>
        </p:txBody>
      </p:sp>
    </p:spTree>
    <p:extLst>
      <p:ext uri="{BB962C8B-B14F-4D97-AF65-F5344CB8AC3E}">
        <p14:creationId xmlns:p14="http://schemas.microsoft.com/office/powerpoint/2010/main" val="170175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Content Placeholder 2"/>
          <p:cNvSpPr>
            <a:spLocks noGrp="1"/>
          </p:cNvSpPr>
          <p:nvPr>
            <p:ph idx="1"/>
          </p:nvPr>
        </p:nvSpPr>
        <p:spPr/>
        <p:txBody>
          <a:bodyPr/>
          <a:lstStyle/>
          <a:p>
            <a:r>
              <a:rPr lang="en-US" dirty="0" smtClean="0"/>
              <a:t>THE MATH IN STATISTICS IS BUILT AROUND YOU NOT KNOWING THE POPULATION SIZE. WHICH IS WHY WE CAN PICK N WITHOUT KNOWING IT AND N IS REALLY A FUNCTION OF TIME+COST.</a:t>
            </a:r>
          </a:p>
          <a:p>
            <a:endParaRPr lang="en-US" dirty="0"/>
          </a:p>
        </p:txBody>
      </p:sp>
    </p:spTree>
    <p:extLst>
      <p:ext uri="{BB962C8B-B14F-4D97-AF65-F5344CB8AC3E}">
        <p14:creationId xmlns:p14="http://schemas.microsoft.com/office/powerpoint/2010/main" val="177778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737" y="309562"/>
            <a:ext cx="11058525" cy="6238875"/>
          </a:xfrm>
          <a:prstGeom prst="rect">
            <a:avLst/>
          </a:prstGeom>
        </p:spPr>
      </p:pic>
    </p:spTree>
    <p:extLst>
      <p:ext uri="{BB962C8B-B14F-4D97-AF65-F5344CB8AC3E}">
        <p14:creationId xmlns:p14="http://schemas.microsoft.com/office/powerpoint/2010/main" val="68109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66862" cy="1646555"/>
          </a:xfrm>
        </p:spPr>
        <p:txBody>
          <a:bodyPr>
            <a:normAutofit/>
          </a:bodyPr>
          <a:lstStyle/>
          <a:p>
            <a:r>
              <a:rPr lang="en-US" sz="3200" dirty="0"/>
              <a:t>Statistics = Use random samples to make confident statements about entire populations. Intelligent guesses/speculation.</a:t>
            </a:r>
          </a:p>
        </p:txBody>
      </p:sp>
      <p:pic>
        <p:nvPicPr>
          <p:cNvPr id="3074" name="Picture 2" descr="Image result for casino 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46" y="1865892"/>
            <a:ext cx="69532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73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r>
              <a:rPr lang="en-US" dirty="0"/>
              <a:t>, shape, location, and spread</a:t>
            </a:r>
          </a:p>
        </p:txBody>
      </p:sp>
      <p:sp>
        <p:nvSpPr>
          <p:cNvPr id="3" name="Content Placeholder 2"/>
          <p:cNvSpPr>
            <a:spLocks noGrp="1"/>
          </p:cNvSpPr>
          <p:nvPr>
            <p:ph idx="1"/>
          </p:nvPr>
        </p:nvSpPr>
        <p:spPr/>
        <p:txBody>
          <a:bodyPr/>
          <a:lstStyle/>
          <a:p>
            <a:r>
              <a:rPr lang="en-US" dirty="0"/>
              <a:t>Sample = make sure it's random, handle missing data (mcar, mar, nmar), imputation </a:t>
            </a:r>
            <a:r>
              <a:rPr lang="en-US" dirty="0" smtClean="0"/>
              <a:t>methods. NMAR!</a:t>
            </a:r>
          </a:p>
          <a:p>
            <a:r>
              <a:rPr lang="en-US" dirty="0" smtClean="0"/>
              <a:t> </a:t>
            </a:r>
            <a:r>
              <a:rPr lang="en-US" dirty="0"/>
              <a:t>Shape = Is the data skewed, normal, or flat? If normal then we can use statistical analysis for normal </a:t>
            </a:r>
            <a:r>
              <a:rPr lang="en-US" dirty="0" smtClean="0"/>
              <a:t>distributions </a:t>
            </a:r>
          </a:p>
          <a:p>
            <a:r>
              <a:rPr lang="en-US" dirty="0" smtClean="0"/>
              <a:t>Location </a:t>
            </a:r>
            <a:r>
              <a:rPr lang="en-US" dirty="0"/>
              <a:t>= Where does the data accumulate? Is </a:t>
            </a:r>
            <a:r>
              <a:rPr lang="en-US" dirty="0" smtClean="0"/>
              <a:t>it </a:t>
            </a:r>
            <a:r>
              <a:rPr lang="en-US" dirty="0"/>
              <a:t>skewed, if so the median tells a better story. </a:t>
            </a:r>
            <a:endParaRPr lang="en-US" dirty="0" smtClean="0"/>
          </a:p>
          <a:p>
            <a:r>
              <a:rPr lang="en-US" dirty="0" smtClean="0"/>
              <a:t>Spread </a:t>
            </a:r>
            <a:r>
              <a:rPr lang="en-US" dirty="0"/>
              <a:t>= How much does the data differ? S</a:t>
            </a:r>
            <a:r>
              <a:rPr lang="en-US" dirty="0" smtClean="0"/>
              <a:t>tandard deviations!</a:t>
            </a:r>
            <a:endParaRPr lang="en-US" dirty="0"/>
          </a:p>
        </p:txBody>
      </p:sp>
    </p:spTree>
    <p:extLst>
      <p:ext uri="{BB962C8B-B14F-4D97-AF65-F5344CB8AC3E}">
        <p14:creationId xmlns:p14="http://schemas.microsoft.com/office/powerpoint/2010/main" val="326007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03755"/>
          </a:xfrm>
        </p:spPr>
        <p:txBody>
          <a:bodyPr>
            <a:normAutofit/>
          </a:bodyPr>
          <a:lstStyle/>
          <a:p>
            <a:r>
              <a:rPr lang="en-US" dirty="0" smtClean="0"/>
              <a:t>Samples give statistics, and populations (which we may never know give parameters)</a:t>
            </a:r>
            <a:br>
              <a:rPr lang="en-US" dirty="0" smtClean="0"/>
            </a:br>
            <a:endParaRPr lang="en-US" dirty="0"/>
          </a:p>
        </p:txBody>
      </p:sp>
      <p:pic>
        <p:nvPicPr>
          <p:cNvPr id="4102" name="Picture 6" descr="Image result for sample vs popul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9133" y="1925378"/>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8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Central Limit Theorem</a:t>
            </a:r>
            <a:endParaRPr lang="en-US" dirty="0"/>
          </a:p>
        </p:txBody>
      </p:sp>
      <p:pic>
        <p:nvPicPr>
          <p:cNvPr id="5122" name="Picture 2" descr="https://upload.wikimedia.org/wikipedia/commons/1/12/Central_Limit_Theore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169621"/>
            <a:ext cx="2737908" cy="2585323"/>
          </a:xfrm>
          <a:prstGeom prst="rect">
            <a:avLst/>
          </a:prstGeom>
          <a:noFill/>
        </p:spPr>
        <p:txBody>
          <a:bodyPr wrap="square" rtlCol="0">
            <a:spAutoFit/>
          </a:bodyPr>
          <a:lstStyle/>
          <a:p>
            <a:r>
              <a:rPr lang="en-US" dirty="0" smtClean="0"/>
              <a:t>If we:</a:t>
            </a:r>
          </a:p>
          <a:p>
            <a:pPr marL="342900" indent="-342900">
              <a:buFont typeface="+mj-lt"/>
              <a:buAutoNum type="arabicPeriod"/>
            </a:pPr>
            <a:r>
              <a:rPr lang="en-US" dirty="0" smtClean="0"/>
              <a:t>Sample randomly</a:t>
            </a:r>
          </a:p>
          <a:p>
            <a:pPr marL="342900" indent="-342900">
              <a:buFont typeface="+mj-lt"/>
              <a:buAutoNum type="arabicPeriod"/>
            </a:pPr>
            <a:r>
              <a:rPr lang="en-US" dirty="0" smtClean="0"/>
              <a:t>And use the averages of the sampled data</a:t>
            </a:r>
          </a:p>
          <a:p>
            <a:endParaRPr lang="en-US" dirty="0" smtClean="0"/>
          </a:p>
          <a:p>
            <a:r>
              <a:rPr lang="en-US" dirty="0" smtClean="0"/>
              <a:t>In the long term an n goes ballistic, the distribution will be normal and narrow. Why?</a:t>
            </a:r>
            <a:endParaRPr lang="en-US" dirty="0"/>
          </a:p>
        </p:txBody>
      </p:sp>
    </p:spTree>
    <p:extLst>
      <p:ext uri="{BB962C8B-B14F-4D97-AF65-F5344CB8AC3E}">
        <p14:creationId xmlns:p14="http://schemas.microsoft.com/office/powerpoint/2010/main" val="4263046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Picture 2" descr="Image result for central limit theor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246" y="958179"/>
            <a:ext cx="7697779" cy="564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7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innocent until proven guil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742" y="906087"/>
            <a:ext cx="9174348" cy="506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83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prove our statistical claims?</a:t>
            </a:r>
            <a:endParaRPr lang="en-US" dirty="0"/>
          </a:p>
        </p:txBody>
      </p:sp>
      <p:sp>
        <p:nvSpPr>
          <p:cNvPr id="3" name="Content Placeholder 2"/>
          <p:cNvSpPr>
            <a:spLocks noGrp="1"/>
          </p:cNvSpPr>
          <p:nvPr>
            <p:ph idx="1"/>
          </p:nvPr>
        </p:nvSpPr>
        <p:spPr/>
        <p:txBody>
          <a:bodyPr/>
          <a:lstStyle/>
          <a:p>
            <a:r>
              <a:rPr lang="en-US" dirty="0" smtClean="0"/>
              <a:t>Hypothesis Testing! The point of hypothesis testing is to make sure we don't jump to bad conclusions. Conclusions can be confusing (xylitol vs. fluoride). We are inherently speculating albeit rigorously. So we try to control the guessing by being conservative and use </a:t>
            </a:r>
            <a:r>
              <a:rPr lang="en-US" dirty="0" smtClean="0"/>
              <a:t>innocent </a:t>
            </a:r>
            <a:r>
              <a:rPr lang="en-US" dirty="0" smtClean="0"/>
              <a:t>until proven guilty. </a:t>
            </a:r>
          </a:p>
          <a:p>
            <a:pPr marL="0" indent="0">
              <a:buNone/>
            </a:pPr>
            <a:endParaRPr lang="en-US" dirty="0"/>
          </a:p>
        </p:txBody>
      </p:sp>
      <p:sp>
        <p:nvSpPr>
          <p:cNvPr id="5" name="AutoShape 4" descr="Image result for innocent until proven guil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Image result for libra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615" y="3517986"/>
            <a:ext cx="30861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7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 deviations and probability of the population mean</a:t>
            </a:r>
            <a:endParaRPr lang="en-US" dirty="0"/>
          </a:p>
        </p:txBody>
      </p:sp>
      <p:pic>
        <p:nvPicPr>
          <p:cNvPr id="8194" name="Picture 2" descr="Image result for 68 95 99.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3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408</Words>
  <Application>Microsoft Office PowerPoint</Application>
  <PresentationFormat>Widescreen</PresentationFormat>
  <Paragraphs>27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Hypothesis Testing</vt:lpstr>
      <vt:lpstr>Statistics = Use random samples to make confident statements about entire populations. Intelligent guesses/speculation.</vt:lpstr>
      <vt:lpstr>Sample, shape, location, and spread</vt:lpstr>
      <vt:lpstr>Samples give statistics, and populations (which we may never know give parameters) </vt:lpstr>
      <vt:lpstr>The Central Limit Theorem</vt:lpstr>
      <vt:lpstr>PowerPoint Presentation</vt:lpstr>
      <vt:lpstr>PowerPoint Presentation</vt:lpstr>
      <vt:lpstr>How do we prove our statistical claims?</vt:lpstr>
      <vt:lpstr>Standard deviations and probability of the population mean</vt:lpstr>
      <vt:lpstr>PowerPoint Presentation</vt:lpstr>
      <vt:lpstr>The alternative hypothesis tries to nullify the ghosts!</vt:lpstr>
      <vt:lpstr>An example</vt:lpstr>
      <vt:lpstr>PowerPoint Presentation</vt:lpstr>
      <vt:lpstr>PowerPoint Presentation</vt:lpstr>
      <vt:lpstr>Warning</vt:lpstr>
      <vt:lpstr>Sample Size?</vt:lpstr>
      <vt:lpstr>PowerPoint Presentation</vt:lpstr>
    </vt:vector>
  </TitlesOfParts>
  <Company>FINRA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Hypothesis Testing</dc:title>
  <dc:creator>Saggar, Prem</dc:creator>
  <cp:lastModifiedBy>Saggar, Prem</cp:lastModifiedBy>
  <cp:revision>9</cp:revision>
  <dcterms:created xsi:type="dcterms:W3CDTF">2018-10-08T16:20:11Z</dcterms:created>
  <dcterms:modified xsi:type="dcterms:W3CDTF">2018-10-09T00:12:12Z</dcterms:modified>
</cp:coreProperties>
</file>