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8" r:id="rId3"/>
    <p:sldId id="279" r:id="rId4"/>
    <p:sldId id="272" r:id="rId5"/>
    <p:sldId id="257" r:id="rId6"/>
    <p:sldId id="267" r:id="rId7"/>
    <p:sldId id="260" r:id="rId8"/>
    <p:sldId id="280" r:id="rId9"/>
    <p:sldId id="281" r:id="rId10"/>
    <p:sldId id="282" r:id="rId11"/>
    <p:sldId id="285" r:id="rId12"/>
    <p:sldId id="284" r:id="rId13"/>
    <p:sldId id="283" r:id="rId14"/>
    <p:sldId id="286" r:id="rId15"/>
    <p:sldId id="28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60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50C7-848C-4A39-BA92-7F18323ACF97}" type="datetimeFigureOut">
              <a:rPr lang="en-US" smtClean="0"/>
              <a:t>10/14/18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756E-BF89-487C-9869-9F8C6DD826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58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50C7-848C-4A39-BA92-7F18323ACF97}" type="datetimeFigureOut">
              <a:rPr lang="en-US" smtClean="0"/>
              <a:t>10/14/18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756E-BF89-487C-9869-9F8C6DD826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5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50C7-848C-4A39-BA92-7F18323ACF97}" type="datetimeFigureOut">
              <a:rPr lang="en-US" smtClean="0"/>
              <a:t>10/14/18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756E-BF89-487C-9869-9F8C6DD826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2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50C7-848C-4A39-BA92-7F18323ACF97}" type="datetimeFigureOut">
              <a:rPr lang="en-US" smtClean="0"/>
              <a:t>10/14/18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756E-BF89-487C-9869-9F8C6DD826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20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50C7-848C-4A39-BA92-7F18323ACF97}" type="datetimeFigureOut">
              <a:rPr lang="en-US" smtClean="0"/>
              <a:t>10/14/18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756E-BF89-487C-9869-9F8C6DD826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692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50C7-848C-4A39-BA92-7F18323ACF97}" type="datetimeFigureOut">
              <a:rPr lang="en-US" smtClean="0"/>
              <a:t>10/14/18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756E-BF89-487C-9869-9F8C6DD826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3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50C7-848C-4A39-BA92-7F18323ACF97}" type="datetimeFigureOut">
              <a:rPr lang="en-US" smtClean="0"/>
              <a:t>10/14/18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756E-BF89-487C-9869-9F8C6DD826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05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50C7-848C-4A39-BA92-7F18323ACF97}" type="datetimeFigureOut">
              <a:rPr lang="en-US" smtClean="0"/>
              <a:t>10/14/18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756E-BF89-487C-9869-9F8C6DD826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80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50C7-848C-4A39-BA92-7F18323ACF97}" type="datetimeFigureOut">
              <a:rPr lang="en-US" smtClean="0"/>
              <a:t>10/14/18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756E-BF89-487C-9869-9F8C6DD826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4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50C7-848C-4A39-BA92-7F18323ACF97}" type="datetimeFigureOut">
              <a:rPr lang="en-US" smtClean="0"/>
              <a:t>10/14/18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756E-BF89-487C-9869-9F8C6DD826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30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50C7-848C-4A39-BA92-7F18323ACF97}" type="datetimeFigureOut">
              <a:rPr lang="en-US" smtClean="0"/>
              <a:t>10/14/18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756E-BF89-487C-9869-9F8C6DD826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2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F50C7-848C-4A39-BA92-7F18323ACF97}" type="datetimeFigureOut">
              <a:rPr lang="en-US" smtClean="0"/>
              <a:t>10/14/18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4756E-BF89-487C-9869-9F8C6DD826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8503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5628" y="0"/>
            <a:ext cx="9144000" cy="873029"/>
          </a:xfrm>
        </p:spPr>
        <p:txBody>
          <a:bodyPr>
            <a:normAutofit fontScale="90000"/>
          </a:bodyPr>
          <a:lstStyle/>
          <a:p>
            <a:r>
              <a:rPr lang="en-US" dirty="0"/>
              <a:t>Hypothesis Testing II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630" y="1042715"/>
            <a:ext cx="8607995" cy="58143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3815" y="688363"/>
            <a:ext cx="152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?10/10/1977?</a:t>
            </a:r>
          </a:p>
        </p:txBody>
      </p:sp>
    </p:spTree>
    <p:extLst>
      <p:ext uri="{BB962C8B-B14F-4D97-AF65-F5344CB8AC3E}">
        <p14:creationId xmlns:p14="http://schemas.microsoft.com/office/powerpoint/2010/main" val="1968386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65125"/>
            <a:ext cx="10710333" cy="1325563"/>
          </a:xfrm>
        </p:spPr>
        <p:txBody>
          <a:bodyPr/>
          <a:lstStyle/>
          <a:p>
            <a:r>
              <a:rPr lang="en-US" dirty="0"/>
              <a:t>Any statistic has an error +- (we’re speculating)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call this the margin of error</a:t>
            </a:r>
          </a:p>
          <a:p>
            <a:pPr marL="0" indent="0">
              <a:buNone/>
            </a:pPr>
            <a:r>
              <a:rPr lang="en-US" dirty="0"/>
              <a:t>For the mean we have:</a:t>
            </a:r>
          </a:p>
          <a:p>
            <a:pPr marL="0" indent="0">
              <a:buNone/>
            </a:pPr>
            <a:r>
              <a:rPr lang="en-US" dirty="0"/>
              <a:t>Mean +-Z*(Standard Deviation/</a:t>
            </a:r>
            <a:r>
              <a:rPr lang="en-US" dirty="0" err="1"/>
              <a:t>sqrt</a:t>
            </a:r>
            <a:r>
              <a:rPr lang="en-US" dirty="0"/>
              <a:t>(N))</a:t>
            </a:r>
          </a:p>
          <a:p>
            <a:pPr marL="0" indent="0">
              <a:buNone/>
            </a:pPr>
            <a:r>
              <a:rPr lang="en-US" dirty="0"/>
              <a:t>E.g., for the Query analysis we did we have</a:t>
            </a:r>
          </a:p>
          <a:p>
            <a:pPr marL="0" indent="0">
              <a:buNone/>
            </a:pPr>
            <a:r>
              <a:rPr lang="en-US" dirty="0"/>
              <a:t>Mean = 4, Z=-3.40, S=1.76, so we have</a:t>
            </a:r>
          </a:p>
          <a:p>
            <a:pPr marL="0" indent="0">
              <a:buNone/>
            </a:pPr>
            <a:r>
              <a:rPr lang="en-US" dirty="0"/>
              <a:t>4 +- 1.09 @99.97%. So we can say we are 999.7% confident that population mean is 4 +- 1.09 or we are 999.7% confident that the population mean is within the confidence interval 2.91 and 5.09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214" y="2084914"/>
            <a:ext cx="2471738" cy="124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62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65125"/>
            <a:ext cx="10710333" cy="1325563"/>
          </a:xfrm>
        </p:spPr>
        <p:txBody>
          <a:bodyPr/>
          <a:lstStyle/>
          <a:p>
            <a:r>
              <a:rPr lang="en-US" dirty="0"/>
              <a:t>Margin of Error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could have chosen a 95% margin of error also and by doing so our confidence interval would have decreased. E.g.,</a:t>
            </a:r>
          </a:p>
          <a:p>
            <a:pPr marL="0" indent="0">
              <a:buNone/>
            </a:pPr>
            <a:r>
              <a:rPr lang="en-US" dirty="0"/>
              <a:t>Mean = 4, Z=2, S=1.76, so we have</a:t>
            </a:r>
          </a:p>
          <a:p>
            <a:pPr marL="0" indent="0">
              <a:buNone/>
            </a:pPr>
            <a:r>
              <a:rPr lang="en-US" dirty="0"/>
              <a:t>4 +- .64 @95%. So we can say we are 95% confident that population mean is 4 +- .64 or we are 95% confident that the population mean is within the confidence interval 3.36 and 4.64. This is how you should present your findings. Statistic, N, Standard Deviation and confidence numbers.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09" y="511901"/>
            <a:ext cx="2471738" cy="124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61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381" y="33252"/>
            <a:ext cx="11962015" cy="679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43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3677"/>
            <a:ext cx="12192000" cy="20811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3867" y="4318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Type I &amp; Type II errors</a:t>
            </a:r>
          </a:p>
        </p:txBody>
      </p:sp>
    </p:spTree>
    <p:extLst>
      <p:ext uri="{BB962C8B-B14F-4D97-AF65-F5344CB8AC3E}">
        <p14:creationId xmlns:p14="http://schemas.microsoft.com/office/powerpoint/2010/main" val="123027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average time it takes to find Waldo at Comic Con by a random group of people over age 6 is 7 minutes. We surveyed 30 random people over age six and they found Waldo in an average time of 5 minutes.  Who is right?</a:t>
            </a:r>
          </a:p>
          <a:p>
            <a:r>
              <a:rPr lang="en-US" dirty="0"/>
              <a:t>Null hypo = mean = 7</a:t>
            </a:r>
          </a:p>
          <a:p>
            <a:r>
              <a:rPr lang="en-US" dirty="0"/>
              <a:t>New hypo = mean = 5. N = 30, calculated </a:t>
            </a:r>
            <a:r>
              <a:rPr lang="en-US" dirty="0" err="1"/>
              <a:t>sdev</a:t>
            </a:r>
            <a:r>
              <a:rPr lang="en-US" dirty="0"/>
              <a:t> = 2.08, Z-Score = -.96</a:t>
            </a:r>
          </a:p>
          <a:p>
            <a:r>
              <a:rPr lang="en-US" dirty="0"/>
              <a:t>Z-table look up gives =  .33*2 </a:t>
            </a:r>
            <a:r>
              <a:rPr lang="en-US" dirty="0">
                <a:sym typeface="Wingdings" panose="05000000000000000000" pitchFamily="2" charset="2"/>
              </a:rPr>
              <a:t> p = </a:t>
            </a:r>
            <a:r>
              <a:rPr lang="en-US" dirty="0"/>
              <a:t>66%. So there’s a 66% chance that the population mean is in this range. Margin of error = 5+-.36 66% confidence. Should we reject?</a:t>
            </a:r>
          </a:p>
        </p:txBody>
      </p:sp>
    </p:spTree>
    <p:extLst>
      <p:ext uri="{BB962C8B-B14F-4D97-AF65-F5344CB8AC3E}">
        <p14:creationId xmlns:p14="http://schemas.microsoft.com/office/powerpoint/2010/main" val="3039278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193" y="74815"/>
            <a:ext cx="10515600" cy="1017992"/>
          </a:xfrm>
        </p:spPr>
        <p:txBody>
          <a:bodyPr/>
          <a:lstStyle/>
          <a:p>
            <a:r>
              <a:rPr lang="en-US" dirty="0"/>
              <a:t>Time permitting in class examples with Waldo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93" y="887895"/>
            <a:ext cx="10465738" cy="588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8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Where’s Waldo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3642" y="0"/>
            <a:ext cx="9323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40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9410"/>
          </a:xfrm>
        </p:spPr>
        <p:txBody>
          <a:bodyPr/>
          <a:lstStyle/>
          <a:p>
            <a:pPr algn="ctr"/>
            <a:r>
              <a:rPr lang="en-US" dirty="0"/>
              <a:t>Waldo Stats. Is this a normal distribution?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815" y="697584"/>
            <a:ext cx="9852982" cy="6158114"/>
          </a:xfrm>
        </p:spPr>
      </p:pic>
    </p:spTree>
    <p:extLst>
      <p:ext uri="{BB962C8B-B14F-4D97-AF65-F5344CB8AC3E}">
        <p14:creationId xmlns:p14="http://schemas.microsoft.com/office/powerpoint/2010/main" val="3046987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Standard deviations and probability of the population mean</a:t>
            </a:r>
          </a:p>
        </p:txBody>
      </p:sp>
      <p:pic>
        <p:nvPicPr>
          <p:cNvPr id="8194" name="Picture 2" descr="Image result for 68 95 99.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44662" y="1825625"/>
            <a:ext cx="870267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539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78"/>
            <a:ext cx="10566862" cy="164655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The process of testing hypothesis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7818" y="1246907"/>
            <a:ext cx="1198418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/>
              <a:t>Examine null hypothesis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If suspicious, try to disprove it (where’s the confidence numbers)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Decide how to sample randomly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Figure out how many N to sample?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Calculate mean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Calculate standard deviation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Calculate Z score (how many deviations away are you)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Reject or accept based on probability usually &gt;=95%, definitely if over 99.7%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573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many N to sample?</a:t>
            </a:r>
          </a:p>
        </p:txBody>
      </p:sp>
      <p:pic>
        <p:nvPicPr>
          <p:cNvPr id="5122" name="Picture 2" descr="https://upload.wikimedia.org/wikipedia/commons/1/12/Central_Limit_Theorem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85504" y="1207611"/>
            <a:ext cx="7533852" cy="565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4567" y="1873564"/>
            <a:ext cx="29510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is better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Cost + time a factor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As N increases the standard deviation decreases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Confidence interval decreases, +- error</a:t>
            </a:r>
          </a:p>
        </p:txBody>
      </p:sp>
    </p:spTree>
    <p:extLst>
      <p:ext uri="{BB962C8B-B14F-4D97-AF65-F5344CB8AC3E}">
        <p14:creationId xmlns:p14="http://schemas.microsoft.com/office/powerpoint/2010/main" val="4263046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central limit theor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246" y="958179"/>
            <a:ext cx="7697779" cy="564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877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702" y="0"/>
            <a:ext cx="4008552" cy="6848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3099816" cy="6858000"/>
          </a:xfrm>
        </p:spPr>
        <p:txBody>
          <a:bodyPr anchor="ctr"/>
          <a:lstStyle/>
          <a:p>
            <a:r>
              <a:rPr lang="en-US" dirty="0"/>
              <a:t>Z-Values</a:t>
            </a:r>
            <a:br>
              <a:rPr lang="en-US" dirty="0"/>
            </a:br>
            <a:r>
              <a:rPr lang="en-US" sz="3200" dirty="0"/>
              <a:t>A z-value gives you p-value (probability of getting this value)</a:t>
            </a:r>
            <a:br>
              <a:rPr lang="en-US" sz="3200" dirty="0"/>
            </a:br>
            <a:r>
              <a:rPr lang="en-US" sz="3200" dirty="0"/>
              <a:t>This is a cumulative from the mean so multiply your Z*2 to get a total probability. E.g., z=2 </a:t>
            </a:r>
            <a:r>
              <a:rPr lang="en-US" sz="3200" dirty="0">
                <a:sym typeface="Wingdings" panose="05000000000000000000" pitchFamily="2" charset="2"/>
              </a:rPr>
              <a:t> p = .47*2 = 95%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3799702" y="3483864"/>
            <a:ext cx="241617" cy="1319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51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646852" cy="6858000"/>
          </a:xfrm>
        </p:spPr>
        <p:txBody>
          <a:bodyPr anchor="t">
            <a:normAutofit/>
          </a:bodyPr>
          <a:lstStyle/>
          <a:p>
            <a:r>
              <a:rPr lang="en-US" sz="2800" dirty="0"/>
              <a:t>T-Values</a:t>
            </a:r>
            <a:br>
              <a:rPr lang="en-US" sz="2800" dirty="0"/>
            </a:br>
            <a:r>
              <a:rPr lang="en-US" sz="2800" dirty="0"/>
              <a:t>If N &lt;30 then the standard deviations become larger since n is smaller. So it now takes 2.262 deviations to get 95% of the data.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852" y="0"/>
            <a:ext cx="7142355" cy="6858000"/>
          </a:xfrm>
        </p:spPr>
      </p:pic>
      <p:sp>
        <p:nvSpPr>
          <p:cNvPr id="5" name="Oval 4"/>
          <p:cNvSpPr/>
          <p:nvPr/>
        </p:nvSpPr>
        <p:spPr>
          <a:xfrm>
            <a:off x="6938128" y="1970202"/>
            <a:ext cx="631596" cy="169682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0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1002</TotalTime>
  <Words>458</Words>
  <Application>Microsoft Macintosh PowerPoint</Application>
  <PresentationFormat>Widescreen</PresentationFormat>
  <Paragraphs>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Hypothesis Testing II</vt:lpstr>
      <vt:lpstr>Where’s Waldo</vt:lpstr>
      <vt:lpstr>Waldo Stats. Is this a normal distribution?</vt:lpstr>
      <vt:lpstr>Standard deviations and probability of the population mean</vt:lpstr>
      <vt:lpstr>The process of testing hypothesis</vt:lpstr>
      <vt:lpstr>How many N to sample?</vt:lpstr>
      <vt:lpstr>PowerPoint Presentation</vt:lpstr>
      <vt:lpstr>Z-Values A z-value gives you p-value (probability of getting this value) This is a cumulative from the mean so multiply your Z*2 to get a total probability. E.g., z=2  p = .47*2 = 95%</vt:lpstr>
      <vt:lpstr>T-Values If N &lt;30 then the standard deviations become larger since n is smaller. So it now takes 2.262 deviations to get 95% of the data. </vt:lpstr>
      <vt:lpstr>Any statistic has an error +- (we’re speculating)</vt:lpstr>
      <vt:lpstr>Margin of Error continued</vt:lpstr>
      <vt:lpstr>PowerPoint Presentation</vt:lpstr>
      <vt:lpstr>PowerPoint Presentation</vt:lpstr>
      <vt:lpstr>Some examples</vt:lpstr>
      <vt:lpstr>Time permitting in class examples with Waldo</vt:lpstr>
    </vt:vector>
  </TitlesOfParts>
  <Company>FINRA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Hypothesis Testing</dc:title>
  <dc:creator>Saggar, Prem</dc:creator>
  <cp:lastModifiedBy>Microsoft Office User</cp:lastModifiedBy>
  <cp:revision>34</cp:revision>
  <dcterms:created xsi:type="dcterms:W3CDTF">2018-10-08T16:20:11Z</dcterms:created>
  <dcterms:modified xsi:type="dcterms:W3CDTF">2018-10-15T02:12:12Z</dcterms:modified>
</cp:coreProperties>
</file>