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9" r:id="rId1"/>
  </p:sldMasterIdLst>
  <p:notesMasterIdLst>
    <p:notesMasterId r:id="rId52"/>
  </p:notesMasterIdLst>
  <p:handoutMasterIdLst>
    <p:handoutMasterId r:id="rId53"/>
  </p:handoutMasterIdLst>
  <p:sldIdLst>
    <p:sldId id="256" r:id="rId2"/>
    <p:sldId id="423" r:id="rId3"/>
    <p:sldId id="661" r:id="rId4"/>
    <p:sldId id="655" r:id="rId5"/>
    <p:sldId id="562" r:id="rId6"/>
    <p:sldId id="592" r:id="rId7"/>
    <p:sldId id="593" r:id="rId8"/>
    <p:sldId id="595" r:id="rId9"/>
    <p:sldId id="594" r:id="rId10"/>
    <p:sldId id="596" r:id="rId11"/>
    <p:sldId id="598" r:id="rId12"/>
    <p:sldId id="597" r:id="rId13"/>
    <p:sldId id="599" r:id="rId14"/>
    <p:sldId id="600" r:id="rId15"/>
    <p:sldId id="601" r:id="rId16"/>
    <p:sldId id="610" r:id="rId17"/>
    <p:sldId id="608" r:id="rId18"/>
    <p:sldId id="611" r:id="rId19"/>
    <p:sldId id="612" r:id="rId20"/>
    <p:sldId id="613" r:id="rId21"/>
    <p:sldId id="614" r:id="rId22"/>
    <p:sldId id="615" r:id="rId23"/>
    <p:sldId id="609" r:id="rId24"/>
    <p:sldId id="602" r:id="rId25"/>
    <p:sldId id="564" r:id="rId26"/>
    <p:sldId id="565" r:id="rId27"/>
    <p:sldId id="566" r:id="rId28"/>
    <p:sldId id="567" r:id="rId29"/>
    <p:sldId id="568" r:id="rId30"/>
    <p:sldId id="569" r:id="rId31"/>
    <p:sldId id="570" r:id="rId32"/>
    <p:sldId id="604" r:id="rId33"/>
    <p:sldId id="603" r:id="rId34"/>
    <p:sldId id="572" r:id="rId35"/>
    <p:sldId id="573" r:id="rId36"/>
    <p:sldId id="656" r:id="rId37"/>
    <p:sldId id="657" r:id="rId38"/>
    <p:sldId id="658" r:id="rId39"/>
    <p:sldId id="659" r:id="rId40"/>
    <p:sldId id="660" r:id="rId41"/>
    <p:sldId id="580" r:id="rId42"/>
    <p:sldId id="581" r:id="rId43"/>
    <p:sldId id="584" r:id="rId44"/>
    <p:sldId id="585" r:id="rId45"/>
    <p:sldId id="586" r:id="rId46"/>
    <p:sldId id="587" r:id="rId47"/>
    <p:sldId id="588" r:id="rId48"/>
    <p:sldId id="605" r:id="rId49"/>
    <p:sldId id="606" r:id="rId50"/>
    <p:sldId id="607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1E296DD-BBA4-3645-BAA0-9448D61E581A}">
          <p14:sldIdLst>
            <p14:sldId id="256"/>
            <p14:sldId id="423"/>
            <p14:sldId id="661"/>
            <p14:sldId id="655"/>
            <p14:sldId id="562"/>
            <p14:sldId id="592"/>
            <p14:sldId id="593"/>
            <p14:sldId id="595"/>
            <p14:sldId id="594"/>
            <p14:sldId id="596"/>
            <p14:sldId id="598"/>
            <p14:sldId id="597"/>
            <p14:sldId id="599"/>
            <p14:sldId id="600"/>
            <p14:sldId id="601"/>
            <p14:sldId id="610"/>
            <p14:sldId id="608"/>
            <p14:sldId id="611"/>
            <p14:sldId id="612"/>
            <p14:sldId id="613"/>
            <p14:sldId id="614"/>
            <p14:sldId id="615"/>
            <p14:sldId id="609"/>
            <p14:sldId id="602"/>
            <p14:sldId id="564"/>
            <p14:sldId id="565"/>
            <p14:sldId id="566"/>
            <p14:sldId id="567"/>
            <p14:sldId id="568"/>
            <p14:sldId id="569"/>
            <p14:sldId id="570"/>
            <p14:sldId id="604"/>
            <p14:sldId id="603"/>
            <p14:sldId id="572"/>
            <p14:sldId id="573"/>
            <p14:sldId id="656"/>
            <p14:sldId id="657"/>
            <p14:sldId id="658"/>
            <p14:sldId id="659"/>
            <p14:sldId id="660"/>
            <p14:sldId id="580"/>
            <p14:sldId id="581"/>
            <p14:sldId id="584"/>
            <p14:sldId id="585"/>
            <p14:sldId id="586"/>
            <p14:sldId id="587"/>
            <p14:sldId id="588"/>
            <p14:sldId id="605"/>
            <p14:sldId id="606"/>
            <p14:sldId id="60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BB59"/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542" autoAdjust="0"/>
    <p:restoredTop sz="91242" autoAdjust="0"/>
  </p:normalViewPr>
  <p:slideViewPr>
    <p:cSldViewPr snapToGrid="0" snapToObjects="1">
      <p:cViewPr varScale="1">
        <p:scale>
          <a:sx n="70" d="100"/>
          <a:sy n="70" d="100"/>
        </p:scale>
        <p:origin x="184" y="7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F8044-1598-EF4E-BBDA-D110E031C231}" type="datetimeFigureOut">
              <a:rPr lang="en-US" smtClean="0"/>
              <a:t>10/14/18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F2A42-ED51-374F-BBBC-F1258454E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52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E2225-873F-6F40-BA29-3AE101B223B8}" type="datetimeFigureOut">
              <a:rPr lang="en-US" smtClean="0"/>
              <a:t>10/14/18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0F789-BC41-F84C-B61C-313B216D0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88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47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56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“A small number of nodes have high degrees”</a:t>
            </a:r>
            <a:r>
              <a:rPr lang="en-US" baseline="0" dirty="0"/>
              <a:t> thanks to the </a:t>
            </a:r>
            <a:r>
              <a:rPr lang="en-US" baseline="0"/>
              <a:t>power law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EF68C7-D1CD-8545-B93E-829B383B29E5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52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5805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120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title"/>
          </p:nvPr>
        </p:nvSpPr>
        <p:spPr>
          <a:xfrm>
            <a:off x="401836" y="928687"/>
            <a:ext cx="8340328" cy="223242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3" name="Shape 103"/>
          <p:cNvSpPr>
            <a:spLocks noGrp="1"/>
          </p:cNvSpPr>
          <p:nvPr>
            <p:ph type="body" sz="half" idx="1"/>
          </p:nvPr>
        </p:nvSpPr>
        <p:spPr>
          <a:xfrm>
            <a:off x="401836" y="3536156"/>
            <a:ext cx="8340328" cy="223242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</a:lvl1pPr>
            <a:lvl2pPr marL="0" indent="0">
              <a:spcBef>
                <a:spcPts val="0"/>
              </a:spcBef>
              <a:buSzTx/>
              <a:buNone/>
            </a:lvl2pPr>
            <a:lvl3pPr marL="0" indent="0">
              <a:spcBef>
                <a:spcPts val="0"/>
              </a:spcBef>
              <a:buSzTx/>
              <a:buNone/>
            </a:lvl3pPr>
            <a:lvl4pPr marL="0" indent="0">
              <a:spcBef>
                <a:spcPts val="0"/>
              </a:spcBef>
              <a:buSzTx/>
              <a:buNone/>
            </a:lvl4pPr>
            <a:lvl5pPr marL="0" indent="0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hape 104"/>
          <p:cNvSpPr>
            <a:spLocks noGrp="1"/>
          </p:cNvSpPr>
          <p:nvPr>
            <p:ph type="sldNum" sz="quarter" idx="2"/>
          </p:nvPr>
        </p:nvSpPr>
        <p:spPr>
          <a:xfrm>
            <a:off x="8626078" y="6509742"/>
            <a:ext cx="181666" cy="175594"/>
          </a:xfrm>
          <a:prstGeom prst="rect">
            <a:avLst/>
          </a:prstGeom>
        </p:spPr>
        <p:txBody>
          <a:bodyPr/>
          <a:lstStyle>
            <a:lvl1pPr algn="l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599574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75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CMSC320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networkx.github.io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3" Type="http://schemas.openxmlformats.org/officeDocument/2006/relationships/hyperlink" Target="https://neo4j.com/" TargetMode="External"/><Relationship Id="rId7" Type="http://schemas.openxmlformats.org/officeDocument/2006/relationships/image" Target="../media/image18.tiff"/><Relationship Id="rId2" Type="http://schemas.openxmlformats.org/officeDocument/2006/relationships/hyperlink" Target="https://en.wikipedia.org/wiki/Graph_databas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espeed/bulbs" TargetMode="External"/><Relationship Id="rId5" Type="http://schemas.openxmlformats.org/officeDocument/2006/relationships/hyperlink" Target="http://bulbflow.com/" TargetMode="External"/><Relationship Id="rId4" Type="http://schemas.openxmlformats.org/officeDocument/2006/relationships/hyperlink" Target="http://titan.thinkaurelius.com/" TargetMode="External"/><Relationship Id="rId9" Type="http://schemas.openxmlformats.org/officeDocument/2006/relationships/image" Target="../media/image20.tif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emf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2.png"/><Relationship Id="rId4" Type="http://schemas.openxmlformats.org/officeDocument/2006/relationships/image" Target="../media/image31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networkx.github.io/documentation/development/reference/algorithms.centrality.html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emf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networkx.github.io/documentation/development/gallery.html" TargetMode="External"/><Relationship Id="rId2" Type="http://schemas.openxmlformats.org/officeDocument/2006/relationships/hyperlink" Target="https://networkx.github.io/documentation/networkx-1.10/reference/drawing.html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47343"/>
            <a:ext cx="7772400" cy="3783744"/>
          </a:xfrm>
        </p:spPr>
        <p:txBody>
          <a:bodyPr>
            <a:normAutofit/>
          </a:bodyPr>
          <a:lstStyle/>
          <a:p>
            <a:r>
              <a:rPr lang="en-US" sz="4000" dirty="0"/>
              <a:t>Introduction To </a:t>
            </a:r>
            <a:br>
              <a:rPr lang="en-US" sz="4000" dirty="0"/>
            </a:br>
            <a:r>
              <a:rPr lang="en-US" sz="4000" dirty="0"/>
              <a:t>Data Science</a:t>
            </a:r>
            <a:endParaRPr lang="en-US" sz="48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923507"/>
            <a:ext cx="6858000" cy="1107580"/>
          </a:xfrm>
        </p:spPr>
        <p:txBody>
          <a:bodyPr>
            <a:normAutofit/>
          </a:bodyPr>
          <a:lstStyle/>
          <a:p>
            <a:r>
              <a:rPr lang="en-US" dirty="0"/>
              <a:t>John P Dickerson</a:t>
            </a:r>
          </a:p>
          <a:p>
            <a:r>
              <a:rPr lang="en-US" dirty="0" err="1"/>
              <a:t>Prem</a:t>
            </a:r>
            <a:r>
              <a:rPr lang="en-US" dirty="0"/>
              <a:t> Saggar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5080696"/>
            <a:ext cx="25763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Lecture #14 – 10/15/2018</a:t>
            </a:r>
          </a:p>
          <a:p>
            <a:endParaRPr lang="en-US" sz="1600" b="1" dirty="0"/>
          </a:p>
          <a:p>
            <a:r>
              <a:rPr lang="en-US" sz="1600" b="1" dirty="0"/>
              <a:t>CMSC320</a:t>
            </a:r>
          </a:p>
          <a:p>
            <a:r>
              <a:rPr lang="en-US" sz="1600" b="1" dirty="0"/>
              <a:t>Mondays &amp; Wednesdays</a:t>
            </a:r>
          </a:p>
          <a:p>
            <a:r>
              <a:rPr lang="en-US" sz="1600" b="1" dirty="0"/>
              <a:t>2:00pm – 3:15pm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5713" y="5080696"/>
            <a:ext cx="3721993" cy="129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99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Graphs and the networks </a:t>
            </a:r>
            <a:r>
              <a:rPr lang="en-US"/>
              <a:t>they represent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992" y="1613330"/>
            <a:ext cx="4459827" cy="457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4293" y="1001072"/>
            <a:ext cx="2452905" cy="2514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4293" y="3903481"/>
            <a:ext cx="2452905" cy="2514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27563" y="6087086"/>
            <a:ext cx="2882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UNOS, 2010-12-08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09403" y="3475033"/>
            <a:ext cx="2882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UNOS, 2012-09-10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09403" y="6351576"/>
            <a:ext cx="2882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UNOS, 2014-06-30</a:t>
            </a:r>
          </a:p>
        </p:txBody>
      </p:sp>
    </p:spTree>
    <p:extLst>
      <p:ext uri="{BB962C8B-B14F-4D97-AF65-F5344CB8AC3E}">
        <p14:creationId xmlns:p14="http://schemas.microsoft.com/office/powerpoint/2010/main" val="94154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networkx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tx2"/>
                </a:solidFill>
              </a:rPr>
              <a:t>NetworkX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/>
              <a:t>is a Python library for storing, manipulating, and analyzing (small- and medium-sized) graphs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Uses </a:t>
            </a:r>
            <a:r>
              <a:rPr lang="en-US" b="0" dirty="0" err="1"/>
              <a:t>Matplotlib</a:t>
            </a:r>
            <a:r>
              <a:rPr lang="en-US" b="0" dirty="0"/>
              <a:t> for rendering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hlinkClick r:id="rId2"/>
              </a:rPr>
              <a:t>https://networkx.github.io/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en-US" b="0" dirty="0" err="1"/>
              <a:t>conda</a:t>
            </a:r>
            <a:r>
              <a:rPr lang="en-US" b="0" dirty="0"/>
              <a:t> install -c anaconda </a:t>
            </a:r>
            <a:r>
              <a:rPr lang="en-US" b="0" dirty="0" err="1"/>
              <a:t>networkx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11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1" y="3872502"/>
            <a:ext cx="4896196" cy="272780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import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networkx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as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nx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G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nx.Graph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()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G.add_node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("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spam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”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)</a:t>
            </a:r>
          </a:p>
          <a:p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G.add_edge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(1,2)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print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list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G.nodes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())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)</a:t>
            </a:r>
          </a:p>
          <a:p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print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list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G.edges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())) [(1, 2)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469772" y="3855876"/>
            <a:ext cx="3266153" cy="2744429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[1, 2, ‘spam’]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[(1,2)]</a:t>
            </a:r>
          </a:p>
        </p:txBody>
      </p:sp>
    </p:spTree>
    <p:extLst>
      <p:ext uri="{BB962C8B-B14F-4D97-AF65-F5344CB8AC3E}">
        <p14:creationId xmlns:p14="http://schemas.microsoft.com/office/powerpoint/2010/main" val="315857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Storing a Graph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Three main ways to </a:t>
            </a:r>
            <a:r>
              <a:rPr lang="en-US" dirty="0">
                <a:solidFill>
                  <a:schemeClr val="tx2"/>
                </a:solidFill>
              </a:rPr>
              <a:t>represent</a:t>
            </a:r>
            <a:r>
              <a:rPr lang="en-US" dirty="0"/>
              <a:t> a graph in memory: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Adjacency lists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Adjacency dictionaries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Adjacency matrix</a:t>
            </a:r>
          </a:p>
          <a:p>
            <a:endParaRPr lang="en-US" dirty="0"/>
          </a:p>
          <a:p>
            <a:r>
              <a:rPr lang="en-US" dirty="0"/>
              <a:t>The storage decision should be made based on the expected use case of your graph: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Static analysis only?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Frequent updates to the structure?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Frequent updates to semantic information?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577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Adjacency Lists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52600"/>
            <a:ext cx="8245476" cy="4831080"/>
          </a:xfrm>
        </p:spPr>
        <p:txBody>
          <a:bodyPr>
            <a:normAutofit/>
          </a:bodyPr>
          <a:lstStyle/>
          <a:p>
            <a:r>
              <a:rPr lang="en-US" dirty="0"/>
              <a:t>For each vertex, store an array of the vertices it connects to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Pros:  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Iterate over all outgoing edges; easy to add an edge</a:t>
            </a:r>
          </a:p>
          <a:p>
            <a:r>
              <a:rPr lang="en-US" dirty="0"/>
              <a:t>Cons:  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Checking for the existence of an edge is O(|V|), deleting is hard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13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877783" y="2608750"/>
            <a:ext cx="2416632" cy="1683092"/>
            <a:chOff x="877783" y="2608750"/>
            <a:chExt cx="2416632" cy="1683092"/>
          </a:xfrm>
        </p:grpSpPr>
        <p:sp>
          <p:nvSpPr>
            <p:cNvPr id="5" name="Oval 4"/>
            <p:cNvSpPr/>
            <p:nvPr/>
          </p:nvSpPr>
          <p:spPr>
            <a:xfrm>
              <a:off x="2086099" y="2608750"/>
              <a:ext cx="604158" cy="6041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1481941" y="3687684"/>
              <a:ext cx="604158" cy="6041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2690257" y="3687684"/>
              <a:ext cx="604158" cy="6041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877783" y="2608750"/>
              <a:ext cx="604158" cy="6041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</a:t>
              </a:r>
            </a:p>
          </p:txBody>
        </p:sp>
        <p:cxnSp>
          <p:nvCxnSpPr>
            <p:cNvPr id="9" name="Curved Connector 8"/>
            <p:cNvCxnSpPr/>
            <p:nvPr/>
          </p:nvCxnSpPr>
          <p:spPr>
            <a:xfrm rot="5400000" flipH="1" flipV="1">
              <a:off x="1784020" y="2306671"/>
              <a:ext cx="12700" cy="781112"/>
            </a:xfrm>
            <a:prstGeom prst="curvedConnector3">
              <a:avLst>
                <a:gd name="adj1" fmla="val 2496669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Curved Connector 9"/>
            <p:cNvCxnSpPr/>
            <p:nvPr/>
          </p:nvCxnSpPr>
          <p:spPr>
            <a:xfrm rot="16200000" flipH="1">
              <a:off x="2388178" y="3812809"/>
              <a:ext cx="12700" cy="781112"/>
            </a:xfrm>
            <a:prstGeom prst="curvedConnector3">
              <a:avLst>
                <a:gd name="adj1" fmla="val 2496669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1481941" y="2910829"/>
              <a:ext cx="58284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1997622" y="3124431"/>
              <a:ext cx="176954" cy="65173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14" name="Table 13"/>
          <p:cNvGraphicFramePr>
            <a:graphicFrameLocks noGrp="1"/>
          </p:cNvGraphicFramePr>
          <p:nvPr>
            <p:extLst/>
          </p:nvPr>
        </p:nvGraphicFramePr>
        <p:xfrm>
          <a:off x="4372301" y="2523196"/>
          <a:ext cx="4028902" cy="185420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0144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44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Vertex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Neighbors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[C]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[C, D]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[A]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[]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660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/>
          <a:lstStyle/>
          <a:p>
            <a:r>
              <a:rPr lang="en-US"/>
              <a:t>Adjacency Dictionaries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For each vertex, store a dictionary of vertices it connects to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Pros:  ?????????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O(1) to add, remove, query edges </a:t>
            </a:r>
          </a:p>
          <a:p>
            <a:r>
              <a:rPr lang="en-US" dirty="0"/>
              <a:t>Cons:  ?????????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Overhead (memory, caching, </a:t>
            </a:r>
            <a:r>
              <a:rPr lang="en-US" b="0" dirty="0" err="1"/>
              <a:t>etc</a:t>
            </a:r>
            <a:r>
              <a:rPr lang="en-US" b="0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14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877783" y="2608750"/>
            <a:ext cx="2416632" cy="1683092"/>
            <a:chOff x="877783" y="2608750"/>
            <a:chExt cx="2416632" cy="1683092"/>
          </a:xfrm>
        </p:grpSpPr>
        <p:sp>
          <p:nvSpPr>
            <p:cNvPr id="6" name="Oval 5"/>
            <p:cNvSpPr/>
            <p:nvPr/>
          </p:nvSpPr>
          <p:spPr>
            <a:xfrm>
              <a:off x="2086099" y="2608750"/>
              <a:ext cx="604158" cy="6041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1481941" y="3687684"/>
              <a:ext cx="604158" cy="6041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2690257" y="3687684"/>
              <a:ext cx="604158" cy="6041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877783" y="2608750"/>
              <a:ext cx="604158" cy="6041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</a:t>
              </a:r>
            </a:p>
          </p:txBody>
        </p:sp>
        <p:cxnSp>
          <p:nvCxnSpPr>
            <p:cNvPr id="10" name="Curved Connector 9"/>
            <p:cNvCxnSpPr/>
            <p:nvPr/>
          </p:nvCxnSpPr>
          <p:spPr>
            <a:xfrm rot="5400000" flipH="1" flipV="1">
              <a:off x="1784020" y="2306671"/>
              <a:ext cx="12700" cy="781112"/>
            </a:xfrm>
            <a:prstGeom prst="curvedConnector3">
              <a:avLst>
                <a:gd name="adj1" fmla="val 2496669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Curved Connector 10"/>
            <p:cNvCxnSpPr/>
            <p:nvPr/>
          </p:nvCxnSpPr>
          <p:spPr>
            <a:xfrm rot="16200000" flipH="1">
              <a:off x="2388178" y="3812809"/>
              <a:ext cx="12700" cy="781112"/>
            </a:xfrm>
            <a:prstGeom prst="curvedConnector3">
              <a:avLst>
                <a:gd name="adj1" fmla="val 2496669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>
              <a:off x="1481941" y="2910829"/>
              <a:ext cx="58284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1997622" y="3124431"/>
              <a:ext cx="176954" cy="65173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14" name="Table 13"/>
          <p:cNvGraphicFramePr>
            <a:graphicFrameLocks noGrp="1"/>
          </p:cNvGraphicFramePr>
          <p:nvPr>
            <p:extLst/>
          </p:nvPr>
        </p:nvGraphicFramePr>
        <p:xfrm>
          <a:off x="4372301" y="2523196"/>
          <a:ext cx="4028902" cy="185420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0144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44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Vertex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Neighbors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{C:</a:t>
                      </a:r>
                      <a:r>
                        <a:rPr lang="en-US" baseline="0" dirty="0"/>
                        <a:t> 1.0}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{C: 1.0, D: 1.0}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{A:</a:t>
                      </a:r>
                      <a:r>
                        <a:rPr lang="en-US" baseline="0" dirty="0"/>
                        <a:t> 1.0}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{}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515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Adjacency Matrix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Store the connectivity of the graph in a matrix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Cons:  ?????????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O(|V|</a:t>
            </a:r>
            <a:r>
              <a:rPr lang="en-US" b="0" baseline="30000" dirty="0"/>
              <a:t>2</a:t>
            </a:r>
            <a:r>
              <a:rPr lang="en-US" b="0" dirty="0"/>
              <a:t>) space regardless of the number of edges</a:t>
            </a:r>
          </a:p>
          <a:p>
            <a:r>
              <a:rPr lang="en-US" dirty="0"/>
              <a:t>Almost always stored as a </a:t>
            </a:r>
            <a:r>
              <a:rPr lang="en-US" dirty="0">
                <a:solidFill>
                  <a:schemeClr val="tx2"/>
                </a:solidFill>
              </a:rPr>
              <a:t>sparse matrix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15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877783" y="2608750"/>
            <a:ext cx="2416632" cy="1683092"/>
            <a:chOff x="877783" y="2608750"/>
            <a:chExt cx="2416632" cy="1683092"/>
          </a:xfrm>
        </p:grpSpPr>
        <p:sp>
          <p:nvSpPr>
            <p:cNvPr id="6" name="Oval 5"/>
            <p:cNvSpPr/>
            <p:nvPr/>
          </p:nvSpPr>
          <p:spPr>
            <a:xfrm>
              <a:off x="2086099" y="2608750"/>
              <a:ext cx="604158" cy="6041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1481941" y="3687684"/>
              <a:ext cx="604158" cy="6041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2690257" y="3687684"/>
              <a:ext cx="604158" cy="6041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877783" y="2608750"/>
              <a:ext cx="604158" cy="6041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</a:t>
              </a:r>
            </a:p>
          </p:txBody>
        </p:sp>
        <p:cxnSp>
          <p:nvCxnSpPr>
            <p:cNvPr id="10" name="Curved Connector 9"/>
            <p:cNvCxnSpPr/>
            <p:nvPr/>
          </p:nvCxnSpPr>
          <p:spPr>
            <a:xfrm rot="5400000" flipH="1" flipV="1">
              <a:off x="1784020" y="2306671"/>
              <a:ext cx="12700" cy="781112"/>
            </a:xfrm>
            <a:prstGeom prst="curvedConnector3">
              <a:avLst>
                <a:gd name="adj1" fmla="val 2496669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Curved Connector 10"/>
            <p:cNvCxnSpPr/>
            <p:nvPr/>
          </p:nvCxnSpPr>
          <p:spPr>
            <a:xfrm rot="16200000" flipH="1">
              <a:off x="2388178" y="3812809"/>
              <a:ext cx="12700" cy="781112"/>
            </a:xfrm>
            <a:prstGeom prst="curvedConnector3">
              <a:avLst>
                <a:gd name="adj1" fmla="val 2496669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>
              <a:off x="1481941" y="2910829"/>
              <a:ext cx="58284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1997622" y="3124431"/>
              <a:ext cx="176954" cy="65173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14" name="Table 13"/>
          <p:cNvGraphicFramePr>
            <a:graphicFrameLocks noGrp="1"/>
          </p:cNvGraphicFramePr>
          <p:nvPr>
            <p:extLst/>
          </p:nvPr>
        </p:nvGraphicFramePr>
        <p:xfrm>
          <a:off x="5372535" y="2544684"/>
          <a:ext cx="2286000" cy="228600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5372535" y="2161308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From</a:t>
            </a:r>
          </a:p>
        </p:txBody>
      </p:sp>
      <p:sp>
        <p:nvSpPr>
          <p:cNvPr id="16" name="TextBox 15"/>
          <p:cNvSpPr txBox="1"/>
          <p:nvPr/>
        </p:nvSpPr>
        <p:spPr>
          <a:xfrm rot="16200000">
            <a:off x="4031521" y="3504446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To</a:t>
            </a:r>
          </a:p>
        </p:txBody>
      </p:sp>
    </p:spTree>
    <p:extLst>
      <p:ext uri="{BB962C8B-B14F-4D97-AF65-F5344CB8AC3E}">
        <p14:creationId xmlns:p14="http://schemas.microsoft.com/office/powerpoint/2010/main" val="220794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NetworkX</a:t>
            </a:r>
            <a:r>
              <a:rPr lang="en-US" dirty="0"/>
              <a:t> Storage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NetworkX</a:t>
            </a:r>
            <a:r>
              <a:rPr lang="en-US" dirty="0"/>
              <a:t> uses an adjacency dictionary representation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Built-ins for reading from/to </a:t>
            </a:r>
            <a:r>
              <a:rPr lang="en-US" b="0" dirty="0" err="1"/>
              <a:t>SciPy</a:t>
            </a:r>
            <a:r>
              <a:rPr lang="en-US" b="0" dirty="0"/>
              <a:t>/</a:t>
            </a:r>
            <a:r>
              <a:rPr lang="en-US" b="0" dirty="0" err="1"/>
              <a:t>NumPy</a:t>
            </a:r>
            <a:r>
              <a:rPr lang="en-US" b="0" dirty="0"/>
              <a:t> matrices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16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2758596"/>
            <a:ext cx="7905404" cy="35757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Make a directed 3-cycle</a:t>
            </a:r>
          </a:p>
          <a:p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G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nx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.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Di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Graph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()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G.add_edges_from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([(‘A’,’B’), (‘B’, ‘C’), (‘C’, ‘A’)])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Get all out-edges of vertex ’B’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print(G[‘B’])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Loop over vertices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for v in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G.nodes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(): print(v)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Loop over edges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for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u,v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in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G.edges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(): print(u, v)</a:t>
            </a:r>
          </a:p>
        </p:txBody>
      </p:sp>
    </p:spTree>
    <p:extLst>
      <p:ext uri="{BB962C8B-B14F-4D97-AF65-F5344CB8AC3E}">
        <p14:creationId xmlns:p14="http://schemas.microsoft.com/office/powerpoint/2010/main" val="384341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140633" cy="1371600"/>
          </a:xfrm>
        </p:spPr>
        <p:txBody>
          <a:bodyPr/>
          <a:lstStyle/>
          <a:p>
            <a:r>
              <a:rPr lang="en-US" dirty="0"/>
              <a:t>Aside: Graph Databases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Traditional relational databases store relations between entities directly in the data (e.g., foreign keys)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Queries search data, JOIN over relations</a:t>
            </a:r>
          </a:p>
          <a:p>
            <a:r>
              <a:rPr lang="en-US" dirty="0">
                <a:solidFill>
                  <a:schemeClr val="tx2"/>
                </a:solidFill>
              </a:rPr>
              <a:t>Graph databases </a:t>
            </a:r>
            <a:r>
              <a:rPr lang="en-US" dirty="0"/>
              <a:t>directly relate data in the storage system using edges (relations) with attached semantic properties</a:t>
            </a:r>
          </a:p>
          <a:p>
            <a:endParaRPr lang="en-US" dirty="0"/>
          </a:p>
          <a:p>
            <a:endParaRPr lang="en-US" b="0" dirty="0"/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9454" y="3592533"/>
            <a:ext cx="4426989" cy="31333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53396" y="6483926"/>
            <a:ext cx="3042458" cy="374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thanks to Wikipedia</a:t>
            </a:r>
          </a:p>
        </p:txBody>
      </p:sp>
    </p:spTree>
    <p:extLst>
      <p:ext uri="{BB962C8B-B14F-4D97-AF65-F5344CB8AC3E}">
        <p14:creationId xmlns:p14="http://schemas.microsoft.com/office/powerpoint/2010/main" val="3072887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/>
          <a:lstStyle/>
          <a:p>
            <a:r>
              <a:rPr lang="en-US" dirty="0"/>
              <a:t>Example Graph database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 </a:t>
            </a:r>
            <a:r>
              <a:rPr lang="en-US" i="1" dirty="0"/>
              <a:t>people</a:t>
            </a:r>
            <a:r>
              <a:rPr lang="en-US" dirty="0"/>
              <a:t>, 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John</a:t>
            </a:r>
            <a:r>
              <a:rPr lang="en-US" dirty="0"/>
              <a:t> and 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Sally</a:t>
            </a:r>
            <a:r>
              <a:rPr lang="en-US" dirty="0"/>
              <a:t>, are </a:t>
            </a:r>
            <a:r>
              <a:rPr lang="en-US" dirty="0">
                <a:solidFill>
                  <a:schemeClr val="tx2"/>
                </a:solidFill>
              </a:rPr>
              <a:t>friends</a:t>
            </a:r>
            <a:r>
              <a:rPr lang="en-US" dirty="0"/>
              <a:t>. Both 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John</a:t>
            </a:r>
            <a:r>
              <a:rPr lang="en-US" dirty="0"/>
              <a:t> and 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Sally</a:t>
            </a:r>
            <a:r>
              <a:rPr lang="en-US" dirty="0"/>
              <a:t> have </a:t>
            </a:r>
            <a:r>
              <a:rPr lang="en-US" dirty="0">
                <a:solidFill>
                  <a:schemeClr val="tx2"/>
                </a:solidFill>
              </a:rPr>
              <a:t>read</a:t>
            </a:r>
            <a:r>
              <a:rPr lang="en-US" dirty="0"/>
              <a:t> the </a:t>
            </a:r>
            <a:r>
              <a:rPr lang="en-US" i="1" dirty="0"/>
              <a:t>book</a:t>
            </a:r>
            <a:r>
              <a:rPr lang="en-US" dirty="0"/>
              <a:t>, 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Graph Databases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53396" y="6483926"/>
            <a:ext cx="3042458" cy="374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Thanks to: http://neo4j.com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927926"/>
            <a:ext cx="4622800" cy="3556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70108" y="3258589"/>
            <a:ext cx="27070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Nodes ??????????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John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Sally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Graph Databases</a:t>
            </a:r>
          </a:p>
        </p:txBody>
      </p:sp>
    </p:spTree>
    <p:extLst>
      <p:ext uri="{BB962C8B-B14F-4D97-AF65-F5344CB8AC3E}">
        <p14:creationId xmlns:p14="http://schemas.microsoft.com/office/powerpoint/2010/main" val="390489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/>
          <a:lstStyle/>
          <a:p>
            <a:r>
              <a:rPr lang="en-US" dirty="0"/>
              <a:t>Example Graph database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 </a:t>
            </a:r>
            <a:r>
              <a:rPr lang="en-US" i="1" dirty="0"/>
              <a:t>people</a:t>
            </a:r>
            <a:r>
              <a:rPr lang="en-US" dirty="0"/>
              <a:t>, 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John</a:t>
            </a:r>
            <a:r>
              <a:rPr lang="en-US" dirty="0"/>
              <a:t> and 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Sally</a:t>
            </a:r>
            <a:r>
              <a:rPr lang="en-US" dirty="0"/>
              <a:t>, are </a:t>
            </a:r>
            <a:r>
              <a:rPr lang="en-US" dirty="0">
                <a:solidFill>
                  <a:schemeClr val="tx2"/>
                </a:solidFill>
              </a:rPr>
              <a:t>friends</a:t>
            </a:r>
            <a:r>
              <a:rPr lang="en-US" dirty="0"/>
              <a:t>. Both 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John</a:t>
            </a:r>
            <a:r>
              <a:rPr lang="en-US" dirty="0"/>
              <a:t> and 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Sally</a:t>
            </a:r>
            <a:r>
              <a:rPr lang="en-US" dirty="0"/>
              <a:t> have </a:t>
            </a:r>
            <a:r>
              <a:rPr lang="en-US" dirty="0">
                <a:solidFill>
                  <a:schemeClr val="tx2"/>
                </a:solidFill>
              </a:rPr>
              <a:t>read</a:t>
            </a:r>
            <a:r>
              <a:rPr lang="en-US" dirty="0"/>
              <a:t> the </a:t>
            </a:r>
            <a:r>
              <a:rPr lang="en-US" i="1" dirty="0"/>
              <a:t>book</a:t>
            </a:r>
            <a:r>
              <a:rPr lang="en-US" dirty="0"/>
              <a:t>, 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Graph Databases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632" y="3263899"/>
            <a:ext cx="2451100" cy="2146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21962" y="2926071"/>
            <a:ext cx="27070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Labels ??????????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Person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Book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7509" y="5479832"/>
            <a:ext cx="2921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named construct that </a:t>
            </a:r>
            <a:r>
              <a:rPr lang="en-US" dirty="0">
                <a:solidFill>
                  <a:schemeClr val="tx2"/>
                </a:solidFill>
              </a:rPr>
              <a:t>groups</a:t>
            </a:r>
            <a:r>
              <a:rPr lang="en-US" dirty="0"/>
              <a:t> nodes into sets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8051" y="4188757"/>
            <a:ext cx="4394200" cy="19431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6729" y="6102627"/>
            <a:ext cx="4006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Next: assign labels to the nodes</a:t>
            </a:r>
          </a:p>
        </p:txBody>
      </p:sp>
    </p:spTree>
    <p:extLst>
      <p:ext uri="{BB962C8B-B14F-4D97-AF65-F5344CB8AC3E}">
        <p14:creationId xmlns:p14="http://schemas.microsoft.com/office/powerpoint/2010/main" val="108639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138620" y="4138908"/>
            <a:ext cx="4863865" cy="273408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Mini-Project #2 is due this week!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It is linked to from ELMS; also available at: </a:t>
            </a:r>
            <a:r>
              <a:rPr lang="en-US" sz="1600" b="0" dirty="0"/>
              <a:t>https://</a:t>
            </a:r>
            <a:r>
              <a:rPr lang="en-US" sz="1600" b="0" dirty="0" err="1"/>
              <a:t>github.com</a:t>
            </a:r>
            <a:r>
              <a:rPr lang="en-US" sz="1600" b="0" dirty="0"/>
              <a:t>/</a:t>
            </a:r>
            <a:r>
              <a:rPr lang="en-US" sz="1600" b="0" dirty="0" err="1"/>
              <a:t>umddb</a:t>
            </a:r>
            <a:r>
              <a:rPr lang="en-US" sz="1600" b="0" dirty="0"/>
              <a:t>/cmsc320-fall2018/tree/master/project2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Deliverable is a .</a:t>
            </a:r>
            <a:r>
              <a:rPr lang="en-US" b="0" dirty="0" err="1"/>
              <a:t>ipynb</a:t>
            </a:r>
            <a:r>
              <a:rPr lang="en-US" b="0" dirty="0"/>
              <a:t> file submitted to ELMS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Due </a:t>
            </a:r>
            <a:r>
              <a:rPr lang="en-US" b="0" dirty="0">
                <a:solidFill>
                  <a:schemeClr val="tx2"/>
                </a:solidFill>
              </a:rPr>
              <a:t>Friday, October 19th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91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/>
          <a:lstStyle/>
          <a:p>
            <a:r>
              <a:rPr lang="en-US" dirty="0"/>
              <a:t>Example Graph database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 </a:t>
            </a:r>
            <a:r>
              <a:rPr lang="en-US" i="1" dirty="0"/>
              <a:t>people</a:t>
            </a:r>
            <a:r>
              <a:rPr lang="en-US" dirty="0"/>
              <a:t>, 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John</a:t>
            </a:r>
            <a:r>
              <a:rPr lang="en-US" dirty="0"/>
              <a:t> and 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Sally</a:t>
            </a:r>
            <a:r>
              <a:rPr lang="en-US" dirty="0"/>
              <a:t>, are </a:t>
            </a:r>
            <a:r>
              <a:rPr lang="en-US" dirty="0">
                <a:solidFill>
                  <a:schemeClr val="tx2"/>
                </a:solidFill>
              </a:rPr>
              <a:t>friends</a:t>
            </a:r>
            <a:r>
              <a:rPr lang="en-US" dirty="0"/>
              <a:t>. Both 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John</a:t>
            </a:r>
            <a:r>
              <a:rPr lang="en-US" dirty="0"/>
              <a:t> and 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Sally</a:t>
            </a:r>
            <a:r>
              <a:rPr lang="en-US" dirty="0"/>
              <a:t> have </a:t>
            </a:r>
            <a:r>
              <a:rPr lang="en-US" dirty="0">
                <a:solidFill>
                  <a:schemeClr val="tx2"/>
                </a:solidFill>
              </a:rPr>
              <a:t>read</a:t>
            </a:r>
            <a:r>
              <a:rPr lang="en-US" dirty="0"/>
              <a:t> the </a:t>
            </a:r>
            <a:r>
              <a:rPr lang="en-US" i="1" dirty="0"/>
              <a:t>book</a:t>
            </a:r>
            <a:r>
              <a:rPr lang="en-US" dirty="0"/>
              <a:t>, 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Graph Databases</a:t>
            </a:r>
            <a:r>
              <a:rPr lang="en-US" dirty="0"/>
              <a:t>.</a:t>
            </a:r>
          </a:p>
          <a:p>
            <a:r>
              <a:rPr lang="en-US" dirty="0"/>
              <a:t>Relationships 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John is a </a:t>
            </a:r>
            <a:r>
              <a:rPr lang="en-US" b="0" dirty="0">
                <a:solidFill>
                  <a:schemeClr val="tx2"/>
                </a:solidFill>
              </a:rPr>
              <a:t>friend of</a:t>
            </a:r>
            <a:r>
              <a:rPr lang="en-US" b="0" dirty="0"/>
              <a:t> Sally; Sally is a </a:t>
            </a:r>
            <a:r>
              <a:rPr lang="en-US" b="0" dirty="0">
                <a:solidFill>
                  <a:schemeClr val="tx2"/>
                </a:solidFill>
              </a:rPr>
              <a:t>friend of</a:t>
            </a:r>
            <a:r>
              <a:rPr lang="en-US" b="0" dirty="0"/>
              <a:t> John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John has </a:t>
            </a:r>
            <a:r>
              <a:rPr lang="en-US" b="0" dirty="0">
                <a:solidFill>
                  <a:schemeClr val="tx2"/>
                </a:solidFill>
              </a:rPr>
              <a:t>read</a:t>
            </a:r>
            <a:r>
              <a:rPr lang="en-US" b="0" dirty="0"/>
              <a:t> Graph Databases; Sally has </a:t>
            </a:r>
            <a:r>
              <a:rPr lang="en-US" b="0" dirty="0">
                <a:solidFill>
                  <a:schemeClr val="tx2"/>
                </a:solidFill>
              </a:rPr>
              <a:t>read</a:t>
            </a:r>
            <a:r>
              <a:rPr lang="en-US" b="0" dirty="0"/>
              <a:t> Graph Databases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7316" y="4304003"/>
            <a:ext cx="4491643" cy="221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91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620001" cy="1371600"/>
          </a:xfrm>
        </p:spPr>
        <p:txBody>
          <a:bodyPr/>
          <a:lstStyle/>
          <a:p>
            <a:r>
              <a:rPr lang="en-US" dirty="0"/>
              <a:t>Example Graph database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associate </a:t>
            </a:r>
            <a:r>
              <a:rPr lang="en-US" dirty="0">
                <a:solidFill>
                  <a:schemeClr val="tx2"/>
                </a:solidFill>
              </a:rPr>
              <a:t>attributes</a:t>
            </a:r>
            <a:r>
              <a:rPr lang="en-US" dirty="0"/>
              <a:t> with entities in a key-value way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Attributes on nodes, relations, labels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640" y="2677717"/>
            <a:ext cx="6766560" cy="367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90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/>
          <a:lstStyle/>
          <a:p>
            <a:r>
              <a:rPr lang="en-US" dirty="0"/>
              <a:t>Example Graph database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Querying</a:t>
            </a:r>
            <a:r>
              <a:rPr lang="en-US" dirty="0"/>
              <a:t> graph databases needs a language other than SQL</a:t>
            </a:r>
          </a:p>
          <a:p>
            <a:r>
              <a:rPr lang="en-US" dirty="0"/>
              <a:t>Recall: graph databases explicitly represent relationships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Adhere more to an object-oriented paradigm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May be more suitable for managing ad-hoc data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May scale better, depending on the query types (no JOINs)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22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4073232"/>
            <a:ext cx="7905404" cy="171242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When did Sally and John become friends?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MATCH 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sally:Person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{ name: 'Sally' })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MATCH 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john:Person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{ name: 'John' })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MATCH (sally)-[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r:FRIEND_OF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]-(john)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RETURN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r.since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AS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friends_since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20148" y="5752409"/>
            <a:ext cx="2859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Cypher query</a:t>
            </a:r>
          </a:p>
        </p:txBody>
      </p:sp>
    </p:spTree>
    <p:extLst>
      <p:ext uri="{BB962C8B-B14F-4D97-AF65-F5344CB8AC3E}">
        <p14:creationId xmlns:p14="http://schemas.microsoft.com/office/powerpoint/2010/main" val="3728997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/>
          <a:lstStyle/>
          <a:p>
            <a:r>
              <a:rPr lang="en-US" dirty="0" err="1"/>
              <a:t>Bulbflow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graph databases out there: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List found here: </a:t>
            </a:r>
            <a:r>
              <a:rPr lang="en-US" b="0" dirty="0">
                <a:hlinkClick r:id="rId2"/>
              </a:rPr>
              <a:t>https://en.wikipedia.org/wiki/Graph_database</a:t>
            </a:r>
            <a:endParaRPr lang="en-US" b="0" dirty="0"/>
          </a:p>
          <a:p>
            <a:r>
              <a:rPr lang="en-US" dirty="0"/>
              <a:t>neo4j and Titan are popular, easy-to-use solutions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hlinkClick r:id="rId3"/>
              </a:rPr>
              <a:t>https://neo4j.com/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hlinkClick r:id="rId4"/>
              </a:rPr>
              <a:t>http://titan.thinkaurelius.com/</a:t>
            </a:r>
            <a:endParaRPr lang="en-US" b="0" dirty="0"/>
          </a:p>
          <a:p>
            <a:r>
              <a:rPr lang="en-US" dirty="0" err="1"/>
              <a:t>Bulbflow</a:t>
            </a:r>
            <a:r>
              <a:rPr lang="en-US" dirty="0"/>
              <a:t> is a Python framework that connects </a:t>
            </a:r>
            <a:r>
              <a:rPr lang="en-US"/>
              <a:t>to several backing graph-database servers like neo4j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hlinkClick r:id="rId5"/>
              </a:rPr>
              <a:t>http://bulbflow.com/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hlinkClick r:id="rId6"/>
              </a:rPr>
              <a:t>https://github.com/espeed/bulbs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7437" y="342512"/>
            <a:ext cx="2232025" cy="9920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17119" y="152718"/>
            <a:ext cx="950412" cy="18423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25009" y="2999960"/>
            <a:ext cx="1010773" cy="101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592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57706" y="0"/>
            <a:ext cx="12413673" cy="6982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378" y="3491345"/>
            <a:ext cx="5791200" cy="13716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value of a vertex</a:t>
            </a:r>
          </a:p>
        </p:txBody>
      </p:sp>
    </p:spTree>
    <p:extLst>
      <p:ext uri="{BB962C8B-B14F-4D97-AF65-F5344CB8AC3E}">
        <p14:creationId xmlns:p14="http://schemas.microsoft.com/office/powerpoint/2010/main" val="41062097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40385" cy="1371600"/>
          </a:xfrm>
        </p:spPr>
        <p:txBody>
          <a:bodyPr/>
          <a:lstStyle/>
          <a:p>
            <a:r>
              <a:rPr lang="en-US"/>
              <a:t>Importance of vertices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664825"/>
          </a:xfrm>
        </p:spPr>
        <p:txBody>
          <a:bodyPr>
            <a:normAutofit/>
          </a:bodyPr>
          <a:lstStyle/>
          <a:p>
            <a:r>
              <a:rPr lang="en-US" dirty="0"/>
              <a:t>Not all vertices are equally important</a:t>
            </a:r>
          </a:p>
          <a:p>
            <a:r>
              <a:rPr lang="en-US" dirty="0">
                <a:solidFill>
                  <a:schemeClr val="tx2"/>
                </a:solidFill>
              </a:rPr>
              <a:t>Centrality</a:t>
            </a:r>
            <a:r>
              <a:rPr lang="en-US" dirty="0"/>
              <a:t> Analysis: 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Find out the most important node(s) in one network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Used as a feature in classification, for visualization, </a:t>
            </a:r>
            <a:r>
              <a:rPr lang="en-US" b="0" dirty="0" err="1"/>
              <a:t>etc</a:t>
            </a:r>
            <a:r>
              <a:rPr lang="en-US" b="0" dirty="0"/>
              <a:t> </a:t>
            </a:r>
            <a:r>
              <a:rPr lang="mr-IN" b="0" dirty="0"/>
              <a:t>…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endParaRPr lang="en-US" b="0" dirty="0"/>
          </a:p>
          <a:p>
            <a:r>
              <a:rPr lang="en-US" dirty="0"/>
              <a:t>Commonly-used Measures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Degree Centrality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Closeness Centrality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 err="1"/>
              <a:t>Betweenness</a:t>
            </a:r>
            <a:r>
              <a:rPr lang="en-US" b="0" dirty="0"/>
              <a:t> Centrality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Eigenvector Centrality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6B9-9B80-7546-B532-32978B7F9A49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729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Degree Centrality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importance of a vertex is determined by the number of vertices adjacent to it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The larger the degree, the more important the vertex is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Only a small number of vertex have high degrees in many real-life networks</a:t>
            </a:r>
          </a:p>
          <a:p>
            <a:r>
              <a:rPr lang="en-US" dirty="0"/>
              <a:t>Degree Centrality:</a:t>
            </a:r>
          </a:p>
          <a:p>
            <a:endParaRPr lang="en-US" dirty="0"/>
          </a:p>
          <a:p>
            <a:r>
              <a:rPr lang="en-US" dirty="0"/>
              <a:t>Normalized Degree Centrality:  </a:t>
            </a:r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6B9-9B80-7546-B532-32978B7F9A49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5059" y="3522827"/>
            <a:ext cx="2862580" cy="9028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6349" y="4425720"/>
            <a:ext cx="3289300" cy="673100"/>
          </a:xfrm>
          <a:prstGeom prst="rect">
            <a:avLst/>
          </a:prstGeom>
        </p:spPr>
      </p:pic>
      <p:pic>
        <p:nvPicPr>
          <p:cNvPr id="6" name="Picture 5" descr="network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227" y="5122415"/>
            <a:ext cx="3835400" cy="1460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89713" y="5410199"/>
            <a:ext cx="41264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For vertex 1, degree centrality is 3;</a:t>
            </a:r>
          </a:p>
          <a:p>
            <a:pPr algn="ctr"/>
            <a:r>
              <a:rPr lang="en-US" sz="2000" dirty="0"/>
              <a:t>Normalized degree centrality is </a:t>
            </a:r>
          </a:p>
          <a:p>
            <a:pPr algn="ctr"/>
            <a:r>
              <a:rPr lang="en-US" sz="2000" dirty="0"/>
              <a:t>3/(9-1)=3/8.</a:t>
            </a:r>
          </a:p>
        </p:txBody>
      </p:sp>
    </p:spTree>
    <p:extLst>
      <p:ext uri="{BB962C8B-B14F-4D97-AF65-F5344CB8AC3E}">
        <p14:creationId xmlns:p14="http://schemas.microsoft.com/office/powerpoint/2010/main" val="213820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64399" cy="1371600"/>
          </a:xfrm>
        </p:spPr>
        <p:txBody>
          <a:bodyPr/>
          <a:lstStyle/>
          <a:p>
            <a:r>
              <a:rPr lang="en-US"/>
              <a:t>Closeness Centrality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52600"/>
            <a:ext cx="7938655" cy="4373563"/>
          </a:xfrm>
        </p:spPr>
        <p:txBody>
          <a:bodyPr/>
          <a:lstStyle/>
          <a:p>
            <a:r>
              <a:rPr lang="en-US" dirty="0"/>
              <a:t>“Central” vertices are important, as they can reach the whole network more quickly than non-central vertices</a:t>
            </a:r>
          </a:p>
          <a:p>
            <a:r>
              <a:rPr lang="en-US" dirty="0"/>
              <a:t>Importance measured by how </a:t>
            </a:r>
            <a:r>
              <a:rPr lang="en-US" dirty="0">
                <a:solidFill>
                  <a:schemeClr val="tx2"/>
                </a:solidFill>
              </a:rPr>
              <a:t>close</a:t>
            </a:r>
            <a:r>
              <a:rPr lang="en-US" dirty="0"/>
              <a:t> a vertex is to other vertices</a:t>
            </a:r>
          </a:p>
          <a:p>
            <a:endParaRPr lang="en-US" dirty="0"/>
          </a:p>
          <a:p>
            <a:r>
              <a:rPr lang="en-US" dirty="0"/>
              <a:t>Average Distance:</a:t>
            </a:r>
          </a:p>
          <a:p>
            <a:endParaRPr lang="en-US" dirty="0"/>
          </a:p>
          <a:p>
            <a:r>
              <a:rPr lang="en-US" dirty="0"/>
              <a:t>Closeness Centrality: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6B9-9B80-7546-B532-32978B7F9A49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3088" y="3155210"/>
            <a:ext cx="3517900" cy="939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399" y="4745551"/>
            <a:ext cx="6299200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39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en-US"/>
              <a:t>Closeness Centrality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6B9-9B80-7546-B532-32978B7F9A49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4" name="Picture 3" descr="network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53581"/>
            <a:ext cx="4328611" cy="16483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6801" y="1652399"/>
            <a:ext cx="3655874" cy="28618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6254" y="4642359"/>
            <a:ext cx="6648838" cy="13599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73671" y="6147056"/>
            <a:ext cx="47102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tx2"/>
                </a:solidFill>
              </a:rPr>
              <a:t>Vertex 4 </a:t>
            </a:r>
            <a:r>
              <a:rPr lang="en-US" sz="2000" b="1" dirty="0">
                <a:solidFill>
                  <a:schemeClr val="tx2"/>
                </a:solidFill>
              </a:rPr>
              <a:t>is more central </a:t>
            </a:r>
            <a:r>
              <a:rPr lang="en-US" sz="2000" b="1">
                <a:solidFill>
                  <a:schemeClr val="tx2"/>
                </a:solidFill>
              </a:rPr>
              <a:t>than vertex 3</a:t>
            </a:r>
            <a:endParaRPr lang="en-US" sz="2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342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739149" cy="1371600"/>
          </a:xfrm>
        </p:spPr>
        <p:txBody>
          <a:bodyPr/>
          <a:lstStyle/>
          <a:p>
            <a:r>
              <a:rPr lang="en-US" dirty="0" err="1"/>
              <a:t>Betweenness</a:t>
            </a:r>
            <a:r>
              <a:rPr lang="en-US" dirty="0"/>
              <a:t> Centrality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Vertex </a:t>
            </a:r>
            <a:r>
              <a:rPr lang="en-US" dirty="0" err="1">
                <a:solidFill>
                  <a:schemeClr val="tx2"/>
                </a:solidFill>
              </a:rPr>
              <a:t>betweenness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/>
              <a:t>counts the number of shortest paths that pass through one vertex</a:t>
            </a:r>
          </a:p>
          <a:p>
            <a:r>
              <a:rPr lang="en-US" dirty="0"/>
              <a:t>Vertices with high </a:t>
            </a:r>
            <a:r>
              <a:rPr lang="en-US" dirty="0" err="1"/>
              <a:t>betweenness</a:t>
            </a:r>
            <a:r>
              <a:rPr lang="en-US" dirty="0"/>
              <a:t> are important in communication and information diffusion</a:t>
            </a:r>
          </a:p>
          <a:p>
            <a:endParaRPr lang="en-US" dirty="0"/>
          </a:p>
          <a:p>
            <a:r>
              <a:rPr lang="en-US" dirty="0" err="1"/>
              <a:t>Betweenness</a:t>
            </a:r>
            <a:r>
              <a:rPr lang="en-US" dirty="0"/>
              <a:t> Centrality: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6B9-9B80-7546-B532-32978B7F9A49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1163" y="3289994"/>
            <a:ext cx="4320624" cy="107450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017630" y="4431268"/>
            <a:ext cx="5802291" cy="400110"/>
            <a:chOff x="1017630" y="4431268"/>
            <a:chExt cx="5802291" cy="400110"/>
          </a:xfrm>
        </p:grpSpPr>
        <p:sp>
          <p:nvSpPr>
            <p:cNvPr id="6" name="TextBox 5"/>
            <p:cNvSpPr txBox="1"/>
            <p:nvPr/>
          </p:nvSpPr>
          <p:spPr>
            <a:xfrm>
              <a:off x="1817730" y="4431268"/>
              <a:ext cx="50021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The number of shortest paths between </a:t>
              </a:r>
              <a:r>
                <a:rPr lang="en-US" sz="2000" dirty="0" err="1"/>
                <a:t>s</a:t>
              </a:r>
              <a:r>
                <a:rPr lang="en-US" sz="2000" dirty="0"/>
                <a:t> and </a:t>
              </a:r>
              <a:r>
                <a:rPr lang="en-US" sz="2000" dirty="0" err="1"/>
                <a:t>t</a:t>
              </a:r>
              <a:endParaRPr lang="en-US" sz="2000" dirty="0"/>
            </a:p>
          </p:txBody>
        </p:sp>
        <p:pic>
          <p:nvPicPr>
            <p:cNvPr id="7" name="Picture 6" descr="latex-image-1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7630" y="4521200"/>
              <a:ext cx="800100" cy="279400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881063" y="4995863"/>
            <a:ext cx="7194944" cy="500678"/>
            <a:chOff x="881063" y="4995863"/>
            <a:chExt cx="7194944" cy="500678"/>
          </a:xfrm>
        </p:grpSpPr>
        <p:pic>
          <p:nvPicPr>
            <p:cNvPr id="8" name="Picture 7" descr="latex-image-1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1063" y="4995863"/>
              <a:ext cx="1524000" cy="4699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405063" y="5096431"/>
              <a:ext cx="56709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The number of shortest </a:t>
              </a:r>
              <a:r>
                <a:rPr lang="en-US" sz="2000" dirty="0"/>
                <a:t>paths</a:t>
              </a:r>
              <a:r>
                <a:rPr lang="en-US" dirty="0"/>
                <a:t> between </a:t>
              </a:r>
              <a:r>
                <a:rPr lang="en-US" dirty="0" err="1"/>
                <a:t>s</a:t>
              </a:r>
              <a:r>
                <a:rPr lang="en-US" dirty="0"/>
                <a:t> and </a:t>
              </a:r>
              <a:r>
                <a:rPr lang="en-US" dirty="0" err="1"/>
                <a:t>t</a:t>
              </a:r>
              <a:r>
                <a:rPr lang="en-US" dirty="0"/>
                <a:t> that pass v</a:t>
              </a:r>
              <a:r>
                <a:rPr lang="en-US" baseline="-25000" dirty="0"/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513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AEF3A-0164-F943-8DDF-251EE88C3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47BB3-2E0C-AF4A-9C9B-F26633941B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tx2"/>
                </a:solidFill>
              </a:rPr>
              <a:t>Midterm</a:t>
            </a:r>
            <a:r>
              <a:rPr lang="en-US" dirty="0"/>
              <a:t> is next week!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Wednesday, October 24</a:t>
            </a:r>
            <a:r>
              <a:rPr lang="en-US" b="0" baseline="30000" dirty="0"/>
              <a:t>th</a:t>
            </a:r>
            <a:endParaRPr lang="en-US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During class, 75 minutes</a:t>
            </a:r>
          </a:p>
          <a:p>
            <a:r>
              <a:rPr lang="en-US" dirty="0"/>
              <a:t>I will post an </a:t>
            </a:r>
            <a:r>
              <a:rPr lang="en-US" dirty="0">
                <a:solidFill>
                  <a:schemeClr val="tx2"/>
                </a:solidFill>
              </a:rPr>
              <a:t>old midterm</a:t>
            </a:r>
            <a:r>
              <a:rPr lang="en-US" dirty="0"/>
              <a:t> on Piazza today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Note that the order in which certain topics are covered has changed, so some of the questions may not make sense yet!</a:t>
            </a:r>
          </a:p>
          <a:p>
            <a:r>
              <a:rPr lang="en-US" dirty="0"/>
              <a:t>I will do a </a:t>
            </a:r>
            <a:r>
              <a:rPr lang="en-US" dirty="0">
                <a:solidFill>
                  <a:schemeClr val="tx2"/>
                </a:solidFill>
              </a:rPr>
              <a:t>midterm review</a:t>
            </a:r>
            <a:r>
              <a:rPr lang="en-US" dirty="0"/>
              <a:t> in class next Monday.</a:t>
            </a:r>
          </a:p>
          <a:p>
            <a:endParaRPr lang="en-US" dirty="0"/>
          </a:p>
          <a:p>
            <a:r>
              <a:rPr lang="en-US" dirty="0"/>
              <a:t>You are allowed </a:t>
            </a:r>
            <a:r>
              <a:rPr lang="en-US" dirty="0">
                <a:solidFill>
                  <a:schemeClr val="tx2"/>
                </a:solidFill>
              </a:rPr>
              <a:t>one 8½ x 11” sheet of paper</a:t>
            </a:r>
            <a:r>
              <a:rPr lang="en-US" dirty="0"/>
              <a:t>, single side, handwritten note sheet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Must be written by you, not copied from somebody else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It will be turned in at the end of class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2992EA-95C3-5842-A491-83B5C094C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917735-ABB3-A84B-B045-1858FB36F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388430"/>
            <a:ext cx="2271776" cy="227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91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456516" cy="1371600"/>
          </a:xfrm>
        </p:spPr>
        <p:txBody>
          <a:bodyPr/>
          <a:lstStyle/>
          <a:p>
            <a:r>
              <a:rPr lang="en-US"/>
              <a:t>Betweenness</a:t>
            </a:r>
            <a:r>
              <a:rPr lang="en-US" dirty="0"/>
              <a:t> </a:t>
            </a:r>
            <a:r>
              <a:rPr lang="en-US" dirty="0" err="1"/>
              <a:t>CentralitY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6B9-9B80-7546-B532-32978B7F9A49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4" name="Picture 3" descr="network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757" y="1662632"/>
            <a:ext cx="4328611" cy="164831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68995" y="4235309"/>
            <a:ext cx="5802291" cy="400110"/>
            <a:chOff x="1017630" y="4431268"/>
            <a:chExt cx="5802291" cy="400110"/>
          </a:xfrm>
        </p:grpSpPr>
        <p:sp>
          <p:nvSpPr>
            <p:cNvPr id="6" name="TextBox 5"/>
            <p:cNvSpPr txBox="1"/>
            <p:nvPr/>
          </p:nvSpPr>
          <p:spPr>
            <a:xfrm>
              <a:off x="1817730" y="4431268"/>
              <a:ext cx="50021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The number of shortest paths between </a:t>
              </a:r>
              <a:r>
                <a:rPr lang="en-US" sz="2000" dirty="0" err="1"/>
                <a:t>s</a:t>
              </a:r>
              <a:r>
                <a:rPr lang="en-US" sz="2000" dirty="0"/>
                <a:t> and </a:t>
              </a:r>
              <a:r>
                <a:rPr lang="en-US" sz="2000" dirty="0" err="1"/>
                <a:t>t</a:t>
              </a:r>
              <a:endParaRPr lang="en-US" sz="2000" dirty="0"/>
            </a:p>
          </p:txBody>
        </p:sp>
        <p:pic>
          <p:nvPicPr>
            <p:cNvPr id="7" name="Picture 6" descr="latex-image-1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7630" y="4521200"/>
              <a:ext cx="800100" cy="279400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468995" y="4763922"/>
            <a:ext cx="8141205" cy="400110"/>
            <a:chOff x="1017630" y="5096431"/>
            <a:chExt cx="8141205" cy="400110"/>
          </a:xfrm>
        </p:grpSpPr>
        <p:pic>
          <p:nvPicPr>
            <p:cNvPr id="12" name="Picture 11" descr="latex-image-1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7630" y="5149271"/>
              <a:ext cx="1126281" cy="34727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405063" y="5096431"/>
              <a:ext cx="67537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The number of shortest paths between s and t that pass v</a:t>
              </a:r>
              <a:r>
                <a:rPr lang="en-US" sz="2000" baseline="-25000" dirty="0"/>
                <a:t>i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8721" y="1518723"/>
            <a:ext cx="3962400" cy="27305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69045" y="6318423"/>
            <a:ext cx="72346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What is the </a:t>
            </a:r>
            <a:r>
              <a:rPr lang="en-US" sz="2000" b="1" dirty="0" err="1">
                <a:solidFill>
                  <a:schemeClr val="tx2"/>
                </a:solidFill>
              </a:rPr>
              <a:t>betweenness</a:t>
            </a:r>
            <a:r>
              <a:rPr lang="en-US" sz="2000" b="1" dirty="0">
                <a:solidFill>
                  <a:schemeClr val="tx2"/>
                </a:solidFill>
              </a:rPr>
              <a:t> centrality for node 4 ?????????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995" y="5164032"/>
            <a:ext cx="4320624" cy="107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5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755775" cy="1371600"/>
          </a:xfrm>
        </p:spPr>
        <p:txBody>
          <a:bodyPr/>
          <a:lstStyle/>
          <a:p>
            <a:r>
              <a:rPr lang="en-US"/>
              <a:t>Eigenvector Centrality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A vertex’s importance is determined by the </a:t>
            </a:r>
            <a:r>
              <a:rPr lang="en-US" dirty="0">
                <a:solidFill>
                  <a:schemeClr val="tx2"/>
                </a:solidFill>
              </a:rPr>
              <a:t>importance of the friends</a:t>
            </a:r>
            <a:r>
              <a:rPr lang="en-US" dirty="0"/>
              <a:t> of that vertex</a:t>
            </a:r>
          </a:p>
          <a:p>
            <a:r>
              <a:rPr lang="en-US" dirty="0"/>
              <a:t>If one has many important friends, he should be important as well.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centrality corresponds to the top eigenvector of the adjacency matrix A. </a:t>
            </a:r>
          </a:p>
          <a:p>
            <a:r>
              <a:rPr lang="en-US" dirty="0"/>
              <a:t>A variant of this eigenvector centrality is the PageRank score.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6B9-9B80-7546-B532-32978B7F9A49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2176" y="2984441"/>
            <a:ext cx="3111500" cy="800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2176" y="3979955"/>
            <a:ext cx="939800" cy="393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7407" y="3946705"/>
            <a:ext cx="1181100" cy="457200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3946412" y="3979955"/>
            <a:ext cx="686164" cy="393700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34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NetworkX</a:t>
            </a:r>
            <a:r>
              <a:rPr lang="en-US" dirty="0"/>
              <a:t>: Centrality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other centrality measures implemented for you!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hlinkClick r:id="rId2"/>
              </a:rPr>
              <a:t>https://networkx.github.io/documentation/development/reference/algorithms.centrality.html</a:t>
            </a:r>
            <a:endParaRPr lang="en-US" b="0" dirty="0"/>
          </a:p>
          <a:p>
            <a:r>
              <a:rPr lang="en-US" dirty="0"/>
              <a:t>Degree, in-degree, out-degree</a:t>
            </a:r>
          </a:p>
          <a:p>
            <a:r>
              <a:rPr lang="en-US" dirty="0"/>
              <a:t>Closeness</a:t>
            </a:r>
          </a:p>
          <a:p>
            <a:r>
              <a:rPr lang="en-US" dirty="0" err="1"/>
              <a:t>Betweenness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Applied to both edges and vertices; hard to compute</a:t>
            </a:r>
          </a:p>
          <a:p>
            <a:r>
              <a:rPr lang="en-US" dirty="0"/>
              <a:t>Load: similar to </a:t>
            </a:r>
            <a:r>
              <a:rPr lang="en-US" dirty="0" err="1"/>
              <a:t>betweenness</a:t>
            </a:r>
            <a:endParaRPr lang="en-US" dirty="0"/>
          </a:p>
          <a:p>
            <a:r>
              <a:rPr lang="en-US" dirty="0"/>
              <a:t>Eigenvector, Katz (provides additional weight to close neighbors)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887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942" y="3580701"/>
            <a:ext cx="5791200" cy="1371600"/>
          </a:xfrm>
        </p:spPr>
        <p:txBody>
          <a:bodyPr/>
          <a:lstStyle/>
          <a:p>
            <a:r>
              <a:rPr lang="en-US" dirty="0"/>
              <a:t>Strength </a:t>
            </a:r>
            <a:r>
              <a:rPr lang="en-US"/>
              <a:t>of relationships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35428"/>
            <a:ext cx="8702675" cy="183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5482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841375" cy="1371600"/>
          </a:xfrm>
        </p:spPr>
        <p:txBody>
          <a:bodyPr/>
          <a:lstStyle/>
          <a:p>
            <a:r>
              <a:rPr lang="en-US"/>
              <a:t>Weak and Strong 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practice, connections are not of the same strength</a:t>
            </a:r>
          </a:p>
          <a:p>
            <a:r>
              <a:rPr lang="en-US" dirty="0"/>
              <a:t>Interpersonal social networks are composed of strong ties (close friends) and weak ties (acquaintances).</a:t>
            </a:r>
          </a:p>
          <a:p>
            <a:r>
              <a:rPr lang="en-US" dirty="0"/>
              <a:t>Strong ties and weak ties play different roles for </a:t>
            </a:r>
            <a:r>
              <a:rPr lang="en-US" dirty="0">
                <a:solidFill>
                  <a:schemeClr val="tx2"/>
                </a:solidFill>
              </a:rPr>
              <a:t>community formation</a:t>
            </a:r>
            <a:r>
              <a:rPr lang="en-US" dirty="0"/>
              <a:t> and </a:t>
            </a:r>
            <a:r>
              <a:rPr lang="en-US" dirty="0">
                <a:solidFill>
                  <a:schemeClr val="tx2"/>
                </a:solidFill>
              </a:rPr>
              <a:t>information diffusion</a:t>
            </a:r>
          </a:p>
          <a:p>
            <a:r>
              <a:rPr lang="en-US" dirty="0"/>
              <a:t>Strength of Weak Ties </a:t>
            </a:r>
            <a:r>
              <a:rPr lang="en-US" sz="1400" dirty="0"/>
              <a:t>[</a:t>
            </a:r>
            <a:r>
              <a:rPr lang="en-US" sz="1400" dirty="0" err="1"/>
              <a:t>Granovetter</a:t>
            </a:r>
            <a:r>
              <a:rPr lang="en-US" sz="1400" dirty="0"/>
              <a:t> 1973]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Occasional encounters with distant acquaintances can provide important information about new opportunities for job search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6B9-9B80-7546-B532-32978B7F9A49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117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/>
          <a:lstStyle/>
          <a:p>
            <a:r>
              <a:rPr lang="en-US"/>
              <a:t>Connections in Social Media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indent="-182880"/>
            <a:r>
              <a:rPr lang="en-US" dirty="0"/>
              <a:t>Social media allows users to connect to each other more easily than ever.</a:t>
            </a:r>
          </a:p>
          <a:p>
            <a:pPr marL="114300" indent="-342900">
              <a:buFont typeface="Arial" charset="0"/>
              <a:buChar char="•"/>
            </a:pPr>
            <a:r>
              <a:rPr lang="en-US" b="0" dirty="0"/>
              <a:t>One user might have thousands of friends online</a:t>
            </a:r>
          </a:p>
          <a:p>
            <a:pPr marL="114300" indent="-342900">
              <a:buFont typeface="Arial" charset="0"/>
              <a:buChar char="•"/>
            </a:pPr>
            <a:r>
              <a:rPr lang="en-US" b="0" dirty="0"/>
              <a:t>Who are the most important ones among your 300 Facebook friends?</a:t>
            </a:r>
          </a:p>
          <a:p>
            <a:pPr indent="-182880"/>
            <a:endParaRPr lang="en-US" dirty="0"/>
          </a:p>
          <a:p>
            <a:pPr indent="-182880"/>
            <a:r>
              <a:rPr lang="en-US" dirty="0"/>
              <a:t>Imperative to estimate the strengths of ties for advanced analysis  </a:t>
            </a:r>
          </a:p>
          <a:p>
            <a:pPr marL="114300" indent="-342900">
              <a:buFont typeface="Arial" charset="0"/>
              <a:buChar char="•"/>
            </a:pPr>
            <a:r>
              <a:rPr lang="en-US" b="0" dirty="0"/>
              <a:t>Analyze network topology</a:t>
            </a:r>
          </a:p>
          <a:p>
            <a:pPr marL="114300" indent="-342900">
              <a:buFont typeface="Arial" charset="0"/>
              <a:buChar char="•"/>
            </a:pPr>
            <a:r>
              <a:rPr lang="en-US" b="0" dirty="0"/>
              <a:t>Learn from User Profiles and Attributes</a:t>
            </a:r>
          </a:p>
          <a:p>
            <a:pPr marL="114300" indent="-342900">
              <a:buFont typeface="Arial" charset="0"/>
              <a:buChar char="•"/>
            </a:pPr>
            <a:r>
              <a:rPr lang="en-US" b="0" dirty="0"/>
              <a:t>Learn from User Activities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6B9-9B80-7546-B532-32978B7F9A49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497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Learning from Network Topology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Bridges</a:t>
            </a:r>
            <a:r>
              <a:rPr lang="en-US" dirty="0"/>
              <a:t> connecting two different communities are weak ties</a:t>
            </a:r>
          </a:p>
          <a:p>
            <a:r>
              <a:rPr lang="en-US" dirty="0"/>
              <a:t>An edge is a bridge if its removal results in disconnection of its terminal vertices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6B9-9B80-7546-B532-32978B7F9A49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4" name="Picture 3" descr="brid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323" y="3344615"/>
            <a:ext cx="3927209" cy="1477207"/>
          </a:xfrm>
          <a:prstGeom prst="rect">
            <a:avLst/>
          </a:prstGeom>
        </p:spPr>
      </p:pic>
      <p:pic>
        <p:nvPicPr>
          <p:cNvPr id="5" name="Picture 4" descr="localbrid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2576" y="2699814"/>
            <a:ext cx="3171045" cy="26741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06619" y="4973903"/>
            <a:ext cx="28360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2000" b="1" dirty="0"/>
              <a:t>Bridge edge(s) ?????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30081" y="5537399"/>
            <a:ext cx="28360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2000" b="1"/>
              <a:t>Bridge edge(s) </a:t>
            </a:r>
            <a:r>
              <a:rPr lang="en-US" sz="2000" b="1" dirty="0"/>
              <a:t>?????</a:t>
            </a:r>
          </a:p>
        </p:txBody>
      </p:sp>
    </p:spTree>
    <p:extLst>
      <p:ext uri="{BB962C8B-B14F-4D97-AF65-F5344CB8AC3E}">
        <p14:creationId xmlns:p14="http://schemas.microsoft.com/office/powerpoint/2010/main" val="238976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“shortcut” Bridge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Bridges are rare in real-life networks</a:t>
            </a:r>
          </a:p>
          <a:p>
            <a:r>
              <a:rPr lang="en-US" dirty="0"/>
              <a:t>Idea: relax the definition by checking if the distance between two terminal vertices increases if the edge is removed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The larger the distance, the weaker the tie is</a:t>
            </a:r>
          </a:p>
          <a:p>
            <a:endParaRPr lang="en-US" dirty="0"/>
          </a:p>
          <a:p>
            <a:r>
              <a:rPr lang="en-US" dirty="0"/>
              <a:t>Example: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d(2,5) = 4 if (2,5) is removed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d(5,6) = 2 if (5,6) is removed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(5,6) is a stronger tie than (2,5)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6B9-9B80-7546-B532-32978B7F9A49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8" name="Picture 7" descr="localbrid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1299" y="3331601"/>
            <a:ext cx="3313769" cy="279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280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340138" cy="1371600"/>
          </a:xfrm>
        </p:spPr>
        <p:txBody>
          <a:bodyPr/>
          <a:lstStyle/>
          <a:p>
            <a:r>
              <a:rPr lang="en-US"/>
              <a:t>Neighborhood Overlap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Tie strength can be measured based on neighborhood overlap; the larger the overlap, the stronger the tie is.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0" i="1" dirty="0"/>
              <a:t>(-2 in the denominator is to exclude v</a:t>
            </a:r>
            <a:r>
              <a:rPr lang="en-US" b="0" i="1" baseline="-25000" dirty="0"/>
              <a:t>i</a:t>
            </a:r>
            <a:r>
              <a:rPr lang="en-US" b="0" i="1" dirty="0"/>
              <a:t> and </a:t>
            </a:r>
            <a:r>
              <a:rPr lang="en-US" b="0" i="1" dirty="0" err="1"/>
              <a:t>v</a:t>
            </a:r>
            <a:r>
              <a:rPr lang="en-US" b="0" i="1" baseline="-25000" dirty="0" err="1"/>
              <a:t>j</a:t>
            </a:r>
            <a:r>
              <a:rPr lang="en-US" b="0" i="1" dirty="0"/>
              <a:t>)</a:t>
            </a:r>
          </a:p>
          <a:p>
            <a:r>
              <a:rPr lang="en-US" dirty="0"/>
              <a:t>Example: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6B9-9B80-7546-B532-32978B7F9A49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77" y="2448594"/>
            <a:ext cx="8144142" cy="1402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017" y="5184556"/>
            <a:ext cx="5232400" cy="787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828" y="4867056"/>
            <a:ext cx="2070100" cy="317500"/>
          </a:xfrm>
          <a:prstGeom prst="rect">
            <a:avLst/>
          </a:prstGeom>
        </p:spPr>
      </p:pic>
      <p:pic>
        <p:nvPicPr>
          <p:cNvPr id="6" name="Picture 5" descr="localbrid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8920" y="3529915"/>
            <a:ext cx="2980639" cy="251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11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05404" cy="1371600"/>
          </a:xfrm>
        </p:spPr>
        <p:txBody>
          <a:bodyPr>
            <a:normAutofit/>
          </a:bodyPr>
          <a:lstStyle/>
          <a:p>
            <a:r>
              <a:rPr lang="en-US"/>
              <a:t>Learning from Profiles and Interactions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Twitter: one can follow others without </a:t>
            </a:r>
            <a:r>
              <a:rPr lang="en-US" dirty="0" err="1"/>
              <a:t>followee’s</a:t>
            </a:r>
            <a:r>
              <a:rPr lang="en-US" dirty="0"/>
              <a:t> confirmation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The real friendship network is determined by the frequency two users talk to each other, rather than the follower-</a:t>
            </a:r>
            <a:r>
              <a:rPr lang="en-US" b="0" dirty="0" err="1"/>
              <a:t>followee</a:t>
            </a:r>
            <a:r>
              <a:rPr lang="en-US" b="0" dirty="0"/>
              <a:t> network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The real friendship network is more influential in driving Twitter usage</a:t>
            </a:r>
          </a:p>
          <a:p>
            <a:r>
              <a:rPr lang="en-US" dirty="0"/>
              <a:t>Strengths of ties can be predicted accurately based on various information from Facebook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Friend-initiated posts, message exchanged in wall post, number of mutual friends, etc. </a:t>
            </a:r>
          </a:p>
          <a:p>
            <a:r>
              <a:rPr lang="en-US" dirty="0"/>
              <a:t>Learning numeric link strength by maximum likelihood estimation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User profile similarity determines the strength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Link strength in turn determines user interaction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Maximize the likelihood based on observed profiles and interactions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6B9-9B80-7546-B532-32978B7F9A49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639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now!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Graph Processing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Representing graphs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Centrality measures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Community detection</a:t>
            </a:r>
          </a:p>
          <a:p>
            <a:r>
              <a:rPr lang="en-US" dirty="0"/>
              <a:t>Natural Language Processing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Bag of Words, TF-IDF, N-grams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(If we get to this today </a:t>
            </a:r>
            <a:r>
              <a:rPr lang="mr-IN" b="0" dirty="0"/>
              <a:t>…</a:t>
            </a:r>
            <a:r>
              <a:rPr lang="en-US" b="0" dirty="0"/>
              <a:t>)</a:t>
            </a:r>
          </a:p>
          <a:p>
            <a:r>
              <a:rPr lang="en-US" dirty="0">
                <a:solidFill>
                  <a:schemeClr val="tx2"/>
                </a:solidFill>
              </a:rPr>
              <a:t>Thank you to: </a:t>
            </a:r>
            <a:r>
              <a:rPr lang="en-US" dirty="0" err="1">
                <a:solidFill>
                  <a:schemeClr val="tx2"/>
                </a:solidFill>
              </a:rPr>
              <a:t>Sukumar</a:t>
            </a:r>
            <a:r>
              <a:rPr lang="en-US" dirty="0">
                <a:solidFill>
                  <a:schemeClr val="tx2"/>
                </a:solidFill>
              </a:rPr>
              <a:t> Ghosh (Iowa), Lei Tang (Yahoo!), </a:t>
            </a:r>
            <a:r>
              <a:rPr lang="en-US" dirty="0" err="1">
                <a:solidFill>
                  <a:schemeClr val="tx2"/>
                </a:solidFill>
              </a:rPr>
              <a:t>Huan</a:t>
            </a:r>
            <a:r>
              <a:rPr lang="en-US" dirty="0">
                <a:solidFill>
                  <a:schemeClr val="tx2"/>
                </a:solidFill>
              </a:rPr>
              <a:t> Liu (ASU), Zico </a:t>
            </a:r>
            <a:r>
              <a:rPr lang="en-US" dirty="0" err="1">
                <a:solidFill>
                  <a:schemeClr val="tx2"/>
                </a:solidFill>
              </a:rPr>
              <a:t>Kolter</a:t>
            </a:r>
            <a:r>
              <a:rPr lang="en-US" dirty="0">
                <a:solidFill>
                  <a:schemeClr val="tx2"/>
                </a:solidFill>
              </a:rPr>
              <a:t> (CMU)</a:t>
            </a:r>
          </a:p>
          <a:p>
            <a:pPr marL="342900" indent="-342900">
              <a:buFont typeface="Arial" charset="0"/>
              <a:buChar char="•"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2928" y="1924885"/>
            <a:ext cx="3028627" cy="201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68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Community detection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11151" y="6029335"/>
            <a:ext cx="6109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 co-authorship network of </a:t>
            </a:r>
            <a:r>
              <a:rPr lang="en-US" dirty="0">
                <a:solidFill>
                  <a:schemeClr val="tx2"/>
                </a:solidFill>
              </a:rPr>
              <a:t>physicists</a:t>
            </a:r>
            <a:r>
              <a:rPr lang="en-US" dirty="0"/>
              <a:t> and </a:t>
            </a:r>
            <a:r>
              <a:rPr lang="en-US" dirty="0">
                <a:solidFill>
                  <a:schemeClr val="tx2"/>
                </a:solidFill>
              </a:rPr>
              <a:t>mathematicians</a:t>
            </a:r>
          </a:p>
          <a:p>
            <a:pPr algn="ctr"/>
            <a:r>
              <a:rPr lang="en-US" dirty="0"/>
              <a:t>(Courtesy: Easley &amp; Kleinberg)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682" y="1417638"/>
            <a:ext cx="8089118" cy="461169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8285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107382" cy="1371600"/>
          </a:xfrm>
        </p:spPr>
        <p:txBody>
          <a:bodyPr/>
          <a:lstStyle/>
          <a:p>
            <a:r>
              <a:rPr lang="en-US"/>
              <a:t>What is a community?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Informally: “tightly-knit region” of the network.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How do we identify this region?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How do we separate tightly-knit regions from each other?</a:t>
            </a:r>
          </a:p>
          <a:p>
            <a:r>
              <a:rPr lang="en-US" dirty="0"/>
              <a:t>It depends on the definition of </a:t>
            </a:r>
            <a:r>
              <a:rPr lang="en-US" dirty="0">
                <a:solidFill>
                  <a:schemeClr val="tx2"/>
                </a:solidFill>
              </a:rPr>
              <a:t>tightly knit</a:t>
            </a:r>
            <a:r>
              <a:rPr lang="en-US" dirty="0"/>
              <a:t>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Regions can be nested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Examples ?????????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How do bridges fit into this ?????????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1011" y="4905529"/>
            <a:ext cx="3488112" cy="1969095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17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423265" cy="1371600"/>
          </a:xfrm>
        </p:spPr>
        <p:txBody>
          <a:bodyPr/>
          <a:lstStyle/>
          <a:p>
            <a:r>
              <a:rPr lang="en-US" b="1" dirty="0"/>
              <a:t>What is a community?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76598" y="6399608"/>
            <a:ext cx="2991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(Courtesy: Easley &amp; Kleinberg)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88500" y="6030276"/>
            <a:ext cx="5269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 example of a nested structure of the communities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914" y="1476639"/>
            <a:ext cx="5870091" cy="45536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38619" y="2796469"/>
            <a:ext cx="771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bridges</a:t>
            </a:r>
            <a:endParaRPr lang="en-US" sz="1400" dirty="0"/>
          </a:p>
        </p:txBody>
      </p:sp>
      <p:cxnSp>
        <p:nvCxnSpPr>
          <p:cNvPr id="10" name="Straight Arrow Connector 9"/>
          <p:cNvCxnSpPr/>
          <p:nvPr/>
        </p:nvCxnSpPr>
        <p:spPr>
          <a:xfrm rot="5400000" flipH="1" flipV="1">
            <a:off x="4333211" y="2615049"/>
            <a:ext cx="362844" cy="1588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0"/>
          </p:cNvCxnSpPr>
          <p:nvPr/>
        </p:nvCxnSpPr>
        <p:spPr>
          <a:xfrm flipV="1">
            <a:off x="4524302" y="2615048"/>
            <a:ext cx="564204" cy="181421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0800000">
            <a:off x="3788878" y="2615047"/>
            <a:ext cx="736429" cy="181422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666627" y="1965003"/>
            <a:ext cx="24773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Removal of a bridge separates the graph into disjoint components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90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974378" cy="1371600"/>
          </a:xfrm>
        </p:spPr>
        <p:txBody>
          <a:bodyPr/>
          <a:lstStyle/>
          <a:p>
            <a:r>
              <a:rPr lang="en-US"/>
              <a:t>Community detection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Girvan-Newman Method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Remove the edges of highest </a:t>
            </a:r>
            <a:r>
              <a:rPr lang="en-US" b="0" dirty="0" err="1"/>
              <a:t>betweenness</a:t>
            </a:r>
            <a:r>
              <a:rPr lang="en-US" b="0" dirty="0"/>
              <a:t> first. 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Repeat the same step with the remainder graph. 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Continue this until the graph breaks down into individual nodes.</a:t>
            </a:r>
          </a:p>
          <a:p>
            <a:endParaRPr lang="en-US" dirty="0"/>
          </a:p>
          <a:p>
            <a:r>
              <a:rPr lang="en-US" dirty="0"/>
              <a:t>As the graph breaks down into pieces, the tightly knit community structure is exposed.</a:t>
            </a:r>
          </a:p>
          <a:p>
            <a:r>
              <a:rPr lang="en-US" dirty="0"/>
              <a:t>Results in a </a:t>
            </a:r>
            <a:r>
              <a:rPr lang="en-US" dirty="0">
                <a:solidFill>
                  <a:schemeClr val="tx2"/>
                </a:solidFill>
              </a:rPr>
              <a:t>hierarchical partitioning</a:t>
            </a:r>
            <a:r>
              <a:rPr lang="en-US" dirty="0"/>
              <a:t> of the graph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656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Girvan-Newman method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123" y="1423644"/>
            <a:ext cx="7213600" cy="386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1846" y="5406232"/>
            <a:ext cx="3121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Betweenness(7-8)= 7*7 = 49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1846" y="5897352"/>
            <a:ext cx="55601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Betweenness</a:t>
            </a:r>
            <a:r>
              <a:rPr lang="en-US" dirty="0"/>
              <a:t>(3-7) = </a:t>
            </a:r>
            <a:r>
              <a:rPr lang="en-US" dirty="0" err="1"/>
              <a:t>Betweenness</a:t>
            </a:r>
            <a:r>
              <a:rPr lang="en-US" dirty="0"/>
              <a:t>(6-7) =</a:t>
            </a:r>
          </a:p>
          <a:p>
            <a:r>
              <a:rPr lang="en-US" dirty="0" err="1"/>
              <a:t>Betweenness</a:t>
            </a:r>
            <a:r>
              <a:rPr lang="en-US" dirty="0"/>
              <a:t>(8-9) = </a:t>
            </a:r>
            <a:r>
              <a:rPr lang="en-US" dirty="0" err="1"/>
              <a:t>Betweenness</a:t>
            </a:r>
            <a:r>
              <a:rPr lang="en-US" dirty="0"/>
              <a:t>(8-12) = 3*11= 33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01877" y="5406232"/>
            <a:ext cx="3296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Betweenness(1-3) = 1*12 = 12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16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Girvan-Newman method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1846" y="5897352"/>
            <a:ext cx="54489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Betweenness</a:t>
            </a:r>
            <a:r>
              <a:rPr lang="en-US" dirty="0"/>
              <a:t>(3-7) = </a:t>
            </a:r>
            <a:r>
              <a:rPr lang="en-US" dirty="0" err="1"/>
              <a:t>Betweenness</a:t>
            </a:r>
            <a:r>
              <a:rPr lang="en-US" dirty="0"/>
              <a:t>(6-7) = </a:t>
            </a:r>
          </a:p>
          <a:p>
            <a:r>
              <a:rPr lang="en-US" dirty="0" err="1"/>
              <a:t>Betweenness</a:t>
            </a:r>
            <a:r>
              <a:rPr lang="en-US" dirty="0"/>
              <a:t>(8-9) = </a:t>
            </a:r>
            <a:r>
              <a:rPr lang="en-US" dirty="0" err="1"/>
              <a:t>Betweenness</a:t>
            </a:r>
            <a:r>
              <a:rPr lang="en-US" dirty="0"/>
              <a:t>(8-12) = 3*4 = 12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1845" y="5472776"/>
            <a:ext cx="3022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Betweenness(1-3) = 1*5=5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950" y="1403350"/>
            <a:ext cx="5626100" cy="40513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069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Girvan-Newman method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71007" y="5454650"/>
            <a:ext cx="34227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???????????????????</a:t>
            </a:r>
          </a:p>
          <a:p>
            <a:r>
              <a:rPr lang="en-US" dirty="0" err="1"/>
              <a:t>Betweenness</a:t>
            </a:r>
            <a:r>
              <a:rPr lang="en-US" dirty="0"/>
              <a:t> of every edge = 1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3352" y="1466850"/>
            <a:ext cx="5791200" cy="39243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10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Girvan-Newman method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577" y="1778923"/>
            <a:ext cx="6477000" cy="32258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47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57200" y="5004723"/>
            <a:ext cx="7639395" cy="159558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G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nx.Graph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()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Returns an iterator over partitions at </a:t>
            </a: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different hierarchy levels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nx.girvan_newman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(G)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86153" y="69161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39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NetworkX</a:t>
            </a:r>
            <a:r>
              <a:rPr lang="en-US" dirty="0"/>
              <a:t>: </a:t>
            </a:r>
            <a:r>
              <a:rPr lang="en-US" dirty="0" err="1"/>
              <a:t>Viz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681451"/>
          </a:xfrm>
        </p:spPr>
        <p:txBody>
          <a:bodyPr>
            <a:normAutofit/>
          </a:bodyPr>
          <a:lstStyle/>
          <a:p>
            <a:r>
              <a:rPr lang="en-US" dirty="0"/>
              <a:t>Can render via </a:t>
            </a:r>
            <a:r>
              <a:rPr lang="en-US" dirty="0" err="1"/>
              <a:t>Matplotlib</a:t>
            </a:r>
            <a:r>
              <a:rPr lang="en-US" dirty="0"/>
              <a:t> or </a:t>
            </a:r>
            <a:r>
              <a:rPr lang="en-US" dirty="0" err="1"/>
              <a:t>GraphViz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Many different layout engines, aesthetic options, </a:t>
            </a:r>
            <a:r>
              <a:rPr lang="en-US" dirty="0" err="1"/>
              <a:t>etc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hlinkClick r:id="rId2"/>
              </a:rPr>
              <a:t>https://networkx.github.io/documentation/networkx-1.10/reference/drawing.html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hlinkClick r:id="rId3"/>
              </a:rPr>
              <a:t>https://networkx.github.io/documentation/development/gallery.html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48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37805" y="2194171"/>
            <a:ext cx="7639395" cy="209519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import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matplotlib.pyplot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as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plt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G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nx.Graph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()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nx.draw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(G,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with_labels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=True)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Save to a PDF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plt.savefig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(“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my_filename.pdf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”)</a:t>
            </a:r>
          </a:p>
        </p:txBody>
      </p:sp>
    </p:spTree>
    <p:extLst>
      <p:ext uri="{BB962C8B-B14F-4D97-AF65-F5344CB8AC3E}">
        <p14:creationId xmlns:p14="http://schemas.microsoft.com/office/powerpoint/2010/main" val="53005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8006" y="1967843"/>
            <a:ext cx="4060767" cy="40607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Networkx</a:t>
            </a:r>
            <a:r>
              <a:rPr lang="en-US" dirty="0"/>
              <a:t>: </a:t>
            </a:r>
            <a:r>
              <a:rPr lang="en-US" dirty="0" err="1"/>
              <a:t>Viz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49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1695406"/>
            <a:ext cx="4530436" cy="483839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Cycle with 24 vertices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G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nx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cycle_graph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(24) 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Compute force-based layout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pos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nx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spring_layout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(G,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iterations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200)</a:t>
            </a:r>
          </a:p>
          <a:p>
            <a:endParaRPr lang="en-US" dirty="0">
              <a:solidFill>
                <a:srgbClr val="00B05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Draw the graph 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nx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draw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G,pos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node_color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range(24),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node_size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800,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cmap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plt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cm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Blues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) 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Save as PNG, then display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plt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savefig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(”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graph.png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")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plt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show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1160447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106886" cy="1371600"/>
          </a:xfrm>
        </p:spPr>
        <p:txBody>
          <a:bodyPr/>
          <a:lstStyle/>
          <a:p>
            <a:r>
              <a:rPr lang="en-US" dirty="0"/>
              <a:t>Networks? Graphs?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Networks</a:t>
            </a:r>
            <a:r>
              <a:rPr lang="en-US" dirty="0"/>
              <a:t> are systems of interrelated objects</a:t>
            </a:r>
          </a:p>
          <a:p>
            <a:r>
              <a:rPr lang="en-US" dirty="0">
                <a:solidFill>
                  <a:schemeClr val="tx2"/>
                </a:solidFill>
              </a:rPr>
              <a:t>Graphs</a:t>
            </a:r>
            <a:r>
              <a:rPr lang="en-US" dirty="0"/>
              <a:t> are the mathematical models used to represent networks</a:t>
            </a:r>
          </a:p>
          <a:p>
            <a:r>
              <a:rPr lang="en-US" dirty="0"/>
              <a:t>In data science, we will use algorithms on graphs to answer questions about real-world networks.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626" y="4238580"/>
            <a:ext cx="3353574" cy="1887583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4588331" y="4882243"/>
            <a:ext cx="947057" cy="669471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5842906" y="4659858"/>
            <a:ext cx="2661557" cy="1077686"/>
            <a:chOff x="5842906" y="4659858"/>
            <a:chExt cx="2661557" cy="1077686"/>
          </a:xfrm>
        </p:grpSpPr>
        <p:sp>
          <p:nvSpPr>
            <p:cNvPr id="8" name="Oval 7"/>
            <p:cNvSpPr/>
            <p:nvPr/>
          </p:nvSpPr>
          <p:spPr>
            <a:xfrm>
              <a:off x="5842906" y="4659858"/>
              <a:ext cx="1077686" cy="107768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Trump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7426777" y="4659858"/>
              <a:ext cx="1077686" cy="107768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Obama</a:t>
              </a:r>
            </a:p>
          </p:txBody>
        </p:sp>
        <p:cxnSp>
          <p:nvCxnSpPr>
            <p:cNvPr id="11" name="Straight Connector 10"/>
            <p:cNvCxnSpPr>
              <a:stCxn id="8" idx="6"/>
              <a:endCxn id="9" idx="2"/>
            </p:cNvCxnSpPr>
            <p:nvPr/>
          </p:nvCxnSpPr>
          <p:spPr>
            <a:xfrm>
              <a:off x="6920592" y="5198701"/>
              <a:ext cx="506185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7762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8903" y="1978429"/>
            <a:ext cx="4373563" cy="37573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Networkx</a:t>
            </a:r>
            <a:r>
              <a:rPr lang="en-US" dirty="0"/>
              <a:t>: </a:t>
            </a:r>
            <a:r>
              <a:rPr lang="en-US" dirty="0" err="1"/>
              <a:t>Viz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50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1695406"/>
            <a:ext cx="4530436" cy="483839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Branch factor 3, depth 5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G 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nx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balanced_tree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(3, 5) 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Circular layout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pos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graphviz_layout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(G,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prog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'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twopi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',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args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'') 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Draw 8x8 figure 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plt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figure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figsize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(8, 8)) 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nx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draw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(G,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pos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node_size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20,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alpha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0.5,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node_color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"blue",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with_labels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False) 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plt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axis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('equal') 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plt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show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41844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dirty="0">
                <a:solidFill>
                  <a:schemeClr val="tx2"/>
                </a:solidFill>
              </a:rPr>
              <a:t>graph</a:t>
            </a:r>
            <a:r>
              <a:rPr lang="en-US" dirty="0"/>
              <a:t> G = (V,E) is a set of </a:t>
            </a:r>
            <a:r>
              <a:rPr lang="en-US" dirty="0">
                <a:solidFill>
                  <a:schemeClr val="tx2"/>
                </a:solidFill>
              </a:rPr>
              <a:t>vertices</a:t>
            </a:r>
            <a:r>
              <a:rPr lang="en-US" dirty="0"/>
              <a:t> V and </a:t>
            </a:r>
            <a:r>
              <a:rPr lang="en-US" dirty="0">
                <a:solidFill>
                  <a:schemeClr val="tx2"/>
                </a:solidFill>
              </a:rPr>
              <a:t>edges</a:t>
            </a:r>
            <a:r>
              <a:rPr lang="en-US" dirty="0"/>
              <a:t> E</a:t>
            </a:r>
          </a:p>
          <a:p>
            <a:r>
              <a:rPr lang="en-US" dirty="0"/>
              <a:t>Edges can be undirected or directed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</a:t>
            </a:fld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144484" y="3057638"/>
            <a:ext cx="604158" cy="6041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6" name="Oval 5"/>
          <p:cNvSpPr/>
          <p:nvPr/>
        </p:nvSpPr>
        <p:spPr>
          <a:xfrm>
            <a:off x="1540326" y="4136572"/>
            <a:ext cx="604158" cy="6041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7" name="Oval 6"/>
          <p:cNvSpPr/>
          <p:nvPr/>
        </p:nvSpPr>
        <p:spPr>
          <a:xfrm>
            <a:off x="2748642" y="4136572"/>
            <a:ext cx="604158" cy="6041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8" name="Oval 7"/>
          <p:cNvSpPr/>
          <p:nvPr/>
        </p:nvSpPr>
        <p:spPr>
          <a:xfrm>
            <a:off x="936168" y="3057638"/>
            <a:ext cx="604158" cy="6041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4914" y="5088284"/>
            <a:ext cx="4751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V = </a:t>
            </a:r>
            <a:r>
              <a:rPr lang="en-US" dirty="0"/>
              <a:t>{</a:t>
            </a:r>
            <a:r>
              <a:rPr lang="en-US" i="1" dirty="0"/>
              <a:t>A, B, C, D</a:t>
            </a:r>
            <a:r>
              <a:rPr lang="en-US" dirty="0"/>
              <a:t>}</a:t>
            </a:r>
          </a:p>
          <a:p>
            <a:r>
              <a:rPr lang="en-US" i="1" dirty="0"/>
              <a:t>E = </a:t>
            </a:r>
            <a:r>
              <a:rPr lang="en-US" dirty="0"/>
              <a:t>{</a:t>
            </a:r>
            <a:r>
              <a:rPr lang="en-US" i="1" dirty="0"/>
              <a:t>(A,B), (B,C), (C,D), (A,C)</a:t>
            </a:r>
            <a:r>
              <a:rPr lang="en-US" dirty="0"/>
              <a:t>}</a:t>
            </a:r>
          </a:p>
        </p:txBody>
      </p:sp>
      <p:cxnSp>
        <p:nvCxnSpPr>
          <p:cNvPr id="11" name="Straight Connector 10"/>
          <p:cNvCxnSpPr>
            <a:stCxn id="8" idx="6"/>
            <a:endCxn id="5" idx="2"/>
          </p:cNvCxnSpPr>
          <p:nvPr/>
        </p:nvCxnSpPr>
        <p:spPr>
          <a:xfrm>
            <a:off x="1540326" y="3359717"/>
            <a:ext cx="60415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8" idx="5"/>
            <a:endCxn id="6" idx="1"/>
          </p:cNvCxnSpPr>
          <p:nvPr/>
        </p:nvCxnSpPr>
        <p:spPr>
          <a:xfrm>
            <a:off x="1451849" y="3573319"/>
            <a:ext cx="176954" cy="65173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6" idx="7"/>
            <a:endCxn id="5" idx="3"/>
          </p:cNvCxnSpPr>
          <p:nvPr/>
        </p:nvCxnSpPr>
        <p:spPr>
          <a:xfrm flipV="1">
            <a:off x="2056007" y="3573319"/>
            <a:ext cx="176954" cy="65173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7" idx="1"/>
            <a:endCxn id="5" idx="5"/>
          </p:cNvCxnSpPr>
          <p:nvPr/>
        </p:nvCxnSpPr>
        <p:spPr>
          <a:xfrm flipH="1" flipV="1">
            <a:off x="2660165" y="3573319"/>
            <a:ext cx="176954" cy="65173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6308965" y="3057638"/>
            <a:ext cx="604158" cy="6041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23" name="Oval 22"/>
          <p:cNvSpPr/>
          <p:nvPr/>
        </p:nvSpPr>
        <p:spPr>
          <a:xfrm>
            <a:off x="5704807" y="4136572"/>
            <a:ext cx="604158" cy="6041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24" name="Oval 23"/>
          <p:cNvSpPr/>
          <p:nvPr/>
        </p:nvSpPr>
        <p:spPr>
          <a:xfrm>
            <a:off x="6913123" y="4136572"/>
            <a:ext cx="604158" cy="6041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25" name="Oval 24"/>
          <p:cNvSpPr/>
          <p:nvPr/>
        </p:nvSpPr>
        <p:spPr>
          <a:xfrm>
            <a:off x="5100649" y="3057638"/>
            <a:ext cx="604158" cy="6041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cxnSp>
        <p:nvCxnSpPr>
          <p:cNvPr id="27" name="Curved Connector 26"/>
          <p:cNvCxnSpPr>
            <a:stCxn id="25" idx="7"/>
            <a:endCxn id="22" idx="1"/>
          </p:cNvCxnSpPr>
          <p:nvPr/>
        </p:nvCxnSpPr>
        <p:spPr>
          <a:xfrm rot="5400000" flipH="1" flipV="1">
            <a:off x="6006886" y="2755559"/>
            <a:ext cx="12700" cy="781112"/>
          </a:xfrm>
          <a:prstGeom prst="curvedConnector3">
            <a:avLst>
              <a:gd name="adj1" fmla="val 2496669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3" idx="5"/>
            <a:endCxn id="24" idx="3"/>
          </p:cNvCxnSpPr>
          <p:nvPr/>
        </p:nvCxnSpPr>
        <p:spPr>
          <a:xfrm rot="16200000" flipH="1">
            <a:off x="6611044" y="4261697"/>
            <a:ext cx="12700" cy="781112"/>
          </a:xfrm>
          <a:prstGeom prst="curvedConnector3">
            <a:avLst>
              <a:gd name="adj1" fmla="val 2496669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endCxn id="25" idx="6"/>
          </p:cNvCxnSpPr>
          <p:nvPr/>
        </p:nvCxnSpPr>
        <p:spPr>
          <a:xfrm flipH="1">
            <a:off x="5704807" y="3359717"/>
            <a:ext cx="58284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23" idx="7"/>
            <a:endCxn id="22" idx="3"/>
          </p:cNvCxnSpPr>
          <p:nvPr/>
        </p:nvCxnSpPr>
        <p:spPr>
          <a:xfrm flipV="1">
            <a:off x="6220488" y="3573319"/>
            <a:ext cx="176954" cy="65173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969329" y="5097359"/>
            <a:ext cx="4751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V = </a:t>
            </a:r>
            <a:r>
              <a:rPr lang="en-US" dirty="0"/>
              <a:t>{</a:t>
            </a:r>
            <a:r>
              <a:rPr lang="en-US" i="1" dirty="0"/>
              <a:t>A, B, C, D</a:t>
            </a:r>
            <a:r>
              <a:rPr lang="en-US" dirty="0"/>
              <a:t>}</a:t>
            </a:r>
          </a:p>
          <a:p>
            <a:r>
              <a:rPr lang="en-US" i="1" dirty="0"/>
              <a:t>E = </a:t>
            </a:r>
            <a:r>
              <a:rPr lang="en-US" dirty="0"/>
              <a:t>{</a:t>
            </a:r>
            <a:r>
              <a:rPr lang="en-US" i="1" dirty="0"/>
              <a:t>(A,C), (C,A), (B,C), (B,D)</a:t>
            </a:r>
            <a:r>
              <a:rPr lang="en-US" dirty="0"/>
              <a:t>}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74914" y="6126163"/>
            <a:ext cx="7402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Examples of directed vs undirected graphs ????????????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791067" y="774696"/>
            <a:ext cx="2867140" cy="66952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Nodes = Vertices</a:t>
            </a:r>
          </a:p>
          <a:p>
            <a:pPr algn="ctr"/>
            <a:r>
              <a:rPr lang="en-US" dirty="0"/>
              <a:t>Edges = Arcs </a:t>
            </a:r>
          </a:p>
        </p:txBody>
      </p:sp>
    </p:spTree>
    <p:extLst>
      <p:ext uri="{BB962C8B-B14F-4D97-AF65-F5344CB8AC3E}">
        <p14:creationId xmlns:p14="http://schemas.microsoft.com/office/powerpoint/2010/main" val="110208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6" grpId="0" animBg="1"/>
      <p:bldP spid="7" grpId="0" animBg="1"/>
      <p:bldP spid="8" grpId="0" animBg="1"/>
      <p:bldP spid="9" grpId="0"/>
      <p:bldP spid="22" grpId="0" animBg="1"/>
      <p:bldP spid="23" grpId="0" animBg="1"/>
      <p:bldP spid="24" grpId="0" animBg="1"/>
      <p:bldP spid="25" grpId="0" animBg="1"/>
      <p:bldP spid="37" grpId="0"/>
      <p:bldP spid="38" grpId="0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Edges can be unweighted or weighted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Unweighted </a:t>
            </a:r>
            <a:r>
              <a:rPr lang="en-US" b="0" dirty="0">
                <a:sym typeface="Wingdings"/>
              </a:rPr>
              <a:t> all edges have unit weight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</a:t>
            </a:fld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144484" y="3057638"/>
            <a:ext cx="604158" cy="6041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6" name="Oval 5"/>
          <p:cNvSpPr/>
          <p:nvPr/>
        </p:nvSpPr>
        <p:spPr>
          <a:xfrm>
            <a:off x="1540326" y="4136572"/>
            <a:ext cx="604158" cy="6041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7" name="Oval 6"/>
          <p:cNvSpPr/>
          <p:nvPr/>
        </p:nvSpPr>
        <p:spPr>
          <a:xfrm>
            <a:off x="2748642" y="4136572"/>
            <a:ext cx="604158" cy="6041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8" name="Oval 7"/>
          <p:cNvSpPr/>
          <p:nvPr/>
        </p:nvSpPr>
        <p:spPr>
          <a:xfrm>
            <a:off x="936168" y="3057638"/>
            <a:ext cx="604158" cy="6041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cxnSp>
        <p:nvCxnSpPr>
          <p:cNvPr id="9" name="Straight Connector 8"/>
          <p:cNvCxnSpPr>
            <a:stCxn id="11" idx="6"/>
            <a:endCxn id="8" idx="2"/>
          </p:cNvCxnSpPr>
          <p:nvPr/>
        </p:nvCxnSpPr>
        <p:spPr>
          <a:xfrm>
            <a:off x="1540326" y="3359717"/>
            <a:ext cx="60415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11" idx="5"/>
            <a:endCxn id="9" idx="1"/>
          </p:cNvCxnSpPr>
          <p:nvPr/>
        </p:nvCxnSpPr>
        <p:spPr>
          <a:xfrm>
            <a:off x="1451849" y="3573319"/>
            <a:ext cx="176954" cy="65173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9" idx="7"/>
            <a:endCxn id="8" idx="3"/>
          </p:cNvCxnSpPr>
          <p:nvPr/>
        </p:nvCxnSpPr>
        <p:spPr>
          <a:xfrm flipV="1">
            <a:off x="2056007" y="3573319"/>
            <a:ext cx="176954" cy="65173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0" idx="1"/>
            <a:endCxn id="8" idx="5"/>
          </p:cNvCxnSpPr>
          <p:nvPr/>
        </p:nvCxnSpPr>
        <p:spPr>
          <a:xfrm flipH="1" flipV="1">
            <a:off x="2660165" y="3573319"/>
            <a:ext cx="176954" cy="65173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6577464" y="3057638"/>
            <a:ext cx="604158" cy="6041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14" name="Oval 13"/>
          <p:cNvSpPr/>
          <p:nvPr/>
        </p:nvSpPr>
        <p:spPr>
          <a:xfrm>
            <a:off x="5973306" y="4136572"/>
            <a:ext cx="604158" cy="6041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15" name="Oval 14"/>
          <p:cNvSpPr/>
          <p:nvPr/>
        </p:nvSpPr>
        <p:spPr>
          <a:xfrm>
            <a:off x="7181622" y="4136572"/>
            <a:ext cx="604158" cy="6041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16" name="Oval 15"/>
          <p:cNvSpPr/>
          <p:nvPr/>
        </p:nvSpPr>
        <p:spPr>
          <a:xfrm>
            <a:off x="5369148" y="3057638"/>
            <a:ext cx="604158" cy="6041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cxnSp>
        <p:nvCxnSpPr>
          <p:cNvPr id="17" name="Straight Connector 16"/>
          <p:cNvCxnSpPr>
            <a:stCxn id="19" idx="6"/>
            <a:endCxn id="16" idx="2"/>
          </p:cNvCxnSpPr>
          <p:nvPr/>
        </p:nvCxnSpPr>
        <p:spPr>
          <a:xfrm>
            <a:off x="5973306" y="3359717"/>
            <a:ext cx="60415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9" idx="5"/>
            <a:endCxn id="17" idx="1"/>
          </p:cNvCxnSpPr>
          <p:nvPr/>
        </p:nvCxnSpPr>
        <p:spPr>
          <a:xfrm>
            <a:off x="5884829" y="3573319"/>
            <a:ext cx="176954" cy="65173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7" idx="7"/>
            <a:endCxn id="16" idx="3"/>
          </p:cNvCxnSpPr>
          <p:nvPr/>
        </p:nvCxnSpPr>
        <p:spPr>
          <a:xfrm flipV="1">
            <a:off x="6488987" y="3573319"/>
            <a:ext cx="176954" cy="65173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8" idx="1"/>
            <a:endCxn id="16" idx="5"/>
          </p:cNvCxnSpPr>
          <p:nvPr/>
        </p:nvCxnSpPr>
        <p:spPr>
          <a:xfrm flipH="1" flipV="1">
            <a:off x="7093145" y="3573319"/>
            <a:ext cx="176954" cy="65173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936168" y="4996543"/>
            <a:ext cx="2416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Unweighted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369147" y="4966833"/>
            <a:ext cx="2416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Weighted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138068" y="2977242"/>
            <a:ext cx="267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171660" y="3589992"/>
            <a:ext cx="267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587798" y="3848022"/>
            <a:ext cx="267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701523" y="3767240"/>
            <a:ext cx="267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74914" y="6126163"/>
            <a:ext cx="7402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Examples of unweighted and weighted graphs ????????????</a:t>
            </a:r>
          </a:p>
        </p:txBody>
      </p:sp>
    </p:spTree>
    <p:extLst>
      <p:ext uri="{BB962C8B-B14F-4D97-AF65-F5344CB8AC3E}">
        <p14:creationId xmlns:p14="http://schemas.microsoft.com/office/powerpoint/2010/main" val="2727565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 animBg="1"/>
      <p:bldP spid="7" grpId="0" animBg="1"/>
      <p:bldP spid="8" grpId="0" animBg="1"/>
      <p:bldP spid="13" grpId="0" animBg="1"/>
      <p:bldP spid="14" grpId="0" animBg="1"/>
      <p:bldP spid="15" grpId="0" animBg="1"/>
      <p:bldP spid="16" grpId="0" animBg="1"/>
      <p:bldP spid="21" grpId="0"/>
      <p:bldP spid="22" grpId="0"/>
      <p:bldP spid="23" grpId="0"/>
      <p:bldP spid="25" grpId="0"/>
      <p:bldP spid="26" grpId="0"/>
      <p:bldP spid="27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Graphs and the networks </a:t>
            </a:r>
            <a:r>
              <a:rPr lang="en-US"/>
              <a:t>they represent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477" y="1563789"/>
            <a:ext cx="6226628" cy="46699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90159" y="6547759"/>
            <a:ext cx="57639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http://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thepoliticsofsystems.net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/category/network-theory/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84019" y="3117561"/>
            <a:ext cx="2628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Facebook posts (in black), and users liking or commenting on those posts</a:t>
            </a:r>
          </a:p>
        </p:txBody>
      </p:sp>
    </p:spTree>
    <p:extLst>
      <p:ext uri="{BB962C8B-B14F-4D97-AF65-F5344CB8AC3E}">
        <p14:creationId xmlns:p14="http://schemas.microsoft.com/office/powerpoint/2010/main" val="211783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Graphs and the networks </a:t>
            </a:r>
            <a:r>
              <a:rPr lang="en-US"/>
              <a:t>they represent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598" y="1524318"/>
            <a:ext cx="6366329" cy="521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24208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20351</TotalTime>
  <Words>2567</Words>
  <Application>Microsoft Macintosh PowerPoint</Application>
  <PresentationFormat>On-screen Show (4:3)</PresentationFormat>
  <Paragraphs>531</Paragraphs>
  <Slides>50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7" baseType="lpstr">
      <vt:lpstr>Arial</vt:lpstr>
      <vt:lpstr>Arial Black</vt:lpstr>
      <vt:lpstr>Calibri</vt:lpstr>
      <vt:lpstr>Courier</vt:lpstr>
      <vt:lpstr>Mangal</vt:lpstr>
      <vt:lpstr>Wingdings</vt:lpstr>
      <vt:lpstr>Essential</vt:lpstr>
      <vt:lpstr>Introduction To  Data Science</vt:lpstr>
      <vt:lpstr>Announcements</vt:lpstr>
      <vt:lpstr>Announcements</vt:lpstr>
      <vt:lpstr>And now!</vt:lpstr>
      <vt:lpstr>Networks? Graphs?</vt:lpstr>
      <vt:lpstr>Graphs</vt:lpstr>
      <vt:lpstr>Graphs</vt:lpstr>
      <vt:lpstr>Graphs and the networks they represent</vt:lpstr>
      <vt:lpstr>Graphs and the networks they represent</vt:lpstr>
      <vt:lpstr>Graphs and the networks they represent</vt:lpstr>
      <vt:lpstr>networkx</vt:lpstr>
      <vt:lpstr>Storing a Graph</vt:lpstr>
      <vt:lpstr>Adjacency Lists</vt:lpstr>
      <vt:lpstr>Adjacency Dictionaries</vt:lpstr>
      <vt:lpstr>Adjacency Matrix</vt:lpstr>
      <vt:lpstr>NetworkX Storage</vt:lpstr>
      <vt:lpstr>Aside: Graph Databases</vt:lpstr>
      <vt:lpstr>Example Graph database</vt:lpstr>
      <vt:lpstr>Example Graph database</vt:lpstr>
      <vt:lpstr>Example Graph database</vt:lpstr>
      <vt:lpstr>Example Graph database</vt:lpstr>
      <vt:lpstr>Example Graph database</vt:lpstr>
      <vt:lpstr>Bulbflow</vt:lpstr>
      <vt:lpstr>The value of a vertex</vt:lpstr>
      <vt:lpstr>Importance of vertices</vt:lpstr>
      <vt:lpstr>Degree Centrality</vt:lpstr>
      <vt:lpstr>Closeness Centrality</vt:lpstr>
      <vt:lpstr>Closeness Centrality</vt:lpstr>
      <vt:lpstr>Betweenness Centrality</vt:lpstr>
      <vt:lpstr>Betweenness CentralitY</vt:lpstr>
      <vt:lpstr>Eigenvector Centrality</vt:lpstr>
      <vt:lpstr>NetworkX: Centrality</vt:lpstr>
      <vt:lpstr>Strength of relationships</vt:lpstr>
      <vt:lpstr>Weak and Strong Ties</vt:lpstr>
      <vt:lpstr>Connections in Social Media</vt:lpstr>
      <vt:lpstr>Learning from Network Topology</vt:lpstr>
      <vt:lpstr>“shortcut” Bridge</vt:lpstr>
      <vt:lpstr>Neighborhood Overlap</vt:lpstr>
      <vt:lpstr>Learning from Profiles and Interactions</vt:lpstr>
      <vt:lpstr>Community detection</vt:lpstr>
      <vt:lpstr>What is a community?</vt:lpstr>
      <vt:lpstr>What is a community?</vt:lpstr>
      <vt:lpstr>Community detection</vt:lpstr>
      <vt:lpstr>Girvan-Newman method</vt:lpstr>
      <vt:lpstr>Girvan-Newman method</vt:lpstr>
      <vt:lpstr>Girvan-Newman method</vt:lpstr>
      <vt:lpstr>Girvan-Newman method</vt:lpstr>
      <vt:lpstr>NetworkX: Viz</vt:lpstr>
      <vt:lpstr>Networkx: Viz</vt:lpstr>
      <vt:lpstr>Networkx: Viz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Kidney Exchange at CMU</dc:title>
  <dc:creator>John Dickerson</dc:creator>
  <cp:lastModifiedBy>Microsoft Office User</cp:lastModifiedBy>
  <cp:revision>2557</cp:revision>
  <cp:lastPrinted>2018-10-15T02:46:44Z</cp:lastPrinted>
  <dcterms:created xsi:type="dcterms:W3CDTF">2013-03-05T15:39:19Z</dcterms:created>
  <dcterms:modified xsi:type="dcterms:W3CDTF">2018-10-15T02:46:54Z</dcterms:modified>
</cp:coreProperties>
</file>