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Lst>
  <p:notesMasterIdLst>
    <p:notesMasterId r:id="rId111"/>
  </p:notesMasterIdLst>
  <p:handoutMasterIdLst>
    <p:handoutMasterId r:id="rId112"/>
  </p:handoutMasterIdLst>
  <p:sldIdLst>
    <p:sldId id="256" r:id="rId2"/>
    <p:sldId id="423" r:id="rId3"/>
    <p:sldId id="662" r:id="rId4"/>
    <p:sldId id="665" r:id="rId5"/>
    <p:sldId id="664" r:id="rId6"/>
    <p:sldId id="666" r:id="rId7"/>
    <p:sldId id="672" r:id="rId8"/>
    <p:sldId id="679" r:id="rId9"/>
    <p:sldId id="674" r:id="rId10"/>
    <p:sldId id="448" r:id="rId11"/>
    <p:sldId id="451" r:id="rId12"/>
    <p:sldId id="569" r:id="rId13"/>
    <p:sldId id="570" r:id="rId14"/>
    <p:sldId id="597" r:id="rId15"/>
    <p:sldId id="599" r:id="rId16"/>
    <p:sldId id="600" r:id="rId17"/>
    <p:sldId id="601" r:id="rId18"/>
    <p:sldId id="540" r:id="rId19"/>
    <p:sldId id="541" r:id="rId20"/>
    <p:sldId id="551" r:id="rId21"/>
    <p:sldId id="542" r:id="rId22"/>
    <p:sldId id="543" r:id="rId23"/>
    <p:sldId id="545" r:id="rId24"/>
    <p:sldId id="546" r:id="rId25"/>
    <p:sldId id="576" r:id="rId26"/>
    <p:sldId id="547" r:id="rId27"/>
    <p:sldId id="548" r:id="rId28"/>
    <p:sldId id="549" r:id="rId29"/>
    <p:sldId id="533" r:id="rId30"/>
    <p:sldId id="521" r:id="rId31"/>
    <p:sldId id="676" r:id="rId32"/>
    <p:sldId id="505" r:id="rId33"/>
    <p:sldId id="507" r:id="rId34"/>
    <p:sldId id="515" r:id="rId35"/>
    <p:sldId id="516" r:id="rId36"/>
    <p:sldId id="518" r:id="rId37"/>
    <p:sldId id="522" r:id="rId38"/>
    <p:sldId id="525" r:id="rId39"/>
    <p:sldId id="526" r:id="rId40"/>
    <p:sldId id="527" r:id="rId41"/>
    <p:sldId id="531" r:id="rId42"/>
    <p:sldId id="564" r:id="rId43"/>
    <p:sldId id="565" r:id="rId44"/>
    <p:sldId id="680" r:id="rId45"/>
    <p:sldId id="656" r:id="rId46"/>
    <p:sldId id="657" r:id="rId47"/>
    <p:sldId id="658" r:id="rId48"/>
    <p:sldId id="660" r:id="rId49"/>
    <p:sldId id="673" r:id="rId50"/>
    <p:sldId id="645" r:id="rId51"/>
    <p:sldId id="561" r:id="rId52"/>
    <p:sldId id="617" r:id="rId53"/>
    <p:sldId id="619" r:id="rId54"/>
    <p:sldId id="620" r:id="rId55"/>
    <p:sldId id="618" r:id="rId56"/>
    <p:sldId id="621" r:id="rId57"/>
    <p:sldId id="622" r:id="rId58"/>
    <p:sldId id="624" r:id="rId59"/>
    <p:sldId id="623" r:id="rId60"/>
    <p:sldId id="625" r:id="rId61"/>
    <p:sldId id="627" r:id="rId62"/>
    <p:sldId id="629" r:id="rId63"/>
    <p:sldId id="661" r:id="rId64"/>
    <p:sldId id="292" r:id="rId65"/>
    <p:sldId id="293" r:id="rId66"/>
    <p:sldId id="298" r:id="rId67"/>
    <p:sldId id="300" r:id="rId68"/>
    <p:sldId id="294" r:id="rId69"/>
    <p:sldId id="435" r:id="rId70"/>
    <p:sldId id="295" r:id="rId71"/>
    <p:sldId id="436" r:id="rId72"/>
    <p:sldId id="299" r:id="rId73"/>
    <p:sldId id="301" r:id="rId74"/>
    <p:sldId id="296" r:id="rId75"/>
    <p:sldId id="626" r:id="rId76"/>
    <p:sldId id="628" r:id="rId77"/>
    <p:sldId id="630" r:id="rId78"/>
    <p:sldId id="631" r:id="rId79"/>
    <p:sldId id="632" r:id="rId80"/>
    <p:sldId id="633" r:id="rId81"/>
    <p:sldId id="634" r:id="rId82"/>
    <p:sldId id="641" r:id="rId83"/>
    <p:sldId id="642" r:id="rId84"/>
    <p:sldId id="643" r:id="rId85"/>
    <p:sldId id="667" r:id="rId86"/>
    <p:sldId id="668" r:id="rId87"/>
    <p:sldId id="669" r:id="rId88"/>
    <p:sldId id="670" r:id="rId89"/>
    <p:sldId id="671" r:id="rId90"/>
    <p:sldId id="635" r:id="rId91"/>
    <p:sldId id="644" r:id="rId92"/>
    <p:sldId id="636" r:id="rId93"/>
    <p:sldId id="640" r:id="rId94"/>
    <p:sldId id="426" r:id="rId95"/>
    <p:sldId id="427" r:id="rId96"/>
    <p:sldId id="429" r:id="rId97"/>
    <p:sldId id="430" r:id="rId98"/>
    <p:sldId id="649" r:id="rId99"/>
    <p:sldId id="650" r:id="rId100"/>
    <p:sldId id="651" r:id="rId101"/>
    <p:sldId id="652" r:id="rId102"/>
    <p:sldId id="653" r:id="rId103"/>
    <p:sldId id="654" r:id="rId104"/>
    <p:sldId id="431" r:id="rId105"/>
    <p:sldId id="437" r:id="rId106"/>
    <p:sldId id="432" r:id="rId107"/>
    <p:sldId id="439" r:id="rId108"/>
    <p:sldId id="440" r:id="rId109"/>
    <p:sldId id="441" r:id="rId1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1E296DD-BBA4-3645-BAA0-9448D61E581A}">
          <p14:sldIdLst>
            <p14:sldId id="256"/>
            <p14:sldId id="423"/>
            <p14:sldId id="662"/>
            <p14:sldId id="665"/>
            <p14:sldId id="664"/>
            <p14:sldId id="666"/>
            <p14:sldId id="672"/>
            <p14:sldId id="679"/>
            <p14:sldId id="674"/>
            <p14:sldId id="448"/>
            <p14:sldId id="451"/>
            <p14:sldId id="569"/>
            <p14:sldId id="570"/>
            <p14:sldId id="597"/>
            <p14:sldId id="599"/>
            <p14:sldId id="600"/>
            <p14:sldId id="601"/>
            <p14:sldId id="540"/>
            <p14:sldId id="541"/>
            <p14:sldId id="551"/>
            <p14:sldId id="542"/>
            <p14:sldId id="543"/>
            <p14:sldId id="545"/>
            <p14:sldId id="546"/>
            <p14:sldId id="576"/>
            <p14:sldId id="547"/>
            <p14:sldId id="548"/>
            <p14:sldId id="549"/>
            <p14:sldId id="533"/>
            <p14:sldId id="521"/>
            <p14:sldId id="676"/>
            <p14:sldId id="505"/>
            <p14:sldId id="507"/>
            <p14:sldId id="515"/>
            <p14:sldId id="516"/>
            <p14:sldId id="518"/>
            <p14:sldId id="522"/>
            <p14:sldId id="525"/>
            <p14:sldId id="526"/>
            <p14:sldId id="527"/>
            <p14:sldId id="531"/>
            <p14:sldId id="564"/>
            <p14:sldId id="565"/>
            <p14:sldId id="680"/>
            <p14:sldId id="656"/>
            <p14:sldId id="657"/>
            <p14:sldId id="658"/>
            <p14:sldId id="660"/>
            <p14:sldId id="673"/>
            <p14:sldId id="645"/>
            <p14:sldId id="561"/>
            <p14:sldId id="617"/>
            <p14:sldId id="619"/>
            <p14:sldId id="620"/>
            <p14:sldId id="618"/>
            <p14:sldId id="621"/>
            <p14:sldId id="622"/>
            <p14:sldId id="624"/>
            <p14:sldId id="623"/>
            <p14:sldId id="625"/>
            <p14:sldId id="627"/>
            <p14:sldId id="629"/>
            <p14:sldId id="661"/>
            <p14:sldId id="292"/>
            <p14:sldId id="293"/>
            <p14:sldId id="298"/>
            <p14:sldId id="300"/>
            <p14:sldId id="294"/>
            <p14:sldId id="435"/>
            <p14:sldId id="295"/>
            <p14:sldId id="436"/>
            <p14:sldId id="299"/>
            <p14:sldId id="301"/>
            <p14:sldId id="296"/>
            <p14:sldId id="626"/>
            <p14:sldId id="628"/>
            <p14:sldId id="630"/>
            <p14:sldId id="631"/>
            <p14:sldId id="632"/>
            <p14:sldId id="633"/>
            <p14:sldId id="634"/>
            <p14:sldId id="641"/>
            <p14:sldId id="642"/>
            <p14:sldId id="643"/>
            <p14:sldId id="667"/>
            <p14:sldId id="668"/>
            <p14:sldId id="669"/>
            <p14:sldId id="670"/>
            <p14:sldId id="671"/>
            <p14:sldId id="635"/>
            <p14:sldId id="644"/>
            <p14:sldId id="636"/>
            <p14:sldId id="640"/>
            <p14:sldId id="426"/>
            <p14:sldId id="427"/>
            <p14:sldId id="429"/>
            <p14:sldId id="430"/>
            <p14:sldId id="649"/>
            <p14:sldId id="650"/>
            <p14:sldId id="651"/>
            <p14:sldId id="652"/>
            <p14:sldId id="653"/>
            <p14:sldId id="654"/>
            <p14:sldId id="431"/>
            <p14:sldId id="437"/>
            <p14:sldId id="432"/>
            <p14:sldId id="439"/>
            <p14:sldId id="440"/>
            <p14:sldId id="44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BB59"/>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002" autoAdjust="0"/>
    <p:restoredTop sz="91259" autoAdjust="0"/>
  </p:normalViewPr>
  <p:slideViewPr>
    <p:cSldViewPr snapToGrid="0" snapToObjects="1">
      <p:cViewPr varScale="1">
        <p:scale>
          <a:sx n="75" d="100"/>
          <a:sy n="75" d="100"/>
        </p:scale>
        <p:origin x="184" y="672"/>
      </p:cViewPr>
      <p:guideLst>
        <p:guide orient="horz" pos="2160"/>
        <p:guide pos="2880"/>
      </p:guideLst>
    </p:cSldViewPr>
  </p:slideViewPr>
  <p:outlineViewPr>
    <p:cViewPr>
      <p:scale>
        <a:sx n="33" d="100"/>
        <a:sy n="33" d="100"/>
      </p:scale>
      <p:origin x="0" y="-36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BF8044-1598-EF4E-BBDA-D110E031C231}" type="datetimeFigureOut">
              <a:rPr lang="en-US" smtClean="0"/>
              <a:t>10/22/18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2F2A42-ED51-374F-BBBC-F1258454E8CF}" type="slidenum">
              <a:rPr lang="en-US" smtClean="0"/>
              <a:t>‹#›</a:t>
            </a:fld>
            <a:endParaRPr lang="en-US"/>
          </a:p>
        </p:txBody>
      </p:sp>
    </p:spTree>
    <p:extLst>
      <p:ext uri="{BB962C8B-B14F-4D97-AF65-F5344CB8AC3E}">
        <p14:creationId xmlns:p14="http://schemas.microsoft.com/office/powerpoint/2010/main" val="410355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E2225-873F-6F40-BA29-3AE101B223B8}" type="datetimeFigureOut">
              <a:rPr lang="en-US" smtClean="0"/>
              <a:t>10/22/18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0F789-BC41-F84C-B61C-313B216D0D17}" type="slidenum">
              <a:rPr lang="en-US" smtClean="0"/>
              <a:t>‹#›</a:t>
            </a:fld>
            <a:endParaRPr lang="en-US"/>
          </a:p>
        </p:txBody>
      </p:sp>
    </p:spTree>
    <p:extLst>
      <p:ext uri="{BB962C8B-B14F-4D97-AF65-F5344CB8AC3E}">
        <p14:creationId xmlns:p14="http://schemas.microsoft.com/office/powerpoint/2010/main" val="35507884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a:t>
            </a:fld>
            <a:endParaRPr lang="en-US"/>
          </a:p>
        </p:txBody>
      </p:sp>
    </p:spTree>
    <p:extLst>
      <p:ext uri="{BB962C8B-B14F-4D97-AF65-F5344CB8AC3E}">
        <p14:creationId xmlns:p14="http://schemas.microsoft.com/office/powerpoint/2010/main" val="1740547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23</a:t>
            </a:fld>
            <a:endParaRPr lang="en-US"/>
          </a:p>
        </p:txBody>
      </p:sp>
    </p:spTree>
    <p:extLst>
      <p:ext uri="{BB962C8B-B14F-4D97-AF65-F5344CB8AC3E}">
        <p14:creationId xmlns:p14="http://schemas.microsoft.com/office/powerpoint/2010/main" val="4126982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24</a:t>
            </a:fld>
            <a:endParaRPr lang="en-US"/>
          </a:p>
        </p:txBody>
      </p:sp>
    </p:spTree>
    <p:extLst>
      <p:ext uri="{BB962C8B-B14F-4D97-AF65-F5344CB8AC3E}">
        <p14:creationId xmlns:p14="http://schemas.microsoft.com/office/powerpoint/2010/main" val="1214602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25</a:t>
            </a:fld>
            <a:endParaRPr lang="en-US"/>
          </a:p>
        </p:txBody>
      </p:sp>
    </p:spTree>
    <p:extLst>
      <p:ext uri="{BB962C8B-B14F-4D97-AF65-F5344CB8AC3E}">
        <p14:creationId xmlns:p14="http://schemas.microsoft.com/office/powerpoint/2010/main" val="715436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26</a:t>
            </a:fld>
            <a:endParaRPr lang="en-US"/>
          </a:p>
        </p:txBody>
      </p:sp>
    </p:spTree>
    <p:extLst>
      <p:ext uri="{BB962C8B-B14F-4D97-AF65-F5344CB8AC3E}">
        <p14:creationId xmlns:p14="http://schemas.microsoft.com/office/powerpoint/2010/main" val="85947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27</a:t>
            </a:fld>
            <a:endParaRPr lang="en-US"/>
          </a:p>
        </p:txBody>
      </p:sp>
    </p:spTree>
    <p:extLst>
      <p:ext uri="{BB962C8B-B14F-4D97-AF65-F5344CB8AC3E}">
        <p14:creationId xmlns:p14="http://schemas.microsoft.com/office/powerpoint/2010/main" val="321947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28</a:t>
            </a:fld>
            <a:endParaRPr lang="en-US"/>
          </a:p>
        </p:txBody>
      </p:sp>
    </p:spTree>
    <p:extLst>
      <p:ext uri="{BB962C8B-B14F-4D97-AF65-F5344CB8AC3E}">
        <p14:creationId xmlns:p14="http://schemas.microsoft.com/office/powerpoint/2010/main" val="2402505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35</a:t>
            </a:fld>
            <a:endParaRPr lang="en-US"/>
          </a:p>
        </p:txBody>
      </p:sp>
    </p:spTree>
    <p:extLst>
      <p:ext uri="{BB962C8B-B14F-4D97-AF65-F5344CB8AC3E}">
        <p14:creationId xmlns:p14="http://schemas.microsoft.com/office/powerpoint/2010/main" val="2863887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small number of nodes have high degrees”</a:t>
            </a:r>
            <a:r>
              <a:rPr lang="en-US" baseline="0" dirty="0"/>
              <a:t> thanks to the </a:t>
            </a:r>
            <a:r>
              <a:rPr lang="en-US" baseline="0"/>
              <a:t>power law</a:t>
            </a:r>
            <a:endParaRPr lang="en-US" dirty="0"/>
          </a:p>
        </p:txBody>
      </p:sp>
      <p:sp>
        <p:nvSpPr>
          <p:cNvPr id="4" name="Slide Number Placeholder 3"/>
          <p:cNvSpPr>
            <a:spLocks noGrp="1"/>
          </p:cNvSpPr>
          <p:nvPr>
            <p:ph type="sldNum" sz="quarter" idx="10"/>
          </p:nvPr>
        </p:nvSpPr>
        <p:spPr/>
        <p:txBody>
          <a:bodyPr/>
          <a:lstStyle/>
          <a:p>
            <a:fld id="{1EEF68C7-D1CD-8545-B93E-829B383B29E5}" type="slidenum">
              <a:rPr lang="en-US" smtClean="0"/>
              <a:pPr/>
              <a:t>43</a:t>
            </a:fld>
            <a:endParaRPr lang="en-US"/>
          </a:p>
        </p:txBody>
      </p:sp>
    </p:spTree>
    <p:extLst>
      <p:ext uri="{BB962C8B-B14F-4D97-AF65-F5344CB8AC3E}">
        <p14:creationId xmlns:p14="http://schemas.microsoft.com/office/powerpoint/2010/main" val="2900571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Null hypothesis tests validity of a claim about a population (e.g., “men</a:t>
            </a:r>
            <a:r>
              <a:rPr lang="en-US" baseline="0" dirty="0"/>
              <a:t> and women do not score differently on CMSC320 exams.”)</a:t>
            </a:r>
          </a:p>
          <a:p>
            <a:endParaRPr lang="en-US" baseline="0" dirty="0"/>
          </a:p>
          <a:p>
            <a:r>
              <a:rPr lang="en-US" baseline="0" dirty="0"/>
              <a:t>Alternative hypothesis: men and women score differently / women score higher / women do not score higher   (two-sided vs one-sided)</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46</a:t>
            </a:fld>
            <a:endParaRPr lang="en-US"/>
          </a:p>
        </p:txBody>
      </p:sp>
    </p:spTree>
    <p:extLst>
      <p:ext uri="{BB962C8B-B14F-4D97-AF65-F5344CB8AC3E}">
        <p14:creationId xmlns:p14="http://schemas.microsoft.com/office/powerpoint/2010/main" val="2325939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50</a:t>
            </a:fld>
            <a:endParaRPr lang="en-US"/>
          </a:p>
        </p:txBody>
      </p:sp>
    </p:spTree>
    <p:extLst>
      <p:ext uri="{BB962C8B-B14F-4D97-AF65-F5344CB8AC3E}">
        <p14:creationId xmlns:p14="http://schemas.microsoft.com/office/powerpoint/2010/main" val="1892275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a:t>
            </a:fld>
            <a:endParaRPr lang="en-US"/>
          </a:p>
        </p:txBody>
      </p:sp>
    </p:spTree>
    <p:extLst>
      <p:ext uri="{BB962C8B-B14F-4D97-AF65-F5344CB8AC3E}">
        <p14:creationId xmlns:p14="http://schemas.microsoft.com/office/powerpoint/2010/main" val="983686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Precursor</a:t>
            </a:r>
            <a:r>
              <a:rPr lang="en-US" baseline="0" dirty="0"/>
              <a:t> to the Turing Test </a:t>
            </a:r>
            <a:r>
              <a:rPr lang="mr-IN" baseline="0" dirty="0"/>
              <a:t>–</a:t>
            </a:r>
            <a:r>
              <a:rPr lang="en-US" baseline="0" dirty="0"/>
              <a:t> Descartes seems to think we’ll never pass it</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52</a:t>
            </a:fld>
            <a:endParaRPr lang="en-US"/>
          </a:p>
        </p:txBody>
      </p:sp>
    </p:spTree>
    <p:extLst>
      <p:ext uri="{BB962C8B-B14F-4D97-AF65-F5344CB8AC3E}">
        <p14:creationId xmlns:p14="http://schemas.microsoft.com/office/powerpoint/2010/main" val="3887361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56</a:t>
            </a:fld>
            <a:endParaRPr lang="en-US"/>
          </a:p>
        </p:txBody>
      </p:sp>
    </p:spTree>
    <p:extLst>
      <p:ext uri="{BB962C8B-B14F-4D97-AF65-F5344CB8AC3E}">
        <p14:creationId xmlns:p14="http://schemas.microsoft.com/office/powerpoint/2010/main" val="1280632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73</a:t>
            </a:fld>
            <a:endParaRPr lang="en-US"/>
          </a:p>
        </p:txBody>
      </p:sp>
    </p:spTree>
    <p:extLst>
      <p:ext uri="{BB962C8B-B14F-4D97-AF65-F5344CB8AC3E}">
        <p14:creationId xmlns:p14="http://schemas.microsoft.com/office/powerpoint/2010/main" val="2895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81</a:t>
            </a:fld>
            <a:endParaRPr lang="en-US"/>
          </a:p>
        </p:txBody>
      </p:sp>
    </p:spTree>
    <p:extLst>
      <p:ext uri="{BB962C8B-B14F-4D97-AF65-F5344CB8AC3E}">
        <p14:creationId xmlns:p14="http://schemas.microsoft.com/office/powerpoint/2010/main" val="31185874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82</a:t>
            </a:fld>
            <a:endParaRPr lang="en-US"/>
          </a:p>
        </p:txBody>
      </p:sp>
    </p:spTree>
    <p:extLst>
      <p:ext uri="{BB962C8B-B14F-4D97-AF65-F5344CB8AC3E}">
        <p14:creationId xmlns:p14="http://schemas.microsoft.com/office/powerpoint/2010/main" val="755217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84</a:t>
            </a:fld>
            <a:endParaRPr lang="en-US"/>
          </a:p>
        </p:txBody>
      </p:sp>
    </p:spTree>
    <p:extLst>
      <p:ext uri="{BB962C8B-B14F-4D97-AF65-F5344CB8AC3E}">
        <p14:creationId xmlns:p14="http://schemas.microsoft.com/office/powerpoint/2010/main" val="5682354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86</a:t>
            </a:fld>
            <a:endParaRPr lang="en-US"/>
          </a:p>
        </p:txBody>
      </p:sp>
    </p:spTree>
    <p:extLst>
      <p:ext uri="{BB962C8B-B14F-4D97-AF65-F5344CB8AC3E}">
        <p14:creationId xmlns:p14="http://schemas.microsoft.com/office/powerpoint/2010/main" val="2038401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87</a:t>
            </a:fld>
            <a:endParaRPr lang="en-US"/>
          </a:p>
        </p:txBody>
      </p:sp>
    </p:spTree>
    <p:extLst>
      <p:ext uri="{BB962C8B-B14F-4D97-AF65-F5344CB8AC3E}">
        <p14:creationId xmlns:p14="http://schemas.microsoft.com/office/powerpoint/2010/main" val="16023307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88</a:t>
            </a:fld>
            <a:endParaRPr lang="en-US"/>
          </a:p>
        </p:txBody>
      </p:sp>
    </p:spTree>
    <p:extLst>
      <p:ext uri="{BB962C8B-B14F-4D97-AF65-F5344CB8AC3E}">
        <p14:creationId xmlns:p14="http://schemas.microsoft.com/office/powerpoint/2010/main" val="42560128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94</a:t>
            </a:fld>
            <a:endParaRPr lang="en-US"/>
          </a:p>
        </p:txBody>
      </p:sp>
    </p:spTree>
    <p:extLst>
      <p:ext uri="{BB962C8B-B14F-4D97-AF65-F5344CB8AC3E}">
        <p14:creationId xmlns:p14="http://schemas.microsoft.com/office/powerpoint/2010/main" val="66708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12</a:t>
            </a:fld>
            <a:endParaRPr lang="en-US"/>
          </a:p>
        </p:txBody>
      </p:sp>
    </p:spTree>
    <p:extLst>
      <p:ext uri="{BB962C8B-B14F-4D97-AF65-F5344CB8AC3E}">
        <p14:creationId xmlns:p14="http://schemas.microsoft.com/office/powerpoint/2010/main" val="16852784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98</a:t>
            </a:fld>
            <a:endParaRPr lang="en-US"/>
          </a:p>
        </p:txBody>
      </p:sp>
    </p:spTree>
    <p:extLst>
      <p:ext uri="{BB962C8B-B14F-4D97-AF65-F5344CB8AC3E}">
        <p14:creationId xmlns:p14="http://schemas.microsoft.com/office/powerpoint/2010/main" val="10387999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100</a:t>
            </a:fld>
            <a:endParaRPr lang="en-US"/>
          </a:p>
        </p:txBody>
      </p:sp>
    </p:spTree>
    <p:extLst>
      <p:ext uri="{BB962C8B-B14F-4D97-AF65-F5344CB8AC3E}">
        <p14:creationId xmlns:p14="http://schemas.microsoft.com/office/powerpoint/2010/main" val="41697246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E357E1AA-3B5C-7144-BCE2-DB2BE2D704A0}" type="slidenum">
              <a:rPr lang="en-US"/>
              <a:pPr/>
              <a:t>106</a:t>
            </a:fld>
            <a:endParaRPr lang="en-US"/>
          </a:p>
        </p:txBody>
      </p:sp>
      <p:sp>
        <p:nvSpPr>
          <p:cNvPr id="64515" name="Rectangle 2"/>
          <p:cNvSpPr>
            <a:spLocks noGrp="1" noRot="1" noChangeAspect="1" noChangeArrowheads="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16467374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7F1DC5F2-6B6E-FD48-8039-2DB790B32523}" type="slidenum">
              <a:rPr lang="en-US"/>
              <a:pPr/>
              <a:t>107</a:t>
            </a:fld>
            <a:endParaRPr lang="en-US"/>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37377730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7F1DC5F2-6B6E-FD48-8039-2DB790B32523}" type="slidenum">
              <a:rPr lang="en-US"/>
              <a:pPr/>
              <a:t>108</a:t>
            </a:fld>
            <a:endParaRPr lang="en-US"/>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0259727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7F1DC5F2-6B6E-FD48-8039-2DB790B32523}" type="slidenum">
              <a:rPr lang="en-US"/>
              <a:pPr/>
              <a:t>109</a:t>
            </a:fld>
            <a:endParaRPr lang="en-US"/>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347859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13</a:t>
            </a:fld>
            <a:endParaRPr lang="en-US"/>
          </a:p>
        </p:txBody>
      </p:sp>
    </p:spTree>
    <p:extLst>
      <p:ext uri="{BB962C8B-B14F-4D97-AF65-F5344CB8AC3E}">
        <p14:creationId xmlns:p14="http://schemas.microsoft.com/office/powerpoint/2010/main" val="1587837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18</a:t>
            </a:fld>
            <a:endParaRPr lang="en-US"/>
          </a:p>
        </p:txBody>
      </p:sp>
    </p:spTree>
    <p:extLst>
      <p:ext uri="{BB962C8B-B14F-4D97-AF65-F5344CB8AC3E}">
        <p14:creationId xmlns:p14="http://schemas.microsoft.com/office/powerpoint/2010/main" val="2910381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19</a:t>
            </a:fld>
            <a:endParaRPr lang="en-US"/>
          </a:p>
        </p:txBody>
      </p:sp>
    </p:spTree>
    <p:extLst>
      <p:ext uri="{BB962C8B-B14F-4D97-AF65-F5344CB8AC3E}">
        <p14:creationId xmlns:p14="http://schemas.microsoft.com/office/powerpoint/2010/main" val="3271231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20</a:t>
            </a:fld>
            <a:endParaRPr lang="en-US"/>
          </a:p>
        </p:txBody>
      </p:sp>
    </p:spTree>
    <p:extLst>
      <p:ext uri="{BB962C8B-B14F-4D97-AF65-F5344CB8AC3E}">
        <p14:creationId xmlns:p14="http://schemas.microsoft.com/office/powerpoint/2010/main" val="2428726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21</a:t>
            </a:fld>
            <a:endParaRPr lang="en-US"/>
          </a:p>
        </p:txBody>
      </p:sp>
    </p:spTree>
    <p:extLst>
      <p:ext uri="{BB962C8B-B14F-4D97-AF65-F5344CB8AC3E}">
        <p14:creationId xmlns:p14="http://schemas.microsoft.com/office/powerpoint/2010/main" val="3708372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22</a:t>
            </a:fld>
            <a:endParaRPr lang="en-US"/>
          </a:p>
        </p:txBody>
      </p:sp>
    </p:spTree>
    <p:extLst>
      <p:ext uri="{BB962C8B-B14F-4D97-AF65-F5344CB8AC3E}">
        <p14:creationId xmlns:p14="http://schemas.microsoft.com/office/powerpoint/2010/main" val="2943560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CMSC320</a:t>
            </a:r>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A9B540C-44DA-4F69-89C9-7C84606640D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CMSC320</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CMSC320</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102" name="Shape 102"/>
          <p:cNvSpPr>
            <a:spLocks noGrp="1"/>
          </p:cNvSpPr>
          <p:nvPr>
            <p:ph type="title"/>
          </p:nvPr>
        </p:nvSpPr>
        <p:spPr>
          <a:xfrm>
            <a:off x="401836" y="928687"/>
            <a:ext cx="8340328" cy="2232422"/>
          </a:xfrm>
          <a:prstGeom prst="rect">
            <a:avLst/>
          </a:prstGeom>
        </p:spPr>
        <p:txBody>
          <a:bodyPr/>
          <a:lstStyle/>
          <a:p>
            <a:r>
              <a:t>Title Text</a:t>
            </a:r>
          </a:p>
        </p:txBody>
      </p:sp>
      <p:sp>
        <p:nvSpPr>
          <p:cNvPr id="103" name="Shape 103"/>
          <p:cNvSpPr>
            <a:spLocks noGrp="1"/>
          </p:cNvSpPr>
          <p:nvPr>
            <p:ph type="body" sz="half" idx="1"/>
          </p:nvPr>
        </p:nvSpPr>
        <p:spPr>
          <a:xfrm>
            <a:off x="401836" y="3536156"/>
            <a:ext cx="8340328" cy="2232422"/>
          </a:xfrm>
          <a:prstGeom prst="rect">
            <a:avLst/>
          </a:prstGeom>
        </p:spPr>
        <p:txBody>
          <a:bodyPr/>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04" name="Shape 104"/>
          <p:cNvSpPr>
            <a:spLocks noGrp="1"/>
          </p:cNvSpPr>
          <p:nvPr>
            <p:ph type="sldNum" sz="quarter" idx="2"/>
          </p:nvPr>
        </p:nvSpPr>
        <p:spPr>
          <a:xfrm>
            <a:off x="8626078" y="6509742"/>
            <a:ext cx="181666" cy="175594"/>
          </a:xfrm>
          <a:prstGeom prst="rect">
            <a:avLst/>
          </a:prstGeom>
        </p:spPr>
        <p:txBody>
          <a:bodyPr/>
          <a:lstStyle>
            <a:lvl1pPr algn="l"/>
          </a:lstStyle>
          <a:p>
            <a:fld id="{86CB4B4D-7CA3-9044-876B-883B54F8677D}" type="slidenum">
              <a:t>‹#›</a:t>
            </a:fld>
            <a:endParaRPr/>
          </a:p>
        </p:txBody>
      </p:sp>
    </p:spTree>
    <p:extLst>
      <p:ext uri="{BB962C8B-B14F-4D97-AF65-F5344CB8AC3E}">
        <p14:creationId xmlns:p14="http://schemas.microsoft.com/office/powerpoint/2010/main" val="120599574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CMSC320</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a:p>
        </p:txBody>
      </p:sp>
      <p:sp>
        <p:nvSpPr>
          <p:cNvPr id="8" name="Slide Number Placeholder 7"/>
          <p:cNvSpPr>
            <a:spLocks noGrp="1"/>
          </p:cNvSpPr>
          <p:nvPr>
            <p:ph type="sldNum" sz="quarter" idx="11"/>
          </p:nvPr>
        </p:nvSpPr>
        <p:spPr/>
        <p:txBody>
          <a:bodyPr/>
          <a:lstStyle/>
          <a:p>
            <a:fld id="{A2EF37A0-74FC-AB4F-AE4C-D9BFC6719E9F}" type="slidenum">
              <a:rPr lang="en-US" smtClean="0"/>
              <a:t>‹#›</a:t>
            </a:fld>
            <a:endParaRPr lang="en-US"/>
          </a:p>
        </p:txBody>
      </p:sp>
      <p:sp>
        <p:nvSpPr>
          <p:cNvPr id="9" name="Footer Placeholder 8"/>
          <p:cNvSpPr>
            <a:spLocks noGrp="1"/>
          </p:cNvSpPr>
          <p:nvPr>
            <p:ph type="ftr" sz="quarter" idx="12"/>
          </p:nvPr>
        </p:nvSpPr>
        <p:spPr/>
        <p:txBody>
          <a:bodyPr/>
          <a:lstStyle/>
          <a:p>
            <a:r>
              <a:rPr lang="en-US"/>
              <a:t>CMSC320</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CMSC320</a:t>
            </a:r>
          </a:p>
        </p:txBody>
      </p:sp>
      <p:sp>
        <p:nvSpPr>
          <p:cNvPr id="7" name="Slide Number Placeholder 6"/>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CMSC320</a:t>
            </a:r>
          </a:p>
        </p:txBody>
      </p:sp>
      <p:sp>
        <p:nvSpPr>
          <p:cNvPr id="9" name="Slide Number Placeholder 8"/>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CMSC320</a:t>
            </a:r>
          </a:p>
        </p:txBody>
      </p:sp>
      <p:sp>
        <p:nvSpPr>
          <p:cNvPr id="5" name="Slide Number Placeholder 4"/>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CMSC320</a:t>
            </a:r>
          </a:p>
        </p:txBody>
      </p:sp>
      <p:sp>
        <p:nvSpPr>
          <p:cNvPr id="4" name="Slide Number Placeholder 3"/>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CMSC320</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CMSC320</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2EF37A0-74FC-AB4F-AE4C-D9BFC6719E9F}"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endParaRPr lang="en-US"/>
          </a:p>
        </p:txBody>
      </p:sp>
      <p:sp>
        <p:nvSpPr>
          <p:cNvPr id="5" name="Footer Placeholder 4"/>
          <p:cNvSpPr>
            <a:spLocks noGrp="1"/>
          </p:cNvSpPr>
          <p:nvPr>
            <p:ph type="ftr" sz="quarter" idx="3"/>
          </p:nvPr>
        </p:nvSpPr>
        <p:spPr>
          <a:xfrm>
            <a:off x="2857500" y="6492875"/>
            <a:ext cx="3429000" cy="283845"/>
          </a:xfrm>
          <a:prstGeom prst="rect">
            <a:avLst/>
          </a:prstGeom>
        </p:spPr>
        <p:txBody>
          <a:bodyPr vert="horz" lIns="91440" tIns="45720" rIns="91440" bIns="45720" rtlCol="0" anchor="t"/>
          <a:lstStyle>
            <a:lvl1pPr algn="ctr">
              <a:defRPr sz="1000">
                <a:solidFill>
                  <a:schemeClr val="tx2"/>
                </a:solidFill>
              </a:defRPr>
            </a:lvl1pPr>
          </a:lstStyle>
          <a:p>
            <a:r>
              <a:rPr lang="en-US"/>
              <a:t>CMSC320</a:t>
            </a:r>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A2EF37A0-74FC-AB4F-AE4C-D9BFC6719E9F}" type="slidenum">
              <a:rPr lang="en-US" smtClean="0"/>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tif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2.tif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73.emf"/><Relationship Id="rId5" Type="http://schemas.openxmlformats.org/officeDocument/2006/relationships/oleObject" Target="../embeddings/oleObject1.bin"/><Relationship Id="rId4" Type="http://schemas.openxmlformats.org/officeDocument/2006/relationships/image" Target="../media/image74.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5.emf"/><Relationship Id="rId5" Type="http://schemas.openxmlformats.org/officeDocument/2006/relationships/oleObject" Target="../embeddings/oleObject2.bin"/><Relationship Id="rId4" Type="http://schemas.openxmlformats.org/officeDocument/2006/relationships/image" Target="../media/image74.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emf"/></Relationships>
</file>

<file path=ppt/slides/_rels/slide4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2.xml"/><Relationship Id="rId5" Type="http://schemas.openxmlformats.org/officeDocument/2006/relationships/image" Target="../media/image29.tiff"/><Relationship Id="rId4" Type="http://schemas.openxmlformats.org/officeDocument/2006/relationships/image" Target="../media/image28.tif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en.wikipedia.org/wiki/The_Federalist_Papers#Authorship" TargetMode="External"/><Relationship Id="rId2" Type="http://schemas.openxmlformats.org/officeDocument/2006/relationships/image" Target="../media/image51.tiff"/><Relationship Id="rId1" Type="http://schemas.openxmlformats.org/officeDocument/2006/relationships/slideLayout" Target="../slideLayouts/slideLayout2.xml"/><Relationship Id="rId4" Type="http://schemas.openxmlformats.org/officeDocument/2006/relationships/hyperlink" Target="https://www.uwgb.edu/dutchs/pseudosc/hidncode.htm"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 Id="rId5" Type="http://schemas.openxmlformats.org/officeDocument/2006/relationships/image" Target="../media/image61.emf"/><Relationship Id="rId4" Type="http://schemas.openxmlformats.org/officeDocument/2006/relationships/image" Target="../media/image60.e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tiff"/></Relationships>
</file>

<file path=ppt/slides/_rels/slide99.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47343"/>
            <a:ext cx="7772400" cy="3783744"/>
          </a:xfrm>
        </p:spPr>
        <p:txBody>
          <a:bodyPr>
            <a:normAutofit/>
          </a:bodyPr>
          <a:lstStyle/>
          <a:p>
            <a:r>
              <a:rPr lang="en-US" sz="4000" dirty="0"/>
              <a:t>Introduction to</a:t>
            </a:r>
            <a:br>
              <a:rPr lang="en-US" sz="4000" dirty="0"/>
            </a:br>
            <a:r>
              <a:rPr lang="en-US" sz="4000" dirty="0"/>
              <a:t>Data Science</a:t>
            </a:r>
            <a:endParaRPr lang="en-US" sz="4800" i="1" dirty="0">
              <a:solidFill>
                <a:schemeClr val="bg1">
                  <a:lumMod val="50000"/>
                </a:schemeClr>
              </a:solidFill>
            </a:endParaRPr>
          </a:p>
        </p:txBody>
      </p:sp>
      <p:sp>
        <p:nvSpPr>
          <p:cNvPr id="3" name="Subtitle 2"/>
          <p:cNvSpPr>
            <a:spLocks noGrp="1"/>
          </p:cNvSpPr>
          <p:nvPr>
            <p:ph type="subTitle" idx="1"/>
          </p:nvPr>
        </p:nvSpPr>
        <p:spPr>
          <a:xfrm>
            <a:off x="457200" y="2923507"/>
            <a:ext cx="6858000" cy="1107580"/>
          </a:xfrm>
        </p:spPr>
        <p:txBody>
          <a:bodyPr>
            <a:normAutofit/>
          </a:bodyPr>
          <a:lstStyle/>
          <a:p>
            <a:r>
              <a:rPr lang="en-US" dirty="0"/>
              <a:t>John P Dickerson</a:t>
            </a:r>
          </a:p>
        </p:txBody>
      </p:sp>
      <p:sp>
        <p:nvSpPr>
          <p:cNvPr id="5" name="TextBox 4"/>
          <p:cNvSpPr txBox="1"/>
          <p:nvPr/>
        </p:nvSpPr>
        <p:spPr>
          <a:xfrm>
            <a:off x="457200" y="5080696"/>
            <a:ext cx="2576383" cy="1323439"/>
          </a:xfrm>
          <a:prstGeom prst="rect">
            <a:avLst/>
          </a:prstGeom>
          <a:noFill/>
        </p:spPr>
        <p:txBody>
          <a:bodyPr wrap="square" rtlCol="0">
            <a:spAutoFit/>
          </a:bodyPr>
          <a:lstStyle/>
          <a:p>
            <a:r>
              <a:rPr lang="en-US" sz="1600" b="1" dirty="0"/>
              <a:t>Lecture #16 – 10/22/2018</a:t>
            </a:r>
          </a:p>
          <a:p>
            <a:endParaRPr lang="en-US" sz="1600" b="1" dirty="0"/>
          </a:p>
          <a:p>
            <a:r>
              <a:rPr lang="en-US" sz="1600" b="1" dirty="0"/>
              <a:t>CMSC320</a:t>
            </a:r>
          </a:p>
          <a:p>
            <a:r>
              <a:rPr lang="en-US" sz="1600" b="1" dirty="0"/>
              <a:t>Mondays &amp; Wednesdays</a:t>
            </a:r>
          </a:p>
          <a:p>
            <a:r>
              <a:rPr lang="en-US" sz="1600" b="1" dirty="0"/>
              <a:t>2:00pm – 3:15pm</a:t>
            </a:r>
            <a:endParaRPr lang="en-US" sz="1600" dirty="0"/>
          </a:p>
        </p:txBody>
      </p:sp>
      <p:pic>
        <p:nvPicPr>
          <p:cNvPr id="7" name="Picture 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55713" y="5080696"/>
            <a:ext cx="3721993" cy="1293858"/>
          </a:xfrm>
          <a:prstGeom prst="rect">
            <a:avLst/>
          </a:prstGeom>
        </p:spPr>
      </p:pic>
    </p:spTree>
    <p:extLst>
      <p:ext uri="{BB962C8B-B14F-4D97-AF65-F5344CB8AC3E}">
        <p14:creationId xmlns:p14="http://schemas.microsoft.com/office/powerpoint/2010/main" val="2938599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DC: HTTP Requests</a:t>
            </a:r>
          </a:p>
        </p:txBody>
      </p:sp>
      <p:sp>
        <p:nvSpPr>
          <p:cNvPr id="3" name="Content Placeholder 2"/>
          <p:cNvSpPr>
            <a:spLocks noGrp="1"/>
          </p:cNvSpPr>
          <p:nvPr>
            <p:ph idx="1"/>
          </p:nvPr>
        </p:nvSpPr>
        <p:spPr/>
        <p:txBody>
          <a:bodyPr/>
          <a:lstStyle/>
          <a:p>
            <a:r>
              <a:rPr lang="en-US" b="0" dirty="0"/>
              <a:t>https://</a:t>
            </a:r>
            <a:r>
              <a:rPr lang="en-US" b="0" dirty="0" err="1"/>
              <a:t>www.google.com</a:t>
            </a:r>
            <a:r>
              <a:rPr lang="en-US" b="0" dirty="0"/>
              <a:t>/</a:t>
            </a:r>
            <a:r>
              <a:rPr lang="en-US" dirty="0"/>
              <a:t>?q=cmsc320&amp;tbs=</a:t>
            </a:r>
            <a:r>
              <a:rPr lang="en-US" dirty="0" err="1"/>
              <a:t>qdr:m</a:t>
            </a:r>
            <a:endParaRPr lang="en-US" dirty="0"/>
          </a:p>
          <a:p>
            <a:endParaRPr lang="en-US" dirty="0"/>
          </a:p>
          <a:p>
            <a:endParaRPr lang="en-US" dirty="0"/>
          </a:p>
          <a:p>
            <a:r>
              <a:rPr lang="en-US" dirty="0"/>
              <a:t>HTTP GET Request:</a:t>
            </a:r>
          </a:p>
          <a:p>
            <a:r>
              <a:rPr lang="en-US" dirty="0"/>
              <a:t>GET /?q=cmsc320&amp;tbs=</a:t>
            </a:r>
            <a:r>
              <a:rPr lang="en-US" dirty="0" err="1"/>
              <a:t>qdr:m</a:t>
            </a:r>
            <a:r>
              <a:rPr lang="en-US" dirty="0"/>
              <a:t> HTTP/1.1</a:t>
            </a:r>
            <a:br>
              <a:rPr lang="en-US" dirty="0"/>
            </a:br>
            <a:r>
              <a:rPr lang="en-US" dirty="0"/>
              <a:t>Host: </a:t>
            </a:r>
            <a:r>
              <a:rPr lang="en-US" dirty="0" err="1"/>
              <a:t>www.google.com</a:t>
            </a:r>
            <a:br>
              <a:rPr lang="en-US" dirty="0"/>
            </a:br>
            <a:r>
              <a:rPr lang="en-US" dirty="0"/>
              <a:t>User-Agent:</a:t>
            </a:r>
            <a:r>
              <a:rPr lang="en-US" sz="1200" dirty="0"/>
              <a:t> Mozilla/5.0 (X11; Linux x86_64; rv:10.0.1) Gecko/20100101 Firefox/10.0.1 </a:t>
            </a:r>
            <a:br>
              <a:rPr lang="en-US" dirty="0"/>
            </a:b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10</a:t>
            </a:fld>
            <a:endParaRPr lang="en-US"/>
          </a:p>
        </p:txBody>
      </p:sp>
      <p:grpSp>
        <p:nvGrpSpPr>
          <p:cNvPr id="8" name="Group 7"/>
          <p:cNvGrpSpPr/>
          <p:nvPr/>
        </p:nvGrpSpPr>
        <p:grpSpPr>
          <a:xfrm>
            <a:off x="1154242" y="2313806"/>
            <a:ext cx="4864307" cy="599007"/>
            <a:chOff x="1154242" y="2313806"/>
            <a:chExt cx="4864307" cy="599007"/>
          </a:xfrm>
        </p:grpSpPr>
        <p:pic>
          <p:nvPicPr>
            <p:cNvPr id="5" name="Picture 4"/>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154242" y="2313806"/>
              <a:ext cx="1798820" cy="599007"/>
            </a:xfrm>
            <a:prstGeom prst="rect">
              <a:avLst/>
            </a:prstGeom>
          </p:spPr>
        </p:pic>
        <p:sp>
          <p:nvSpPr>
            <p:cNvPr id="6" name="TextBox 5"/>
            <p:cNvSpPr txBox="1"/>
            <p:nvPr/>
          </p:nvSpPr>
          <p:spPr>
            <a:xfrm>
              <a:off x="3650104" y="2428643"/>
              <a:ext cx="2368445" cy="369332"/>
            </a:xfrm>
            <a:prstGeom prst="rect">
              <a:avLst/>
            </a:prstGeom>
            <a:noFill/>
          </p:spPr>
          <p:txBody>
            <a:bodyPr wrap="square" rtlCol="0">
              <a:spAutoFit/>
            </a:bodyPr>
            <a:lstStyle/>
            <a:p>
              <a:pPr algn="ctr"/>
              <a:r>
                <a:rPr lang="en-US"/>
                <a:t>??????????</a:t>
              </a:r>
            </a:p>
          </p:txBody>
        </p:sp>
      </p:grpSp>
      <p:sp>
        <p:nvSpPr>
          <p:cNvPr id="7" name="Rounded Rectangle 6"/>
          <p:cNvSpPr/>
          <p:nvPr/>
        </p:nvSpPr>
        <p:spPr>
          <a:xfrm>
            <a:off x="427219" y="4570727"/>
            <a:ext cx="7997252" cy="149890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err="1">
                <a:latin typeface="Courier" charset="0"/>
                <a:ea typeface="Courier" charset="0"/>
                <a:cs typeface="Courier" charset="0"/>
              </a:rPr>
              <a:t>params</a:t>
            </a:r>
            <a:r>
              <a:rPr lang="en-US" dirty="0">
                <a:latin typeface="Courier" charset="0"/>
                <a:ea typeface="Courier" charset="0"/>
                <a:cs typeface="Courier" charset="0"/>
              </a:rPr>
              <a:t> = { “q”: “cmsc320”, “</a:t>
            </a:r>
            <a:r>
              <a:rPr lang="en-US" dirty="0" err="1">
                <a:latin typeface="Courier" charset="0"/>
                <a:ea typeface="Courier" charset="0"/>
                <a:cs typeface="Courier" charset="0"/>
              </a:rPr>
              <a:t>tbs</a:t>
            </a:r>
            <a:r>
              <a:rPr lang="en-US" dirty="0">
                <a:latin typeface="Courier" charset="0"/>
                <a:ea typeface="Courier" charset="0"/>
                <a:cs typeface="Courier" charset="0"/>
              </a:rPr>
              <a:t>”: “</a:t>
            </a:r>
            <a:r>
              <a:rPr lang="en-US" dirty="0" err="1">
                <a:latin typeface="Courier" charset="0"/>
                <a:ea typeface="Courier" charset="0"/>
                <a:cs typeface="Courier" charset="0"/>
              </a:rPr>
              <a:t>qdr:m</a:t>
            </a:r>
            <a:r>
              <a:rPr lang="en-US" dirty="0">
                <a:latin typeface="Courier" charset="0"/>
                <a:ea typeface="Courier" charset="0"/>
                <a:cs typeface="Courier" charset="0"/>
              </a:rPr>
              <a:t>” }</a:t>
            </a:r>
          </a:p>
          <a:p>
            <a:r>
              <a:rPr lang="en-US" dirty="0">
                <a:latin typeface="Courier" charset="0"/>
                <a:ea typeface="Courier" charset="0"/>
                <a:cs typeface="Courier" charset="0"/>
              </a:rPr>
              <a:t>r = </a:t>
            </a:r>
            <a:r>
              <a:rPr lang="en-US" dirty="0" err="1">
                <a:latin typeface="Courier" charset="0"/>
                <a:ea typeface="Courier" charset="0"/>
                <a:cs typeface="Courier" charset="0"/>
              </a:rPr>
              <a:t>requests.get</a:t>
            </a:r>
            <a:r>
              <a:rPr lang="en-US" dirty="0">
                <a:latin typeface="Courier" charset="0"/>
                <a:ea typeface="Courier" charset="0"/>
                <a:cs typeface="Courier" charset="0"/>
              </a:rPr>
              <a:t>(	“https://</a:t>
            </a:r>
            <a:r>
              <a:rPr lang="en-US" dirty="0" err="1">
                <a:latin typeface="Courier" charset="0"/>
                <a:ea typeface="Courier" charset="0"/>
                <a:cs typeface="Courier" charset="0"/>
              </a:rPr>
              <a:t>www.google.com</a:t>
            </a:r>
            <a:r>
              <a:rPr lang="en-US" dirty="0">
                <a:latin typeface="Courier" charset="0"/>
                <a:ea typeface="Courier" charset="0"/>
                <a:cs typeface="Courier" charset="0"/>
              </a:rPr>
              <a:t>”,</a:t>
            </a:r>
            <a:br>
              <a:rPr lang="en-US" dirty="0">
                <a:latin typeface="Courier" charset="0"/>
                <a:ea typeface="Courier" charset="0"/>
                <a:cs typeface="Courier" charset="0"/>
              </a:rPr>
            </a:br>
            <a:r>
              <a:rPr lang="en-US" dirty="0">
                <a:latin typeface="Courier" charset="0"/>
                <a:ea typeface="Courier" charset="0"/>
                <a:cs typeface="Courier" charset="0"/>
              </a:rPr>
              <a:t>						</a:t>
            </a:r>
            <a:r>
              <a:rPr lang="en-US" dirty="0" err="1">
                <a:latin typeface="Courier" charset="0"/>
                <a:ea typeface="Courier" charset="0"/>
                <a:cs typeface="Courier" charset="0"/>
              </a:rPr>
              <a:t>params</a:t>
            </a:r>
            <a:r>
              <a:rPr lang="en-US" dirty="0">
                <a:latin typeface="Courier" charset="0"/>
                <a:ea typeface="Courier" charset="0"/>
                <a:cs typeface="Courier" charset="0"/>
              </a:rPr>
              <a:t> = </a:t>
            </a:r>
            <a:r>
              <a:rPr lang="en-US" dirty="0" err="1">
                <a:latin typeface="Courier" charset="0"/>
                <a:ea typeface="Courier" charset="0"/>
                <a:cs typeface="Courier" charset="0"/>
              </a:rPr>
              <a:t>params</a:t>
            </a:r>
            <a:r>
              <a:rPr lang="en-US" dirty="0">
                <a:latin typeface="Courier" charset="0"/>
                <a:ea typeface="Courier" charset="0"/>
                <a:cs typeface="Courier" charset="0"/>
              </a:rPr>
              <a:t> )</a:t>
            </a:r>
          </a:p>
        </p:txBody>
      </p:sp>
      <p:sp>
        <p:nvSpPr>
          <p:cNvPr id="9" name="TextBox 8"/>
          <p:cNvSpPr txBox="1"/>
          <p:nvPr/>
        </p:nvSpPr>
        <p:spPr>
          <a:xfrm>
            <a:off x="2668248" y="6056030"/>
            <a:ext cx="5636302" cy="307777"/>
          </a:xfrm>
          <a:prstGeom prst="rect">
            <a:avLst/>
          </a:prstGeom>
          <a:noFill/>
        </p:spPr>
        <p:txBody>
          <a:bodyPr wrap="square" rtlCol="0">
            <a:spAutoFit/>
          </a:bodyPr>
          <a:lstStyle/>
          <a:p>
            <a:pPr algn="r"/>
            <a:r>
              <a:rPr lang="en-US" sz="1400" dirty="0"/>
              <a:t>*be careful with https:// calls; </a:t>
            </a:r>
            <a:r>
              <a:rPr lang="en-US" sz="1400" dirty="0">
                <a:latin typeface="Courier" charset="0"/>
                <a:ea typeface="Courier" charset="0"/>
                <a:cs typeface="Courier" charset="0"/>
              </a:rPr>
              <a:t>requests</a:t>
            </a:r>
            <a:r>
              <a:rPr lang="en-US" sz="1400" dirty="0"/>
              <a:t> will not verify SSL by default</a:t>
            </a:r>
          </a:p>
        </p:txBody>
      </p:sp>
    </p:spTree>
    <p:extLst>
      <p:ext uri="{BB962C8B-B14F-4D97-AF65-F5344CB8AC3E}">
        <p14:creationId xmlns:p14="http://schemas.microsoft.com/office/powerpoint/2010/main" val="81611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NLTK Examples</a:t>
            </a:r>
          </a:p>
        </p:txBody>
      </p:sp>
      <p:sp>
        <p:nvSpPr>
          <p:cNvPr id="3" name="Content Placeholder 2"/>
          <p:cNvSpPr>
            <a:spLocks noGrp="1"/>
          </p:cNvSpPr>
          <p:nvPr>
            <p:ph idx="1"/>
          </p:nvPr>
        </p:nvSpPr>
        <p:spPr/>
        <p:txBody>
          <a:bodyPr/>
          <a:lstStyle/>
          <a:p>
            <a:r>
              <a:rPr lang="en-US" dirty="0"/>
              <a:t>Corpora are, by definition, large bodies of text</a:t>
            </a:r>
          </a:p>
          <a:p>
            <a:pPr marL="342900" indent="-342900">
              <a:buFont typeface="Arial" charset="0"/>
              <a:buChar char="•"/>
            </a:pPr>
            <a:r>
              <a:rPr lang="en-US" dirty="0"/>
              <a:t>NLTK relies on a large corpus set to perform various functionalities; you can pick and choose:</a:t>
            </a:r>
          </a:p>
          <a:p>
            <a:pPr marL="342900" indent="-342900">
              <a:buFont typeface="Arial" charset="0"/>
              <a:buChar char="•"/>
            </a:pP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100</a:t>
            </a:fld>
            <a:endParaRPr lang="en-US"/>
          </a:p>
        </p:txBody>
      </p:sp>
      <p:sp>
        <p:nvSpPr>
          <p:cNvPr id="5" name="Rounded Rectangle 4"/>
          <p:cNvSpPr/>
          <p:nvPr/>
        </p:nvSpPr>
        <p:spPr>
          <a:xfrm>
            <a:off x="457200" y="2946717"/>
            <a:ext cx="8245474" cy="67701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00B050"/>
                </a:solidFill>
                <a:latin typeface="Courier" charset="0"/>
                <a:ea typeface="Courier" charset="0"/>
                <a:cs typeface="Courier" charset="0"/>
              </a:rPr>
              <a:t># Launch a GUI browser of available corpora</a:t>
            </a:r>
          </a:p>
          <a:p>
            <a:r>
              <a:rPr lang="en-US" dirty="0" err="1">
                <a:latin typeface="Courier" charset="0"/>
                <a:ea typeface="Courier" charset="0"/>
                <a:cs typeface="Courier" charset="0"/>
              </a:rPr>
              <a:t>nltk.download</a:t>
            </a:r>
            <a:r>
              <a:rPr lang="en-US" dirty="0">
                <a:latin typeface="Courier" charset="0"/>
                <a:ea typeface="Courier" charset="0"/>
                <a:cs typeface="Courier" charset="0"/>
              </a:rPr>
              <a:t>()</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867" y="3480069"/>
            <a:ext cx="5808133" cy="3623198"/>
          </a:xfrm>
          <a:prstGeom prst="rect">
            <a:avLst/>
          </a:prstGeom>
        </p:spPr>
      </p:pic>
      <p:sp>
        <p:nvSpPr>
          <p:cNvPr id="7" name="Rounded Rectangle 6"/>
          <p:cNvSpPr/>
          <p:nvPr/>
        </p:nvSpPr>
        <p:spPr>
          <a:xfrm>
            <a:off x="5774265" y="3886309"/>
            <a:ext cx="2928409" cy="264995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600" dirty="0">
                <a:solidFill>
                  <a:srgbClr val="00B050"/>
                </a:solidFill>
                <a:latin typeface="Courier" charset="0"/>
                <a:ea typeface="Courier" charset="0"/>
                <a:cs typeface="Courier" charset="0"/>
              </a:rPr>
              <a:t># Or download everything at once!</a:t>
            </a:r>
          </a:p>
          <a:p>
            <a:r>
              <a:rPr lang="en-US" sz="1600" dirty="0" err="1">
                <a:latin typeface="Courier" charset="0"/>
                <a:ea typeface="Courier" charset="0"/>
                <a:cs typeface="Courier" charset="0"/>
              </a:rPr>
              <a:t>nltk.download</a:t>
            </a:r>
            <a:r>
              <a:rPr lang="en-US" sz="1600" dirty="0">
                <a:latin typeface="Courier" charset="0"/>
                <a:ea typeface="Courier" charset="0"/>
                <a:cs typeface="Courier" charset="0"/>
              </a:rPr>
              <a:t>(“all”)</a:t>
            </a:r>
          </a:p>
        </p:txBody>
      </p:sp>
    </p:spTree>
    <p:extLst>
      <p:ext uri="{BB962C8B-B14F-4D97-AF65-F5344CB8AC3E}">
        <p14:creationId xmlns:p14="http://schemas.microsoft.com/office/powerpoint/2010/main" val="330137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115095" y="203517"/>
            <a:ext cx="1360816" cy="1423772"/>
          </a:xfrm>
          <a:prstGeom prst="rect">
            <a:avLst/>
          </a:prstGeom>
        </p:spPr>
      </p:pic>
      <p:sp>
        <p:nvSpPr>
          <p:cNvPr id="2" name="Title 1"/>
          <p:cNvSpPr>
            <a:spLocks noGrp="1"/>
          </p:cNvSpPr>
          <p:nvPr>
            <p:ph type="title"/>
          </p:nvPr>
        </p:nvSpPr>
        <p:spPr/>
        <p:txBody>
          <a:bodyPr/>
          <a:lstStyle/>
          <a:p>
            <a:r>
              <a:rPr lang="en-US"/>
              <a:t>NLTK Examples</a:t>
            </a:r>
            <a:endParaRPr lang="en-US" dirty="0"/>
          </a:p>
        </p:txBody>
      </p:sp>
      <p:sp>
        <p:nvSpPr>
          <p:cNvPr id="12" name="Content Placeholder 11"/>
          <p:cNvSpPr>
            <a:spLocks noGrp="1"/>
          </p:cNvSpPr>
          <p:nvPr>
            <p:ph idx="1"/>
          </p:nvPr>
        </p:nvSpPr>
        <p:spPr>
          <a:xfrm>
            <a:off x="457200" y="5410199"/>
            <a:ext cx="7620000" cy="753534"/>
          </a:xfrm>
        </p:spPr>
        <p:txBody>
          <a:bodyPr/>
          <a:lstStyle/>
          <a:p>
            <a:r>
              <a:rPr lang="en-US" dirty="0"/>
              <a:t>(This will also tokenize words like “o’clock” into one term, and “didn’t” into two term, “did” and “</a:t>
            </a:r>
            <a:r>
              <a:rPr lang="en-US" dirty="0" err="1"/>
              <a:t>n’t</a:t>
            </a:r>
            <a:r>
              <a:rPr lang="en-US" dirty="0"/>
              <a:t>”.)</a:t>
            </a:r>
          </a:p>
        </p:txBody>
      </p:sp>
      <p:sp>
        <p:nvSpPr>
          <p:cNvPr id="4" name="Slide Number Placeholder 3"/>
          <p:cNvSpPr>
            <a:spLocks noGrp="1"/>
          </p:cNvSpPr>
          <p:nvPr>
            <p:ph type="sldNum" sz="quarter" idx="12"/>
          </p:nvPr>
        </p:nvSpPr>
        <p:spPr/>
        <p:txBody>
          <a:bodyPr/>
          <a:lstStyle/>
          <a:p>
            <a:fld id="{A2EF37A0-74FC-AB4F-AE4C-D9BFC6719E9F}" type="slidenum">
              <a:rPr lang="en-US" smtClean="0"/>
              <a:pPr/>
              <a:t>101</a:t>
            </a:fld>
            <a:endParaRPr lang="en-US"/>
          </a:p>
        </p:txBody>
      </p:sp>
      <p:pic>
        <p:nvPicPr>
          <p:cNvPr id="6" name="Picture 5"/>
          <p:cNvPicPr>
            <a:picLocks noChangeAspect="1"/>
          </p:cNvPicPr>
          <p:nvPr/>
        </p:nvPicPr>
        <p:blipFill>
          <a:blip r:embed="rId3"/>
          <a:stretch>
            <a:fillRect/>
          </a:stretch>
        </p:blipFill>
        <p:spPr>
          <a:xfrm>
            <a:off x="118532" y="1628661"/>
            <a:ext cx="8890000" cy="372700"/>
          </a:xfrm>
          <a:prstGeom prst="rect">
            <a:avLst/>
          </a:prstGeom>
        </p:spPr>
      </p:pic>
      <p:sp>
        <p:nvSpPr>
          <p:cNvPr id="7" name="Rounded Rectangle 6"/>
          <p:cNvSpPr/>
          <p:nvPr/>
        </p:nvSpPr>
        <p:spPr>
          <a:xfrm>
            <a:off x="457200" y="2387916"/>
            <a:ext cx="7639395" cy="169301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import </a:t>
            </a:r>
            <a:r>
              <a:rPr lang="en-US" dirty="0" err="1">
                <a:latin typeface="Courier" charset="0"/>
                <a:ea typeface="Courier" charset="0"/>
                <a:cs typeface="Courier" charset="0"/>
              </a:rPr>
              <a:t>nltk</a:t>
            </a:r>
            <a:endParaRPr lang="en-US" dirty="0">
              <a:latin typeface="Courier" charset="0"/>
              <a:ea typeface="Courier" charset="0"/>
              <a:cs typeface="Courier" charset="0"/>
            </a:endParaRPr>
          </a:p>
          <a:p>
            <a:endParaRPr lang="en-US" dirty="0">
              <a:latin typeface="Courier" charset="0"/>
              <a:ea typeface="Courier" charset="0"/>
              <a:cs typeface="Courier" charset="0"/>
            </a:endParaRPr>
          </a:p>
          <a:p>
            <a:r>
              <a:rPr lang="en-US" dirty="0">
                <a:solidFill>
                  <a:srgbClr val="00B050"/>
                </a:solidFill>
                <a:latin typeface="Courier" charset="0"/>
                <a:ea typeface="Courier" charset="0"/>
                <a:cs typeface="Courier" charset="0"/>
              </a:rPr>
              <a:t># Tokenize, aka find the terms in, a sentence</a:t>
            </a:r>
          </a:p>
          <a:p>
            <a:r>
              <a:rPr lang="en-US" dirty="0">
                <a:latin typeface="Courier" charset="0"/>
                <a:ea typeface="Courier" charset="0"/>
                <a:cs typeface="Courier" charset="0"/>
              </a:rPr>
              <a:t>sentence = ”A wizard is never late, nor is he early. He arrives precisely when he means to.”</a:t>
            </a:r>
          </a:p>
          <a:p>
            <a:r>
              <a:rPr lang="en-US" dirty="0">
                <a:latin typeface="Courier" charset="0"/>
                <a:ea typeface="Courier" charset="0"/>
                <a:cs typeface="Courier" charset="0"/>
              </a:rPr>
              <a:t>tokens = </a:t>
            </a:r>
            <a:r>
              <a:rPr lang="en-US" dirty="0" err="1">
                <a:latin typeface="Courier" charset="0"/>
                <a:ea typeface="Courier" charset="0"/>
                <a:cs typeface="Courier" charset="0"/>
              </a:rPr>
              <a:t>nltk.word_tokenize</a:t>
            </a:r>
            <a:r>
              <a:rPr lang="en-US" dirty="0">
                <a:latin typeface="Courier" charset="0"/>
                <a:ea typeface="Courier" charset="0"/>
                <a:cs typeface="Courier" charset="0"/>
              </a:rPr>
              <a:t>(sentence)</a:t>
            </a:r>
          </a:p>
        </p:txBody>
      </p:sp>
      <p:sp>
        <p:nvSpPr>
          <p:cNvPr id="8" name="Rounded Rectangle 7"/>
          <p:cNvSpPr/>
          <p:nvPr/>
        </p:nvSpPr>
        <p:spPr>
          <a:xfrm>
            <a:off x="457200" y="4157447"/>
            <a:ext cx="7639395" cy="109188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nl-NL" dirty="0">
                <a:latin typeface="Courier" charset="0"/>
                <a:ea typeface="Courier" charset="0"/>
                <a:cs typeface="Courier" charset="0"/>
              </a:rPr>
              <a:t>['A', 'wizard', 'is', 'never', 'late', ',', 'nor', 'is', 'he', '</a:t>
            </a:r>
            <a:r>
              <a:rPr lang="nl-NL" dirty="0" err="1">
                <a:latin typeface="Courier" charset="0"/>
                <a:ea typeface="Courier" charset="0"/>
                <a:cs typeface="Courier" charset="0"/>
              </a:rPr>
              <a:t>early</a:t>
            </a:r>
            <a:r>
              <a:rPr lang="nl-NL" dirty="0">
                <a:latin typeface="Courier" charset="0"/>
                <a:ea typeface="Courier" charset="0"/>
                <a:cs typeface="Courier" charset="0"/>
              </a:rPr>
              <a:t>', '.', 'He', '</a:t>
            </a:r>
            <a:r>
              <a:rPr lang="nl-NL" dirty="0" err="1">
                <a:latin typeface="Courier" charset="0"/>
                <a:ea typeface="Courier" charset="0"/>
                <a:cs typeface="Courier" charset="0"/>
              </a:rPr>
              <a:t>arrives</a:t>
            </a:r>
            <a:r>
              <a:rPr lang="nl-NL" dirty="0">
                <a:latin typeface="Courier" charset="0"/>
                <a:ea typeface="Courier" charset="0"/>
                <a:cs typeface="Courier" charset="0"/>
              </a:rPr>
              <a:t>', '</a:t>
            </a:r>
            <a:r>
              <a:rPr lang="nl-NL" dirty="0" err="1">
                <a:latin typeface="Courier" charset="0"/>
                <a:ea typeface="Courier" charset="0"/>
                <a:cs typeface="Courier" charset="0"/>
              </a:rPr>
              <a:t>precisely</a:t>
            </a:r>
            <a:r>
              <a:rPr lang="nl-NL" dirty="0">
                <a:latin typeface="Courier" charset="0"/>
                <a:ea typeface="Courier" charset="0"/>
                <a:cs typeface="Courier" charset="0"/>
              </a:rPr>
              <a:t>', '</a:t>
            </a:r>
            <a:r>
              <a:rPr lang="nl-NL" dirty="0" err="1">
                <a:latin typeface="Courier" charset="0"/>
                <a:ea typeface="Courier" charset="0"/>
                <a:cs typeface="Courier" charset="0"/>
              </a:rPr>
              <a:t>when</a:t>
            </a:r>
            <a:r>
              <a:rPr lang="nl-NL" dirty="0">
                <a:latin typeface="Courier" charset="0"/>
                <a:ea typeface="Courier" charset="0"/>
                <a:cs typeface="Courier" charset="0"/>
              </a:rPr>
              <a:t>', 'he', 'means', '</a:t>
            </a:r>
            <a:r>
              <a:rPr lang="nl-NL" dirty="0" err="1">
                <a:latin typeface="Courier" charset="0"/>
                <a:ea typeface="Courier" charset="0"/>
                <a:cs typeface="Courier" charset="0"/>
              </a:rPr>
              <a:t>to</a:t>
            </a:r>
            <a:r>
              <a:rPr lang="nl-NL" dirty="0">
                <a:latin typeface="Courier" charset="0"/>
                <a:ea typeface="Courier" charset="0"/>
                <a:cs typeface="Courier" charset="0"/>
              </a:rPr>
              <a:t>', '.']</a:t>
            </a:r>
          </a:p>
        </p:txBody>
      </p:sp>
    </p:spTree>
    <p:extLst>
      <p:ext uri="{BB962C8B-B14F-4D97-AF65-F5344CB8AC3E}">
        <p14:creationId xmlns:p14="http://schemas.microsoft.com/office/powerpoint/2010/main" val="298683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7" grpId="0" animBg="1"/>
      <p:bldP spid="8"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NLTK Examples</a:t>
            </a:r>
          </a:p>
        </p:txBody>
      </p:sp>
      <p:sp>
        <p:nvSpPr>
          <p:cNvPr id="4" name="Slide Number Placeholder 3"/>
          <p:cNvSpPr>
            <a:spLocks noGrp="1"/>
          </p:cNvSpPr>
          <p:nvPr>
            <p:ph type="sldNum" sz="quarter" idx="12"/>
          </p:nvPr>
        </p:nvSpPr>
        <p:spPr/>
        <p:txBody>
          <a:bodyPr/>
          <a:lstStyle/>
          <a:p>
            <a:fld id="{A2EF37A0-74FC-AB4F-AE4C-D9BFC6719E9F}" type="slidenum">
              <a:rPr lang="en-US" smtClean="0"/>
              <a:t>102</a:t>
            </a:fld>
            <a:endParaRPr lang="en-US"/>
          </a:p>
        </p:txBody>
      </p:sp>
      <p:sp>
        <p:nvSpPr>
          <p:cNvPr id="5" name="Rounded Rectangle 4"/>
          <p:cNvSpPr/>
          <p:nvPr/>
        </p:nvSpPr>
        <p:spPr>
          <a:xfrm>
            <a:off x="457200" y="1625919"/>
            <a:ext cx="7639395" cy="113421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00B050"/>
                </a:solidFill>
                <a:latin typeface="Courier" charset="0"/>
                <a:ea typeface="Courier" charset="0"/>
                <a:cs typeface="Courier" charset="0"/>
              </a:rPr>
              <a:t># Determine parts of speech (POS) tags</a:t>
            </a:r>
          </a:p>
          <a:p>
            <a:r>
              <a:rPr lang="en-US" dirty="0">
                <a:latin typeface="Courier" charset="0"/>
                <a:ea typeface="Courier" charset="0"/>
                <a:cs typeface="Courier" charset="0"/>
              </a:rPr>
              <a:t>tagged = </a:t>
            </a:r>
            <a:r>
              <a:rPr lang="en-US" dirty="0" err="1">
                <a:latin typeface="Courier" charset="0"/>
                <a:ea typeface="Courier" charset="0"/>
                <a:cs typeface="Courier" charset="0"/>
              </a:rPr>
              <a:t>nltk.pos_tag</a:t>
            </a:r>
            <a:r>
              <a:rPr lang="en-US" dirty="0">
                <a:latin typeface="Courier" charset="0"/>
                <a:ea typeface="Courier" charset="0"/>
                <a:cs typeface="Courier" charset="0"/>
              </a:rPr>
              <a:t>(tokens)</a:t>
            </a:r>
          </a:p>
          <a:p>
            <a:r>
              <a:rPr lang="en-US" dirty="0">
                <a:latin typeface="Courier" charset="0"/>
                <a:ea typeface="Courier" charset="0"/>
                <a:cs typeface="Courier" charset="0"/>
              </a:rPr>
              <a:t>tagged[:10]</a:t>
            </a:r>
          </a:p>
        </p:txBody>
      </p:sp>
      <p:sp>
        <p:nvSpPr>
          <p:cNvPr id="6" name="Rounded Rectangle 5"/>
          <p:cNvSpPr/>
          <p:nvPr/>
        </p:nvSpPr>
        <p:spPr>
          <a:xfrm>
            <a:off x="457200" y="2861737"/>
            <a:ext cx="7639395" cy="109188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mr-IN" dirty="0">
                <a:latin typeface="Courier" charset="0"/>
                <a:ea typeface="Courier" charset="0"/>
                <a:cs typeface="Courier" charset="0"/>
              </a:rPr>
              <a:t>[('</a:t>
            </a:r>
            <a:r>
              <a:rPr lang="mr-IN" dirty="0" err="1">
                <a:latin typeface="Courier" charset="0"/>
                <a:ea typeface="Courier" charset="0"/>
                <a:cs typeface="Courier" charset="0"/>
              </a:rPr>
              <a:t>A</a:t>
            </a:r>
            <a:r>
              <a:rPr lang="mr-IN" dirty="0">
                <a:latin typeface="Courier" charset="0"/>
                <a:ea typeface="Courier" charset="0"/>
                <a:cs typeface="Courier" charset="0"/>
              </a:rPr>
              <a:t>', 'DT'), ('</a:t>
            </a:r>
            <a:r>
              <a:rPr lang="mr-IN" dirty="0" err="1">
                <a:latin typeface="Courier" charset="0"/>
                <a:ea typeface="Courier" charset="0"/>
                <a:cs typeface="Courier" charset="0"/>
              </a:rPr>
              <a:t>wizard</a:t>
            </a:r>
            <a:r>
              <a:rPr lang="mr-IN" dirty="0">
                <a:latin typeface="Courier" charset="0"/>
                <a:ea typeface="Courier" charset="0"/>
                <a:cs typeface="Courier" charset="0"/>
              </a:rPr>
              <a:t>', 'NN'), ('</a:t>
            </a:r>
            <a:r>
              <a:rPr lang="mr-IN" dirty="0" err="1">
                <a:latin typeface="Courier" charset="0"/>
                <a:ea typeface="Courier" charset="0"/>
                <a:cs typeface="Courier" charset="0"/>
              </a:rPr>
              <a:t>is</a:t>
            </a:r>
            <a:r>
              <a:rPr lang="mr-IN" dirty="0">
                <a:latin typeface="Courier" charset="0"/>
                <a:ea typeface="Courier" charset="0"/>
                <a:cs typeface="Courier" charset="0"/>
              </a:rPr>
              <a:t>', 'VBZ'), ('</a:t>
            </a:r>
            <a:r>
              <a:rPr lang="mr-IN" dirty="0" err="1">
                <a:latin typeface="Courier" charset="0"/>
                <a:ea typeface="Courier" charset="0"/>
                <a:cs typeface="Courier" charset="0"/>
              </a:rPr>
              <a:t>never</a:t>
            </a:r>
            <a:r>
              <a:rPr lang="mr-IN" dirty="0">
                <a:latin typeface="Courier" charset="0"/>
                <a:ea typeface="Courier" charset="0"/>
                <a:cs typeface="Courier" charset="0"/>
              </a:rPr>
              <a:t>', 'RB'), ('</a:t>
            </a:r>
            <a:r>
              <a:rPr lang="mr-IN" dirty="0" err="1">
                <a:latin typeface="Courier" charset="0"/>
                <a:ea typeface="Courier" charset="0"/>
                <a:cs typeface="Courier" charset="0"/>
              </a:rPr>
              <a:t>late</a:t>
            </a:r>
            <a:r>
              <a:rPr lang="mr-IN" dirty="0">
                <a:latin typeface="Courier" charset="0"/>
                <a:ea typeface="Courier" charset="0"/>
                <a:cs typeface="Courier" charset="0"/>
              </a:rPr>
              <a:t>', 'RB'), (',', ','), ('</a:t>
            </a:r>
            <a:r>
              <a:rPr lang="mr-IN" dirty="0" err="1">
                <a:latin typeface="Courier" charset="0"/>
                <a:ea typeface="Courier" charset="0"/>
                <a:cs typeface="Courier" charset="0"/>
              </a:rPr>
              <a:t>nor</a:t>
            </a:r>
            <a:r>
              <a:rPr lang="mr-IN" dirty="0">
                <a:latin typeface="Courier" charset="0"/>
                <a:ea typeface="Courier" charset="0"/>
                <a:cs typeface="Courier" charset="0"/>
              </a:rPr>
              <a:t>', 'CC'), ('</a:t>
            </a:r>
            <a:r>
              <a:rPr lang="mr-IN" dirty="0" err="1">
                <a:latin typeface="Courier" charset="0"/>
                <a:ea typeface="Courier" charset="0"/>
                <a:cs typeface="Courier" charset="0"/>
              </a:rPr>
              <a:t>is</a:t>
            </a:r>
            <a:r>
              <a:rPr lang="mr-IN" dirty="0">
                <a:latin typeface="Courier" charset="0"/>
                <a:ea typeface="Courier" charset="0"/>
                <a:cs typeface="Courier" charset="0"/>
              </a:rPr>
              <a:t>', 'VBZ'), ('</a:t>
            </a:r>
            <a:r>
              <a:rPr lang="mr-IN" dirty="0" err="1">
                <a:latin typeface="Courier" charset="0"/>
                <a:ea typeface="Courier" charset="0"/>
                <a:cs typeface="Courier" charset="0"/>
              </a:rPr>
              <a:t>he</a:t>
            </a:r>
            <a:r>
              <a:rPr lang="mr-IN" dirty="0">
                <a:latin typeface="Courier" charset="0"/>
                <a:ea typeface="Courier" charset="0"/>
                <a:cs typeface="Courier" charset="0"/>
              </a:rPr>
              <a:t>', 'PRP'), ('</a:t>
            </a:r>
            <a:r>
              <a:rPr lang="mr-IN" dirty="0" err="1">
                <a:latin typeface="Courier" charset="0"/>
                <a:ea typeface="Courier" charset="0"/>
                <a:cs typeface="Courier" charset="0"/>
              </a:rPr>
              <a:t>early</a:t>
            </a:r>
            <a:r>
              <a:rPr lang="mr-IN" dirty="0">
                <a:latin typeface="Courier" charset="0"/>
                <a:ea typeface="Courier" charset="0"/>
                <a:cs typeface="Courier" charset="0"/>
              </a:rPr>
              <a:t>', 'RB')]</a:t>
            </a:r>
          </a:p>
        </p:txBody>
      </p:sp>
      <p:graphicFrame>
        <p:nvGraphicFramePr>
          <p:cNvPr id="8" name="Table 7"/>
          <p:cNvGraphicFramePr>
            <a:graphicFrameLocks noGrp="1"/>
          </p:cNvGraphicFramePr>
          <p:nvPr>
            <p:extLst/>
          </p:nvPr>
        </p:nvGraphicFramePr>
        <p:xfrm>
          <a:off x="1741745" y="4055224"/>
          <a:ext cx="5070304" cy="2346960"/>
        </p:xfrm>
        <a:graphic>
          <a:graphicData uri="http://schemas.openxmlformats.org/drawingml/2006/table">
            <a:tbl>
              <a:tblPr firstRow="1" bandRow="1">
                <a:tableStyleId>{7E9639D4-E3E2-4D34-9284-5A2195B3D0D7}</a:tableStyleId>
              </a:tblPr>
              <a:tblGrid>
                <a:gridCol w="1843747">
                  <a:extLst>
                    <a:ext uri="{9D8B030D-6E8A-4147-A177-3AD203B41FA5}">
                      <a16:colId xmlns:a16="http://schemas.microsoft.com/office/drawing/2014/main" val="20000"/>
                    </a:ext>
                  </a:extLst>
                </a:gridCol>
                <a:gridCol w="3226557">
                  <a:extLst>
                    <a:ext uri="{9D8B030D-6E8A-4147-A177-3AD203B41FA5}">
                      <a16:colId xmlns:a16="http://schemas.microsoft.com/office/drawing/2014/main" val="20001"/>
                    </a:ext>
                  </a:extLst>
                </a:gridCol>
              </a:tblGrid>
              <a:tr h="331651">
                <a:tc>
                  <a:txBody>
                    <a:bodyPr/>
                    <a:lstStyle/>
                    <a:p>
                      <a:r>
                        <a:rPr lang="en-US" sz="1600" dirty="0"/>
                        <a:t>Abbreviation</a:t>
                      </a:r>
                    </a:p>
                  </a:txBody>
                  <a:tcPr/>
                </a:tc>
                <a:tc>
                  <a:txBody>
                    <a:bodyPr/>
                    <a:lstStyle/>
                    <a:p>
                      <a:r>
                        <a:rPr lang="en-US" sz="1600" dirty="0"/>
                        <a:t>POS</a:t>
                      </a:r>
                    </a:p>
                  </a:txBody>
                  <a:tcPr/>
                </a:tc>
                <a:extLst>
                  <a:ext uri="{0D108BD9-81ED-4DB2-BD59-A6C34878D82A}">
                    <a16:rowId xmlns:a16="http://schemas.microsoft.com/office/drawing/2014/main" val="10000"/>
                  </a:ext>
                </a:extLst>
              </a:tr>
              <a:tr h="331651">
                <a:tc>
                  <a:txBody>
                    <a:bodyPr/>
                    <a:lstStyle/>
                    <a:p>
                      <a:r>
                        <a:rPr lang="en-US" sz="1600" dirty="0"/>
                        <a:t>DT</a:t>
                      </a:r>
                    </a:p>
                  </a:txBody>
                  <a:tcPr/>
                </a:tc>
                <a:tc>
                  <a:txBody>
                    <a:bodyPr/>
                    <a:lstStyle/>
                    <a:p>
                      <a:r>
                        <a:rPr lang="en-US" sz="1600" dirty="0"/>
                        <a:t>Determiner</a:t>
                      </a:r>
                    </a:p>
                  </a:txBody>
                  <a:tcPr/>
                </a:tc>
                <a:extLst>
                  <a:ext uri="{0D108BD9-81ED-4DB2-BD59-A6C34878D82A}">
                    <a16:rowId xmlns:a16="http://schemas.microsoft.com/office/drawing/2014/main" val="10001"/>
                  </a:ext>
                </a:extLst>
              </a:tr>
              <a:tr h="331651">
                <a:tc>
                  <a:txBody>
                    <a:bodyPr/>
                    <a:lstStyle/>
                    <a:p>
                      <a:r>
                        <a:rPr lang="en-US" sz="1600" dirty="0"/>
                        <a:t>NN</a:t>
                      </a:r>
                    </a:p>
                  </a:txBody>
                  <a:tcPr/>
                </a:tc>
                <a:tc>
                  <a:txBody>
                    <a:bodyPr/>
                    <a:lstStyle/>
                    <a:p>
                      <a:r>
                        <a:rPr lang="en-US" sz="1600" dirty="0"/>
                        <a:t>Noun</a:t>
                      </a:r>
                    </a:p>
                  </a:txBody>
                  <a:tcPr/>
                </a:tc>
                <a:extLst>
                  <a:ext uri="{0D108BD9-81ED-4DB2-BD59-A6C34878D82A}">
                    <a16:rowId xmlns:a16="http://schemas.microsoft.com/office/drawing/2014/main" val="10002"/>
                  </a:ext>
                </a:extLst>
              </a:tr>
              <a:tr h="331651">
                <a:tc>
                  <a:txBody>
                    <a:bodyPr/>
                    <a:lstStyle/>
                    <a:p>
                      <a:r>
                        <a:rPr lang="en-US" sz="1600" dirty="0"/>
                        <a:t>VBZ</a:t>
                      </a:r>
                    </a:p>
                  </a:txBody>
                  <a:tcPr/>
                </a:tc>
                <a:tc>
                  <a:txBody>
                    <a:bodyPr/>
                    <a:lstStyle/>
                    <a:p>
                      <a:r>
                        <a:rPr lang="en-US" sz="1600" dirty="0"/>
                        <a:t>Verb (3</a:t>
                      </a:r>
                      <a:r>
                        <a:rPr lang="en-US" sz="1600" baseline="30000" dirty="0"/>
                        <a:t>rd</a:t>
                      </a:r>
                      <a:r>
                        <a:rPr lang="en-US" sz="1600" dirty="0"/>
                        <a:t> person singular</a:t>
                      </a:r>
                      <a:r>
                        <a:rPr lang="en-US" sz="1600" baseline="0" dirty="0"/>
                        <a:t> present)</a:t>
                      </a:r>
                      <a:endParaRPr lang="en-US" sz="1600" dirty="0"/>
                    </a:p>
                  </a:txBody>
                  <a:tcPr/>
                </a:tc>
                <a:extLst>
                  <a:ext uri="{0D108BD9-81ED-4DB2-BD59-A6C34878D82A}">
                    <a16:rowId xmlns:a16="http://schemas.microsoft.com/office/drawing/2014/main" val="10003"/>
                  </a:ext>
                </a:extLst>
              </a:tr>
              <a:tr h="331651">
                <a:tc>
                  <a:txBody>
                    <a:bodyPr/>
                    <a:lstStyle/>
                    <a:p>
                      <a:r>
                        <a:rPr lang="en-US" sz="1600" dirty="0"/>
                        <a:t>RB</a:t>
                      </a:r>
                    </a:p>
                  </a:txBody>
                  <a:tcPr/>
                </a:tc>
                <a:tc>
                  <a:txBody>
                    <a:bodyPr/>
                    <a:lstStyle/>
                    <a:p>
                      <a:r>
                        <a:rPr lang="en-US" sz="1600" dirty="0"/>
                        <a:t>Adverb</a:t>
                      </a:r>
                    </a:p>
                  </a:txBody>
                  <a:tcPr/>
                </a:tc>
                <a:extLst>
                  <a:ext uri="{0D108BD9-81ED-4DB2-BD59-A6C34878D82A}">
                    <a16:rowId xmlns:a16="http://schemas.microsoft.com/office/drawing/2014/main" val="10004"/>
                  </a:ext>
                </a:extLst>
              </a:tr>
              <a:tr h="331651">
                <a:tc>
                  <a:txBody>
                    <a:bodyPr/>
                    <a:lstStyle/>
                    <a:p>
                      <a:r>
                        <a:rPr lang="en-US" sz="1600" dirty="0"/>
                        <a:t>CC</a:t>
                      </a:r>
                    </a:p>
                  </a:txBody>
                  <a:tcPr/>
                </a:tc>
                <a:tc>
                  <a:txBody>
                    <a:bodyPr/>
                    <a:lstStyle/>
                    <a:p>
                      <a:r>
                        <a:rPr lang="en-US" sz="1600" dirty="0"/>
                        <a:t>Conjunction</a:t>
                      </a:r>
                    </a:p>
                  </a:txBody>
                  <a:tcPr/>
                </a:tc>
                <a:extLst>
                  <a:ext uri="{0D108BD9-81ED-4DB2-BD59-A6C34878D82A}">
                    <a16:rowId xmlns:a16="http://schemas.microsoft.com/office/drawing/2014/main" val="10005"/>
                  </a:ext>
                </a:extLst>
              </a:tr>
              <a:tr h="331651">
                <a:tc>
                  <a:txBody>
                    <a:bodyPr/>
                    <a:lstStyle/>
                    <a:p>
                      <a:r>
                        <a:rPr lang="en-US" sz="1600" dirty="0"/>
                        <a:t>PRP</a:t>
                      </a:r>
                    </a:p>
                  </a:txBody>
                  <a:tcPr/>
                </a:tc>
                <a:tc>
                  <a:txBody>
                    <a:bodyPr/>
                    <a:lstStyle/>
                    <a:p>
                      <a:r>
                        <a:rPr lang="en-US" sz="1600" dirty="0"/>
                        <a:t>Personal Pronoun</a:t>
                      </a:r>
                    </a:p>
                  </a:txBody>
                  <a:tcPr/>
                </a:tc>
                <a:extLst>
                  <a:ext uri="{0D108BD9-81ED-4DB2-BD59-A6C34878D82A}">
                    <a16:rowId xmlns:a16="http://schemas.microsoft.com/office/drawing/2014/main" val="10006"/>
                  </a:ext>
                </a:extLst>
              </a:tr>
            </a:tbl>
          </a:graphicData>
        </a:graphic>
      </p:graphicFrame>
      <p:sp>
        <p:nvSpPr>
          <p:cNvPr id="9" name="TextBox 8"/>
          <p:cNvSpPr txBox="1"/>
          <p:nvPr/>
        </p:nvSpPr>
        <p:spPr>
          <a:xfrm>
            <a:off x="1741745" y="6402184"/>
            <a:ext cx="5070304" cy="307777"/>
          </a:xfrm>
          <a:prstGeom prst="rect">
            <a:avLst/>
          </a:prstGeom>
          <a:noFill/>
        </p:spPr>
        <p:txBody>
          <a:bodyPr wrap="square" rtlCol="0">
            <a:spAutoFit/>
          </a:bodyPr>
          <a:lstStyle/>
          <a:p>
            <a:r>
              <a:rPr lang="en-US" sz="1400" dirty="0"/>
              <a:t>Full list: https://</a:t>
            </a:r>
            <a:r>
              <a:rPr lang="en-US" sz="1400" dirty="0" err="1"/>
              <a:t>cs.nyu.edu</a:t>
            </a:r>
            <a:r>
              <a:rPr lang="en-US" sz="1400" dirty="0"/>
              <a:t>/</a:t>
            </a:r>
            <a:r>
              <a:rPr lang="en-US" sz="1400" dirty="0" err="1"/>
              <a:t>grishman</a:t>
            </a:r>
            <a:r>
              <a:rPr lang="en-US" sz="1400" dirty="0"/>
              <a:t>/jet/guide/</a:t>
            </a:r>
            <a:r>
              <a:rPr lang="en-US" sz="1400" dirty="0" err="1"/>
              <a:t>PennPOS.html</a:t>
            </a:r>
            <a:endParaRPr lang="en-US" sz="1400" dirty="0"/>
          </a:p>
        </p:txBody>
      </p:sp>
    </p:spTree>
    <p:extLst>
      <p:ext uri="{BB962C8B-B14F-4D97-AF65-F5344CB8AC3E}">
        <p14:creationId xmlns:p14="http://schemas.microsoft.com/office/powerpoint/2010/main" val="185930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NLTK Examples</a:t>
            </a:r>
          </a:p>
        </p:txBody>
      </p:sp>
      <p:sp>
        <p:nvSpPr>
          <p:cNvPr id="4" name="Slide Number Placeholder 3"/>
          <p:cNvSpPr>
            <a:spLocks noGrp="1"/>
          </p:cNvSpPr>
          <p:nvPr>
            <p:ph type="sldNum" sz="quarter" idx="12"/>
          </p:nvPr>
        </p:nvSpPr>
        <p:spPr/>
        <p:txBody>
          <a:bodyPr/>
          <a:lstStyle/>
          <a:p>
            <a:fld id="{A2EF37A0-74FC-AB4F-AE4C-D9BFC6719E9F}" type="slidenum">
              <a:rPr lang="en-US" smtClean="0"/>
              <a:t>103</a:t>
            </a:fld>
            <a:endParaRPr lang="en-US"/>
          </a:p>
        </p:txBody>
      </p:sp>
      <p:sp>
        <p:nvSpPr>
          <p:cNvPr id="5" name="Rounded Rectangle 4"/>
          <p:cNvSpPr/>
          <p:nvPr/>
        </p:nvSpPr>
        <p:spPr>
          <a:xfrm>
            <a:off x="457200" y="1625919"/>
            <a:ext cx="7639395" cy="342021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00B050"/>
                </a:solidFill>
                <a:latin typeface="Courier" charset="0"/>
                <a:ea typeface="Courier" charset="0"/>
                <a:cs typeface="Courier" charset="0"/>
              </a:rPr>
              <a:t># Find named entities &amp; visualize</a:t>
            </a:r>
          </a:p>
          <a:p>
            <a:r>
              <a:rPr lang="en-US" dirty="0">
                <a:latin typeface="Courier" charset="0"/>
                <a:ea typeface="Courier" charset="0"/>
                <a:cs typeface="Courier" charset="0"/>
              </a:rPr>
              <a:t>entities = </a:t>
            </a:r>
            <a:r>
              <a:rPr lang="en-US" dirty="0" err="1">
                <a:latin typeface="Courier" charset="0"/>
                <a:ea typeface="Courier" charset="0"/>
                <a:cs typeface="Courier" charset="0"/>
              </a:rPr>
              <a:t>nltk.chunk.ne_chunk</a:t>
            </a:r>
            <a:r>
              <a:rPr lang="en-US" dirty="0">
                <a:latin typeface="Courier" charset="0"/>
                <a:ea typeface="Courier" charset="0"/>
                <a:cs typeface="Courier" charset="0"/>
              </a:rPr>
              <a:t>( </a:t>
            </a:r>
            <a:r>
              <a:rPr lang="en-US" dirty="0" err="1">
                <a:latin typeface="Courier" charset="0"/>
                <a:ea typeface="Courier" charset="0"/>
                <a:cs typeface="Courier" charset="0"/>
              </a:rPr>
              <a:t>nltk.pos_tag</a:t>
            </a:r>
            <a:r>
              <a:rPr lang="en-US" dirty="0">
                <a:latin typeface="Courier" charset="0"/>
                <a:ea typeface="Courier" charset="0"/>
                <a:cs typeface="Courier" charset="0"/>
              </a:rPr>
              <a:t>( </a:t>
            </a:r>
            <a:r>
              <a:rPr lang="en-US" dirty="0" err="1">
                <a:latin typeface="Courier" charset="0"/>
                <a:ea typeface="Courier" charset="0"/>
                <a:cs typeface="Courier" charset="0"/>
              </a:rPr>
              <a:t>nltk.word_tokenize</a:t>
            </a:r>
            <a:r>
              <a:rPr lang="en-US" dirty="0">
                <a:latin typeface="Courier" charset="0"/>
                <a:ea typeface="Courier" charset="0"/>
                <a:cs typeface="Courier" charset="0"/>
              </a:rPr>
              <a:t>(“””</a:t>
            </a:r>
            <a:br>
              <a:rPr lang="en-US" dirty="0">
                <a:latin typeface="Courier" charset="0"/>
                <a:ea typeface="Courier" charset="0"/>
                <a:cs typeface="Courier" charset="0"/>
              </a:rPr>
            </a:br>
            <a:r>
              <a:rPr lang="en-US" dirty="0">
                <a:latin typeface="Courier" charset="0"/>
                <a:ea typeface="Courier" charset="0"/>
                <a:cs typeface="Courier" charset="0"/>
              </a:rPr>
              <a:t>	</a:t>
            </a:r>
            <a:r>
              <a:rPr lang="en-US" sz="1200" dirty="0">
                <a:latin typeface="Courier" charset="0"/>
                <a:ea typeface="Courier" charset="0"/>
                <a:cs typeface="Courier" charset="0"/>
              </a:rPr>
              <a:t>The Shire was divided into four quarters, the Farthings already referred to. North, South, East, and West; and these again each into a number of </a:t>
            </a:r>
            <a:r>
              <a:rPr lang="en-US" sz="1200" dirty="0" err="1">
                <a:latin typeface="Courier" charset="0"/>
                <a:ea typeface="Courier" charset="0"/>
                <a:cs typeface="Courier" charset="0"/>
              </a:rPr>
              <a:t>folklands</a:t>
            </a:r>
            <a:r>
              <a:rPr lang="en-US" sz="1200" dirty="0">
                <a:latin typeface="Courier" charset="0"/>
                <a:ea typeface="Courier" charset="0"/>
                <a:cs typeface="Courier" charset="0"/>
              </a:rPr>
              <a:t>, which still bore the names of some of the old leading families, although by the time of this history these names were no longer found only in their proper </a:t>
            </a:r>
            <a:r>
              <a:rPr lang="en-US" sz="1200" dirty="0" err="1">
                <a:latin typeface="Courier" charset="0"/>
                <a:ea typeface="Courier" charset="0"/>
                <a:cs typeface="Courier" charset="0"/>
              </a:rPr>
              <a:t>folklands</a:t>
            </a:r>
            <a:r>
              <a:rPr lang="en-US" sz="1200" dirty="0">
                <a:latin typeface="Courier" charset="0"/>
                <a:ea typeface="Courier" charset="0"/>
                <a:cs typeface="Courier" charset="0"/>
              </a:rPr>
              <a:t>. Nearly all </a:t>
            </a:r>
            <a:r>
              <a:rPr lang="en-US" sz="1200" dirty="0" err="1">
                <a:latin typeface="Courier" charset="0"/>
                <a:ea typeface="Courier" charset="0"/>
                <a:cs typeface="Courier" charset="0"/>
              </a:rPr>
              <a:t>Tooks</a:t>
            </a:r>
            <a:r>
              <a:rPr lang="en-US" sz="1200" dirty="0">
                <a:latin typeface="Courier" charset="0"/>
                <a:ea typeface="Courier" charset="0"/>
                <a:cs typeface="Courier" charset="0"/>
              </a:rPr>
              <a:t> still lived in the </a:t>
            </a:r>
            <a:r>
              <a:rPr lang="en-US" sz="1200" dirty="0" err="1">
                <a:latin typeface="Courier" charset="0"/>
                <a:ea typeface="Courier" charset="0"/>
                <a:cs typeface="Courier" charset="0"/>
              </a:rPr>
              <a:t>Tookland</a:t>
            </a:r>
            <a:r>
              <a:rPr lang="en-US" sz="1200" dirty="0">
                <a:latin typeface="Courier" charset="0"/>
                <a:ea typeface="Courier" charset="0"/>
                <a:cs typeface="Courier" charset="0"/>
              </a:rPr>
              <a:t>, but that was not true of many other families, such as the </a:t>
            </a:r>
            <a:r>
              <a:rPr lang="en-US" sz="1200" dirty="0" err="1">
                <a:latin typeface="Courier" charset="0"/>
                <a:ea typeface="Courier" charset="0"/>
                <a:cs typeface="Courier" charset="0"/>
              </a:rPr>
              <a:t>Bagginses</a:t>
            </a:r>
            <a:r>
              <a:rPr lang="en-US" sz="1200" dirty="0">
                <a:latin typeface="Courier" charset="0"/>
                <a:ea typeface="Courier" charset="0"/>
                <a:cs typeface="Courier" charset="0"/>
              </a:rPr>
              <a:t> or the </a:t>
            </a:r>
            <a:r>
              <a:rPr lang="en-US" sz="1200" dirty="0" err="1">
                <a:latin typeface="Courier" charset="0"/>
                <a:ea typeface="Courier" charset="0"/>
                <a:cs typeface="Courier" charset="0"/>
              </a:rPr>
              <a:t>Boffins</a:t>
            </a:r>
            <a:r>
              <a:rPr lang="en-US" sz="1200" dirty="0">
                <a:latin typeface="Courier" charset="0"/>
                <a:ea typeface="Courier" charset="0"/>
                <a:cs typeface="Courier" charset="0"/>
              </a:rPr>
              <a:t>. Outside the Farthings were the East and West Marches: the Buckland (see beginning of Chapter V, Book I); and the </a:t>
            </a:r>
            <a:r>
              <a:rPr lang="en-US" sz="1200" dirty="0" err="1">
                <a:latin typeface="Courier" charset="0"/>
                <a:ea typeface="Courier" charset="0"/>
                <a:cs typeface="Courier" charset="0"/>
              </a:rPr>
              <a:t>Westmarch</a:t>
            </a:r>
            <a:r>
              <a:rPr lang="en-US" sz="1200" dirty="0">
                <a:latin typeface="Courier" charset="0"/>
                <a:ea typeface="Courier" charset="0"/>
                <a:cs typeface="Courier" charset="0"/>
              </a:rPr>
              <a:t> added to the Shire in S.R. 1462.</a:t>
            </a:r>
          </a:p>
          <a:p>
            <a:r>
              <a:rPr lang="en-US" sz="1200" dirty="0">
                <a:latin typeface="Courier" charset="0"/>
                <a:ea typeface="Courier" charset="0"/>
                <a:cs typeface="Courier" charset="0"/>
              </a:rPr>
              <a:t>    </a:t>
            </a:r>
            <a:r>
              <a:rPr lang="en-US" dirty="0">
                <a:latin typeface="Courier" charset="0"/>
                <a:ea typeface="Courier" charset="0"/>
                <a:cs typeface="Courier" charset="0"/>
              </a:rPr>
              <a:t>“””)))</a:t>
            </a:r>
          </a:p>
          <a:p>
            <a:r>
              <a:rPr lang="en-US" dirty="0" err="1">
                <a:latin typeface="Courier" charset="0"/>
                <a:ea typeface="Courier" charset="0"/>
                <a:cs typeface="Courier" charset="0"/>
              </a:rPr>
              <a:t>entities.draw</a:t>
            </a:r>
            <a:r>
              <a:rPr lang="en-US" dirty="0">
                <a:latin typeface="Courier" charset="0"/>
                <a:ea typeface="Courier" charset="0"/>
                <a:cs typeface="Courier" charset="0"/>
              </a:rPr>
              <a:t>()</a:t>
            </a:r>
          </a:p>
        </p:txBody>
      </p:sp>
      <p:pic>
        <p:nvPicPr>
          <p:cNvPr id="8" name="Picture 7"/>
          <p:cNvPicPr>
            <a:picLocks noChangeAspect="1"/>
          </p:cNvPicPr>
          <p:nvPr/>
        </p:nvPicPr>
        <p:blipFill>
          <a:blip r:embed="rId2"/>
          <a:stretch>
            <a:fillRect/>
          </a:stretch>
        </p:blipFill>
        <p:spPr>
          <a:xfrm>
            <a:off x="33866" y="5285178"/>
            <a:ext cx="8923867" cy="640642"/>
          </a:xfrm>
          <a:prstGeom prst="rect">
            <a:avLst/>
          </a:prstGeom>
        </p:spPr>
      </p:pic>
    </p:spTree>
    <p:extLst>
      <p:ext uri="{BB962C8B-B14F-4D97-AF65-F5344CB8AC3E}">
        <p14:creationId xmlns:p14="http://schemas.microsoft.com/office/powerpoint/2010/main" val="61876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Brief Aside: n-grams</a:t>
            </a:r>
          </a:p>
        </p:txBody>
      </p:sp>
      <p:sp>
        <p:nvSpPr>
          <p:cNvPr id="3" name="Content Placeholder 2"/>
          <p:cNvSpPr>
            <a:spLocks noGrp="1"/>
          </p:cNvSpPr>
          <p:nvPr>
            <p:ph idx="1"/>
          </p:nvPr>
        </p:nvSpPr>
        <p:spPr/>
        <p:txBody>
          <a:bodyPr/>
          <a:lstStyle/>
          <a:p>
            <a:r>
              <a:rPr lang="en-US" dirty="0">
                <a:solidFill>
                  <a:schemeClr val="tx2"/>
                </a:solidFill>
              </a:rPr>
              <a:t>n-gram</a:t>
            </a:r>
            <a:r>
              <a:rPr lang="en-US" dirty="0"/>
              <a:t>: Contiguous sequence of n tokens/words etc.</a:t>
            </a:r>
          </a:p>
          <a:p>
            <a:pPr marL="342900" indent="-342900">
              <a:buFont typeface="Arial" panose="020B0604020202020204" pitchFamily="34" charset="0"/>
              <a:buChar char="•"/>
            </a:pPr>
            <a:r>
              <a:rPr lang="en-US" b="0" dirty="0"/>
              <a:t>Unigram, bigram, trigram, “four-gram”, “five-gram”, …</a:t>
            </a:r>
          </a:p>
        </p:txBody>
      </p:sp>
      <p:graphicFrame>
        <p:nvGraphicFramePr>
          <p:cNvPr id="4" name="Table 3"/>
          <p:cNvGraphicFramePr>
            <a:graphicFrameLocks noGrp="1"/>
          </p:cNvGraphicFramePr>
          <p:nvPr/>
        </p:nvGraphicFramePr>
        <p:xfrm>
          <a:off x="685800" y="3872230"/>
          <a:ext cx="7772400" cy="548640"/>
        </p:xfrm>
        <a:graphic>
          <a:graphicData uri="http://schemas.openxmlformats.org/drawingml/2006/table">
            <a:tbl>
              <a:tblPr/>
              <a:tblGrid>
                <a:gridCol w="7772400">
                  <a:extLst>
                    <a:ext uri="{9D8B030D-6E8A-4147-A177-3AD203B41FA5}">
                      <a16:colId xmlns:a16="http://schemas.microsoft.com/office/drawing/2014/main" val="20000"/>
                    </a:ext>
                  </a:extLst>
                </a:gridCol>
              </a:tblGrid>
              <a:tr h="0">
                <a:tc>
                  <a:txBody>
                    <a:bodyPr/>
                    <a:lstStyle/>
                    <a:p>
                      <a:r>
                        <a:rPr lang="en-US"/>
                        <a:t>Text: David Golinkin is the editor or author of eighteen books, and over 150 responsa, articles, sermons and books</a:t>
                      </a: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6" name="Rectangle 1"/>
          <p:cNvSpPr>
            <a:spLocks noChangeArrowheads="1"/>
          </p:cNvSpPr>
          <p:nvPr/>
        </p:nvSpPr>
        <p:spPr bwMode="auto">
          <a:xfrm>
            <a:off x="4238625" y="21209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p:cNvPicPr>
            <a:picLocks noChangeAspect="1"/>
          </p:cNvPicPr>
          <p:nvPr/>
        </p:nvPicPr>
        <p:blipFill>
          <a:blip r:embed="rId2"/>
          <a:stretch>
            <a:fillRect/>
          </a:stretch>
        </p:blipFill>
        <p:spPr>
          <a:xfrm>
            <a:off x="1749" y="3659379"/>
            <a:ext cx="8959371" cy="2158002"/>
          </a:xfrm>
          <a:prstGeom prst="rect">
            <a:avLst/>
          </a:prstGeom>
        </p:spPr>
      </p:pic>
      <p:sp>
        <p:nvSpPr>
          <p:cNvPr id="11" name="Slide Number Placeholder 10">
            <a:extLst>
              <a:ext uri="{FF2B5EF4-FFF2-40B4-BE49-F238E27FC236}">
                <a16:creationId xmlns:a16="http://schemas.microsoft.com/office/drawing/2014/main" id="{863DD4C4-67C4-E942-8AEF-4C9A6F283F60}"/>
              </a:ext>
            </a:extLst>
          </p:cNvPr>
          <p:cNvSpPr>
            <a:spLocks noGrp="1"/>
          </p:cNvSpPr>
          <p:nvPr>
            <p:ph type="sldNum" sz="quarter" idx="12"/>
          </p:nvPr>
        </p:nvSpPr>
        <p:spPr/>
        <p:txBody>
          <a:bodyPr/>
          <a:lstStyle/>
          <a:p>
            <a:fld id="{A2EF37A0-74FC-AB4F-AE4C-D9BFC6719E9F}" type="slidenum">
              <a:rPr lang="en-US" smtClean="0"/>
              <a:t>104</a:t>
            </a:fld>
            <a:endParaRPr lang="en-US"/>
          </a:p>
        </p:txBody>
      </p:sp>
    </p:spTree>
    <p:extLst>
      <p:ext uri="{BB962C8B-B14F-4D97-AF65-F5344CB8AC3E}">
        <p14:creationId xmlns:p14="http://schemas.microsoft.com/office/powerpoint/2010/main" val="153338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858000" cy="1371600"/>
          </a:xfrm>
        </p:spPr>
        <p:txBody>
          <a:bodyPr/>
          <a:lstStyle/>
          <a:p>
            <a:r>
              <a:rPr lang="en-US" dirty="0"/>
              <a:t>Language Modeling</a:t>
            </a:r>
          </a:p>
        </p:txBody>
      </p:sp>
      <p:sp>
        <p:nvSpPr>
          <p:cNvPr id="3" name="Content Placeholder 2"/>
          <p:cNvSpPr>
            <a:spLocks noGrp="1"/>
          </p:cNvSpPr>
          <p:nvPr>
            <p:ph idx="1"/>
          </p:nvPr>
        </p:nvSpPr>
        <p:spPr/>
        <p:txBody>
          <a:bodyPr/>
          <a:lstStyle/>
          <a:p>
            <a:r>
              <a:rPr lang="en-US" dirty="0"/>
              <a:t>Assign a probability to a sentence</a:t>
            </a:r>
          </a:p>
          <a:p>
            <a:pPr lvl="1"/>
            <a:r>
              <a:rPr lang="en-US" dirty="0"/>
              <a:t>Machine Translation:</a:t>
            </a:r>
          </a:p>
          <a:p>
            <a:pPr lvl="2"/>
            <a:r>
              <a:rPr lang="en-US" dirty="0"/>
              <a:t>P(</a:t>
            </a:r>
            <a:r>
              <a:rPr lang="en-US" b="1" dirty="0"/>
              <a:t>high</a:t>
            </a:r>
            <a:r>
              <a:rPr lang="en-US" dirty="0"/>
              <a:t> winds </a:t>
            </a:r>
            <a:r>
              <a:rPr lang="en-US" dirty="0" err="1"/>
              <a:t>tonite</a:t>
            </a:r>
            <a:r>
              <a:rPr lang="en-US" dirty="0"/>
              <a:t>) &gt; P(</a:t>
            </a:r>
            <a:r>
              <a:rPr lang="en-US" b="1" dirty="0"/>
              <a:t>large</a:t>
            </a:r>
            <a:r>
              <a:rPr lang="en-US" dirty="0"/>
              <a:t> winds </a:t>
            </a:r>
            <a:r>
              <a:rPr lang="en-US" dirty="0" err="1"/>
              <a:t>tonite</a:t>
            </a:r>
            <a:r>
              <a:rPr lang="en-US" dirty="0"/>
              <a:t>)</a:t>
            </a:r>
          </a:p>
          <a:p>
            <a:pPr lvl="1"/>
            <a:r>
              <a:rPr lang="en-US" dirty="0"/>
              <a:t>Spell Correction</a:t>
            </a:r>
          </a:p>
          <a:p>
            <a:pPr lvl="2"/>
            <a:r>
              <a:rPr lang="en-US" dirty="0"/>
              <a:t>The office is about fifteen </a:t>
            </a:r>
            <a:r>
              <a:rPr lang="en-US" b="1" dirty="0"/>
              <a:t>minuets</a:t>
            </a:r>
            <a:r>
              <a:rPr lang="en-US" dirty="0"/>
              <a:t> from my house</a:t>
            </a:r>
          </a:p>
          <a:p>
            <a:pPr lvl="3"/>
            <a:r>
              <a:rPr lang="en-US" dirty="0"/>
              <a:t>P(about fifteen </a:t>
            </a:r>
            <a:r>
              <a:rPr lang="en-US" b="1" dirty="0"/>
              <a:t>minutes</a:t>
            </a:r>
            <a:r>
              <a:rPr lang="en-US" dirty="0"/>
              <a:t> from) &gt; P(about fifteen </a:t>
            </a:r>
            <a:r>
              <a:rPr lang="en-US" b="1" dirty="0"/>
              <a:t>minuets</a:t>
            </a:r>
            <a:r>
              <a:rPr lang="en-US" dirty="0"/>
              <a:t> from)</a:t>
            </a:r>
          </a:p>
          <a:p>
            <a:pPr lvl="1"/>
            <a:r>
              <a:rPr lang="en-US" dirty="0"/>
              <a:t>Speech Recognition</a:t>
            </a:r>
          </a:p>
          <a:p>
            <a:pPr lvl="2"/>
            <a:r>
              <a:rPr lang="en-US" dirty="0"/>
              <a:t>P(I saw a van) &gt;&gt; P(eyes awe of an)</a:t>
            </a:r>
          </a:p>
          <a:p>
            <a:pPr lvl="1"/>
            <a:r>
              <a:rPr lang="en-US" dirty="0"/>
              <a:t>+ Summarization, question-answering, etc., etc.!!</a:t>
            </a:r>
          </a:p>
        </p:txBody>
      </p:sp>
      <p:sp>
        <p:nvSpPr>
          <p:cNvPr id="6" name="Slide Number Placeholder 5">
            <a:extLst>
              <a:ext uri="{FF2B5EF4-FFF2-40B4-BE49-F238E27FC236}">
                <a16:creationId xmlns:a16="http://schemas.microsoft.com/office/drawing/2014/main" id="{47739724-3557-6A44-8EDA-F5A5176DAFA1}"/>
              </a:ext>
            </a:extLst>
          </p:cNvPr>
          <p:cNvSpPr>
            <a:spLocks noGrp="1"/>
          </p:cNvSpPr>
          <p:nvPr>
            <p:ph type="sldNum" sz="quarter" idx="12"/>
          </p:nvPr>
        </p:nvSpPr>
        <p:spPr/>
        <p:txBody>
          <a:bodyPr/>
          <a:lstStyle/>
          <a:p>
            <a:fld id="{A2EF37A0-74FC-AB4F-AE4C-D9BFC6719E9F}" type="slidenum">
              <a:rPr lang="en-US" smtClean="0"/>
              <a:pPr/>
              <a:t>105</a:t>
            </a:fld>
            <a:endParaRPr lang="en-US"/>
          </a:p>
        </p:txBody>
      </p:sp>
    </p:spTree>
    <p:extLst>
      <p:ext uri="{BB962C8B-B14F-4D97-AF65-F5344CB8AC3E}">
        <p14:creationId xmlns:p14="http://schemas.microsoft.com/office/powerpoint/2010/main" val="376162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152718"/>
            <a:ext cx="7620000" cy="1371600"/>
          </a:xfrm>
        </p:spPr>
        <p:txBody>
          <a:bodyPr/>
          <a:lstStyle/>
          <a:p>
            <a:r>
              <a:rPr lang="en-US" dirty="0"/>
              <a:t>Language Modeling</a:t>
            </a:r>
          </a:p>
        </p:txBody>
      </p:sp>
      <p:sp>
        <p:nvSpPr>
          <p:cNvPr id="63491" name="Rectangle 3"/>
          <p:cNvSpPr>
            <a:spLocks noGrp="1" noChangeArrowheads="1"/>
          </p:cNvSpPr>
          <p:nvPr>
            <p:ph idx="1"/>
          </p:nvPr>
        </p:nvSpPr>
        <p:spPr/>
        <p:txBody>
          <a:bodyPr/>
          <a:lstStyle/>
          <a:p>
            <a:r>
              <a:rPr lang="en-US" dirty="0"/>
              <a:t>Goal: compute the probability of a sentence or sequence of words:</a:t>
            </a:r>
          </a:p>
          <a:p>
            <a:pPr marL="342900" indent="-342900">
              <a:buFont typeface="Arial" panose="020B0604020202020204" pitchFamily="34" charset="0"/>
              <a:buChar char="•"/>
            </a:pPr>
            <a:r>
              <a:rPr lang="en-US" b="0" dirty="0"/>
              <a:t>P(W) = P(w</a:t>
            </a:r>
            <a:r>
              <a:rPr lang="en-US" b="0" baseline="-25000" dirty="0"/>
              <a:t>1</a:t>
            </a:r>
            <a:r>
              <a:rPr lang="en-US" b="0" dirty="0"/>
              <a:t>,w</a:t>
            </a:r>
            <a:r>
              <a:rPr lang="en-US" b="0" baseline="-25000" dirty="0"/>
              <a:t>2</a:t>
            </a:r>
            <a:r>
              <a:rPr lang="en-US" b="0" dirty="0"/>
              <a:t>,w</a:t>
            </a:r>
            <a:r>
              <a:rPr lang="en-US" b="0" baseline="-25000" dirty="0"/>
              <a:t>3</a:t>
            </a:r>
            <a:r>
              <a:rPr lang="en-US" b="0" dirty="0"/>
              <a:t>,w</a:t>
            </a:r>
            <a:r>
              <a:rPr lang="en-US" b="0" baseline="-25000" dirty="0"/>
              <a:t>4</a:t>
            </a:r>
            <a:r>
              <a:rPr lang="en-US" b="0" dirty="0"/>
              <a:t>,w</a:t>
            </a:r>
            <a:r>
              <a:rPr lang="en-US" b="0" baseline="-25000" dirty="0"/>
              <a:t>5</a:t>
            </a:r>
            <a:r>
              <a:rPr lang="en-US" b="0" dirty="0"/>
              <a:t>…</a:t>
            </a:r>
            <a:r>
              <a:rPr lang="en-US" b="0" dirty="0" err="1"/>
              <a:t>w</a:t>
            </a:r>
            <a:r>
              <a:rPr lang="en-US" b="0" baseline="-25000" dirty="0" err="1"/>
              <a:t>n</a:t>
            </a:r>
            <a:r>
              <a:rPr lang="en-US" b="0" dirty="0"/>
              <a:t>)</a:t>
            </a:r>
          </a:p>
          <a:p>
            <a:r>
              <a:rPr lang="en-US" dirty="0"/>
              <a:t>Related task: probability of an upcoming word:</a:t>
            </a:r>
          </a:p>
          <a:p>
            <a:pPr marL="342900" indent="-342900">
              <a:buFont typeface="Arial" panose="020B0604020202020204" pitchFamily="34" charset="0"/>
              <a:buChar char="•"/>
            </a:pPr>
            <a:r>
              <a:rPr lang="en-US" b="0" dirty="0"/>
              <a:t>P(w</a:t>
            </a:r>
            <a:r>
              <a:rPr lang="en-US" b="0" baseline="-25000" dirty="0"/>
              <a:t>5</a:t>
            </a:r>
            <a:r>
              <a:rPr lang="en-US" b="0" dirty="0"/>
              <a:t>|w</a:t>
            </a:r>
            <a:r>
              <a:rPr lang="en-US" b="0" baseline="-25000" dirty="0"/>
              <a:t>1</a:t>
            </a:r>
            <a:r>
              <a:rPr lang="en-US" b="0" dirty="0"/>
              <a:t>,w</a:t>
            </a:r>
            <a:r>
              <a:rPr lang="en-US" b="0" baseline="-25000" dirty="0"/>
              <a:t>2</a:t>
            </a:r>
            <a:r>
              <a:rPr lang="en-US" b="0" dirty="0"/>
              <a:t>,w</a:t>
            </a:r>
            <a:r>
              <a:rPr lang="en-US" b="0" baseline="-25000" dirty="0"/>
              <a:t>3</a:t>
            </a:r>
            <a:r>
              <a:rPr lang="en-US" b="0" dirty="0"/>
              <a:t>,w</a:t>
            </a:r>
            <a:r>
              <a:rPr lang="en-US" b="0" baseline="-25000" dirty="0"/>
              <a:t>4</a:t>
            </a:r>
            <a:r>
              <a:rPr lang="en-US" b="0" dirty="0"/>
              <a:t>)</a:t>
            </a:r>
          </a:p>
          <a:p>
            <a:r>
              <a:rPr lang="en-US" dirty="0"/>
              <a:t>A model that computes either of these:</a:t>
            </a:r>
          </a:p>
          <a:p>
            <a:pPr marL="342900" indent="-342900">
              <a:buFont typeface="Arial" panose="020B0604020202020204" pitchFamily="34" charset="0"/>
              <a:buChar char="•"/>
            </a:pPr>
            <a:r>
              <a:rPr lang="en-US" b="0" dirty="0"/>
              <a:t>P(W)     or     P(w</a:t>
            </a:r>
            <a:r>
              <a:rPr lang="en-US" b="0" baseline="-25000" dirty="0"/>
              <a:t>n</a:t>
            </a:r>
            <a:r>
              <a:rPr lang="en-US" b="0" dirty="0"/>
              <a:t>|w</a:t>
            </a:r>
            <a:r>
              <a:rPr lang="en-US" b="0" baseline="-25000" dirty="0"/>
              <a:t>1</a:t>
            </a:r>
            <a:r>
              <a:rPr lang="en-US" b="0" dirty="0"/>
              <a:t>,w</a:t>
            </a:r>
            <a:r>
              <a:rPr lang="en-US" b="0" baseline="-25000" dirty="0"/>
              <a:t>2</a:t>
            </a:r>
            <a:r>
              <a:rPr lang="en-US" b="0" dirty="0"/>
              <a:t>…w</a:t>
            </a:r>
            <a:r>
              <a:rPr lang="en-US" b="0" baseline="-25000" dirty="0"/>
              <a:t>n-1</a:t>
            </a:r>
            <a:r>
              <a:rPr lang="en-US" b="0" dirty="0"/>
              <a:t>)       is called a language model.</a:t>
            </a:r>
          </a:p>
          <a:p>
            <a:pPr lvl="1"/>
            <a:endParaRPr lang="en-US" dirty="0"/>
          </a:p>
          <a:p>
            <a:r>
              <a:rPr lang="en-US" dirty="0"/>
              <a:t>(We won’t talk about this much further in this class.)</a:t>
            </a:r>
          </a:p>
        </p:txBody>
      </p:sp>
      <p:sp>
        <p:nvSpPr>
          <p:cNvPr id="4" name="Slide Number Placeholder 3">
            <a:extLst>
              <a:ext uri="{FF2B5EF4-FFF2-40B4-BE49-F238E27FC236}">
                <a16:creationId xmlns:a16="http://schemas.microsoft.com/office/drawing/2014/main" id="{0CC9BCF7-E924-794A-BFB8-64AA73A6D110}"/>
              </a:ext>
            </a:extLst>
          </p:cNvPr>
          <p:cNvSpPr>
            <a:spLocks noGrp="1"/>
          </p:cNvSpPr>
          <p:nvPr>
            <p:ph type="sldNum" sz="quarter" idx="12"/>
          </p:nvPr>
        </p:nvSpPr>
        <p:spPr/>
        <p:txBody>
          <a:bodyPr/>
          <a:lstStyle/>
          <a:p>
            <a:fld id="{A2EF37A0-74FC-AB4F-AE4C-D9BFC6719E9F}" type="slidenum">
              <a:rPr lang="en-US" smtClean="0"/>
              <a:pPr/>
              <a:t>106</a:t>
            </a:fld>
            <a:endParaRPr lang="en-US"/>
          </a:p>
        </p:txBody>
      </p:sp>
    </p:spTree>
    <p:extLst>
      <p:ext uri="{BB962C8B-B14F-4D97-AF65-F5344CB8AC3E}">
        <p14:creationId xmlns:p14="http://schemas.microsoft.com/office/powerpoint/2010/main" val="425690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4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49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4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2"/>
          <p:cNvSpPr>
            <a:spLocks noChangeArrowheads="1"/>
          </p:cNvSpPr>
          <p:nvPr/>
        </p:nvSpPr>
        <p:spPr bwMode="auto">
          <a:xfrm>
            <a:off x="685800" y="2343150"/>
            <a:ext cx="7772400" cy="3086100"/>
          </a:xfrm>
          <a:prstGeom prst="rect">
            <a:avLst/>
          </a:prstGeom>
          <a:noFill/>
          <a:ln w="9525">
            <a:noFill/>
            <a:miter lim="800000"/>
            <a:headEnd/>
            <a:tailEnd/>
          </a:ln>
        </p:spPr>
        <p:txBody>
          <a:bodyPr>
            <a:prstTxWarp prst="textNoShape">
              <a:avLst/>
            </a:prstTxWarp>
          </a:bodyPr>
          <a:lstStyle/>
          <a:p>
            <a:pPr marL="342900" indent="-342900">
              <a:spcBef>
                <a:spcPct val="20000"/>
              </a:spcBef>
              <a:buClr>
                <a:schemeClr val="tx2"/>
              </a:buClr>
              <a:buBlip>
                <a:blip r:embed="rId4"/>
              </a:buBlip>
            </a:pPr>
            <a:endParaRPr lang="en-US" sz="2400">
              <a:solidFill>
                <a:srgbClr val="5400A8"/>
              </a:solidFill>
              <a:latin typeface="Tahoma" charset="0"/>
            </a:endParaRPr>
          </a:p>
          <a:p>
            <a:pPr marL="342900" indent="-342900">
              <a:spcBef>
                <a:spcPct val="20000"/>
              </a:spcBef>
              <a:buClr>
                <a:schemeClr val="tx2"/>
              </a:buClr>
              <a:buBlip>
                <a:blip r:embed="rId4"/>
              </a:buBlip>
            </a:pPr>
            <a:endParaRPr lang="en-US" sz="2400">
              <a:solidFill>
                <a:srgbClr val="5400A8"/>
              </a:solidFill>
              <a:latin typeface="Tahoma" charset="0"/>
            </a:endParaRPr>
          </a:p>
          <a:p>
            <a:pPr marL="342900" indent="-342900">
              <a:spcBef>
                <a:spcPct val="20000"/>
              </a:spcBef>
              <a:buClr>
                <a:schemeClr val="tx2"/>
              </a:buClr>
              <a:buBlip>
                <a:blip r:embed="rId4"/>
              </a:buBlip>
            </a:pPr>
            <a:endParaRPr lang="en-US" sz="2400">
              <a:solidFill>
                <a:srgbClr val="5400A8"/>
              </a:solidFill>
              <a:latin typeface="Tahoma" charset="0"/>
            </a:endParaRPr>
          </a:p>
          <a:p>
            <a:pPr marL="342900" indent="-342900">
              <a:spcBef>
                <a:spcPct val="20000"/>
              </a:spcBef>
              <a:buClr>
                <a:schemeClr val="tx2"/>
              </a:buClr>
              <a:buBlip>
                <a:blip r:embed="rId4"/>
              </a:buBlip>
            </a:pPr>
            <a:endParaRPr lang="en-US" sz="2400">
              <a:solidFill>
                <a:srgbClr val="5400A8"/>
              </a:solidFill>
              <a:latin typeface="Tahoma" charset="0"/>
            </a:endParaRPr>
          </a:p>
        </p:txBody>
      </p:sp>
      <p:sp>
        <p:nvSpPr>
          <p:cNvPr id="77829" name="Rectangle 4"/>
          <p:cNvSpPr>
            <a:spLocks noGrp="1" noChangeArrowheads="1"/>
          </p:cNvSpPr>
          <p:nvPr>
            <p:ph type="title"/>
          </p:nvPr>
        </p:nvSpPr>
        <p:spPr>
          <a:xfrm>
            <a:off x="457200" y="152718"/>
            <a:ext cx="8245475" cy="1371600"/>
          </a:xfrm>
        </p:spPr>
        <p:txBody>
          <a:bodyPr/>
          <a:lstStyle/>
          <a:p>
            <a:r>
              <a:rPr lang="en-US" dirty="0"/>
              <a:t>Simplest case: </a:t>
            </a:r>
            <a:br>
              <a:rPr lang="en-US" dirty="0"/>
            </a:br>
            <a:r>
              <a:rPr lang="en-US" dirty="0"/>
              <a:t>Unigram model</a:t>
            </a:r>
          </a:p>
        </p:txBody>
      </p:sp>
      <p:sp>
        <p:nvSpPr>
          <p:cNvPr id="3" name="Slide Number Placeholder 2">
            <a:extLst>
              <a:ext uri="{FF2B5EF4-FFF2-40B4-BE49-F238E27FC236}">
                <a16:creationId xmlns:a16="http://schemas.microsoft.com/office/drawing/2014/main" id="{CDE1C808-A87A-9B45-87E5-3CC89289188B}"/>
              </a:ext>
            </a:extLst>
          </p:cNvPr>
          <p:cNvSpPr>
            <a:spLocks noGrp="1"/>
          </p:cNvSpPr>
          <p:nvPr>
            <p:ph type="sldNum" sz="quarter" idx="12"/>
          </p:nvPr>
        </p:nvSpPr>
        <p:spPr/>
        <p:txBody>
          <a:bodyPr/>
          <a:lstStyle/>
          <a:p>
            <a:fld id="{A2EF37A0-74FC-AB4F-AE4C-D9BFC6719E9F}" type="slidenum">
              <a:rPr lang="en-US" smtClean="0"/>
              <a:pPr/>
              <a:t>107</a:t>
            </a:fld>
            <a:endParaRPr lang="en-US"/>
          </a:p>
        </p:txBody>
      </p:sp>
      <p:sp>
        <p:nvSpPr>
          <p:cNvPr id="6" name="TextBox 5"/>
          <p:cNvSpPr txBox="1"/>
          <p:nvPr/>
        </p:nvSpPr>
        <p:spPr>
          <a:xfrm>
            <a:off x="685800" y="3649920"/>
            <a:ext cx="8077200" cy="2369880"/>
          </a:xfrm>
          <a:prstGeom prst="rect">
            <a:avLst/>
          </a:prstGeom>
          <a:noFill/>
        </p:spPr>
        <p:txBody>
          <a:bodyPr wrap="square" rtlCol="0">
            <a:spAutoFit/>
          </a:bodyPr>
          <a:lstStyle/>
          <a:p>
            <a:r>
              <a:rPr lang="en-US" sz="2000" dirty="0">
                <a:latin typeface="Courier"/>
                <a:cs typeface="Courier"/>
              </a:rPr>
              <a:t>fifth, an, of, futures, the, an, incorporated, a, a, the, inflation, most, dollars, quarter, in, is, mass</a:t>
            </a:r>
          </a:p>
          <a:p>
            <a:endParaRPr lang="en-US" sz="2000" dirty="0">
              <a:latin typeface="Courier"/>
              <a:cs typeface="Courier"/>
            </a:endParaRPr>
          </a:p>
          <a:p>
            <a:r>
              <a:rPr lang="en-US" sz="2000" dirty="0">
                <a:latin typeface="Courier"/>
                <a:cs typeface="Courier"/>
              </a:rPr>
              <a:t>thrift, did, eighty, said, hard, 'm, </a:t>
            </a:r>
            <a:r>
              <a:rPr lang="en-US" sz="2000" dirty="0" err="1">
                <a:latin typeface="Courier"/>
                <a:cs typeface="Courier"/>
              </a:rPr>
              <a:t>july</a:t>
            </a:r>
            <a:r>
              <a:rPr lang="en-US" sz="2000" dirty="0">
                <a:latin typeface="Courier"/>
                <a:cs typeface="Courier"/>
              </a:rPr>
              <a:t>, bullish</a:t>
            </a:r>
          </a:p>
          <a:p>
            <a:endParaRPr lang="en-US" sz="2400" dirty="0">
              <a:latin typeface="Courier"/>
              <a:cs typeface="Courier"/>
            </a:endParaRPr>
          </a:p>
          <a:p>
            <a:r>
              <a:rPr lang="en-US" sz="2000" dirty="0">
                <a:latin typeface="Courier"/>
                <a:cs typeface="Courier"/>
              </a:rPr>
              <a:t>that, or, limited, the</a:t>
            </a:r>
          </a:p>
        </p:txBody>
      </p:sp>
      <p:sp>
        <p:nvSpPr>
          <p:cNvPr id="7" name="TextBox 6"/>
          <p:cNvSpPr txBox="1"/>
          <p:nvPr/>
        </p:nvSpPr>
        <p:spPr>
          <a:xfrm>
            <a:off x="228600" y="3105090"/>
            <a:ext cx="6835876" cy="400110"/>
          </a:xfrm>
          <a:prstGeom prst="rect">
            <a:avLst/>
          </a:prstGeom>
          <a:noFill/>
        </p:spPr>
        <p:txBody>
          <a:bodyPr wrap="none" rtlCol="0">
            <a:spAutoFit/>
          </a:bodyPr>
          <a:lstStyle/>
          <a:p>
            <a:r>
              <a:rPr lang="en-US" sz="2000" dirty="0">
                <a:latin typeface="Calibri"/>
                <a:cs typeface="Calibri"/>
              </a:rPr>
              <a:t>Some automatically generated sentences from a unigram model</a:t>
            </a:r>
          </a:p>
        </p:txBody>
      </p:sp>
      <p:graphicFrame>
        <p:nvGraphicFramePr>
          <p:cNvPr id="8" name="Object 6"/>
          <p:cNvGraphicFramePr>
            <a:graphicFrameLocks noChangeAspect="1"/>
          </p:cNvGraphicFramePr>
          <p:nvPr>
            <p:extLst/>
          </p:nvPr>
        </p:nvGraphicFramePr>
        <p:xfrm>
          <a:off x="1752600" y="1981200"/>
          <a:ext cx="4648200" cy="1047374"/>
        </p:xfrm>
        <a:graphic>
          <a:graphicData uri="http://schemas.openxmlformats.org/presentationml/2006/ole">
            <mc:AlternateContent xmlns:mc="http://schemas.openxmlformats.org/markup-compatibility/2006">
              <mc:Choice xmlns:v="urn:schemas-microsoft-com:vml" Requires="v">
                <p:oleObj spid="_x0000_s1123" name="Equation" r:id="rId5" imgW="1587500" imgH="355600" progId="Equation.3">
                  <p:embed/>
                </p:oleObj>
              </mc:Choice>
              <mc:Fallback>
                <p:oleObj name="Equation" r:id="rId5" imgW="1587500" imgH="355600" progId="Equation.3">
                  <p:embed/>
                  <p:pic>
                    <p:nvPicPr>
                      <p:cNvPr id="8"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1981200"/>
                        <a:ext cx="4648200" cy="1047374"/>
                      </a:xfrm>
                      <a:prstGeom prst="rect">
                        <a:avLst/>
                      </a:prstGeom>
                      <a:noFill/>
                      <a:effectLst/>
                    </p:spPr>
                  </p:pic>
                </p:oleObj>
              </mc:Fallback>
            </mc:AlternateContent>
          </a:graphicData>
        </a:graphic>
      </p:graphicFrame>
    </p:spTree>
    <p:extLst>
      <p:ext uri="{BB962C8B-B14F-4D97-AF65-F5344CB8AC3E}">
        <p14:creationId xmlns:p14="http://schemas.microsoft.com/office/powerpoint/2010/main" val="276226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2"/>
          <p:cNvSpPr>
            <a:spLocks noChangeArrowheads="1"/>
          </p:cNvSpPr>
          <p:nvPr/>
        </p:nvSpPr>
        <p:spPr bwMode="auto">
          <a:xfrm>
            <a:off x="762000" y="1664208"/>
            <a:ext cx="7772400" cy="4107942"/>
          </a:xfrm>
          <a:prstGeom prst="rect">
            <a:avLst/>
          </a:prstGeom>
          <a:noFill/>
          <a:ln w="9525">
            <a:noFill/>
            <a:miter lim="800000"/>
            <a:headEnd/>
            <a:tailEnd/>
          </a:ln>
        </p:spPr>
        <p:txBody>
          <a:bodyPr>
            <a:prstTxWarp prst="textNoShape">
              <a:avLst/>
            </a:prstTxWarp>
          </a:bodyPr>
          <a:lstStyle/>
          <a:p>
            <a:pPr marL="342900" indent="-342900">
              <a:spcBef>
                <a:spcPct val="20000"/>
              </a:spcBef>
              <a:buClr>
                <a:schemeClr val="tx2"/>
              </a:buClr>
              <a:buBlip>
                <a:blip r:embed="rId4"/>
              </a:buBlip>
            </a:pPr>
            <a:endParaRPr lang="en-US" sz="2400" dirty="0">
              <a:solidFill>
                <a:srgbClr val="5400A8"/>
              </a:solidFill>
              <a:latin typeface="Tahoma" charset="0"/>
            </a:endParaRPr>
          </a:p>
        </p:txBody>
      </p:sp>
      <p:sp>
        <p:nvSpPr>
          <p:cNvPr id="13" name="Title 12">
            <a:extLst>
              <a:ext uri="{FF2B5EF4-FFF2-40B4-BE49-F238E27FC236}">
                <a16:creationId xmlns:a16="http://schemas.microsoft.com/office/drawing/2014/main" id="{1E6203E5-7276-C447-8B43-6CB23AB57B66}"/>
              </a:ext>
            </a:extLst>
          </p:cNvPr>
          <p:cNvSpPr>
            <a:spLocks noGrp="1"/>
          </p:cNvSpPr>
          <p:nvPr>
            <p:ph type="title"/>
          </p:nvPr>
        </p:nvSpPr>
        <p:spPr/>
        <p:txBody>
          <a:bodyPr/>
          <a:lstStyle/>
          <a:p>
            <a:r>
              <a:rPr lang="en-US" dirty="0"/>
              <a:t>Bigram Model</a:t>
            </a:r>
          </a:p>
        </p:txBody>
      </p:sp>
      <p:sp>
        <p:nvSpPr>
          <p:cNvPr id="10" name="Text Placeholder 9">
            <a:extLst>
              <a:ext uri="{FF2B5EF4-FFF2-40B4-BE49-F238E27FC236}">
                <a16:creationId xmlns:a16="http://schemas.microsoft.com/office/drawing/2014/main" id="{F4E997CB-D082-D543-9E66-A0E08F24F798}"/>
              </a:ext>
            </a:extLst>
          </p:cNvPr>
          <p:cNvSpPr>
            <a:spLocks noGrp="1"/>
          </p:cNvSpPr>
          <p:nvPr>
            <p:ph idx="1"/>
          </p:nvPr>
        </p:nvSpPr>
        <p:spPr/>
        <p:txBody>
          <a:bodyPr/>
          <a:lstStyle/>
          <a:p>
            <a:r>
              <a:rPr lang="en-US" dirty="0"/>
              <a:t>Condition on the previous word:</a:t>
            </a:r>
          </a:p>
          <a:p>
            <a:endParaRPr lang="en-US" dirty="0"/>
          </a:p>
          <a:p>
            <a:endParaRPr lang="en-US" dirty="0"/>
          </a:p>
          <a:p>
            <a:pPr lvl="1"/>
            <a:endParaRPr lang="en-US" dirty="0"/>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42841E54-C24A-0E40-A228-399E6213AEC2}"/>
              </a:ext>
            </a:extLst>
          </p:cNvPr>
          <p:cNvSpPr>
            <a:spLocks noGrp="1"/>
          </p:cNvSpPr>
          <p:nvPr>
            <p:ph type="sldNum" sz="quarter" idx="12"/>
          </p:nvPr>
        </p:nvSpPr>
        <p:spPr/>
        <p:txBody>
          <a:bodyPr/>
          <a:lstStyle/>
          <a:p>
            <a:fld id="{A2EF37A0-74FC-AB4F-AE4C-D9BFC6719E9F}" type="slidenum">
              <a:rPr lang="en-US" smtClean="0"/>
              <a:pPr/>
              <a:t>108</a:t>
            </a:fld>
            <a:endParaRPr lang="en-US"/>
          </a:p>
        </p:txBody>
      </p:sp>
      <p:sp>
        <p:nvSpPr>
          <p:cNvPr id="7" name="TextBox 6"/>
          <p:cNvSpPr txBox="1"/>
          <p:nvPr/>
        </p:nvSpPr>
        <p:spPr>
          <a:xfrm>
            <a:off x="228600" y="3635276"/>
            <a:ext cx="8610600" cy="2308324"/>
          </a:xfrm>
          <a:prstGeom prst="rect">
            <a:avLst/>
          </a:prstGeom>
          <a:noFill/>
        </p:spPr>
        <p:txBody>
          <a:bodyPr wrap="square" rtlCol="0">
            <a:spAutoFit/>
          </a:bodyPr>
          <a:lstStyle/>
          <a:p>
            <a:r>
              <a:rPr lang="en-US" dirty="0" err="1">
                <a:latin typeface="Courier"/>
                <a:cs typeface="Courier"/>
              </a:rPr>
              <a:t>texaco</a:t>
            </a:r>
            <a:r>
              <a:rPr lang="en-US" dirty="0">
                <a:latin typeface="Courier"/>
                <a:cs typeface="Courier"/>
              </a:rPr>
              <a:t>, rose, one, in, this, issue, is, pursuing, growth, in, a, boiler, house, said, </a:t>
            </a:r>
            <a:r>
              <a:rPr lang="en-US" dirty="0" err="1">
                <a:latin typeface="Courier"/>
                <a:cs typeface="Courier"/>
              </a:rPr>
              <a:t>mr.</a:t>
            </a:r>
            <a:r>
              <a:rPr lang="en-US" dirty="0">
                <a:latin typeface="Courier"/>
                <a:cs typeface="Courier"/>
              </a:rPr>
              <a:t>, </a:t>
            </a:r>
            <a:r>
              <a:rPr lang="en-US" dirty="0" err="1">
                <a:latin typeface="Courier"/>
                <a:cs typeface="Courier"/>
              </a:rPr>
              <a:t>gurria</a:t>
            </a:r>
            <a:r>
              <a:rPr lang="en-US" dirty="0">
                <a:latin typeface="Courier"/>
                <a:cs typeface="Courier"/>
              </a:rPr>
              <a:t>, </a:t>
            </a:r>
            <a:r>
              <a:rPr lang="en-US" dirty="0" err="1">
                <a:latin typeface="Courier"/>
                <a:cs typeface="Courier"/>
              </a:rPr>
              <a:t>mexico</a:t>
            </a:r>
            <a:r>
              <a:rPr lang="en-US" dirty="0">
                <a:latin typeface="Courier"/>
                <a:cs typeface="Courier"/>
              </a:rPr>
              <a:t>, 's, motion, control, proposal, without, permission, from, five, hundred, fifty, five, yen</a:t>
            </a:r>
          </a:p>
          <a:p>
            <a:endParaRPr lang="en-US" dirty="0">
              <a:latin typeface="Courier"/>
              <a:cs typeface="Courier"/>
            </a:endParaRPr>
          </a:p>
          <a:p>
            <a:r>
              <a:rPr lang="en-US" dirty="0">
                <a:latin typeface="Courier"/>
                <a:cs typeface="Courier"/>
              </a:rPr>
              <a:t>outside, new, car, parking, lot, of, the, agreement, reached</a:t>
            </a:r>
          </a:p>
          <a:p>
            <a:endParaRPr lang="en-US" dirty="0">
              <a:latin typeface="Courier"/>
              <a:cs typeface="Courier"/>
            </a:endParaRPr>
          </a:p>
          <a:p>
            <a:r>
              <a:rPr lang="en-US" dirty="0">
                <a:latin typeface="Courier"/>
                <a:cs typeface="Courier"/>
              </a:rPr>
              <a:t>this, would, be, a, record, </a:t>
            </a:r>
            <a:r>
              <a:rPr lang="en-US" dirty="0" err="1">
                <a:latin typeface="Courier"/>
                <a:cs typeface="Courier"/>
              </a:rPr>
              <a:t>november</a:t>
            </a:r>
            <a:endParaRPr lang="en-US" dirty="0">
              <a:latin typeface="Courier"/>
              <a:cs typeface="Courier"/>
            </a:endParaRPr>
          </a:p>
        </p:txBody>
      </p:sp>
      <p:graphicFrame>
        <p:nvGraphicFramePr>
          <p:cNvPr id="6" name="Object 3"/>
          <p:cNvGraphicFramePr>
            <a:graphicFrameLocks noChangeAspect="1"/>
          </p:cNvGraphicFramePr>
          <p:nvPr>
            <p:extLst/>
          </p:nvPr>
        </p:nvGraphicFramePr>
        <p:xfrm>
          <a:off x="762001" y="2743201"/>
          <a:ext cx="6745287" cy="596543"/>
        </p:xfrm>
        <a:graphic>
          <a:graphicData uri="http://schemas.openxmlformats.org/presentationml/2006/ole">
            <mc:AlternateContent xmlns:mc="http://schemas.openxmlformats.org/markup-compatibility/2006">
              <mc:Choice xmlns:v="urn:schemas-microsoft-com:vml" Requires="v">
                <p:oleObj spid="_x0000_s2147" name="Equation" r:id="rId5" imgW="2019300" imgH="177800" progId="Equation.3">
                  <p:embed/>
                </p:oleObj>
              </mc:Choice>
              <mc:Fallback>
                <p:oleObj name="Equation" r:id="rId5" imgW="2019300" imgH="177800" progId="Equation.3">
                  <p:embed/>
                  <p:pic>
                    <p:nvPicPr>
                      <p:cNvPr id="6"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1" y="2743201"/>
                        <a:ext cx="6745287" cy="596543"/>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00179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7"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4"/>
          <p:cNvSpPr>
            <a:spLocks noGrp="1" noChangeArrowheads="1"/>
          </p:cNvSpPr>
          <p:nvPr>
            <p:ph type="title"/>
          </p:nvPr>
        </p:nvSpPr>
        <p:spPr/>
        <p:txBody>
          <a:bodyPr/>
          <a:lstStyle/>
          <a:p>
            <a:r>
              <a:rPr lang="en-US"/>
              <a:t>N-gram models</a:t>
            </a:r>
            <a:endParaRPr lang="en-US" dirty="0"/>
          </a:p>
        </p:txBody>
      </p:sp>
      <p:sp>
        <p:nvSpPr>
          <p:cNvPr id="2" name="Content Placeholder 1"/>
          <p:cNvSpPr>
            <a:spLocks noGrp="1"/>
          </p:cNvSpPr>
          <p:nvPr>
            <p:ph idx="1"/>
          </p:nvPr>
        </p:nvSpPr>
        <p:spPr/>
        <p:txBody>
          <a:bodyPr/>
          <a:lstStyle/>
          <a:p>
            <a:r>
              <a:rPr lang="en-US" dirty="0"/>
              <a:t>We can extend to trigrams, 4-grams, 5-grams</a:t>
            </a:r>
          </a:p>
          <a:p>
            <a:r>
              <a:rPr lang="en-US" dirty="0"/>
              <a:t>In general this is an insufficient model of language</a:t>
            </a:r>
          </a:p>
          <a:p>
            <a:pPr lvl="1"/>
            <a:r>
              <a:rPr lang="en-US" dirty="0"/>
              <a:t>because language has long-distance dependencies:</a:t>
            </a:r>
          </a:p>
          <a:p>
            <a:pPr lvl="1"/>
            <a:endParaRPr lang="en-US" dirty="0"/>
          </a:p>
          <a:p>
            <a:pPr lvl="1"/>
            <a:r>
              <a:rPr lang="en-US" b="1" dirty="0"/>
              <a:t>“The computer which I had just put into the machine room on the fifth floor crashed.”</a:t>
            </a:r>
          </a:p>
          <a:p>
            <a:pPr lvl="1"/>
            <a:endParaRPr lang="en-US" dirty="0"/>
          </a:p>
          <a:p>
            <a:r>
              <a:rPr lang="en-US" dirty="0"/>
              <a:t>But we can often get away with N-gram models</a:t>
            </a:r>
          </a:p>
        </p:txBody>
      </p:sp>
      <p:sp>
        <p:nvSpPr>
          <p:cNvPr id="5" name="Slide Number Placeholder 4">
            <a:extLst>
              <a:ext uri="{FF2B5EF4-FFF2-40B4-BE49-F238E27FC236}">
                <a16:creationId xmlns:a16="http://schemas.microsoft.com/office/drawing/2014/main" id="{C8B9CFD9-9AF2-3840-9FAE-E9E9E538218B}"/>
              </a:ext>
            </a:extLst>
          </p:cNvPr>
          <p:cNvSpPr>
            <a:spLocks noGrp="1"/>
          </p:cNvSpPr>
          <p:nvPr>
            <p:ph type="sldNum" sz="quarter" idx="12"/>
          </p:nvPr>
        </p:nvSpPr>
        <p:spPr/>
        <p:txBody>
          <a:bodyPr/>
          <a:lstStyle/>
          <a:p>
            <a:fld id="{A2EF37A0-74FC-AB4F-AE4C-D9BFC6719E9F}" type="slidenum">
              <a:rPr lang="en-US" smtClean="0"/>
              <a:pPr/>
              <a:t>109</a:t>
            </a:fld>
            <a:endParaRPr lang="en-US"/>
          </a:p>
        </p:txBody>
      </p:sp>
    </p:spTree>
    <p:extLst>
      <p:ext uri="{BB962C8B-B14F-4D97-AF65-F5344CB8AC3E}">
        <p14:creationId xmlns:p14="http://schemas.microsoft.com/office/powerpoint/2010/main" val="288959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DC: Restful APIs</a:t>
            </a:r>
          </a:p>
        </p:txBody>
      </p:sp>
      <p:sp>
        <p:nvSpPr>
          <p:cNvPr id="3" name="Content Placeholder 2"/>
          <p:cNvSpPr>
            <a:spLocks noGrp="1"/>
          </p:cNvSpPr>
          <p:nvPr>
            <p:ph idx="1"/>
          </p:nvPr>
        </p:nvSpPr>
        <p:spPr/>
        <p:txBody>
          <a:bodyPr/>
          <a:lstStyle/>
          <a:p>
            <a:r>
              <a:rPr lang="en-US" dirty="0"/>
              <a:t>This class will just </a:t>
            </a:r>
            <a:r>
              <a:rPr lang="en-US" dirty="0">
                <a:solidFill>
                  <a:schemeClr val="tx2"/>
                </a:solidFill>
              </a:rPr>
              <a:t>query</a:t>
            </a:r>
            <a:r>
              <a:rPr lang="en-US" dirty="0"/>
              <a:t> web APIs, but full web APIs typically allow more.</a:t>
            </a:r>
          </a:p>
          <a:p>
            <a:r>
              <a:rPr lang="en-US" dirty="0">
                <a:solidFill>
                  <a:schemeClr val="tx2"/>
                </a:solidFill>
              </a:rPr>
              <a:t>Re</a:t>
            </a:r>
            <a:r>
              <a:rPr lang="en-US" dirty="0"/>
              <a:t>presentational </a:t>
            </a:r>
            <a:r>
              <a:rPr lang="en-US" dirty="0">
                <a:solidFill>
                  <a:schemeClr val="tx2"/>
                </a:solidFill>
              </a:rPr>
              <a:t>S</a:t>
            </a:r>
            <a:r>
              <a:rPr lang="en-US" dirty="0"/>
              <a:t>tate </a:t>
            </a:r>
            <a:r>
              <a:rPr lang="en-US" dirty="0">
                <a:solidFill>
                  <a:schemeClr val="tx2"/>
                </a:solidFill>
              </a:rPr>
              <a:t>T</a:t>
            </a:r>
            <a:r>
              <a:rPr lang="en-US" dirty="0"/>
              <a:t>ransfer (RESTful) APIs:</a:t>
            </a:r>
          </a:p>
          <a:p>
            <a:pPr marL="342900" indent="-342900">
              <a:buFont typeface="Arial" charset="0"/>
              <a:buChar char="•"/>
            </a:pPr>
            <a:r>
              <a:rPr lang="en-US" b="0" dirty="0">
                <a:solidFill>
                  <a:schemeClr val="tx2"/>
                </a:solidFill>
              </a:rPr>
              <a:t>GET</a:t>
            </a:r>
            <a:r>
              <a:rPr lang="en-US" b="0" dirty="0"/>
              <a:t>: perform query, return data</a:t>
            </a:r>
          </a:p>
          <a:p>
            <a:pPr marL="342900" indent="-342900">
              <a:buFont typeface="Arial" charset="0"/>
              <a:buChar char="•"/>
            </a:pPr>
            <a:r>
              <a:rPr lang="en-US" b="0" dirty="0">
                <a:solidFill>
                  <a:schemeClr val="tx2"/>
                </a:solidFill>
              </a:rPr>
              <a:t>POST</a:t>
            </a:r>
            <a:r>
              <a:rPr lang="en-US" b="0" dirty="0"/>
              <a:t>: create a new entry or object</a:t>
            </a:r>
          </a:p>
          <a:p>
            <a:pPr marL="342900" indent="-342900">
              <a:buFont typeface="Arial" charset="0"/>
              <a:buChar char="•"/>
            </a:pPr>
            <a:r>
              <a:rPr lang="en-US" b="0" dirty="0">
                <a:solidFill>
                  <a:schemeClr val="tx2"/>
                </a:solidFill>
              </a:rPr>
              <a:t>PUT</a:t>
            </a:r>
            <a:r>
              <a:rPr lang="en-US" b="0" dirty="0"/>
              <a:t>: update an existing entry or object</a:t>
            </a:r>
          </a:p>
          <a:p>
            <a:pPr marL="342900" indent="-342900">
              <a:buFont typeface="Arial" charset="0"/>
              <a:buChar char="•"/>
            </a:pPr>
            <a:r>
              <a:rPr lang="en-US" b="0" dirty="0">
                <a:solidFill>
                  <a:schemeClr val="tx2"/>
                </a:solidFill>
              </a:rPr>
              <a:t>DELETE</a:t>
            </a:r>
            <a:r>
              <a:rPr lang="en-US" b="0" dirty="0"/>
              <a:t>: delete an existing entry or object</a:t>
            </a:r>
          </a:p>
          <a:p>
            <a:r>
              <a:rPr lang="en-US" dirty="0"/>
              <a:t>Can be more intricate, but verbs (“put”) align with actions</a:t>
            </a:r>
          </a:p>
        </p:txBody>
      </p:sp>
      <p:sp>
        <p:nvSpPr>
          <p:cNvPr id="4" name="Slide Number Placeholder 3"/>
          <p:cNvSpPr>
            <a:spLocks noGrp="1"/>
          </p:cNvSpPr>
          <p:nvPr>
            <p:ph type="sldNum" sz="quarter" idx="12"/>
          </p:nvPr>
        </p:nvSpPr>
        <p:spPr/>
        <p:txBody>
          <a:bodyPr/>
          <a:lstStyle/>
          <a:p>
            <a:fld id="{A2EF37A0-74FC-AB4F-AE4C-D9BFC6719E9F}" type="slidenum">
              <a:rPr lang="en-US" smtClean="0"/>
              <a:t>11</a:t>
            </a:fld>
            <a:endParaRPr lang="en-US"/>
          </a:p>
        </p:txBody>
      </p:sp>
      <p:pic>
        <p:nvPicPr>
          <p:cNvPr id="6" name="Picture 5"/>
          <p:cNvPicPr>
            <a:picLocks noChangeAspect="1"/>
          </p:cNvPicPr>
          <p:nvPr/>
        </p:nvPicPr>
        <p:blipFill>
          <a:blip r:embed="rId2"/>
          <a:stretch>
            <a:fillRect/>
          </a:stretch>
        </p:blipFill>
        <p:spPr>
          <a:xfrm>
            <a:off x="6001821" y="5693681"/>
            <a:ext cx="2762010" cy="1171627"/>
          </a:xfrm>
          <a:prstGeom prst="rect">
            <a:avLst/>
          </a:prstGeom>
        </p:spPr>
      </p:pic>
    </p:spTree>
    <p:extLst>
      <p:ext uri="{BB962C8B-B14F-4D97-AF65-F5344CB8AC3E}">
        <p14:creationId xmlns:p14="http://schemas.microsoft.com/office/powerpoint/2010/main" val="363179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277725" cy="1371600"/>
          </a:xfrm>
        </p:spPr>
        <p:txBody>
          <a:bodyPr>
            <a:normAutofit/>
          </a:bodyPr>
          <a:lstStyle/>
          <a:p>
            <a:r>
              <a:rPr lang="en-US" dirty="0"/>
              <a:t>DC: Pandas: series</a:t>
            </a:r>
          </a:p>
        </p:txBody>
      </p:sp>
      <p:sp>
        <p:nvSpPr>
          <p:cNvPr id="3" name="Content Placeholder 2"/>
          <p:cNvSpPr>
            <a:spLocks noGrp="1"/>
          </p:cNvSpPr>
          <p:nvPr>
            <p:ph idx="1"/>
          </p:nvPr>
        </p:nvSpPr>
        <p:spPr>
          <a:xfrm>
            <a:off x="3912433" y="2413416"/>
            <a:ext cx="4790241" cy="4444584"/>
          </a:xfrm>
        </p:spPr>
        <p:txBody>
          <a:bodyPr bIns="731520">
            <a:normAutofit/>
          </a:bodyPr>
          <a:lstStyle/>
          <a:p>
            <a:pPr marL="457200" marR="0" lvl="0" indent="-457200" defTabSz="914400" eaLnBrk="1" fontAlgn="auto" latinLnBrk="0" hangingPunct="1">
              <a:lnSpc>
                <a:spcPct val="150000"/>
              </a:lnSpc>
              <a:spcBef>
                <a:spcPts val="0"/>
              </a:spcBef>
              <a:spcAft>
                <a:spcPts val="0"/>
              </a:spcAft>
              <a:buClrTx/>
              <a:buSzTx/>
              <a:buFont typeface="Wingdings" charset="2"/>
              <a:buChar char="§"/>
              <a:tabLst/>
              <a:defRPr/>
            </a:pPr>
            <a:r>
              <a:rPr lang="en-US" dirty="0"/>
              <a:t>Subclass of </a:t>
            </a:r>
            <a:r>
              <a:rPr lang="en-US" dirty="0" err="1"/>
              <a:t>numpy.ndarray</a:t>
            </a:r>
            <a:endParaRPr lang="en-US" dirty="0"/>
          </a:p>
          <a:p>
            <a:pPr marL="457200" marR="0" lvl="0" indent="-457200" defTabSz="914400" eaLnBrk="1" fontAlgn="auto" latinLnBrk="0" hangingPunct="1">
              <a:lnSpc>
                <a:spcPct val="150000"/>
              </a:lnSpc>
              <a:spcBef>
                <a:spcPts val="0"/>
              </a:spcBef>
              <a:spcAft>
                <a:spcPts val="0"/>
              </a:spcAft>
              <a:buClrTx/>
              <a:buSzTx/>
              <a:buFont typeface="Wingdings" charset="2"/>
              <a:buChar char="§"/>
              <a:tabLst/>
              <a:defRPr/>
            </a:pPr>
            <a:r>
              <a:rPr lang="en-US" dirty="0"/>
              <a:t>Data: any type</a:t>
            </a:r>
          </a:p>
          <a:p>
            <a:pPr marL="457200" marR="0" lvl="0" indent="-457200" defTabSz="914400" eaLnBrk="1" fontAlgn="auto" latinLnBrk="0" hangingPunct="1">
              <a:lnSpc>
                <a:spcPct val="150000"/>
              </a:lnSpc>
              <a:spcBef>
                <a:spcPts val="0"/>
              </a:spcBef>
              <a:spcAft>
                <a:spcPts val="0"/>
              </a:spcAft>
              <a:buClrTx/>
              <a:buSzTx/>
              <a:buFont typeface="Wingdings" charset="2"/>
              <a:buChar char="§"/>
              <a:tabLst/>
              <a:defRPr/>
            </a:pPr>
            <a:r>
              <a:rPr lang="en-US" dirty="0"/>
              <a:t>Index labels need not be ordered</a:t>
            </a:r>
          </a:p>
          <a:p>
            <a:pPr marL="457200" marR="0" lvl="0" indent="-457200" defTabSz="914400" eaLnBrk="1" fontAlgn="auto" latinLnBrk="0" hangingPunct="1">
              <a:lnSpc>
                <a:spcPct val="150000"/>
              </a:lnSpc>
              <a:spcBef>
                <a:spcPts val="0"/>
              </a:spcBef>
              <a:spcAft>
                <a:spcPts val="0"/>
              </a:spcAft>
              <a:buClrTx/>
              <a:buSzTx/>
              <a:buFont typeface="Wingdings" charset="2"/>
              <a:buChar char="§"/>
              <a:tabLst/>
              <a:defRPr/>
            </a:pPr>
            <a:r>
              <a:rPr lang="en-US" dirty="0"/>
              <a:t>Duplicates possible but result in reduced functionality</a:t>
            </a:r>
          </a:p>
        </p:txBody>
      </p:sp>
      <p:sp>
        <p:nvSpPr>
          <p:cNvPr id="5" name="Slide Number Placeholder 4"/>
          <p:cNvSpPr>
            <a:spLocks noGrp="1"/>
          </p:cNvSpPr>
          <p:nvPr>
            <p:ph type="sldNum" sz="quarter" idx="12"/>
          </p:nvPr>
        </p:nvSpPr>
        <p:spPr/>
        <p:txBody>
          <a:bodyPr/>
          <a:lstStyle/>
          <a:p>
            <a:fld id="{A2EF37A0-74FC-AB4F-AE4C-D9BFC6719E9F}" type="slidenum">
              <a:rPr lang="en-US" smtClean="0"/>
              <a:pPr/>
              <a:t>12</a:t>
            </a:fld>
            <a:endParaRPr lang="en-US"/>
          </a:p>
        </p:txBody>
      </p:sp>
      <p:pic>
        <p:nvPicPr>
          <p:cNvPr id="4" name="Picture 3"/>
          <p:cNvPicPr>
            <a:picLocks noChangeAspect="1"/>
          </p:cNvPicPr>
          <p:nvPr/>
        </p:nvPicPr>
        <p:blipFill>
          <a:blip r:embed="rId3"/>
          <a:stretch>
            <a:fillRect/>
          </a:stretch>
        </p:blipFill>
        <p:spPr>
          <a:xfrm>
            <a:off x="297513" y="1795404"/>
            <a:ext cx="2715510" cy="4272656"/>
          </a:xfrm>
          <a:prstGeom prst="rect">
            <a:avLst/>
          </a:prstGeom>
        </p:spPr>
      </p:pic>
    </p:spTree>
    <p:extLst>
      <p:ext uri="{BB962C8B-B14F-4D97-AF65-F5344CB8AC3E}">
        <p14:creationId xmlns:p14="http://schemas.microsoft.com/office/powerpoint/2010/main" val="333551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277725" cy="1371600"/>
          </a:xfrm>
        </p:spPr>
        <p:txBody>
          <a:bodyPr>
            <a:normAutofit/>
          </a:bodyPr>
          <a:lstStyle/>
          <a:p>
            <a:r>
              <a:rPr lang="en-US" dirty="0"/>
              <a:t>DC: Pandas: </a:t>
            </a:r>
            <a:r>
              <a:rPr lang="en-US" dirty="0" err="1"/>
              <a:t>DataFrame</a:t>
            </a:r>
            <a:endParaRPr lang="en-US" dirty="0"/>
          </a:p>
        </p:txBody>
      </p:sp>
      <p:sp>
        <p:nvSpPr>
          <p:cNvPr id="3" name="Content Placeholder 2"/>
          <p:cNvSpPr>
            <a:spLocks noGrp="1"/>
          </p:cNvSpPr>
          <p:nvPr>
            <p:ph idx="1"/>
          </p:nvPr>
        </p:nvSpPr>
        <p:spPr>
          <a:xfrm>
            <a:off x="3912434" y="1876642"/>
            <a:ext cx="4790241" cy="4981358"/>
          </a:xfrm>
        </p:spPr>
        <p:txBody>
          <a:bodyPr bIns="731520">
            <a:normAutofit fontScale="92500" lnSpcReduction="10000"/>
          </a:bodyPr>
          <a:lstStyle/>
          <a:p>
            <a:pPr marL="457200" marR="0" lvl="0" indent="-457200" defTabSz="914400" eaLnBrk="1" fontAlgn="auto" latinLnBrk="0" hangingPunct="1">
              <a:spcBef>
                <a:spcPts val="0"/>
              </a:spcBef>
              <a:spcAft>
                <a:spcPts val="0"/>
              </a:spcAft>
              <a:buClrTx/>
              <a:buSzTx/>
              <a:buFont typeface="Wingdings" charset="2"/>
              <a:buChar char="§"/>
              <a:tabLst/>
              <a:defRPr/>
            </a:pPr>
            <a:r>
              <a:rPr lang="en-US" dirty="0"/>
              <a:t>Each column can have a different type</a:t>
            </a:r>
          </a:p>
          <a:p>
            <a:pPr marL="457200" marR="0" lvl="0" indent="-457200" defTabSz="914400" eaLnBrk="1" fontAlgn="auto" latinLnBrk="0" hangingPunct="1">
              <a:spcBef>
                <a:spcPts val="0"/>
              </a:spcBef>
              <a:spcAft>
                <a:spcPts val="0"/>
              </a:spcAft>
              <a:buClrTx/>
              <a:buSzTx/>
              <a:buFont typeface="Wingdings" charset="2"/>
              <a:buChar char="§"/>
              <a:tabLst/>
              <a:defRPr/>
            </a:pPr>
            <a:r>
              <a:rPr lang="en-US" dirty="0"/>
              <a:t>Row and Column index</a:t>
            </a:r>
          </a:p>
          <a:p>
            <a:pPr marL="457200" marR="0" lvl="0" indent="-457200" defTabSz="914400" eaLnBrk="1" fontAlgn="auto" latinLnBrk="0" hangingPunct="1">
              <a:spcBef>
                <a:spcPts val="0"/>
              </a:spcBef>
              <a:spcAft>
                <a:spcPts val="0"/>
              </a:spcAft>
              <a:buClrTx/>
              <a:buSzTx/>
              <a:buFont typeface="Wingdings" charset="2"/>
              <a:buChar char="§"/>
              <a:tabLst/>
              <a:defRPr/>
            </a:pPr>
            <a:r>
              <a:rPr lang="en-US" dirty="0"/>
              <a:t>Mutable size: insert and delete columns</a:t>
            </a:r>
          </a:p>
          <a:p>
            <a:pPr marL="457200" marR="0" lvl="0" indent="-457200" defTabSz="914400" eaLnBrk="1" fontAlgn="auto" latinLnBrk="0" hangingPunct="1">
              <a:spcBef>
                <a:spcPts val="0"/>
              </a:spcBef>
              <a:spcAft>
                <a:spcPts val="0"/>
              </a:spcAft>
              <a:buClrTx/>
              <a:buSzTx/>
              <a:buFont typeface="Wingdings" charset="2"/>
              <a:buChar char="§"/>
              <a:tabLst/>
              <a:defRPr/>
            </a:pPr>
            <a:endParaRPr lang="en-US" dirty="0"/>
          </a:p>
          <a:p>
            <a:pPr marL="457200" marR="0" lvl="0" indent="-457200" defTabSz="914400" eaLnBrk="1" fontAlgn="auto" latinLnBrk="0" hangingPunct="1">
              <a:spcBef>
                <a:spcPts val="0"/>
              </a:spcBef>
              <a:spcAft>
                <a:spcPts val="0"/>
              </a:spcAft>
              <a:buClrTx/>
              <a:buSzTx/>
              <a:buFont typeface="Wingdings" charset="2"/>
              <a:buChar char="§"/>
              <a:tabLst/>
              <a:defRPr/>
            </a:pPr>
            <a:endParaRPr lang="en-US" dirty="0"/>
          </a:p>
          <a:p>
            <a:pPr marL="457200" marR="0" lvl="0" indent="-457200" defTabSz="914400" eaLnBrk="1" fontAlgn="auto" latinLnBrk="0" hangingPunct="1">
              <a:spcBef>
                <a:spcPts val="0"/>
              </a:spcBef>
              <a:spcAft>
                <a:spcPts val="0"/>
              </a:spcAft>
              <a:buClrTx/>
              <a:buSzTx/>
              <a:buFont typeface="Wingdings" charset="2"/>
              <a:buChar char="§"/>
              <a:tabLst/>
              <a:defRPr/>
            </a:pPr>
            <a:r>
              <a:rPr lang="en-US" dirty="0">
                <a:solidFill>
                  <a:schemeClr val="tx2"/>
                </a:solidFill>
              </a:rPr>
              <a:t>Note the use of word “index” for what we called “key”</a:t>
            </a:r>
          </a:p>
          <a:p>
            <a:pPr marL="914400" lvl="1" indent="-457200">
              <a:spcBef>
                <a:spcPts val="0"/>
              </a:spcBef>
              <a:buClrTx/>
              <a:buFont typeface="Wingdings" charset="2"/>
              <a:buChar char="§"/>
            </a:pPr>
            <a:r>
              <a:rPr lang="en-US" dirty="0">
                <a:solidFill>
                  <a:schemeClr val="tx2"/>
                </a:solidFill>
              </a:rPr>
              <a:t>Relational databases use “index” to mean something else</a:t>
            </a:r>
          </a:p>
          <a:p>
            <a:pPr marL="1600200" lvl="2" indent="-457200">
              <a:spcBef>
                <a:spcPts val="0"/>
              </a:spcBef>
              <a:buFont typeface="Wingdings" charset="2"/>
              <a:buChar char="§"/>
            </a:pPr>
            <a:endParaRPr lang="en-US" dirty="0">
              <a:solidFill>
                <a:schemeClr val="tx2"/>
              </a:solidFill>
            </a:endParaRPr>
          </a:p>
          <a:p>
            <a:pPr marL="457200" indent="-457200">
              <a:spcBef>
                <a:spcPts val="0"/>
              </a:spcBef>
              <a:buFont typeface="Wingdings" charset="2"/>
              <a:buChar char="§"/>
            </a:pPr>
            <a:r>
              <a:rPr lang="en-US" dirty="0">
                <a:solidFill>
                  <a:schemeClr val="tx2"/>
                </a:solidFill>
              </a:rPr>
              <a:t>Non-unique index values allowed</a:t>
            </a:r>
          </a:p>
          <a:p>
            <a:pPr marL="914400" lvl="1" indent="-457200">
              <a:spcBef>
                <a:spcPts val="0"/>
              </a:spcBef>
              <a:buFont typeface="Wingdings" charset="2"/>
              <a:buChar char="§"/>
            </a:pPr>
            <a:r>
              <a:rPr lang="en-US" dirty="0">
                <a:solidFill>
                  <a:schemeClr val="tx2"/>
                </a:solidFill>
              </a:rPr>
              <a:t>May raise an exception for some operations</a:t>
            </a:r>
          </a:p>
        </p:txBody>
      </p:sp>
      <p:sp>
        <p:nvSpPr>
          <p:cNvPr id="5" name="Slide Number Placeholder 4"/>
          <p:cNvSpPr>
            <a:spLocks noGrp="1"/>
          </p:cNvSpPr>
          <p:nvPr>
            <p:ph type="sldNum" sz="quarter" idx="12"/>
          </p:nvPr>
        </p:nvSpPr>
        <p:spPr/>
        <p:txBody>
          <a:bodyPr/>
          <a:lstStyle/>
          <a:p>
            <a:fld id="{A2EF37A0-74FC-AB4F-AE4C-D9BFC6719E9F}" type="slidenum">
              <a:rPr lang="en-US" smtClean="0"/>
              <a:pPr/>
              <a:t>13</a:t>
            </a:fld>
            <a:endParaRPr lang="en-US"/>
          </a:p>
        </p:txBody>
      </p:sp>
      <p:pic>
        <p:nvPicPr>
          <p:cNvPr id="6" name="Picture 5"/>
          <p:cNvPicPr>
            <a:picLocks noChangeAspect="1"/>
          </p:cNvPicPr>
          <p:nvPr/>
        </p:nvPicPr>
        <p:blipFill>
          <a:blip r:embed="rId3"/>
          <a:stretch>
            <a:fillRect/>
          </a:stretch>
        </p:blipFill>
        <p:spPr>
          <a:xfrm>
            <a:off x="95042" y="1524318"/>
            <a:ext cx="3817391" cy="4006968"/>
          </a:xfrm>
          <a:prstGeom prst="rect">
            <a:avLst/>
          </a:prstGeom>
        </p:spPr>
      </p:pic>
    </p:spTree>
    <p:extLst>
      <p:ext uri="{BB962C8B-B14F-4D97-AF65-F5344CB8AC3E}">
        <p14:creationId xmlns:p14="http://schemas.microsoft.com/office/powerpoint/2010/main" val="173424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DC: Storing a Graph</a:t>
            </a:r>
          </a:p>
        </p:txBody>
      </p:sp>
      <p:sp>
        <p:nvSpPr>
          <p:cNvPr id="3" name="Content Placeholder 2"/>
          <p:cNvSpPr>
            <a:spLocks noGrp="1"/>
          </p:cNvSpPr>
          <p:nvPr>
            <p:ph idx="1"/>
          </p:nvPr>
        </p:nvSpPr>
        <p:spPr/>
        <p:txBody>
          <a:bodyPr/>
          <a:lstStyle/>
          <a:p>
            <a:r>
              <a:rPr lang="en-US" dirty="0"/>
              <a:t>Three main ways to </a:t>
            </a:r>
            <a:r>
              <a:rPr lang="en-US" dirty="0">
                <a:solidFill>
                  <a:schemeClr val="tx2"/>
                </a:solidFill>
              </a:rPr>
              <a:t>represent</a:t>
            </a:r>
            <a:r>
              <a:rPr lang="en-US" dirty="0"/>
              <a:t> a graph in memory:</a:t>
            </a:r>
          </a:p>
          <a:p>
            <a:pPr marL="342900" indent="-342900">
              <a:buFont typeface="Arial" charset="0"/>
              <a:buChar char="•"/>
            </a:pPr>
            <a:r>
              <a:rPr lang="en-US" dirty="0"/>
              <a:t>Adjacency lists</a:t>
            </a:r>
          </a:p>
          <a:p>
            <a:pPr marL="342900" indent="-342900">
              <a:buFont typeface="Arial" charset="0"/>
              <a:buChar char="•"/>
            </a:pPr>
            <a:r>
              <a:rPr lang="en-US" dirty="0"/>
              <a:t>Adjacency dictionaries</a:t>
            </a:r>
          </a:p>
          <a:p>
            <a:pPr marL="342900" indent="-342900">
              <a:buFont typeface="Arial" charset="0"/>
              <a:buChar char="•"/>
            </a:pPr>
            <a:r>
              <a:rPr lang="en-US" dirty="0"/>
              <a:t>Adjacency matrix</a:t>
            </a:r>
          </a:p>
          <a:p>
            <a:endParaRPr lang="en-US" dirty="0"/>
          </a:p>
          <a:p>
            <a:r>
              <a:rPr lang="en-US" dirty="0"/>
              <a:t>The storage decision should be made based on the expected use case of your graph:</a:t>
            </a:r>
          </a:p>
          <a:p>
            <a:pPr marL="342900" indent="-342900">
              <a:buFont typeface="Arial" charset="0"/>
              <a:buChar char="•"/>
            </a:pPr>
            <a:r>
              <a:rPr lang="en-US" dirty="0"/>
              <a:t>Static analysis only?</a:t>
            </a:r>
          </a:p>
          <a:p>
            <a:pPr marL="342900" indent="-342900">
              <a:buFont typeface="Arial" charset="0"/>
              <a:buChar char="•"/>
            </a:pPr>
            <a:r>
              <a:rPr lang="en-US" dirty="0"/>
              <a:t>Frequent updates to the structure?</a:t>
            </a:r>
          </a:p>
          <a:p>
            <a:pPr marL="342900" indent="-342900">
              <a:buFont typeface="Arial" charset="0"/>
              <a:buChar char="•"/>
            </a:pPr>
            <a:r>
              <a:rPr lang="en-US" dirty="0"/>
              <a:t>Frequent updates to semantic information?</a:t>
            </a:r>
          </a:p>
        </p:txBody>
      </p:sp>
      <p:sp>
        <p:nvSpPr>
          <p:cNvPr id="4" name="Slide Number Placeholder 3"/>
          <p:cNvSpPr>
            <a:spLocks noGrp="1"/>
          </p:cNvSpPr>
          <p:nvPr>
            <p:ph type="sldNum" sz="quarter" idx="12"/>
          </p:nvPr>
        </p:nvSpPr>
        <p:spPr/>
        <p:txBody>
          <a:bodyPr/>
          <a:lstStyle/>
          <a:p>
            <a:fld id="{A2EF37A0-74FC-AB4F-AE4C-D9BFC6719E9F}" type="slidenum">
              <a:rPr lang="en-US" smtClean="0"/>
              <a:t>14</a:t>
            </a:fld>
            <a:endParaRPr lang="en-US"/>
          </a:p>
        </p:txBody>
      </p:sp>
    </p:spTree>
    <p:extLst>
      <p:ext uri="{BB962C8B-B14F-4D97-AF65-F5344CB8AC3E}">
        <p14:creationId xmlns:p14="http://schemas.microsoft.com/office/powerpoint/2010/main" val="166948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DC: Adjacency Lists</a:t>
            </a:r>
          </a:p>
        </p:txBody>
      </p:sp>
      <p:sp>
        <p:nvSpPr>
          <p:cNvPr id="3" name="Content Placeholder 2"/>
          <p:cNvSpPr>
            <a:spLocks noGrp="1"/>
          </p:cNvSpPr>
          <p:nvPr>
            <p:ph idx="1"/>
          </p:nvPr>
        </p:nvSpPr>
        <p:spPr>
          <a:xfrm>
            <a:off x="457199" y="1752600"/>
            <a:ext cx="8245476" cy="4831080"/>
          </a:xfrm>
        </p:spPr>
        <p:txBody>
          <a:bodyPr>
            <a:normAutofit/>
          </a:bodyPr>
          <a:lstStyle/>
          <a:p>
            <a:r>
              <a:rPr lang="en-US" dirty="0"/>
              <a:t>For each vertex, store an array of the vertices it connects to</a:t>
            </a:r>
          </a:p>
          <a:p>
            <a:endParaRPr lang="en-US" dirty="0"/>
          </a:p>
          <a:p>
            <a:endParaRPr lang="en-US" dirty="0"/>
          </a:p>
          <a:p>
            <a:endParaRPr lang="en-US" dirty="0"/>
          </a:p>
          <a:p>
            <a:endParaRPr lang="en-US" dirty="0"/>
          </a:p>
          <a:p>
            <a:endParaRPr lang="en-US" dirty="0"/>
          </a:p>
          <a:p>
            <a:endParaRPr lang="en-US" dirty="0"/>
          </a:p>
          <a:p>
            <a:r>
              <a:rPr lang="en-US" dirty="0"/>
              <a:t>Pros:  ????????</a:t>
            </a:r>
          </a:p>
          <a:p>
            <a:pPr marL="342900" indent="-342900">
              <a:buFont typeface="Arial" charset="0"/>
              <a:buChar char="•"/>
            </a:pPr>
            <a:r>
              <a:rPr lang="en-US" b="0" dirty="0"/>
              <a:t>Iterate over all outgoing edges; easy to add an edge</a:t>
            </a:r>
          </a:p>
          <a:p>
            <a:r>
              <a:rPr lang="en-US" dirty="0"/>
              <a:t>Cons:  ????????</a:t>
            </a:r>
          </a:p>
          <a:p>
            <a:pPr marL="342900" indent="-342900">
              <a:buFont typeface="Arial" charset="0"/>
              <a:buChar char="•"/>
            </a:pPr>
            <a:r>
              <a:rPr lang="en-US" b="0" dirty="0"/>
              <a:t>Checking for the existence of an edge is O(|V|), deleting is hard</a:t>
            </a:r>
          </a:p>
        </p:txBody>
      </p:sp>
      <p:sp>
        <p:nvSpPr>
          <p:cNvPr id="4" name="Slide Number Placeholder 3"/>
          <p:cNvSpPr>
            <a:spLocks noGrp="1"/>
          </p:cNvSpPr>
          <p:nvPr>
            <p:ph type="sldNum" sz="quarter" idx="12"/>
          </p:nvPr>
        </p:nvSpPr>
        <p:spPr/>
        <p:txBody>
          <a:bodyPr/>
          <a:lstStyle/>
          <a:p>
            <a:fld id="{A2EF37A0-74FC-AB4F-AE4C-D9BFC6719E9F}" type="slidenum">
              <a:rPr lang="en-US" smtClean="0"/>
              <a:t>15</a:t>
            </a:fld>
            <a:endParaRPr lang="en-US"/>
          </a:p>
        </p:txBody>
      </p:sp>
      <p:grpSp>
        <p:nvGrpSpPr>
          <p:cNvPr id="13" name="Group 12"/>
          <p:cNvGrpSpPr/>
          <p:nvPr/>
        </p:nvGrpSpPr>
        <p:grpSpPr>
          <a:xfrm>
            <a:off x="877783" y="2608750"/>
            <a:ext cx="2416632" cy="1683092"/>
            <a:chOff x="877783" y="2608750"/>
            <a:chExt cx="2416632" cy="1683092"/>
          </a:xfrm>
        </p:grpSpPr>
        <p:sp>
          <p:nvSpPr>
            <p:cNvPr id="5" name="Oval 4"/>
            <p:cNvSpPr/>
            <p:nvPr/>
          </p:nvSpPr>
          <p:spPr>
            <a:xfrm>
              <a:off x="2086099" y="2608750"/>
              <a:ext cx="604158" cy="6041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a:t>
              </a:r>
            </a:p>
          </p:txBody>
        </p:sp>
        <p:sp>
          <p:nvSpPr>
            <p:cNvPr id="6" name="Oval 5"/>
            <p:cNvSpPr/>
            <p:nvPr/>
          </p:nvSpPr>
          <p:spPr>
            <a:xfrm>
              <a:off x="1481941" y="3687684"/>
              <a:ext cx="604158" cy="6041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B</a:t>
              </a:r>
            </a:p>
          </p:txBody>
        </p:sp>
        <p:sp>
          <p:nvSpPr>
            <p:cNvPr id="7" name="Oval 6"/>
            <p:cNvSpPr/>
            <p:nvPr/>
          </p:nvSpPr>
          <p:spPr>
            <a:xfrm>
              <a:off x="2690257" y="3687684"/>
              <a:ext cx="604158" cy="6041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D</a:t>
              </a:r>
            </a:p>
          </p:txBody>
        </p:sp>
        <p:sp>
          <p:nvSpPr>
            <p:cNvPr id="8" name="Oval 7"/>
            <p:cNvSpPr/>
            <p:nvPr/>
          </p:nvSpPr>
          <p:spPr>
            <a:xfrm>
              <a:off x="877783" y="2608750"/>
              <a:ext cx="604158" cy="6041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cxnSp>
          <p:nvCxnSpPr>
            <p:cNvPr id="9" name="Curved Connector 8"/>
            <p:cNvCxnSpPr/>
            <p:nvPr/>
          </p:nvCxnSpPr>
          <p:spPr>
            <a:xfrm rot="5400000" flipH="1" flipV="1">
              <a:off x="1784020" y="2306671"/>
              <a:ext cx="12700" cy="781112"/>
            </a:xfrm>
            <a:prstGeom prst="curvedConnector3">
              <a:avLst>
                <a:gd name="adj1" fmla="val 2496669"/>
              </a:avLst>
            </a:prstGeom>
            <a:ln>
              <a:tailEnd type="triangle"/>
            </a:ln>
          </p:spPr>
          <p:style>
            <a:lnRef idx="3">
              <a:schemeClr val="dk1"/>
            </a:lnRef>
            <a:fillRef idx="0">
              <a:schemeClr val="dk1"/>
            </a:fillRef>
            <a:effectRef idx="2">
              <a:schemeClr val="dk1"/>
            </a:effectRef>
            <a:fontRef idx="minor">
              <a:schemeClr val="tx1"/>
            </a:fontRef>
          </p:style>
        </p:cxnSp>
        <p:cxnSp>
          <p:nvCxnSpPr>
            <p:cNvPr id="10" name="Curved Connector 9"/>
            <p:cNvCxnSpPr/>
            <p:nvPr/>
          </p:nvCxnSpPr>
          <p:spPr>
            <a:xfrm rot="16200000" flipH="1">
              <a:off x="2388178" y="3812809"/>
              <a:ext cx="12700" cy="781112"/>
            </a:xfrm>
            <a:prstGeom prst="curvedConnector3">
              <a:avLst>
                <a:gd name="adj1" fmla="val 2496669"/>
              </a:avLst>
            </a:prstGeom>
            <a:ln>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flipH="1">
              <a:off x="1481941" y="2910829"/>
              <a:ext cx="58284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flipV="1">
              <a:off x="1997622" y="3124431"/>
              <a:ext cx="176954" cy="6517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aphicFrame>
        <p:nvGraphicFramePr>
          <p:cNvPr id="14" name="Table 13"/>
          <p:cNvGraphicFramePr>
            <a:graphicFrameLocks noGrp="1"/>
          </p:cNvGraphicFramePr>
          <p:nvPr>
            <p:extLst/>
          </p:nvPr>
        </p:nvGraphicFramePr>
        <p:xfrm>
          <a:off x="4372301" y="2523196"/>
          <a:ext cx="4028902" cy="1854200"/>
        </p:xfrm>
        <a:graphic>
          <a:graphicData uri="http://schemas.openxmlformats.org/drawingml/2006/table">
            <a:tbl>
              <a:tblPr firstRow="1" bandRow="1">
                <a:tableStyleId>{7E9639D4-E3E2-4D34-9284-5A2195B3D0D7}</a:tableStyleId>
              </a:tblPr>
              <a:tblGrid>
                <a:gridCol w="2014451">
                  <a:extLst>
                    <a:ext uri="{9D8B030D-6E8A-4147-A177-3AD203B41FA5}">
                      <a16:colId xmlns:a16="http://schemas.microsoft.com/office/drawing/2014/main" val="20000"/>
                    </a:ext>
                  </a:extLst>
                </a:gridCol>
                <a:gridCol w="2014451">
                  <a:extLst>
                    <a:ext uri="{9D8B030D-6E8A-4147-A177-3AD203B41FA5}">
                      <a16:colId xmlns:a16="http://schemas.microsoft.com/office/drawing/2014/main" val="20001"/>
                    </a:ext>
                  </a:extLst>
                </a:gridCol>
              </a:tblGrid>
              <a:tr h="370840">
                <a:tc>
                  <a:txBody>
                    <a:bodyPr/>
                    <a:lstStyle/>
                    <a:p>
                      <a:r>
                        <a:rPr lang="en-US" dirty="0"/>
                        <a:t>Vertex</a:t>
                      </a:r>
                    </a:p>
                  </a:txBody>
                  <a:tcPr/>
                </a:tc>
                <a:tc>
                  <a:txBody>
                    <a:bodyPr/>
                    <a:lstStyle/>
                    <a:p>
                      <a:r>
                        <a:rPr lang="en-US" dirty="0"/>
                        <a:t>Neighbors</a:t>
                      </a:r>
                    </a:p>
                  </a:txBody>
                  <a:tcPr/>
                </a:tc>
                <a:extLst>
                  <a:ext uri="{0D108BD9-81ED-4DB2-BD59-A6C34878D82A}">
                    <a16:rowId xmlns:a16="http://schemas.microsoft.com/office/drawing/2014/main" val="10000"/>
                  </a:ext>
                </a:extLst>
              </a:tr>
              <a:tr h="370840">
                <a:tc>
                  <a:txBody>
                    <a:bodyPr/>
                    <a:lstStyle/>
                    <a:p>
                      <a:r>
                        <a:rPr lang="en-US" dirty="0"/>
                        <a:t>A</a:t>
                      </a:r>
                    </a:p>
                  </a:txBody>
                  <a:tcPr/>
                </a:tc>
                <a:tc>
                  <a:txBody>
                    <a:bodyPr/>
                    <a:lstStyle/>
                    <a:p>
                      <a:r>
                        <a:rPr lang="en-US" dirty="0"/>
                        <a:t>[C]</a:t>
                      </a:r>
                    </a:p>
                  </a:txBody>
                  <a:tcPr/>
                </a:tc>
                <a:extLst>
                  <a:ext uri="{0D108BD9-81ED-4DB2-BD59-A6C34878D82A}">
                    <a16:rowId xmlns:a16="http://schemas.microsoft.com/office/drawing/2014/main" val="10001"/>
                  </a:ext>
                </a:extLst>
              </a:tr>
              <a:tr h="370840">
                <a:tc>
                  <a:txBody>
                    <a:bodyPr/>
                    <a:lstStyle/>
                    <a:p>
                      <a:r>
                        <a:rPr lang="en-US" dirty="0"/>
                        <a:t>B</a:t>
                      </a:r>
                    </a:p>
                  </a:txBody>
                  <a:tcPr/>
                </a:tc>
                <a:tc>
                  <a:txBody>
                    <a:bodyPr/>
                    <a:lstStyle/>
                    <a:p>
                      <a:r>
                        <a:rPr lang="en-US" dirty="0"/>
                        <a:t>[C, D]</a:t>
                      </a:r>
                    </a:p>
                  </a:txBody>
                  <a:tcPr/>
                </a:tc>
                <a:extLst>
                  <a:ext uri="{0D108BD9-81ED-4DB2-BD59-A6C34878D82A}">
                    <a16:rowId xmlns:a16="http://schemas.microsoft.com/office/drawing/2014/main" val="10002"/>
                  </a:ext>
                </a:extLst>
              </a:tr>
              <a:tr h="370840">
                <a:tc>
                  <a:txBody>
                    <a:bodyPr/>
                    <a:lstStyle/>
                    <a:p>
                      <a:r>
                        <a:rPr lang="en-US" dirty="0"/>
                        <a:t>C</a:t>
                      </a:r>
                    </a:p>
                  </a:txBody>
                  <a:tcPr/>
                </a:tc>
                <a:tc>
                  <a:txBody>
                    <a:bodyPr/>
                    <a:lstStyle/>
                    <a:p>
                      <a:r>
                        <a:rPr lang="en-US" dirty="0"/>
                        <a:t>[A]</a:t>
                      </a:r>
                    </a:p>
                  </a:txBody>
                  <a:tcPr/>
                </a:tc>
                <a:extLst>
                  <a:ext uri="{0D108BD9-81ED-4DB2-BD59-A6C34878D82A}">
                    <a16:rowId xmlns:a16="http://schemas.microsoft.com/office/drawing/2014/main" val="10003"/>
                  </a:ext>
                </a:extLst>
              </a:tr>
              <a:tr h="370840">
                <a:tc>
                  <a:txBody>
                    <a:bodyPr/>
                    <a:lstStyle/>
                    <a:p>
                      <a:r>
                        <a:rPr lang="en-US" dirty="0"/>
                        <a:t>D</a:t>
                      </a:r>
                    </a:p>
                  </a:txBody>
                  <a:tcPr/>
                </a:tc>
                <a:tc>
                  <a:txBody>
                    <a:bodyPr/>
                    <a:lstStyle/>
                    <a:p>
                      <a:r>
                        <a:rPr lang="en-US" dirty="0"/>
                        <a:t>[]</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45512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a:t>DC: Adjacency Dictionaries</a:t>
            </a:r>
          </a:p>
        </p:txBody>
      </p:sp>
      <p:sp>
        <p:nvSpPr>
          <p:cNvPr id="3" name="Content Placeholder 2"/>
          <p:cNvSpPr>
            <a:spLocks noGrp="1"/>
          </p:cNvSpPr>
          <p:nvPr>
            <p:ph idx="1"/>
          </p:nvPr>
        </p:nvSpPr>
        <p:spPr/>
        <p:txBody>
          <a:bodyPr>
            <a:normAutofit fontScale="92500" lnSpcReduction="10000"/>
          </a:bodyPr>
          <a:lstStyle/>
          <a:p>
            <a:r>
              <a:rPr lang="en-US" dirty="0"/>
              <a:t>For each vertex, store a dictionary of vertices it connects to</a:t>
            </a:r>
          </a:p>
          <a:p>
            <a:endParaRPr lang="en-US" dirty="0"/>
          </a:p>
          <a:p>
            <a:endParaRPr lang="en-US" dirty="0"/>
          </a:p>
          <a:p>
            <a:endParaRPr lang="en-US" dirty="0"/>
          </a:p>
          <a:p>
            <a:endParaRPr lang="en-US" dirty="0"/>
          </a:p>
          <a:p>
            <a:endParaRPr lang="en-US" dirty="0"/>
          </a:p>
          <a:p>
            <a:endParaRPr lang="en-US" dirty="0"/>
          </a:p>
          <a:p>
            <a:r>
              <a:rPr lang="en-US" dirty="0"/>
              <a:t>Pros:  ?????????</a:t>
            </a:r>
          </a:p>
          <a:p>
            <a:pPr marL="342900" indent="-342900">
              <a:buFont typeface="Arial" charset="0"/>
              <a:buChar char="•"/>
            </a:pPr>
            <a:r>
              <a:rPr lang="en-US" b="0" dirty="0"/>
              <a:t>O(1) to add, remove, query edges </a:t>
            </a:r>
          </a:p>
          <a:p>
            <a:r>
              <a:rPr lang="en-US" dirty="0"/>
              <a:t>Cons:  ?????????</a:t>
            </a:r>
          </a:p>
          <a:p>
            <a:pPr marL="342900" indent="-342900">
              <a:buFont typeface="Arial" charset="0"/>
              <a:buChar char="•"/>
            </a:pPr>
            <a:r>
              <a:rPr lang="en-US" b="0" dirty="0"/>
              <a:t>Overhead (memory, caching, </a:t>
            </a:r>
            <a:r>
              <a:rPr lang="en-US" b="0" dirty="0" err="1"/>
              <a:t>etc</a:t>
            </a:r>
            <a:r>
              <a:rPr lang="en-US" b="0" dirty="0"/>
              <a:t>)</a:t>
            </a:r>
          </a:p>
        </p:txBody>
      </p:sp>
      <p:sp>
        <p:nvSpPr>
          <p:cNvPr id="4" name="Slide Number Placeholder 3"/>
          <p:cNvSpPr>
            <a:spLocks noGrp="1"/>
          </p:cNvSpPr>
          <p:nvPr>
            <p:ph type="sldNum" sz="quarter" idx="12"/>
          </p:nvPr>
        </p:nvSpPr>
        <p:spPr/>
        <p:txBody>
          <a:bodyPr/>
          <a:lstStyle/>
          <a:p>
            <a:fld id="{A2EF37A0-74FC-AB4F-AE4C-D9BFC6719E9F}" type="slidenum">
              <a:rPr lang="en-US" smtClean="0"/>
              <a:t>16</a:t>
            </a:fld>
            <a:endParaRPr lang="en-US"/>
          </a:p>
        </p:txBody>
      </p:sp>
      <p:grpSp>
        <p:nvGrpSpPr>
          <p:cNvPr id="5" name="Group 4"/>
          <p:cNvGrpSpPr/>
          <p:nvPr/>
        </p:nvGrpSpPr>
        <p:grpSpPr>
          <a:xfrm>
            <a:off x="877783" y="2608750"/>
            <a:ext cx="2416632" cy="1683092"/>
            <a:chOff x="877783" y="2608750"/>
            <a:chExt cx="2416632" cy="1683092"/>
          </a:xfrm>
        </p:grpSpPr>
        <p:sp>
          <p:nvSpPr>
            <p:cNvPr id="6" name="Oval 5"/>
            <p:cNvSpPr/>
            <p:nvPr/>
          </p:nvSpPr>
          <p:spPr>
            <a:xfrm>
              <a:off x="2086099" y="2608750"/>
              <a:ext cx="604158" cy="6041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a:t>
              </a:r>
            </a:p>
          </p:txBody>
        </p:sp>
        <p:sp>
          <p:nvSpPr>
            <p:cNvPr id="7" name="Oval 6"/>
            <p:cNvSpPr/>
            <p:nvPr/>
          </p:nvSpPr>
          <p:spPr>
            <a:xfrm>
              <a:off x="1481941" y="3687684"/>
              <a:ext cx="604158" cy="6041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B</a:t>
              </a:r>
            </a:p>
          </p:txBody>
        </p:sp>
        <p:sp>
          <p:nvSpPr>
            <p:cNvPr id="8" name="Oval 7"/>
            <p:cNvSpPr/>
            <p:nvPr/>
          </p:nvSpPr>
          <p:spPr>
            <a:xfrm>
              <a:off x="2690257" y="3687684"/>
              <a:ext cx="604158" cy="6041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D</a:t>
              </a:r>
            </a:p>
          </p:txBody>
        </p:sp>
        <p:sp>
          <p:nvSpPr>
            <p:cNvPr id="9" name="Oval 8"/>
            <p:cNvSpPr/>
            <p:nvPr/>
          </p:nvSpPr>
          <p:spPr>
            <a:xfrm>
              <a:off x="877783" y="2608750"/>
              <a:ext cx="604158" cy="6041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cxnSp>
          <p:nvCxnSpPr>
            <p:cNvPr id="10" name="Curved Connector 9"/>
            <p:cNvCxnSpPr/>
            <p:nvPr/>
          </p:nvCxnSpPr>
          <p:spPr>
            <a:xfrm rot="5400000" flipH="1" flipV="1">
              <a:off x="1784020" y="2306671"/>
              <a:ext cx="12700" cy="781112"/>
            </a:xfrm>
            <a:prstGeom prst="curvedConnector3">
              <a:avLst>
                <a:gd name="adj1" fmla="val 2496669"/>
              </a:avLst>
            </a:prstGeom>
            <a:ln>
              <a:tailEnd type="triangle"/>
            </a:ln>
          </p:spPr>
          <p:style>
            <a:lnRef idx="3">
              <a:schemeClr val="dk1"/>
            </a:lnRef>
            <a:fillRef idx="0">
              <a:schemeClr val="dk1"/>
            </a:fillRef>
            <a:effectRef idx="2">
              <a:schemeClr val="dk1"/>
            </a:effectRef>
            <a:fontRef idx="minor">
              <a:schemeClr val="tx1"/>
            </a:fontRef>
          </p:style>
        </p:cxnSp>
        <p:cxnSp>
          <p:nvCxnSpPr>
            <p:cNvPr id="11" name="Curved Connector 10"/>
            <p:cNvCxnSpPr/>
            <p:nvPr/>
          </p:nvCxnSpPr>
          <p:spPr>
            <a:xfrm rot="16200000" flipH="1">
              <a:off x="2388178" y="3812809"/>
              <a:ext cx="12700" cy="781112"/>
            </a:xfrm>
            <a:prstGeom prst="curvedConnector3">
              <a:avLst>
                <a:gd name="adj1" fmla="val 2496669"/>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flipH="1">
              <a:off x="1481941" y="2910829"/>
              <a:ext cx="58284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flipV="1">
              <a:off x="1997622" y="3124431"/>
              <a:ext cx="176954" cy="6517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aphicFrame>
        <p:nvGraphicFramePr>
          <p:cNvPr id="14" name="Table 13"/>
          <p:cNvGraphicFramePr>
            <a:graphicFrameLocks noGrp="1"/>
          </p:cNvGraphicFramePr>
          <p:nvPr>
            <p:extLst/>
          </p:nvPr>
        </p:nvGraphicFramePr>
        <p:xfrm>
          <a:off x="4372301" y="2523196"/>
          <a:ext cx="4028902" cy="1854200"/>
        </p:xfrm>
        <a:graphic>
          <a:graphicData uri="http://schemas.openxmlformats.org/drawingml/2006/table">
            <a:tbl>
              <a:tblPr firstRow="1" bandRow="1">
                <a:tableStyleId>{7E9639D4-E3E2-4D34-9284-5A2195B3D0D7}</a:tableStyleId>
              </a:tblPr>
              <a:tblGrid>
                <a:gridCol w="2014451">
                  <a:extLst>
                    <a:ext uri="{9D8B030D-6E8A-4147-A177-3AD203B41FA5}">
                      <a16:colId xmlns:a16="http://schemas.microsoft.com/office/drawing/2014/main" val="20000"/>
                    </a:ext>
                  </a:extLst>
                </a:gridCol>
                <a:gridCol w="2014451">
                  <a:extLst>
                    <a:ext uri="{9D8B030D-6E8A-4147-A177-3AD203B41FA5}">
                      <a16:colId xmlns:a16="http://schemas.microsoft.com/office/drawing/2014/main" val="20001"/>
                    </a:ext>
                  </a:extLst>
                </a:gridCol>
              </a:tblGrid>
              <a:tr h="370840">
                <a:tc>
                  <a:txBody>
                    <a:bodyPr/>
                    <a:lstStyle/>
                    <a:p>
                      <a:r>
                        <a:rPr lang="en-US" dirty="0"/>
                        <a:t>Vertex</a:t>
                      </a:r>
                    </a:p>
                  </a:txBody>
                  <a:tcPr/>
                </a:tc>
                <a:tc>
                  <a:txBody>
                    <a:bodyPr/>
                    <a:lstStyle/>
                    <a:p>
                      <a:r>
                        <a:rPr lang="en-US" dirty="0"/>
                        <a:t>Neighbors</a:t>
                      </a:r>
                    </a:p>
                  </a:txBody>
                  <a:tcPr/>
                </a:tc>
                <a:extLst>
                  <a:ext uri="{0D108BD9-81ED-4DB2-BD59-A6C34878D82A}">
                    <a16:rowId xmlns:a16="http://schemas.microsoft.com/office/drawing/2014/main" val="10000"/>
                  </a:ext>
                </a:extLst>
              </a:tr>
              <a:tr h="370840">
                <a:tc>
                  <a:txBody>
                    <a:bodyPr/>
                    <a:lstStyle/>
                    <a:p>
                      <a:r>
                        <a:rPr lang="en-US" dirty="0"/>
                        <a:t>A</a:t>
                      </a:r>
                    </a:p>
                  </a:txBody>
                  <a:tcPr/>
                </a:tc>
                <a:tc>
                  <a:txBody>
                    <a:bodyPr/>
                    <a:lstStyle/>
                    <a:p>
                      <a:r>
                        <a:rPr lang="en-US" dirty="0"/>
                        <a:t>{C:</a:t>
                      </a:r>
                      <a:r>
                        <a:rPr lang="en-US" baseline="0" dirty="0"/>
                        <a:t> 1.0}</a:t>
                      </a:r>
                      <a:endParaRPr lang="en-US" dirty="0"/>
                    </a:p>
                  </a:txBody>
                  <a:tcPr/>
                </a:tc>
                <a:extLst>
                  <a:ext uri="{0D108BD9-81ED-4DB2-BD59-A6C34878D82A}">
                    <a16:rowId xmlns:a16="http://schemas.microsoft.com/office/drawing/2014/main" val="10001"/>
                  </a:ext>
                </a:extLst>
              </a:tr>
              <a:tr h="370840">
                <a:tc>
                  <a:txBody>
                    <a:bodyPr/>
                    <a:lstStyle/>
                    <a:p>
                      <a:r>
                        <a:rPr lang="en-US" dirty="0"/>
                        <a:t>B</a:t>
                      </a:r>
                    </a:p>
                  </a:txBody>
                  <a:tcPr/>
                </a:tc>
                <a:tc>
                  <a:txBody>
                    <a:bodyPr/>
                    <a:lstStyle/>
                    <a:p>
                      <a:r>
                        <a:rPr lang="en-US" dirty="0"/>
                        <a:t>{C: 1.0, D: 1.0}</a:t>
                      </a:r>
                    </a:p>
                  </a:txBody>
                  <a:tcPr/>
                </a:tc>
                <a:extLst>
                  <a:ext uri="{0D108BD9-81ED-4DB2-BD59-A6C34878D82A}">
                    <a16:rowId xmlns:a16="http://schemas.microsoft.com/office/drawing/2014/main" val="10002"/>
                  </a:ext>
                </a:extLst>
              </a:tr>
              <a:tr h="370840">
                <a:tc>
                  <a:txBody>
                    <a:bodyPr/>
                    <a:lstStyle/>
                    <a:p>
                      <a:r>
                        <a:rPr lang="en-US" dirty="0"/>
                        <a:t>C</a:t>
                      </a:r>
                    </a:p>
                  </a:txBody>
                  <a:tcPr/>
                </a:tc>
                <a:tc>
                  <a:txBody>
                    <a:bodyPr/>
                    <a:lstStyle/>
                    <a:p>
                      <a:r>
                        <a:rPr lang="en-US" dirty="0"/>
                        <a:t>{A:</a:t>
                      </a:r>
                      <a:r>
                        <a:rPr lang="en-US" baseline="0" dirty="0"/>
                        <a:t> 1.0}</a:t>
                      </a:r>
                      <a:endParaRPr lang="en-US" dirty="0"/>
                    </a:p>
                  </a:txBody>
                  <a:tcPr/>
                </a:tc>
                <a:extLst>
                  <a:ext uri="{0D108BD9-81ED-4DB2-BD59-A6C34878D82A}">
                    <a16:rowId xmlns:a16="http://schemas.microsoft.com/office/drawing/2014/main" val="10003"/>
                  </a:ext>
                </a:extLst>
              </a:tr>
              <a:tr h="370840">
                <a:tc>
                  <a:txBody>
                    <a:bodyPr/>
                    <a:lstStyle/>
                    <a:p>
                      <a:r>
                        <a:rPr lang="en-US" dirty="0"/>
                        <a:t>D</a:t>
                      </a:r>
                    </a:p>
                  </a:txBody>
                  <a:tcPr/>
                </a:tc>
                <a:tc>
                  <a:txBody>
                    <a:bodyPr/>
                    <a:lstStyle/>
                    <a:p>
                      <a:r>
                        <a:rPr lang="en-US" dirty="0"/>
                        <a:t>{}</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06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DC: Adjacency Matrix</a:t>
            </a:r>
          </a:p>
        </p:txBody>
      </p:sp>
      <p:sp>
        <p:nvSpPr>
          <p:cNvPr id="3" name="Content Placeholder 2"/>
          <p:cNvSpPr>
            <a:spLocks noGrp="1"/>
          </p:cNvSpPr>
          <p:nvPr>
            <p:ph idx="1"/>
          </p:nvPr>
        </p:nvSpPr>
        <p:spPr/>
        <p:txBody>
          <a:bodyPr>
            <a:normAutofit lnSpcReduction="10000"/>
          </a:bodyPr>
          <a:lstStyle/>
          <a:p>
            <a:r>
              <a:rPr lang="en-US" dirty="0"/>
              <a:t>Store the connectivity of the graph in a matrix</a:t>
            </a:r>
          </a:p>
          <a:p>
            <a:endParaRPr lang="en-US" dirty="0"/>
          </a:p>
          <a:p>
            <a:endParaRPr lang="en-US" dirty="0"/>
          </a:p>
          <a:p>
            <a:endParaRPr lang="en-US" dirty="0"/>
          </a:p>
          <a:p>
            <a:endParaRPr lang="en-US" dirty="0"/>
          </a:p>
          <a:p>
            <a:endParaRPr lang="en-US" dirty="0"/>
          </a:p>
          <a:p>
            <a:endParaRPr lang="en-US" dirty="0"/>
          </a:p>
          <a:p>
            <a:r>
              <a:rPr lang="en-US" dirty="0"/>
              <a:t>Cons:  ?????????</a:t>
            </a:r>
          </a:p>
          <a:p>
            <a:pPr marL="342900" indent="-342900">
              <a:buFont typeface="Arial" charset="0"/>
              <a:buChar char="•"/>
            </a:pPr>
            <a:r>
              <a:rPr lang="en-US" b="0" dirty="0"/>
              <a:t>O(|V|</a:t>
            </a:r>
            <a:r>
              <a:rPr lang="en-US" b="0" baseline="30000" dirty="0"/>
              <a:t>2</a:t>
            </a:r>
            <a:r>
              <a:rPr lang="en-US" b="0" dirty="0"/>
              <a:t>) space regardless of the number of edges</a:t>
            </a:r>
          </a:p>
          <a:p>
            <a:r>
              <a:rPr lang="en-US" dirty="0"/>
              <a:t>Almost always stored as a </a:t>
            </a:r>
            <a:r>
              <a:rPr lang="en-US" dirty="0">
                <a:solidFill>
                  <a:schemeClr val="tx2"/>
                </a:solidFill>
              </a:rPr>
              <a:t>sparse matrix</a:t>
            </a:r>
          </a:p>
        </p:txBody>
      </p:sp>
      <p:sp>
        <p:nvSpPr>
          <p:cNvPr id="4" name="Slide Number Placeholder 3"/>
          <p:cNvSpPr>
            <a:spLocks noGrp="1"/>
          </p:cNvSpPr>
          <p:nvPr>
            <p:ph type="sldNum" sz="quarter" idx="12"/>
          </p:nvPr>
        </p:nvSpPr>
        <p:spPr/>
        <p:txBody>
          <a:bodyPr/>
          <a:lstStyle/>
          <a:p>
            <a:fld id="{A2EF37A0-74FC-AB4F-AE4C-D9BFC6719E9F}" type="slidenum">
              <a:rPr lang="en-US" smtClean="0"/>
              <a:t>17</a:t>
            </a:fld>
            <a:endParaRPr lang="en-US"/>
          </a:p>
        </p:txBody>
      </p:sp>
      <p:grpSp>
        <p:nvGrpSpPr>
          <p:cNvPr id="5" name="Group 4"/>
          <p:cNvGrpSpPr/>
          <p:nvPr/>
        </p:nvGrpSpPr>
        <p:grpSpPr>
          <a:xfrm>
            <a:off x="877783" y="2608750"/>
            <a:ext cx="2416632" cy="1683092"/>
            <a:chOff x="877783" y="2608750"/>
            <a:chExt cx="2416632" cy="1683092"/>
          </a:xfrm>
        </p:grpSpPr>
        <p:sp>
          <p:nvSpPr>
            <p:cNvPr id="6" name="Oval 5"/>
            <p:cNvSpPr/>
            <p:nvPr/>
          </p:nvSpPr>
          <p:spPr>
            <a:xfrm>
              <a:off x="2086099" y="2608750"/>
              <a:ext cx="604158" cy="6041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a:t>
              </a:r>
            </a:p>
          </p:txBody>
        </p:sp>
        <p:sp>
          <p:nvSpPr>
            <p:cNvPr id="7" name="Oval 6"/>
            <p:cNvSpPr/>
            <p:nvPr/>
          </p:nvSpPr>
          <p:spPr>
            <a:xfrm>
              <a:off x="1481941" y="3687684"/>
              <a:ext cx="604158" cy="6041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B</a:t>
              </a:r>
            </a:p>
          </p:txBody>
        </p:sp>
        <p:sp>
          <p:nvSpPr>
            <p:cNvPr id="8" name="Oval 7"/>
            <p:cNvSpPr/>
            <p:nvPr/>
          </p:nvSpPr>
          <p:spPr>
            <a:xfrm>
              <a:off x="2690257" y="3687684"/>
              <a:ext cx="604158" cy="6041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D</a:t>
              </a:r>
            </a:p>
          </p:txBody>
        </p:sp>
        <p:sp>
          <p:nvSpPr>
            <p:cNvPr id="9" name="Oval 8"/>
            <p:cNvSpPr/>
            <p:nvPr/>
          </p:nvSpPr>
          <p:spPr>
            <a:xfrm>
              <a:off x="877783" y="2608750"/>
              <a:ext cx="604158" cy="6041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cxnSp>
          <p:nvCxnSpPr>
            <p:cNvPr id="10" name="Curved Connector 9"/>
            <p:cNvCxnSpPr/>
            <p:nvPr/>
          </p:nvCxnSpPr>
          <p:spPr>
            <a:xfrm rot="5400000" flipH="1" flipV="1">
              <a:off x="1784020" y="2306671"/>
              <a:ext cx="12700" cy="781112"/>
            </a:xfrm>
            <a:prstGeom prst="curvedConnector3">
              <a:avLst>
                <a:gd name="adj1" fmla="val 2496669"/>
              </a:avLst>
            </a:prstGeom>
            <a:ln>
              <a:tailEnd type="triangle"/>
            </a:ln>
          </p:spPr>
          <p:style>
            <a:lnRef idx="3">
              <a:schemeClr val="dk1"/>
            </a:lnRef>
            <a:fillRef idx="0">
              <a:schemeClr val="dk1"/>
            </a:fillRef>
            <a:effectRef idx="2">
              <a:schemeClr val="dk1"/>
            </a:effectRef>
            <a:fontRef idx="minor">
              <a:schemeClr val="tx1"/>
            </a:fontRef>
          </p:style>
        </p:cxnSp>
        <p:cxnSp>
          <p:nvCxnSpPr>
            <p:cNvPr id="11" name="Curved Connector 10"/>
            <p:cNvCxnSpPr/>
            <p:nvPr/>
          </p:nvCxnSpPr>
          <p:spPr>
            <a:xfrm rot="16200000" flipH="1">
              <a:off x="2388178" y="3812809"/>
              <a:ext cx="12700" cy="781112"/>
            </a:xfrm>
            <a:prstGeom prst="curvedConnector3">
              <a:avLst>
                <a:gd name="adj1" fmla="val 2496669"/>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flipH="1">
              <a:off x="1481941" y="2910829"/>
              <a:ext cx="58284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flipV="1">
              <a:off x="1997622" y="3124431"/>
              <a:ext cx="176954" cy="6517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aphicFrame>
        <p:nvGraphicFramePr>
          <p:cNvPr id="14" name="Table 13"/>
          <p:cNvGraphicFramePr>
            <a:graphicFrameLocks noGrp="1"/>
          </p:cNvGraphicFramePr>
          <p:nvPr>
            <p:extLst/>
          </p:nvPr>
        </p:nvGraphicFramePr>
        <p:xfrm>
          <a:off x="5372535" y="2544684"/>
          <a:ext cx="2286000" cy="2286000"/>
        </p:xfrm>
        <a:graphic>
          <a:graphicData uri="http://schemas.openxmlformats.org/drawingml/2006/table">
            <a:tbl>
              <a:tblPr firstRow="1" firstCol="1" bandRow="1">
                <a:tableStyleId>{073A0DAA-6AF3-43AB-8588-CEC1D06C72B9}</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tblGrid>
              <a:tr h="457200">
                <a:tc>
                  <a:txBody>
                    <a:bodyPr/>
                    <a:lstStyle/>
                    <a:p>
                      <a:endParaRPr lang="en-US" dirty="0"/>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tc>
                  <a:txBody>
                    <a:bodyPr/>
                    <a:lstStyle/>
                    <a:p>
                      <a:r>
                        <a:rPr lang="en-US" dirty="0"/>
                        <a:t>D</a:t>
                      </a:r>
                    </a:p>
                  </a:txBody>
                  <a:tcPr/>
                </a:tc>
                <a:extLst>
                  <a:ext uri="{0D108BD9-81ED-4DB2-BD59-A6C34878D82A}">
                    <a16:rowId xmlns:a16="http://schemas.microsoft.com/office/drawing/2014/main" val="10000"/>
                  </a:ext>
                </a:extLst>
              </a:tr>
              <a:tr h="457200">
                <a:tc>
                  <a:txBody>
                    <a:bodyPr/>
                    <a:lstStyle/>
                    <a:p>
                      <a:r>
                        <a:rPr lang="en-US" dirty="0"/>
                        <a:t>A</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extLst>
                  <a:ext uri="{0D108BD9-81ED-4DB2-BD59-A6C34878D82A}">
                    <a16:rowId xmlns:a16="http://schemas.microsoft.com/office/drawing/2014/main" val="10001"/>
                  </a:ext>
                </a:extLst>
              </a:tr>
              <a:tr h="457200">
                <a:tc>
                  <a:txBody>
                    <a:bodyPr/>
                    <a:lstStyle/>
                    <a:p>
                      <a:r>
                        <a:rPr lang="en-US" dirty="0"/>
                        <a:t>B</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extLst>
                  <a:ext uri="{0D108BD9-81ED-4DB2-BD59-A6C34878D82A}">
                    <a16:rowId xmlns:a16="http://schemas.microsoft.com/office/drawing/2014/main" val="10002"/>
                  </a:ext>
                </a:extLst>
              </a:tr>
              <a:tr h="457200">
                <a:tc>
                  <a:txBody>
                    <a:bodyPr/>
                    <a:lstStyle/>
                    <a:p>
                      <a:r>
                        <a:rPr lang="en-US" dirty="0"/>
                        <a:t>C</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extLst>
                  <a:ext uri="{0D108BD9-81ED-4DB2-BD59-A6C34878D82A}">
                    <a16:rowId xmlns:a16="http://schemas.microsoft.com/office/drawing/2014/main" val="10003"/>
                  </a:ext>
                </a:extLst>
              </a:tr>
              <a:tr h="457200">
                <a:tc>
                  <a:txBody>
                    <a:bodyPr/>
                    <a:lstStyle/>
                    <a:p>
                      <a:r>
                        <a:rPr lang="en-US" dirty="0"/>
                        <a:t>D</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extLst>
                  <a:ext uri="{0D108BD9-81ED-4DB2-BD59-A6C34878D82A}">
                    <a16:rowId xmlns:a16="http://schemas.microsoft.com/office/drawing/2014/main" val="10004"/>
                  </a:ext>
                </a:extLst>
              </a:tr>
            </a:tbl>
          </a:graphicData>
        </a:graphic>
      </p:graphicFrame>
      <p:sp>
        <p:nvSpPr>
          <p:cNvPr id="15" name="TextBox 14"/>
          <p:cNvSpPr txBox="1"/>
          <p:nvPr/>
        </p:nvSpPr>
        <p:spPr>
          <a:xfrm>
            <a:off x="5372535" y="2161308"/>
            <a:ext cx="2286000" cy="369332"/>
          </a:xfrm>
          <a:prstGeom prst="rect">
            <a:avLst/>
          </a:prstGeom>
          <a:noFill/>
        </p:spPr>
        <p:txBody>
          <a:bodyPr wrap="square" rtlCol="0">
            <a:spAutoFit/>
          </a:bodyPr>
          <a:lstStyle/>
          <a:p>
            <a:pPr algn="ctr"/>
            <a:r>
              <a:rPr lang="en-US"/>
              <a:t>From</a:t>
            </a:r>
          </a:p>
        </p:txBody>
      </p:sp>
      <p:sp>
        <p:nvSpPr>
          <p:cNvPr id="16" name="TextBox 15"/>
          <p:cNvSpPr txBox="1"/>
          <p:nvPr/>
        </p:nvSpPr>
        <p:spPr>
          <a:xfrm rot="16200000">
            <a:off x="4031521" y="3504446"/>
            <a:ext cx="2286000" cy="369332"/>
          </a:xfrm>
          <a:prstGeom prst="rect">
            <a:avLst/>
          </a:prstGeom>
          <a:noFill/>
        </p:spPr>
        <p:txBody>
          <a:bodyPr wrap="square" rtlCol="0">
            <a:spAutoFit/>
          </a:bodyPr>
          <a:lstStyle/>
          <a:p>
            <a:pPr algn="ctr"/>
            <a:r>
              <a:rPr lang="en-US"/>
              <a:t>To</a:t>
            </a:r>
          </a:p>
        </p:txBody>
      </p:sp>
    </p:spTree>
    <p:extLst>
      <p:ext uri="{BB962C8B-B14F-4D97-AF65-F5344CB8AC3E}">
        <p14:creationId xmlns:p14="http://schemas.microsoft.com/office/powerpoint/2010/main" val="303462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DP: Select/slicing</a:t>
            </a:r>
          </a:p>
        </p:txBody>
      </p:sp>
      <p:sp>
        <p:nvSpPr>
          <p:cNvPr id="3" name="Content Placeholder 2"/>
          <p:cNvSpPr>
            <a:spLocks noGrp="1"/>
          </p:cNvSpPr>
          <p:nvPr>
            <p:ph idx="1"/>
          </p:nvPr>
        </p:nvSpPr>
        <p:spPr>
          <a:xfrm>
            <a:off x="457200" y="1564483"/>
            <a:ext cx="7620000" cy="750757"/>
          </a:xfrm>
        </p:spPr>
        <p:txBody>
          <a:bodyPr/>
          <a:lstStyle/>
          <a:p>
            <a:r>
              <a:rPr lang="en-US" dirty="0"/>
              <a:t>Select only some of the rows, or some of the columns, or </a:t>
            </a:r>
            <a:r>
              <a:rPr lang="en-US"/>
              <a:t>a combination</a:t>
            </a:r>
          </a:p>
        </p:txBody>
      </p:sp>
      <p:sp>
        <p:nvSpPr>
          <p:cNvPr id="5" name="Slide Number Placeholder 4"/>
          <p:cNvSpPr>
            <a:spLocks noGrp="1"/>
          </p:cNvSpPr>
          <p:nvPr>
            <p:ph type="sldNum" sz="quarter" idx="12"/>
          </p:nvPr>
        </p:nvSpPr>
        <p:spPr/>
        <p:txBody>
          <a:bodyPr/>
          <a:lstStyle/>
          <a:p>
            <a:fld id="{A2EF37A0-74FC-AB4F-AE4C-D9BFC6719E9F}" type="slidenum">
              <a:rPr lang="en-US" smtClean="0"/>
              <a:pPr/>
              <a:t>18</a:t>
            </a:fld>
            <a:endParaRPr lang="en-US"/>
          </a:p>
        </p:txBody>
      </p:sp>
      <p:graphicFrame>
        <p:nvGraphicFramePr>
          <p:cNvPr id="8" name="Table 7"/>
          <p:cNvGraphicFramePr>
            <a:graphicFrameLocks noGrp="1"/>
          </p:cNvGraphicFramePr>
          <p:nvPr>
            <p:extLst/>
          </p:nvPr>
        </p:nvGraphicFramePr>
        <p:xfrm>
          <a:off x="41707" y="2468668"/>
          <a:ext cx="4156492" cy="1897860"/>
        </p:xfrm>
        <a:graphic>
          <a:graphicData uri="http://schemas.openxmlformats.org/drawingml/2006/table">
            <a:tbl>
              <a:tblPr firstRow="1" bandRow="1">
                <a:tableStyleId>{7E9639D4-E3E2-4D34-9284-5A2195B3D0D7}</a:tableStyleId>
              </a:tblPr>
              <a:tblGrid>
                <a:gridCol w="1039123">
                  <a:extLst>
                    <a:ext uri="{9D8B030D-6E8A-4147-A177-3AD203B41FA5}">
                      <a16:colId xmlns:a16="http://schemas.microsoft.com/office/drawing/2014/main" val="20000"/>
                    </a:ext>
                  </a:extLst>
                </a:gridCol>
                <a:gridCol w="1039123">
                  <a:extLst>
                    <a:ext uri="{9D8B030D-6E8A-4147-A177-3AD203B41FA5}">
                      <a16:colId xmlns:a16="http://schemas.microsoft.com/office/drawing/2014/main" val="20001"/>
                    </a:ext>
                  </a:extLst>
                </a:gridCol>
                <a:gridCol w="1039123">
                  <a:extLst>
                    <a:ext uri="{9D8B030D-6E8A-4147-A177-3AD203B41FA5}">
                      <a16:colId xmlns:a16="http://schemas.microsoft.com/office/drawing/2014/main" val="20002"/>
                    </a:ext>
                  </a:extLst>
                </a:gridCol>
                <a:gridCol w="1039123">
                  <a:extLst>
                    <a:ext uri="{9D8B030D-6E8A-4147-A177-3AD203B41FA5}">
                      <a16:colId xmlns:a16="http://schemas.microsoft.com/office/drawing/2014/main" val="20003"/>
                    </a:ext>
                  </a:extLst>
                </a:gridCol>
              </a:tblGrid>
              <a:tr h="379572">
                <a:tc>
                  <a:txBody>
                    <a:bodyPr/>
                    <a:lstStyle/>
                    <a:p>
                      <a:r>
                        <a:rPr lang="en-US" dirty="0"/>
                        <a:t>ID</a:t>
                      </a:r>
                    </a:p>
                  </a:txBody>
                  <a:tcPr/>
                </a:tc>
                <a:tc>
                  <a:txBody>
                    <a:bodyPr/>
                    <a:lstStyle/>
                    <a:p>
                      <a:r>
                        <a:rPr lang="en-US" dirty="0"/>
                        <a:t>age</a:t>
                      </a:r>
                    </a:p>
                  </a:txBody>
                  <a:tcPr/>
                </a:tc>
                <a:tc>
                  <a:txBody>
                    <a:bodyPr/>
                    <a:lstStyle/>
                    <a:p>
                      <a:r>
                        <a:rPr lang="en-US" dirty="0" err="1"/>
                        <a:t>wgt_kg</a:t>
                      </a:r>
                      <a:endParaRPr lang="en-US" dirty="0"/>
                    </a:p>
                  </a:txBody>
                  <a:tcPr/>
                </a:tc>
                <a:tc>
                  <a:txBody>
                    <a:bodyPr/>
                    <a:lstStyle/>
                    <a:p>
                      <a:r>
                        <a:rPr lang="en-US" dirty="0" err="1"/>
                        <a:t>hgt_cm</a:t>
                      </a:r>
                      <a:endParaRPr lang="en-US" dirty="0"/>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12.2</a:t>
                      </a:r>
                    </a:p>
                  </a:txBody>
                  <a:tcPr/>
                </a:tc>
                <a:tc>
                  <a:txBody>
                    <a:bodyPr/>
                    <a:lstStyle/>
                    <a:p>
                      <a:r>
                        <a:rPr lang="en-US" dirty="0"/>
                        <a:t>42.3</a:t>
                      </a:r>
                    </a:p>
                  </a:txBody>
                  <a:tcPr/>
                </a:tc>
                <a:tc>
                  <a:txBody>
                    <a:bodyPr/>
                    <a:lstStyle/>
                    <a:p>
                      <a:r>
                        <a:rPr lang="en-US" dirty="0"/>
                        <a:t>145.1</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11.0</a:t>
                      </a:r>
                    </a:p>
                  </a:txBody>
                  <a:tcPr/>
                </a:tc>
                <a:tc>
                  <a:txBody>
                    <a:bodyPr/>
                    <a:lstStyle/>
                    <a:p>
                      <a:r>
                        <a:rPr lang="en-US" dirty="0"/>
                        <a:t>40.8</a:t>
                      </a:r>
                    </a:p>
                  </a:txBody>
                  <a:tcPr/>
                </a:tc>
                <a:tc>
                  <a:txBody>
                    <a:bodyPr/>
                    <a:lstStyle/>
                    <a:p>
                      <a:r>
                        <a:rPr lang="en-US" dirty="0"/>
                        <a:t>143.8</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15.6</a:t>
                      </a:r>
                    </a:p>
                  </a:txBody>
                  <a:tcPr/>
                </a:tc>
                <a:tc>
                  <a:txBody>
                    <a:bodyPr/>
                    <a:lstStyle/>
                    <a:p>
                      <a:r>
                        <a:rPr lang="en-US" dirty="0"/>
                        <a:t>65.3</a:t>
                      </a:r>
                    </a:p>
                  </a:txBody>
                  <a:tcPr/>
                </a:tc>
                <a:tc>
                  <a:txBody>
                    <a:bodyPr/>
                    <a:lstStyle/>
                    <a:p>
                      <a:r>
                        <a:rPr lang="en-US" dirty="0"/>
                        <a:t>165.3</a:t>
                      </a:r>
                    </a:p>
                  </a:txBody>
                  <a:tcPr/>
                </a:tc>
                <a:extLst>
                  <a:ext uri="{0D108BD9-81ED-4DB2-BD59-A6C34878D82A}">
                    <a16:rowId xmlns:a16="http://schemas.microsoft.com/office/drawing/2014/main" val="10003"/>
                  </a:ext>
                </a:extLst>
              </a:tr>
              <a:tr h="379572">
                <a:tc>
                  <a:txBody>
                    <a:bodyPr/>
                    <a:lstStyle/>
                    <a:p>
                      <a:r>
                        <a:rPr lang="en-US" dirty="0"/>
                        <a:t>4</a:t>
                      </a:r>
                    </a:p>
                  </a:txBody>
                  <a:tcPr/>
                </a:tc>
                <a:tc>
                  <a:txBody>
                    <a:bodyPr/>
                    <a:lstStyle/>
                    <a:p>
                      <a:r>
                        <a:rPr lang="en-US" dirty="0"/>
                        <a:t>35.1</a:t>
                      </a:r>
                    </a:p>
                  </a:txBody>
                  <a:tcPr/>
                </a:tc>
                <a:tc>
                  <a:txBody>
                    <a:bodyPr/>
                    <a:lstStyle/>
                    <a:p>
                      <a:r>
                        <a:rPr lang="en-US" dirty="0"/>
                        <a:t>84.2</a:t>
                      </a:r>
                    </a:p>
                  </a:txBody>
                  <a:tcPr/>
                </a:tc>
                <a:tc>
                  <a:txBody>
                    <a:bodyPr/>
                    <a:lstStyle/>
                    <a:p>
                      <a:r>
                        <a:rPr lang="en-US" dirty="0"/>
                        <a:t>185.8</a:t>
                      </a:r>
                    </a:p>
                  </a:txBody>
                  <a:tcPr/>
                </a:tc>
                <a:extLst>
                  <a:ext uri="{0D108BD9-81ED-4DB2-BD59-A6C34878D82A}">
                    <a16:rowId xmlns:a16="http://schemas.microsoft.com/office/drawing/2014/main" val="10004"/>
                  </a:ext>
                </a:extLst>
              </a:tr>
            </a:tbl>
          </a:graphicData>
        </a:graphic>
      </p:graphicFrame>
      <p:graphicFrame>
        <p:nvGraphicFramePr>
          <p:cNvPr id="22" name="Table 21"/>
          <p:cNvGraphicFramePr>
            <a:graphicFrameLocks noGrp="1"/>
          </p:cNvGraphicFramePr>
          <p:nvPr>
            <p:extLst/>
          </p:nvPr>
        </p:nvGraphicFramePr>
        <p:xfrm>
          <a:off x="6800194" y="1939861"/>
          <a:ext cx="1990610" cy="1931550"/>
        </p:xfrm>
        <a:graphic>
          <a:graphicData uri="http://schemas.openxmlformats.org/drawingml/2006/table">
            <a:tbl>
              <a:tblPr firstRow="1" bandRow="1">
                <a:tableStyleId>{7E9639D4-E3E2-4D34-9284-5A2195B3D0D7}</a:tableStyleId>
              </a:tblPr>
              <a:tblGrid>
                <a:gridCol w="995305">
                  <a:extLst>
                    <a:ext uri="{9D8B030D-6E8A-4147-A177-3AD203B41FA5}">
                      <a16:colId xmlns:a16="http://schemas.microsoft.com/office/drawing/2014/main" val="20000"/>
                    </a:ext>
                  </a:extLst>
                </a:gridCol>
                <a:gridCol w="995305">
                  <a:extLst>
                    <a:ext uri="{9D8B030D-6E8A-4147-A177-3AD203B41FA5}">
                      <a16:colId xmlns:a16="http://schemas.microsoft.com/office/drawing/2014/main" val="20001"/>
                    </a:ext>
                  </a:extLst>
                </a:gridCol>
              </a:tblGrid>
              <a:tr h="386310">
                <a:tc>
                  <a:txBody>
                    <a:bodyPr/>
                    <a:lstStyle/>
                    <a:p>
                      <a:r>
                        <a:rPr lang="en-US" dirty="0"/>
                        <a:t>ID</a:t>
                      </a:r>
                    </a:p>
                  </a:txBody>
                  <a:tcPr/>
                </a:tc>
                <a:tc>
                  <a:txBody>
                    <a:bodyPr/>
                    <a:lstStyle/>
                    <a:p>
                      <a:r>
                        <a:rPr lang="en-US" dirty="0"/>
                        <a:t>age</a:t>
                      </a:r>
                    </a:p>
                  </a:txBody>
                  <a:tcPr/>
                </a:tc>
                <a:extLst>
                  <a:ext uri="{0D108BD9-81ED-4DB2-BD59-A6C34878D82A}">
                    <a16:rowId xmlns:a16="http://schemas.microsoft.com/office/drawing/2014/main" val="10000"/>
                  </a:ext>
                </a:extLst>
              </a:tr>
              <a:tr h="386310">
                <a:tc>
                  <a:txBody>
                    <a:bodyPr/>
                    <a:lstStyle/>
                    <a:p>
                      <a:r>
                        <a:rPr lang="en-US" dirty="0"/>
                        <a:t>1</a:t>
                      </a:r>
                    </a:p>
                  </a:txBody>
                  <a:tcPr/>
                </a:tc>
                <a:tc>
                  <a:txBody>
                    <a:bodyPr/>
                    <a:lstStyle/>
                    <a:p>
                      <a:r>
                        <a:rPr lang="en-US" dirty="0"/>
                        <a:t>12.2</a:t>
                      </a:r>
                    </a:p>
                  </a:txBody>
                  <a:tcPr/>
                </a:tc>
                <a:extLst>
                  <a:ext uri="{0D108BD9-81ED-4DB2-BD59-A6C34878D82A}">
                    <a16:rowId xmlns:a16="http://schemas.microsoft.com/office/drawing/2014/main" val="10001"/>
                  </a:ext>
                </a:extLst>
              </a:tr>
              <a:tr h="386310">
                <a:tc>
                  <a:txBody>
                    <a:bodyPr/>
                    <a:lstStyle/>
                    <a:p>
                      <a:r>
                        <a:rPr lang="en-US" dirty="0"/>
                        <a:t>2</a:t>
                      </a:r>
                    </a:p>
                  </a:txBody>
                  <a:tcPr/>
                </a:tc>
                <a:tc>
                  <a:txBody>
                    <a:bodyPr/>
                    <a:lstStyle/>
                    <a:p>
                      <a:r>
                        <a:rPr lang="en-US" dirty="0"/>
                        <a:t>11.0</a:t>
                      </a:r>
                    </a:p>
                  </a:txBody>
                  <a:tcPr/>
                </a:tc>
                <a:extLst>
                  <a:ext uri="{0D108BD9-81ED-4DB2-BD59-A6C34878D82A}">
                    <a16:rowId xmlns:a16="http://schemas.microsoft.com/office/drawing/2014/main" val="10002"/>
                  </a:ext>
                </a:extLst>
              </a:tr>
              <a:tr h="386310">
                <a:tc>
                  <a:txBody>
                    <a:bodyPr/>
                    <a:lstStyle/>
                    <a:p>
                      <a:r>
                        <a:rPr lang="en-US" dirty="0"/>
                        <a:t>3</a:t>
                      </a:r>
                    </a:p>
                  </a:txBody>
                  <a:tcPr/>
                </a:tc>
                <a:tc>
                  <a:txBody>
                    <a:bodyPr/>
                    <a:lstStyle/>
                    <a:p>
                      <a:r>
                        <a:rPr lang="en-US" dirty="0"/>
                        <a:t>15.6</a:t>
                      </a:r>
                    </a:p>
                  </a:txBody>
                  <a:tcPr/>
                </a:tc>
                <a:extLst>
                  <a:ext uri="{0D108BD9-81ED-4DB2-BD59-A6C34878D82A}">
                    <a16:rowId xmlns:a16="http://schemas.microsoft.com/office/drawing/2014/main" val="10003"/>
                  </a:ext>
                </a:extLst>
              </a:tr>
              <a:tr h="386310">
                <a:tc>
                  <a:txBody>
                    <a:bodyPr/>
                    <a:lstStyle/>
                    <a:p>
                      <a:r>
                        <a:rPr lang="en-US" dirty="0"/>
                        <a:t>4</a:t>
                      </a:r>
                    </a:p>
                  </a:txBody>
                  <a:tcPr/>
                </a:tc>
                <a:tc>
                  <a:txBody>
                    <a:bodyPr/>
                    <a:lstStyle/>
                    <a:p>
                      <a:r>
                        <a:rPr lang="en-US" dirty="0"/>
                        <a:t>35.1</a:t>
                      </a:r>
                    </a:p>
                  </a:txBody>
                  <a:tcPr/>
                </a:tc>
                <a:extLst>
                  <a:ext uri="{0D108BD9-81ED-4DB2-BD59-A6C34878D82A}">
                    <a16:rowId xmlns:a16="http://schemas.microsoft.com/office/drawing/2014/main" val="10004"/>
                  </a:ext>
                </a:extLst>
              </a:tr>
            </a:tbl>
          </a:graphicData>
        </a:graphic>
      </p:graphicFrame>
      <p:sp>
        <p:nvSpPr>
          <p:cNvPr id="4" name="TextBox 3"/>
          <p:cNvSpPr txBox="1"/>
          <p:nvPr/>
        </p:nvSpPr>
        <p:spPr>
          <a:xfrm>
            <a:off x="4665916" y="2332731"/>
            <a:ext cx="1582484" cy="646331"/>
          </a:xfrm>
          <a:prstGeom prst="rect">
            <a:avLst/>
          </a:prstGeom>
          <a:noFill/>
        </p:spPr>
        <p:txBody>
          <a:bodyPr wrap="none" rtlCol="0">
            <a:spAutoFit/>
          </a:bodyPr>
          <a:lstStyle/>
          <a:p>
            <a:r>
              <a:rPr lang="en-US" dirty="0"/>
              <a:t>Only columns</a:t>
            </a:r>
          </a:p>
          <a:p>
            <a:r>
              <a:rPr lang="en-US" dirty="0"/>
              <a:t>ID and Age</a:t>
            </a:r>
          </a:p>
        </p:txBody>
      </p:sp>
      <p:sp>
        <p:nvSpPr>
          <p:cNvPr id="26" name="TextBox 25"/>
          <p:cNvSpPr txBox="1"/>
          <p:nvPr/>
        </p:nvSpPr>
        <p:spPr>
          <a:xfrm>
            <a:off x="370357" y="4530110"/>
            <a:ext cx="1621437" cy="646331"/>
          </a:xfrm>
          <a:prstGeom prst="rect">
            <a:avLst/>
          </a:prstGeom>
          <a:noFill/>
        </p:spPr>
        <p:txBody>
          <a:bodyPr wrap="square" rtlCol="0">
            <a:spAutoFit/>
          </a:bodyPr>
          <a:lstStyle/>
          <a:p>
            <a:r>
              <a:rPr lang="en-US" dirty="0"/>
              <a:t>Only rows with </a:t>
            </a:r>
            <a:r>
              <a:rPr lang="en-US" dirty="0" err="1"/>
              <a:t>wgt</a:t>
            </a:r>
            <a:r>
              <a:rPr lang="en-US" dirty="0"/>
              <a:t> &gt; 41</a:t>
            </a:r>
          </a:p>
        </p:txBody>
      </p:sp>
      <p:sp>
        <p:nvSpPr>
          <p:cNvPr id="27" name="TextBox 26"/>
          <p:cNvSpPr txBox="1"/>
          <p:nvPr/>
        </p:nvSpPr>
        <p:spPr>
          <a:xfrm>
            <a:off x="5127580" y="4370918"/>
            <a:ext cx="659155" cy="369332"/>
          </a:xfrm>
          <a:prstGeom prst="rect">
            <a:avLst/>
          </a:prstGeom>
          <a:noFill/>
        </p:spPr>
        <p:txBody>
          <a:bodyPr wrap="none" rtlCol="0">
            <a:spAutoFit/>
          </a:bodyPr>
          <a:lstStyle/>
          <a:p>
            <a:r>
              <a:rPr lang="en-US" dirty="0"/>
              <a:t>Both</a:t>
            </a:r>
          </a:p>
        </p:txBody>
      </p:sp>
      <p:graphicFrame>
        <p:nvGraphicFramePr>
          <p:cNvPr id="28" name="Table 27"/>
          <p:cNvGraphicFramePr>
            <a:graphicFrameLocks noGrp="1"/>
          </p:cNvGraphicFramePr>
          <p:nvPr>
            <p:extLst/>
          </p:nvPr>
        </p:nvGraphicFramePr>
        <p:xfrm>
          <a:off x="41707" y="5385278"/>
          <a:ext cx="4143088" cy="1472720"/>
        </p:xfrm>
        <a:graphic>
          <a:graphicData uri="http://schemas.openxmlformats.org/drawingml/2006/table">
            <a:tbl>
              <a:tblPr firstRow="1" bandRow="1">
                <a:tableStyleId>{7E9639D4-E3E2-4D34-9284-5A2195B3D0D7}</a:tableStyleId>
              </a:tblPr>
              <a:tblGrid>
                <a:gridCol w="1035772">
                  <a:extLst>
                    <a:ext uri="{9D8B030D-6E8A-4147-A177-3AD203B41FA5}">
                      <a16:colId xmlns:a16="http://schemas.microsoft.com/office/drawing/2014/main" val="20000"/>
                    </a:ext>
                  </a:extLst>
                </a:gridCol>
                <a:gridCol w="1035772">
                  <a:extLst>
                    <a:ext uri="{9D8B030D-6E8A-4147-A177-3AD203B41FA5}">
                      <a16:colId xmlns:a16="http://schemas.microsoft.com/office/drawing/2014/main" val="20001"/>
                    </a:ext>
                  </a:extLst>
                </a:gridCol>
                <a:gridCol w="1035772">
                  <a:extLst>
                    <a:ext uri="{9D8B030D-6E8A-4147-A177-3AD203B41FA5}">
                      <a16:colId xmlns:a16="http://schemas.microsoft.com/office/drawing/2014/main" val="20002"/>
                    </a:ext>
                  </a:extLst>
                </a:gridCol>
                <a:gridCol w="1035772">
                  <a:extLst>
                    <a:ext uri="{9D8B030D-6E8A-4147-A177-3AD203B41FA5}">
                      <a16:colId xmlns:a16="http://schemas.microsoft.com/office/drawing/2014/main" val="20003"/>
                    </a:ext>
                  </a:extLst>
                </a:gridCol>
              </a:tblGrid>
              <a:tr h="368180">
                <a:tc>
                  <a:txBody>
                    <a:bodyPr/>
                    <a:lstStyle/>
                    <a:p>
                      <a:r>
                        <a:rPr lang="en-US" dirty="0"/>
                        <a:t>ID</a:t>
                      </a:r>
                    </a:p>
                  </a:txBody>
                  <a:tcPr/>
                </a:tc>
                <a:tc>
                  <a:txBody>
                    <a:bodyPr/>
                    <a:lstStyle/>
                    <a:p>
                      <a:r>
                        <a:rPr lang="en-US" dirty="0"/>
                        <a:t>age</a:t>
                      </a:r>
                    </a:p>
                  </a:txBody>
                  <a:tcPr/>
                </a:tc>
                <a:tc>
                  <a:txBody>
                    <a:bodyPr/>
                    <a:lstStyle/>
                    <a:p>
                      <a:r>
                        <a:rPr lang="en-US" dirty="0" err="1"/>
                        <a:t>wgt_kg</a:t>
                      </a:r>
                      <a:endParaRPr lang="en-US" dirty="0"/>
                    </a:p>
                  </a:txBody>
                  <a:tcPr/>
                </a:tc>
                <a:tc>
                  <a:txBody>
                    <a:bodyPr/>
                    <a:lstStyle/>
                    <a:p>
                      <a:r>
                        <a:rPr lang="en-US" dirty="0" err="1"/>
                        <a:t>hgt_cm</a:t>
                      </a:r>
                      <a:endParaRPr lang="en-US" dirty="0"/>
                    </a:p>
                  </a:txBody>
                  <a:tcPr/>
                </a:tc>
                <a:extLst>
                  <a:ext uri="{0D108BD9-81ED-4DB2-BD59-A6C34878D82A}">
                    <a16:rowId xmlns:a16="http://schemas.microsoft.com/office/drawing/2014/main" val="10000"/>
                  </a:ext>
                </a:extLst>
              </a:tr>
              <a:tr h="368180">
                <a:tc>
                  <a:txBody>
                    <a:bodyPr/>
                    <a:lstStyle/>
                    <a:p>
                      <a:r>
                        <a:rPr lang="en-US" dirty="0"/>
                        <a:t>1</a:t>
                      </a:r>
                    </a:p>
                  </a:txBody>
                  <a:tcPr/>
                </a:tc>
                <a:tc>
                  <a:txBody>
                    <a:bodyPr/>
                    <a:lstStyle/>
                    <a:p>
                      <a:r>
                        <a:rPr lang="en-US" dirty="0"/>
                        <a:t>12.2</a:t>
                      </a:r>
                    </a:p>
                  </a:txBody>
                  <a:tcPr/>
                </a:tc>
                <a:tc>
                  <a:txBody>
                    <a:bodyPr/>
                    <a:lstStyle/>
                    <a:p>
                      <a:r>
                        <a:rPr lang="en-US" dirty="0"/>
                        <a:t>42.3</a:t>
                      </a:r>
                    </a:p>
                  </a:txBody>
                  <a:tcPr/>
                </a:tc>
                <a:tc>
                  <a:txBody>
                    <a:bodyPr/>
                    <a:lstStyle/>
                    <a:p>
                      <a:r>
                        <a:rPr lang="en-US" dirty="0"/>
                        <a:t>145.1</a:t>
                      </a:r>
                    </a:p>
                  </a:txBody>
                  <a:tcPr/>
                </a:tc>
                <a:extLst>
                  <a:ext uri="{0D108BD9-81ED-4DB2-BD59-A6C34878D82A}">
                    <a16:rowId xmlns:a16="http://schemas.microsoft.com/office/drawing/2014/main" val="10001"/>
                  </a:ext>
                </a:extLst>
              </a:tr>
              <a:tr h="368180">
                <a:tc>
                  <a:txBody>
                    <a:bodyPr/>
                    <a:lstStyle/>
                    <a:p>
                      <a:r>
                        <a:rPr lang="en-US" dirty="0"/>
                        <a:t>3</a:t>
                      </a:r>
                    </a:p>
                  </a:txBody>
                  <a:tcPr/>
                </a:tc>
                <a:tc>
                  <a:txBody>
                    <a:bodyPr/>
                    <a:lstStyle/>
                    <a:p>
                      <a:r>
                        <a:rPr lang="en-US" dirty="0"/>
                        <a:t>15.6</a:t>
                      </a:r>
                    </a:p>
                  </a:txBody>
                  <a:tcPr/>
                </a:tc>
                <a:tc>
                  <a:txBody>
                    <a:bodyPr/>
                    <a:lstStyle/>
                    <a:p>
                      <a:r>
                        <a:rPr lang="en-US" dirty="0"/>
                        <a:t>65.3</a:t>
                      </a:r>
                    </a:p>
                  </a:txBody>
                  <a:tcPr/>
                </a:tc>
                <a:tc>
                  <a:txBody>
                    <a:bodyPr/>
                    <a:lstStyle/>
                    <a:p>
                      <a:r>
                        <a:rPr lang="en-US" dirty="0"/>
                        <a:t>165.3</a:t>
                      </a:r>
                    </a:p>
                  </a:txBody>
                  <a:tcPr/>
                </a:tc>
                <a:extLst>
                  <a:ext uri="{0D108BD9-81ED-4DB2-BD59-A6C34878D82A}">
                    <a16:rowId xmlns:a16="http://schemas.microsoft.com/office/drawing/2014/main" val="10002"/>
                  </a:ext>
                </a:extLst>
              </a:tr>
              <a:tr h="368180">
                <a:tc>
                  <a:txBody>
                    <a:bodyPr/>
                    <a:lstStyle/>
                    <a:p>
                      <a:r>
                        <a:rPr lang="en-US" dirty="0"/>
                        <a:t>4</a:t>
                      </a:r>
                    </a:p>
                  </a:txBody>
                  <a:tcPr/>
                </a:tc>
                <a:tc>
                  <a:txBody>
                    <a:bodyPr/>
                    <a:lstStyle/>
                    <a:p>
                      <a:r>
                        <a:rPr lang="en-US" dirty="0"/>
                        <a:t>35.1</a:t>
                      </a:r>
                    </a:p>
                  </a:txBody>
                  <a:tcPr/>
                </a:tc>
                <a:tc>
                  <a:txBody>
                    <a:bodyPr/>
                    <a:lstStyle/>
                    <a:p>
                      <a:r>
                        <a:rPr lang="en-US" dirty="0"/>
                        <a:t>84.2</a:t>
                      </a:r>
                    </a:p>
                  </a:txBody>
                  <a:tcPr/>
                </a:tc>
                <a:tc>
                  <a:txBody>
                    <a:bodyPr/>
                    <a:lstStyle/>
                    <a:p>
                      <a:r>
                        <a:rPr lang="en-US" dirty="0"/>
                        <a:t>185.8</a:t>
                      </a:r>
                    </a:p>
                  </a:txBody>
                  <a:tcPr/>
                </a:tc>
                <a:extLst>
                  <a:ext uri="{0D108BD9-81ED-4DB2-BD59-A6C34878D82A}">
                    <a16:rowId xmlns:a16="http://schemas.microsoft.com/office/drawing/2014/main" val="10003"/>
                  </a:ext>
                </a:extLst>
              </a:tr>
            </a:tbl>
          </a:graphicData>
        </a:graphic>
      </p:graphicFrame>
      <p:graphicFrame>
        <p:nvGraphicFramePr>
          <p:cNvPr id="29" name="Table 28"/>
          <p:cNvGraphicFramePr>
            <a:graphicFrameLocks noGrp="1"/>
          </p:cNvGraphicFramePr>
          <p:nvPr>
            <p:extLst/>
          </p:nvPr>
        </p:nvGraphicFramePr>
        <p:xfrm>
          <a:off x="6511359" y="5025369"/>
          <a:ext cx="2071544" cy="1700552"/>
        </p:xfrm>
        <a:graphic>
          <a:graphicData uri="http://schemas.openxmlformats.org/drawingml/2006/table">
            <a:tbl>
              <a:tblPr firstRow="1" bandRow="1">
                <a:tableStyleId>{7E9639D4-E3E2-4D34-9284-5A2195B3D0D7}</a:tableStyleId>
              </a:tblPr>
              <a:tblGrid>
                <a:gridCol w="1035772">
                  <a:extLst>
                    <a:ext uri="{9D8B030D-6E8A-4147-A177-3AD203B41FA5}">
                      <a16:colId xmlns:a16="http://schemas.microsoft.com/office/drawing/2014/main" val="20000"/>
                    </a:ext>
                  </a:extLst>
                </a:gridCol>
                <a:gridCol w="1035772">
                  <a:extLst>
                    <a:ext uri="{9D8B030D-6E8A-4147-A177-3AD203B41FA5}">
                      <a16:colId xmlns:a16="http://schemas.microsoft.com/office/drawing/2014/main" val="20001"/>
                    </a:ext>
                  </a:extLst>
                </a:gridCol>
              </a:tblGrid>
              <a:tr h="425138">
                <a:tc>
                  <a:txBody>
                    <a:bodyPr/>
                    <a:lstStyle/>
                    <a:p>
                      <a:r>
                        <a:rPr lang="en-US" dirty="0"/>
                        <a:t>ID</a:t>
                      </a:r>
                    </a:p>
                  </a:txBody>
                  <a:tcPr/>
                </a:tc>
                <a:tc>
                  <a:txBody>
                    <a:bodyPr/>
                    <a:lstStyle/>
                    <a:p>
                      <a:r>
                        <a:rPr lang="en-US" dirty="0"/>
                        <a:t>age</a:t>
                      </a:r>
                    </a:p>
                  </a:txBody>
                  <a:tcPr/>
                </a:tc>
                <a:extLst>
                  <a:ext uri="{0D108BD9-81ED-4DB2-BD59-A6C34878D82A}">
                    <a16:rowId xmlns:a16="http://schemas.microsoft.com/office/drawing/2014/main" val="10000"/>
                  </a:ext>
                </a:extLst>
              </a:tr>
              <a:tr h="425138">
                <a:tc>
                  <a:txBody>
                    <a:bodyPr/>
                    <a:lstStyle/>
                    <a:p>
                      <a:r>
                        <a:rPr lang="en-US" dirty="0"/>
                        <a:t>1</a:t>
                      </a:r>
                    </a:p>
                  </a:txBody>
                  <a:tcPr/>
                </a:tc>
                <a:tc>
                  <a:txBody>
                    <a:bodyPr/>
                    <a:lstStyle/>
                    <a:p>
                      <a:r>
                        <a:rPr lang="en-US" dirty="0"/>
                        <a:t>12.2</a:t>
                      </a:r>
                    </a:p>
                  </a:txBody>
                  <a:tcPr/>
                </a:tc>
                <a:extLst>
                  <a:ext uri="{0D108BD9-81ED-4DB2-BD59-A6C34878D82A}">
                    <a16:rowId xmlns:a16="http://schemas.microsoft.com/office/drawing/2014/main" val="10001"/>
                  </a:ext>
                </a:extLst>
              </a:tr>
              <a:tr h="425138">
                <a:tc>
                  <a:txBody>
                    <a:bodyPr/>
                    <a:lstStyle/>
                    <a:p>
                      <a:r>
                        <a:rPr lang="en-US" dirty="0"/>
                        <a:t>3</a:t>
                      </a:r>
                    </a:p>
                  </a:txBody>
                  <a:tcPr/>
                </a:tc>
                <a:tc>
                  <a:txBody>
                    <a:bodyPr/>
                    <a:lstStyle/>
                    <a:p>
                      <a:r>
                        <a:rPr lang="en-US" dirty="0"/>
                        <a:t>15.6</a:t>
                      </a:r>
                    </a:p>
                  </a:txBody>
                  <a:tcPr/>
                </a:tc>
                <a:extLst>
                  <a:ext uri="{0D108BD9-81ED-4DB2-BD59-A6C34878D82A}">
                    <a16:rowId xmlns:a16="http://schemas.microsoft.com/office/drawing/2014/main" val="10002"/>
                  </a:ext>
                </a:extLst>
              </a:tr>
              <a:tr h="425138">
                <a:tc>
                  <a:txBody>
                    <a:bodyPr/>
                    <a:lstStyle/>
                    <a:p>
                      <a:r>
                        <a:rPr lang="en-US" dirty="0"/>
                        <a:t>4</a:t>
                      </a:r>
                    </a:p>
                  </a:txBody>
                  <a:tcPr/>
                </a:tc>
                <a:tc>
                  <a:txBody>
                    <a:bodyPr/>
                    <a:lstStyle/>
                    <a:p>
                      <a:r>
                        <a:rPr lang="en-US" dirty="0"/>
                        <a:t>35.1</a:t>
                      </a:r>
                    </a:p>
                  </a:txBody>
                  <a:tcPr/>
                </a:tc>
                <a:extLst>
                  <a:ext uri="{0D108BD9-81ED-4DB2-BD59-A6C34878D82A}">
                    <a16:rowId xmlns:a16="http://schemas.microsoft.com/office/drawing/2014/main" val="10003"/>
                  </a:ext>
                </a:extLst>
              </a:tr>
            </a:tbl>
          </a:graphicData>
        </a:graphic>
      </p:graphicFrame>
      <p:cxnSp>
        <p:nvCxnSpPr>
          <p:cNvPr id="7" name="Straight Arrow Connector 6"/>
          <p:cNvCxnSpPr/>
          <p:nvPr/>
        </p:nvCxnSpPr>
        <p:spPr>
          <a:xfrm>
            <a:off x="2113251" y="4519956"/>
            <a:ext cx="0" cy="6666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198199" y="4366528"/>
            <a:ext cx="2313160" cy="8099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267201" y="2713220"/>
            <a:ext cx="2508393" cy="5696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862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513226" cy="1371600"/>
          </a:xfrm>
        </p:spPr>
        <p:txBody>
          <a:bodyPr>
            <a:normAutofit/>
          </a:bodyPr>
          <a:lstStyle/>
          <a:p>
            <a:r>
              <a:rPr lang="en-US" dirty="0"/>
              <a:t>DP: Aggregate/Reduce</a:t>
            </a:r>
          </a:p>
        </p:txBody>
      </p:sp>
      <p:sp>
        <p:nvSpPr>
          <p:cNvPr id="3" name="Content Placeholder 2"/>
          <p:cNvSpPr>
            <a:spLocks noGrp="1"/>
          </p:cNvSpPr>
          <p:nvPr>
            <p:ph idx="1"/>
          </p:nvPr>
        </p:nvSpPr>
        <p:spPr>
          <a:xfrm>
            <a:off x="457200" y="1564483"/>
            <a:ext cx="5179102" cy="750757"/>
          </a:xfrm>
        </p:spPr>
        <p:txBody>
          <a:bodyPr/>
          <a:lstStyle/>
          <a:p>
            <a:r>
              <a:rPr lang="en-US"/>
              <a:t>Combine values across a column into a single value</a:t>
            </a:r>
            <a:endParaRPr lang="en-US" dirty="0"/>
          </a:p>
        </p:txBody>
      </p:sp>
      <p:sp>
        <p:nvSpPr>
          <p:cNvPr id="5" name="Slide Number Placeholder 4"/>
          <p:cNvSpPr>
            <a:spLocks noGrp="1"/>
          </p:cNvSpPr>
          <p:nvPr>
            <p:ph type="sldNum" sz="quarter" idx="12"/>
          </p:nvPr>
        </p:nvSpPr>
        <p:spPr/>
        <p:txBody>
          <a:bodyPr/>
          <a:lstStyle/>
          <a:p>
            <a:fld id="{A2EF37A0-74FC-AB4F-AE4C-D9BFC6719E9F}" type="slidenum">
              <a:rPr lang="en-US" smtClean="0"/>
              <a:pPr/>
              <a:t>19</a:t>
            </a:fld>
            <a:endParaRPr lang="en-US"/>
          </a:p>
        </p:txBody>
      </p:sp>
      <p:graphicFrame>
        <p:nvGraphicFramePr>
          <p:cNvPr id="8" name="Table 7"/>
          <p:cNvGraphicFramePr>
            <a:graphicFrameLocks noGrp="1"/>
          </p:cNvGraphicFramePr>
          <p:nvPr>
            <p:extLst/>
          </p:nvPr>
        </p:nvGraphicFramePr>
        <p:xfrm>
          <a:off x="41707" y="2468668"/>
          <a:ext cx="4156492" cy="1897860"/>
        </p:xfrm>
        <a:graphic>
          <a:graphicData uri="http://schemas.openxmlformats.org/drawingml/2006/table">
            <a:tbl>
              <a:tblPr firstRow="1" bandRow="1">
                <a:tableStyleId>{7E9639D4-E3E2-4D34-9284-5A2195B3D0D7}</a:tableStyleId>
              </a:tblPr>
              <a:tblGrid>
                <a:gridCol w="1039123">
                  <a:extLst>
                    <a:ext uri="{9D8B030D-6E8A-4147-A177-3AD203B41FA5}">
                      <a16:colId xmlns:a16="http://schemas.microsoft.com/office/drawing/2014/main" val="20000"/>
                    </a:ext>
                  </a:extLst>
                </a:gridCol>
                <a:gridCol w="1039123">
                  <a:extLst>
                    <a:ext uri="{9D8B030D-6E8A-4147-A177-3AD203B41FA5}">
                      <a16:colId xmlns:a16="http://schemas.microsoft.com/office/drawing/2014/main" val="20001"/>
                    </a:ext>
                  </a:extLst>
                </a:gridCol>
                <a:gridCol w="1039123">
                  <a:extLst>
                    <a:ext uri="{9D8B030D-6E8A-4147-A177-3AD203B41FA5}">
                      <a16:colId xmlns:a16="http://schemas.microsoft.com/office/drawing/2014/main" val="20002"/>
                    </a:ext>
                  </a:extLst>
                </a:gridCol>
                <a:gridCol w="1039123">
                  <a:extLst>
                    <a:ext uri="{9D8B030D-6E8A-4147-A177-3AD203B41FA5}">
                      <a16:colId xmlns:a16="http://schemas.microsoft.com/office/drawing/2014/main" val="20003"/>
                    </a:ext>
                  </a:extLst>
                </a:gridCol>
              </a:tblGrid>
              <a:tr h="379572">
                <a:tc>
                  <a:txBody>
                    <a:bodyPr/>
                    <a:lstStyle/>
                    <a:p>
                      <a:r>
                        <a:rPr lang="en-US" dirty="0"/>
                        <a:t>ID</a:t>
                      </a:r>
                    </a:p>
                  </a:txBody>
                  <a:tcPr/>
                </a:tc>
                <a:tc>
                  <a:txBody>
                    <a:bodyPr/>
                    <a:lstStyle/>
                    <a:p>
                      <a:r>
                        <a:rPr lang="en-US" dirty="0"/>
                        <a:t>age</a:t>
                      </a:r>
                    </a:p>
                  </a:txBody>
                  <a:tcPr/>
                </a:tc>
                <a:tc>
                  <a:txBody>
                    <a:bodyPr/>
                    <a:lstStyle/>
                    <a:p>
                      <a:r>
                        <a:rPr lang="en-US" dirty="0" err="1"/>
                        <a:t>wgt_kg</a:t>
                      </a:r>
                      <a:endParaRPr lang="en-US" dirty="0"/>
                    </a:p>
                  </a:txBody>
                  <a:tcPr/>
                </a:tc>
                <a:tc>
                  <a:txBody>
                    <a:bodyPr/>
                    <a:lstStyle/>
                    <a:p>
                      <a:r>
                        <a:rPr lang="en-US" dirty="0" err="1"/>
                        <a:t>hgt_cm</a:t>
                      </a:r>
                      <a:endParaRPr lang="en-US" dirty="0"/>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12.2</a:t>
                      </a:r>
                    </a:p>
                  </a:txBody>
                  <a:tcPr/>
                </a:tc>
                <a:tc>
                  <a:txBody>
                    <a:bodyPr/>
                    <a:lstStyle/>
                    <a:p>
                      <a:r>
                        <a:rPr lang="en-US" dirty="0"/>
                        <a:t>42.3</a:t>
                      </a:r>
                    </a:p>
                  </a:txBody>
                  <a:tcPr/>
                </a:tc>
                <a:tc>
                  <a:txBody>
                    <a:bodyPr/>
                    <a:lstStyle/>
                    <a:p>
                      <a:r>
                        <a:rPr lang="en-US" dirty="0"/>
                        <a:t>145.1</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11.0</a:t>
                      </a:r>
                    </a:p>
                  </a:txBody>
                  <a:tcPr/>
                </a:tc>
                <a:tc>
                  <a:txBody>
                    <a:bodyPr/>
                    <a:lstStyle/>
                    <a:p>
                      <a:r>
                        <a:rPr lang="en-US" dirty="0"/>
                        <a:t>40.8</a:t>
                      </a:r>
                    </a:p>
                  </a:txBody>
                  <a:tcPr/>
                </a:tc>
                <a:tc>
                  <a:txBody>
                    <a:bodyPr/>
                    <a:lstStyle/>
                    <a:p>
                      <a:r>
                        <a:rPr lang="en-US" dirty="0"/>
                        <a:t>143.8</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15.6</a:t>
                      </a:r>
                    </a:p>
                  </a:txBody>
                  <a:tcPr/>
                </a:tc>
                <a:tc>
                  <a:txBody>
                    <a:bodyPr/>
                    <a:lstStyle/>
                    <a:p>
                      <a:r>
                        <a:rPr lang="en-US" dirty="0"/>
                        <a:t>65.3</a:t>
                      </a:r>
                    </a:p>
                  </a:txBody>
                  <a:tcPr/>
                </a:tc>
                <a:tc>
                  <a:txBody>
                    <a:bodyPr/>
                    <a:lstStyle/>
                    <a:p>
                      <a:r>
                        <a:rPr lang="en-US" dirty="0"/>
                        <a:t>165.3</a:t>
                      </a:r>
                    </a:p>
                  </a:txBody>
                  <a:tcPr/>
                </a:tc>
                <a:extLst>
                  <a:ext uri="{0D108BD9-81ED-4DB2-BD59-A6C34878D82A}">
                    <a16:rowId xmlns:a16="http://schemas.microsoft.com/office/drawing/2014/main" val="10003"/>
                  </a:ext>
                </a:extLst>
              </a:tr>
              <a:tr h="379572">
                <a:tc>
                  <a:txBody>
                    <a:bodyPr/>
                    <a:lstStyle/>
                    <a:p>
                      <a:r>
                        <a:rPr lang="en-US" dirty="0"/>
                        <a:t>4</a:t>
                      </a:r>
                    </a:p>
                  </a:txBody>
                  <a:tcPr/>
                </a:tc>
                <a:tc>
                  <a:txBody>
                    <a:bodyPr/>
                    <a:lstStyle/>
                    <a:p>
                      <a:r>
                        <a:rPr lang="en-US" dirty="0"/>
                        <a:t>35.1</a:t>
                      </a:r>
                    </a:p>
                  </a:txBody>
                  <a:tcPr/>
                </a:tc>
                <a:tc>
                  <a:txBody>
                    <a:bodyPr/>
                    <a:lstStyle/>
                    <a:p>
                      <a:r>
                        <a:rPr lang="en-US" dirty="0"/>
                        <a:t>84.2</a:t>
                      </a:r>
                    </a:p>
                  </a:txBody>
                  <a:tcPr/>
                </a:tc>
                <a:tc>
                  <a:txBody>
                    <a:bodyPr/>
                    <a:lstStyle/>
                    <a:p>
                      <a:r>
                        <a:rPr lang="en-US" dirty="0"/>
                        <a:t>185.8</a:t>
                      </a:r>
                    </a:p>
                  </a:txBody>
                  <a:tcPr/>
                </a:tc>
                <a:extLst>
                  <a:ext uri="{0D108BD9-81ED-4DB2-BD59-A6C34878D82A}">
                    <a16:rowId xmlns:a16="http://schemas.microsoft.com/office/drawing/2014/main" val="10004"/>
                  </a:ext>
                </a:extLst>
              </a:tr>
            </a:tbl>
          </a:graphicData>
        </a:graphic>
      </p:graphicFrame>
      <p:sp>
        <p:nvSpPr>
          <p:cNvPr id="4" name="TextBox 3"/>
          <p:cNvSpPr txBox="1"/>
          <p:nvPr/>
        </p:nvSpPr>
        <p:spPr>
          <a:xfrm>
            <a:off x="4665916" y="2332731"/>
            <a:ext cx="697627" cy="369332"/>
          </a:xfrm>
          <a:prstGeom prst="rect">
            <a:avLst/>
          </a:prstGeom>
          <a:noFill/>
        </p:spPr>
        <p:txBody>
          <a:bodyPr wrap="none" rtlCol="0">
            <a:spAutoFit/>
          </a:bodyPr>
          <a:lstStyle/>
          <a:p>
            <a:r>
              <a:rPr lang="en-US" dirty="0"/>
              <a:t>SUM</a:t>
            </a:r>
          </a:p>
        </p:txBody>
      </p:sp>
      <p:sp>
        <p:nvSpPr>
          <p:cNvPr id="27" name="TextBox 26"/>
          <p:cNvSpPr txBox="1"/>
          <p:nvPr/>
        </p:nvSpPr>
        <p:spPr>
          <a:xfrm>
            <a:off x="4527246" y="4131743"/>
            <a:ext cx="2781531" cy="369332"/>
          </a:xfrm>
          <a:prstGeom prst="rect">
            <a:avLst/>
          </a:prstGeom>
          <a:noFill/>
        </p:spPr>
        <p:txBody>
          <a:bodyPr wrap="none" rtlCol="0">
            <a:spAutoFit/>
          </a:bodyPr>
          <a:lstStyle/>
          <a:p>
            <a:r>
              <a:rPr lang="en-US" dirty="0"/>
              <a:t>SUM(wgt_kg^2 - </a:t>
            </a:r>
            <a:r>
              <a:rPr lang="en-US" dirty="0" err="1"/>
              <a:t>hgt_cm</a:t>
            </a:r>
            <a:r>
              <a:rPr lang="en-US" dirty="0"/>
              <a:t>)</a:t>
            </a:r>
          </a:p>
        </p:txBody>
      </p:sp>
      <p:cxnSp>
        <p:nvCxnSpPr>
          <p:cNvPr id="31" name="Straight Arrow Connector 30"/>
          <p:cNvCxnSpPr/>
          <p:nvPr/>
        </p:nvCxnSpPr>
        <p:spPr>
          <a:xfrm>
            <a:off x="4198199" y="4366528"/>
            <a:ext cx="2313160" cy="8099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198199" y="2468668"/>
            <a:ext cx="2007729" cy="5143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17" name="Table 16"/>
          <p:cNvGraphicFramePr>
            <a:graphicFrameLocks noGrp="1"/>
          </p:cNvGraphicFramePr>
          <p:nvPr>
            <p:extLst/>
          </p:nvPr>
        </p:nvGraphicFramePr>
        <p:xfrm>
          <a:off x="5950431" y="2021128"/>
          <a:ext cx="3117369" cy="379572"/>
        </p:xfrm>
        <a:graphic>
          <a:graphicData uri="http://schemas.openxmlformats.org/drawingml/2006/table">
            <a:tbl>
              <a:tblPr firstRow="1" bandRow="1">
                <a:tableStyleId>{7E9639D4-E3E2-4D34-9284-5A2195B3D0D7}</a:tableStyleId>
              </a:tblPr>
              <a:tblGrid>
                <a:gridCol w="1039123">
                  <a:extLst>
                    <a:ext uri="{9D8B030D-6E8A-4147-A177-3AD203B41FA5}">
                      <a16:colId xmlns:a16="http://schemas.microsoft.com/office/drawing/2014/main" val="20000"/>
                    </a:ext>
                  </a:extLst>
                </a:gridCol>
                <a:gridCol w="1039123">
                  <a:extLst>
                    <a:ext uri="{9D8B030D-6E8A-4147-A177-3AD203B41FA5}">
                      <a16:colId xmlns:a16="http://schemas.microsoft.com/office/drawing/2014/main" val="20001"/>
                    </a:ext>
                  </a:extLst>
                </a:gridCol>
                <a:gridCol w="1039123">
                  <a:extLst>
                    <a:ext uri="{9D8B030D-6E8A-4147-A177-3AD203B41FA5}">
                      <a16:colId xmlns:a16="http://schemas.microsoft.com/office/drawing/2014/main" val="20002"/>
                    </a:ext>
                  </a:extLst>
                </a:gridCol>
              </a:tblGrid>
              <a:tr h="379572">
                <a:tc>
                  <a:txBody>
                    <a:bodyPr/>
                    <a:lstStyle/>
                    <a:p>
                      <a:r>
                        <a:rPr lang="en-US" dirty="0">
                          <a:solidFill>
                            <a:schemeClr val="tx1"/>
                          </a:solidFill>
                        </a:rPr>
                        <a:t>73.9</a:t>
                      </a:r>
                    </a:p>
                  </a:txBody>
                  <a:tcPr>
                    <a:solidFill>
                      <a:schemeClr val="bg1"/>
                    </a:solidFill>
                  </a:tcPr>
                </a:tc>
                <a:tc>
                  <a:txBody>
                    <a:bodyPr/>
                    <a:lstStyle/>
                    <a:p>
                      <a:r>
                        <a:rPr lang="en-US" dirty="0">
                          <a:solidFill>
                            <a:schemeClr val="tx1"/>
                          </a:solidFill>
                        </a:rPr>
                        <a:t>232.6</a:t>
                      </a:r>
                    </a:p>
                  </a:txBody>
                  <a:tcPr>
                    <a:solidFill>
                      <a:schemeClr val="bg1"/>
                    </a:solidFill>
                  </a:tcPr>
                </a:tc>
                <a:tc>
                  <a:txBody>
                    <a:bodyPr/>
                    <a:lstStyle/>
                    <a:p>
                      <a:r>
                        <a:rPr lang="en-US" dirty="0">
                          <a:solidFill>
                            <a:schemeClr val="tx1"/>
                          </a:solidFill>
                        </a:rPr>
                        <a:t>640.0</a:t>
                      </a:r>
                    </a:p>
                  </a:txBody>
                  <a:tcPr>
                    <a:solidFill>
                      <a:schemeClr val="bg1"/>
                    </a:solidFill>
                  </a:tcPr>
                </a:tc>
                <a:extLst>
                  <a:ext uri="{0D108BD9-81ED-4DB2-BD59-A6C34878D82A}">
                    <a16:rowId xmlns:a16="http://schemas.microsoft.com/office/drawing/2014/main" val="10000"/>
                  </a:ext>
                </a:extLst>
              </a:tr>
            </a:tbl>
          </a:graphicData>
        </a:graphic>
      </p:graphicFrame>
      <p:sp>
        <p:nvSpPr>
          <p:cNvPr id="18" name="TextBox 17"/>
          <p:cNvSpPr txBox="1"/>
          <p:nvPr/>
        </p:nvSpPr>
        <p:spPr>
          <a:xfrm>
            <a:off x="4665916" y="3136472"/>
            <a:ext cx="697627" cy="369332"/>
          </a:xfrm>
          <a:prstGeom prst="rect">
            <a:avLst/>
          </a:prstGeom>
          <a:noFill/>
        </p:spPr>
        <p:txBody>
          <a:bodyPr wrap="square" rtlCol="0">
            <a:spAutoFit/>
          </a:bodyPr>
          <a:lstStyle/>
          <a:p>
            <a:r>
              <a:rPr lang="en-US" dirty="0"/>
              <a:t>MAX</a:t>
            </a:r>
          </a:p>
        </p:txBody>
      </p:sp>
      <p:cxnSp>
        <p:nvCxnSpPr>
          <p:cNvPr id="19" name="Straight Arrow Connector 18"/>
          <p:cNvCxnSpPr/>
          <p:nvPr/>
        </p:nvCxnSpPr>
        <p:spPr>
          <a:xfrm>
            <a:off x="4198199" y="3540571"/>
            <a:ext cx="2007729" cy="8185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23" name="Table 22"/>
          <p:cNvGraphicFramePr>
            <a:graphicFrameLocks noGrp="1"/>
          </p:cNvGraphicFramePr>
          <p:nvPr>
            <p:extLst/>
          </p:nvPr>
        </p:nvGraphicFramePr>
        <p:xfrm>
          <a:off x="6026631" y="3192737"/>
          <a:ext cx="3117369" cy="379572"/>
        </p:xfrm>
        <a:graphic>
          <a:graphicData uri="http://schemas.openxmlformats.org/drawingml/2006/table">
            <a:tbl>
              <a:tblPr firstRow="1" bandRow="1">
                <a:tableStyleId>{7E9639D4-E3E2-4D34-9284-5A2195B3D0D7}</a:tableStyleId>
              </a:tblPr>
              <a:tblGrid>
                <a:gridCol w="1039123">
                  <a:extLst>
                    <a:ext uri="{9D8B030D-6E8A-4147-A177-3AD203B41FA5}">
                      <a16:colId xmlns:a16="http://schemas.microsoft.com/office/drawing/2014/main" val="20000"/>
                    </a:ext>
                  </a:extLst>
                </a:gridCol>
                <a:gridCol w="1039123">
                  <a:extLst>
                    <a:ext uri="{9D8B030D-6E8A-4147-A177-3AD203B41FA5}">
                      <a16:colId xmlns:a16="http://schemas.microsoft.com/office/drawing/2014/main" val="20001"/>
                    </a:ext>
                  </a:extLst>
                </a:gridCol>
                <a:gridCol w="1039123">
                  <a:extLst>
                    <a:ext uri="{9D8B030D-6E8A-4147-A177-3AD203B41FA5}">
                      <a16:colId xmlns:a16="http://schemas.microsoft.com/office/drawing/2014/main" val="20002"/>
                    </a:ext>
                  </a:extLst>
                </a:gridCol>
              </a:tblGrid>
              <a:tr h="379572">
                <a:tc>
                  <a:txBody>
                    <a:bodyPr/>
                    <a:lstStyle/>
                    <a:p>
                      <a:r>
                        <a:rPr lang="en-US" dirty="0">
                          <a:solidFill>
                            <a:schemeClr val="tx1"/>
                          </a:solidFill>
                        </a:rPr>
                        <a:t>35.1</a:t>
                      </a:r>
                    </a:p>
                  </a:txBody>
                  <a:tcPr>
                    <a:solidFill>
                      <a:schemeClr val="bg1"/>
                    </a:solidFill>
                  </a:tcPr>
                </a:tc>
                <a:tc>
                  <a:txBody>
                    <a:bodyPr/>
                    <a:lstStyle/>
                    <a:p>
                      <a:r>
                        <a:rPr lang="en-US" dirty="0">
                          <a:solidFill>
                            <a:schemeClr val="tx1"/>
                          </a:solidFill>
                        </a:rPr>
                        <a:t>84.2</a:t>
                      </a:r>
                    </a:p>
                  </a:txBody>
                  <a:tcPr>
                    <a:solidFill>
                      <a:schemeClr val="bg1"/>
                    </a:solidFill>
                  </a:tcPr>
                </a:tc>
                <a:tc>
                  <a:txBody>
                    <a:bodyPr/>
                    <a:lstStyle/>
                    <a:p>
                      <a:r>
                        <a:rPr lang="en-US" dirty="0">
                          <a:solidFill>
                            <a:schemeClr val="tx1"/>
                          </a:solidFill>
                        </a:rPr>
                        <a:t>185.8</a:t>
                      </a: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24" name="Table 23"/>
          <p:cNvGraphicFramePr>
            <a:graphicFrameLocks noGrp="1"/>
          </p:cNvGraphicFramePr>
          <p:nvPr>
            <p:extLst/>
          </p:nvPr>
        </p:nvGraphicFramePr>
        <p:xfrm>
          <a:off x="6511359" y="5176441"/>
          <a:ext cx="1298516" cy="379572"/>
        </p:xfrm>
        <a:graphic>
          <a:graphicData uri="http://schemas.openxmlformats.org/drawingml/2006/table">
            <a:tbl>
              <a:tblPr firstRow="1" bandRow="1">
                <a:tableStyleId>{7E9639D4-E3E2-4D34-9284-5A2195B3D0D7}</a:tableStyleId>
              </a:tblPr>
              <a:tblGrid>
                <a:gridCol w="1298516">
                  <a:extLst>
                    <a:ext uri="{9D8B030D-6E8A-4147-A177-3AD203B41FA5}">
                      <a16:colId xmlns:a16="http://schemas.microsoft.com/office/drawing/2014/main" val="20000"/>
                    </a:ext>
                  </a:extLst>
                </a:gridCol>
              </a:tblGrid>
              <a:tr h="379572">
                <a:tc>
                  <a:txBody>
                    <a:bodyPr/>
                    <a:lstStyle/>
                    <a:p>
                      <a:r>
                        <a:rPr lang="en-US" dirty="0">
                          <a:solidFill>
                            <a:schemeClr val="tx1"/>
                          </a:solidFill>
                        </a:rPr>
                        <a:t>14167.66</a:t>
                      </a:r>
                    </a:p>
                  </a:txBody>
                  <a:tcPr>
                    <a:solidFill>
                      <a:schemeClr val="bg1"/>
                    </a:solidFill>
                  </a:tcPr>
                </a:tc>
                <a:extLst>
                  <a:ext uri="{0D108BD9-81ED-4DB2-BD59-A6C34878D82A}">
                    <a16:rowId xmlns:a16="http://schemas.microsoft.com/office/drawing/2014/main" val="10000"/>
                  </a:ext>
                </a:extLst>
              </a:tr>
            </a:tbl>
          </a:graphicData>
        </a:graphic>
      </p:graphicFrame>
      <p:sp>
        <p:nvSpPr>
          <p:cNvPr id="11" name="TextBox 10"/>
          <p:cNvSpPr txBox="1"/>
          <p:nvPr/>
        </p:nvSpPr>
        <p:spPr>
          <a:xfrm>
            <a:off x="91800" y="5258915"/>
            <a:ext cx="5262979" cy="923330"/>
          </a:xfrm>
          <a:prstGeom prst="rect">
            <a:avLst/>
          </a:prstGeom>
          <a:noFill/>
        </p:spPr>
        <p:txBody>
          <a:bodyPr wrap="none" rtlCol="0">
            <a:spAutoFit/>
          </a:bodyPr>
          <a:lstStyle/>
          <a:p>
            <a:r>
              <a:rPr lang="en-US" b="1" dirty="0"/>
              <a:t>What about ID/Index column?</a:t>
            </a:r>
          </a:p>
          <a:p>
            <a:r>
              <a:rPr lang="en-US" dirty="0"/>
              <a:t>	Usually not meaningful to aggregate across it</a:t>
            </a:r>
          </a:p>
          <a:p>
            <a:r>
              <a:rPr lang="en-US" dirty="0"/>
              <a:t>	May need to explicitly add an ID column</a:t>
            </a:r>
          </a:p>
        </p:txBody>
      </p:sp>
    </p:spTree>
    <p:extLst>
      <p:ext uri="{BB962C8B-B14F-4D97-AF65-F5344CB8AC3E}">
        <p14:creationId xmlns:p14="http://schemas.microsoft.com/office/powerpoint/2010/main" val="318717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18"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4" name="Slide Number Placeholder 3"/>
          <p:cNvSpPr>
            <a:spLocks noGrp="1"/>
          </p:cNvSpPr>
          <p:nvPr>
            <p:ph type="sldNum" sz="quarter" idx="12"/>
          </p:nvPr>
        </p:nvSpPr>
        <p:spPr/>
        <p:txBody>
          <a:bodyPr/>
          <a:lstStyle/>
          <a:p>
            <a:fld id="{A2EF37A0-74FC-AB4F-AE4C-D9BFC6719E9F}" type="slidenum">
              <a:rPr lang="en-US" smtClean="0"/>
              <a:t>2</a:t>
            </a:fld>
            <a:endParaRPr lang="en-US"/>
          </a:p>
        </p:txBody>
      </p:sp>
      <p:pic>
        <p:nvPicPr>
          <p:cNvPr id="6" name="Picture 5"/>
          <p:cNvPicPr>
            <a:picLocks noChangeAspect="1"/>
          </p:cNvPicPr>
          <p:nvPr/>
        </p:nvPicPr>
        <p:blipFill>
          <a:blip r:embed="rId2"/>
          <a:stretch>
            <a:fillRect/>
          </a:stretch>
        </p:blipFill>
        <p:spPr>
          <a:xfrm flipH="1">
            <a:off x="4138620" y="4138908"/>
            <a:ext cx="4863865" cy="2734082"/>
          </a:xfrm>
          <a:prstGeom prst="rect">
            <a:avLst/>
          </a:prstGeom>
        </p:spPr>
      </p:pic>
      <p:sp>
        <p:nvSpPr>
          <p:cNvPr id="3" name="Content Placeholder 2"/>
          <p:cNvSpPr>
            <a:spLocks noGrp="1"/>
          </p:cNvSpPr>
          <p:nvPr>
            <p:ph idx="1"/>
          </p:nvPr>
        </p:nvSpPr>
        <p:spPr/>
        <p:txBody>
          <a:bodyPr/>
          <a:lstStyle/>
          <a:p>
            <a:r>
              <a:rPr lang="en-US" dirty="0"/>
              <a:t>Mini-Project #3 is </a:t>
            </a:r>
            <a:r>
              <a:rPr lang="en-US" dirty="0">
                <a:solidFill>
                  <a:schemeClr val="tx2"/>
                </a:solidFill>
              </a:rPr>
              <a:t>not</a:t>
            </a:r>
            <a:r>
              <a:rPr lang="en-US" dirty="0"/>
              <a:t> out yet!  Will be out after the midterm.</a:t>
            </a:r>
          </a:p>
          <a:p>
            <a:pPr marL="342900" indent="-342900">
              <a:buFont typeface="Arial" charset="0"/>
              <a:buChar char="•"/>
            </a:pPr>
            <a:r>
              <a:rPr lang="en-US" b="0" dirty="0"/>
              <a:t>It will be linked to from ELMS; will also be available at: </a:t>
            </a:r>
            <a:r>
              <a:rPr lang="en-US" sz="1600" b="0" dirty="0"/>
              <a:t>https://</a:t>
            </a:r>
            <a:r>
              <a:rPr lang="en-US" sz="1600" b="0" dirty="0" err="1"/>
              <a:t>github.com</a:t>
            </a:r>
            <a:r>
              <a:rPr lang="en-US" sz="1600" b="0" dirty="0"/>
              <a:t>/</a:t>
            </a:r>
            <a:r>
              <a:rPr lang="en-US" sz="1600" b="0" dirty="0" err="1"/>
              <a:t>umddb</a:t>
            </a:r>
            <a:r>
              <a:rPr lang="en-US" sz="1600" b="0" dirty="0"/>
              <a:t>/cmsc641-fall2018/tree/master/project3</a:t>
            </a:r>
            <a:endParaRPr lang="en-US" b="0" dirty="0"/>
          </a:p>
          <a:p>
            <a:pPr marL="342900" indent="-342900">
              <a:buFont typeface="Arial" charset="0"/>
              <a:buChar char="•"/>
            </a:pPr>
            <a:r>
              <a:rPr lang="en-US" b="0" dirty="0"/>
              <a:t>Deliverable is a .</a:t>
            </a:r>
            <a:r>
              <a:rPr lang="en-US" b="0" dirty="0" err="1"/>
              <a:t>ipynb</a:t>
            </a:r>
            <a:r>
              <a:rPr lang="en-US" b="0" dirty="0"/>
              <a:t> file submitted to ELMS</a:t>
            </a:r>
          </a:p>
          <a:p>
            <a:pPr marL="342900" indent="-342900">
              <a:buFont typeface="Arial" charset="0"/>
              <a:buChar char="•"/>
            </a:pPr>
            <a:r>
              <a:rPr lang="en-US" b="0" dirty="0"/>
              <a:t>Due </a:t>
            </a:r>
            <a:r>
              <a:rPr lang="en-US" b="0" dirty="0">
                <a:solidFill>
                  <a:schemeClr val="tx2"/>
                </a:solidFill>
              </a:rPr>
              <a:t>before Thanksgiving (TBD)</a:t>
            </a:r>
          </a:p>
          <a:p>
            <a:r>
              <a:rPr lang="en-US" dirty="0"/>
              <a:t>Please label your </a:t>
            </a:r>
            <a:r>
              <a:rPr lang="en-US" dirty="0" err="1">
                <a:latin typeface="Courier" pitchFamily="2" charset="0"/>
              </a:rPr>
              <a:t>ipynb</a:t>
            </a:r>
            <a:r>
              <a:rPr lang="en-US" dirty="0"/>
              <a:t> file something like </a:t>
            </a:r>
            <a:r>
              <a:rPr lang="en-US" dirty="0">
                <a:latin typeface="Courier" pitchFamily="2" charset="0"/>
              </a:rPr>
              <a:t>&lt;</a:t>
            </a:r>
            <a:r>
              <a:rPr lang="en-US" dirty="0" err="1">
                <a:latin typeface="Courier" pitchFamily="2" charset="0"/>
              </a:rPr>
              <a:t>lastname</a:t>
            </a:r>
            <a:r>
              <a:rPr lang="en-US" dirty="0">
                <a:latin typeface="Courier" pitchFamily="2" charset="0"/>
              </a:rPr>
              <a:t>&gt;_&lt;</a:t>
            </a:r>
            <a:r>
              <a:rPr lang="en-US" dirty="0" err="1">
                <a:latin typeface="Courier" pitchFamily="2" charset="0"/>
              </a:rPr>
              <a:t>firstname</a:t>
            </a:r>
            <a:r>
              <a:rPr lang="en-US" dirty="0">
                <a:latin typeface="Courier" pitchFamily="2" charset="0"/>
              </a:rPr>
              <a:t>&gt;_project3.ipynb</a:t>
            </a:r>
          </a:p>
          <a:p>
            <a:pPr marL="342900" indent="-342900">
              <a:buFont typeface="Arial" panose="020B0604020202020204" pitchFamily="34" charset="0"/>
              <a:buChar char="•"/>
            </a:pPr>
            <a:r>
              <a:rPr lang="en-US" b="0" dirty="0"/>
              <a:t>E.g., </a:t>
            </a:r>
            <a:r>
              <a:rPr lang="en-US" b="0" dirty="0">
                <a:latin typeface="Courier" pitchFamily="2" charset="0"/>
              </a:rPr>
              <a:t>dickerson_john_project3.ipynb</a:t>
            </a:r>
            <a:endParaRPr lang="en-US" b="0" dirty="0">
              <a:solidFill>
                <a:schemeClr val="tx2"/>
              </a:solidFill>
            </a:endParaRPr>
          </a:p>
          <a:p>
            <a:pPr marL="342900" indent="-342900">
              <a:buFont typeface="Arial" charset="0"/>
              <a:buChar char="•"/>
            </a:pPr>
            <a:endParaRPr lang="en-US" dirty="0"/>
          </a:p>
        </p:txBody>
      </p:sp>
    </p:spTree>
    <p:extLst>
      <p:ext uri="{BB962C8B-B14F-4D97-AF65-F5344CB8AC3E}">
        <p14:creationId xmlns:p14="http://schemas.microsoft.com/office/powerpoint/2010/main" val="92291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513226" cy="1371600"/>
          </a:xfrm>
        </p:spPr>
        <p:txBody>
          <a:bodyPr>
            <a:normAutofit/>
          </a:bodyPr>
          <a:lstStyle/>
          <a:p>
            <a:r>
              <a:rPr lang="en-US" dirty="0"/>
              <a:t>DP: Map</a:t>
            </a:r>
          </a:p>
        </p:txBody>
      </p:sp>
      <p:sp>
        <p:nvSpPr>
          <p:cNvPr id="3" name="Content Placeholder 2"/>
          <p:cNvSpPr>
            <a:spLocks noGrp="1"/>
          </p:cNvSpPr>
          <p:nvPr>
            <p:ph idx="1"/>
          </p:nvPr>
        </p:nvSpPr>
        <p:spPr>
          <a:xfrm>
            <a:off x="91800" y="1703016"/>
            <a:ext cx="5179102" cy="750757"/>
          </a:xfrm>
        </p:spPr>
        <p:txBody>
          <a:bodyPr>
            <a:normAutofit/>
          </a:bodyPr>
          <a:lstStyle/>
          <a:p>
            <a:r>
              <a:rPr lang="en-US" dirty="0"/>
              <a:t>Apply a function to every row, possibly creating more or fewer columns</a:t>
            </a:r>
          </a:p>
        </p:txBody>
      </p:sp>
      <p:sp>
        <p:nvSpPr>
          <p:cNvPr id="5" name="Slide Number Placeholder 4"/>
          <p:cNvSpPr>
            <a:spLocks noGrp="1"/>
          </p:cNvSpPr>
          <p:nvPr>
            <p:ph type="sldNum" sz="quarter" idx="12"/>
          </p:nvPr>
        </p:nvSpPr>
        <p:spPr/>
        <p:txBody>
          <a:bodyPr/>
          <a:lstStyle/>
          <a:p>
            <a:fld id="{A2EF37A0-74FC-AB4F-AE4C-D9BFC6719E9F}" type="slidenum">
              <a:rPr lang="en-US" smtClean="0"/>
              <a:pPr/>
              <a:t>20</a:t>
            </a:fld>
            <a:endParaRPr lang="en-US"/>
          </a:p>
        </p:txBody>
      </p:sp>
      <p:graphicFrame>
        <p:nvGraphicFramePr>
          <p:cNvPr id="8" name="Table 7"/>
          <p:cNvGraphicFramePr>
            <a:graphicFrameLocks noGrp="1"/>
          </p:cNvGraphicFramePr>
          <p:nvPr>
            <p:extLst/>
          </p:nvPr>
        </p:nvGraphicFramePr>
        <p:xfrm>
          <a:off x="91800" y="3052198"/>
          <a:ext cx="3705836" cy="1518288"/>
        </p:xfrm>
        <a:graphic>
          <a:graphicData uri="http://schemas.openxmlformats.org/drawingml/2006/table">
            <a:tbl>
              <a:tblPr firstRow="1" bandRow="1">
                <a:tableStyleId>{7E9639D4-E3E2-4D34-9284-5A2195B3D0D7}</a:tableStyleId>
              </a:tblPr>
              <a:tblGrid>
                <a:gridCol w="632852">
                  <a:extLst>
                    <a:ext uri="{9D8B030D-6E8A-4147-A177-3AD203B41FA5}">
                      <a16:colId xmlns:a16="http://schemas.microsoft.com/office/drawing/2014/main" val="20000"/>
                    </a:ext>
                  </a:extLst>
                </a:gridCol>
                <a:gridCol w="3072984">
                  <a:extLst>
                    <a:ext uri="{9D8B030D-6E8A-4147-A177-3AD203B41FA5}">
                      <a16:colId xmlns:a16="http://schemas.microsoft.com/office/drawing/2014/main" val="20001"/>
                    </a:ext>
                  </a:extLst>
                </a:gridCol>
              </a:tblGrid>
              <a:tr h="379572">
                <a:tc>
                  <a:txBody>
                    <a:bodyPr/>
                    <a:lstStyle/>
                    <a:p>
                      <a:r>
                        <a:rPr lang="en-US" dirty="0"/>
                        <a:t>ID</a:t>
                      </a:r>
                    </a:p>
                  </a:txBody>
                  <a:tcPr/>
                </a:tc>
                <a:tc>
                  <a:txBody>
                    <a:bodyPr/>
                    <a:lstStyle/>
                    <a:p>
                      <a:r>
                        <a:rPr lang="en-US" dirty="0"/>
                        <a:t>Address</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baseline="0" dirty="0"/>
                        <a:t>College Park, MD, 20742</a:t>
                      </a:r>
                      <a:endParaRPr lang="en-US" dirty="0"/>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Washington</a:t>
                      </a:r>
                      <a:r>
                        <a:rPr lang="en-US" baseline="0" dirty="0"/>
                        <a:t>, DC, 20001</a:t>
                      </a:r>
                      <a:endParaRPr lang="en-US" dirty="0"/>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Silver Spring, MD 20901</a:t>
                      </a:r>
                    </a:p>
                  </a:txBody>
                  <a:tcPr/>
                </a:tc>
                <a:extLst>
                  <a:ext uri="{0D108BD9-81ED-4DB2-BD59-A6C34878D82A}">
                    <a16:rowId xmlns:a16="http://schemas.microsoft.com/office/drawing/2014/main" val="10003"/>
                  </a:ext>
                </a:extLst>
              </a:tr>
            </a:tbl>
          </a:graphicData>
        </a:graphic>
      </p:graphicFrame>
      <p:sp>
        <p:nvSpPr>
          <p:cNvPr id="11" name="TextBox 10"/>
          <p:cNvSpPr txBox="1"/>
          <p:nvPr/>
        </p:nvSpPr>
        <p:spPr>
          <a:xfrm>
            <a:off x="0" y="5802591"/>
            <a:ext cx="6400800" cy="707886"/>
          </a:xfrm>
          <a:prstGeom prst="rect">
            <a:avLst/>
          </a:prstGeom>
          <a:noFill/>
        </p:spPr>
        <p:txBody>
          <a:bodyPr wrap="square" rtlCol="0">
            <a:spAutoFit/>
          </a:bodyPr>
          <a:lstStyle/>
          <a:p>
            <a:r>
              <a:rPr lang="en-US" sz="2000" b="1" dirty="0"/>
              <a:t>Variations that allow one row to generate multiple rows in the output (sometimes called “</a:t>
            </a:r>
            <a:r>
              <a:rPr lang="en-US" sz="2000" b="1" dirty="0" err="1"/>
              <a:t>flatmap</a:t>
            </a:r>
            <a:r>
              <a:rPr lang="en-US" sz="2000" b="1" dirty="0"/>
              <a:t>”)</a:t>
            </a:r>
          </a:p>
        </p:txBody>
      </p:sp>
      <p:graphicFrame>
        <p:nvGraphicFramePr>
          <p:cNvPr id="16" name="Table 15"/>
          <p:cNvGraphicFramePr>
            <a:graphicFrameLocks noGrp="1"/>
          </p:cNvGraphicFramePr>
          <p:nvPr>
            <p:extLst/>
          </p:nvPr>
        </p:nvGraphicFramePr>
        <p:xfrm>
          <a:off x="4856046" y="3052198"/>
          <a:ext cx="3883220" cy="2039304"/>
        </p:xfrm>
        <a:graphic>
          <a:graphicData uri="http://schemas.openxmlformats.org/drawingml/2006/table">
            <a:tbl>
              <a:tblPr firstRow="1" bandRow="1">
                <a:tableStyleId>{7E9639D4-E3E2-4D34-9284-5A2195B3D0D7}</a:tableStyleId>
              </a:tblPr>
              <a:tblGrid>
                <a:gridCol w="450472">
                  <a:extLst>
                    <a:ext uri="{9D8B030D-6E8A-4147-A177-3AD203B41FA5}">
                      <a16:colId xmlns:a16="http://schemas.microsoft.com/office/drawing/2014/main" val="20000"/>
                    </a:ext>
                  </a:extLst>
                </a:gridCol>
                <a:gridCol w="1439056">
                  <a:extLst>
                    <a:ext uri="{9D8B030D-6E8A-4147-A177-3AD203B41FA5}">
                      <a16:colId xmlns:a16="http://schemas.microsoft.com/office/drawing/2014/main" val="20001"/>
                    </a:ext>
                  </a:extLst>
                </a:gridCol>
                <a:gridCol w="794478">
                  <a:extLst>
                    <a:ext uri="{9D8B030D-6E8A-4147-A177-3AD203B41FA5}">
                      <a16:colId xmlns:a16="http://schemas.microsoft.com/office/drawing/2014/main" val="20002"/>
                    </a:ext>
                  </a:extLst>
                </a:gridCol>
                <a:gridCol w="1199214">
                  <a:extLst>
                    <a:ext uri="{9D8B030D-6E8A-4147-A177-3AD203B41FA5}">
                      <a16:colId xmlns:a16="http://schemas.microsoft.com/office/drawing/2014/main" val="20003"/>
                    </a:ext>
                  </a:extLst>
                </a:gridCol>
              </a:tblGrid>
              <a:tr h="379572">
                <a:tc>
                  <a:txBody>
                    <a:bodyPr/>
                    <a:lstStyle/>
                    <a:p>
                      <a:r>
                        <a:rPr lang="en-US" dirty="0"/>
                        <a:t>ID</a:t>
                      </a:r>
                    </a:p>
                  </a:txBody>
                  <a:tcPr/>
                </a:tc>
                <a:tc>
                  <a:txBody>
                    <a:bodyPr/>
                    <a:lstStyle/>
                    <a:p>
                      <a:r>
                        <a:rPr lang="en-US" dirty="0"/>
                        <a:t>City</a:t>
                      </a:r>
                    </a:p>
                  </a:txBody>
                  <a:tcPr/>
                </a:tc>
                <a:tc>
                  <a:txBody>
                    <a:bodyPr/>
                    <a:lstStyle/>
                    <a:p>
                      <a:r>
                        <a:rPr lang="en-US" dirty="0"/>
                        <a:t>State</a:t>
                      </a:r>
                    </a:p>
                  </a:txBody>
                  <a:tcPr/>
                </a:tc>
                <a:tc>
                  <a:txBody>
                    <a:bodyPr/>
                    <a:lstStyle/>
                    <a:p>
                      <a:r>
                        <a:rPr lang="en-US" dirty="0" err="1"/>
                        <a:t>Zipcode</a:t>
                      </a:r>
                      <a:endParaRPr lang="en-US" dirty="0"/>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baseline="0" dirty="0"/>
                        <a:t>College Park</a:t>
                      </a:r>
                      <a:endParaRPr lang="en-US" dirty="0"/>
                    </a:p>
                  </a:txBody>
                  <a:tcPr/>
                </a:tc>
                <a:tc>
                  <a:txBody>
                    <a:bodyPr/>
                    <a:lstStyle/>
                    <a:p>
                      <a:r>
                        <a:rPr lang="en-US" dirty="0"/>
                        <a:t>MD</a:t>
                      </a:r>
                    </a:p>
                  </a:txBody>
                  <a:tcPr/>
                </a:tc>
                <a:tc>
                  <a:txBody>
                    <a:bodyPr/>
                    <a:lstStyle/>
                    <a:p>
                      <a:r>
                        <a:rPr lang="en-US" dirty="0"/>
                        <a:t>20742</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Washington</a:t>
                      </a:r>
                    </a:p>
                  </a:txBody>
                  <a:tcPr/>
                </a:tc>
                <a:tc>
                  <a:txBody>
                    <a:bodyPr/>
                    <a:lstStyle/>
                    <a:p>
                      <a:r>
                        <a:rPr lang="en-US" dirty="0"/>
                        <a:t>DC</a:t>
                      </a:r>
                    </a:p>
                  </a:txBody>
                  <a:tcPr/>
                </a:tc>
                <a:tc>
                  <a:txBody>
                    <a:bodyPr/>
                    <a:lstStyle/>
                    <a:p>
                      <a:r>
                        <a:rPr lang="en-US" dirty="0"/>
                        <a:t>20001</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Silver Spring</a:t>
                      </a:r>
                    </a:p>
                  </a:txBody>
                  <a:tcPr/>
                </a:tc>
                <a:tc>
                  <a:txBody>
                    <a:bodyPr/>
                    <a:lstStyle/>
                    <a:p>
                      <a:r>
                        <a:rPr lang="en-US" dirty="0"/>
                        <a:t>MD</a:t>
                      </a:r>
                    </a:p>
                  </a:txBody>
                  <a:tcPr/>
                </a:tc>
                <a:tc>
                  <a:txBody>
                    <a:bodyPr/>
                    <a:lstStyle/>
                    <a:p>
                      <a:r>
                        <a:rPr lang="en-US" dirty="0"/>
                        <a:t>20901</a:t>
                      </a:r>
                    </a:p>
                  </a:txBody>
                  <a:tcPr/>
                </a:tc>
                <a:extLst>
                  <a:ext uri="{0D108BD9-81ED-4DB2-BD59-A6C34878D82A}">
                    <a16:rowId xmlns:a16="http://schemas.microsoft.com/office/drawing/2014/main" val="10003"/>
                  </a:ext>
                </a:extLst>
              </a:tr>
            </a:tbl>
          </a:graphicData>
        </a:graphic>
      </p:graphicFrame>
      <p:cxnSp>
        <p:nvCxnSpPr>
          <p:cNvPr id="20" name="Straight Arrow Connector 19"/>
          <p:cNvCxnSpPr/>
          <p:nvPr/>
        </p:nvCxnSpPr>
        <p:spPr>
          <a:xfrm>
            <a:off x="4061763" y="4022188"/>
            <a:ext cx="530155" cy="496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190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513226" cy="1371600"/>
          </a:xfrm>
        </p:spPr>
        <p:txBody>
          <a:bodyPr>
            <a:normAutofit/>
          </a:bodyPr>
          <a:lstStyle/>
          <a:p>
            <a:r>
              <a:rPr lang="en-US" dirty="0"/>
              <a:t>DP: Group By</a:t>
            </a:r>
          </a:p>
        </p:txBody>
      </p:sp>
      <p:sp>
        <p:nvSpPr>
          <p:cNvPr id="3" name="Content Placeholder 2"/>
          <p:cNvSpPr>
            <a:spLocks noGrp="1"/>
          </p:cNvSpPr>
          <p:nvPr>
            <p:ph idx="1"/>
          </p:nvPr>
        </p:nvSpPr>
        <p:spPr>
          <a:xfrm>
            <a:off x="457200" y="1564483"/>
            <a:ext cx="5179102" cy="750757"/>
          </a:xfrm>
        </p:spPr>
        <p:txBody>
          <a:bodyPr/>
          <a:lstStyle/>
          <a:p>
            <a:r>
              <a:rPr lang="en-US" dirty="0"/>
              <a:t>Group tuples together by column/dimension</a:t>
            </a:r>
          </a:p>
        </p:txBody>
      </p:sp>
      <p:sp>
        <p:nvSpPr>
          <p:cNvPr id="5" name="Slide Number Placeholder 4"/>
          <p:cNvSpPr>
            <a:spLocks noGrp="1"/>
          </p:cNvSpPr>
          <p:nvPr>
            <p:ph type="sldNum" sz="quarter" idx="12"/>
          </p:nvPr>
        </p:nvSpPr>
        <p:spPr/>
        <p:txBody>
          <a:bodyPr/>
          <a:lstStyle/>
          <a:p>
            <a:fld id="{A2EF37A0-74FC-AB4F-AE4C-D9BFC6719E9F}" type="slidenum">
              <a:rPr lang="en-US" smtClean="0"/>
              <a:pPr/>
              <a:t>21</a:t>
            </a:fld>
            <a:endParaRPr lang="en-US"/>
          </a:p>
        </p:txBody>
      </p:sp>
      <p:graphicFrame>
        <p:nvGraphicFramePr>
          <p:cNvPr id="8" name="Table 7"/>
          <p:cNvGraphicFramePr>
            <a:graphicFrameLocks noGrp="1"/>
          </p:cNvGraphicFramePr>
          <p:nvPr>
            <p:extLst/>
          </p:nvPr>
        </p:nvGraphicFramePr>
        <p:xfrm>
          <a:off x="41707" y="2468668"/>
          <a:ext cx="2656523" cy="3416148"/>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599606">
                  <a:extLst>
                    <a:ext uri="{9D8B030D-6E8A-4147-A177-3AD203B41FA5}">
                      <a16:colId xmlns:a16="http://schemas.microsoft.com/office/drawing/2014/main" val="20002"/>
                    </a:ext>
                  </a:extLst>
                </a:gridCol>
                <a:gridCol w="734519">
                  <a:extLst>
                    <a:ext uri="{9D8B030D-6E8A-4147-A177-3AD203B41FA5}">
                      <a16:colId xmlns:a16="http://schemas.microsoft.com/office/drawing/2014/main" val="20003"/>
                    </a:ext>
                  </a:extLst>
                </a:gridCol>
              </a:tblGrid>
              <a:tr h="379572">
                <a:tc>
                  <a:txBody>
                    <a:bodyPr/>
                    <a:lstStyle/>
                    <a:p>
                      <a:r>
                        <a:rPr lang="en-US" dirty="0"/>
                        <a:t>ID</a:t>
                      </a:r>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foo</a:t>
                      </a:r>
                    </a:p>
                  </a:txBody>
                  <a:tcPr/>
                </a:tc>
                <a:tc>
                  <a:txBody>
                    <a:bodyPr/>
                    <a:lstStyle/>
                    <a:p>
                      <a:r>
                        <a:rPr lang="en-US" dirty="0"/>
                        <a:t>3</a:t>
                      </a:r>
                    </a:p>
                  </a:txBody>
                  <a:tcPr/>
                </a:tc>
                <a:tc>
                  <a:txBody>
                    <a:bodyPr/>
                    <a:lstStyle/>
                    <a:p>
                      <a:r>
                        <a:rPr lang="en-US" dirty="0"/>
                        <a:t>6.6</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bar</a:t>
                      </a:r>
                    </a:p>
                  </a:txBody>
                  <a:tcPr/>
                </a:tc>
                <a:tc>
                  <a:txBody>
                    <a:bodyPr/>
                    <a:lstStyle/>
                    <a:p>
                      <a:r>
                        <a:rPr lang="en-US" dirty="0"/>
                        <a:t>2</a:t>
                      </a:r>
                    </a:p>
                  </a:txBody>
                  <a:tcPr/>
                </a:tc>
                <a:tc>
                  <a:txBody>
                    <a:bodyPr/>
                    <a:lstStyle/>
                    <a:p>
                      <a:r>
                        <a:rPr lang="en-US" dirty="0"/>
                        <a:t>4.7</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foo</a:t>
                      </a:r>
                    </a:p>
                  </a:txBody>
                  <a:tcPr/>
                </a:tc>
                <a:tc>
                  <a:txBody>
                    <a:bodyPr/>
                    <a:lstStyle/>
                    <a:p>
                      <a:r>
                        <a:rPr lang="en-US" dirty="0"/>
                        <a:t>4</a:t>
                      </a:r>
                    </a:p>
                  </a:txBody>
                  <a:tcPr/>
                </a:tc>
                <a:tc>
                  <a:txBody>
                    <a:bodyPr/>
                    <a:lstStyle/>
                    <a:p>
                      <a:r>
                        <a:rPr lang="en-US" dirty="0"/>
                        <a:t>3.1</a:t>
                      </a:r>
                    </a:p>
                  </a:txBody>
                  <a:tcPr/>
                </a:tc>
                <a:extLst>
                  <a:ext uri="{0D108BD9-81ED-4DB2-BD59-A6C34878D82A}">
                    <a16:rowId xmlns:a16="http://schemas.microsoft.com/office/drawing/2014/main" val="10003"/>
                  </a:ext>
                </a:extLst>
              </a:tr>
              <a:tr h="379572">
                <a:tc>
                  <a:txBody>
                    <a:bodyPr/>
                    <a:lstStyle/>
                    <a:p>
                      <a:r>
                        <a:rPr lang="en-US" dirty="0"/>
                        <a:t>4</a:t>
                      </a:r>
                    </a:p>
                  </a:txBody>
                  <a:tcPr/>
                </a:tc>
                <a:tc>
                  <a:txBody>
                    <a:bodyPr/>
                    <a:lstStyle/>
                    <a:p>
                      <a:r>
                        <a:rPr lang="en-US" dirty="0"/>
                        <a:t>foo</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4"/>
                  </a:ext>
                </a:extLst>
              </a:tr>
              <a:tr h="379572">
                <a:tc>
                  <a:txBody>
                    <a:bodyPr/>
                    <a:lstStyle/>
                    <a:p>
                      <a:r>
                        <a:rPr lang="en-US" dirty="0"/>
                        <a:t>5</a:t>
                      </a:r>
                    </a:p>
                  </a:txBody>
                  <a:tcPr/>
                </a:tc>
                <a:tc>
                  <a:txBody>
                    <a:bodyPr/>
                    <a:lstStyle/>
                    <a:p>
                      <a:r>
                        <a:rPr lang="en-US" dirty="0"/>
                        <a:t>bar</a:t>
                      </a:r>
                    </a:p>
                  </a:txBody>
                  <a:tcPr/>
                </a:tc>
                <a:tc>
                  <a:txBody>
                    <a:bodyPr/>
                    <a:lstStyle/>
                    <a:p>
                      <a:r>
                        <a:rPr lang="en-US" dirty="0"/>
                        <a:t>1</a:t>
                      </a:r>
                    </a:p>
                  </a:txBody>
                  <a:tcPr/>
                </a:tc>
                <a:tc>
                  <a:txBody>
                    <a:bodyPr/>
                    <a:lstStyle/>
                    <a:p>
                      <a:r>
                        <a:rPr lang="en-US" dirty="0"/>
                        <a:t>1.2</a:t>
                      </a:r>
                    </a:p>
                  </a:txBody>
                  <a:tcPr/>
                </a:tc>
                <a:extLst>
                  <a:ext uri="{0D108BD9-81ED-4DB2-BD59-A6C34878D82A}">
                    <a16:rowId xmlns:a16="http://schemas.microsoft.com/office/drawing/2014/main" val="10005"/>
                  </a:ext>
                </a:extLst>
              </a:tr>
              <a:tr h="379572">
                <a:tc>
                  <a:txBody>
                    <a:bodyPr/>
                    <a:lstStyle/>
                    <a:p>
                      <a:r>
                        <a:rPr lang="en-US" dirty="0"/>
                        <a:t>6</a:t>
                      </a:r>
                    </a:p>
                  </a:txBody>
                  <a:tcPr/>
                </a:tc>
                <a:tc>
                  <a:txBody>
                    <a:bodyPr/>
                    <a:lstStyle/>
                    <a:p>
                      <a:r>
                        <a:rPr lang="en-US" dirty="0"/>
                        <a:t>bar</a:t>
                      </a:r>
                    </a:p>
                  </a:txBody>
                  <a:tcPr/>
                </a:tc>
                <a:tc>
                  <a:txBody>
                    <a:bodyPr/>
                    <a:lstStyle/>
                    <a:p>
                      <a:r>
                        <a:rPr lang="en-US" dirty="0"/>
                        <a:t>2</a:t>
                      </a:r>
                    </a:p>
                  </a:txBody>
                  <a:tcPr/>
                </a:tc>
                <a:tc>
                  <a:txBody>
                    <a:bodyPr/>
                    <a:lstStyle/>
                    <a:p>
                      <a:r>
                        <a:rPr lang="en-US" dirty="0"/>
                        <a:t>2.5</a:t>
                      </a:r>
                    </a:p>
                  </a:txBody>
                  <a:tcPr/>
                </a:tc>
                <a:extLst>
                  <a:ext uri="{0D108BD9-81ED-4DB2-BD59-A6C34878D82A}">
                    <a16:rowId xmlns:a16="http://schemas.microsoft.com/office/drawing/2014/main" val="10006"/>
                  </a:ext>
                </a:extLst>
              </a:tr>
              <a:tr h="379572">
                <a:tc>
                  <a:txBody>
                    <a:bodyPr/>
                    <a:lstStyle/>
                    <a:p>
                      <a:r>
                        <a:rPr lang="en-US" dirty="0"/>
                        <a:t>7</a:t>
                      </a:r>
                    </a:p>
                  </a:txBody>
                  <a:tcPr/>
                </a:tc>
                <a:tc>
                  <a:txBody>
                    <a:bodyPr/>
                    <a:lstStyle/>
                    <a:p>
                      <a:r>
                        <a:rPr lang="en-US" dirty="0"/>
                        <a:t>foo</a:t>
                      </a:r>
                    </a:p>
                  </a:txBody>
                  <a:tcPr/>
                </a:tc>
                <a:tc>
                  <a:txBody>
                    <a:bodyPr/>
                    <a:lstStyle/>
                    <a:p>
                      <a:r>
                        <a:rPr lang="en-US" dirty="0"/>
                        <a:t>4</a:t>
                      </a:r>
                    </a:p>
                  </a:txBody>
                  <a:tcPr/>
                </a:tc>
                <a:tc>
                  <a:txBody>
                    <a:bodyPr/>
                    <a:lstStyle/>
                    <a:p>
                      <a:r>
                        <a:rPr lang="en-US" dirty="0"/>
                        <a:t>2.3</a:t>
                      </a:r>
                    </a:p>
                  </a:txBody>
                  <a:tcPr/>
                </a:tc>
                <a:extLst>
                  <a:ext uri="{0D108BD9-81ED-4DB2-BD59-A6C34878D82A}">
                    <a16:rowId xmlns:a16="http://schemas.microsoft.com/office/drawing/2014/main" val="10007"/>
                  </a:ext>
                </a:extLst>
              </a:tr>
              <a:tr h="379572">
                <a:tc>
                  <a:txBody>
                    <a:bodyPr/>
                    <a:lstStyle/>
                    <a:p>
                      <a:r>
                        <a:rPr lang="en-US" dirty="0"/>
                        <a:t>8</a:t>
                      </a:r>
                    </a:p>
                  </a:txBody>
                  <a:tcPr/>
                </a:tc>
                <a:tc>
                  <a:txBody>
                    <a:bodyPr/>
                    <a:lstStyle/>
                    <a:p>
                      <a:r>
                        <a:rPr lang="en-US" dirty="0"/>
                        <a:t>foo</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8"/>
                  </a:ext>
                </a:extLst>
              </a:tr>
            </a:tbl>
          </a:graphicData>
        </a:graphic>
      </p:graphicFrame>
      <p:graphicFrame>
        <p:nvGraphicFramePr>
          <p:cNvPr id="20" name="Table 19"/>
          <p:cNvGraphicFramePr>
            <a:graphicFrameLocks noGrp="1"/>
          </p:cNvGraphicFramePr>
          <p:nvPr>
            <p:extLst/>
          </p:nvPr>
        </p:nvGraphicFramePr>
        <p:xfrm>
          <a:off x="5657154" y="1524318"/>
          <a:ext cx="1936995" cy="2277432"/>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599606">
                  <a:extLst>
                    <a:ext uri="{9D8B030D-6E8A-4147-A177-3AD203B41FA5}">
                      <a16:colId xmlns:a16="http://schemas.microsoft.com/office/drawing/2014/main" val="20001"/>
                    </a:ext>
                  </a:extLst>
                </a:gridCol>
                <a:gridCol w="734519">
                  <a:extLst>
                    <a:ext uri="{9D8B030D-6E8A-4147-A177-3AD203B41FA5}">
                      <a16:colId xmlns:a16="http://schemas.microsoft.com/office/drawing/2014/main" val="20002"/>
                    </a:ext>
                  </a:extLst>
                </a:gridCol>
              </a:tblGrid>
              <a:tr h="379572">
                <a:tc>
                  <a:txBody>
                    <a:bodyPr/>
                    <a:lstStyle/>
                    <a:p>
                      <a:r>
                        <a:rPr lang="en-US" dirty="0"/>
                        <a:t>ID</a:t>
                      </a:r>
                    </a:p>
                  </a:txBody>
                  <a:tcPr/>
                </a:tc>
                <a:tc>
                  <a:txBody>
                    <a:bodyPr/>
                    <a:lstStyle/>
                    <a:p>
                      <a:r>
                        <a:rPr lang="en-US" dirty="0"/>
                        <a:t>B</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3</a:t>
                      </a:r>
                    </a:p>
                  </a:txBody>
                  <a:tcPr/>
                </a:tc>
                <a:tc>
                  <a:txBody>
                    <a:bodyPr/>
                    <a:lstStyle/>
                    <a:p>
                      <a:r>
                        <a:rPr lang="en-US" dirty="0"/>
                        <a:t>6.6</a:t>
                      </a:r>
                    </a:p>
                  </a:txBody>
                  <a:tcPr/>
                </a:tc>
                <a:extLst>
                  <a:ext uri="{0D108BD9-81ED-4DB2-BD59-A6C34878D82A}">
                    <a16:rowId xmlns:a16="http://schemas.microsoft.com/office/drawing/2014/main" val="10001"/>
                  </a:ext>
                </a:extLst>
              </a:tr>
              <a:tr h="379572">
                <a:tc>
                  <a:txBody>
                    <a:bodyPr/>
                    <a:lstStyle/>
                    <a:p>
                      <a:r>
                        <a:rPr lang="en-US" dirty="0"/>
                        <a:t>3</a:t>
                      </a:r>
                    </a:p>
                  </a:txBody>
                  <a:tcPr/>
                </a:tc>
                <a:tc>
                  <a:txBody>
                    <a:bodyPr/>
                    <a:lstStyle/>
                    <a:p>
                      <a:r>
                        <a:rPr lang="en-US" dirty="0"/>
                        <a:t>4</a:t>
                      </a:r>
                    </a:p>
                  </a:txBody>
                  <a:tcPr/>
                </a:tc>
                <a:tc>
                  <a:txBody>
                    <a:bodyPr/>
                    <a:lstStyle/>
                    <a:p>
                      <a:r>
                        <a:rPr lang="en-US" dirty="0"/>
                        <a:t>3.1</a:t>
                      </a:r>
                    </a:p>
                  </a:txBody>
                  <a:tcPr/>
                </a:tc>
                <a:extLst>
                  <a:ext uri="{0D108BD9-81ED-4DB2-BD59-A6C34878D82A}">
                    <a16:rowId xmlns:a16="http://schemas.microsoft.com/office/drawing/2014/main" val="10002"/>
                  </a:ext>
                </a:extLst>
              </a:tr>
              <a:tr h="379572">
                <a:tc>
                  <a:txBody>
                    <a:bodyPr/>
                    <a:lstStyle/>
                    <a:p>
                      <a:r>
                        <a:rPr lang="en-US" dirty="0"/>
                        <a:t>4</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3"/>
                  </a:ext>
                </a:extLst>
              </a:tr>
              <a:tr h="379572">
                <a:tc>
                  <a:txBody>
                    <a:bodyPr/>
                    <a:lstStyle/>
                    <a:p>
                      <a:r>
                        <a:rPr lang="en-US" dirty="0"/>
                        <a:t>7</a:t>
                      </a:r>
                    </a:p>
                  </a:txBody>
                  <a:tcPr/>
                </a:tc>
                <a:tc>
                  <a:txBody>
                    <a:bodyPr/>
                    <a:lstStyle/>
                    <a:p>
                      <a:r>
                        <a:rPr lang="en-US" dirty="0"/>
                        <a:t>4</a:t>
                      </a:r>
                    </a:p>
                  </a:txBody>
                  <a:tcPr/>
                </a:tc>
                <a:tc>
                  <a:txBody>
                    <a:bodyPr/>
                    <a:lstStyle/>
                    <a:p>
                      <a:r>
                        <a:rPr lang="en-US" dirty="0"/>
                        <a:t>2.3</a:t>
                      </a:r>
                    </a:p>
                  </a:txBody>
                  <a:tcPr/>
                </a:tc>
                <a:extLst>
                  <a:ext uri="{0D108BD9-81ED-4DB2-BD59-A6C34878D82A}">
                    <a16:rowId xmlns:a16="http://schemas.microsoft.com/office/drawing/2014/main" val="10004"/>
                  </a:ext>
                </a:extLst>
              </a:tr>
              <a:tr h="379572">
                <a:tc>
                  <a:txBody>
                    <a:bodyPr/>
                    <a:lstStyle/>
                    <a:p>
                      <a:r>
                        <a:rPr lang="en-US" dirty="0"/>
                        <a:t>8</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5"/>
                  </a:ext>
                </a:extLst>
              </a:tr>
            </a:tbl>
          </a:graphicData>
        </a:graphic>
      </p:graphicFrame>
      <p:graphicFrame>
        <p:nvGraphicFramePr>
          <p:cNvPr id="21" name="Table 20"/>
          <p:cNvGraphicFramePr>
            <a:graphicFrameLocks noGrp="1"/>
          </p:cNvGraphicFramePr>
          <p:nvPr>
            <p:extLst/>
          </p:nvPr>
        </p:nvGraphicFramePr>
        <p:xfrm>
          <a:off x="5689652" y="4651055"/>
          <a:ext cx="1936995" cy="1518288"/>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599606">
                  <a:extLst>
                    <a:ext uri="{9D8B030D-6E8A-4147-A177-3AD203B41FA5}">
                      <a16:colId xmlns:a16="http://schemas.microsoft.com/office/drawing/2014/main" val="20001"/>
                    </a:ext>
                  </a:extLst>
                </a:gridCol>
                <a:gridCol w="734519">
                  <a:extLst>
                    <a:ext uri="{9D8B030D-6E8A-4147-A177-3AD203B41FA5}">
                      <a16:colId xmlns:a16="http://schemas.microsoft.com/office/drawing/2014/main" val="20002"/>
                    </a:ext>
                  </a:extLst>
                </a:gridCol>
              </a:tblGrid>
              <a:tr h="379572">
                <a:tc>
                  <a:txBody>
                    <a:bodyPr/>
                    <a:lstStyle/>
                    <a:p>
                      <a:r>
                        <a:rPr lang="en-US" dirty="0"/>
                        <a:t>ID</a:t>
                      </a:r>
                    </a:p>
                  </a:txBody>
                  <a:tcPr/>
                </a:tc>
                <a:tc>
                  <a:txBody>
                    <a:bodyPr/>
                    <a:lstStyle/>
                    <a:p>
                      <a:r>
                        <a:rPr lang="en-US" dirty="0"/>
                        <a:t>B</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2</a:t>
                      </a:r>
                    </a:p>
                  </a:txBody>
                  <a:tcPr/>
                </a:tc>
                <a:tc>
                  <a:txBody>
                    <a:bodyPr/>
                    <a:lstStyle/>
                    <a:p>
                      <a:r>
                        <a:rPr lang="en-US" dirty="0"/>
                        <a:t>2</a:t>
                      </a:r>
                    </a:p>
                  </a:txBody>
                  <a:tcPr/>
                </a:tc>
                <a:tc>
                  <a:txBody>
                    <a:bodyPr/>
                    <a:lstStyle/>
                    <a:p>
                      <a:r>
                        <a:rPr lang="en-US" dirty="0"/>
                        <a:t>4.7</a:t>
                      </a:r>
                    </a:p>
                  </a:txBody>
                  <a:tcPr/>
                </a:tc>
                <a:extLst>
                  <a:ext uri="{0D108BD9-81ED-4DB2-BD59-A6C34878D82A}">
                    <a16:rowId xmlns:a16="http://schemas.microsoft.com/office/drawing/2014/main" val="10001"/>
                  </a:ext>
                </a:extLst>
              </a:tr>
              <a:tr h="379572">
                <a:tc>
                  <a:txBody>
                    <a:bodyPr/>
                    <a:lstStyle/>
                    <a:p>
                      <a:r>
                        <a:rPr lang="en-US" dirty="0"/>
                        <a:t>5</a:t>
                      </a:r>
                    </a:p>
                  </a:txBody>
                  <a:tcPr/>
                </a:tc>
                <a:tc>
                  <a:txBody>
                    <a:bodyPr/>
                    <a:lstStyle/>
                    <a:p>
                      <a:r>
                        <a:rPr lang="en-US" dirty="0"/>
                        <a:t>1</a:t>
                      </a:r>
                    </a:p>
                  </a:txBody>
                  <a:tcPr/>
                </a:tc>
                <a:tc>
                  <a:txBody>
                    <a:bodyPr/>
                    <a:lstStyle/>
                    <a:p>
                      <a:r>
                        <a:rPr lang="en-US" dirty="0"/>
                        <a:t>1.2</a:t>
                      </a:r>
                    </a:p>
                  </a:txBody>
                  <a:tcPr/>
                </a:tc>
                <a:extLst>
                  <a:ext uri="{0D108BD9-81ED-4DB2-BD59-A6C34878D82A}">
                    <a16:rowId xmlns:a16="http://schemas.microsoft.com/office/drawing/2014/main" val="10002"/>
                  </a:ext>
                </a:extLst>
              </a:tr>
              <a:tr h="379572">
                <a:tc>
                  <a:txBody>
                    <a:bodyPr/>
                    <a:lstStyle/>
                    <a:p>
                      <a:r>
                        <a:rPr lang="en-US" dirty="0"/>
                        <a:t>6</a:t>
                      </a:r>
                    </a:p>
                  </a:txBody>
                  <a:tcPr/>
                </a:tc>
                <a:tc>
                  <a:txBody>
                    <a:bodyPr/>
                    <a:lstStyle/>
                    <a:p>
                      <a:r>
                        <a:rPr lang="en-US" dirty="0"/>
                        <a:t>2</a:t>
                      </a:r>
                    </a:p>
                  </a:txBody>
                  <a:tcPr/>
                </a:tc>
                <a:tc>
                  <a:txBody>
                    <a:bodyPr/>
                    <a:lstStyle/>
                    <a:p>
                      <a:r>
                        <a:rPr lang="en-US" dirty="0"/>
                        <a:t>2.5</a:t>
                      </a: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6115986" y="974361"/>
            <a:ext cx="909352" cy="369332"/>
          </a:xfrm>
          <a:prstGeom prst="rect">
            <a:avLst/>
          </a:prstGeom>
          <a:noFill/>
        </p:spPr>
        <p:txBody>
          <a:bodyPr wrap="none" rtlCol="0">
            <a:spAutoFit/>
          </a:bodyPr>
          <a:lstStyle/>
          <a:p>
            <a:r>
              <a:rPr lang="en-US" dirty="0"/>
              <a:t>A = foo</a:t>
            </a:r>
          </a:p>
        </p:txBody>
      </p:sp>
      <p:sp>
        <p:nvSpPr>
          <p:cNvPr id="22" name="TextBox 21"/>
          <p:cNvSpPr txBox="1"/>
          <p:nvPr/>
        </p:nvSpPr>
        <p:spPr>
          <a:xfrm>
            <a:off x="6109684" y="4101098"/>
            <a:ext cx="922176" cy="369332"/>
          </a:xfrm>
          <a:prstGeom prst="rect">
            <a:avLst/>
          </a:prstGeom>
          <a:noFill/>
        </p:spPr>
        <p:txBody>
          <a:bodyPr wrap="none" rtlCol="0">
            <a:spAutoFit/>
          </a:bodyPr>
          <a:lstStyle/>
          <a:p>
            <a:r>
              <a:rPr lang="en-US" dirty="0"/>
              <a:t>A = bar</a:t>
            </a:r>
          </a:p>
        </p:txBody>
      </p:sp>
      <p:sp>
        <p:nvSpPr>
          <p:cNvPr id="25" name="TextBox 24"/>
          <p:cNvSpPr txBox="1"/>
          <p:nvPr/>
        </p:nvSpPr>
        <p:spPr>
          <a:xfrm>
            <a:off x="3614322" y="3731766"/>
            <a:ext cx="1126740" cy="369332"/>
          </a:xfrm>
          <a:prstGeom prst="rect">
            <a:avLst/>
          </a:prstGeom>
          <a:noFill/>
        </p:spPr>
        <p:txBody>
          <a:bodyPr wrap="square" rtlCol="0">
            <a:spAutoFit/>
          </a:bodyPr>
          <a:lstStyle/>
          <a:p>
            <a:r>
              <a:rPr lang="en-US"/>
              <a:t>By ‘A’</a:t>
            </a:r>
            <a:endParaRPr lang="en-US" dirty="0"/>
          </a:p>
        </p:txBody>
      </p:sp>
      <p:cxnSp>
        <p:nvCxnSpPr>
          <p:cNvPr id="26" name="Straight Arrow Connector 25"/>
          <p:cNvCxnSpPr/>
          <p:nvPr/>
        </p:nvCxnSpPr>
        <p:spPr>
          <a:xfrm>
            <a:off x="2947563" y="4101098"/>
            <a:ext cx="198420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426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513226" cy="1371600"/>
          </a:xfrm>
        </p:spPr>
        <p:txBody>
          <a:bodyPr>
            <a:normAutofit/>
          </a:bodyPr>
          <a:lstStyle/>
          <a:p>
            <a:r>
              <a:rPr lang="en-US" dirty="0"/>
              <a:t>DP: Group By</a:t>
            </a:r>
          </a:p>
        </p:txBody>
      </p:sp>
      <p:sp>
        <p:nvSpPr>
          <p:cNvPr id="3" name="Content Placeholder 2"/>
          <p:cNvSpPr>
            <a:spLocks noGrp="1"/>
          </p:cNvSpPr>
          <p:nvPr>
            <p:ph idx="1"/>
          </p:nvPr>
        </p:nvSpPr>
        <p:spPr>
          <a:xfrm>
            <a:off x="457200" y="1564483"/>
            <a:ext cx="5179102" cy="750757"/>
          </a:xfrm>
        </p:spPr>
        <p:txBody>
          <a:bodyPr/>
          <a:lstStyle/>
          <a:p>
            <a:r>
              <a:rPr lang="en-US" dirty="0"/>
              <a:t>Group tuples together by column/dimension</a:t>
            </a:r>
          </a:p>
        </p:txBody>
      </p:sp>
      <p:sp>
        <p:nvSpPr>
          <p:cNvPr id="5" name="Slide Number Placeholder 4"/>
          <p:cNvSpPr>
            <a:spLocks noGrp="1"/>
          </p:cNvSpPr>
          <p:nvPr>
            <p:ph type="sldNum" sz="quarter" idx="12"/>
          </p:nvPr>
        </p:nvSpPr>
        <p:spPr/>
        <p:txBody>
          <a:bodyPr/>
          <a:lstStyle/>
          <a:p>
            <a:fld id="{A2EF37A0-74FC-AB4F-AE4C-D9BFC6719E9F}" type="slidenum">
              <a:rPr lang="en-US" smtClean="0"/>
              <a:pPr/>
              <a:t>22</a:t>
            </a:fld>
            <a:endParaRPr lang="en-US"/>
          </a:p>
        </p:txBody>
      </p:sp>
      <p:graphicFrame>
        <p:nvGraphicFramePr>
          <p:cNvPr id="8" name="Table 7"/>
          <p:cNvGraphicFramePr>
            <a:graphicFrameLocks noGrp="1"/>
          </p:cNvGraphicFramePr>
          <p:nvPr>
            <p:extLst/>
          </p:nvPr>
        </p:nvGraphicFramePr>
        <p:xfrm>
          <a:off x="41707" y="2468668"/>
          <a:ext cx="2656523" cy="3416148"/>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599606">
                  <a:extLst>
                    <a:ext uri="{9D8B030D-6E8A-4147-A177-3AD203B41FA5}">
                      <a16:colId xmlns:a16="http://schemas.microsoft.com/office/drawing/2014/main" val="20002"/>
                    </a:ext>
                  </a:extLst>
                </a:gridCol>
                <a:gridCol w="734519">
                  <a:extLst>
                    <a:ext uri="{9D8B030D-6E8A-4147-A177-3AD203B41FA5}">
                      <a16:colId xmlns:a16="http://schemas.microsoft.com/office/drawing/2014/main" val="20003"/>
                    </a:ext>
                  </a:extLst>
                </a:gridCol>
              </a:tblGrid>
              <a:tr h="379572">
                <a:tc>
                  <a:txBody>
                    <a:bodyPr/>
                    <a:lstStyle/>
                    <a:p>
                      <a:r>
                        <a:rPr lang="en-US" dirty="0"/>
                        <a:t>ID</a:t>
                      </a:r>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foo</a:t>
                      </a:r>
                    </a:p>
                  </a:txBody>
                  <a:tcPr/>
                </a:tc>
                <a:tc>
                  <a:txBody>
                    <a:bodyPr/>
                    <a:lstStyle/>
                    <a:p>
                      <a:r>
                        <a:rPr lang="en-US" dirty="0"/>
                        <a:t>3</a:t>
                      </a:r>
                    </a:p>
                  </a:txBody>
                  <a:tcPr/>
                </a:tc>
                <a:tc>
                  <a:txBody>
                    <a:bodyPr/>
                    <a:lstStyle/>
                    <a:p>
                      <a:r>
                        <a:rPr lang="en-US" dirty="0"/>
                        <a:t>6.6</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bar</a:t>
                      </a:r>
                    </a:p>
                  </a:txBody>
                  <a:tcPr/>
                </a:tc>
                <a:tc>
                  <a:txBody>
                    <a:bodyPr/>
                    <a:lstStyle/>
                    <a:p>
                      <a:r>
                        <a:rPr lang="en-US" dirty="0"/>
                        <a:t>2</a:t>
                      </a:r>
                    </a:p>
                  </a:txBody>
                  <a:tcPr/>
                </a:tc>
                <a:tc>
                  <a:txBody>
                    <a:bodyPr/>
                    <a:lstStyle/>
                    <a:p>
                      <a:r>
                        <a:rPr lang="en-US" dirty="0"/>
                        <a:t>4.7</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foo</a:t>
                      </a:r>
                    </a:p>
                  </a:txBody>
                  <a:tcPr/>
                </a:tc>
                <a:tc>
                  <a:txBody>
                    <a:bodyPr/>
                    <a:lstStyle/>
                    <a:p>
                      <a:r>
                        <a:rPr lang="en-US" dirty="0"/>
                        <a:t>4</a:t>
                      </a:r>
                    </a:p>
                  </a:txBody>
                  <a:tcPr/>
                </a:tc>
                <a:tc>
                  <a:txBody>
                    <a:bodyPr/>
                    <a:lstStyle/>
                    <a:p>
                      <a:r>
                        <a:rPr lang="en-US" dirty="0"/>
                        <a:t>3.1</a:t>
                      </a:r>
                    </a:p>
                  </a:txBody>
                  <a:tcPr/>
                </a:tc>
                <a:extLst>
                  <a:ext uri="{0D108BD9-81ED-4DB2-BD59-A6C34878D82A}">
                    <a16:rowId xmlns:a16="http://schemas.microsoft.com/office/drawing/2014/main" val="10003"/>
                  </a:ext>
                </a:extLst>
              </a:tr>
              <a:tr h="379572">
                <a:tc>
                  <a:txBody>
                    <a:bodyPr/>
                    <a:lstStyle/>
                    <a:p>
                      <a:r>
                        <a:rPr lang="en-US" dirty="0"/>
                        <a:t>4</a:t>
                      </a:r>
                    </a:p>
                  </a:txBody>
                  <a:tcPr/>
                </a:tc>
                <a:tc>
                  <a:txBody>
                    <a:bodyPr/>
                    <a:lstStyle/>
                    <a:p>
                      <a:r>
                        <a:rPr lang="en-US" dirty="0"/>
                        <a:t>foo</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4"/>
                  </a:ext>
                </a:extLst>
              </a:tr>
              <a:tr h="379572">
                <a:tc>
                  <a:txBody>
                    <a:bodyPr/>
                    <a:lstStyle/>
                    <a:p>
                      <a:r>
                        <a:rPr lang="en-US" dirty="0"/>
                        <a:t>5</a:t>
                      </a:r>
                    </a:p>
                  </a:txBody>
                  <a:tcPr/>
                </a:tc>
                <a:tc>
                  <a:txBody>
                    <a:bodyPr/>
                    <a:lstStyle/>
                    <a:p>
                      <a:r>
                        <a:rPr lang="en-US" dirty="0"/>
                        <a:t>bar</a:t>
                      </a:r>
                    </a:p>
                  </a:txBody>
                  <a:tcPr/>
                </a:tc>
                <a:tc>
                  <a:txBody>
                    <a:bodyPr/>
                    <a:lstStyle/>
                    <a:p>
                      <a:r>
                        <a:rPr lang="en-US" dirty="0"/>
                        <a:t>1</a:t>
                      </a:r>
                    </a:p>
                  </a:txBody>
                  <a:tcPr/>
                </a:tc>
                <a:tc>
                  <a:txBody>
                    <a:bodyPr/>
                    <a:lstStyle/>
                    <a:p>
                      <a:r>
                        <a:rPr lang="en-US" dirty="0"/>
                        <a:t>1.2</a:t>
                      </a:r>
                    </a:p>
                  </a:txBody>
                  <a:tcPr/>
                </a:tc>
                <a:extLst>
                  <a:ext uri="{0D108BD9-81ED-4DB2-BD59-A6C34878D82A}">
                    <a16:rowId xmlns:a16="http://schemas.microsoft.com/office/drawing/2014/main" val="10005"/>
                  </a:ext>
                </a:extLst>
              </a:tr>
              <a:tr h="379572">
                <a:tc>
                  <a:txBody>
                    <a:bodyPr/>
                    <a:lstStyle/>
                    <a:p>
                      <a:r>
                        <a:rPr lang="en-US" dirty="0"/>
                        <a:t>6</a:t>
                      </a:r>
                    </a:p>
                  </a:txBody>
                  <a:tcPr/>
                </a:tc>
                <a:tc>
                  <a:txBody>
                    <a:bodyPr/>
                    <a:lstStyle/>
                    <a:p>
                      <a:r>
                        <a:rPr lang="en-US" dirty="0"/>
                        <a:t>bar</a:t>
                      </a:r>
                    </a:p>
                  </a:txBody>
                  <a:tcPr/>
                </a:tc>
                <a:tc>
                  <a:txBody>
                    <a:bodyPr/>
                    <a:lstStyle/>
                    <a:p>
                      <a:r>
                        <a:rPr lang="en-US" dirty="0"/>
                        <a:t>2</a:t>
                      </a:r>
                    </a:p>
                  </a:txBody>
                  <a:tcPr/>
                </a:tc>
                <a:tc>
                  <a:txBody>
                    <a:bodyPr/>
                    <a:lstStyle/>
                    <a:p>
                      <a:r>
                        <a:rPr lang="en-US" dirty="0"/>
                        <a:t>2.5</a:t>
                      </a:r>
                    </a:p>
                  </a:txBody>
                  <a:tcPr/>
                </a:tc>
                <a:extLst>
                  <a:ext uri="{0D108BD9-81ED-4DB2-BD59-A6C34878D82A}">
                    <a16:rowId xmlns:a16="http://schemas.microsoft.com/office/drawing/2014/main" val="10006"/>
                  </a:ext>
                </a:extLst>
              </a:tr>
              <a:tr h="379572">
                <a:tc>
                  <a:txBody>
                    <a:bodyPr/>
                    <a:lstStyle/>
                    <a:p>
                      <a:r>
                        <a:rPr lang="en-US" dirty="0"/>
                        <a:t>7</a:t>
                      </a:r>
                    </a:p>
                  </a:txBody>
                  <a:tcPr/>
                </a:tc>
                <a:tc>
                  <a:txBody>
                    <a:bodyPr/>
                    <a:lstStyle/>
                    <a:p>
                      <a:r>
                        <a:rPr lang="en-US" dirty="0"/>
                        <a:t>foo</a:t>
                      </a:r>
                    </a:p>
                  </a:txBody>
                  <a:tcPr/>
                </a:tc>
                <a:tc>
                  <a:txBody>
                    <a:bodyPr/>
                    <a:lstStyle/>
                    <a:p>
                      <a:r>
                        <a:rPr lang="en-US" dirty="0"/>
                        <a:t>4</a:t>
                      </a:r>
                    </a:p>
                  </a:txBody>
                  <a:tcPr/>
                </a:tc>
                <a:tc>
                  <a:txBody>
                    <a:bodyPr/>
                    <a:lstStyle/>
                    <a:p>
                      <a:r>
                        <a:rPr lang="en-US" dirty="0"/>
                        <a:t>2.3</a:t>
                      </a:r>
                    </a:p>
                  </a:txBody>
                  <a:tcPr/>
                </a:tc>
                <a:extLst>
                  <a:ext uri="{0D108BD9-81ED-4DB2-BD59-A6C34878D82A}">
                    <a16:rowId xmlns:a16="http://schemas.microsoft.com/office/drawing/2014/main" val="10007"/>
                  </a:ext>
                </a:extLst>
              </a:tr>
              <a:tr h="379572">
                <a:tc>
                  <a:txBody>
                    <a:bodyPr/>
                    <a:lstStyle/>
                    <a:p>
                      <a:r>
                        <a:rPr lang="en-US" dirty="0"/>
                        <a:t>8</a:t>
                      </a:r>
                    </a:p>
                  </a:txBody>
                  <a:tcPr/>
                </a:tc>
                <a:tc>
                  <a:txBody>
                    <a:bodyPr/>
                    <a:lstStyle/>
                    <a:p>
                      <a:r>
                        <a:rPr lang="en-US" dirty="0"/>
                        <a:t>foo</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8"/>
                  </a:ext>
                </a:extLst>
              </a:tr>
            </a:tbl>
          </a:graphicData>
        </a:graphic>
      </p:graphicFrame>
      <p:sp>
        <p:nvSpPr>
          <p:cNvPr id="25" name="TextBox 24"/>
          <p:cNvSpPr txBox="1"/>
          <p:nvPr/>
        </p:nvSpPr>
        <p:spPr>
          <a:xfrm>
            <a:off x="3614322" y="3731766"/>
            <a:ext cx="1126740" cy="369332"/>
          </a:xfrm>
          <a:prstGeom prst="rect">
            <a:avLst/>
          </a:prstGeom>
          <a:noFill/>
        </p:spPr>
        <p:txBody>
          <a:bodyPr wrap="square" rtlCol="0">
            <a:spAutoFit/>
          </a:bodyPr>
          <a:lstStyle/>
          <a:p>
            <a:r>
              <a:rPr lang="en-US" dirty="0"/>
              <a:t>By ‘B’</a:t>
            </a:r>
          </a:p>
        </p:txBody>
      </p:sp>
      <p:cxnSp>
        <p:nvCxnSpPr>
          <p:cNvPr id="26" name="Straight Arrow Connector 25"/>
          <p:cNvCxnSpPr/>
          <p:nvPr/>
        </p:nvCxnSpPr>
        <p:spPr>
          <a:xfrm>
            <a:off x="2947563" y="4101098"/>
            <a:ext cx="198420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12" name="Table 11"/>
          <p:cNvGraphicFramePr>
            <a:graphicFrameLocks noGrp="1"/>
          </p:cNvGraphicFramePr>
          <p:nvPr>
            <p:extLst/>
          </p:nvPr>
        </p:nvGraphicFramePr>
        <p:xfrm>
          <a:off x="5407821" y="760594"/>
          <a:ext cx="2056917" cy="759144"/>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734519">
                  <a:extLst>
                    <a:ext uri="{9D8B030D-6E8A-4147-A177-3AD203B41FA5}">
                      <a16:colId xmlns:a16="http://schemas.microsoft.com/office/drawing/2014/main" val="20002"/>
                    </a:ext>
                  </a:extLst>
                </a:gridCol>
              </a:tblGrid>
              <a:tr h="379572">
                <a:tc>
                  <a:txBody>
                    <a:bodyPr/>
                    <a:lstStyle/>
                    <a:p>
                      <a:r>
                        <a:rPr lang="en-US" dirty="0"/>
                        <a:t>ID</a:t>
                      </a:r>
                    </a:p>
                  </a:txBody>
                  <a:tcPr/>
                </a:tc>
                <a:tc>
                  <a:txBody>
                    <a:bodyPr/>
                    <a:lstStyle/>
                    <a:p>
                      <a:r>
                        <a:rPr lang="en-US" dirty="0"/>
                        <a:t>A</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5</a:t>
                      </a:r>
                    </a:p>
                  </a:txBody>
                  <a:tcPr/>
                </a:tc>
                <a:tc>
                  <a:txBody>
                    <a:bodyPr/>
                    <a:lstStyle/>
                    <a:p>
                      <a:r>
                        <a:rPr lang="en-US" dirty="0"/>
                        <a:t>bar</a:t>
                      </a:r>
                    </a:p>
                  </a:txBody>
                  <a:tcPr/>
                </a:tc>
                <a:tc>
                  <a:txBody>
                    <a:bodyPr/>
                    <a:lstStyle/>
                    <a:p>
                      <a:r>
                        <a:rPr lang="en-US" dirty="0"/>
                        <a:t>1.2</a:t>
                      </a:r>
                    </a:p>
                  </a:txBody>
                  <a:tcPr/>
                </a:tc>
                <a:extLst>
                  <a:ext uri="{0D108BD9-81ED-4DB2-BD59-A6C34878D82A}">
                    <a16:rowId xmlns:a16="http://schemas.microsoft.com/office/drawing/2014/main" val="10001"/>
                  </a:ext>
                </a:extLst>
              </a:tr>
            </a:tbl>
          </a:graphicData>
        </a:graphic>
      </p:graphicFrame>
      <p:sp>
        <p:nvSpPr>
          <p:cNvPr id="13" name="TextBox 12"/>
          <p:cNvSpPr txBox="1"/>
          <p:nvPr/>
        </p:nvSpPr>
        <p:spPr>
          <a:xfrm>
            <a:off x="5853554" y="271990"/>
            <a:ext cx="729687" cy="369332"/>
          </a:xfrm>
          <a:prstGeom prst="rect">
            <a:avLst/>
          </a:prstGeom>
          <a:noFill/>
        </p:spPr>
        <p:txBody>
          <a:bodyPr wrap="none" rtlCol="0">
            <a:spAutoFit/>
          </a:bodyPr>
          <a:lstStyle/>
          <a:p>
            <a:r>
              <a:rPr lang="en-US" dirty="0"/>
              <a:t>B = 1</a:t>
            </a:r>
          </a:p>
        </p:txBody>
      </p:sp>
      <p:graphicFrame>
        <p:nvGraphicFramePr>
          <p:cNvPr id="14" name="Table 13"/>
          <p:cNvGraphicFramePr>
            <a:graphicFrameLocks noGrp="1"/>
          </p:cNvGraphicFramePr>
          <p:nvPr>
            <p:extLst/>
          </p:nvPr>
        </p:nvGraphicFramePr>
        <p:xfrm>
          <a:off x="5374385" y="1985320"/>
          <a:ext cx="2056917" cy="1138716"/>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734519">
                  <a:extLst>
                    <a:ext uri="{9D8B030D-6E8A-4147-A177-3AD203B41FA5}">
                      <a16:colId xmlns:a16="http://schemas.microsoft.com/office/drawing/2014/main" val="20002"/>
                    </a:ext>
                  </a:extLst>
                </a:gridCol>
              </a:tblGrid>
              <a:tr h="379572">
                <a:tc>
                  <a:txBody>
                    <a:bodyPr/>
                    <a:lstStyle/>
                    <a:p>
                      <a:r>
                        <a:rPr lang="en-US" dirty="0"/>
                        <a:t>ID</a:t>
                      </a:r>
                    </a:p>
                  </a:txBody>
                  <a:tcPr/>
                </a:tc>
                <a:tc>
                  <a:txBody>
                    <a:bodyPr/>
                    <a:lstStyle/>
                    <a:p>
                      <a:r>
                        <a:rPr lang="en-US" dirty="0"/>
                        <a:t>A</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2</a:t>
                      </a:r>
                    </a:p>
                  </a:txBody>
                  <a:tcPr/>
                </a:tc>
                <a:tc>
                  <a:txBody>
                    <a:bodyPr/>
                    <a:lstStyle/>
                    <a:p>
                      <a:r>
                        <a:rPr lang="en-US" dirty="0"/>
                        <a:t>bar</a:t>
                      </a:r>
                    </a:p>
                  </a:txBody>
                  <a:tcPr/>
                </a:tc>
                <a:tc>
                  <a:txBody>
                    <a:bodyPr/>
                    <a:lstStyle/>
                    <a:p>
                      <a:r>
                        <a:rPr lang="en-US" dirty="0"/>
                        <a:t>4.7</a:t>
                      </a:r>
                    </a:p>
                  </a:txBody>
                  <a:tcPr/>
                </a:tc>
                <a:extLst>
                  <a:ext uri="{0D108BD9-81ED-4DB2-BD59-A6C34878D82A}">
                    <a16:rowId xmlns:a16="http://schemas.microsoft.com/office/drawing/2014/main" val="10001"/>
                  </a:ext>
                </a:extLst>
              </a:tr>
              <a:tr h="379572">
                <a:tc>
                  <a:txBody>
                    <a:bodyPr/>
                    <a:lstStyle/>
                    <a:p>
                      <a:r>
                        <a:rPr lang="en-US" dirty="0"/>
                        <a:t>6</a:t>
                      </a:r>
                    </a:p>
                  </a:txBody>
                  <a:tcPr/>
                </a:tc>
                <a:tc>
                  <a:txBody>
                    <a:bodyPr/>
                    <a:lstStyle/>
                    <a:p>
                      <a:r>
                        <a:rPr lang="en-US" dirty="0"/>
                        <a:t>bar</a:t>
                      </a:r>
                    </a:p>
                  </a:txBody>
                  <a:tcPr/>
                </a:tc>
                <a:tc>
                  <a:txBody>
                    <a:bodyPr/>
                    <a:lstStyle/>
                    <a:p>
                      <a:r>
                        <a:rPr lang="en-US" dirty="0"/>
                        <a:t>2.5</a:t>
                      </a:r>
                    </a:p>
                  </a:txBody>
                  <a:tcPr/>
                </a:tc>
                <a:extLst>
                  <a:ext uri="{0D108BD9-81ED-4DB2-BD59-A6C34878D82A}">
                    <a16:rowId xmlns:a16="http://schemas.microsoft.com/office/drawing/2014/main" val="10002"/>
                  </a:ext>
                </a:extLst>
              </a:tr>
            </a:tbl>
          </a:graphicData>
        </a:graphic>
      </p:graphicFrame>
      <p:graphicFrame>
        <p:nvGraphicFramePr>
          <p:cNvPr id="15" name="Table 14"/>
          <p:cNvGraphicFramePr>
            <a:graphicFrameLocks noGrp="1"/>
          </p:cNvGraphicFramePr>
          <p:nvPr>
            <p:extLst/>
          </p:nvPr>
        </p:nvGraphicFramePr>
        <p:xfrm>
          <a:off x="5441888" y="5719284"/>
          <a:ext cx="2056917" cy="1138716"/>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734519">
                  <a:extLst>
                    <a:ext uri="{9D8B030D-6E8A-4147-A177-3AD203B41FA5}">
                      <a16:colId xmlns:a16="http://schemas.microsoft.com/office/drawing/2014/main" val="20002"/>
                    </a:ext>
                  </a:extLst>
                </a:gridCol>
              </a:tblGrid>
              <a:tr h="379572">
                <a:tc>
                  <a:txBody>
                    <a:bodyPr/>
                    <a:lstStyle/>
                    <a:p>
                      <a:r>
                        <a:rPr lang="en-US" dirty="0"/>
                        <a:t>ID</a:t>
                      </a:r>
                    </a:p>
                  </a:txBody>
                  <a:tcPr/>
                </a:tc>
                <a:tc>
                  <a:txBody>
                    <a:bodyPr/>
                    <a:lstStyle/>
                    <a:p>
                      <a:r>
                        <a:rPr lang="en-US" dirty="0"/>
                        <a:t>A</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3</a:t>
                      </a:r>
                    </a:p>
                  </a:txBody>
                  <a:tcPr/>
                </a:tc>
                <a:tc>
                  <a:txBody>
                    <a:bodyPr/>
                    <a:lstStyle/>
                    <a:p>
                      <a:r>
                        <a:rPr lang="en-US" dirty="0"/>
                        <a:t>foo</a:t>
                      </a:r>
                    </a:p>
                  </a:txBody>
                  <a:tcPr/>
                </a:tc>
                <a:tc>
                  <a:txBody>
                    <a:bodyPr/>
                    <a:lstStyle/>
                    <a:p>
                      <a:r>
                        <a:rPr lang="en-US" dirty="0"/>
                        <a:t>3.1</a:t>
                      </a:r>
                    </a:p>
                  </a:txBody>
                  <a:tcPr/>
                </a:tc>
                <a:extLst>
                  <a:ext uri="{0D108BD9-81ED-4DB2-BD59-A6C34878D82A}">
                    <a16:rowId xmlns:a16="http://schemas.microsoft.com/office/drawing/2014/main" val="10001"/>
                  </a:ext>
                </a:extLst>
              </a:tr>
              <a:tr h="379572">
                <a:tc>
                  <a:txBody>
                    <a:bodyPr/>
                    <a:lstStyle/>
                    <a:p>
                      <a:r>
                        <a:rPr lang="en-US" dirty="0"/>
                        <a:t>7</a:t>
                      </a:r>
                    </a:p>
                  </a:txBody>
                  <a:tcPr/>
                </a:tc>
                <a:tc>
                  <a:txBody>
                    <a:bodyPr/>
                    <a:lstStyle/>
                    <a:p>
                      <a:r>
                        <a:rPr lang="en-US" dirty="0"/>
                        <a:t>foo</a:t>
                      </a:r>
                    </a:p>
                  </a:txBody>
                  <a:tcPr/>
                </a:tc>
                <a:tc>
                  <a:txBody>
                    <a:bodyPr/>
                    <a:lstStyle/>
                    <a:p>
                      <a:r>
                        <a:rPr lang="en-US" dirty="0"/>
                        <a:t>2.3</a:t>
                      </a:r>
                    </a:p>
                  </a:txBody>
                  <a:tcPr/>
                </a:tc>
                <a:extLst>
                  <a:ext uri="{0D108BD9-81ED-4DB2-BD59-A6C34878D82A}">
                    <a16:rowId xmlns:a16="http://schemas.microsoft.com/office/drawing/2014/main" val="10002"/>
                  </a:ext>
                </a:extLst>
              </a:tr>
            </a:tbl>
          </a:graphicData>
        </a:graphic>
      </p:graphicFrame>
      <p:graphicFrame>
        <p:nvGraphicFramePr>
          <p:cNvPr id="16" name="Table 15"/>
          <p:cNvGraphicFramePr>
            <a:graphicFrameLocks noGrp="1"/>
          </p:cNvGraphicFramePr>
          <p:nvPr>
            <p:extLst/>
          </p:nvPr>
        </p:nvGraphicFramePr>
        <p:xfrm>
          <a:off x="5407821" y="3731766"/>
          <a:ext cx="2056917" cy="1518288"/>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734519">
                  <a:extLst>
                    <a:ext uri="{9D8B030D-6E8A-4147-A177-3AD203B41FA5}">
                      <a16:colId xmlns:a16="http://schemas.microsoft.com/office/drawing/2014/main" val="20002"/>
                    </a:ext>
                  </a:extLst>
                </a:gridCol>
              </a:tblGrid>
              <a:tr h="379572">
                <a:tc>
                  <a:txBody>
                    <a:bodyPr/>
                    <a:lstStyle/>
                    <a:p>
                      <a:r>
                        <a:rPr lang="en-US" dirty="0"/>
                        <a:t>ID</a:t>
                      </a:r>
                    </a:p>
                  </a:txBody>
                  <a:tcPr/>
                </a:tc>
                <a:tc>
                  <a:txBody>
                    <a:bodyPr/>
                    <a:lstStyle/>
                    <a:p>
                      <a:r>
                        <a:rPr lang="en-US" dirty="0"/>
                        <a:t>A</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foo</a:t>
                      </a:r>
                    </a:p>
                  </a:txBody>
                  <a:tcPr/>
                </a:tc>
                <a:tc>
                  <a:txBody>
                    <a:bodyPr/>
                    <a:lstStyle/>
                    <a:p>
                      <a:r>
                        <a:rPr lang="en-US" dirty="0"/>
                        <a:t>6.6</a:t>
                      </a:r>
                    </a:p>
                  </a:txBody>
                  <a:tcPr/>
                </a:tc>
                <a:extLst>
                  <a:ext uri="{0D108BD9-81ED-4DB2-BD59-A6C34878D82A}">
                    <a16:rowId xmlns:a16="http://schemas.microsoft.com/office/drawing/2014/main" val="10001"/>
                  </a:ext>
                </a:extLst>
              </a:tr>
              <a:tr h="379572">
                <a:tc>
                  <a:txBody>
                    <a:bodyPr/>
                    <a:lstStyle/>
                    <a:p>
                      <a:r>
                        <a:rPr lang="en-US" dirty="0"/>
                        <a:t>4</a:t>
                      </a:r>
                    </a:p>
                  </a:txBody>
                  <a:tcPr/>
                </a:tc>
                <a:tc>
                  <a:txBody>
                    <a:bodyPr/>
                    <a:lstStyle/>
                    <a:p>
                      <a:r>
                        <a:rPr lang="en-US" dirty="0"/>
                        <a:t>foo</a:t>
                      </a:r>
                    </a:p>
                  </a:txBody>
                  <a:tcPr/>
                </a:tc>
                <a:tc>
                  <a:txBody>
                    <a:bodyPr/>
                    <a:lstStyle/>
                    <a:p>
                      <a:r>
                        <a:rPr lang="en-US" dirty="0"/>
                        <a:t>8.0</a:t>
                      </a:r>
                    </a:p>
                  </a:txBody>
                  <a:tcPr/>
                </a:tc>
                <a:extLst>
                  <a:ext uri="{0D108BD9-81ED-4DB2-BD59-A6C34878D82A}">
                    <a16:rowId xmlns:a16="http://schemas.microsoft.com/office/drawing/2014/main" val="10002"/>
                  </a:ext>
                </a:extLst>
              </a:tr>
              <a:tr h="379572">
                <a:tc>
                  <a:txBody>
                    <a:bodyPr/>
                    <a:lstStyle/>
                    <a:p>
                      <a:r>
                        <a:rPr lang="en-US" dirty="0"/>
                        <a:t>8</a:t>
                      </a:r>
                    </a:p>
                  </a:txBody>
                  <a:tcPr/>
                </a:tc>
                <a:tc>
                  <a:txBody>
                    <a:bodyPr/>
                    <a:lstStyle/>
                    <a:p>
                      <a:r>
                        <a:rPr lang="en-US" dirty="0"/>
                        <a:t>foo</a:t>
                      </a:r>
                    </a:p>
                  </a:txBody>
                  <a:tcPr/>
                </a:tc>
                <a:tc>
                  <a:txBody>
                    <a:bodyPr/>
                    <a:lstStyle/>
                    <a:p>
                      <a:r>
                        <a:rPr lang="en-US" dirty="0"/>
                        <a:t>8.0</a:t>
                      </a:r>
                    </a:p>
                  </a:txBody>
                  <a:tcPr/>
                </a:tc>
                <a:extLst>
                  <a:ext uri="{0D108BD9-81ED-4DB2-BD59-A6C34878D82A}">
                    <a16:rowId xmlns:a16="http://schemas.microsoft.com/office/drawing/2014/main" val="10003"/>
                  </a:ext>
                </a:extLst>
              </a:tr>
            </a:tbl>
          </a:graphicData>
        </a:graphic>
      </p:graphicFrame>
      <p:sp>
        <p:nvSpPr>
          <p:cNvPr id="17" name="TextBox 16"/>
          <p:cNvSpPr txBox="1"/>
          <p:nvPr/>
        </p:nvSpPr>
        <p:spPr>
          <a:xfrm>
            <a:off x="5880733" y="3274852"/>
            <a:ext cx="729687" cy="369332"/>
          </a:xfrm>
          <a:prstGeom prst="rect">
            <a:avLst/>
          </a:prstGeom>
          <a:noFill/>
        </p:spPr>
        <p:txBody>
          <a:bodyPr wrap="none" rtlCol="0">
            <a:spAutoFit/>
          </a:bodyPr>
          <a:lstStyle/>
          <a:p>
            <a:r>
              <a:rPr lang="en-US" dirty="0"/>
              <a:t>B = 3</a:t>
            </a:r>
          </a:p>
        </p:txBody>
      </p:sp>
      <p:sp>
        <p:nvSpPr>
          <p:cNvPr id="19" name="TextBox 18"/>
          <p:cNvSpPr txBox="1"/>
          <p:nvPr/>
        </p:nvSpPr>
        <p:spPr>
          <a:xfrm>
            <a:off x="5873921" y="1553009"/>
            <a:ext cx="729687" cy="369332"/>
          </a:xfrm>
          <a:prstGeom prst="rect">
            <a:avLst/>
          </a:prstGeom>
          <a:noFill/>
        </p:spPr>
        <p:txBody>
          <a:bodyPr wrap="none" rtlCol="0">
            <a:spAutoFit/>
          </a:bodyPr>
          <a:lstStyle/>
          <a:p>
            <a:r>
              <a:rPr lang="en-US" dirty="0"/>
              <a:t>B </a:t>
            </a:r>
            <a:r>
              <a:rPr lang="en-US"/>
              <a:t>= 2</a:t>
            </a:r>
            <a:endParaRPr lang="en-US" dirty="0"/>
          </a:p>
        </p:txBody>
      </p:sp>
      <p:sp>
        <p:nvSpPr>
          <p:cNvPr id="23" name="TextBox 22"/>
          <p:cNvSpPr txBox="1"/>
          <p:nvPr/>
        </p:nvSpPr>
        <p:spPr>
          <a:xfrm>
            <a:off x="6088863" y="5250615"/>
            <a:ext cx="729687" cy="369332"/>
          </a:xfrm>
          <a:prstGeom prst="rect">
            <a:avLst/>
          </a:prstGeom>
          <a:noFill/>
        </p:spPr>
        <p:txBody>
          <a:bodyPr wrap="none" rtlCol="0">
            <a:spAutoFit/>
          </a:bodyPr>
          <a:lstStyle/>
          <a:p>
            <a:r>
              <a:rPr lang="en-US" dirty="0"/>
              <a:t>B = 4</a:t>
            </a:r>
          </a:p>
        </p:txBody>
      </p:sp>
    </p:spTree>
    <p:extLst>
      <p:ext uri="{BB962C8B-B14F-4D97-AF65-F5344CB8AC3E}">
        <p14:creationId xmlns:p14="http://schemas.microsoft.com/office/powerpoint/2010/main" val="493661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513226" cy="1371600"/>
          </a:xfrm>
        </p:spPr>
        <p:txBody>
          <a:bodyPr>
            <a:normAutofit/>
          </a:bodyPr>
          <a:lstStyle/>
          <a:p>
            <a:r>
              <a:rPr lang="en-US" dirty="0"/>
              <a:t>DP: Group By</a:t>
            </a:r>
          </a:p>
        </p:txBody>
      </p:sp>
      <p:sp>
        <p:nvSpPr>
          <p:cNvPr id="3" name="Content Placeholder 2"/>
          <p:cNvSpPr>
            <a:spLocks noGrp="1"/>
          </p:cNvSpPr>
          <p:nvPr>
            <p:ph idx="1"/>
          </p:nvPr>
        </p:nvSpPr>
        <p:spPr>
          <a:xfrm>
            <a:off x="457200" y="1564483"/>
            <a:ext cx="5179102" cy="750757"/>
          </a:xfrm>
        </p:spPr>
        <p:txBody>
          <a:bodyPr/>
          <a:lstStyle/>
          <a:p>
            <a:r>
              <a:rPr lang="en-US" dirty="0"/>
              <a:t>Group tuples together by column/dimension</a:t>
            </a:r>
          </a:p>
        </p:txBody>
      </p:sp>
      <p:sp>
        <p:nvSpPr>
          <p:cNvPr id="5" name="Slide Number Placeholder 4"/>
          <p:cNvSpPr>
            <a:spLocks noGrp="1"/>
          </p:cNvSpPr>
          <p:nvPr>
            <p:ph type="sldNum" sz="quarter" idx="12"/>
          </p:nvPr>
        </p:nvSpPr>
        <p:spPr/>
        <p:txBody>
          <a:bodyPr/>
          <a:lstStyle/>
          <a:p>
            <a:fld id="{A2EF37A0-74FC-AB4F-AE4C-D9BFC6719E9F}" type="slidenum">
              <a:rPr lang="en-US" smtClean="0"/>
              <a:pPr/>
              <a:t>23</a:t>
            </a:fld>
            <a:endParaRPr lang="en-US"/>
          </a:p>
        </p:txBody>
      </p:sp>
      <p:graphicFrame>
        <p:nvGraphicFramePr>
          <p:cNvPr id="8" name="Table 7"/>
          <p:cNvGraphicFramePr>
            <a:graphicFrameLocks noGrp="1"/>
          </p:cNvGraphicFramePr>
          <p:nvPr>
            <p:extLst/>
          </p:nvPr>
        </p:nvGraphicFramePr>
        <p:xfrm>
          <a:off x="41707" y="2468668"/>
          <a:ext cx="2656523" cy="3416148"/>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599606">
                  <a:extLst>
                    <a:ext uri="{9D8B030D-6E8A-4147-A177-3AD203B41FA5}">
                      <a16:colId xmlns:a16="http://schemas.microsoft.com/office/drawing/2014/main" val="20002"/>
                    </a:ext>
                  </a:extLst>
                </a:gridCol>
                <a:gridCol w="734519">
                  <a:extLst>
                    <a:ext uri="{9D8B030D-6E8A-4147-A177-3AD203B41FA5}">
                      <a16:colId xmlns:a16="http://schemas.microsoft.com/office/drawing/2014/main" val="20003"/>
                    </a:ext>
                  </a:extLst>
                </a:gridCol>
              </a:tblGrid>
              <a:tr h="379572">
                <a:tc>
                  <a:txBody>
                    <a:bodyPr/>
                    <a:lstStyle/>
                    <a:p>
                      <a:r>
                        <a:rPr lang="en-US" dirty="0"/>
                        <a:t>ID</a:t>
                      </a:r>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foo</a:t>
                      </a:r>
                    </a:p>
                  </a:txBody>
                  <a:tcPr/>
                </a:tc>
                <a:tc>
                  <a:txBody>
                    <a:bodyPr/>
                    <a:lstStyle/>
                    <a:p>
                      <a:r>
                        <a:rPr lang="en-US" dirty="0"/>
                        <a:t>3</a:t>
                      </a:r>
                    </a:p>
                  </a:txBody>
                  <a:tcPr/>
                </a:tc>
                <a:tc>
                  <a:txBody>
                    <a:bodyPr/>
                    <a:lstStyle/>
                    <a:p>
                      <a:r>
                        <a:rPr lang="en-US" dirty="0"/>
                        <a:t>6.6</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bar</a:t>
                      </a:r>
                    </a:p>
                  </a:txBody>
                  <a:tcPr/>
                </a:tc>
                <a:tc>
                  <a:txBody>
                    <a:bodyPr/>
                    <a:lstStyle/>
                    <a:p>
                      <a:r>
                        <a:rPr lang="en-US" dirty="0"/>
                        <a:t>2</a:t>
                      </a:r>
                    </a:p>
                  </a:txBody>
                  <a:tcPr/>
                </a:tc>
                <a:tc>
                  <a:txBody>
                    <a:bodyPr/>
                    <a:lstStyle/>
                    <a:p>
                      <a:r>
                        <a:rPr lang="en-US" dirty="0"/>
                        <a:t>4.7</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foo</a:t>
                      </a:r>
                    </a:p>
                  </a:txBody>
                  <a:tcPr/>
                </a:tc>
                <a:tc>
                  <a:txBody>
                    <a:bodyPr/>
                    <a:lstStyle/>
                    <a:p>
                      <a:r>
                        <a:rPr lang="en-US" dirty="0"/>
                        <a:t>4</a:t>
                      </a:r>
                    </a:p>
                  </a:txBody>
                  <a:tcPr/>
                </a:tc>
                <a:tc>
                  <a:txBody>
                    <a:bodyPr/>
                    <a:lstStyle/>
                    <a:p>
                      <a:r>
                        <a:rPr lang="en-US" dirty="0"/>
                        <a:t>3.1</a:t>
                      </a:r>
                    </a:p>
                  </a:txBody>
                  <a:tcPr/>
                </a:tc>
                <a:extLst>
                  <a:ext uri="{0D108BD9-81ED-4DB2-BD59-A6C34878D82A}">
                    <a16:rowId xmlns:a16="http://schemas.microsoft.com/office/drawing/2014/main" val="10003"/>
                  </a:ext>
                </a:extLst>
              </a:tr>
              <a:tr h="379572">
                <a:tc>
                  <a:txBody>
                    <a:bodyPr/>
                    <a:lstStyle/>
                    <a:p>
                      <a:r>
                        <a:rPr lang="en-US" dirty="0"/>
                        <a:t>4</a:t>
                      </a:r>
                    </a:p>
                  </a:txBody>
                  <a:tcPr/>
                </a:tc>
                <a:tc>
                  <a:txBody>
                    <a:bodyPr/>
                    <a:lstStyle/>
                    <a:p>
                      <a:r>
                        <a:rPr lang="en-US" dirty="0"/>
                        <a:t>foo</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4"/>
                  </a:ext>
                </a:extLst>
              </a:tr>
              <a:tr h="379572">
                <a:tc>
                  <a:txBody>
                    <a:bodyPr/>
                    <a:lstStyle/>
                    <a:p>
                      <a:r>
                        <a:rPr lang="en-US" dirty="0"/>
                        <a:t>5</a:t>
                      </a:r>
                    </a:p>
                  </a:txBody>
                  <a:tcPr/>
                </a:tc>
                <a:tc>
                  <a:txBody>
                    <a:bodyPr/>
                    <a:lstStyle/>
                    <a:p>
                      <a:r>
                        <a:rPr lang="en-US" dirty="0"/>
                        <a:t>bar</a:t>
                      </a:r>
                    </a:p>
                  </a:txBody>
                  <a:tcPr/>
                </a:tc>
                <a:tc>
                  <a:txBody>
                    <a:bodyPr/>
                    <a:lstStyle/>
                    <a:p>
                      <a:r>
                        <a:rPr lang="en-US" dirty="0"/>
                        <a:t>1</a:t>
                      </a:r>
                    </a:p>
                  </a:txBody>
                  <a:tcPr/>
                </a:tc>
                <a:tc>
                  <a:txBody>
                    <a:bodyPr/>
                    <a:lstStyle/>
                    <a:p>
                      <a:r>
                        <a:rPr lang="en-US" dirty="0"/>
                        <a:t>1.2</a:t>
                      </a:r>
                    </a:p>
                  </a:txBody>
                  <a:tcPr/>
                </a:tc>
                <a:extLst>
                  <a:ext uri="{0D108BD9-81ED-4DB2-BD59-A6C34878D82A}">
                    <a16:rowId xmlns:a16="http://schemas.microsoft.com/office/drawing/2014/main" val="10005"/>
                  </a:ext>
                </a:extLst>
              </a:tr>
              <a:tr h="379572">
                <a:tc>
                  <a:txBody>
                    <a:bodyPr/>
                    <a:lstStyle/>
                    <a:p>
                      <a:r>
                        <a:rPr lang="en-US" dirty="0"/>
                        <a:t>6</a:t>
                      </a:r>
                    </a:p>
                  </a:txBody>
                  <a:tcPr/>
                </a:tc>
                <a:tc>
                  <a:txBody>
                    <a:bodyPr/>
                    <a:lstStyle/>
                    <a:p>
                      <a:r>
                        <a:rPr lang="en-US" dirty="0"/>
                        <a:t>bar</a:t>
                      </a:r>
                    </a:p>
                  </a:txBody>
                  <a:tcPr/>
                </a:tc>
                <a:tc>
                  <a:txBody>
                    <a:bodyPr/>
                    <a:lstStyle/>
                    <a:p>
                      <a:r>
                        <a:rPr lang="en-US" dirty="0"/>
                        <a:t>2</a:t>
                      </a:r>
                    </a:p>
                  </a:txBody>
                  <a:tcPr/>
                </a:tc>
                <a:tc>
                  <a:txBody>
                    <a:bodyPr/>
                    <a:lstStyle/>
                    <a:p>
                      <a:r>
                        <a:rPr lang="en-US" dirty="0"/>
                        <a:t>2.5</a:t>
                      </a:r>
                    </a:p>
                  </a:txBody>
                  <a:tcPr/>
                </a:tc>
                <a:extLst>
                  <a:ext uri="{0D108BD9-81ED-4DB2-BD59-A6C34878D82A}">
                    <a16:rowId xmlns:a16="http://schemas.microsoft.com/office/drawing/2014/main" val="10006"/>
                  </a:ext>
                </a:extLst>
              </a:tr>
              <a:tr h="379572">
                <a:tc>
                  <a:txBody>
                    <a:bodyPr/>
                    <a:lstStyle/>
                    <a:p>
                      <a:r>
                        <a:rPr lang="en-US" dirty="0"/>
                        <a:t>7</a:t>
                      </a:r>
                    </a:p>
                  </a:txBody>
                  <a:tcPr/>
                </a:tc>
                <a:tc>
                  <a:txBody>
                    <a:bodyPr/>
                    <a:lstStyle/>
                    <a:p>
                      <a:r>
                        <a:rPr lang="en-US" dirty="0"/>
                        <a:t>foo</a:t>
                      </a:r>
                    </a:p>
                  </a:txBody>
                  <a:tcPr/>
                </a:tc>
                <a:tc>
                  <a:txBody>
                    <a:bodyPr/>
                    <a:lstStyle/>
                    <a:p>
                      <a:r>
                        <a:rPr lang="en-US" dirty="0"/>
                        <a:t>4</a:t>
                      </a:r>
                    </a:p>
                  </a:txBody>
                  <a:tcPr/>
                </a:tc>
                <a:tc>
                  <a:txBody>
                    <a:bodyPr/>
                    <a:lstStyle/>
                    <a:p>
                      <a:r>
                        <a:rPr lang="en-US" dirty="0"/>
                        <a:t>2.3</a:t>
                      </a:r>
                    </a:p>
                  </a:txBody>
                  <a:tcPr/>
                </a:tc>
                <a:extLst>
                  <a:ext uri="{0D108BD9-81ED-4DB2-BD59-A6C34878D82A}">
                    <a16:rowId xmlns:a16="http://schemas.microsoft.com/office/drawing/2014/main" val="10007"/>
                  </a:ext>
                </a:extLst>
              </a:tr>
              <a:tr h="379572">
                <a:tc>
                  <a:txBody>
                    <a:bodyPr/>
                    <a:lstStyle/>
                    <a:p>
                      <a:r>
                        <a:rPr lang="en-US" dirty="0"/>
                        <a:t>8</a:t>
                      </a:r>
                    </a:p>
                  </a:txBody>
                  <a:tcPr/>
                </a:tc>
                <a:tc>
                  <a:txBody>
                    <a:bodyPr/>
                    <a:lstStyle/>
                    <a:p>
                      <a:r>
                        <a:rPr lang="en-US" dirty="0"/>
                        <a:t>foo</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8"/>
                  </a:ext>
                </a:extLst>
              </a:tr>
            </a:tbl>
          </a:graphicData>
        </a:graphic>
      </p:graphicFrame>
      <p:sp>
        <p:nvSpPr>
          <p:cNvPr id="25" name="TextBox 24"/>
          <p:cNvSpPr txBox="1"/>
          <p:nvPr/>
        </p:nvSpPr>
        <p:spPr>
          <a:xfrm>
            <a:off x="3368970" y="3617703"/>
            <a:ext cx="1793499" cy="369332"/>
          </a:xfrm>
          <a:prstGeom prst="rect">
            <a:avLst/>
          </a:prstGeom>
          <a:noFill/>
        </p:spPr>
        <p:txBody>
          <a:bodyPr wrap="square" rtlCol="0">
            <a:spAutoFit/>
          </a:bodyPr>
          <a:lstStyle/>
          <a:p>
            <a:r>
              <a:rPr lang="en-US"/>
              <a:t>By ‘A’, ‘B</a:t>
            </a:r>
            <a:r>
              <a:rPr lang="en-US" dirty="0"/>
              <a:t>’</a:t>
            </a:r>
          </a:p>
        </p:txBody>
      </p:sp>
      <p:cxnSp>
        <p:nvCxnSpPr>
          <p:cNvPr id="26" name="Straight Arrow Connector 25"/>
          <p:cNvCxnSpPr/>
          <p:nvPr/>
        </p:nvCxnSpPr>
        <p:spPr>
          <a:xfrm>
            <a:off x="2947563" y="4101098"/>
            <a:ext cx="198420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12" name="Table 11"/>
          <p:cNvGraphicFramePr>
            <a:graphicFrameLocks noGrp="1"/>
          </p:cNvGraphicFramePr>
          <p:nvPr>
            <p:extLst/>
          </p:nvPr>
        </p:nvGraphicFramePr>
        <p:xfrm>
          <a:off x="5327548" y="522050"/>
          <a:ext cx="1337389" cy="759144"/>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34519">
                  <a:extLst>
                    <a:ext uri="{9D8B030D-6E8A-4147-A177-3AD203B41FA5}">
                      <a16:colId xmlns:a16="http://schemas.microsoft.com/office/drawing/2014/main" val="20001"/>
                    </a:ext>
                  </a:extLst>
                </a:gridCol>
              </a:tblGrid>
              <a:tr h="379572">
                <a:tc>
                  <a:txBody>
                    <a:bodyPr/>
                    <a:lstStyle/>
                    <a:p>
                      <a:r>
                        <a:rPr lang="en-US" dirty="0"/>
                        <a:t>ID</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5</a:t>
                      </a:r>
                    </a:p>
                  </a:txBody>
                  <a:tcPr/>
                </a:tc>
                <a:tc>
                  <a:txBody>
                    <a:bodyPr/>
                    <a:lstStyle/>
                    <a:p>
                      <a:r>
                        <a:rPr lang="en-US" dirty="0"/>
                        <a:t>1.2</a:t>
                      </a:r>
                    </a:p>
                  </a:txBody>
                  <a:tcPr/>
                </a:tc>
                <a:extLst>
                  <a:ext uri="{0D108BD9-81ED-4DB2-BD59-A6C34878D82A}">
                    <a16:rowId xmlns:a16="http://schemas.microsoft.com/office/drawing/2014/main" val="10001"/>
                  </a:ext>
                </a:extLst>
              </a:tr>
            </a:tbl>
          </a:graphicData>
        </a:graphic>
      </p:graphicFrame>
      <p:sp>
        <p:nvSpPr>
          <p:cNvPr id="13" name="TextBox 12"/>
          <p:cNvSpPr txBox="1"/>
          <p:nvPr/>
        </p:nvSpPr>
        <p:spPr>
          <a:xfrm>
            <a:off x="5235809" y="87324"/>
            <a:ext cx="1582741" cy="369332"/>
          </a:xfrm>
          <a:prstGeom prst="rect">
            <a:avLst/>
          </a:prstGeom>
          <a:noFill/>
        </p:spPr>
        <p:txBody>
          <a:bodyPr wrap="none" rtlCol="0">
            <a:spAutoFit/>
          </a:bodyPr>
          <a:lstStyle/>
          <a:p>
            <a:r>
              <a:rPr lang="en-US" dirty="0"/>
              <a:t>A = bar, B = 1</a:t>
            </a:r>
          </a:p>
        </p:txBody>
      </p:sp>
      <p:graphicFrame>
        <p:nvGraphicFramePr>
          <p:cNvPr id="14" name="Table 13"/>
          <p:cNvGraphicFramePr>
            <a:graphicFrameLocks noGrp="1"/>
          </p:cNvGraphicFramePr>
          <p:nvPr>
            <p:extLst/>
          </p:nvPr>
        </p:nvGraphicFramePr>
        <p:xfrm>
          <a:off x="5374385" y="1985320"/>
          <a:ext cx="1337389" cy="1138716"/>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34519">
                  <a:extLst>
                    <a:ext uri="{9D8B030D-6E8A-4147-A177-3AD203B41FA5}">
                      <a16:colId xmlns:a16="http://schemas.microsoft.com/office/drawing/2014/main" val="20001"/>
                    </a:ext>
                  </a:extLst>
                </a:gridCol>
              </a:tblGrid>
              <a:tr h="379572">
                <a:tc>
                  <a:txBody>
                    <a:bodyPr/>
                    <a:lstStyle/>
                    <a:p>
                      <a:r>
                        <a:rPr lang="en-US" dirty="0"/>
                        <a:t>ID</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2</a:t>
                      </a:r>
                    </a:p>
                  </a:txBody>
                  <a:tcPr/>
                </a:tc>
                <a:tc>
                  <a:txBody>
                    <a:bodyPr/>
                    <a:lstStyle/>
                    <a:p>
                      <a:r>
                        <a:rPr lang="en-US" dirty="0"/>
                        <a:t>4.7</a:t>
                      </a:r>
                    </a:p>
                  </a:txBody>
                  <a:tcPr/>
                </a:tc>
                <a:extLst>
                  <a:ext uri="{0D108BD9-81ED-4DB2-BD59-A6C34878D82A}">
                    <a16:rowId xmlns:a16="http://schemas.microsoft.com/office/drawing/2014/main" val="10001"/>
                  </a:ext>
                </a:extLst>
              </a:tr>
              <a:tr h="379572">
                <a:tc>
                  <a:txBody>
                    <a:bodyPr/>
                    <a:lstStyle/>
                    <a:p>
                      <a:r>
                        <a:rPr lang="en-US" dirty="0"/>
                        <a:t>6</a:t>
                      </a:r>
                    </a:p>
                  </a:txBody>
                  <a:tcPr/>
                </a:tc>
                <a:tc>
                  <a:txBody>
                    <a:bodyPr/>
                    <a:lstStyle/>
                    <a:p>
                      <a:r>
                        <a:rPr lang="en-US" dirty="0"/>
                        <a:t>2.5</a:t>
                      </a:r>
                    </a:p>
                  </a:txBody>
                  <a:tcPr/>
                </a:tc>
                <a:extLst>
                  <a:ext uri="{0D108BD9-81ED-4DB2-BD59-A6C34878D82A}">
                    <a16:rowId xmlns:a16="http://schemas.microsoft.com/office/drawing/2014/main" val="10002"/>
                  </a:ext>
                </a:extLst>
              </a:tr>
            </a:tbl>
          </a:graphicData>
        </a:graphic>
      </p:graphicFrame>
      <p:graphicFrame>
        <p:nvGraphicFramePr>
          <p:cNvPr id="15" name="Table 14"/>
          <p:cNvGraphicFramePr>
            <a:graphicFrameLocks noGrp="1"/>
          </p:cNvGraphicFramePr>
          <p:nvPr>
            <p:extLst/>
          </p:nvPr>
        </p:nvGraphicFramePr>
        <p:xfrm>
          <a:off x="5441888" y="5719284"/>
          <a:ext cx="1337389" cy="1138716"/>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34519">
                  <a:extLst>
                    <a:ext uri="{9D8B030D-6E8A-4147-A177-3AD203B41FA5}">
                      <a16:colId xmlns:a16="http://schemas.microsoft.com/office/drawing/2014/main" val="20001"/>
                    </a:ext>
                  </a:extLst>
                </a:gridCol>
              </a:tblGrid>
              <a:tr h="379572">
                <a:tc>
                  <a:txBody>
                    <a:bodyPr/>
                    <a:lstStyle/>
                    <a:p>
                      <a:r>
                        <a:rPr lang="en-US" dirty="0"/>
                        <a:t>ID</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3</a:t>
                      </a:r>
                    </a:p>
                  </a:txBody>
                  <a:tcPr/>
                </a:tc>
                <a:tc>
                  <a:txBody>
                    <a:bodyPr/>
                    <a:lstStyle/>
                    <a:p>
                      <a:r>
                        <a:rPr lang="en-US" dirty="0"/>
                        <a:t>3.1</a:t>
                      </a:r>
                    </a:p>
                  </a:txBody>
                  <a:tcPr/>
                </a:tc>
                <a:extLst>
                  <a:ext uri="{0D108BD9-81ED-4DB2-BD59-A6C34878D82A}">
                    <a16:rowId xmlns:a16="http://schemas.microsoft.com/office/drawing/2014/main" val="10001"/>
                  </a:ext>
                </a:extLst>
              </a:tr>
              <a:tr h="379572">
                <a:tc>
                  <a:txBody>
                    <a:bodyPr/>
                    <a:lstStyle/>
                    <a:p>
                      <a:r>
                        <a:rPr lang="en-US" dirty="0"/>
                        <a:t>7</a:t>
                      </a:r>
                    </a:p>
                  </a:txBody>
                  <a:tcPr/>
                </a:tc>
                <a:tc>
                  <a:txBody>
                    <a:bodyPr/>
                    <a:lstStyle/>
                    <a:p>
                      <a:r>
                        <a:rPr lang="en-US" dirty="0"/>
                        <a:t>2.3</a:t>
                      </a:r>
                    </a:p>
                  </a:txBody>
                  <a:tcPr/>
                </a:tc>
                <a:extLst>
                  <a:ext uri="{0D108BD9-81ED-4DB2-BD59-A6C34878D82A}">
                    <a16:rowId xmlns:a16="http://schemas.microsoft.com/office/drawing/2014/main" val="10002"/>
                  </a:ext>
                </a:extLst>
              </a:tr>
            </a:tbl>
          </a:graphicData>
        </a:graphic>
      </p:graphicFrame>
      <p:graphicFrame>
        <p:nvGraphicFramePr>
          <p:cNvPr id="16" name="Table 15"/>
          <p:cNvGraphicFramePr>
            <a:graphicFrameLocks noGrp="1"/>
          </p:cNvGraphicFramePr>
          <p:nvPr>
            <p:extLst/>
          </p:nvPr>
        </p:nvGraphicFramePr>
        <p:xfrm>
          <a:off x="5407821" y="3731766"/>
          <a:ext cx="1337389" cy="1518288"/>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34519">
                  <a:extLst>
                    <a:ext uri="{9D8B030D-6E8A-4147-A177-3AD203B41FA5}">
                      <a16:colId xmlns:a16="http://schemas.microsoft.com/office/drawing/2014/main" val="20001"/>
                    </a:ext>
                  </a:extLst>
                </a:gridCol>
              </a:tblGrid>
              <a:tr h="379572">
                <a:tc>
                  <a:txBody>
                    <a:bodyPr/>
                    <a:lstStyle/>
                    <a:p>
                      <a:r>
                        <a:rPr lang="en-US" dirty="0"/>
                        <a:t>ID</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6.6</a:t>
                      </a:r>
                    </a:p>
                  </a:txBody>
                  <a:tcPr/>
                </a:tc>
                <a:extLst>
                  <a:ext uri="{0D108BD9-81ED-4DB2-BD59-A6C34878D82A}">
                    <a16:rowId xmlns:a16="http://schemas.microsoft.com/office/drawing/2014/main" val="10001"/>
                  </a:ext>
                </a:extLst>
              </a:tr>
              <a:tr h="379572">
                <a:tc>
                  <a:txBody>
                    <a:bodyPr/>
                    <a:lstStyle/>
                    <a:p>
                      <a:r>
                        <a:rPr lang="en-US" dirty="0"/>
                        <a:t>4</a:t>
                      </a:r>
                    </a:p>
                  </a:txBody>
                  <a:tcPr/>
                </a:tc>
                <a:tc>
                  <a:txBody>
                    <a:bodyPr/>
                    <a:lstStyle/>
                    <a:p>
                      <a:r>
                        <a:rPr lang="en-US" dirty="0"/>
                        <a:t>8.0</a:t>
                      </a:r>
                    </a:p>
                  </a:txBody>
                  <a:tcPr/>
                </a:tc>
                <a:extLst>
                  <a:ext uri="{0D108BD9-81ED-4DB2-BD59-A6C34878D82A}">
                    <a16:rowId xmlns:a16="http://schemas.microsoft.com/office/drawing/2014/main" val="10002"/>
                  </a:ext>
                </a:extLst>
              </a:tr>
              <a:tr h="379572">
                <a:tc>
                  <a:txBody>
                    <a:bodyPr/>
                    <a:lstStyle/>
                    <a:p>
                      <a:r>
                        <a:rPr lang="en-US" dirty="0"/>
                        <a:t>8</a:t>
                      </a:r>
                    </a:p>
                  </a:txBody>
                  <a:tcPr/>
                </a:tc>
                <a:tc>
                  <a:txBody>
                    <a:bodyPr/>
                    <a:lstStyle/>
                    <a:p>
                      <a:r>
                        <a:rPr lang="en-US" dirty="0"/>
                        <a:t>8.0</a:t>
                      </a:r>
                    </a:p>
                  </a:txBody>
                  <a:tcPr/>
                </a:tc>
                <a:extLst>
                  <a:ext uri="{0D108BD9-81ED-4DB2-BD59-A6C34878D82A}">
                    <a16:rowId xmlns:a16="http://schemas.microsoft.com/office/drawing/2014/main" val="10003"/>
                  </a:ext>
                </a:extLst>
              </a:tr>
            </a:tbl>
          </a:graphicData>
        </a:graphic>
      </p:graphicFrame>
      <p:sp>
        <p:nvSpPr>
          <p:cNvPr id="17" name="TextBox 16"/>
          <p:cNvSpPr txBox="1"/>
          <p:nvPr/>
        </p:nvSpPr>
        <p:spPr>
          <a:xfrm>
            <a:off x="5204935" y="3330672"/>
            <a:ext cx="1582613" cy="369332"/>
          </a:xfrm>
          <a:prstGeom prst="rect">
            <a:avLst/>
          </a:prstGeom>
          <a:noFill/>
        </p:spPr>
        <p:txBody>
          <a:bodyPr wrap="none" rtlCol="0">
            <a:spAutoFit/>
          </a:bodyPr>
          <a:lstStyle/>
          <a:p>
            <a:r>
              <a:rPr lang="en-US" dirty="0"/>
              <a:t>A </a:t>
            </a:r>
            <a:r>
              <a:rPr lang="en-US"/>
              <a:t>= foo, B </a:t>
            </a:r>
            <a:r>
              <a:rPr lang="en-US" dirty="0"/>
              <a:t>= 3</a:t>
            </a:r>
          </a:p>
        </p:txBody>
      </p:sp>
      <p:sp>
        <p:nvSpPr>
          <p:cNvPr id="19" name="TextBox 18"/>
          <p:cNvSpPr txBox="1"/>
          <p:nvPr/>
        </p:nvSpPr>
        <p:spPr>
          <a:xfrm>
            <a:off x="5162469" y="1611408"/>
            <a:ext cx="1582741" cy="369332"/>
          </a:xfrm>
          <a:prstGeom prst="rect">
            <a:avLst/>
          </a:prstGeom>
          <a:noFill/>
        </p:spPr>
        <p:txBody>
          <a:bodyPr wrap="none" rtlCol="0">
            <a:spAutoFit/>
          </a:bodyPr>
          <a:lstStyle/>
          <a:p>
            <a:r>
              <a:rPr lang="en-US"/>
              <a:t>A = bar, B = 2</a:t>
            </a:r>
            <a:endParaRPr lang="en-US" dirty="0"/>
          </a:p>
        </p:txBody>
      </p:sp>
      <p:sp>
        <p:nvSpPr>
          <p:cNvPr id="23" name="TextBox 22"/>
          <p:cNvSpPr txBox="1"/>
          <p:nvPr/>
        </p:nvSpPr>
        <p:spPr>
          <a:xfrm>
            <a:off x="5251772" y="5299722"/>
            <a:ext cx="1582613" cy="369332"/>
          </a:xfrm>
          <a:prstGeom prst="rect">
            <a:avLst/>
          </a:prstGeom>
          <a:noFill/>
        </p:spPr>
        <p:txBody>
          <a:bodyPr wrap="none" rtlCol="0">
            <a:spAutoFit/>
          </a:bodyPr>
          <a:lstStyle/>
          <a:p>
            <a:r>
              <a:rPr lang="en-US" dirty="0"/>
              <a:t>A = foo, B = 4</a:t>
            </a:r>
          </a:p>
        </p:txBody>
      </p:sp>
    </p:spTree>
    <p:extLst>
      <p:ext uri="{BB962C8B-B14F-4D97-AF65-F5344CB8AC3E}">
        <p14:creationId xmlns:p14="http://schemas.microsoft.com/office/powerpoint/2010/main" val="140123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07" y="-13271"/>
            <a:ext cx="6513226" cy="1371600"/>
          </a:xfrm>
        </p:spPr>
        <p:txBody>
          <a:bodyPr>
            <a:normAutofit/>
          </a:bodyPr>
          <a:lstStyle/>
          <a:p>
            <a:r>
              <a:rPr lang="en-US" dirty="0"/>
              <a:t>DP: Group By Aggregate</a:t>
            </a:r>
          </a:p>
        </p:txBody>
      </p:sp>
      <p:sp>
        <p:nvSpPr>
          <p:cNvPr id="3" name="Content Placeholder 2"/>
          <p:cNvSpPr>
            <a:spLocks noGrp="1"/>
          </p:cNvSpPr>
          <p:nvPr>
            <p:ph idx="1"/>
          </p:nvPr>
        </p:nvSpPr>
        <p:spPr>
          <a:xfrm>
            <a:off x="41707" y="1501082"/>
            <a:ext cx="5179102" cy="750757"/>
          </a:xfrm>
        </p:spPr>
        <p:txBody>
          <a:bodyPr>
            <a:normAutofit fontScale="92500" lnSpcReduction="10000"/>
          </a:bodyPr>
          <a:lstStyle/>
          <a:p>
            <a:r>
              <a:rPr lang="en-US" dirty="0"/>
              <a:t>Compute one aggregate</a:t>
            </a:r>
          </a:p>
          <a:p>
            <a:r>
              <a:rPr lang="en-US" dirty="0"/>
              <a:t>Per group</a:t>
            </a:r>
          </a:p>
        </p:txBody>
      </p:sp>
      <p:sp>
        <p:nvSpPr>
          <p:cNvPr id="5" name="Slide Number Placeholder 4"/>
          <p:cNvSpPr>
            <a:spLocks noGrp="1"/>
          </p:cNvSpPr>
          <p:nvPr>
            <p:ph type="sldNum" sz="quarter" idx="12"/>
          </p:nvPr>
        </p:nvSpPr>
        <p:spPr/>
        <p:txBody>
          <a:bodyPr/>
          <a:lstStyle/>
          <a:p>
            <a:fld id="{A2EF37A0-74FC-AB4F-AE4C-D9BFC6719E9F}" type="slidenum">
              <a:rPr lang="en-US" smtClean="0"/>
              <a:pPr/>
              <a:t>24</a:t>
            </a:fld>
            <a:endParaRPr lang="en-US"/>
          </a:p>
        </p:txBody>
      </p:sp>
      <p:graphicFrame>
        <p:nvGraphicFramePr>
          <p:cNvPr id="8" name="Table 7"/>
          <p:cNvGraphicFramePr>
            <a:graphicFrameLocks noGrp="1"/>
          </p:cNvGraphicFramePr>
          <p:nvPr>
            <p:extLst/>
          </p:nvPr>
        </p:nvGraphicFramePr>
        <p:xfrm>
          <a:off x="41707" y="2468668"/>
          <a:ext cx="2656523" cy="3416148"/>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599606">
                  <a:extLst>
                    <a:ext uri="{9D8B030D-6E8A-4147-A177-3AD203B41FA5}">
                      <a16:colId xmlns:a16="http://schemas.microsoft.com/office/drawing/2014/main" val="20002"/>
                    </a:ext>
                  </a:extLst>
                </a:gridCol>
                <a:gridCol w="734519">
                  <a:extLst>
                    <a:ext uri="{9D8B030D-6E8A-4147-A177-3AD203B41FA5}">
                      <a16:colId xmlns:a16="http://schemas.microsoft.com/office/drawing/2014/main" val="20003"/>
                    </a:ext>
                  </a:extLst>
                </a:gridCol>
              </a:tblGrid>
              <a:tr h="379572">
                <a:tc>
                  <a:txBody>
                    <a:bodyPr/>
                    <a:lstStyle/>
                    <a:p>
                      <a:r>
                        <a:rPr lang="en-US" dirty="0"/>
                        <a:t>ID</a:t>
                      </a:r>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foo</a:t>
                      </a:r>
                    </a:p>
                  </a:txBody>
                  <a:tcPr/>
                </a:tc>
                <a:tc>
                  <a:txBody>
                    <a:bodyPr/>
                    <a:lstStyle/>
                    <a:p>
                      <a:r>
                        <a:rPr lang="en-US" dirty="0"/>
                        <a:t>3</a:t>
                      </a:r>
                    </a:p>
                  </a:txBody>
                  <a:tcPr/>
                </a:tc>
                <a:tc>
                  <a:txBody>
                    <a:bodyPr/>
                    <a:lstStyle/>
                    <a:p>
                      <a:r>
                        <a:rPr lang="en-US" dirty="0"/>
                        <a:t>6.6</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bar</a:t>
                      </a:r>
                    </a:p>
                  </a:txBody>
                  <a:tcPr/>
                </a:tc>
                <a:tc>
                  <a:txBody>
                    <a:bodyPr/>
                    <a:lstStyle/>
                    <a:p>
                      <a:r>
                        <a:rPr lang="en-US" dirty="0"/>
                        <a:t>2</a:t>
                      </a:r>
                    </a:p>
                  </a:txBody>
                  <a:tcPr/>
                </a:tc>
                <a:tc>
                  <a:txBody>
                    <a:bodyPr/>
                    <a:lstStyle/>
                    <a:p>
                      <a:r>
                        <a:rPr lang="en-US" dirty="0"/>
                        <a:t>4.7</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foo</a:t>
                      </a:r>
                    </a:p>
                  </a:txBody>
                  <a:tcPr/>
                </a:tc>
                <a:tc>
                  <a:txBody>
                    <a:bodyPr/>
                    <a:lstStyle/>
                    <a:p>
                      <a:r>
                        <a:rPr lang="en-US" dirty="0"/>
                        <a:t>4</a:t>
                      </a:r>
                    </a:p>
                  </a:txBody>
                  <a:tcPr/>
                </a:tc>
                <a:tc>
                  <a:txBody>
                    <a:bodyPr/>
                    <a:lstStyle/>
                    <a:p>
                      <a:r>
                        <a:rPr lang="en-US" dirty="0"/>
                        <a:t>3.1</a:t>
                      </a:r>
                    </a:p>
                  </a:txBody>
                  <a:tcPr/>
                </a:tc>
                <a:extLst>
                  <a:ext uri="{0D108BD9-81ED-4DB2-BD59-A6C34878D82A}">
                    <a16:rowId xmlns:a16="http://schemas.microsoft.com/office/drawing/2014/main" val="10003"/>
                  </a:ext>
                </a:extLst>
              </a:tr>
              <a:tr h="379572">
                <a:tc>
                  <a:txBody>
                    <a:bodyPr/>
                    <a:lstStyle/>
                    <a:p>
                      <a:r>
                        <a:rPr lang="en-US" dirty="0"/>
                        <a:t>4</a:t>
                      </a:r>
                    </a:p>
                  </a:txBody>
                  <a:tcPr/>
                </a:tc>
                <a:tc>
                  <a:txBody>
                    <a:bodyPr/>
                    <a:lstStyle/>
                    <a:p>
                      <a:r>
                        <a:rPr lang="en-US" dirty="0"/>
                        <a:t>foo</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4"/>
                  </a:ext>
                </a:extLst>
              </a:tr>
              <a:tr h="379572">
                <a:tc>
                  <a:txBody>
                    <a:bodyPr/>
                    <a:lstStyle/>
                    <a:p>
                      <a:r>
                        <a:rPr lang="en-US" dirty="0"/>
                        <a:t>5</a:t>
                      </a:r>
                    </a:p>
                  </a:txBody>
                  <a:tcPr/>
                </a:tc>
                <a:tc>
                  <a:txBody>
                    <a:bodyPr/>
                    <a:lstStyle/>
                    <a:p>
                      <a:r>
                        <a:rPr lang="en-US" dirty="0"/>
                        <a:t>bar</a:t>
                      </a:r>
                    </a:p>
                  </a:txBody>
                  <a:tcPr/>
                </a:tc>
                <a:tc>
                  <a:txBody>
                    <a:bodyPr/>
                    <a:lstStyle/>
                    <a:p>
                      <a:r>
                        <a:rPr lang="en-US" dirty="0"/>
                        <a:t>1</a:t>
                      </a:r>
                    </a:p>
                  </a:txBody>
                  <a:tcPr/>
                </a:tc>
                <a:tc>
                  <a:txBody>
                    <a:bodyPr/>
                    <a:lstStyle/>
                    <a:p>
                      <a:r>
                        <a:rPr lang="en-US" dirty="0"/>
                        <a:t>1.2</a:t>
                      </a:r>
                    </a:p>
                  </a:txBody>
                  <a:tcPr/>
                </a:tc>
                <a:extLst>
                  <a:ext uri="{0D108BD9-81ED-4DB2-BD59-A6C34878D82A}">
                    <a16:rowId xmlns:a16="http://schemas.microsoft.com/office/drawing/2014/main" val="10005"/>
                  </a:ext>
                </a:extLst>
              </a:tr>
              <a:tr h="379572">
                <a:tc>
                  <a:txBody>
                    <a:bodyPr/>
                    <a:lstStyle/>
                    <a:p>
                      <a:r>
                        <a:rPr lang="en-US" dirty="0"/>
                        <a:t>6</a:t>
                      </a:r>
                    </a:p>
                  </a:txBody>
                  <a:tcPr/>
                </a:tc>
                <a:tc>
                  <a:txBody>
                    <a:bodyPr/>
                    <a:lstStyle/>
                    <a:p>
                      <a:r>
                        <a:rPr lang="en-US" dirty="0"/>
                        <a:t>bar</a:t>
                      </a:r>
                    </a:p>
                  </a:txBody>
                  <a:tcPr/>
                </a:tc>
                <a:tc>
                  <a:txBody>
                    <a:bodyPr/>
                    <a:lstStyle/>
                    <a:p>
                      <a:r>
                        <a:rPr lang="en-US" dirty="0"/>
                        <a:t>2</a:t>
                      </a:r>
                    </a:p>
                  </a:txBody>
                  <a:tcPr/>
                </a:tc>
                <a:tc>
                  <a:txBody>
                    <a:bodyPr/>
                    <a:lstStyle/>
                    <a:p>
                      <a:r>
                        <a:rPr lang="en-US" dirty="0"/>
                        <a:t>2.5</a:t>
                      </a:r>
                    </a:p>
                  </a:txBody>
                  <a:tcPr/>
                </a:tc>
                <a:extLst>
                  <a:ext uri="{0D108BD9-81ED-4DB2-BD59-A6C34878D82A}">
                    <a16:rowId xmlns:a16="http://schemas.microsoft.com/office/drawing/2014/main" val="10006"/>
                  </a:ext>
                </a:extLst>
              </a:tr>
              <a:tr h="379572">
                <a:tc>
                  <a:txBody>
                    <a:bodyPr/>
                    <a:lstStyle/>
                    <a:p>
                      <a:r>
                        <a:rPr lang="en-US" dirty="0"/>
                        <a:t>7</a:t>
                      </a:r>
                    </a:p>
                  </a:txBody>
                  <a:tcPr/>
                </a:tc>
                <a:tc>
                  <a:txBody>
                    <a:bodyPr/>
                    <a:lstStyle/>
                    <a:p>
                      <a:r>
                        <a:rPr lang="en-US" dirty="0"/>
                        <a:t>foo</a:t>
                      </a:r>
                    </a:p>
                  </a:txBody>
                  <a:tcPr/>
                </a:tc>
                <a:tc>
                  <a:txBody>
                    <a:bodyPr/>
                    <a:lstStyle/>
                    <a:p>
                      <a:r>
                        <a:rPr lang="en-US" dirty="0"/>
                        <a:t>4</a:t>
                      </a:r>
                    </a:p>
                  </a:txBody>
                  <a:tcPr/>
                </a:tc>
                <a:tc>
                  <a:txBody>
                    <a:bodyPr/>
                    <a:lstStyle/>
                    <a:p>
                      <a:r>
                        <a:rPr lang="en-US" dirty="0"/>
                        <a:t>2.3</a:t>
                      </a:r>
                    </a:p>
                  </a:txBody>
                  <a:tcPr/>
                </a:tc>
                <a:extLst>
                  <a:ext uri="{0D108BD9-81ED-4DB2-BD59-A6C34878D82A}">
                    <a16:rowId xmlns:a16="http://schemas.microsoft.com/office/drawing/2014/main" val="10007"/>
                  </a:ext>
                </a:extLst>
              </a:tr>
              <a:tr h="379572">
                <a:tc>
                  <a:txBody>
                    <a:bodyPr/>
                    <a:lstStyle/>
                    <a:p>
                      <a:r>
                        <a:rPr lang="en-US" dirty="0"/>
                        <a:t>8</a:t>
                      </a:r>
                    </a:p>
                  </a:txBody>
                  <a:tcPr/>
                </a:tc>
                <a:tc>
                  <a:txBody>
                    <a:bodyPr/>
                    <a:lstStyle/>
                    <a:p>
                      <a:r>
                        <a:rPr lang="en-US" dirty="0"/>
                        <a:t>foo</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8"/>
                  </a:ext>
                </a:extLst>
              </a:tr>
            </a:tbl>
          </a:graphicData>
        </a:graphic>
      </p:graphicFrame>
      <p:sp>
        <p:nvSpPr>
          <p:cNvPr id="25" name="TextBox 24"/>
          <p:cNvSpPr txBox="1"/>
          <p:nvPr/>
        </p:nvSpPr>
        <p:spPr>
          <a:xfrm>
            <a:off x="2838461" y="3777932"/>
            <a:ext cx="1793499" cy="646331"/>
          </a:xfrm>
          <a:prstGeom prst="rect">
            <a:avLst/>
          </a:prstGeom>
          <a:noFill/>
        </p:spPr>
        <p:txBody>
          <a:bodyPr wrap="square" rtlCol="0">
            <a:spAutoFit/>
          </a:bodyPr>
          <a:lstStyle/>
          <a:p>
            <a:r>
              <a:rPr lang="en-US" dirty="0"/>
              <a:t>Group by ‘B’</a:t>
            </a:r>
          </a:p>
          <a:p>
            <a:r>
              <a:rPr lang="en-US" dirty="0"/>
              <a:t>Sum on C</a:t>
            </a:r>
          </a:p>
        </p:txBody>
      </p:sp>
      <p:cxnSp>
        <p:nvCxnSpPr>
          <p:cNvPr id="26" name="Straight Arrow Connector 25"/>
          <p:cNvCxnSpPr/>
          <p:nvPr/>
        </p:nvCxnSpPr>
        <p:spPr>
          <a:xfrm>
            <a:off x="2647759" y="4101099"/>
            <a:ext cx="1549487" cy="62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Slide Number Placeholder 4"/>
          <p:cNvSpPr txBox="1">
            <a:spLocks/>
          </p:cNvSpPr>
          <p:nvPr/>
        </p:nvSpPr>
        <p:spPr>
          <a:xfrm rot="16200000">
            <a:off x="8227377" y="5885497"/>
            <a:ext cx="1315721" cy="365125"/>
          </a:xfrm>
          <a:prstGeom prst="rect">
            <a:avLst/>
          </a:prstGeom>
        </p:spPr>
        <p:txBody>
          <a:bodyPr vert="horz" lIns="91440" tIns="45720" rIns="91440" bIns="45720" rtlCol="0" anchor="ctr"/>
          <a:lstStyle>
            <a:defPPr>
              <a:defRPr lang="en-US"/>
            </a:defPPr>
            <a:lvl1pPr marL="0" algn="l" defTabSz="457200" rtl="0" eaLnBrk="1" latinLnBrk="0" hangingPunct="1">
              <a:defRPr sz="24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EF37A0-74FC-AB4F-AE4C-D9BFC6719E9F}" type="slidenum">
              <a:rPr lang="en-US" smtClean="0"/>
              <a:pPr/>
              <a:t>24</a:t>
            </a:fld>
            <a:endParaRPr lang="en-US" dirty="0"/>
          </a:p>
        </p:txBody>
      </p:sp>
      <p:graphicFrame>
        <p:nvGraphicFramePr>
          <p:cNvPr id="20" name="Table 19"/>
          <p:cNvGraphicFramePr>
            <a:graphicFrameLocks noGrp="1"/>
          </p:cNvGraphicFramePr>
          <p:nvPr>
            <p:extLst/>
          </p:nvPr>
        </p:nvGraphicFramePr>
        <p:xfrm>
          <a:off x="4300231" y="641322"/>
          <a:ext cx="2056917" cy="759144"/>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734519">
                  <a:extLst>
                    <a:ext uri="{9D8B030D-6E8A-4147-A177-3AD203B41FA5}">
                      <a16:colId xmlns:a16="http://schemas.microsoft.com/office/drawing/2014/main" val="20002"/>
                    </a:ext>
                  </a:extLst>
                </a:gridCol>
              </a:tblGrid>
              <a:tr h="379572">
                <a:tc>
                  <a:txBody>
                    <a:bodyPr/>
                    <a:lstStyle/>
                    <a:p>
                      <a:r>
                        <a:rPr lang="en-US" dirty="0"/>
                        <a:t>ID</a:t>
                      </a:r>
                    </a:p>
                  </a:txBody>
                  <a:tcPr/>
                </a:tc>
                <a:tc>
                  <a:txBody>
                    <a:bodyPr/>
                    <a:lstStyle/>
                    <a:p>
                      <a:r>
                        <a:rPr lang="en-US" dirty="0"/>
                        <a:t>A</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5</a:t>
                      </a:r>
                    </a:p>
                  </a:txBody>
                  <a:tcPr/>
                </a:tc>
                <a:tc>
                  <a:txBody>
                    <a:bodyPr/>
                    <a:lstStyle/>
                    <a:p>
                      <a:r>
                        <a:rPr lang="en-US" dirty="0"/>
                        <a:t>bar</a:t>
                      </a:r>
                    </a:p>
                  </a:txBody>
                  <a:tcPr/>
                </a:tc>
                <a:tc>
                  <a:txBody>
                    <a:bodyPr/>
                    <a:lstStyle/>
                    <a:p>
                      <a:r>
                        <a:rPr lang="en-US" dirty="0"/>
                        <a:t>1.2</a:t>
                      </a:r>
                    </a:p>
                  </a:txBody>
                  <a:tcPr/>
                </a:tc>
                <a:extLst>
                  <a:ext uri="{0D108BD9-81ED-4DB2-BD59-A6C34878D82A}">
                    <a16:rowId xmlns:a16="http://schemas.microsoft.com/office/drawing/2014/main" val="10001"/>
                  </a:ext>
                </a:extLst>
              </a:tr>
            </a:tbl>
          </a:graphicData>
        </a:graphic>
      </p:graphicFrame>
      <p:sp>
        <p:nvSpPr>
          <p:cNvPr id="21" name="TextBox 20"/>
          <p:cNvSpPr txBox="1"/>
          <p:nvPr/>
        </p:nvSpPr>
        <p:spPr>
          <a:xfrm>
            <a:off x="4745964" y="152718"/>
            <a:ext cx="729687" cy="369332"/>
          </a:xfrm>
          <a:prstGeom prst="rect">
            <a:avLst/>
          </a:prstGeom>
          <a:noFill/>
        </p:spPr>
        <p:txBody>
          <a:bodyPr wrap="none" rtlCol="0">
            <a:spAutoFit/>
          </a:bodyPr>
          <a:lstStyle/>
          <a:p>
            <a:r>
              <a:rPr lang="en-US" dirty="0"/>
              <a:t>B = 1</a:t>
            </a:r>
          </a:p>
        </p:txBody>
      </p:sp>
      <p:graphicFrame>
        <p:nvGraphicFramePr>
          <p:cNvPr id="22" name="Table 21"/>
          <p:cNvGraphicFramePr>
            <a:graphicFrameLocks noGrp="1"/>
          </p:cNvGraphicFramePr>
          <p:nvPr>
            <p:extLst/>
          </p:nvPr>
        </p:nvGraphicFramePr>
        <p:xfrm>
          <a:off x="4266795" y="1866048"/>
          <a:ext cx="2056917" cy="1138716"/>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734519">
                  <a:extLst>
                    <a:ext uri="{9D8B030D-6E8A-4147-A177-3AD203B41FA5}">
                      <a16:colId xmlns:a16="http://schemas.microsoft.com/office/drawing/2014/main" val="20002"/>
                    </a:ext>
                  </a:extLst>
                </a:gridCol>
              </a:tblGrid>
              <a:tr h="379572">
                <a:tc>
                  <a:txBody>
                    <a:bodyPr/>
                    <a:lstStyle/>
                    <a:p>
                      <a:r>
                        <a:rPr lang="en-US" dirty="0"/>
                        <a:t>ID</a:t>
                      </a:r>
                    </a:p>
                  </a:txBody>
                  <a:tcPr/>
                </a:tc>
                <a:tc>
                  <a:txBody>
                    <a:bodyPr/>
                    <a:lstStyle/>
                    <a:p>
                      <a:r>
                        <a:rPr lang="en-US" dirty="0"/>
                        <a:t>A</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2</a:t>
                      </a:r>
                    </a:p>
                  </a:txBody>
                  <a:tcPr/>
                </a:tc>
                <a:tc>
                  <a:txBody>
                    <a:bodyPr/>
                    <a:lstStyle/>
                    <a:p>
                      <a:r>
                        <a:rPr lang="en-US" dirty="0"/>
                        <a:t>bar</a:t>
                      </a:r>
                    </a:p>
                  </a:txBody>
                  <a:tcPr/>
                </a:tc>
                <a:tc>
                  <a:txBody>
                    <a:bodyPr/>
                    <a:lstStyle/>
                    <a:p>
                      <a:r>
                        <a:rPr lang="en-US" dirty="0"/>
                        <a:t>4.7</a:t>
                      </a:r>
                    </a:p>
                  </a:txBody>
                  <a:tcPr/>
                </a:tc>
                <a:extLst>
                  <a:ext uri="{0D108BD9-81ED-4DB2-BD59-A6C34878D82A}">
                    <a16:rowId xmlns:a16="http://schemas.microsoft.com/office/drawing/2014/main" val="10001"/>
                  </a:ext>
                </a:extLst>
              </a:tr>
              <a:tr h="379572">
                <a:tc>
                  <a:txBody>
                    <a:bodyPr/>
                    <a:lstStyle/>
                    <a:p>
                      <a:r>
                        <a:rPr lang="en-US" dirty="0"/>
                        <a:t>6</a:t>
                      </a:r>
                    </a:p>
                  </a:txBody>
                  <a:tcPr/>
                </a:tc>
                <a:tc>
                  <a:txBody>
                    <a:bodyPr/>
                    <a:lstStyle/>
                    <a:p>
                      <a:r>
                        <a:rPr lang="en-US" dirty="0"/>
                        <a:t>bar</a:t>
                      </a:r>
                    </a:p>
                  </a:txBody>
                  <a:tcPr/>
                </a:tc>
                <a:tc>
                  <a:txBody>
                    <a:bodyPr/>
                    <a:lstStyle/>
                    <a:p>
                      <a:r>
                        <a:rPr lang="en-US" dirty="0"/>
                        <a:t>2.5</a:t>
                      </a:r>
                    </a:p>
                  </a:txBody>
                  <a:tcPr/>
                </a:tc>
                <a:extLst>
                  <a:ext uri="{0D108BD9-81ED-4DB2-BD59-A6C34878D82A}">
                    <a16:rowId xmlns:a16="http://schemas.microsoft.com/office/drawing/2014/main" val="10002"/>
                  </a:ext>
                </a:extLst>
              </a:tr>
            </a:tbl>
          </a:graphicData>
        </a:graphic>
      </p:graphicFrame>
      <p:graphicFrame>
        <p:nvGraphicFramePr>
          <p:cNvPr id="24" name="Table 23"/>
          <p:cNvGraphicFramePr>
            <a:graphicFrameLocks noGrp="1"/>
          </p:cNvGraphicFramePr>
          <p:nvPr>
            <p:extLst/>
          </p:nvPr>
        </p:nvGraphicFramePr>
        <p:xfrm>
          <a:off x="4334298" y="5600012"/>
          <a:ext cx="2056917" cy="1138716"/>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734519">
                  <a:extLst>
                    <a:ext uri="{9D8B030D-6E8A-4147-A177-3AD203B41FA5}">
                      <a16:colId xmlns:a16="http://schemas.microsoft.com/office/drawing/2014/main" val="20002"/>
                    </a:ext>
                  </a:extLst>
                </a:gridCol>
              </a:tblGrid>
              <a:tr h="379572">
                <a:tc>
                  <a:txBody>
                    <a:bodyPr/>
                    <a:lstStyle/>
                    <a:p>
                      <a:r>
                        <a:rPr lang="en-US" dirty="0"/>
                        <a:t>ID</a:t>
                      </a:r>
                    </a:p>
                  </a:txBody>
                  <a:tcPr/>
                </a:tc>
                <a:tc>
                  <a:txBody>
                    <a:bodyPr/>
                    <a:lstStyle/>
                    <a:p>
                      <a:r>
                        <a:rPr lang="en-US" dirty="0"/>
                        <a:t>A</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3</a:t>
                      </a:r>
                    </a:p>
                  </a:txBody>
                  <a:tcPr/>
                </a:tc>
                <a:tc>
                  <a:txBody>
                    <a:bodyPr/>
                    <a:lstStyle/>
                    <a:p>
                      <a:r>
                        <a:rPr lang="en-US" dirty="0"/>
                        <a:t>foo</a:t>
                      </a:r>
                    </a:p>
                  </a:txBody>
                  <a:tcPr/>
                </a:tc>
                <a:tc>
                  <a:txBody>
                    <a:bodyPr/>
                    <a:lstStyle/>
                    <a:p>
                      <a:r>
                        <a:rPr lang="en-US" dirty="0"/>
                        <a:t>3.1</a:t>
                      </a:r>
                    </a:p>
                  </a:txBody>
                  <a:tcPr/>
                </a:tc>
                <a:extLst>
                  <a:ext uri="{0D108BD9-81ED-4DB2-BD59-A6C34878D82A}">
                    <a16:rowId xmlns:a16="http://schemas.microsoft.com/office/drawing/2014/main" val="10001"/>
                  </a:ext>
                </a:extLst>
              </a:tr>
              <a:tr h="379572">
                <a:tc>
                  <a:txBody>
                    <a:bodyPr/>
                    <a:lstStyle/>
                    <a:p>
                      <a:r>
                        <a:rPr lang="en-US" dirty="0"/>
                        <a:t>7</a:t>
                      </a:r>
                    </a:p>
                  </a:txBody>
                  <a:tcPr/>
                </a:tc>
                <a:tc>
                  <a:txBody>
                    <a:bodyPr/>
                    <a:lstStyle/>
                    <a:p>
                      <a:r>
                        <a:rPr lang="en-US" dirty="0"/>
                        <a:t>foo</a:t>
                      </a:r>
                    </a:p>
                  </a:txBody>
                  <a:tcPr/>
                </a:tc>
                <a:tc>
                  <a:txBody>
                    <a:bodyPr/>
                    <a:lstStyle/>
                    <a:p>
                      <a:r>
                        <a:rPr lang="en-US" dirty="0"/>
                        <a:t>2.3</a:t>
                      </a:r>
                    </a:p>
                  </a:txBody>
                  <a:tcPr/>
                </a:tc>
                <a:extLst>
                  <a:ext uri="{0D108BD9-81ED-4DB2-BD59-A6C34878D82A}">
                    <a16:rowId xmlns:a16="http://schemas.microsoft.com/office/drawing/2014/main" val="10002"/>
                  </a:ext>
                </a:extLst>
              </a:tr>
            </a:tbl>
          </a:graphicData>
        </a:graphic>
      </p:graphicFrame>
      <p:graphicFrame>
        <p:nvGraphicFramePr>
          <p:cNvPr id="27" name="Table 26"/>
          <p:cNvGraphicFramePr>
            <a:graphicFrameLocks noGrp="1"/>
          </p:cNvGraphicFramePr>
          <p:nvPr>
            <p:extLst/>
          </p:nvPr>
        </p:nvGraphicFramePr>
        <p:xfrm>
          <a:off x="4300231" y="3612494"/>
          <a:ext cx="2056917" cy="1518288"/>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734519">
                  <a:extLst>
                    <a:ext uri="{9D8B030D-6E8A-4147-A177-3AD203B41FA5}">
                      <a16:colId xmlns:a16="http://schemas.microsoft.com/office/drawing/2014/main" val="20002"/>
                    </a:ext>
                  </a:extLst>
                </a:gridCol>
              </a:tblGrid>
              <a:tr h="379572">
                <a:tc>
                  <a:txBody>
                    <a:bodyPr/>
                    <a:lstStyle/>
                    <a:p>
                      <a:r>
                        <a:rPr lang="en-US" dirty="0"/>
                        <a:t>ID</a:t>
                      </a:r>
                    </a:p>
                  </a:txBody>
                  <a:tcPr/>
                </a:tc>
                <a:tc>
                  <a:txBody>
                    <a:bodyPr/>
                    <a:lstStyle/>
                    <a:p>
                      <a:r>
                        <a:rPr lang="en-US" dirty="0"/>
                        <a:t>A</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foo</a:t>
                      </a:r>
                    </a:p>
                  </a:txBody>
                  <a:tcPr/>
                </a:tc>
                <a:tc>
                  <a:txBody>
                    <a:bodyPr/>
                    <a:lstStyle/>
                    <a:p>
                      <a:r>
                        <a:rPr lang="en-US" dirty="0"/>
                        <a:t>6.6</a:t>
                      </a:r>
                    </a:p>
                  </a:txBody>
                  <a:tcPr/>
                </a:tc>
                <a:extLst>
                  <a:ext uri="{0D108BD9-81ED-4DB2-BD59-A6C34878D82A}">
                    <a16:rowId xmlns:a16="http://schemas.microsoft.com/office/drawing/2014/main" val="10001"/>
                  </a:ext>
                </a:extLst>
              </a:tr>
              <a:tr h="379572">
                <a:tc>
                  <a:txBody>
                    <a:bodyPr/>
                    <a:lstStyle/>
                    <a:p>
                      <a:r>
                        <a:rPr lang="en-US" dirty="0"/>
                        <a:t>4</a:t>
                      </a:r>
                    </a:p>
                  </a:txBody>
                  <a:tcPr/>
                </a:tc>
                <a:tc>
                  <a:txBody>
                    <a:bodyPr/>
                    <a:lstStyle/>
                    <a:p>
                      <a:r>
                        <a:rPr lang="en-US" dirty="0"/>
                        <a:t>foo</a:t>
                      </a:r>
                    </a:p>
                  </a:txBody>
                  <a:tcPr/>
                </a:tc>
                <a:tc>
                  <a:txBody>
                    <a:bodyPr/>
                    <a:lstStyle/>
                    <a:p>
                      <a:r>
                        <a:rPr lang="en-US" dirty="0"/>
                        <a:t>8.0</a:t>
                      </a:r>
                    </a:p>
                  </a:txBody>
                  <a:tcPr/>
                </a:tc>
                <a:extLst>
                  <a:ext uri="{0D108BD9-81ED-4DB2-BD59-A6C34878D82A}">
                    <a16:rowId xmlns:a16="http://schemas.microsoft.com/office/drawing/2014/main" val="10002"/>
                  </a:ext>
                </a:extLst>
              </a:tr>
              <a:tr h="379572">
                <a:tc>
                  <a:txBody>
                    <a:bodyPr/>
                    <a:lstStyle/>
                    <a:p>
                      <a:r>
                        <a:rPr lang="en-US" dirty="0"/>
                        <a:t>8</a:t>
                      </a:r>
                    </a:p>
                  </a:txBody>
                  <a:tcPr/>
                </a:tc>
                <a:tc>
                  <a:txBody>
                    <a:bodyPr/>
                    <a:lstStyle/>
                    <a:p>
                      <a:r>
                        <a:rPr lang="en-US" dirty="0"/>
                        <a:t>foo</a:t>
                      </a:r>
                    </a:p>
                  </a:txBody>
                  <a:tcPr/>
                </a:tc>
                <a:tc>
                  <a:txBody>
                    <a:bodyPr/>
                    <a:lstStyle/>
                    <a:p>
                      <a:r>
                        <a:rPr lang="en-US" dirty="0"/>
                        <a:t>8.0</a:t>
                      </a:r>
                    </a:p>
                  </a:txBody>
                  <a:tcPr/>
                </a:tc>
                <a:extLst>
                  <a:ext uri="{0D108BD9-81ED-4DB2-BD59-A6C34878D82A}">
                    <a16:rowId xmlns:a16="http://schemas.microsoft.com/office/drawing/2014/main" val="10003"/>
                  </a:ext>
                </a:extLst>
              </a:tr>
            </a:tbl>
          </a:graphicData>
        </a:graphic>
      </p:graphicFrame>
      <p:sp>
        <p:nvSpPr>
          <p:cNvPr id="28" name="TextBox 27"/>
          <p:cNvSpPr txBox="1"/>
          <p:nvPr/>
        </p:nvSpPr>
        <p:spPr>
          <a:xfrm>
            <a:off x="4773143" y="3155580"/>
            <a:ext cx="729687" cy="369332"/>
          </a:xfrm>
          <a:prstGeom prst="rect">
            <a:avLst/>
          </a:prstGeom>
          <a:noFill/>
        </p:spPr>
        <p:txBody>
          <a:bodyPr wrap="none" rtlCol="0">
            <a:spAutoFit/>
          </a:bodyPr>
          <a:lstStyle/>
          <a:p>
            <a:r>
              <a:rPr lang="en-US" dirty="0"/>
              <a:t>B = 3</a:t>
            </a:r>
          </a:p>
        </p:txBody>
      </p:sp>
      <p:sp>
        <p:nvSpPr>
          <p:cNvPr id="29" name="TextBox 28"/>
          <p:cNvSpPr txBox="1"/>
          <p:nvPr/>
        </p:nvSpPr>
        <p:spPr>
          <a:xfrm>
            <a:off x="4766331" y="1433737"/>
            <a:ext cx="729687" cy="369332"/>
          </a:xfrm>
          <a:prstGeom prst="rect">
            <a:avLst/>
          </a:prstGeom>
          <a:noFill/>
        </p:spPr>
        <p:txBody>
          <a:bodyPr wrap="none" rtlCol="0">
            <a:spAutoFit/>
          </a:bodyPr>
          <a:lstStyle/>
          <a:p>
            <a:r>
              <a:rPr lang="en-US" dirty="0"/>
              <a:t>B </a:t>
            </a:r>
            <a:r>
              <a:rPr lang="en-US"/>
              <a:t>= 2</a:t>
            </a:r>
            <a:endParaRPr lang="en-US" dirty="0"/>
          </a:p>
        </p:txBody>
      </p:sp>
      <p:sp>
        <p:nvSpPr>
          <p:cNvPr id="30" name="TextBox 29"/>
          <p:cNvSpPr txBox="1"/>
          <p:nvPr/>
        </p:nvSpPr>
        <p:spPr>
          <a:xfrm>
            <a:off x="4981273" y="5131343"/>
            <a:ext cx="729687" cy="369332"/>
          </a:xfrm>
          <a:prstGeom prst="rect">
            <a:avLst/>
          </a:prstGeom>
          <a:noFill/>
        </p:spPr>
        <p:txBody>
          <a:bodyPr wrap="none" rtlCol="0">
            <a:spAutoFit/>
          </a:bodyPr>
          <a:lstStyle/>
          <a:p>
            <a:r>
              <a:rPr lang="en-US" dirty="0"/>
              <a:t>B = 4</a:t>
            </a:r>
          </a:p>
        </p:txBody>
      </p:sp>
      <p:graphicFrame>
        <p:nvGraphicFramePr>
          <p:cNvPr id="31" name="Table 30"/>
          <p:cNvGraphicFramePr>
            <a:graphicFrameLocks noGrp="1"/>
          </p:cNvGraphicFramePr>
          <p:nvPr>
            <p:extLst/>
          </p:nvPr>
        </p:nvGraphicFramePr>
        <p:xfrm>
          <a:off x="7517381" y="599433"/>
          <a:ext cx="1202599" cy="759144"/>
        </p:xfrm>
        <a:graphic>
          <a:graphicData uri="http://schemas.openxmlformats.org/drawingml/2006/table">
            <a:tbl>
              <a:tblPr firstRow="1" bandRow="1">
                <a:tableStyleId>{7E9639D4-E3E2-4D34-9284-5A2195B3D0D7}</a:tableStyleId>
              </a:tblPr>
              <a:tblGrid>
                <a:gridCol w="1202599">
                  <a:extLst>
                    <a:ext uri="{9D8B030D-6E8A-4147-A177-3AD203B41FA5}">
                      <a16:colId xmlns:a16="http://schemas.microsoft.com/office/drawing/2014/main" val="20000"/>
                    </a:ext>
                  </a:extLst>
                </a:gridCol>
              </a:tblGrid>
              <a:tr h="379572">
                <a:tc>
                  <a:txBody>
                    <a:bodyPr/>
                    <a:lstStyle/>
                    <a:p>
                      <a:r>
                        <a:rPr lang="en-US" dirty="0"/>
                        <a:t>Sum </a:t>
                      </a:r>
                      <a:r>
                        <a:rPr lang="de-DE" dirty="0"/>
                        <a:t>(C)</a:t>
                      </a:r>
                      <a:endParaRPr lang="en-US" dirty="0"/>
                    </a:p>
                  </a:txBody>
                  <a:tcPr/>
                </a:tc>
                <a:extLst>
                  <a:ext uri="{0D108BD9-81ED-4DB2-BD59-A6C34878D82A}">
                    <a16:rowId xmlns:a16="http://schemas.microsoft.com/office/drawing/2014/main" val="10000"/>
                  </a:ext>
                </a:extLst>
              </a:tr>
              <a:tr h="379572">
                <a:tc>
                  <a:txBody>
                    <a:bodyPr/>
                    <a:lstStyle/>
                    <a:p>
                      <a:r>
                        <a:rPr lang="en-US" dirty="0"/>
                        <a:t>1.2</a:t>
                      </a:r>
                    </a:p>
                  </a:txBody>
                  <a:tcPr/>
                </a:tc>
                <a:extLst>
                  <a:ext uri="{0D108BD9-81ED-4DB2-BD59-A6C34878D82A}">
                    <a16:rowId xmlns:a16="http://schemas.microsoft.com/office/drawing/2014/main" val="10001"/>
                  </a:ext>
                </a:extLst>
              </a:tr>
            </a:tbl>
          </a:graphicData>
        </a:graphic>
      </p:graphicFrame>
      <p:sp>
        <p:nvSpPr>
          <p:cNvPr id="32" name="TextBox 31"/>
          <p:cNvSpPr txBox="1"/>
          <p:nvPr/>
        </p:nvSpPr>
        <p:spPr>
          <a:xfrm>
            <a:off x="7639741" y="96372"/>
            <a:ext cx="729687" cy="369332"/>
          </a:xfrm>
          <a:prstGeom prst="rect">
            <a:avLst/>
          </a:prstGeom>
          <a:noFill/>
        </p:spPr>
        <p:txBody>
          <a:bodyPr wrap="none" rtlCol="0">
            <a:spAutoFit/>
          </a:bodyPr>
          <a:lstStyle/>
          <a:p>
            <a:r>
              <a:rPr lang="en-US" dirty="0"/>
              <a:t>B = 1</a:t>
            </a:r>
          </a:p>
        </p:txBody>
      </p:sp>
      <p:sp>
        <p:nvSpPr>
          <p:cNvPr id="36" name="TextBox 35"/>
          <p:cNvSpPr txBox="1"/>
          <p:nvPr/>
        </p:nvSpPr>
        <p:spPr>
          <a:xfrm>
            <a:off x="7669781" y="3342469"/>
            <a:ext cx="729687" cy="369332"/>
          </a:xfrm>
          <a:prstGeom prst="rect">
            <a:avLst/>
          </a:prstGeom>
          <a:noFill/>
        </p:spPr>
        <p:txBody>
          <a:bodyPr wrap="none" rtlCol="0">
            <a:spAutoFit/>
          </a:bodyPr>
          <a:lstStyle/>
          <a:p>
            <a:r>
              <a:rPr lang="en-US" dirty="0"/>
              <a:t>B = 3</a:t>
            </a:r>
          </a:p>
        </p:txBody>
      </p:sp>
      <p:sp>
        <p:nvSpPr>
          <p:cNvPr id="37" name="TextBox 36"/>
          <p:cNvSpPr txBox="1"/>
          <p:nvPr/>
        </p:nvSpPr>
        <p:spPr>
          <a:xfrm>
            <a:off x="7541393" y="1739790"/>
            <a:ext cx="729687" cy="369332"/>
          </a:xfrm>
          <a:prstGeom prst="rect">
            <a:avLst/>
          </a:prstGeom>
          <a:noFill/>
        </p:spPr>
        <p:txBody>
          <a:bodyPr wrap="none" rtlCol="0">
            <a:spAutoFit/>
          </a:bodyPr>
          <a:lstStyle/>
          <a:p>
            <a:r>
              <a:rPr lang="en-US" dirty="0"/>
              <a:t>B </a:t>
            </a:r>
            <a:r>
              <a:rPr lang="en-US"/>
              <a:t>= 2</a:t>
            </a:r>
            <a:endParaRPr lang="en-US" dirty="0"/>
          </a:p>
        </p:txBody>
      </p:sp>
      <p:sp>
        <p:nvSpPr>
          <p:cNvPr id="38" name="TextBox 37"/>
          <p:cNvSpPr txBox="1"/>
          <p:nvPr/>
        </p:nvSpPr>
        <p:spPr>
          <a:xfrm>
            <a:off x="7847871" y="4785986"/>
            <a:ext cx="729687" cy="369332"/>
          </a:xfrm>
          <a:prstGeom prst="rect">
            <a:avLst/>
          </a:prstGeom>
          <a:noFill/>
        </p:spPr>
        <p:txBody>
          <a:bodyPr wrap="none" rtlCol="0">
            <a:spAutoFit/>
          </a:bodyPr>
          <a:lstStyle/>
          <a:p>
            <a:r>
              <a:rPr lang="en-US" dirty="0"/>
              <a:t>B = 4</a:t>
            </a:r>
          </a:p>
        </p:txBody>
      </p:sp>
      <p:graphicFrame>
        <p:nvGraphicFramePr>
          <p:cNvPr id="39" name="Table 38"/>
          <p:cNvGraphicFramePr>
            <a:graphicFrameLocks noGrp="1"/>
          </p:cNvGraphicFramePr>
          <p:nvPr>
            <p:extLst/>
          </p:nvPr>
        </p:nvGraphicFramePr>
        <p:xfrm>
          <a:off x="7639741" y="3776923"/>
          <a:ext cx="1129445" cy="759144"/>
        </p:xfrm>
        <a:graphic>
          <a:graphicData uri="http://schemas.openxmlformats.org/drawingml/2006/table">
            <a:tbl>
              <a:tblPr firstRow="1" bandRow="1">
                <a:tableStyleId>{7E9639D4-E3E2-4D34-9284-5A2195B3D0D7}</a:tableStyleId>
              </a:tblPr>
              <a:tblGrid>
                <a:gridCol w="1129445">
                  <a:extLst>
                    <a:ext uri="{9D8B030D-6E8A-4147-A177-3AD203B41FA5}">
                      <a16:colId xmlns:a16="http://schemas.microsoft.com/office/drawing/2014/main" val="20000"/>
                    </a:ext>
                  </a:extLst>
                </a:gridCol>
              </a:tblGrid>
              <a:tr h="379572">
                <a:tc>
                  <a:txBody>
                    <a:bodyPr/>
                    <a:lstStyle/>
                    <a:p>
                      <a:r>
                        <a:rPr lang="en-US" dirty="0"/>
                        <a:t>Sum </a:t>
                      </a:r>
                      <a:r>
                        <a:rPr lang="de-DE" dirty="0"/>
                        <a:t>(C)</a:t>
                      </a:r>
                      <a:endParaRPr lang="en-US" dirty="0"/>
                    </a:p>
                  </a:txBody>
                  <a:tcPr/>
                </a:tc>
                <a:extLst>
                  <a:ext uri="{0D108BD9-81ED-4DB2-BD59-A6C34878D82A}">
                    <a16:rowId xmlns:a16="http://schemas.microsoft.com/office/drawing/2014/main" val="10000"/>
                  </a:ext>
                </a:extLst>
              </a:tr>
              <a:tr h="379572">
                <a:tc>
                  <a:txBody>
                    <a:bodyPr/>
                    <a:lstStyle/>
                    <a:p>
                      <a:r>
                        <a:rPr lang="en-US" dirty="0"/>
                        <a:t>22.6</a:t>
                      </a:r>
                    </a:p>
                  </a:txBody>
                  <a:tcPr/>
                </a:tc>
                <a:extLst>
                  <a:ext uri="{0D108BD9-81ED-4DB2-BD59-A6C34878D82A}">
                    <a16:rowId xmlns:a16="http://schemas.microsoft.com/office/drawing/2014/main" val="10001"/>
                  </a:ext>
                </a:extLst>
              </a:tr>
            </a:tbl>
          </a:graphicData>
        </a:graphic>
      </p:graphicFrame>
      <p:graphicFrame>
        <p:nvGraphicFramePr>
          <p:cNvPr id="40" name="Table 39"/>
          <p:cNvGraphicFramePr>
            <a:graphicFrameLocks noGrp="1"/>
          </p:cNvGraphicFramePr>
          <p:nvPr>
            <p:extLst/>
          </p:nvPr>
        </p:nvGraphicFramePr>
        <p:xfrm>
          <a:off x="7639741" y="2149883"/>
          <a:ext cx="1202599" cy="759144"/>
        </p:xfrm>
        <a:graphic>
          <a:graphicData uri="http://schemas.openxmlformats.org/drawingml/2006/table">
            <a:tbl>
              <a:tblPr firstRow="1" bandRow="1">
                <a:tableStyleId>{7E9639D4-E3E2-4D34-9284-5A2195B3D0D7}</a:tableStyleId>
              </a:tblPr>
              <a:tblGrid>
                <a:gridCol w="1202599">
                  <a:extLst>
                    <a:ext uri="{9D8B030D-6E8A-4147-A177-3AD203B41FA5}">
                      <a16:colId xmlns:a16="http://schemas.microsoft.com/office/drawing/2014/main" val="20000"/>
                    </a:ext>
                  </a:extLst>
                </a:gridCol>
              </a:tblGrid>
              <a:tr h="379572">
                <a:tc>
                  <a:txBody>
                    <a:bodyPr/>
                    <a:lstStyle/>
                    <a:p>
                      <a:r>
                        <a:rPr lang="en-US" dirty="0"/>
                        <a:t>Sum </a:t>
                      </a:r>
                      <a:r>
                        <a:rPr lang="de-DE" dirty="0"/>
                        <a:t>(C)</a:t>
                      </a:r>
                      <a:endParaRPr lang="en-US" dirty="0"/>
                    </a:p>
                  </a:txBody>
                  <a:tcPr/>
                </a:tc>
                <a:extLst>
                  <a:ext uri="{0D108BD9-81ED-4DB2-BD59-A6C34878D82A}">
                    <a16:rowId xmlns:a16="http://schemas.microsoft.com/office/drawing/2014/main" val="10000"/>
                  </a:ext>
                </a:extLst>
              </a:tr>
              <a:tr h="379572">
                <a:tc>
                  <a:txBody>
                    <a:bodyPr/>
                    <a:lstStyle/>
                    <a:p>
                      <a:r>
                        <a:rPr lang="en-US" dirty="0"/>
                        <a:t>7.2</a:t>
                      </a:r>
                    </a:p>
                  </a:txBody>
                  <a:tcPr/>
                </a:tc>
                <a:extLst>
                  <a:ext uri="{0D108BD9-81ED-4DB2-BD59-A6C34878D82A}">
                    <a16:rowId xmlns:a16="http://schemas.microsoft.com/office/drawing/2014/main" val="10001"/>
                  </a:ext>
                </a:extLst>
              </a:tr>
            </a:tbl>
          </a:graphicData>
        </a:graphic>
      </p:graphicFrame>
      <p:graphicFrame>
        <p:nvGraphicFramePr>
          <p:cNvPr id="41" name="Table 40"/>
          <p:cNvGraphicFramePr>
            <a:graphicFrameLocks noGrp="1"/>
          </p:cNvGraphicFramePr>
          <p:nvPr>
            <p:extLst/>
          </p:nvPr>
        </p:nvGraphicFramePr>
        <p:xfrm>
          <a:off x="7639741" y="5220440"/>
          <a:ext cx="1202599" cy="759144"/>
        </p:xfrm>
        <a:graphic>
          <a:graphicData uri="http://schemas.openxmlformats.org/drawingml/2006/table">
            <a:tbl>
              <a:tblPr firstRow="1" bandRow="1">
                <a:tableStyleId>{7E9639D4-E3E2-4D34-9284-5A2195B3D0D7}</a:tableStyleId>
              </a:tblPr>
              <a:tblGrid>
                <a:gridCol w="1202599">
                  <a:extLst>
                    <a:ext uri="{9D8B030D-6E8A-4147-A177-3AD203B41FA5}">
                      <a16:colId xmlns:a16="http://schemas.microsoft.com/office/drawing/2014/main" val="20000"/>
                    </a:ext>
                  </a:extLst>
                </a:gridCol>
              </a:tblGrid>
              <a:tr h="379572">
                <a:tc>
                  <a:txBody>
                    <a:bodyPr/>
                    <a:lstStyle/>
                    <a:p>
                      <a:r>
                        <a:rPr lang="en-US" dirty="0"/>
                        <a:t>Sum </a:t>
                      </a:r>
                      <a:r>
                        <a:rPr lang="de-DE" dirty="0"/>
                        <a:t>(C)</a:t>
                      </a:r>
                      <a:endParaRPr lang="en-US" dirty="0"/>
                    </a:p>
                  </a:txBody>
                  <a:tcPr/>
                </a:tc>
                <a:extLst>
                  <a:ext uri="{0D108BD9-81ED-4DB2-BD59-A6C34878D82A}">
                    <a16:rowId xmlns:a16="http://schemas.microsoft.com/office/drawing/2014/main" val="10000"/>
                  </a:ext>
                </a:extLst>
              </a:tr>
              <a:tr h="379572">
                <a:tc>
                  <a:txBody>
                    <a:bodyPr/>
                    <a:lstStyle/>
                    <a:p>
                      <a:r>
                        <a:rPr lang="en-US" dirty="0"/>
                        <a:t>5.4</a:t>
                      </a:r>
                    </a:p>
                  </a:txBody>
                  <a:tcPr/>
                </a:tc>
                <a:extLst>
                  <a:ext uri="{0D108BD9-81ED-4DB2-BD59-A6C34878D82A}">
                    <a16:rowId xmlns:a16="http://schemas.microsoft.com/office/drawing/2014/main" val="10001"/>
                  </a:ext>
                </a:extLst>
              </a:tr>
            </a:tbl>
          </a:graphicData>
        </a:graphic>
      </p:graphicFrame>
      <p:cxnSp>
        <p:nvCxnSpPr>
          <p:cNvPr id="42" name="Straight Arrow Connector 41"/>
          <p:cNvCxnSpPr/>
          <p:nvPr/>
        </p:nvCxnSpPr>
        <p:spPr>
          <a:xfrm>
            <a:off x="6473890" y="1014688"/>
            <a:ext cx="845706" cy="62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554933" y="2529455"/>
            <a:ext cx="845706" cy="62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14126152" y="-5158134"/>
            <a:ext cx="845706" cy="62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6612561" y="4176742"/>
            <a:ext cx="845706" cy="62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6493907" y="5600012"/>
            <a:ext cx="960242" cy="4649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186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32" grpId="0"/>
      <p:bldP spid="36" grpId="0"/>
      <p:bldP spid="37" grpId="0"/>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07" y="-13271"/>
            <a:ext cx="6513226" cy="1371600"/>
          </a:xfrm>
        </p:spPr>
        <p:txBody>
          <a:bodyPr>
            <a:normAutofit/>
          </a:bodyPr>
          <a:lstStyle/>
          <a:p>
            <a:r>
              <a:rPr lang="en-US" dirty="0"/>
              <a:t>DP: Group By Aggregate</a:t>
            </a:r>
          </a:p>
        </p:txBody>
      </p:sp>
      <p:sp>
        <p:nvSpPr>
          <p:cNvPr id="3" name="Content Placeholder 2"/>
          <p:cNvSpPr>
            <a:spLocks noGrp="1"/>
          </p:cNvSpPr>
          <p:nvPr>
            <p:ph idx="1"/>
          </p:nvPr>
        </p:nvSpPr>
        <p:spPr>
          <a:xfrm>
            <a:off x="41707" y="1501082"/>
            <a:ext cx="5179102" cy="750757"/>
          </a:xfrm>
        </p:spPr>
        <p:txBody>
          <a:bodyPr>
            <a:normAutofit fontScale="92500" lnSpcReduction="10000"/>
          </a:bodyPr>
          <a:lstStyle/>
          <a:p>
            <a:r>
              <a:rPr lang="en-US" dirty="0"/>
              <a:t>Final result usually seen</a:t>
            </a:r>
          </a:p>
          <a:p>
            <a:r>
              <a:rPr lang="en-US" dirty="0"/>
              <a:t>As a table</a:t>
            </a:r>
          </a:p>
        </p:txBody>
      </p:sp>
      <p:graphicFrame>
        <p:nvGraphicFramePr>
          <p:cNvPr id="8" name="Table 7"/>
          <p:cNvGraphicFramePr>
            <a:graphicFrameLocks noGrp="1"/>
          </p:cNvGraphicFramePr>
          <p:nvPr>
            <p:extLst/>
          </p:nvPr>
        </p:nvGraphicFramePr>
        <p:xfrm>
          <a:off x="41707" y="2468668"/>
          <a:ext cx="2656523" cy="3416148"/>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599606">
                  <a:extLst>
                    <a:ext uri="{9D8B030D-6E8A-4147-A177-3AD203B41FA5}">
                      <a16:colId xmlns:a16="http://schemas.microsoft.com/office/drawing/2014/main" val="20002"/>
                    </a:ext>
                  </a:extLst>
                </a:gridCol>
                <a:gridCol w="734519">
                  <a:extLst>
                    <a:ext uri="{9D8B030D-6E8A-4147-A177-3AD203B41FA5}">
                      <a16:colId xmlns:a16="http://schemas.microsoft.com/office/drawing/2014/main" val="20003"/>
                    </a:ext>
                  </a:extLst>
                </a:gridCol>
              </a:tblGrid>
              <a:tr h="379572">
                <a:tc>
                  <a:txBody>
                    <a:bodyPr/>
                    <a:lstStyle/>
                    <a:p>
                      <a:r>
                        <a:rPr lang="en-US" dirty="0"/>
                        <a:t>ID</a:t>
                      </a:r>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foo</a:t>
                      </a:r>
                    </a:p>
                  </a:txBody>
                  <a:tcPr/>
                </a:tc>
                <a:tc>
                  <a:txBody>
                    <a:bodyPr/>
                    <a:lstStyle/>
                    <a:p>
                      <a:r>
                        <a:rPr lang="en-US" dirty="0"/>
                        <a:t>3</a:t>
                      </a:r>
                    </a:p>
                  </a:txBody>
                  <a:tcPr/>
                </a:tc>
                <a:tc>
                  <a:txBody>
                    <a:bodyPr/>
                    <a:lstStyle/>
                    <a:p>
                      <a:r>
                        <a:rPr lang="en-US" dirty="0"/>
                        <a:t>6.6</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bar</a:t>
                      </a:r>
                    </a:p>
                  </a:txBody>
                  <a:tcPr/>
                </a:tc>
                <a:tc>
                  <a:txBody>
                    <a:bodyPr/>
                    <a:lstStyle/>
                    <a:p>
                      <a:r>
                        <a:rPr lang="en-US" dirty="0"/>
                        <a:t>2</a:t>
                      </a:r>
                    </a:p>
                  </a:txBody>
                  <a:tcPr/>
                </a:tc>
                <a:tc>
                  <a:txBody>
                    <a:bodyPr/>
                    <a:lstStyle/>
                    <a:p>
                      <a:r>
                        <a:rPr lang="en-US" dirty="0"/>
                        <a:t>4.7</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foo</a:t>
                      </a:r>
                    </a:p>
                  </a:txBody>
                  <a:tcPr/>
                </a:tc>
                <a:tc>
                  <a:txBody>
                    <a:bodyPr/>
                    <a:lstStyle/>
                    <a:p>
                      <a:r>
                        <a:rPr lang="en-US" dirty="0"/>
                        <a:t>4</a:t>
                      </a:r>
                    </a:p>
                  </a:txBody>
                  <a:tcPr/>
                </a:tc>
                <a:tc>
                  <a:txBody>
                    <a:bodyPr/>
                    <a:lstStyle/>
                    <a:p>
                      <a:r>
                        <a:rPr lang="en-US" dirty="0"/>
                        <a:t>3.1</a:t>
                      </a:r>
                    </a:p>
                  </a:txBody>
                  <a:tcPr/>
                </a:tc>
                <a:extLst>
                  <a:ext uri="{0D108BD9-81ED-4DB2-BD59-A6C34878D82A}">
                    <a16:rowId xmlns:a16="http://schemas.microsoft.com/office/drawing/2014/main" val="10003"/>
                  </a:ext>
                </a:extLst>
              </a:tr>
              <a:tr h="379572">
                <a:tc>
                  <a:txBody>
                    <a:bodyPr/>
                    <a:lstStyle/>
                    <a:p>
                      <a:r>
                        <a:rPr lang="en-US" dirty="0"/>
                        <a:t>4</a:t>
                      </a:r>
                    </a:p>
                  </a:txBody>
                  <a:tcPr/>
                </a:tc>
                <a:tc>
                  <a:txBody>
                    <a:bodyPr/>
                    <a:lstStyle/>
                    <a:p>
                      <a:r>
                        <a:rPr lang="en-US" dirty="0"/>
                        <a:t>foo</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4"/>
                  </a:ext>
                </a:extLst>
              </a:tr>
              <a:tr h="379572">
                <a:tc>
                  <a:txBody>
                    <a:bodyPr/>
                    <a:lstStyle/>
                    <a:p>
                      <a:r>
                        <a:rPr lang="en-US" dirty="0"/>
                        <a:t>5</a:t>
                      </a:r>
                    </a:p>
                  </a:txBody>
                  <a:tcPr/>
                </a:tc>
                <a:tc>
                  <a:txBody>
                    <a:bodyPr/>
                    <a:lstStyle/>
                    <a:p>
                      <a:r>
                        <a:rPr lang="en-US" dirty="0"/>
                        <a:t>bar</a:t>
                      </a:r>
                    </a:p>
                  </a:txBody>
                  <a:tcPr/>
                </a:tc>
                <a:tc>
                  <a:txBody>
                    <a:bodyPr/>
                    <a:lstStyle/>
                    <a:p>
                      <a:r>
                        <a:rPr lang="en-US" dirty="0"/>
                        <a:t>1</a:t>
                      </a:r>
                    </a:p>
                  </a:txBody>
                  <a:tcPr/>
                </a:tc>
                <a:tc>
                  <a:txBody>
                    <a:bodyPr/>
                    <a:lstStyle/>
                    <a:p>
                      <a:r>
                        <a:rPr lang="en-US" dirty="0"/>
                        <a:t>1.2</a:t>
                      </a:r>
                    </a:p>
                  </a:txBody>
                  <a:tcPr/>
                </a:tc>
                <a:extLst>
                  <a:ext uri="{0D108BD9-81ED-4DB2-BD59-A6C34878D82A}">
                    <a16:rowId xmlns:a16="http://schemas.microsoft.com/office/drawing/2014/main" val="10005"/>
                  </a:ext>
                </a:extLst>
              </a:tr>
              <a:tr h="379572">
                <a:tc>
                  <a:txBody>
                    <a:bodyPr/>
                    <a:lstStyle/>
                    <a:p>
                      <a:r>
                        <a:rPr lang="en-US" dirty="0"/>
                        <a:t>6</a:t>
                      </a:r>
                    </a:p>
                  </a:txBody>
                  <a:tcPr/>
                </a:tc>
                <a:tc>
                  <a:txBody>
                    <a:bodyPr/>
                    <a:lstStyle/>
                    <a:p>
                      <a:r>
                        <a:rPr lang="en-US" dirty="0"/>
                        <a:t>bar</a:t>
                      </a:r>
                    </a:p>
                  </a:txBody>
                  <a:tcPr/>
                </a:tc>
                <a:tc>
                  <a:txBody>
                    <a:bodyPr/>
                    <a:lstStyle/>
                    <a:p>
                      <a:r>
                        <a:rPr lang="en-US" dirty="0"/>
                        <a:t>2</a:t>
                      </a:r>
                    </a:p>
                  </a:txBody>
                  <a:tcPr/>
                </a:tc>
                <a:tc>
                  <a:txBody>
                    <a:bodyPr/>
                    <a:lstStyle/>
                    <a:p>
                      <a:r>
                        <a:rPr lang="en-US" dirty="0"/>
                        <a:t>2.5</a:t>
                      </a:r>
                    </a:p>
                  </a:txBody>
                  <a:tcPr/>
                </a:tc>
                <a:extLst>
                  <a:ext uri="{0D108BD9-81ED-4DB2-BD59-A6C34878D82A}">
                    <a16:rowId xmlns:a16="http://schemas.microsoft.com/office/drawing/2014/main" val="10006"/>
                  </a:ext>
                </a:extLst>
              </a:tr>
              <a:tr h="379572">
                <a:tc>
                  <a:txBody>
                    <a:bodyPr/>
                    <a:lstStyle/>
                    <a:p>
                      <a:r>
                        <a:rPr lang="en-US" dirty="0"/>
                        <a:t>7</a:t>
                      </a:r>
                    </a:p>
                  </a:txBody>
                  <a:tcPr/>
                </a:tc>
                <a:tc>
                  <a:txBody>
                    <a:bodyPr/>
                    <a:lstStyle/>
                    <a:p>
                      <a:r>
                        <a:rPr lang="en-US" dirty="0"/>
                        <a:t>foo</a:t>
                      </a:r>
                    </a:p>
                  </a:txBody>
                  <a:tcPr/>
                </a:tc>
                <a:tc>
                  <a:txBody>
                    <a:bodyPr/>
                    <a:lstStyle/>
                    <a:p>
                      <a:r>
                        <a:rPr lang="en-US" dirty="0"/>
                        <a:t>4</a:t>
                      </a:r>
                    </a:p>
                  </a:txBody>
                  <a:tcPr/>
                </a:tc>
                <a:tc>
                  <a:txBody>
                    <a:bodyPr/>
                    <a:lstStyle/>
                    <a:p>
                      <a:r>
                        <a:rPr lang="en-US" dirty="0"/>
                        <a:t>2.3</a:t>
                      </a:r>
                    </a:p>
                  </a:txBody>
                  <a:tcPr/>
                </a:tc>
                <a:extLst>
                  <a:ext uri="{0D108BD9-81ED-4DB2-BD59-A6C34878D82A}">
                    <a16:rowId xmlns:a16="http://schemas.microsoft.com/office/drawing/2014/main" val="10007"/>
                  </a:ext>
                </a:extLst>
              </a:tr>
              <a:tr h="379572">
                <a:tc>
                  <a:txBody>
                    <a:bodyPr/>
                    <a:lstStyle/>
                    <a:p>
                      <a:r>
                        <a:rPr lang="en-US" dirty="0"/>
                        <a:t>8</a:t>
                      </a:r>
                    </a:p>
                  </a:txBody>
                  <a:tcPr/>
                </a:tc>
                <a:tc>
                  <a:txBody>
                    <a:bodyPr/>
                    <a:lstStyle/>
                    <a:p>
                      <a:r>
                        <a:rPr lang="en-US" dirty="0"/>
                        <a:t>foo</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8"/>
                  </a:ext>
                </a:extLst>
              </a:tr>
            </a:tbl>
          </a:graphicData>
        </a:graphic>
      </p:graphicFrame>
      <p:sp>
        <p:nvSpPr>
          <p:cNvPr id="25" name="TextBox 24"/>
          <p:cNvSpPr txBox="1"/>
          <p:nvPr/>
        </p:nvSpPr>
        <p:spPr>
          <a:xfrm>
            <a:off x="2838461" y="3777932"/>
            <a:ext cx="1793499" cy="646331"/>
          </a:xfrm>
          <a:prstGeom prst="rect">
            <a:avLst/>
          </a:prstGeom>
          <a:noFill/>
        </p:spPr>
        <p:txBody>
          <a:bodyPr wrap="square" rtlCol="0">
            <a:spAutoFit/>
          </a:bodyPr>
          <a:lstStyle/>
          <a:p>
            <a:r>
              <a:rPr lang="en-US" dirty="0"/>
              <a:t>Group by ‘B’</a:t>
            </a:r>
          </a:p>
          <a:p>
            <a:r>
              <a:rPr lang="en-US" dirty="0"/>
              <a:t>Sum on C</a:t>
            </a:r>
          </a:p>
        </p:txBody>
      </p:sp>
      <p:cxnSp>
        <p:nvCxnSpPr>
          <p:cNvPr id="26" name="Straight Arrow Connector 25"/>
          <p:cNvCxnSpPr/>
          <p:nvPr/>
        </p:nvCxnSpPr>
        <p:spPr>
          <a:xfrm>
            <a:off x="2647759" y="4101099"/>
            <a:ext cx="1549487" cy="62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Slide Number Placeholder 4"/>
          <p:cNvSpPr txBox="1">
            <a:spLocks/>
          </p:cNvSpPr>
          <p:nvPr/>
        </p:nvSpPr>
        <p:spPr>
          <a:xfrm rot="16200000">
            <a:off x="8069255" y="5968872"/>
            <a:ext cx="1315721" cy="365125"/>
          </a:xfrm>
          <a:prstGeom prst="rect">
            <a:avLst/>
          </a:prstGeom>
        </p:spPr>
        <p:txBody>
          <a:bodyPr vert="horz" lIns="91440" tIns="45720" rIns="91440" bIns="45720" rtlCol="0" anchor="ctr"/>
          <a:lstStyle>
            <a:defPPr>
              <a:defRPr lang="en-US"/>
            </a:defPPr>
            <a:lvl1pPr marL="0" algn="l" defTabSz="457200" rtl="0" eaLnBrk="1" latinLnBrk="0" hangingPunct="1">
              <a:defRPr sz="24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EF37A0-74FC-AB4F-AE4C-D9BFC6719E9F}" type="slidenum">
              <a:rPr lang="en-US" smtClean="0"/>
              <a:pPr/>
              <a:t>25</a:t>
            </a:fld>
            <a:endParaRPr lang="en-US" dirty="0"/>
          </a:p>
        </p:txBody>
      </p:sp>
      <p:graphicFrame>
        <p:nvGraphicFramePr>
          <p:cNvPr id="31" name="Table 30"/>
          <p:cNvGraphicFramePr>
            <a:graphicFrameLocks noGrp="1"/>
          </p:cNvGraphicFramePr>
          <p:nvPr>
            <p:extLst/>
          </p:nvPr>
        </p:nvGraphicFramePr>
        <p:xfrm>
          <a:off x="4245890" y="764075"/>
          <a:ext cx="1202599" cy="759144"/>
        </p:xfrm>
        <a:graphic>
          <a:graphicData uri="http://schemas.openxmlformats.org/drawingml/2006/table">
            <a:tbl>
              <a:tblPr firstRow="1" bandRow="1">
                <a:tableStyleId>{7E9639D4-E3E2-4D34-9284-5A2195B3D0D7}</a:tableStyleId>
              </a:tblPr>
              <a:tblGrid>
                <a:gridCol w="1202599">
                  <a:extLst>
                    <a:ext uri="{9D8B030D-6E8A-4147-A177-3AD203B41FA5}">
                      <a16:colId xmlns:a16="http://schemas.microsoft.com/office/drawing/2014/main" val="20000"/>
                    </a:ext>
                  </a:extLst>
                </a:gridCol>
              </a:tblGrid>
              <a:tr h="379572">
                <a:tc>
                  <a:txBody>
                    <a:bodyPr/>
                    <a:lstStyle/>
                    <a:p>
                      <a:r>
                        <a:rPr lang="en-US" dirty="0"/>
                        <a:t>Sum </a:t>
                      </a:r>
                      <a:r>
                        <a:rPr lang="de-DE" dirty="0"/>
                        <a:t>(C)</a:t>
                      </a:r>
                      <a:endParaRPr lang="en-US" dirty="0"/>
                    </a:p>
                  </a:txBody>
                  <a:tcPr/>
                </a:tc>
                <a:extLst>
                  <a:ext uri="{0D108BD9-81ED-4DB2-BD59-A6C34878D82A}">
                    <a16:rowId xmlns:a16="http://schemas.microsoft.com/office/drawing/2014/main" val="10000"/>
                  </a:ext>
                </a:extLst>
              </a:tr>
              <a:tr h="379572">
                <a:tc>
                  <a:txBody>
                    <a:bodyPr/>
                    <a:lstStyle/>
                    <a:p>
                      <a:r>
                        <a:rPr lang="en-US" dirty="0"/>
                        <a:t>1.2</a:t>
                      </a:r>
                    </a:p>
                  </a:txBody>
                  <a:tcPr/>
                </a:tc>
                <a:extLst>
                  <a:ext uri="{0D108BD9-81ED-4DB2-BD59-A6C34878D82A}">
                    <a16:rowId xmlns:a16="http://schemas.microsoft.com/office/drawing/2014/main" val="10001"/>
                  </a:ext>
                </a:extLst>
              </a:tr>
            </a:tbl>
          </a:graphicData>
        </a:graphic>
      </p:graphicFrame>
      <p:sp>
        <p:nvSpPr>
          <p:cNvPr id="32" name="TextBox 31"/>
          <p:cNvSpPr txBox="1"/>
          <p:nvPr/>
        </p:nvSpPr>
        <p:spPr>
          <a:xfrm>
            <a:off x="4368250" y="261014"/>
            <a:ext cx="729687" cy="369332"/>
          </a:xfrm>
          <a:prstGeom prst="rect">
            <a:avLst/>
          </a:prstGeom>
          <a:noFill/>
        </p:spPr>
        <p:txBody>
          <a:bodyPr wrap="none" rtlCol="0">
            <a:spAutoFit/>
          </a:bodyPr>
          <a:lstStyle/>
          <a:p>
            <a:r>
              <a:rPr lang="en-US" dirty="0"/>
              <a:t>B = 1</a:t>
            </a:r>
          </a:p>
        </p:txBody>
      </p:sp>
      <p:sp>
        <p:nvSpPr>
          <p:cNvPr id="36" name="TextBox 35"/>
          <p:cNvSpPr txBox="1"/>
          <p:nvPr/>
        </p:nvSpPr>
        <p:spPr>
          <a:xfrm>
            <a:off x="4398290" y="3507111"/>
            <a:ext cx="729687" cy="369332"/>
          </a:xfrm>
          <a:prstGeom prst="rect">
            <a:avLst/>
          </a:prstGeom>
          <a:noFill/>
        </p:spPr>
        <p:txBody>
          <a:bodyPr wrap="none" rtlCol="0">
            <a:spAutoFit/>
          </a:bodyPr>
          <a:lstStyle/>
          <a:p>
            <a:r>
              <a:rPr lang="en-US" dirty="0"/>
              <a:t>B = 3</a:t>
            </a:r>
          </a:p>
        </p:txBody>
      </p:sp>
      <p:sp>
        <p:nvSpPr>
          <p:cNvPr id="37" name="TextBox 36"/>
          <p:cNvSpPr txBox="1"/>
          <p:nvPr/>
        </p:nvSpPr>
        <p:spPr>
          <a:xfrm>
            <a:off x="4269902" y="1904432"/>
            <a:ext cx="729687" cy="369332"/>
          </a:xfrm>
          <a:prstGeom prst="rect">
            <a:avLst/>
          </a:prstGeom>
          <a:noFill/>
        </p:spPr>
        <p:txBody>
          <a:bodyPr wrap="none" rtlCol="0">
            <a:spAutoFit/>
          </a:bodyPr>
          <a:lstStyle/>
          <a:p>
            <a:r>
              <a:rPr lang="en-US" dirty="0"/>
              <a:t>B </a:t>
            </a:r>
            <a:r>
              <a:rPr lang="en-US"/>
              <a:t>= 2</a:t>
            </a:r>
            <a:endParaRPr lang="en-US" dirty="0"/>
          </a:p>
        </p:txBody>
      </p:sp>
      <p:sp>
        <p:nvSpPr>
          <p:cNvPr id="38" name="TextBox 37"/>
          <p:cNvSpPr txBox="1"/>
          <p:nvPr/>
        </p:nvSpPr>
        <p:spPr>
          <a:xfrm>
            <a:off x="4576380" y="4950628"/>
            <a:ext cx="729687" cy="369332"/>
          </a:xfrm>
          <a:prstGeom prst="rect">
            <a:avLst/>
          </a:prstGeom>
          <a:noFill/>
        </p:spPr>
        <p:txBody>
          <a:bodyPr wrap="none" rtlCol="0">
            <a:spAutoFit/>
          </a:bodyPr>
          <a:lstStyle/>
          <a:p>
            <a:r>
              <a:rPr lang="en-US" dirty="0"/>
              <a:t>B = 4</a:t>
            </a:r>
          </a:p>
        </p:txBody>
      </p:sp>
      <p:graphicFrame>
        <p:nvGraphicFramePr>
          <p:cNvPr id="39" name="Table 38"/>
          <p:cNvGraphicFramePr>
            <a:graphicFrameLocks noGrp="1"/>
          </p:cNvGraphicFramePr>
          <p:nvPr>
            <p:extLst/>
          </p:nvPr>
        </p:nvGraphicFramePr>
        <p:xfrm>
          <a:off x="4368250" y="3941565"/>
          <a:ext cx="1129445" cy="759144"/>
        </p:xfrm>
        <a:graphic>
          <a:graphicData uri="http://schemas.openxmlformats.org/drawingml/2006/table">
            <a:tbl>
              <a:tblPr firstRow="1" bandRow="1">
                <a:tableStyleId>{7E9639D4-E3E2-4D34-9284-5A2195B3D0D7}</a:tableStyleId>
              </a:tblPr>
              <a:tblGrid>
                <a:gridCol w="1129445">
                  <a:extLst>
                    <a:ext uri="{9D8B030D-6E8A-4147-A177-3AD203B41FA5}">
                      <a16:colId xmlns:a16="http://schemas.microsoft.com/office/drawing/2014/main" val="20000"/>
                    </a:ext>
                  </a:extLst>
                </a:gridCol>
              </a:tblGrid>
              <a:tr h="379572">
                <a:tc>
                  <a:txBody>
                    <a:bodyPr/>
                    <a:lstStyle/>
                    <a:p>
                      <a:r>
                        <a:rPr lang="en-US" dirty="0"/>
                        <a:t>Sum </a:t>
                      </a:r>
                      <a:r>
                        <a:rPr lang="de-DE" dirty="0"/>
                        <a:t>(C)</a:t>
                      </a:r>
                      <a:endParaRPr lang="en-US" dirty="0"/>
                    </a:p>
                  </a:txBody>
                  <a:tcPr/>
                </a:tc>
                <a:extLst>
                  <a:ext uri="{0D108BD9-81ED-4DB2-BD59-A6C34878D82A}">
                    <a16:rowId xmlns:a16="http://schemas.microsoft.com/office/drawing/2014/main" val="10000"/>
                  </a:ext>
                </a:extLst>
              </a:tr>
              <a:tr h="379572">
                <a:tc>
                  <a:txBody>
                    <a:bodyPr/>
                    <a:lstStyle/>
                    <a:p>
                      <a:r>
                        <a:rPr lang="en-US" dirty="0"/>
                        <a:t>22.6</a:t>
                      </a:r>
                    </a:p>
                  </a:txBody>
                  <a:tcPr/>
                </a:tc>
                <a:extLst>
                  <a:ext uri="{0D108BD9-81ED-4DB2-BD59-A6C34878D82A}">
                    <a16:rowId xmlns:a16="http://schemas.microsoft.com/office/drawing/2014/main" val="10001"/>
                  </a:ext>
                </a:extLst>
              </a:tr>
            </a:tbl>
          </a:graphicData>
        </a:graphic>
      </p:graphicFrame>
      <p:graphicFrame>
        <p:nvGraphicFramePr>
          <p:cNvPr id="40" name="Table 39"/>
          <p:cNvGraphicFramePr>
            <a:graphicFrameLocks noGrp="1"/>
          </p:cNvGraphicFramePr>
          <p:nvPr>
            <p:extLst/>
          </p:nvPr>
        </p:nvGraphicFramePr>
        <p:xfrm>
          <a:off x="4368250" y="2314525"/>
          <a:ext cx="1202599" cy="759144"/>
        </p:xfrm>
        <a:graphic>
          <a:graphicData uri="http://schemas.openxmlformats.org/drawingml/2006/table">
            <a:tbl>
              <a:tblPr firstRow="1" bandRow="1">
                <a:tableStyleId>{7E9639D4-E3E2-4D34-9284-5A2195B3D0D7}</a:tableStyleId>
              </a:tblPr>
              <a:tblGrid>
                <a:gridCol w="1202599">
                  <a:extLst>
                    <a:ext uri="{9D8B030D-6E8A-4147-A177-3AD203B41FA5}">
                      <a16:colId xmlns:a16="http://schemas.microsoft.com/office/drawing/2014/main" val="20000"/>
                    </a:ext>
                  </a:extLst>
                </a:gridCol>
              </a:tblGrid>
              <a:tr h="379572">
                <a:tc>
                  <a:txBody>
                    <a:bodyPr/>
                    <a:lstStyle/>
                    <a:p>
                      <a:r>
                        <a:rPr lang="en-US" dirty="0"/>
                        <a:t>Sum </a:t>
                      </a:r>
                      <a:r>
                        <a:rPr lang="de-DE" dirty="0"/>
                        <a:t>(C)</a:t>
                      </a:r>
                      <a:endParaRPr lang="en-US" dirty="0"/>
                    </a:p>
                  </a:txBody>
                  <a:tcPr/>
                </a:tc>
                <a:extLst>
                  <a:ext uri="{0D108BD9-81ED-4DB2-BD59-A6C34878D82A}">
                    <a16:rowId xmlns:a16="http://schemas.microsoft.com/office/drawing/2014/main" val="10000"/>
                  </a:ext>
                </a:extLst>
              </a:tr>
              <a:tr h="379572">
                <a:tc>
                  <a:txBody>
                    <a:bodyPr/>
                    <a:lstStyle/>
                    <a:p>
                      <a:r>
                        <a:rPr lang="en-US" dirty="0"/>
                        <a:t>7.2</a:t>
                      </a:r>
                    </a:p>
                  </a:txBody>
                  <a:tcPr/>
                </a:tc>
                <a:extLst>
                  <a:ext uri="{0D108BD9-81ED-4DB2-BD59-A6C34878D82A}">
                    <a16:rowId xmlns:a16="http://schemas.microsoft.com/office/drawing/2014/main" val="10001"/>
                  </a:ext>
                </a:extLst>
              </a:tr>
            </a:tbl>
          </a:graphicData>
        </a:graphic>
      </p:graphicFrame>
      <p:graphicFrame>
        <p:nvGraphicFramePr>
          <p:cNvPr id="41" name="Table 40"/>
          <p:cNvGraphicFramePr>
            <a:graphicFrameLocks noGrp="1"/>
          </p:cNvGraphicFramePr>
          <p:nvPr>
            <p:extLst/>
          </p:nvPr>
        </p:nvGraphicFramePr>
        <p:xfrm>
          <a:off x="4368250" y="5385082"/>
          <a:ext cx="1202599" cy="759144"/>
        </p:xfrm>
        <a:graphic>
          <a:graphicData uri="http://schemas.openxmlformats.org/drawingml/2006/table">
            <a:tbl>
              <a:tblPr firstRow="1" bandRow="1">
                <a:tableStyleId>{7E9639D4-E3E2-4D34-9284-5A2195B3D0D7}</a:tableStyleId>
              </a:tblPr>
              <a:tblGrid>
                <a:gridCol w="1202599">
                  <a:extLst>
                    <a:ext uri="{9D8B030D-6E8A-4147-A177-3AD203B41FA5}">
                      <a16:colId xmlns:a16="http://schemas.microsoft.com/office/drawing/2014/main" val="20000"/>
                    </a:ext>
                  </a:extLst>
                </a:gridCol>
              </a:tblGrid>
              <a:tr h="379572">
                <a:tc>
                  <a:txBody>
                    <a:bodyPr/>
                    <a:lstStyle/>
                    <a:p>
                      <a:r>
                        <a:rPr lang="en-US" dirty="0"/>
                        <a:t>Sum </a:t>
                      </a:r>
                      <a:r>
                        <a:rPr lang="de-DE" dirty="0"/>
                        <a:t>(C)</a:t>
                      </a:r>
                      <a:endParaRPr lang="en-US" dirty="0"/>
                    </a:p>
                  </a:txBody>
                  <a:tcPr/>
                </a:tc>
                <a:extLst>
                  <a:ext uri="{0D108BD9-81ED-4DB2-BD59-A6C34878D82A}">
                    <a16:rowId xmlns:a16="http://schemas.microsoft.com/office/drawing/2014/main" val="10000"/>
                  </a:ext>
                </a:extLst>
              </a:tr>
              <a:tr h="379572">
                <a:tc>
                  <a:txBody>
                    <a:bodyPr/>
                    <a:lstStyle/>
                    <a:p>
                      <a:r>
                        <a:rPr lang="en-US" dirty="0"/>
                        <a:t>5.4</a:t>
                      </a:r>
                    </a:p>
                  </a:txBody>
                  <a:tcPr/>
                </a:tc>
                <a:extLst>
                  <a:ext uri="{0D108BD9-81ED-4DB2-BD59-A6C34878D82A}">
                    <a16:rowId xmlns:a16="http://schemas.microsoft.com/office/drawing/2014/main" val="10001"/>
                  </a:ext>
                </a:extLst>
              </a:tr>
            </a:tbl>
          </a:graphicData>
        </a:graphic>
      </p:graphicFrame>
      <p:cxnSp>
        <p:nvCxnSpPr>
          <p:cNvPr id="44" name="Straight Arrow Connector 43"/>
          <p:cNvCxnSpPr/>
          <p:nvPr/>
        </p:nvCxnSpPr>
        <p:spPr>
          <a:xfrm>
            <a:off x="14126152" y="-5158134"/>
            <a:ext cx="845706" cy="62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33" name="Table 32"/>
          <p:cNvGraphicFramePr>
            <a:graphicFrameLocks noGrp="1"/>
          </p:cNvGraphicFramePr>
          <p:nvPr>
            <p:extLst/>
          </p:nvPr>
        </p:nvGraphicFramePr>
        <p:xfrm>
          <a:off x="6828634" y="2637959"/>
          <a:ext cx="2055946" cy="1897860"/>
        </p:xfrm>
        <a:graphic>
          <a:graphicData uri="http://schemas.openxmlformats.org/drawingml/2006/table">
            <a:tbl>
              <a:tblPr firstRow="1" bandRow="1">
                <a:tableStyleId>{7E9639D4-E3E2-4D34-9284-5A2195B3D0D7}</a:tableStyleId>
              </a:tblPr>
              <a:tblGrid>
                <a:gridCol w="924020">
                  <a:extLst>
                    <a:ext uri="{9D8B030D-6E8A-4147-A177-3AD203B41FA5}">
                      <a16:colId xmlns:a16="http://schemas.microsoft.com/office/drawing/2014/main" val="20000"/>
                    </a:ext>
                  </a:extLst>
                </a:gridCol>
                <a:gridCol w="1131926">
                  <a:extLst>
                    <a:ext uri="{9D8B030D-6E8A-4147-A177-3AD203B41FA5}">
                      <a16:colId xmlns:a16="http://schemas.microsoft.com/office/drawing/2014/main" val="20001"/>
                    </a:ext>
                  </a:extLst>
                </a:gridCol>
              </a:tblGrid>
              <a:tr h="379572">
                <a:tc>
                  <a:txBody>
                    <a:bodyPr/>
                    <a:lstStyle/>
                    <a:p>
                      <a:r>
                        <a:rPr lang="en-US" dirty="0"/>
                        <a:t>B</a:t>
                      </a:r>
                    </a:p>
                  </a:txBody>
                  <a:tcPr/>
                </a:tc>
                <a:tc>
                  <a:txBody>
                    <a:bodyPr/>
                    <a:lstStyle/>
                    <a:p>
                      <a:r>
                        <a:rPr lang="en-US" dirty="0"/>
                        <a:t>SUM</a:t>
                      </a:r>
                      <a:r>
                        <a:rPr lang="de-DE" baseline="0" dirty="0"/>
                        <a:t>(C )</a:t>
                      </a:r>
                      <a:endParaRPr lang="en-US" dirty="0"/>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1.2</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7.2</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22.6</a:t>
                      </a:r>
                    </a:p>
                  </a:txBody>
                  <a:tcPr/>
                </a:tc>
                <a:extLst>
                  <a:ext uri="{0D108BD9-81ED-4DB2-BD59-A6C34878D82A}">
                    <a16:rowId xmlns:a16="http://schemas.microsoft.com/office/drawing/2014/main" val="10003"/>
                  </a:ext>
                </a:extLst>
              </a:tr>
              <a:tr h="379572">
                <a:tc>
                  <a:txBody>
                    <a:bodyPr/>
                    <a:lstStyle/>
                    <a:p>
                      <a:r>
                        <a:rPr lang="en-US" dirty="0"/>
                        <a:t>4</a:t>
                      </a:r>
                    </a:p>
                  </a:txBody>
                  <a:tcPr/>
                </a:tc>
                <a:tc>
                  <a:txBody>
                    <a:bodyPr/>
                    <a:lstStyle/>
                    <a:p>
                      <a:r>
                        <a:rPr lang="en-US" dirty="0"/>
                        <a:t>5.4</a:t>
                      </a:r>
                    </a:p>
                  </a:txBody>
                  <a:tcPr/>
                </a:tc>
                <a:extLst>
                  <a:ext uri="{0D108BD9-81ED-4DB2-BD59-A6C34878D82A}">
                    <a16:rowId xmlns:a16="http://schemas.microsoft.com/office/drawing/2014/main" val="10004"/>
                  </a:ext>
                </a:extLst>
              </a:tr>
            </a:tbl>
          </a:graphicData>
        </a:graphic>
      </p:graphicFrame>
      <p:cxnSp>
        <p:nvCxnSpPr>
          <p:cNvPr id="34" name="Straight Arrow Connector 33"/>
          <p:cNvCxnSpPr/>
          <p:nvPr/>
        </p:nvCxnSpPr>
        <p:spPr>
          <a:xfrm>
            <a:off x="5780189" y="3476399"/>
            <a:ext cx="774744" cy="307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722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06" y="-13271"/>
            <a:ext cx="9898161" cy="1371600"/>
          </a:xfrm>
        </p:spPr>
        <p:txBody>
          <a:bodyPr>
            <a:normAutofit/>
          </a:bodyPr>
          <a:lstStyle/>
          <a:p>
            <a:r>
              <a:rPr lang="en-US" dirty="0"/>
              <a:t>DP: Union/Intersection/Difference</a:t>
            </a:r>
          </a:p>
        </p:txBody>
      </p:sp>
      <p:sp>
        <p:nvSpPr>
          <p:cNvPr id="3" name="Content Placeholder 2"/>
          <p:cNvSpPr>
            <a:spLocks noGrp="1"/>
          </p:cNvSpPr>
          <p:nvPr>
            <p:ph idx="1"/>
          </p:nvPr>
        </p:nvSpPr>
        <p:spPr>
          <a:xfrm>
            <a:off x="41707" y="1501082"/>
            <a:ext cx="5179102" cy="750757"/>
          </a:xfrm>
        </p:spPr>
        <p:txBody>
          <a:bodyPr>
            <a:normAutofit/>
          </a:bodyPr>
          <a:lstStyle/>
          <a:p>
            <a:r>
              <a:rPr lang="en-US" dirty="0"/>
              <a:t>Set operations </a:t>
            </a:r>
            <a:r>
              <a:rPr lang="mr-IN" dirty="0"/>
              <a:t>–</a:t>
            </a:r>
            <a:r>
              <a:rPr lang="en-US" dirty="0"/>
              <a:t> only if the two tables have identical attributes/columns</a:t>
            </a:r>
          </a:p>
        </p:txBody>
      </p:sp>
      <p:sp>
        <p:nvSpPr>
          <p:cNvPr id="5" name="Slide Number Placeholder 4"/>
          <p:cNvSpPr>
            <a:spLocks noGrp="1"/>
          </p:cNvSpPr>
          <p:nvPr>
            <p:ph type="sldNum" sz="quarter" idx="12"/>
          </p:nvPr>
        </p:nvSpPr>
        <p:spPr/>
        <p:txBody>
          <a:bodyPr/>
          <a:lstStyle/>
          <a:p>
            <a:fld id="{A2EF37A0-74FC-AB4F-AE4C-D9BFC6719E9F}" type="slidenum">
              <a:rPr lang="en-US" smtClean="0"/>
              <a:pPr/>
              <a:t>26</a:t>
            </a:fld>
            <a:endParaRPr lang="en-US"/>
          </a:p>
        </p:txBody>
      </p:sp>
      <p:graphicFrame>
        <p:nvGraphicFramePr>
          <p:cNvPr id="8" name="Table 7"/>
          <p:cNvGraphicFramePr>
            <a:graphicFrameLocks noGrp="1"/>
          </p:cNvGraphicFramePr>
          <p:nvPr>
            <p:extLst/>
          </p:nvPr>
        </p:nvGraphicFramePr>
        <p:xfrm>
          <a:off x="41707" y="2468668"/>
          <a:ext cx="2656523" cy="1897860"/>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599606">
                  <a:extLst>
                    <a:ext uri="{9D8B030D-6E8A-4147-A177-3AD203B41FA5}">
                      <a16:colId xmlns:a16="http://schemas.microsoft.com/office/drawing/2014/main" val="20002"/>
                    </a:ext>
                  </a:extLst>
                </a:gridCol>
                <a:gridCol w="734519">
                  <a:extLst>
                    <a:ext uri="{9D8B030D-6E8A-4147-A177-3AD203B41FA5}">
                      <a16:colId xmlns:a16="http://schemas.microsoft.com/office/drawing/2014/main" val="20003"/>
                    </a:ext>
                  </a:extLst>
                </a:gridCol>
              </a:tblGrid>
              <a:tr h="379572">
                <a:tc>
                  <a:txBody>
                    <a:bodyPr/>
                    <a:lstStyle/>
                    <a:p>
                      <a:r>
                        <a:rPr lang="en-US" dirty="0"/>
                        <a:t>ID</a:t>
                      </a:r>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foo</a:t>
                      </a:r>
                    </a:p>
                  </a:txBody>
                  <a:tcPr/>
                </a:tc>
                <a:tc>
                  <a:txBody>
                    <a:bodyPr/>
                    <a:lstStyle/>
                    <a:p>
                      <a:r>
                        <a:rPr lang="en-US" dirty="0"/>
                        <a:t>3</a:t>
                      </a:r>
                    </a:p>
                  </a:txBody>
                  <a:tcPr/>
                </a:tc>
                <a:tc>
                  <a:txBody>
                    <a:bodyPr/>
                    <a:lstStyle/>
                    <a:p>
                      <a:r>
                        <a:rPr lang="en-US" dirty="0"/>
                        <a:t>6.6</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bar</a:t>
                      </a:r>
                    </a:p>
                  </a:txBody>
                  <a:tcPr/>
                </a:tc>
                <a:tc>
                  <a:txBody>
                    <a:bodyPr/>
                    <a:lstStyle/>
                    <a:p>
                      <a:r>
                        <a:rPr lang="en-US" dirty="0"/>
                        <a:t>2</a:t>
                      </a:r>
                    </a:p>
                  </a:txBody>
                  <a:tcPr/>
                </a:tc>
                <a:tc>
                  <a:txBody>
                    <a:bodyPr/>
                    <a:lstStyle/>
                    <a:p>
                      <a:r>
                        <a:rPr lang="en-US" dirty="0"/>
                        <a:t>4.7</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foo</a:t>
                      </a:r>
                    </a:p>
                  </a:txBody>
                  <a:tcPr/>
                </a:tc>
                <a:tc>
                  <a:txBody>
                    <a:bodyPr/>
                    <a:lstStyle/>
                    <a:p>
                      <a:r>
                        <a:rPr lang="en-US" dirty="0"/>
                        <a:t>4</a:t>
                      </a:r>
                    </a:p>
                  </a:txBody>
                  <a:tcPr/>
                </a:tc>
                <a:tc>
                  <a:txBody>
                    <a:bodyPr/>
                    <a:lstStyle/>
                    <a:p>
                      <a:r>
                        <a:rPr lang="en-US" dirty="0"/>
                        <a:t>3.1</a:t>
                      </a:r>
                    </a:p>
                  </a:txBody>
                  <a:tcPr/>
                </a:tc>
                <a:extLst>
                  <a:ext uri="{0D108BD9-81ED-4DB2-BD59-A6C34878D82A}">
                    <a16:rowId xmlns:a16="http://schemas.microsoft.com/office/drawing/2014/main" val="10003"/>
                  </a:ext>
                </a:extLst>
              </a:tr>
              <a:tr h="379572">
                <a:tc>
                  <a:txBody>
                    <a:bodyPr/>
                    <a:lstStyle/>
                    <a:p>
                      <a:r>
                        <a:rPr lang="en-US" dirty="0"/>
                        <a:t>4</a:t>
                      </a:r>
                    </a:p>
                  </a:txBody>
                  <a:tcPr/>
                </a:tc>
                <a:tc>
                  <a:txBody>
                    <a:bodyPr/>
                    <a:lstStyle/>
                    <a:p>
                      <a:r>
                        <a:rPr lang="en-US" dirty="0"/>
                        <a:t>foo</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4"/>
                  </a:ext>
                </a:extLst>
              </a:tr>
            </a:tbl>
          </a:graphicData>
        </a:graphic>
      </p:graphicFrame>
      <p:sp>
        <p:nvSpPr>
          <p:cNvPr id="18" name="Slide Number Placeholder 4"/>
          <p:cNvSpPr txBox="1">
            <a:spLocks/>
          </p:cNvSpPr>
          <p:nvPr/>
        </p:nvSpPr>
        <p:spPr>
          <a:xfrm rot="16200000">
            <a:off x="8227377" y="5885497"/>
            <a:ext cx="1315721" cy="365125"/>
          </a:xfrm>
          <a:prstGeom prst="rect">
            <a:avLst/>
          </a:prstGeom>
        </p:spPr>
        <p:txBody>
          <a:bodyPr vert="horz" lIns="91440" tIns="45720" rIns="91440" bIns="45720" rtlCol="0" anchor="ctr"/>
          <a:lstStyle>
            <a:defPPr>
              <a:defRPr lang="en-US"/>
            </a:defPPr>
            <a:lvl1pPr marL="0" algn="l" defTabSz="457200" rtl="0" eaLnBrk="1" latinLnBrk="0" hangingPunct="1">
              <a:defRPr sz="24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EF37A0-74FC-AB4F-AE4C-D9BFC6719E9F}" type="slidenum">
              <a:rPr lang="en-US" smtClean="0"/>
              <a:pPr/>
              <a:t>26</a:t>
            </a:fld>
            <a:endParaRPr lang="en-US" dirty="0"/>
          </a:p>
        </p:txBody>
      </p:sp>
      <p:cxnSp>
        <p:nvCxnSpPr>
          <p:cNvPr id="44" name="Straight Arrow Connector 43"/>
          <p:cNvCxnSpPr/>
          <p:nvPr/>
        </p:nvCxnSpPr>
        <p:spPr>
          <a:xfrm>
            <a:off x="14126152" y="-5158134"/>
            <a:ext cx="845706" cy="62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33" name="Table 32"/>
          <p:cNvGraphicFramePr>
            <a:graphicFrameLocks noGrp="1"/>
          </p:cNvGraphicFramePr>
          <p:nvPr>
            <p:extLst/>
          </p:nvPr>
        </p:nvGraphicFramePr>
        <p:xfrm>
          <a:off x="3222502" y="2468668"/>
          <a:ext cx="2656523" cy="1897860"/>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599606">
                  <a:extLst>
                    <a:ext uri="{9D8B030D-6E8A-4147-A177-3AD203B41FA5}">
                      <a16:colId xmlns:a16="http://schemas.microsoft.com/office/drawing/2014/main" val="20002"/>
                    </a:ext>
                  </a:extLst>
                </a:gridCol>
                <a:gridCol w="734519">
                  <a:extLst>
                    <a:ext uri="{9D8B030D-6E8A-4147-A177-3AD203B41FA5}">
                      <a16:colId xmlns:a16="http://schemas.microsoft.com/office/drawing/2014/main" val="20003"/>
                    </a:ext>
                  </a:extLst>
                </a:gridCol>
              </a:tblGrid>
              <a:tr h="379572">
                <a:tc>
                  <a:txBody>
                    <a:bodyPr/>
                    <a:lstStyle/>
                    <a:p>
                      <a:r>
                        <a:rPr lang="en-US" dirty="0"/>
                        <a:t>ID</a:t>
                      </a:r>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5</a:t>
                      </a:r>
                    </a:p>
                  </a:txBody>
                  <a:tcPr/>
                </a:tc>
                <a:tc>
                  <a:txBody>
                    <a:bodyPr/>
                    <a:lstStyle/>
                    <a:p>
                      <a:r>
                        <a:rPr lang="en-US" dirty="0"/>
                        <a:t>bar</a:t>
                      </a:r>
                    </a:p>
                  </a:txBody>
                  <a:tcPr/>
                </a:tc>
                <a:tc>
                  <a:txBody>
                    <a:bodyPr/>
                    <a:lstStyle/>
                    <a:p>
                      <a:r>
                        <a:rPr lang="en-US" dirty="0"/>
                        <a:t>1</a:t>
                      </a:r>
                    </a:p>
                  </a:txBody>
                  <a:tcPr/>
                </a:tc>
                <a:tc>
                  <a:txBody>
                    <a:bodyPr/>
                    <a:lstStyle/>
                    <a:p>
                      <a:r>
                        <a:rPr lang="en-US" dirty="0"/>
                        <a:t>1.2</a:t>
                      </a:r>
                    </a:p>
                  </a:txBody>
                  <a:tcPr/>
                </a:tc>
                <a:extLst>
                  <a:ext uri="{0D108BD9-81ED-4DB2-BD59-A6C34878D82A}">
                    <a16:rowId xmlns:a16="http://schemas.microsoft.com/office/drawing/2014/main" val="10001"/>
                  </a:ext>
                </a:extLst>
              </a:tr>
              <a:tr h="379572">
                <a:tc>
                  <a:txBody>
                    <a:bodyPr/>
                    <a:lstStyle/>
                    <a:p>
                      <a:r>
                        <a:rPr lang="en-US" dirty="0"/>
                        <a:t>6</a:t>
                      </a:r>
                    </a:p>
                  </a:txBody>
                  <a:tcPr/>
                </a:tc>
                <a:tc>
                  <a:txBody>
                    <a:bodyPr/>
                    <a:lstStyle/>
                    <a:p>
                      <a:r>
                        <a:rPr lang="en-US" dirty="0"/>
                        <a:t>bar</a:t>
                      </a:r>
                    </a:p>
                  </a:txBody>
                  <a:tcPr/>
                </a:tc>
                <a:tc>
                  <a:txBody>
                    <a:bodyPr/>
                    <a:lstStyle/>
                    <a:p>
                      <a:r>
                        <a:rPr lang="en-US" dirty="0"/>
                        <a:t>2</a:t>
                      </a:r>
                    </a:p>
                  </a:txBody>
                  <a:tcPr/>
                </a:tc>
                <a:tc>
                  <a:txBody>
                    <a:bodyPr/>
                    <a:lstStyle/>
                    <a:p>
                      <a:r>
                        <a:rPr lang="en-US" dirty="0"/>
                        <a:t>2.5</a:t>
                      </a:r>
                    </a:p>
                  </a:txBody>
                  <a:tcPr/>
                </a:tc>
                <a:extLst>
                  <a:ext uri="{0D108BD9-81ED-4DB2-BD59-A6C34878D82A}">
                    <a16:rowId xmlns:a16="http://schemas.microsoft.com/office/drawing/2014/main" val="10002"/>
                  </a:ext>
                </a:extLst>
              </a:tr>
              <a:tr h="379572">
                <a:tc>
                  <a:txBody>
                    <a:bodyPr/>
                    <a:lstStyle/>
                    <a:p>
                      <a:r>
                        <a:rPr lang="en-US" dirty="0"/>
                        <a:t>7</a:t>
                      </a:r>
                    </a:p>
                  </a:txBody>
                  <a:tcPr/>
                </a:tc>
                <a:tc>
                  <a:txBody>
                    <a:bodyPr/>
                    <a:lstStyle/>
                    <a:p>
                      <a:r>
                        <a:rPr lang="en-US" dirty="0"/>
                        <a:t>foo</a:t>
                      </a:r>
                    </a:p>
                  </a:txBody>
                  <a:tcPr/>
                </a:tc>
                <a:tc>
                  <a:txBody>
                    <a:bodyPr/>
                    <a:lstStyle/>
                    <a:p>
                      <a:r>
                        <a:rPr lang="en-US" dirty="0"/>
                        <a:t>4</a:t>
                      </a:r>
                    </a:p>
                  </a:txBody>
                  <a:tcPr/>
                </a:tc>
                <a:tc>
                  <a:txBody>
                    <a:bodyPr/>
                    <a:lstStyle/>
                    <a:p>
                      <a:r>
                        <a:rPr lang="en-US" dirty="0"/>
                        <a:t>2.3</a:t>
                      </a:r>
                    </a:p>
                  </a:txBody>
                  <a:tcPr/>
                </a:tc>
                <a:extLst>
                  <a:ext uri="{0D108BD9-81ED-4DB2-BD59-A6C34878D82A}">
                    <a16:rowId xmlns:a16="http://schemas.microsoft.com/office/drawing/2014/main" val="10003"/>
                  </a:ext>
                </a:extLst>
              </a:tr>
              <a:tr h="379572">
                <a:tc>
                  <a:txBody>
                    <a:bodyPr/>
                    <a:lstStyle/>
                    <a:p>
                      <a:r>
                        <a:rPr lang="en-US" dirty="0"/>
                        <a:t>8</a:t>
                      </a:r>
                    </a:p>
                  </a:txBody>
                  <a:tcPr/>
                </a:tc>
                <a:tc>
                  <a:txBody>
                    <a:bodyPr/>
                    <a:lstStyle/>
                    <a:p>
                      <a:r>
                        <a:rPr lang="en-US" dirty="0"/>
                        <a:t>foo</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4"/>
                  </a:ext>
                </a:extLst>
              </a:tr>
            </a:tbl>
          </a:graphicData>
        </a:graphic>
      </p:graphicFrame>
      <p:sp>
        <p:nvSpPr>
          <p:cNvPr id="4" name="TextBox 3"/>
          <p:cNvSpPr txBox="1"/>
          <p:nvPr/>
        </p:nvSpPr>
        <p:spPr>
          <a:xfrm>
            <a:off x="2704411" y="3061098"/>
            <a:ext cx="518091" cy="646331"/>
          </a:xfrm>
          <a:prstGeom prst="rect">
            <a:avLst/>
          </a:prstGeom>
          <a:noFill/>
        </p:spPr>
        <p:txBody>
          <a:bodyPr wrap="none" rtlCol="0">
            <a:spAutoFit/>
          </a:bodyPr>
          <a:lstStyle/>
          <a:p>
            <a:r>
              <a:rPr lang="en-US" sz="3600" dirty="0"/>
              <a:t>U</a:t>
            </a:r>
            <a:endParaRPr lang="en-US" dirty="0"/>
          </a:p>
        </p:txBody>
      </p:sp>
      <p:graphicFrame>
        <p:nvGraphicFramePr>
          <p:cNvPr id="34" name="Table 33"/>
          <p:cNvGraphicFramePr>
            <a:graphicFrameLocks noGrp="1"/>
          </p:cNvGraphicFramePr>
          <p:nvPr>
            <p:extLst/>
          </p:nvPr>
        </p:nvGraphicFramePr>
        <p:xfrm>
          <a:off x="6487477" y="1876460"/>
          <a:ext cx="2656523" cy="3416148"/>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599606">
                  <a:extLst>
                    <a:ext uri="{9D8B030D-6E8A-4147-A177-3AD203B41FA5}">
                      <a16:colId xmlns:a16="http://schemas.microsoft.com/office/drawing/2014/main" val="20002"/>
                    </a:ext>
                  </a:extLst>
                </a:gridCol>
                <a:gridCol w="734519">
                  <a:extLst>
                    <a:ext uri="{9D8B030D-6E8A-4147-A177-3AD203B41FA5}">
                      <a16:colId xmlns:a16="http://schemas.microsoft.com/office/drawing/2014/main" val="20003"/>
                    </a:ext>
                  </a:extLst>
                </a:gridCol>
              </a:tblGrid>
              <a:tr h="379572">
                <a:tc>
                  <a:txBody>
                    <a:bodyPr/>
                    <a:lstStyle/>
                    <a:p>
                      <a:r>
                        <a:rPr lang="en-US" dirty="0"/>
                        <a:t>ID</a:t>
                      </a:r>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foo</a:t>
                      </a:r>
                    </a:p>
                  </a:txBody>
                  <a:tcPr/>
                </a:tc>
                <a:tc>
                  <a:txBody>
                    <a:bodyPr/>
                    <a:lstStyle/>
                    <a:p>
                      <a:r>
                        <a:rPr lang="en-US" dirty="0"/>
                        <a:t>3</a:t>
                      </a:r>
                    </a:p>
                  </a:txBody>
                  <a:tcPr/>
                </a:tc>
                <a:tc>
                  <a:txBody>
                    <a:bodyPr/>
                    <a:lstStyle/>
                    <a:p>
                      <a:r>
                        <a:rPr lang="en-US" dirty="0"/>
                        <a:t>6.6</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bar</a:t>
                      </a:r>
                    </a:p>
                  </a:txBody>
                  <a:tcPr/>
                </a:tc>
                <a:tc>
                  <a:txBody>
                    <a:bodyPr/>
                    <a:lstStyle/>
                    <a:p>
                      <a:r>
                        <a:rPr lang="en-US" dirty="0"/>
                        <a:t>2</a:t>
                      </a:r>
                    </a:p>
                  </a:txBody>
                  <a:tcPr/>
                </a:tc>
                <a:tc>
                  <a:txBody>
                    <a:bodyPr/>
                    <a:lstStyle/>
                    <a:p>
                      <a:r>
                        <a:rPr lang="en-US" dirty="0"/>
                        <a:t>4.7</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foo</a:t>
                      </a:r>
                    </a:p>
                  </a:txBody>
                  <a:tcPr/>
                </a:tc>
                <a:tc>
                  <a:txBody>
                    <a:bodyPr/>
                    <a:lstStyle/>
                    <a:p>
                      <a:r>
                        <a:rPr lang="en-US" dirty="0"/>
                        <a:t>4</a:t>
                      </a:r>
                    </a:p>
                  </a:txBody>
                  <a:tcPr/>
                </a:tc>
                <a:tc>
                  <a:txBody>
                    <a:bodyPr/>
                    <a:lstStyle/>
                    <a:p>
                      <a:r>
                        <a:rPr lang="en-US" dirty="0"/>
                        <a:t>3.1</a:t>
                      </a:r>
                    </a:p>
                  </a:txBody>
                  <a:tcPr/>
                </a:tc>
                <a:extLst>
                  <a:ext uri="{0D108BD9-81ED-4DB2-BD59-A6C34878D82A}">
                    <a16:rowId xmlns:a16="http://schemas.microsoft.com/office/drawing/2014/main" val="10003"/>
                  </a:ext>
                </a:extLst>
              </a:tr>
              <a:tr h="379572">
                <a:tc>
                  <a:txBody>
                    <a:bodyPr/>
                    <a:lstStyle/>
                    <a:p>
                      <a:r>
                        <a:rPr lang="en-US" dirty="0"/>
                        <a:t>4</a:t>
                      </a:r>
                    </a:p>
                  </a:txBody>
                  <a:tcPr/>
                </a:tc>
                <a:tc>
                  <a:txBody>
                    <a:bodyPr/>
                    <a:lstStyle/>
                    <a:p>
                      <a:r>
                        <a:rPr lang="en-US" dirty="0"/>
                        <a:t>foo</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4"/>
                  </a:ext>
                </a:extLst>
              </a:tr>
              <a:tr h="379572">
                <a:tc>
                  <a:txBody>
                    <a:bodyPr/>
                    <a:lstStyle/>
                    <a:p>
                      <a:r>
                        <a:rPr lang="en-US" dirty="0"/>
                        <a:t>5</a:t>
                      </a:r>
                    </a:p>
                  </a:txBody>
                  <a:tcPr/>
                </a:tc>
                <a:tc>
                  <a:txBody>
                    <a:bodyPr/>
                    <a:lstStyle/>
                    <a:p>
                      <a:r>
                        <a:rPr lang="en-US" dirty="0"/>
                        <a:t>bar</a:t>
                      </a:r>
                    </a:p>
                  </a:txBody>
                  <a:tcPr/>
                </a:tc>
                <a:tc>
                  <a:txBody>
                    <a:bodyPr/>
                    <a:lstStyle/>
                    <a:p>
                      <a:r>
                        <a:rPr lang="en-US" dirty="0"/>
                        <a:t>1</a:t>
                      </a:r>
                    </a:p>
                  </a:txBody>
                  <a:tcPr/>
                </a:tc>
                <a:tc>
                  <a:txBody>
                    <a:bodyPr/>
                    <a:lstStyle/>
                    <a:p>
                      <a:r>
                        <a:rPr lang="en-US" dirty="0"/>
                        <a:t>1.2</a:t>
                      </a:r>
                    </a:p>
                  </a:txBody>
                  <a:tcPr/>
                </a:tc>
                <a:extLst>
                  <a:ext uri="{0D108BD9-81ED-4DB2-BD59-A6C34878D82A}">
                    <a16:rowId xmlns:a16="http://schemas.microsoft.com/office/drawing/2014/main" val="10005"/>
                  </a:ext>
                </a:extLst>
              </a:tr>
              <a:tr h="379572">
                <a:tc>
                  <a:txBody>
                    <a:bodyPr/>
                    <a:lstStyle/>
                    <a:p>
                      <a:r>
                        <a:rPr lang="en-US" dirty="0"/>
                        <a:t>6</a:t>
                      </a:r>
                    </a:p>
                  </a:txBody>
                  <a:tcPr/>
                </a:tc>
                <a:tc>
                  <a:txBody>
                    <a:bodyPr/>
                    <a:lstStyle/>
                    <a:p>
                      <a:r>
                        <a:rPr lang="en-US" dirty="0"/>
                        <a:t>bar</a:t>
                      </a:r>
                    </a:p>
                  </a:txBody>
                  <a:tcPr/>
                </a:tc>
                <a:tc>
                  <a:txBody>
                    <a:bodyPr/>
                    <a:lstStyle/>
                    <a:p>
                      <a:r>
                        <a:rPr lang="en-US" dirty="0"/>
                        <a:t>2</a:t>
                      </a:r>
                    </a:p>
                  </a:txBody>
                  <a:tcPr/>
                </a:tc>
                <a:tc>
                  <a:txBody>
                    <a:bodyPr/>
                    <a:lstStyle/>
                    <a:p>
                      <a:r>
                        <a:rPr lang="en-US" dirty="0"/>
                        <a:t>2.5</a:t>
                      </a:r>
                    </a:p>
                  </a:txBody>
                  <a:tcPr/>
                </a:tc>
                <a:extLst>
                  <a:ext uri="{0D108BD9-81ED-4DB2-BD59-A6C34878D82A}">
                    <a16:rowId xmlns:a16="http://schemas.microsoft.com/office/drawing/2014/main" val="10006"/>
                  </a:ext>
                </a:extLst>
              </a:tr>
              <a:tr h="379572">
                <a:tc>
                  <a:txBody>
                    <a:bodyPr/>
                    <a:lstStyle/>
                    <a:p>
                      <a:r>
                        <a:rPr lang="en-US" dirty="0"/>
                        <a:t>7</a:t>
                      </a:r>
                    </a:p>
                  </a:txBody>
                  <a:tcPr/>
                </a:tc>
                <a:tc>
                  <a:txBody>
                    <a:bodyPr/>
                    <a:lstStyle/>
                    <a:p>
                      <a:r>
                        <a:rPr lang="en-US" dirty="0"/>
                        <a:t>foo</a:t>
                      </a:r>
                    </a:p>
                  </a:txBody>
                  <a:tcPr/>
                </a:tc>
                <a:tc>
                  <a:txBody>
                    <a:bodyPr/>
                    <a:lstStyle/>
                    <a:p>
                      <a:r>
                        <a:rPr lang="en-US" dirty="0"/>
                        <a:t>4</a:t>
                      </a:r>
                    </a:p>
                  </a:txBody>
                  <a:tcPr/>
                </a:tc>
                <a:tc>
                  <a:txBody>
                    <a:bodyPr/>
                    <a:lstStyle/>
                    <a:p>
                      <a:r>
                        <a:rPr lang="en-US" dirty="0"/>
                        <a:t>2.3</a:t>
                      </a:r>
                    </a:p>
                  </a:txBody>
                  <a:tcPr/>
                </a:tc>
                <a:extLst>
                  <a:ext uri="{0D108BD9-81ED-4DB2-BD59-A6C34878D82A}">
                    <a16:rowId xmlns:a16="http://schemas.microsoft.com/office/drawing/2014/main" val="10007"/>
                  </a:ext>
                </a:extLst>
              </a:tr>
              <a:tr h="379572">
                <a:tc>
                  <a:txBody>
                    <a:bodyPr/>
                    <a:lstStyle/>
                    <a:p>
                      <a:r>
                        <a:rPr lang="en-US" dirty="0"/>
                        <a:t>8</a:t>
                      </a:r>
                    </a:p>
                  </a:txBody>
                  <a:tcPr/>
                </a:tc>
                <a:tc>
                  <a:txBody>
                    <a:bodyPr/>
                    <a:lstStyle/>
                    <a:p>
                      <a:r>
                        <a:rPr lang="en-US" dirty="0"/>
                        <a:t>foo</a:t>
                      </a:r>
                    </a:p>
                  </a:txBody>
                  <a:tcPr/>
                </a:tc>
                <a:tc>
                  <a:txBody>
                    <a:bodyPr/>
                    <a:lstStyle/>
                    <a:p>
                      <a:r>
                        <a:rPr lang="en-US" dirty="0"/>
                        <a:t>3</a:t>
                      </a:r>
                    </a:p>
                  </a:txBody>
                  <a:tcPr/>
                </a:tc>
                <a:tc>
                  <a:txBody>
                    <a:bodyPr/>
                    <a:lstStyle/>
                    <a:p>
                      <a:r>
                        <a:rPr lang="en-US" dirty="0"/>
                        <a:t>8.0</a:t>
                      </a:r>
                    </a:p>
                  </a:txBody>
                  <a:tcPr/>
                </a:tc>
                <a:extLst>
                  <a:ext uri="{0D108BD9-81ED-4DB2-BD59-A6C34878D82A}">
                    <a16:rowId xmlns:a16="http://schemas.microsoft.com/office/drawing/2014/main" val="10008"/>
                  </a:ext>
                </a:extLst>
              </a:tr>
            </a:tbl>
          </a:graphicData>
        </a:graphic>
      </p:graphicFrame>
      <p:cxnSp>
        <p:nvCxnSpPr>
          <p:cNvPr id="35" name="Straight Arrow Connector 34"/>
          <p:cNvCxnSpPr/>
          <p:nvPr/>
        </p:nvCxnSpPr>
        <p:spPr>
          <a:xfrm>
            <a:off x="5974263" y="3376703"/>
            <a:ext cx="422853" cy="75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7" name="Content Placeholder 2"/>
          <p:cNvSpPr txBox="1">
            <a:spLocks/>
          </p:cNvSpPr>
          <p:nvPr/>
        </p:nvSpPr>
        <p:spPr>
          <a:xfrm>
            <a:off x="41706" y="4796852"/>
            <a:ext cx="6209191" cy="1929069"/>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dirty="0"/>
              <a:t>Similarly Intersection and Set Difference manipulate tables as Sets</a:t>
            </a:r>
          </a:p>
          <a:p>
            <a:r>
              <a:rPr lang="en-US" dirty="0"/>
              <a:t>	</a:t>
            </a:r>
          </a:p>
          <a:p>
            <a:r>
              <a:rPr lang="en-US" dirty="0"/>
              <a:t>IDs may be treated in different ways, resulting in somewhat different behaviors</a:t>
            </a:r>
          </a:p>
        </p:txBody>
      </p:sp>
    </p:spTree>
    <p:extLst>
      <p:ext uri="{BB962C8B-B14F-4D97-AF65-F5344CB8AC3E}">
        <p14:creationId xmlns:p14="http://schemas.microsoft.com/office/powerpoint/2010/main" val="276444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07" y="-13271"/>
            <a:ext cx="8817480" cy="1371600"/>
          </a:xfrm>
        </p:spPr>
        <p:txBody>
          <a:bodyPr>
            <a:normAutofit/>
          </a:bodyPr>
          <a:lstStyle/>
          <a:p>
            <a:r>
              <a:rPr lang="en-US" dirty="0"/>
              <a:t>7. Merge or Join</a:t>
            </a:r>
          </a:p>
        </p:txBody>
      </p:sp>
      <p:sp>
        <p:nvSpPr>
          <p:cNvPr id="3" name="Content Placeholder 2"/>
          <p:cNvSpPr>
            <a:spLocks noGrp="1"/>
          </p:cNvSpPr>
          <p:nvPr>
            <p:ph idx="1"/>
          </p:nvPr>
        </p:nvSpPr>
        <p:spPr>
          <a:xfrm>
            <a:off x="41706" y="1501082"/>
            <a:ext cx="7288483" cy="750757"/>
          </a:xfrm>
        </p:spPr>
        <p:txBody>
          <a:bodyPr>
            <a:normAutofit/>
          </a:bodyPr>
          <a:lstStyle/>
          <a:p>
            <a:r>
              <a:rPr lang="en-US" dirty="0"/>
              <a:t>Combine rows/tuples across two tables if they have the same key</a:t>
            </a:r>
          </a:p>
        </p:txBody>
      </p:sp>
      <p:sp>
        <p:nvSpPr>
          <p:cNvPr id="5" name="Slide Number Placeholder 4"/>
          <p:cNvSpPr>
            <a:spLocks noGrp="1"/>
          </p:cNvSpPr>
          <p:nvPr>
            <p:ph type="sldNum" sz="quarter" idx="12"/>
          </p:nvPr>
        </p:nvSpPr>
        <p:spPr/>
        <p:txBody>
          <a:bodyPr/>
          <a:lstStyle/>
          <a:p>
            <a:fld id="{A2EF37A0-74FC-AB4F-AE4C-D9BFC6719E9F}" type="slidenum">
              <a:rPr lang="en-US" smtClean="0"/>
              <a:pPr/>
              <a:t>27</a:t>
            </a:fld>
            <a:endParaRPr lang="en-US"/>
          </a:p>
        </p:txBody>
      </p:sp>
      <p:graphicFrame>
        <p:nvGraphicFramePr>
          <p:cNvPr id="8" name="Table 7"/>
          <p:cNvGraphicFramePr>
            <a:graphicFrameLocks noGrp="1"/>
          </p:cNvGraphicFramePr>
          <p:nvPr>
            <p:extLst/>
          </p:nvPr>
        </p:nvGraphicFramePr>
        <p:xfrm>
          <a:off x="41707" y="2468668"/>
          <a:ext cx="1922004" cy="1897860"/>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599606">
                  <a:extLst>
                    <a:ext uri="{9D8B030D-6E8A-4147-A177-3AD203B41FA5}">
                      <a16:colId xmlns:a16="http://schemas.microsoft.com/office/drawing/2014/main" val="20002"/>
                    </a:ext>
                  </a:extLst>
                </a:gridCol>
              </a:tblGrid>
              <a:tr h="379572">
                <a:tc>
                  <a:txBody>
                    <a:bodyPr/>
                    <a:lstStyle/>
                    <a:p>
                      <a:r>
                        <a:rPr lang="en-US" dirty="0"/>
                        <a:t>ID</a:t>
                      </a:r>
                    </a:p>
                  </a:txBody>
                  <a:tcPr/>
                </a:tc>
                <a:tc>
                  <a:txBody>
                    <a:bodyPr/>
                    <a:lstStyle/>
                    <a:p>
                      <a:r>
                        <a:rPr lang="en-US" dirty="0"/>
                        <a:t>A</a:t>
                      </a:r>
                    </a:p>
                  </a:txBody>
                  <a:tcPr/>
                </a:tc>
                <a:tc>
                  <a:txBody>
                    <a:bodyPr/>
                    <a:lstStyle/>
                    <a:p>
                      <a:r>
                        <a:rPr lang="en-US" dirty="0"/>
                        <a:t>B</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foo</a:t>
                      </a:r>
                    </a:p>
                  </a:txBody>
                  <a:tcPr/>
                </a:tc>
                <a:tc>
                  <a:txBody>
                    <a:bodyPr/>
                    <a:lstStyle/>
                    <a:p>
                      <a:r>
                        <a:rPr lang="en-US" dirty="0"/>
                        <a:t>3</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bar</a:t>
                      </a:r>
                    </a:p>
                  </a:txBody>
                  <a:tcPr/>
                </a:tc>
                <a:tc>
                  <a:txBody>
                    <a:bodyPr/>
                    <a:lstStyle/>
                    <a:p>
                      <a:r>
                        <a:rPr lang="en-US" dirty="0"/>
                        <a:t>2</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foo</a:t>
                      </a:r>
                    </a:p>
                  </a:txBody>
                  <a:tcPr/>
                </a:tc>
                <a:tc>
                  <a:txBody>
                    <a:bodyPr/>
                    <a:lstStyle/>
                    <a:p>
                      <a:r>
                        <a:rPr lang="en-US" dirty="0"/>
                        <a:t>4</a:t>
                      </a:r>
                    </a:p>
                  </a:txBody>
                  <a:tcPr/>
                </a:tc>
                <a:extLst>
                  <a:ext uri="{0D108BD9-81ED-4DB2-BD59-A6C34878D82A}">
                    <a16:rowId xmlns:a16="http://schemas.microsoft.com/office/drawing/2014/main" val="10003"/>
                  </a:ext>
                </a:extLst>
              </a:tr>
              <a:tr h="379572">
                <a:tc>
                  <a:txBody>
                    <a:bodyPr/>
                    <a:lstStyle/>
                    <a:p>
                      <a:r>
                        <a:rPr lang="en-US" dirty="0"/>
                        <a:t>4</a:t>
                      </a:r>
                    </a:p>
                  </a:txBody>
                  <a:tcPr/>
                </a:tc>
                <a:tc>
                  <a:txBody>
                    <a:bodyPr/>
                    <a:lstStyle/>
                    <a:p>
                      <a:r>
                        <a:rPr lang="en-US" dirty="0"/>
                        <a:t>foo</a:t>
                      </a:r>
                    </a:p>
                  </a:txBody>
                  <a:tcPr/>
                </a:tc>
                <a:tc>
                  <a:txBody>
                    <a:bodyPr/>
                    <a:lstStyle/>
                    <a:p>
                      <a:r>
                        <a:rPr lang="en-US" dirty="0"/>
                        <a:t>3</a:t>
                      </a:r>
                    </a:p>
                  </a:txBody>
                  <a:tcPr/>
                </a:tc>
                <a:extLst>
                  <a:ext uri="{0D108BD9-81ED-4DB2-BD59-A6C34878D82A}">
                    <a16:rowId xmlns:a16="http://schemas.microsoft.com/office/drawing/2014/main" val="10004"/>
                  </a:ext>
                </a:extLst>
              </a:tr>
            </a:tbl>
          </a:graphicData>
        </a:graphic>
      </p:graphicFrame>
      <p:sp>
        <p:nvSpPr>
          <p:cNvPr id="18" name="Slide Number Placeholder 4"/>
          <p:cNvSpPr txBox="1">
            <a:spLocks/>
          </p:cNvSpPr>
          <p:nvPr/>
        </p:nvSpPr>
        <p:spPr>
          <a:xfrm rot="16200000">
            <a:off x="8227377" y="5885497"/>
            <a:ext cx="1315721" cy="365125"/>
          </a:xfrm>
          <a:prstGeom prst="rect">
            <a:avLst/>
          </a:prstGeom>
        </p:spPr>
        <p:txBody>
          <a:bodyPr vert="horz" lIns="91440" tIns="45720" rIns="91440" bIns="45720" rtlCol="0" anchor="ctr"/>
          <a:lstStyle>
            <a:defPPr>
              <a:defRPr lang="en-US"/>
            </a:defPPr>
            <a:lvl1pPr marL="0" algn="l" defTabSz="457200" rtl="0" eaLnBrk="1" latinLnBrk="0" hangingPunct="1">
              <a:defRPr sz="24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EF37A0-74FC-AB4F-AE4C-D9BFC6719E9F}" type="slidenum">
              <a:rPr lang="en-US" smtClean="0"/>
              <a:pPr/>
              <a:t>27</a:t>
            </a:fld>
            <a:endParaRPr lang="en-US" dirty="0"/>
          </a:p>
        </p:txBody>
      </p:sp>
      <p:cxnSp>
        <p:nvCxnSpPr>
          <p:cNvPr id="44" name="Straight Arrow Connector 43"/>
          <p:cNvCxnSpPr/>
          <p:nvPr/>
        </p:nvCxnSpPr>
        <p:spPr>
          <a:xfrm>
            <a:off x="14126152" y="-5158134"/>
            <a:ext cx="845706" cy="62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33" name="Table 32"/>
          <p:cNvGraphicFramePr>
            <a:graphicFrameLocks noGrp="1"/>
          </p:cNvGraphicFramePr>
          <p:nvPr>
            <p:extLst/>
          </p:nvPr>
        </p:nvGraphicFramePr>
        <p:xfrm>
          <a:off x="2859722" y="2468668"/>
          <a:ext cx="1337389" cy="1897860"/>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34519">
                  <a:extLst>
                    <a:ext uri="{9D8B030D-6E8A-4147-A177-3AD203B41FA5}">
                      <a16:colId xmlns:a16="http://schemas.microsoft.com/office/drawing/2014/main" val="20001"/>
                    </a:ext>
                  </a:extLst>
                </a:gridCol>
              </a:tblGrid>
              <a:tr h="379572">
                <a:tc>
                  <a:txBody>
                    <a:bodyPr/>
                    <a:lstStyle/>
                    <a:p>
                      <a:r>
                        <a:rPr lang="en-US" dirty="0"/>
                        <a:t>ID</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1.2</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2.5</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2.3</a:t>
                      </a:r>
                    </a:p>
                  </a:txBody>
                  <a:tcPr/>
                </a:tc>
                <a:extLst>
                  <a:ext uri="{0D108BD9-81ED-4DB2-BD59-A6C34878D82A}">
                    <a16:rowId xmlns:a16="http://schemas.microsoft.com/office/drawing/2014/main" val="10003"/>
                  </a:ext>
                </a:extLst>
              </a:tr>
              <a:tr h="379572">
                <a:tc>
                  <a:txBody>
                    <a:bodyPr/>
                    <a:lstStyle/>
                    <a:p>
                      <a:r>
                        <a:rPr lang="en-US" dirty="0"/>
                        <a:t>5</a:t>
                      </a:r>
                    </a:p>
                  </a:txBody>
                  <a:tcPr/>
                </a:tc>
                <a:tc>
                  <a:txBody>
                    <a:bodyPr/>
                    <a:lstStyle/>
                    <a:p>
                      <a:r>
                        <a:rPr lang="en-US" dirty="0"/>
                        <a:t>8.0</a:t>
                      </a:r>
                    </a:p>
                  </a:txBody>
                  <a:tcPr/>
                </a:tc>
                <a:extLst>
                  <a:ext uri="{0D108BD9-81ED-4DB2-BD59-A6C34878D82A}">
                    <a16:rowId xmlns:a16="http://schemas.microsoft.com/office/drawing/2014/main" val="10004"/>
                  </a:ext>
                </a:extLst>
              </a:tr>
            </a:tbl>
          </a:graphicData>
        </a:graphic>
      </p:graphicFrame>
      <p:graphicFrame>
        <p:nvGraphicFramePr>
          <p:cNvPr id="34" name="Table 33"/>
          <p:cNvGraphicFramePr>
            <a:graphicFrameLocks noGrp="1"/>
          </p:cNvGraphicFramePr>
          <p:nvPr>
            <p:extLst/>
          </p:nvPr>
        </p:nvGraphicFramePr>
        <p:xfrm>
          <a:off x="5737969" y="2650894"/>
          <a:ext cx="2656523" cy="1518288"/>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599606">
                  <a:extLst>
                    <a:ext uri="{9D8B030D-6E8A-4147-A177-3AD203B41FA5}">
                      <a16:colId xmlns:a16="http://schemas.microsoft.com/office/drawing/2014/main" val="20002"/>
                    </a:ext>
                  </a:extLst>
                </a:gridCol>
                <a:gridCol w="734519">
                  <a:extLst>
                    <a:ext uri="{9D8B030D-6E8A-4147-A177-3AD203B41FA5}">
                      <a16:colId xmlns:a16="http://schemas.microsoft.com/office/drawing/2014/main" val="20003"/>
                    </a:ext>
                  </a:extLst>
                </a:gridCol>
              </a:tblGrid>
              <a:tr h="379572">
                <a:tc>
                  <a:txBody>
                    <a:bodyPr/>
                    <a:lstStyle/>
                    <a:p>
                      <a:r>
                        <a:rPr lang="en-US" dirty="0"/>
                        <a:t>ID</a:t>
                      </a:r>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foo</a:t>
                      </a:r>
                    </a:p>
                  </a:txBody>
                  <a:tcPr/>
                </a:tc>
                <a:tc>
                  <a:txBody>
                    <a:bodyPr/>
                    <a:lstStyle/>
                    <a:p>
                      <a:r>
                        <a:rPr lang="en-US" dirty="0"/>
                        <a:t>3</a:t>
                      </a:r>
                    </a:p>
                  </a:txBody>
                  <a:tcPr/>
                </a:tc>
                <a:tc>
                  <a:txBody>
                    <a:bodyPr/>
                    <a:lstStyle/>
                    <a:p>
                      <a:r>
                        <a:rPr lang="en-US" dirty="0"/>
                        <a:t>1.2</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bar</a:t>
                      </a:r>
                    </a:p>
                  </a:txBody>
                  <a:tcPr/>
                </a:tc>
                <a:tc>
                  <a:txBody>
                    <a:bodyPr/>
                    <a:lstStyle/>
                    <a:p>
                      <a:r>
                        <a:rPr lang="en-US" dirty="0"/>
                        <a:t>2</a:t>
                      </a:r>
                    </a:p>
                  </a:txBody>
                  <a:tcPr/>
                </a:tc>
                <a:tc>
                  <a:txBody>
                    <a:bodyPr/>
                    <a:lstStyle/>
                    <a:p>
                      <a:r>
                        <a:rPr lang="en-US" dirty="0"/>
                        <a:t>2.5</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foo</a:t>
                      </a:r>
                    </a:p>
                  </a:txBody>
                  <a:tcPr/>
                </a:tc>
                <a:tc>
                  <a:txBody>
                    <a:bodyPr/>
                    <a:lstStyle/>
                    <a:p>
                      <a:r>
                        <a:rPr lang="en-US" dirty="0"/>
                        <a:t>4</a:t>
                      </a:r>
                    </a:p>
                  </a:txBody>
                  <a:tcPr/>
                </a:tc>
                <a:tc>
                  <a:txBody>
                    <a:bodyPr/>
                    <a:lstStyle/>
                    <a:p>
                      <a:r>
                        <a:rPr lang="en-US" dirty="0"/>
                        <a:t>2.3</a:t>
                      </a:r>
                    </a:p>
                  </a:txBody>
                  <a:tcPr/>
                </a:tc>
                <a:extLst>
                  <a:ext uri="{0D108BD9-81ED-4DB2-BD59-A6C34878D82A}">
                    <a16:rowId xmlns:a16="http://schemas.microsoft.com/office/drawing/2014/main" val="10003"/>
                  </a:ext>
                </a:extLst>
              </a:tr>
            </a:tbl>
          </a:graphicData>
        </a:graphic>
      </p:graphicFrame>
      <p:cxnSp>
        <p:nvCxnSpPr>
          <p:cNvPr id="35" name="Straight Arrow Connector 34"/>
          <p:cNvCxnSpPr/>
          <p:nvPr/>
        </p:nvCxnSpPr>
        <p:spPr>
          <a:xfrm>
            <a:off x="4332023" y="3582650"/>
            <a:ext cx="121433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136269" y="3177915"/>
            <a:ext cx="663357" cy="584775"/>
          </a:xfrm>
          <a:prstGeom prst="rect">
            <a:avLst/>
          </a:prstGeom>
          <a:noFill/>
        </p:spPr>
        <p:txBody>
          <a:bodyPr wrap="square" rtlCol="0">
            <a:spAutoFit/>
          </a:bodyPr>
          <a:lstStyle/>
          <a:p>
            <a:r>
              <a:rPr lang="en-US" sz="3200"/>
              <a:t>⨝</a:t>
            </a:r>
          </a:p>
        </p:txBody>
      </p:sp>
      <p:sp>
        <p:nvSpPr>
          <p:cNvPr id="16" name="Content Placeholder 2"/>
          <p:cNvSpPr txBox="1">
            <a:spLocks/>
          </p:cNvSpPr>
          <p:nvPr/>
        </p:nvSpPr>
        <p:spPr>
          <a:xfrm>
            <a:off x="41706" y="4718122"/>
            <a:ext cx="7288483" cy="1772619"/>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dirty="0"/>
              <a:t>What about IDs not present in both tables?</a:t>
            </a:r>
          </a:p>
          <a:p>
            <a:r>
              <a:rPr lang="en-US" dirty="0"/>
              <a:t>	Often need to keep them around</a:t>
            </a:r>
          </a:p>
          <a:p>
            <a:r>
              <a:rPr lang="en-US" dirty="0"/>
              <a:t>	Can “pad” with </a:t>
            </a:r>
            <a:r>
              <a:rPr lang="en-US" dirty="0" err="1"/>
              <a:t>NaN</a:t>
            </a:r>
            <a:endParaRPr lang="en-US" dirty="0"/>
          </a:p>
        </p:txBody>
      </p:sp>
    </p:spTree>
    <p:extLst>
      <p:ext uri="{BB962C8B-B14F-4D97-AF65-F5344CB8AC3E}">
        <p14:creationId xmlns:p14="http://schemas.microsoft.com/office/powerpoint/2010/main" val="145676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07" y="-13271"/>
            <a:ext cx="8817480" cy="1371600"/>
          </a:xfrm>
        </p:spPr>
        <p:txBody>
          <a:bodyPr>
            <a:normAutofit/>
          </a:bodyPr>
          <a:lstStyle/>
          <a:p>
            <a:r>
              <a:rPr lang="en-US" dirty="0"/>
              <a:t>DP: Merge or Join</a:t>
            </a:r>
          </a:p>
        </p:txBody>
      </p:sp>
      <p:sp>
        <p:nvSpPr>
          <p:cNvPr id="3" name="Content Placeholder 2"/>
          <p:cNvSpPr>
            <a:spLocks noGrp="1"/>
          </p:cNvSpPr>
          <p:nvPr>
            <p:ph idx="1"/>
          </p:nvPr>
        </p:nvSpPr>
        <p:spPr>
          <a:xfrm>
            <a:off x="41706" y="1501082"/>
            <a:ext cx="8817481" cy="1901685"/>
          </a:xfrm>
        </p:spPr>
        <p:txBody>
          <a:bodyPr>
            <a:normAutofit/>
          </a:bodyPr>
          <a:lstStyle/>
          <a:p>
            <a:r>
              <a:rPr lang="en-US" dirty="0"/>
              <a:t>Combine rows/tuples across two tables if they have the same key</a:t>
            </a:r>
          </a:p>
          <a:p>
            <a:r>
              <a:rPr lang="en-US" dirty="0"/>
              <a:t>Outer joins can be used to ”pad” IDs that don’t appear in both tables</a:t>
            </a:r>
          </a:p>
          <a:p>
            <a:r>
              <a:rPr lang="en-US" dirty="0"/>
              <a:t>	Three variants: LEFT, RIGHT, FULL</a:t>
            </a:r>
          </a:p>
          <a:p>
            <a:r>
              <a:rPr lang="en-US" dirty="0"/>
              <a:t>	SQL Terminology -- Pandas has these operations as well</a:t>
            </a:r>
          </a:p>
        </p:txBody>
      </p:sp>
      <p:sp>
        <p:nvSpPr>
          <p:cNvPr id="5" name="Slide Number Placeholder 4"/>
          <p:cNvSpPr>
            <a:spLocks noGrp="1"/>
          </p:cNvSpPr>
          <p:nvPr>
            <p:ph type="sldNum" sz="quarter" idx="12"/>
          </p:nvPr>
        </p:nvSpPr>
        <p:spPr>
          <a:xfrm rot="16200000">
            <a:off x="8227377" y="5885497"/>
            <a:ext cx="1315721" cy="365125"/>
          </a:xfrm>
        </p:spPr>
        <p:txBody>
          <a:bodyPr/>
          <a:lstStyle/>
          <a:p>
            <a:fld id="{A2EF37A0-74FC-AB4F-AE4C-D9BFC6719E9F}" type="slidenum">
              <a:rPr lang="en-US" smtClean="0"/>
              <a:pPr/>
              <a:t>28</a:t>
            </a:fld>
            <a:endParaRPr lang="en-US"/>
          </a:p>
        </p:txBody>
      </p:sp>
      <p:graphicFrame>
        <p:nvGraphicFramePr>
          <p:cNvPr id="8" name="Table 7"/>
          <p:cNvGraphicFramePr>
            <a:graphicFrameLocks noGrp="1"/>
          </p:cNvGraphicFramePr>
          <p:nvPr>
            <p:extLst/>
          </p:nvPr>
        </p:nvGraphicFramePr>
        <p:xfrm>
          <a:off x="305665" y="4069450"/>
          <a:ext cx="1922004" cy="1897860"/>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19528">
                  <a:extLst>
                    <a:ext uri="{9D8B030D-6E8A-4147-A177-3AD203B41FA5}">
                      <a16:colId xmlns:a16="http://schemas.microsoft.com/office/drawing/2014/main" val="20001"/>
                    </a:ext>
                  </a:extLst>
                </a:gridCol>
                <a:gridCol w="599606">
                  <a:extLst>
                    <a:ext uri="{9D8B030D-6E8A-4147-A177-3AD203B41FA5}">
                      <a16:colId xmlns:a16="http://schemas.microsoft.com/office/drawing/2014/main" val="20002"/>
                    </a:ext>
                  </a:extLst>
                </a:gridCol>
              </a:tblGrid>
              <a:tr h="379572">
                <a:tc>
                  <a:txBody>
                    <a:bodyPr/>
                    <a:lstStyle/>
                    <a:p>
                      <a:r>
                        <a:rPr lang="en-US" dirty="0"/>
                        <a:t>ID</a:t>
                      </a:r>
                    </a:p>
                  </a:txBody>
                  <a:tcPr/>
                </a:tc>
                <a:tc>
                  <a:txBody>
                    <a:bodyPr/>
                    <a:lstStyle/>
                    <a:p>
                      <a:r>
                        <a:rPr lang="en-US" dirty="0"/>
                        <a:t>A</a:t>
                      </a:r>
                    </a:p>
                  </a:txBody>
                  <a:tcPr/>
                </a:tc>
                <a:tc>
                  <a:txBody>
                    <a:bodyPr/>
                    <a:lstStyle/>
                    <a:p>
                      <a:r>
                        <a:rPr lang="en-US" dirty="0"/>
                        <a:t>B</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foo</a:t>
                      </a:r>
                    </a:p>
                  </a:txBody>
                  <a:tcPr/>
                </a:tc>
                <a:tc>
                  <a:txBody>
                    <a:bodyPr/>
                    <a:lstStyle/>
                    <a:p>
                      <a:r>
                        <a:rPr lang="en-US" dirty="0"/>
                        <a:t>3</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bar</a:t>
                      </a:r>
                    </a:p>
                  </a:txBody>
                  <a:tcPr/>
                </a:tc>
                <a:tc>
                  <a:txBody>
                    <a:bodyPr/>
                    <a:lstStyle/>
                    <a:p>
                      <a:r>
                        <a:rPr lang="en-US" dirty="0"/>
                        <a:t>2</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foo</a:t>
                      </a:r>
                    </a:p>
                  </a:txBody>
                  <a:tcPr/>
                </a:tc>
                <a:tc>
                  <a:txBody>
                    <a:bodyPr/>
                    <a:lstStyle/>
                    <a:p>
                      <a:r>
                        <a:rPr lang="en-US" dirty="0"/>
                        <a:t>4</a:t>
                      </a:r>
                    </a:p>
                  </a:txBody>
                  <a:tcPr/>
                </a:tc>
                <a:extLst>
                  <a:ext uri="{0D108BD9-81ED-4DB2-BD59-A6C34878D82A}">
                    <a16:rowId xmlns:a16="http://schemas.microsoft.com/office/drawing/2014/main" val="10003"/>
                  </a:ext>
                </a:extLst>
              </a:tr>
              <a:tr h="379572">
                <a:tc>
                  <a:txBody>
                    <a:bodyPr/>
                    <a:lstStyle/>
                    <a:p>
                      <a:r>
                        <a:rPr lang="en-US" dirty="0"/>
                        <a:t>4</a:t>
                      </a:r>
                    </a:p>
                  </a:txBody>
                  <a:tcPr/>
                </a:tc>
                <a:tc>
                  <a:txBody>
                    <a:bodyPr/>
                    <a:lstStyle/>
                    <a:p>
                      <a:r>
                        <a:rPr lang="en-US" dirty="0"/>
                        <a:t>foo</a:t>
                      </a:r>
                    </a:p>
                  </a:txBody>
                  <a:tcPr/>
                </a:tc>
                <a:tc>
                  <a:txBody>
                    <a:bodyPr/>
                    <a:lstStyle/>
                    <a:p>
                      <a:r>
                        <a:rPr lang="en-US" dirty="0"/>
                        <a:t>3</a:t>
                      </a:r>
                    </a:p>
                  </a:txBody>
                  <a:tcPr/>
                </a:tc>
                <a:extLst>
                  <a:ext uri="{0D108BD9-81ED-4DB2-BD59-A6C34878D82A}">
                    <a16:rowId xmlns:a16="http://schemas.microsoft.com/office/drawing/2014/main" val="10004"/>
                  </a:ext>
                </a:extLst>
              </a:tr>
            </a:tbl>
          </a:graphicData>
        </a:graphic>
      </p:graphicFrame>
      <p:sp>
        <p:nvSpPr>
          <p:cNvPr id="18" name="Slide Number Placeholder 4"/>
          <p:cNvSpPr txBox="1">
            <a:spLocks/>
          </p:cNvSpPr>
          <p:nvPr/>
        </p:nvSpPr>
        <p:spPr>
          <a:xfrm rot="16200000">
            <a:off x="8227377" y="5885497"/>
            <a:ext cx="1315721" cy="365125"/>
          </a:xfrm>
          <a:prstGeom prst="rect">
            <a:avLst/>
          </a:prstGeom>
        </p:spPr>
        <p:txBody>
          <a:bodyPr vert="horz" lIns="91440" tIns="45720" rIns="91440" bIns="45720" rtlCol="0" anchor="ctr"/>
          <a:lstStyle>
            <a:defPPr>
              <a:defRPr lang="en-US"/>
            </a:defPPr>
            <a:lvl1pPr marL="0" algn="l" defTabSz="457200" rtl="0" eaLnBrk="1" latinLnBrk="0" hangingPunct="1">
              <a:defRPr sz="24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EF37A0-74FC-AB4F-AE4C-D9BFC6719E9F}" type="slidenum">
              <a:rPr lang="en-US" smtClean="0"/>
              <a:pPr/>
              <a:t>28</a:t>
            </a:fld>
            <a:endParaRPr lang="en-US" dirty="0"/>
          </a:p>
        </p:txBody>
      </p:sp>
      <p:cxnSp>
        <p:nvCxnSpPr>
          <p:cNvPr id="44" name="Straight Arrow Connector 43"/>
          <p:cNvCxnSpPr/>
          <p:nvPr/>
        </p:nvCxnSpPr>
        <p:spPr>
          <a:xfrm>
            <a:off x="14126152" y="-5158134"/>
            <a:ext cx="845706" cy="62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33" name="Table 32"/>
          <p:cNvGraphicFramePr>
            <a:graphicFrameLocks noGrp="1"/>
          </p:cNvGraphicFramePr>
          <p:nvPr>
            <p:extLst/>
          </p:nvPr>
        </p:nvGraphicFramePr>
        <p:xfrm>
          <a:off x="3123680" y="4069450"/>
          <a:ext cx="1337389" cy="1897860"/>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734519">
                  <a:extLst>
                    <a:ext uri="{9D8B030D-6E8A-4147-A177-3AD203B41FA5}">
                      <a16:colId xmlns:a16="http://schemas.microsoft.com/office/drawing/2014/main" val="20001"/>
                    </a:ext>
                  </a:extLst>
                </a:gridCol>
              </a:tblGrid>
              <a:tr h="379572">
                <a:tc>
                  <a:txBody>
                    <a:bodyPr/>
                    <a:lstStyle/>
                    <a:p>
                      <a:r>
                        <a:rPr lang="en-US" dirty="0"/>
                        <a:t>ID</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1.2</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2.5</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2.3</a:t>
                      </a:r>
                    </a:p>
                  </a:txBody>
                  <a:tcPr/>
                </a:tc>
                <a:extLst>
                  <a:ext uri="{0D108BD9-81ED-4DB2-BD59-A6C34878D82A}">
                    <a16:rowId xmlns:a16="http://schemas.microsoft.com/office/drawing/2014/main" val="10003"/>
                  </a:ext>
                </a:extLst>
              </a:tr>
              <a:tr h="379572">
                <a:tc>
                  <a:txBody>
                    <a:bodyPr/>
                    <a:lstStyle/>
                    <a:p>
                      <a:r>
                        <a:rPr lang="en-US" dirty="0"/>
                        <a:t>5</a:t>
                      </a:r>
                    </a:p>
                  </a:txBody>
                  <a:tcPr/>
                </a:tc>
                <a:tc>
                  <a:txBody>
                    <a:bodyPr/>
                    <a:lstStyle/>
                    <a:p>
                      <a:r>
                        <a:rPr lang="en-US" dirty="0"/>
                        <a:t>8.0</a:t>
                      </a:r>
                    </a:p>
                  </a:txBody>
                  <a:tcPr/>
                </a:tc>
                <a:extLst>
                  <a:ext uri="{0D108BD9-81ED-4DB2-BD59-A6C34878D82A}">
                    <a16:rowId xmlns:a16="http://schemas.microsoft.com/office/drawing/2014/main" val="10004"/>
                  </a:ext>
                </a:extLst>
              </a:tr>
            </a:tbl>
          </a:graphicData>
        </a:graphic>
      </p:graphicFrame>
      <p:graphicFrame>
        <p:nvGraphicFramePr>
          <p:cNvPr id="34" name="Table 33"/>
          <p:cNvGraphicFramePr>
            <a:graphicFrameLocks noGrp="1"/>
          </p:cNvGraphicFramePr>
          <p:nvPr>
            <p:extLst/>
          </p:nvPr>
        </p:nvGraphicFramePr>
        <p:xfrm>
          <a:off x="5945231" y="3932368"/>
          <a:ext cx="2656523" cy="2277432"/>
        </p:xfrm>
        <a:graphic>
          <a:graphicData uri="http://schemas.openxmlformats.org/drawingml/2006/table">
            <a:tbl>
              <a:tblPr firstRow="1" bandRow="1">
                <a:tableStyleId>{7E9639D4-E3E2-4D34-9284-5A2195B3D0D7}</a:tableStyleId>
              </a:tblPr>
              <a:tblGrid>
                <a:gridCol w="602870">
                  <a:extLst>
                    <a:ext uri="{9D8B030D-6E8A-4147-A177-3AD203B41FA5}">
                      <a16:colId xmlns:a16="http://schemas.microsoft.com/office/drawing/2014/main" val="20000"/>
                    </a:ext>
                  </a:extLst>
                </a:gridCol>
                <a:gridCol w="680423">
                  <a:extLst>
                    <a:ext uri="{9D8B030D-6E8A-4147-A177-3AD203B41FA5}">
                      <a16:colId xmlns:a16="http://schemas.microsoft.com/office/drawing/2014/main" val="20001"/>
                    </a:ext>
                  </a:extLst>
                </a:gridCol>
                <a:gridCol w="644577">
                  <a:extLst>
                    <a:ext uri="{9D8B030D-6E8A-4147-A177-3AD203B41FA5}">
                      <a16:colId xmlns:a16="http://schemas.microsoft.com/office/drawing/2014/main" val="20002"/>
                    </a:ext>
                  </a:extLst>
                </a:gridCol>
                <a:gridCol w="728653">
                  <a:extLst>
                    <a:ext uri="{9D8B030D-6E8A-4147-A177-3AD203B41FA5}">
                      <a16:colId xmlns:a16="http://schemas.microsoft.com/office/drawing/2014/main" val="20003"/>
                    </a:ext>
                  </a:extLst>
                </a:gridCol>
              </a:tblGrid>
              <a:tr h="379572">
                <a:tc>
                  <a:txBody>
                    <a:bodyPr/>
                    <a:lstStyle/>
                    <a:p>
                      <a:r>
                        <a:rPr lang="en-US" dirty="0"/>
                        <a:t>ID</a:t>
                      </a:r>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extLst>
                  <a:ext uri="{0D108BD9-81ED-4DB2-BD59-A6C34878D82A}">
                    <a16:rowId xmlns:a16="http://schemas.microsoft.com/office/drawing/2014/main" val="10000"/>
                  </a:ext>
                </a:extLst>
              </a:tr>
              <a:tr h="379572">
                <a:tc>
                  <a:txBody>
                    <a:bodyPr/>
                    <a:lstStyle/>
                    <a:p>
                      <a:r>
                        <a:rPr lang="en-US" dirty="0"/>
                        <a:t>1</a:t>
                      </a:r>
                    </a:p>
                  </a:txBody>
                  <a:tcPr/>
                </a:tc>
                <a:tc>
                  <a:txBody>
                    <a:bodyPr/>
                    <a:lstStyle/>
                    <a:p>
                      <a:r>
                        <a:rPr lang="en-US" dirty="0"/>
                        <a:t>foo</a:t>
                      </a:r>
                    </a:p>
                  </a:txBody>
                  <a:tcPr/>
                </a:tc>
                <a:tc>
                  <a:txBody>
                    <a:bodyPr/>
                    <a:lstStyle/>
                    <a:p>
                      <a:r>
                        <a:rPr lang="en-US" dirty="0"/>
                        <a:t>3</a:t>
                      </a:r>
                    </a:p>
                  </a:txBody>
                  <a:tcPr/>
                </a:tc>
                <a:tc>
                  <a:txBody>
                    <a:bodyPr/>
                    <a:lstStyle/>
                    <a:p>
                      <a:r>
                        <a:rPr lang="en-US" dirty="0"/>
                        <a:t>1.2</a:t>
                      </a:r>
                    </a:p>
                  </a:txBody>
                  <a:tcPr/>
                </a:tc>
                <a:extLst>
                  <a:ext uri="{0D108BD9-81ED-4DB2-BD59-A6C34878D82A}">
                    <a16:rowId xmlns:a16="http://schemas.microsoft.com/office/drawing/2014/main" val="10001"/>
                  </a:ext>
                </a:extLst>
              </a:tr>
              <a:tr h="379572">
                <a:tc>
                  <a:txBody>
                    <a:bodyPr/>
                    <a:lstStyle/>
                    <a:p>
                      <a:r>
                        <a:rPr lang="en-US" dirty="0"/>
                        <a:t>2</a:t>
                      </a:r>
                    </a:p>
                  </a:txBody>
                  <a:tcPr/>
                </a:tc>
                <a:tc>
                  <a:txBody>
                    <a:bodyPr/>
                    <a:lstStyle/>
                    <a:p>
                      <a:r>
                        <a:rPr lang="en-US" dirty="0"/>
                        <a:t>bar</a:t>
                      </a:r>
                    </a:p>
                  </a:txBody>
                  <a:tcPr/>
                </a:tc>
                <a:tc>
                  <a:txBody>
                    <a:bodyPr/>
                    <a:lstStyle/>
                    <a:p>
                      <a:r>
                        <a:rPr lang="en-US" dirty="0"/>
                        <a:t>2</a:t>
                      </a:r>
                    </a:p>
                  </a:txBody>
                  <a:tcPr/>
                </a:tc>
                <a:tc>
                  <a:txBody>
                    <a:bodyPr/>
                    <a:lstStyle/>
                    <a:p>
                      <a:r>
                        <a:rPr lang="en-US" dirty="0"/>
                        <a:t>2.5</a:t>
                      </a:r>
                    </a:p>
                  </a:txBody>
                  <a:tcPr/>
                </a:tc>
                <a:extLst>
                  <a:ext uri="{0D108BD9-81ED-4DB2-BD59-A6C34878D82A}">
                    <a16:rowId xmlns:a16="http://schemas.microsoft.com/office/drawing/2014/main" val="10002"/>
                  </a:ext>
                </a:extLst>
              </a:tr>
              <a:tr h="379572">
                <a:tc>
                  <a:txBody>
                    <a:bodyPr/>
                    <a:lstStyle/>
                    <a:p>
                      <a:r>
                        <a:rPr lang="en-US" dirty="0"/>
                        <a:t>3</a:t>
                      </a:r>
                    </a:p>
                  </a:txBody>
                  <a:tcPr/>
                </a:tc>
                <a:tc>
                  <a:txBody>
                    <a:bodyPr/>
                    <a:lstStyle/>
                    <a:p>
                      <a:r>
                        <a:rPr lang="en-US" dirty="0"/>
                        <a:t>foo</a:t>
                      </a:r>
                    </a:p>
                  </a:txBody>
                  <a:tcPr/>
                </a:tc>
                <a:tc>
                  <a:txBody>
                    <a:bodyPr/>
                    <a:lstStyle/>
                    <a:p>
                      <a:r>
                        <a:rPr lang="en-US" dirty="0"/>
                        <a:t>4</a:t>
                      </a:r>
                    </a:p>
                  </a:txBody>
                  <a:tcPr/>
                </a:tc>
                <a:tc>
                  <a:txBody>
                    <a:bodyPr/>
                    <a:lstStyle/>
                    <a:p>
                      <a:r>
                        <a:rPr lang="en-US" dirty="0"/>
                        <a:t>2.3</a:t>
                      </a:r>
                    </a:p>
                  </a:txBody>
                  <a:tcPr/>
                </a:tc>
                <a:extLst>
                  <a:ext uri="{0D108BD9-81ED-4DB2-BD59-A6C34878D82A}">
                    <a16:rowId xmlns:a16="http://schemas.microsoft.com/office/drawing/2014/main" val="10003"/>
                  </a:ext>
                </a:extLst>
              </a:tr>
              <a:tr h="379572">
                <a:tc>
                  <a:txBody>
                    <a:bodyPr/>
                    <a:lstStyle/>
                    <a:p>
                      <a:r>
                        <a:rPr lang="en-US" dirty="0"/>
                        <a:t>4</a:t>
                      </a:r>
                    </a:p>
                  </a:txBody>
                  <a:tcPr>
                    <a:solidFill>
                      <a:schemeClr val="tx2">
                        <a:lumMod val="60000"/>
                        <a:lumOff val="40000"/>
                      </a:schemeClr>
                    </a:solidFill>
                  </a:tcPr>
                </a:tc>
                <a:tc>
                  <a:txBody>
                    <a:bodyPr/>
                    <a:lstStyle/>
                    <a:p>
                      <a:r>
                        <a:rPr lang="en-US" dirty="0"/>
                        <a:t>foo</a:t>
                      </a:r>
                    </a:p>
                  </a:txBody>
                  <a:tcPr>
                    <a:solidFill>
                      <a:schemeClr val="tx2">
                        <a:lumMod val="60000"/>
                        <a:lumOff val="40000"/>
                      </a:schemeClr>
                    </a:solidFill>
                  </a:tcPr>
                </a:tc>
                <a:tc>
                  <a:txBody>
                    <a:bodyPr/>
                    <a:lstStyle/>
                    <a:p>
                      <a:r>
                        <a:rPr lang="en-US" dirty="0"/>
                        <a:t>3</a:t>
                      </a:r>
                    </a:p>
                  </a:txBody>
                  <a:tcPr>
                    <a:solidFill>
                      <a:schemeClr val="tx2">
                        <a:lumMod val="60000"/>
                        <a:lumOff val="40000"/>
                      </a:schemeClr>
                    </a:solidFill>
                  </a:tcPr>
                </a:tc>
                <a:tc>
                  <a:txBody>
                    <a:bodyPr/>
                    <a:lstStyle/>
                    <a:p>
                      <a:r>
                        <a:rPr lang="en-US" dirty="0" err="1"/>
                        <a:t>NaN</a:t>
                      </a:r>
                      <a:endParaRPr lang="en-US" dirty="0"/>
                    </a:p>
                  </a:txBody>
                  <a:tcPr>
                    <a:solidFill>
                      <a:schemeClr val="tx2">
                        <a:lumMod val="60000"/>
                        <a:lumOff val="40000"/>
                      </a:schemeClr>
                    </a:solidFill>
                  </a:tcPr>
                </a:tc>
                <a:extLst>
                  <a:ext uri="{0D108BD9-81ED-4DB2-BD59-A6C34878D82A}">
                    <a16:rowId xmlns:a16="http://schemas.microsoft.com/office/drawing/2014/main" val="10004"/>
                  </a:ext>
                </a:extLst>
              </a:tr>
              <a:tr h="379572">
                <a:tc>
                  <a:txBody>
                    <a:bodyPr/>
                    <a:lstStyle/>
                    <a:p>
                      <a:r>
                        <a:rPr lang="en-US" dirty="0"/>
                        <a:t>5</a:t>
                      </a:r>
                    </a:p>
                  </a:txBody>
                  <a:tcPr>
                    <a:solidFill>
                      <a:schemeClr val="tx2">
                        <a:lumMod val="60000"/>
                        <a:lumOff val="40000"/>
                      </a:schemeClr>
                    </a:solidFill>
                  </a:tcPr>
                </a:tc>
                <a:tc>
                  <a:txBody>
                    <a:bodyPr/>
                    <a:lstStyle/>
                    <a:p>
                      <a:r>
                        <a:rPr lang="en-US" dirty="0" err="1"/>
                        <a:t>NaN</a:t>
                      </a:r>
                      <a:endParaRPr lang="en-US" dirty="0"/>
                    </a:p>
                  </a:txBody>
                  <a:tcPr>
                    <a:solidFill>
                      <a:schemeClr val="tx2">
                        <a:lumMod val="60000"/>
                        <a:lumOff val="40000"/>
                      </a:schemeClr>
                    </a:solidFill>
                  </a:tcPr>
                </a:tc>
                <a:tc>
                  <a:txBody>
                    <a:bodyPr/>
                    <a:lstStyle/>
                    <a:p>
                      <a:r>
                        <a:rPr lang="en-US" dirty="0" err="1"/>
                        <a:t>NaN</a:t>
                      </a:r>
                      <a:endParaRPr lang="en-US" dirty="0"/>
                    </a:p>
                  </a:txBody>
                  <a:tcPr>
                    <a:solidFill>
                      <a:schemeClr val="tx2">
                        <a:lumMod val="60000"/>
                        <a:lumOff val="40000"/>
                      </a:schemeClr>
                    </a:solidFill>
                  </a:tcPr>
                </a:tc>
                <a:tc>
                  <a:txBody>
                    <a:bodyPr/>
                    <a:lstStyle/>
                    <a:p>
                      <a:r>
                        <a:rPr lang="en-US" dirty="0"/>
                        <a:t>8.0</a:t>
                      </a:r>
                    </a:p>
                  </a:txBody>
                  <a:tcPr>
                    <a:solidFill>
                      <a:schemeClr val="tx2">
                        <a:lumMod val="60000"/>
                        <a:lumOff val="40000"/>
                      </a:schemeClr>
                    </a:solidFill>
                  </a:tcPr>
                </a:tc>
                <a:extLst>
                  <a:ext uri="{0D108BD9-81ED-4DB2-BD59-A6C34878D82A}">
                    <a16:rowId xmlns:a16="http://schemas.microsoft.com/office/drawing/2014/main" val="10005"/>
                  </a:ext>
                </a:extLst>
              </a:tr>
            </a:tbl>
          </a:graphicData>
        </a:graphic>
      </p:graphicFrame>
      <p:cxnSp>
        <p:nvCxnSpPr>
          <p:cNvPr id="35" name="Straight Arrow Connector 34"/>
          <p:cNvCxnSpPr/>
          <p:nvPr/>
        </p:nvCxnSpPr>
        <p:spPr>
          <a:xfrm>
            <a:off x="4595981" y="5183432"/>
            <a:ext cx="121433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400227" y="4778697"/>
            <a:ext cx="663357" cy="584775"/>
          </a:xfrm>
          <a:prstGeom prst="rect">
            <a:avLst/>
          </a:prstGeom>
          <a:noFill/>
        </p:spPr>
        <p:txBody>
          <a:bodyPr wrap="square" rtlCol="0">
            <a:spAutoFit/>
          </a:bodyPr>
          <a:lstStyle/>
          <a:p>
            <a:r>
              <a:rPr lang="en-US" sz="3200" dirty="0"/>
              <a:t>⟗</a:t>
            </a:r>
          </a:p>
        </p:txBody>
      </p:sp>
    </p:spTree>
    <p:extLst>
      <p:ext uri="{BB962C8B-B14F-4D97-AF65-F5344CB8AC3E}">
        <p14:creationId xmlns:p14="http://schemas.microsoft.com/office/powerpoint/2010/main" val="18758615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8200505" cy="1371600"/>
          </a:xfrm>
        </p:spPr>
        <p:txBody>
          <a:bodyPr>
            <a:normAutofit/>
          </a:bodyPr>
          <a:lstStyle/>
          <a:p>
            <a:r>
              <a:rPr lang="en-US" dirty="0"/>
              <a:t>DP: Google Image Search One Slide SQL Join Visual</a:t>
            </a:r>
          </a:p>
        </p:txBody>
      </p:sp>
      <p:sp>
        <p:nvSpPr>
          <p:cNvPr id="4" name="Slide Number Placeholder 3"/>
          <p:cNvSpPr>
            <a:spLocks noGrp="1"/>
          </p:cNvSpPr>
          <p:nvPr>
            <p:ph type="sldNum" sz="quarter" idx="12"/>
          </p:nvPr>
        </p:nvSpPr>
        <p:spPr/>
        <p:txBody>
          <a:bodyPr/>
          <a:lstStyle/>
          <a:p>
            <a:fld id="{A2EF37A0-74FC-AB4F-AE4C-D9BFC6719E9F}" type="slidenum">
              <a:rPr lang="en-US" smtClean="0"/>
              <a:t>29</a:t>
            </a:fld>
            <a:endParaRPr lang="en-US"/>
          </a:p>
        </p:txBody>
      </p:sp>
      <p:pic>
        <p:nvPicPr>
          <p:cNvPr id="7" name="Picture 6"/>
          <p:cNvPicPr>
            <a:picLocks noChangeAspect="1"/>
          </p:cNvPicPr>
          <p:nvPr/>
        </p:nvPicPr>
        <p:blipFill>
          <a:blip r:embed="rId2"/>
          <a:stretch>
            <a:fillRect/>
          </a:stretch>
        </p:blipFill>
        <p:spPr>
          <a:xfrm>
            <a:off x="1778000" y="1987820"/>
            <a:ext cx="5588000" cy="4064000"/>
          </a:xfrm>
          <a:prstGeom prst="rect">
            <a:avLst/>
          </a:prstGeom>
        </p:spPr>
      </p:pic>
      <p:sp>
        <p:nvSpPr>
          <p:cNvPr id="8" name="TextBox 7"/>
          <p:cNvSpPr txBox="1"/>
          <p:nvPr/>
        </p:nvSpPr>
        <p:spPr>
          <a:xfrm>
            <a:off x="1319134" y="6534436"/>
            <a:ext cx="7338571" cy="338554"/>
          </a:xfrm>
          <a:prstGeom prst="rect">
            <a:avLst/>
          </a:prstGeom>
          <a:noFill/>
        </p:spPr>
        <p:txBody>
          <a:bodyPr wrap="square" rtlCol="0">
            <a:spAutoFit/>
          </a:bodyPr>
          <a:lstStyle/>
          <a:p>
            <a:pPr algn="r"/>
            <a:r>
              <a:rPr lang="en-US" sz="1600" dirty="0">
                <a:solidFill>
                  <a:schemeClr val="bg1">
                    <a:lumMod val="50000"/>
                  </a:schemeClr>
                </a:solidFill>
              </a:rPr>
              <a:t>Image credit: http://</a:t>
            </a:r>
            <a:r>
              <a:rPr lang="en-US" sz="1600" dirty="0" err="1">
                <a:solidFill>
                  <a:schemeClr val="bg1">
                    <a:lumMod val="50000"/>
                  </a:schemeClr>
                </a:solidFill>
              </a:rPr>
              <a:t>www.dofactory.com</a:t>
            </a:r>
            <a:r>
              <a:rPr lang="en-US" sz="1600" dirty="0">
                <a:solidFill>
                  <a:schemeClr val="bg1">
                    <a:lumMod val="50000"/>
                  </a:schemeClr>
                </a:solidFill>
              </a:rPr>
              <a:t>/</a:t>
            </a:r>
            <a:r>
              <a:rPr lang="en-US" sz="1600" dirty="0" err="1">
                <a:solidFill>
                  <a:schemeClr val="bg1">
                    <a:lumMod val="50000"/>
                  </a:schemeClr>
                </a:solidFill>
              </a:rPr>
              <a:t>sql</a:t>
            </a:r>
            <a:r>
              <a:rPr lang="en-US" sz="1600" dirty="0">
                <a:solidFill>
                  <a:schemeClr val="bg1">
                    <a:lumMod val="50000"/>
                  </a:schemeClr>
                </a:solidFill>
              </a:rPr>
              <a:t>/join</a:t>
            </a:r>
          </a:p>
        </p:txBody>
      </p:sp>
    </p:spTree>
    <p:extLst>
      <p:ext uri="{BB962C8B-B14F-4D97-AF65-F5344CB8AC3E}">
        <p14:creationId xmlns:p14="http://schemas.microsoft.com/office/powerpoint/2010/main" val="1322375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E7FE5-2831-F24E-AC45-DBFEB1750358}"/>
              </a:ext>
            </a:extLst>
          </p:cNvPr>
          <p:cNvSpPr>
            <a:spLocks noGrp="1"/>
          </p:cNvSpPr>
          <p:nvPr>
            <p:ph type="title"/>
          </p:nvPr>
        </p:nvSpPr>
        <p:spPr/>
        <p:txBody>
          <a:bodyPr/>
          <a:lstStyle/>
          <a:p>
            <a:r>
              <a:rPr lang="en-US" dirty="0"/>
              <a:t>Project 1 Grades are up!</a:t>
            </a:r>
          </a:p>
        </p:txBody>
      </p:sp>
      <p:sp>
        <p:nvSpPr>
          <p:cNvPr id="3" name="Content Placeholder 2">
            <a:extLst>
              <a:ext uri="{FF2B5EF4-FFF2-40B4-BE49-F238E27FC236}">
                <a16:creationId xmlns:a16="http://schemas.microsoft.com/office/drawing/2014/main" id="{E71F449E-9D8B-AB46-8744-064963D5929F}"/>
              </a:ext>
            </a:extLst>
          </p:cNvPr>
          <p:cNvSpPr>
            <a:spLocks noGrp="1"/>
          </p:cNvSpPr>
          <p:nvPr>
            <p:ph idx="1"/>
          </p:nvPr>
        </p:nvSpPr>
        <p:spPr/>
        <p:txBody>
          <a:bodyPr/>
          <a:lstStyle/>
          <a:p>
            <a:r>
              <a:rPr lang="en-US" dirty="0"/>
              <a:t>General comments:</a:t>
            </a:r>
          </a:p>
          <a:p>
            <a:r>
              <a:rPr lang="en-US" dirty="0"/>
              <a:t>People did really well!</a:t>
            </a:r>
          </a:p>
          <a:p>
            <a:r>
              <a:rPr lang="en-US" dirty="0"/>
              <a:t>We used a fairly strict rubric, but if you have a real bone to pick with your grade, please triage through TAs/office hours!</a:t>
            </a:r>
          </a:p>
          <a:p>
            <a:endParaRPr lang="en-US" dirty="0"/>
          </a:p>
          <a:p>
            <a:r>
              <a:rPr lang="en-US" dirty="0"/>
              <a:t>Comments for our sanity, moving forward:</a:t>
            </a:r>
          </a:p>
          <a:p>
            <a:pPr marL="342900" indent="-342900">
              <a:buFont typeface="Arial" panose="020B0604020202020204" pitchFamily="34" charset="0"/>
              <a:buChar char="•"/>
            </a:pPr>
            <a:r>
              <a:rPr lang="en-US" b="0" dirty="0" err="1">
                <a:latin typeface="Courier" pitchFamily="2" charset="0"/>
              </a:rPr>
              <a:t>df.head</a:t>
            </a:r>
            <a:r>
              <a:rPr lang="en-US" b="0" dirty="0">
                <a:latin typeface="Courier" pitchFamily="2" charset="0"/>
              </a:rPr>
              <a:t>(n)</a:t>
            </a:r>
            <a:r>
              <a:rPr lang="en-US" b="0" dirty="0"/>
              <a:t>   -- defaults to n = 5, use ~10, 20, 50 as needed</a:t>
            </a:r>
          </a:p>
          <a:p>
            <a:pPr marL="342900" indent="-342900">
              <a:buFont typeface="Arial" panose="020B0604020202020204" pitchFamily="34" charset="0"/>
              <a:buChar char="•"/>
            </a:pPr>
            <a:r>
              <a:rPr lang="en-US" b="0" dirty="0"/>
              <a:t>Please label your </a:t>
            </a:r>
            <a:r>
              <a:rPr lang="en-US" b="0" dirty="0" err="1">
                <a:latin typeface="Courier" pitchFamily="2" charset="0"/>
              </a:rPr>
              <a:t>ipynb</a:t>
            </a:r>
            <a:r>
              <a:rPr lang="en-US" b="0" dirty="0"/>
              <a:t> file something like </a:t>
            </a:r>
            <a:r>
              <a:rPr lang="en-US" b="0" dirty="0">
                <a:latin typeface="Courier" pitchFamily="2" charset="0"/>
              </a:rPr>
              <a:t>&lt;</a:t>
            </a:r>
            <a:r>
              <a:rPr lang="en-US" b="0" dirty="0" err="1">
                <a:latin typeface="Courier" pitchFamily="2" charset="0"/>
              </a:rPr>
              <a:t>lastname</a:t>
            </a:r>
            <a:r>
              <a:rPr lang="en-US" b="0" dirty="0">
                <a:latin typeface="Courier" pitchFamily="2" charset="0"/>
              </a:rPr>
              <a:t>&gt;_&lt;</a:t>
            </a:r>
            <a:r>
              <a:rPr lang="en-US" b="0" dirty="0" err="1">
                <a:latin typeface="Courier" pitchFamily="2" charset="0"/>
              </a:rPr>
              <a:t>firstname</a:t>
            </a:r>
            <a:r>
              <a:rPr lang="en-US" b="0" dirty="0">
                <a:latin typeface="Courier" pitchFamily="2" charset="0"/>
              </a:rPr>
              <a:t>&gt;_project3.ipynb</a:t>
            </a:r>
          </a:p>
          <a:p>
            <a:pPr marL="342900" indent="-342900">
              <a:buFont typeface="Arial" panose="020B0604020202020204" pitchFamily="34" charset="0"/>
              <a:buChar char="•"/>
            </a:pPr>
            <a:r>
              <a:rPr lang="en-US" b="0" dirty="0"/>
              <a:t>E.g., </a:t>
            </a:r>
            <a:r>
              <a:rPr lang="en-US" b="0" dirty="0">
                <a:latin typeface="Courier" pitchFamily="2" charset="0"/>
              </a:rPr>
              <a:t>dickerson_john_project3.ipynb</a:t>
            </a:r>
          </a:p>
          <a:p>
            <a:pPr marL="342900" indent="-342900">
              <a:buFont typeface="Arial" panose="020B0604020202020204" pitchFamily="34" charset="0"/>
              <a:buChar char="•"/>
            </a:pPr>
            <a:endParaRPr lang="en-US" b="0" dirty="0"/>
          </a:p>
        </p:txBody>
      </p:sp>
      <p:sp>
        <p:nvSpPr>
          <p:cNvPr id="4" name="Slide Number Placeholder 3">
            <a:extLst>
              <a:ext uri="{FF2B5EF4-FFF2-40B4-BE49-F238E27FC236}">
                <a16:creationId xmlns:a16="http://schemas.microsoft.com/office/drawing/2014/main" id="{BF1B7CC4-2627-634B-943F-D55052FEE543}"/>
              </a:ext>
            </a:extLst>
          </p:cNvPr>
          <p:cNvSpPr>
            <a:spLocks noGrp="1"/>
          </p:cNvSpPr>
          <p:nvPr>
            <p:ph type="sldNum" sz="quarter" idx="12"/>
          </p:nvPr>
        </p:nvSpPr>
        <p:spPr/>
        <p:txBody>
          <a:bodyPr/>
          <a:lstStyle/>
          <a:p>
            <a:fld id="{A2EF37A0-74FC-AB4F-AE4C-D9BFC6719E9F}" type="slidenum">
              <a:rPr lang="en-US" smtClean="0"/>
              <a:t>3</a:t>
            </a:fld>
            <a:endParaRPr lang="en-US"/>
          </a:p>
        </p:txBody>
      </p:sp>
      <p:pic>
        <p:nvPicPr>
          <p:cNvPr id="5" name="Picture 4">
            <a:extLst>
              <a:ext uri="{FF2B5EF4-FFF2-40B4-BE49-F238E27FC236}">
                <a16:creationId xmlns:a16="http://schemas.microsoft.com/office/drawing/2014/main" id="{EFC3BBCA-1AA9-8845-86EB-1FB4BC72779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710112" y="375555"/>
            <a:ext cx="2992563" cy="2067132"/>
          </a:xfrm>
          <a:prstGeom prst="rect">
            <a:avLst/>
          </a:prstGeom>
        </p:spPr>
      </p:pic>
    </p:spTree>
    <p:extLst>
      <p:ext uri="{BB962C8B-B14F-4D97-AF65-F5344CB8AC3E}">
        <p14:creationId xmlns:p14="http://schemas.microsoft.com/office/powerpoint/2010/main" val="181209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982261" cy="1371600"/>
          </a:xfrm>
        </p:spPr>
        <p:txBody>
          <a:bodyPr>
            <a:normAutofit/>
          </a:bodyPr>
          <a:lstStyle/>
          <a:p>
            <a:r>
              <a:rPr lang="en-US" dirty="0"/>
              <a:t>DC/DP: How a relational DB fits into your workflow</a:t>
            </a:r>
          </a:p>
        </p:txBody>
      </p:sp>
      <p:sp>
        <p:nvSpPr>
          <p:cNvPr id="4" name="Slide Number Placeholder 3"/>
          <p:cNvSpPr>
            <a:spLocks noGrp="1"/>
          </p:cNvSpPr>
          <p:nvPr>
            <p:ph type="sldNum" sz="quarter" idx="12"/>
          </p:nvPr>
        </p:nvSpPr>
        <p:spPr/>
        <p:txBody>
          <a:bodyPr/>
          <a:lstStyle/>
          <a:p>
            <a:fld id="{A2EF37A0-74FC-AB4F-AE4C-D9BFC6719E9F}" type="slidenum">
              <a:rPr lang="en-US" smtClean="0"/>
              <a:t>30</a:t>
            </a:fld>
            <a:endParaRPr lang="en-US"/>
          </a:p>
        </p:txBody>
      </p:sp>
      <p:sp>
        <p:nvSpPr>
          <p:cNvPr id="5" name="Rounded Rectangle 4"/>
          <p:cNvSpPr/>
          <p:nvPr/>
        </p:nvSpPr>
        <p:spPr>
          <a:xfrm>
            <a:off x="5936103" y="4470497"/>
            <a:ext cx="2503358" cy="121420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SQLite CLI &amp; GUI Frontend</a:t>
            </a:r>
          </a:p>
        </p:txBody>
      </p:sp>
      <p:sp>
        <p:nvSpPr>
          <p:cNvPr id="6" name="Magnetic Disk 5"/>
          <p:cNvSpPr/>
          <p:nvPr/>
        </p:nvSpPr>
        <p:spPr>
          <a:xfrm>
            <a:off x="6115986" y="2503356"/>
            <a:ext cx="2143593" cy="1154243"/>
          </a:xfrm>
          <a:prstGeom prst="flowChartMagneticDisk">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SQLite File</a:t>
            </a:r>
          </a:p>
        </p:txBody>
      </p:sp>
      <p:sp>
        <p:nvSpPr>
          <p:cNvPr id="7" name="Multidocument 6"/>
          <p:cNvSpPr/>
          <p:nvPr/>
        </p:nvSpPr>
        <p:spPr>
          <a:xfrm>
            <a:off x="3087973" y="2398426"/>
            <a:ext cx="2233534" cy="1364105"/>
          </a:xfrm>
          <a:prstGeom prst="flowChartMultidocumen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a:t>Python</a:t>
            </a:r>
          </a:p>
        </p:txBody>
      </p:sp>
      <p:sp>
        <p:nvSpPr>
          <p:cNvPr id="8" name="Freeform 7"/>
          <p:cNvSpPr/>
          <p:nvPr/>
        </p:nvSpPr>
        <p:spPr>
          <a:xfrm rot="20521337">
            <a:off x="437000" y="1611443"/>
            <a:ext cx="2061148" cy="1573967"/>
          </a:xfrm>
          <a:custGeom>
            <a:avLst/>
            <a:gdLst>
              <a:gd name="connsiteX0" fmla="*/ 314793 w 1723869"/>
              <a:gd name="connsiteY0" fmla="*/ 539646 h 1214204"/>
              <a:gd name="connsiteX1" fmla="*/ 344773 w 1723869"/>
              <a:gd name="connsiteY1" fmla="*/ 674558 h 1214204"/>
              <a:gd name="connsiteX2" fmla="*/ 359764 w 1723869"/>
              <a:gd name="connsiteY2" fmla="*/ 749508 h 1214204"/>
              <a:gd name="connsiteX3" fmla="*/ 374754 w 1723869"/>
              <a:gd name="connsiteY3" fmla="*/ 794479 h 1214204"/>
              <a:gd name="connsiteX4" fmla="*/ 404734 w 1723869"/>
              <a:gd name="connsiteY4" fmla="*/ 914400 h 1214204"/>
              <a:gd name="connsiteX5" fmla="*/ 419724 w 1723869"/>
              <a:gd name="connsiteY5" fmla="*/ 959371 h 1214204"/>
              <a:gd name="connsiteX6" fmla="*/ 539646 w 1723869"/>
              <a:gd name="connsiteY6" fmla="*/ 1064302 h 1214204"/>
              <a:gd name="connsiteX7" fmla="*/ 569626 w 1723869"/>
              <a:gd name="connsiteY7" fmla="*/ 1109272 h 1214204"/>
              <a:gd name="connsiteX8" fmla="*/ 644577 w 1723869"/>
              <a:gd name="connsiteY8" fmla="*/ 1124263 h 1214204"/>
              <a:gd name="connsiteX9" fmla="*/ 704537 w 1723869"/>
              <a:gd name="connsiteY9" fmla="*/ 1139253 h 1214204"/>
              <a:gd name="connsiteX10" fmla="*/ 824459 w 1723869"/>
              <a:gd name="connsiteY10" fmla="*/ 1184223 h 1214204"/>
              <a:gd name="connsiteX11" fmla="*/ 869429 w 1723869"/>
              <a:gd name="connsiteY11" fmla="*/ 1214204 h 1214204"/>
              <a:gd name="connsiteX12" fmla="*/ 974360 w 1723869"/>
              <a:gd name="connsiteY12" fmla="*/ 1184223 h 1214204"/>
              <a:gd name="connsiteX13" fmla="*/ 1064301 w 1723869"/>
              <a:gd name="connsiteY13" fmla="*/ 1124263 h 1214204"/>
              <a:gd name="connsiteX14" fmla="*/ 1588957 w 1723869"/>
              <a:gd name="connsiteY14" fmla="*/ 1124263 h 1214204"/>
              <a:gd name="connsiteX15" fmla="*/ 1648918 w 1723869"/>
              <a:gd name="connsiteY15" fmla="*/ 1109272 h 1214204"/>
              <a:gd name="connsiteX16" fmla="*/ 1708878 w 1723869"/>
              <a:gd name="connsiteY16" fmla="*/ 974361 h 1214204"/>
              <a:gd name="connsiteX17" fmla="*/ 1723869 w 1723869"/>
              <a:gd name="connsiteY17" fmla="*/ 929390 h 1214204"/>
              <a:gd name="connsiteX18" fmla="*/ 1708878 w 1723869"/>
              <a:gd name="connsiteY18" fmla="*/ 884420 h 1214204"/>
              <a:gd name="connsiteX19" fmla="*/ 1663908 w 1723869"/>
              <a:gd name="connsiteY19" fmla="*/ 854440 h 1214204"/>
              <a:gd name="connsiteX20" fmla="*/ 1499016 w 1723869"/>
              <a:gd name="connsiteY20" fmla="*/ 809469 h 1214204"/>
              <a:gd name="connsiteX21" fmla="*/ 1454046 w 1723869"/>
              <a:gd name="connsiteY21" fmla="*/ 764499 h 1214204"/>
              <a:gd name="connsiteX22" fmla="*/ 1454046 w 1723869"/>
              <a:gd name="connsiteY22" fmla="*/ 674558 h 1214204"/>
              <a:gd name="connsiteX23" fmla="*/ 1484026 w 1723869"/>
              <a:gd name="connsiteY23" fmla="*/ 644577 h 1214204"/>
              <a:gd name="connsiteX24" fmla="*/ 1514006 w 1723869"/>
              <a:gd name="connsiteY24" fmla="*/ 584617 h 1214204"/>
              <a:gd name="connsiteX25" fmla="*/ 1543987 w 1723869"/>
              <a:gd name="connsiteY25" fmla="*/ 479685 h 1214204"/>
              <a:gd name="connsiteX26" fmla="*/ 1558977 w 1723869"/>
              <a:gd name="connsiteY26" fmla="*/ 434715 h 1214204"/>
              <a:gd name="connsiteX27" fmla="*/ 1543987 w 1723869"/>
              <a:gd name="connsiteY27" fmla="*/ 314794 h 1214204"/>
              <a:gd name="connsiteX28" fmla="*/ 1514006 w 1723869"/>
              <a:gd name="connsiteY28" fmla="*/ 284813 h 1214204"/>
              <a:gd name="connsiteX29" fmla="*/ 1259173 w 1723869"/>
              <a:gd name="connsiteY29" fmla="*/ 299804 h 1214204"/>
              <a:gd name="connsiteX30" fmla="*/ 1229193 w 1723869"/>
              <a:gd name="connsiteY30" fmla="*/ 344774 h 1214204"/>
              <a:gd name="connsiteX31" fmla="*/ 1154242 w 1723869"/>
              <a:gd name="connsiteY31" fmla="*/ 419725 h 1214204"/>
              <a:gd name="connsiteX32" fmla="*/ 1019331 w 1723869"/>
              <a:gd name="connsiteY32" fmla="*/ 344774 h 1214204"/>
              <a:gd name="connsiteX33" fmla="*/ 974360 w 1723869"/>
              <a:gd name="connsiteY33" fmla="*/ 314794 h 1214204"/>
              <a:gd name="connsiteX34" fmla="*/ 944380 w 1723869"/>
              <a:gd name="connsiteY34" fmla="*/ 284813 h 1214204"/>
              <a:gd name="connsiteX35" fmla="*/ 899410 w 1723869"/>
              <a:gd name="connsiteY35" fmla="*/ 254833 h 1214204"/>
              <a:gd name="connsiteX36" fmla="*/ 839449 w 1723869"/>
              <a:gd name="connsiteY36" fmla="*/ 194872 h 1214204"/>
              <a:gd name="connsiteX37" fmla="*/ 794478 w 1723869"/>
              <a:gd name="connsiteY37" fmla="*/ 164892 h 1214204"/>
              <a:gd name="connsiteX38" fmla="*/ 629587 w 1723869"/>
              <a:gd name="connsiteY38" fmla="*/ 29981 h 1214204"/>
              <a:gd name="connsiteX39" fmla="*/ 524655 w 1723869"/>
              <a:gd name="connsiteY39" fmla="*/ 0 h 1214204"/>
              <a:gd name="connsiteX40" fmla="*/ 224852 w 1723869"/>
              <a:gd name="connsiteY40" fmla="*/ 29981 h 1214204"/>
              <a:gd name="connsiteX41" fmla="*/ 134911 w 1723869"/>
              <a:gd name="connsiteY41" fmla="*/ 59961 h 1214204"/>
              <a:gd name="connsiteX42" fmla="*/ 89941 w 1723869"/>
              <a:gd name="connsiteY42" fmla="*/ 74951 h 1214204"/>
              <a:gd name="connsiteX43" fmla="*/ 44970 w 1723869"/>
              <a:gd name="connsiteY43" fmla="*/ 149902 h 1214204"/>
              <a:gd name="connsiteX44" fmla="*/ 0 w 1723869"/>
              <a:gd name="connsiteY44" fmla="*/ 254833 h 1214204"/>
              <a:gd name="connsiteX45" fmla="*/ 14990 w 1723869"/>
              <a:gd name="connsiteY45" fmla="*/ 464695 h 1214204"/>
              <a:gd name="connsiteX46" fmla="*/ 59960 w 1723869"/>
              <a:gd name="connsiteY46" fmla="*/ 479685 h 1214204"/>
              <a:gd name="connsiteX47" fmla="*/ 89941 w 1723869"/>
              <a:gd name="connsiteY47" fmla="*/ 509666 h 1214204"/>
              <a:gd name="connsiteX48" fmla="*/ 269823 w 1723869"/>
              <a:gd name="connsiteY48" fmla="*/ 524656 h 1214204"/>
              <a:gd name="connsiteX49" fmla="*/ 314793 w 1723869"/>
              <a:gd name="connsiteY49" fmla="*/ 539646 h 12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723869" h="1214204">
                <a:moveTo>
                  <a:pt x="314793" y="539646"/>
                </a:moveTo>
                <a:cubicBezTo>
                  <a:pt x="327285" y="564629"/>
                  <a:pt x="302450" y="484109"/>
                  <a:pt x="344773" y="674558"/>
                </a:cubicBezTo>
                <a:cubicBezTo>
                  <a:pt x="350300" y="699429"/>
                  <a:pt x="353584" y="724791"/>
                  <a:pt x="359764" y="749508"/>
                </a:cubicBezTo>
                <a:cubicBezTo>
                  <a:pt x="363596" y="764837"/>
                  <a:pt x="370596" y="779235"/>
                  <a:pt x="374754" y="794479"/>
                </a:cubicBezTo>
                <a:cubicBezTo>
                  <a:pt x="385595" y="834231"/>
                  <a:pt x="391704" y="875310"/>
                  <a:pt x="404734" y="914400"/>
                </a:cubicBezTo>
                <a:cubicBezTo>
                  <a:pt x="409731" y="929390"/>
                  <a:pt x="410243" y="946730"/>
                  <a:pt x="419724" y="959371"/>
                </a:cubicBezTo>
                <a:cubicBezTo>
                  <a:pt x="463570" y="1017832"/>
                  <a:pt x="487633" y="1029628"/>
                  <a:pt x="539646" y="1064302"/>
                </a:cubicBezTo>
                <a:cubicBezTo>
                  <a:pt x="549639" y="1079292"/>
                  <a:pt x="553984" y="1100334"/>
                  <a:pt x="569626" y="1109272"/>
                </a:cubicBezTo>
                <a:cubicBezTo>
                  <a:pt x="591747" y="1121913"/>
                  <a:pt x="619705" y="1118736"/>
                  <a:pt x="644577" y="1124263"/>
                </a:cubicBezTo>
                <a:cubicBezTo>
                  <a:pt x="664688" y="1128732"/>
                  <a:pt x="684550" y="1134256"/>
                  <a:pt x="704537" y="1139253"/>
                </a:cubicBezTo>
                <a:cubicBezTo>
                  <a:pt x="810006" y="1209564"/>
                  <a:pt x="676265" y="1128650"/>
                  <a:pt x="824459" y="1184223"/>
                </a:cubicBezTo>
                <a:cubicBezTo>
                  <a:pt x="841328" y="1190549"/>
                  <a:pt x="854439" y="1204210"/>
                  <a:pt x="869429" y="1214204"/>
                </a:cubicBezTo>
                <a:cubicBezTo>
                  <a:pt x="883539" y="1210676"/>
                  <a:pt x="956767" y="1193997"/>
                  <a:pt x="974360" y="1184223"/>
                </a:cubicBezTo>
                <a:cubicBezTo>
                  <a:pt x="1005857" y="1166725"/>
                  <a:pt x="1064301" y="1124263"/>
                  <a:pt x="1064301" y="1124263"/>
                </a:cubicBezTo>
                <a:cubicBezTo>
                  <a:pt x="1330702" y="1136372"/>
                  <a:pt x="1360424" y="1151150"/>
                  <a:pt x="1588957" y="1124263"/>
                </a:cubicBezTo>
                <a:cubicBezTo>
                  <a:pt x="1609418" y="1121856"/>
                  <a:pt x="1628931" y="1114269"/>
                  <a:pt x="1648918" y="1109272"/>
                </a:cubicBezTo>
                <a:cubicBezTo>
                  <a:pt x="1696428" y="1038006"/>
                  <a:pt x="1673200" y="1081395"/>
                  <a:pt x="1708878" y="974361"/>
                </a:cubicBezTo>
                <a:lnTo>
                  <a:pt x="1723869" y="929390"/>
                </a:lnTo>
                <a:cubicBezTo>
                  <a:pt x="1718872" y="914400"/>
                  <a:pt x="1718749" y="896758"/>
                  <a:pt x="1708878" y="884420"/>
                </a:cubicBezTo>
                <a:cubicBezTo>
                  <a:pt x="1697624" y="870352"/>
                  <a:pt x="1680371" y="861757"/>
                  <a:pt x="1663908" y="854440"/>
                </a:cubicBezTo>
                <a:cubicBezTo>
                  <a:pt x="1601662" y="826775"/>
                  <a:pt x="1563140" y="822294"/>
                  <a:pt x="1499016" y="809469"/>
                </a:cubicBezTo>
                <a:cubicBezTo>
                  <a:pt x="1484026" y="794479"/>
                  <a:pt x="1465805" y="782138"/>
                  <a:pt x="1454046" y="764499"/>
                </a:cubicBezTo>
                <a:cubicBezTo>
                  <a:pt x="1433006" y="732939"/>
                  <a:pt x="1435110" y="706118"/>
                  <a:pt x="1454046" y="674558"/>
                </a:cubicBezTo>
                <a:cubicBezTo>
                  <a:pt x="1461317" y="662439"/>
                  <a:pt x="1476187" y="656336"/>
                  <a:pt x="1484026" y="644577"/>
                </a:cubicBezTo>
                <a:cubicBezTo>
                  <a:pt x="1496421" y="625984"/>
                  <a:pt x="1505204" y="605156"/>
                  <a:pt x="1514006" y="584617"/>
                </a:cubicBezTo>
                <a:cubicBezTo>
                  <a:pt x="1529407" y="548681"/>
                  <a:pt x="1533122" y="517711"/>
                  <a:pt x="1543987" y="479685"/>
                </a:cubicBezTo>
                <a:cubicBezTo>
                  <a:pt x="1548328" y="464492"/>
                  <a:pt x="1553980" y="449705"/>
                  <a:pt x="1558977" y="434715"/>
                </a:cubicBezTo>
                <a:cubicBezTo>
                  <a:pt x="1553980" y="394741"/>
                  <a:pt x="1555563" y="353380"/>
                  <a:pt x="1543987" y="314794"/>
                </a:cubicBezTo>
                <a:cubicBezTo>
                  <a:pt x="1539926" y="301257"/>
                  <a:pt x="1528120" y="285556"/>
                  <a:pt x="1514006" y="284813"/>
                </a:cubicBezTo>
                <a:lnTo>
                  <a:pt x="1259173" y="299804"/>
                </a:lnTo>
                <a:cubicBezTo>
                  <a:pt x="1249180" y="314794"/>
                  <a:pt x="1241056" y="331216"/>
                  <a:pt x="1229193" y="344774"/>
                </a:cubicBezTo>
                <a:cubicBezTo>
                  <a:pt x="1205927" y="371364"/>
                  <a:pt x="1154242" y="419725"/>
                  <a:pt x="1154242" y="419725"/>
                </a:cubicBezTo>
                <a:cubicBezTo>
                  <a:pt x="1075088" y="393340"/>
                  <a:pt x="1122421" y="413500"/>
                  <a:pt x="1019331" y="344774"/>
                </a:cubicBezTo>
                <a:cubicBezTo>
                  <a:pt x="1004341" y="334781"/>
                  <a:pt x="987099" y="327533"/>
                  <a:pt x="974360" y="314794"/>
                </a:cubicBezTo>
                <a:cubicBezTo>
                  <a:pt x="964367" y="304800"/>
                  <a:pt x="955416" y="293642"/>
                  <a:pt x="944380" y="284813"/>
                </a:cubicBezTo>
                <a:cubicBezTo>
                  <a:pt x="930312" y="273559"/>
                  <a:pt x="913089" y="266557"/>
                  <a:pt x="899410" y="254833"/>
                </a:cubicBezTo>
                <a:cubicBezTo>
                  <a:pt x="877949" y="236438"/>
                  <a:pt x="862968" y="210551"/>
                  <a:pt x="839449" y="194872"/>
                </a:cubicBezTo>
                <a:cubicBezTo>
                  <a:pt x="824459" y="184879"/>
                  <a:pt x="808036" y="176756"/>
                  <a:pt x="794478" y="164892"/>
                </a:cubicBezTo>
                <a:cubicBezTo>
                  <a:pt x="742882" y="119745"/>
                  <a:pt x="699127" y="53162"/>
                  <a:pt x="629587" y="29981"/>
                </a:cubicBezTo>
                <a:cubicBezTo>
                  <a:pt x="565071" y="8475"/>
                  <a:pt x="599945" y="18822"/>
                  <a:pt x="524655" y="0"/>
                </a:cubicBezTo>
                <a:cubicBezTo>
                  <a:pt x="428998" y="6377"/>
                  <a:pt x="321017" y="3754"/>
                  <a:pt x="224852" y="29981"/>
                </a:cubicBezTo>
                <a:cubicBezTo>
                  <a:pt x="194364" y="38296"/>
                  <a:pt x="164891" y="49968"/>
                  <a:pt x="134911" y="59961"/>
                </a:cubicBezTo>
                <a:lnTo>
                  <a:pt x="89941" y="74951"/>
                </a:lnTo>
                <a:cubicBezTo>
                  <a:pt x="55145" y="179343"/>
                  <a:pt x="99842" y="67594"/>
                  <a:pt x="44970" y="149902"/>
                </a:cubicBezTo>
                <a:cubicBezTo>
                  <a:pt x="20273" y="186947"/>
                  <a:pt x="13324" y="214861"/>
                  <a:pt x="0" y="254833"/>
                </a:cubicBezTo>
                <a:cubicBezTo>
                  <a:pt x="4997" y="324787"/>
                  <a:pt x="-3080" y="396931"/>
                  <a:pt x="14990" y="464695"/>
                </a:cubicBezTo>
                <a:cubicBezTo>
                  <a:pt x="19061" y="479962"/>
                  <a:pt x="46411" y="471555"/>
                  <a:pt x="59960" y="479685"/>
                </a:cubicBezTo>
                <a:cubicBezTo>
                  <a:pt x="72079" y="486957"/>
                  <a:pt x="76122" y="506705"/>
                  <a:pt x="89941" y="509666"/>
                </a:cubicBezTo>
                <a:cubicBezTo>
                  <a:pt x="148774" y="522273"/>
                  <a:pt x="209862" y="519659"/>
                  <a:pt x="269823" y="524656"/>
                </a:cubicBezTo>
                <a:cubicBezTo>
                  <a:pt x="325393" y="543179"/>
                  <a:pt x="302301" y="514663"/>
                  <a:pt x="314793" y="539646"/>
                </a:cubicBezTo>
                <a:close/>
              </a:path>
            </a:pathLst>
          </a:cu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a:t>Raw Input</a:t>
            </a:r>
          </a:p>
        </p:txBody>
      </p:sp>
      <p:cxnSp>
        <p:nvCxnSpPr>
          <p:cNvPr id="10" name="Straight Arrow Connector 9"/>
          <p:cNvCxnSpPr>
            <a:stCxn id="8" idx="15"/>
            <a:endCxn id="7" idx="1"/>
          </p:cNvCxnSpPr>
          <p:nvPr/>
        </p:nvCxnSpPr>
        <p:spPr>
          <a:xfrm>
            <a:off x="2563509" y="2727181"/>
            <a:ext cx="524464" cy="35329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3" name="Straight Arrow Connector 12"/>
          <p:cNvCxnSpPr>
            <a:stCxn id="7" idx="3"/>
            <a:endCxn id="6" idx="2"/>
          </p:cNvCxnSpPr>
          <p:nvPr/>
        </p:nvCxnSpPr>
        <p:spPr>
          <a:xfrm flipV="1">
            <a:off x="5321507" y="3080478"/>
            <a:ext cx="794479" cy="1"/>
          </a:xfrm>
          <a:prstGeom prst="straightConnector1">
            <a:avLst/>
          </a:prstGeom>
          <a:ln>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15" name="Straight Arrow Connector 14"/>
          <p:cNvCxnSpPr>
            <a:stCxn id="5" idx="0"/>
            <a:endCxn id="6" idx="3"/>
          </p:cNvCxnSpPr>
          <p:nvPr/>
        </p:nvCxnSpPr>
        <p:spPr>
          <a:xfrm flipV="1">
            <a:off x="7187782" y="3657599"/>
            <a:ext cx="1" cy="812898"/>
          </a:xfrm>
          <a:prstGeom prst="straightConnector1">
            <a:avLst/>
          </a:prstGeom>
          <a:ln>
            <a:headEnd type="triangle"/>
            <a:tailEnd type="triangle"/>
          </a:ln>
        </p:spPr>
        <p:style>
          <a:lnRef idx="3">
            <a:schemeClr val="accent3"/>
          </a:lnRef>
          <a:fillRef idx="0">
            <a:schemeClr val="accent3"/>
          </a:fillRef>
          <a:effectRef idx="2">
            <a:schemeClr val="accent3"/>
          </a:effectRef>
          <a:fontRef idx="minor">
            <a:schemeClr val="tx1"/>
          </a:fontRef>
        </p:style>
      </p:cxnSp>
      <p:sp>
        <p:nvSpPr>
          <p:cNvPr id="18" name="Magnetic Disk 17"/>
          <p:cNvSpPr/>
          <p:nvPr/>
        </p:nvSpPr>
        <p:spPr>
          <a:xfrm>
            <a:off x="1798914" y="4339179"/>
            <a:ext cx="2578117" cy="2386742"/>
          </a:xfrm>
          <a:prstGeom prst="flowChartMagneticDisk">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Structured output (trained classifiers, JSON for D3</a:t>
            </a:r>
            <a:r>
              <a:rPr lang="en-US"/>
              <a:t>, visualizations)</a:t>
            </a:r>
            <a:endParaRPr lang="en-US" dirty="0"/>
          </a:p>
        </p:txBody>
      </p:sp>
      <p:cxnSp>
        <p:nvCxnSpPr>
          <p:cNvPr id="22" name="Straight Arrow Connector 21"/>
          <p:cNvCxnSpPr>
            <a:stCxn id="7" idx="2"/>
            <a:endCxn id="18" idx="1"/>
          </p:cNvCxnSpPr>
          <p:nvPr/>
        </p:nvCxnSpPr>
        <p:spPr>
          <a:xfrm flipH="1">
            <a:off x="3087973" y="3710872"/>
            <a:ext cx="961454" cy="628307"/>
          </a:xfrm>
          <a:prstGeom prst="straightConnector1">
            <a:avLst/>
          </a:prstGeom>
          <a:ln>
            <a:headEnd type="triangle"/>
            <a:tailEnd type="triangle"/>
          </a:ln>
        </p:spPr>
        <p:style>
          <a:lnRef idx="3">
            <a:schemeClr val="accent3"/>
          </a:lnRef>
          <a:fillRef idx="0">
            <a:schemeClr val="accent3"/>
          </a:fillRef>
          <a:effectRef idx="2">
            <a:schemeClr val="accent3"/>
          </a:effectRef>
          <a:fontRef idx="minor">
            <a:schemeClr val="tx1"/>
          </a:fontRef>
        </p:style>
      </p:cxnSp>
      <p:sp>
        <p:nvSpPr>
          <p:cNvPr id="23" name="TextBox 22"/>
          <p:cNvSpPr txBox="1"/>
          <p:nvPr/>
        </p:nvSpPr>
        <p:spPr>
          <a:xfrm>
            <a:off x="5426439" y="2740096"/>
            <a:ext cx="659566" cy="369332"/>
          </a:xfrm>
          <a:prstGeom prst="rect">
            <a:avLst/>
          </a:prstGeom>
          <a:noFill/>
        </p:spPr>
        <p:txBody>
          <a:bodyPr wrap="square" rtlCol="0">
            <a:spAutoFit/>
          </a:bodyPr>
          <a:lstStyle/>
          <a:p>
            <a:r>
              <a:rPr lang="en-US"/>
              <a:t>SQL</a:t>
            </a:r>
          </a:p>
        </p:txBody>
      </p:sp>
      <p:sp>
        <p:nvSpPr>
          <p:cNvPr id="24" name="TextBox 23"/>
          <p:cNvSpPr txBox="1"/>
          <p:nvPr/>
        </p:nvSpPr>
        <p:spPr>
          <a:xfrm rot="16200000">
            <a:off x="6673331" y="3824730"/>
            <a:ext cx="659566" cy="369332"/>
          </a:xfrm>
          <a:prstGeom prst="rect">
            <a:avLst/>
          </a:prstGeom>
          <a:noFill/>
        </p:spPr>
        <p:txBody>
          <a:bodyPr wrap="square" rtlCol="0">
            <a:spAutoFit/>
          </a:bodyPr>
          <a:lstStyle/>
          <a:p>
            <a:r>
              <a:rPr lang="en-US"/>
              <a:t>SQL</a:t>
            </a:r>
          </a:p>
        </p:txBody>
      </p:sp>
      <p:grpSp>
        <p:nvGrpSpPr>
          <p:cNvPr id="32" name="Group 31"/>
          <p:cNvGrpSpPr/>
          <p:nvPr/>
        </p:nvGrpSpPr>
        <p:grpSpPr>
          <a:xfrm>
            <a:off x="348126" y="1362047"/>
            <a:ext cx="8039311" cy="4322654"/>
            <a:chOff x="348126" y="1362047"/>
            <a:chExt cx="8039311" cy="4322654"/>
          </a:xfrm>
        </p:grpSpPr>
        <p:cxnSp>
          <p:nvCxnSpPr>
            <p:cNvPr id="26" name="Straight Arrow Connector 25"/>
            <p:cNvCxnSpPr/>
            <p:nvPr/>
          </p:nvCxnSpPr>
          <p:spPr>
            <a:xfrm flipH="1">
              <a:off x="7412636" y="1666805"/>
              <a:ext cx="307299" cy="6895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TextBox 26"/>
            <p:cNvSpPr txBox="1"/>
            <p:nvPr/>
          </p:nvSpPr>
          <p:spPr>
            <a:xfrm>
              <a:off x="7044932" y="1362047"/>
              <a:ext cx="1342505" cy="369332"/>
            </a:xfrm>
            <a:prstGeom prst="rect">
              <a:avLst/>
            </a:prstGeom>
            <a:noFill/>
          </p:spPr>
          <p:txBody>
            <a:bodyPr wrap="square" rtlCol="0">
              <a:spAutoFit/>
            </a:bodyPr>
            <a:lstStyle/>
            <a:p>
              <a:pPr algn="ctr"/>
              <a:r>
                <a:rPr lang="en-US"/>
                <a:t>Persists!</a:t>
              </a:r>
            </a:p>
          </p:txBody>
        </p:sp>
        <p:cxnSp>
          <p:nvCxnSpPr>
            <p:cNvPr id="28" name="Straight Arrow Connector 27"/>
            <p:cNvCxnSpPr/>
            <p:nvPr/>
          </p:nvCxnSpPr>
          <p:spPr>
            <a:xfrm>
              <a:off x="1023130" y="5345625"/>
              <a:ext cx="667501" cy="3390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TextBox 28"/>
            <p:cNvSpPr txBox="1"/>
            <p:nvPr/>
          </p:nvSpPr>
          <p:spPr>
            <a:xfrm>
              <a:off x="348126" y="5040867"/>
              <a:ext cx="1342505" cy="369332"/>
            </a:xfrm>
            <a:prstGeom prst="rect">
              <a:avLst/>
            </a:prstGeom>
            <a:noFill/>
          </p:spPr>
          <p:txBody>
            <a:bodyPr wrap="square" rtlCol="0">
              <a:spAutoFit/>
            </a:bodyPr>
            <a:lstStyle/>
            <a:p>
              <a:pPr algn="ctr"/>
              <a:r>
                <a:rPr lang="en-US"/>
                <a:t>Persists!</a:t>
              </a:r>
            </a:p>
          </p:txBody>
        </p:sp>
      </p:grpSp>
    </p:spTree>
    <p:extLst>
      <p:ext uri="{BB962C8B-B14F-4D97-AF65-F5344CB8AC3E}">
        <p14:creationId xmlns:p14="http://schemas.microsoft.com/office/powerpoint/2010/main" val="255399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8" grpId="0" animBg="1"/>
      <p:bldP spid="23" grpId="0"/>
      <p:bldP spid="24" grpId="0"/>
      <p:bldP spid="24"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780C8-1A29-CF4C-8B0A-968D1463D724}"/>
              </a:ext>
            </a:extLst>
          </p:cNvPr>
          <p:cNvSpPr>
            <a:spLocks noGrp="1"/>
          </p:cNvSpPr>
          <p:nvPr>
            <p:ph type="title"/>
          </p:nvPr>
        </p:nvSpPr>
        <p:spPr/>
        <p:txBody>
          <a:bodyPr/>
          <a:lstStyle/>
          <a:p>
            <a:r>
              <a:rPr lang="en-US" dirty="0"/>
              <a:t>EDA &amp; Viz</a:t>
            </a:r>
          </a:p>
        </p:txBody>
      </p:sp>
      <p:sp>
        <p:nvSpPr>
          <p:cNvPr id="3" name="Content Placeholder 2">
            <a:extLst>
              <a:ext uri="{FF2B5EF4-FFF2-40B4-BE49-F238E27FC236}">
                <a16:creationId xmlns:a16="http://schemas.microsoft.com/office/drawing/2014/main" id="{9E00FA3F-F3F5-D148-9BB9-D996DA88851A}"/>
              </a:ext>
            </a:extLst>
          </p:cNvPr>
          <p:cNvSpPr>
            <a:spLocks noGrp="1"/>
          </p:cNvSpPr>
          <p:nvPr>
            <p:ph idx="1"/>
          </p:nvPr>
        </p:nvSpPr>
        <p:spPr>
          <a:xfrm>
            <a:off x="457200" y="1752600"/>
            <a:ext cx="7620000" cy="4952682"/>
          </a:xfrm>
        </p:spPr>
        <p:txBody>
          <a:bodyPr>
            <a:normAutofit fontScale="92500" lnSpcReduction="10000"/>
          </a:bodyPr>
          <a:lstStyle/>
          <a:p>
            <a:r>
              <a:rPr lang="en-US" dirty="0"/>
              <a:t>Missing data</a:t>
            </a:r>
          </a:p>
          <a:p>
            <a:pPr marL="342900" indent="-342900">
              <a:buFont typeface="Arial" panose="020B0604020202020204" pitchFamily="34" charset="0"/>
              <a:buChar char="•"/>
            </a:pPr>
            <a:r>
              <a:rPr lang="en-US" dirty="0"/>
              <a:t>MCAR</a:t>
            </a:r>
          </a:p>
          <a:p>
            <a:pPr marL="342900" indent="-342900">
              <a:buFont typeface="Arial" panose="020B0604020202020204" pitchFamily="34" charset="0"/>
              <a:buChar char="•"/>
            </a:pPr>
            <a:r>
              <a:rPr lang="en-US" dirty="0"/>
              <a:t>MAR</a:t>
            </a:r>
          </a:p>
          <a:p>
            <a:pPr marL="342900" indent="-342900">
              <a:buFont typeface="Arial" panose="020B0604020202020204" pitchFamily="34" charset="0"/>
              <a:buChar char="•"/>
            </a:pPr>
            <a:r>
              <a:rPr lang="en-US" dirty="0"/>
              <a:t>MNAR</a:t>
            </a:r>
          </a:p>
          <a:p>
            <a:pPr marL="342900" indent="-342900">
              <a:buFont typeface="Arial" panose="020B0604020202020204" pitchFamily="34" charset="0"/>
              <a:buChar char="•"/>
            </a:pPr>
            <a:r>
              <a:rPr lang="en-US" dirty="0"/>
              <a:t>Single &amp; multiple imputation</a:t>
            </a:r>
          </a:p>
          <a:p>
            <a:r>
              <a:rPr lang="en-US" dirty="0"/>
              <a:t>Analysis </a:t>
            </a:r>
          </a:p>
          <a:p>
            <a:pPr marL="342900" indent="-342900">
              <a:buFont typeface="Arial" panose="020B0604020202020204" pitchFamily="34" charset="0"/>
              <a:buChar char="•"/>
            </a:pPr>
            <a:r>
              <a:rPr lang="en-US" dirty="0"/>
              <a:t>Basic linear regression</a:t>
            </a:r>
          </a:p>
          <a:p>
            <a:pPr marL="342900" indent="-342900">
              <a:buFont typeface="Arial" panose="020B0604020202020204" pitchFamily="34" charset="0"/>
              <a:buChar char="•"/>
            </a:pPr>
            <a:r>
              <a:rPr lang="en-US" dirty="0"/>
              <a:t>Outlier detection</a:t>
            </a:r>
          </a:p>
          <a:p>
            <a:pPr marL="342900" indent="-342900">
              <a:buFont typeface="Arial" panose="020B0604020202020204" pitchFamily="34" charset="0"/>
              <a:buChar char="•"/>
            </a:pPr>
            <a:r>
              <a:rPr lang="en-US" dirty="0"/>
              <a:t>Summary statistics / robust statistics</a:t>
            </a:r>
          </a:p>
          <a:p>
            <a:pPr marL="342900" indent="-342900">
              <a:buFont typeface="Arial" panose="020B0604020202020204" pitchFamily="34" charset="0"/>
              <a:buChar char="•"/>
            </a:pPr>
            <a:r>
              <a:rPr lang="en-US" dirty="0"/>
              <a:t>Variance, </a:t>
            </a:r>
            <a:r>
              <a:rPr lang="en-US" dirty="0" err="1"/>
              <a:t>stdev</a:t>
            </a:r>
            <a:r>
              <a:rPr lang="en-US" dirty="0"/>
              <a:t>, covariance, Pearson’s correlation coefficient</a:t>
            </a:r>
          </a:p>
          <a:p>
            <a:pPr marL="342900" indent="-342900">
              <a:buFont typeface="Arial" panose="020B0604020202020204" pitchFamily="34" charset="0"/>
              <a:buChar char="•"/>
            </a:pPr>
            <a:r>
              <a:rPr lang="en-US" dirty="0"/>
              <a:t>Hypothesis testing</a:t>
            </a:r>
          </a:p>
          <a:p>
            <a:pPr marL="342900" indent="-342900">
              <a:buFont typeface="Arial" panose="020B0604020202020204" pitchFamily="34" charset="0"/>
              <a:buChar char="•"/>
            </a:pPr>
            <a:r>
              <a:rPr lang="en-US" dirty="0"/>
              <a:t>Bayes’ rule</a:t>
            </a:r>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5FA04896-CFBE-784C-B1C9-055749D28E6C}"/>
              </a:ext>
            </a:extLst>
          </p:cNvPr>
          <p:cNvSpPr>
            <a:spLocks noGrp="1"/>
          </p:cNvSpPr>
          <p:nvPr>
            <p:ph type="sldNum" sz="quarter" idx="12"/>
          </p:nvPr>
        </p:nvSpPr>
        <p:spPr/>
        <p:txBody>
          <a:bodyPr/>
          <a:lstStyle/>
          <a:p>
            <a:fld id="{A2EF37A0-74FC-AB4F-AE4C-D9BFC6719E9F}" type="slidenum">
              <a:rPr lang="en-US" smtClean="0"/>
              <a:t>31</a:t>
            </a:fld>
            <a:endParaRPr lang="en-US"/>
          </a:p>
        </p:txBody>
      </p:sp>
    </p:spTree>
    <p:extLst>
      <p:ext uri="{BB962C8B-B14F-4D97-AF65-F5344CB8AC3E}">
        <p14:creationId xmlns:p14="http://schemas.microsoft.com/office/powerpoint/2010/main" val="30872639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EDA: Missing Data</a:t>
            </a:r>
          </a:p>
        </p:txBody>
      </p:sp>
      <p:sp>
        <p:nvSpPr>
          <p:cNvPr id="3" name="Content Placeholder 2"/>
          <p:cNvSpPr>
            <a:spLocks noGrp="1"/>
          </p:cNvSpPr>
          <p:nvPr>
            <p:ph idx="1"/>
          </p:nvPr>
        </p:nvSpPr>
        <p:spPr/>
        <p:txBody>
          <a:bodyPr/>
          <a:lstStyle/>
          <a:p>
            <a:r>
              <a:rPr lang="en-US" dirty="0"/>
              <a:t>Missing data is information that we want to know, but don’t</a:t>
            </a:r>
          </a:p>
          <a:p>
            <a:r>
              <a:rPr lang="en-US" dirty="0"/>
              <a:t>It can come in many forms, e.g.:</a:t>
            </a:r>
          </a:p>
          <a:p>
            <a:pPr marL="342900" indent="-342900">
              <a:buFont typeface="Arial" charset="0"/>
              <a:buChar char="•"/>
            </a:pPr>
            <a:r>
              <a:rPr lang="en-US" b="0" dirty="0"/>
              <a:t>People not answering questions on surveys</a:t>
            </a:r>
          </a:p>
          <a:p>
            <a:pPr marL="342900" indent="-342900">
              <a:buFont typeface="Arial" charset="0"/>
              <a:buChar char="•"/>
            </a:pPr>
            <a:r>
              <a:rPr lang="en-US" b="0" dirty="0"/>
              <a:t>Inaccurate recordings of the height of plants that need to be discarded</a:t>
            </a:r>
          </a:p>
          <a:p>
            <a:pPr marL="342900" indent="-342900">
              <a:buFont typeface="Arial" charset="0"/>
              <a:buChar char="•"/>
            </a:pPr>
            <a:r>
              <a:rPr lang="en-US" b="0" dirty="0"/>
              <a:t>Canceled runs in a driving experiment due to rain</a:t>
            </a:r>
          </a:p>
          <a:p>
            <a:r>
              <a:rPr lang="en-US" dirty="0"/>
              <a:t>Could also consider missing columns (no collection at all) to be missing data </a:t>
            </a:r>
            <a:r>
              <a:rPr lang="mr-IN" dirty="0"/>
              <a:t>…</a:t>
            </a:r>
            <a:endParaRPr lang="en-US" dirty="0"/>
          </a:p>
        </p:txBody>
      </p:sp>
      <p:sp>
        <p:nvSpPr>
          <p:cNvPr id="4" name="TextBox 3"/>
          <p:cNvSpPr txBox="1"/>
          <p:nvPr/>
        </p:nvSpPr>
        <p:spPr>
          <a:xfrm>
            <a:off x="0" y="6519446"/>
            <a:ext cx="614597" cy="338554"/>
          </a:xfrm>
          <a:prstGeom prst="rect">
            <a:avLst/>
          </a:prstGeom>
          <a:noFill/>
        </p:spPr>
        <p:txBody>
          <a:bodyPr wrap="square" rtlCol="0">
            <a:spAutoFit/>
          </a:bodyPr>
          <a:lstStyle/>
          <a:p>
            <a:pPr algn="ctr"/>
            <a:r>
              <a:rPr lang="en-US" sz="1600">
                <a:solidFill>
                  <a:schemeClr val="bg1">
                    <a:lumMod val="50000"/>
                  </a:schemeClr>
                </a:solidFill>
              </a:rPr>
              <a:t>[JA]</a:t>
            </a:r>
            <a:endParaRPr lang="en-US" sz="1600" dirty="0">
              <a:solidFill>
                <a:schemeClr val="bg1">
                  <a:lumMod val="50000"/>
                </a:schemeClr>
              </a:solidFill>
            </a:endParaRPr>
          </a:p>
        </p:txBody>
      </p:sp>
      <p:sp>
        <p:nvSpPr>
          <p:cNvPr id="5" name="Slide Number Placeholder 4"/>
          <p:cNvSpPr>
            <a:spLocks noGrp="1"/>
          </p:cNvSpPr>
          <p:nvPr>
            <p:ph type="sldNum" sz="quarter" idx="12"/>
          </p:nvPr>
        </p:nvSpPr>
        <p:spPr/>
        <p:txBody>
          <a:bodyPr/>
          <a:lstStyle/>
          <a:p>
            <a:fld id="{A2EF37A0-74FC-AB4F-AE4C-D9BFC6719E9F}" type="slidenum">
              <a:rPr lang="en-US" smtClean="0"/>
              <a:t>32</a:t>
            </a:fld>
            <a:endParaRPr lang="en-US"/>
          </a:p>
        </p:txBody>
      </p:sp>
    </p:spTree>
    <p:extLst>
      <p:ext uri="{BB962C8B-B14F-4D97-AF65-F5344CB8AC3E}">
        <p14:creationId xmlns:p14="http://schemas.microsoft.com/office/powerpoint/2010/main" val="27109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322695" cy="1371600"/>
          </a:xfrm>
        </p:spPr>
        <p:txBody>
          <a:bodyPr>
            <a:normAutofit/>
          </a:bodyPr>
          <a:lstStyle/>
          <a:p>
            <a:r>
              <a:rPr lang="en-US" dirty="0"/>
              <a:t>EDA: Complete Case Analysis</a:t>
            </a:r>
          </a:p>
        </p:txBody>
      </p:sp>
      <p:sp>
        <p:nvSpPr>
          <p:cNvPr id="3" name="Content Placeholder 2"/>
          <p:cNvSpPr>
            <a:spLocks noGrp="1"/>
          </p:cNvSpPr>
          <p:nvPr>
            <p:ph idx="1"/>
          </p:nvPr>
        </p:nvSpPr>
        <p:spPr/>
        <p:txBody>
          <a:bodyPr>
            <a:normAutofit fontScale="92500" lnSpcReduction="10000"/>
          </a:bodyPr>
          <a:lstStyle/>
          <a:p>
            <a:r>
              <a:rPr lang="en-US" dirty="0"/>
              <a:t>Delete all tuples with any missing values at all, so you are left only with observations with all variables observed</a:t>
            </a:r>
          </a:p>
          <a:p>
            <a:endParaRPr lang="en-US" dirty="0"/>
          </a:p>
          <a:p>
            <a:endParaRPr lang="en-US" dirty="0"/>
          </a:p>
          <a:p>
            <a:endParaRPr lang="en-US" dirty="0"/>
          </a:p>
          <a:p>
            <a:r>
              <a:rPr lang="en-US" dirty="0"/>
              <a:t>Default behavior for libraries for analysis (e.g., regression)</a:t>
            </a:r>
          </a:p>
          <a:p>
            <a:pPr marL="342900" indent="-342900">
              <a:buFont typeface="Arial" charset="0"/>
              <a:buChar char="•"/>
            </a:pPr>
            <a:r>
              <a:rPr lang="en-US" b="0" dirty="0"/>
              <a:t>We’ll talk about this much more during the Stats/ML lectures</a:t>
            </a:r>
          </a:p>
          <a:p>
            <a:r>
              <a:rPr lang="en-US" dirty="0"/>
              <a:t>This is the simplest way to handle missing data. In some cases, will work fine; in others, </a:t>
            </a:r>
            <a:r>
              <a:rPr lang="en-US" dirty="0">
                <a:solidFill>
                  <a:schemeClr val="tx2"/>
                </a:solidFill>
              </a:rPr>
              <a:t>?????????????</a:t>
            </a:r>
            <a:r>
              <a:rPr lang="en-US" dirty="0"/>
              <a:t>:</a:t>
            </a:r>
          </a:p>
          <a:p>
            <a:pPr marL="342900" indent="-342900">
              <a:buFont typeface="Arial" charset="0"/>
              <a:buChar char="•"/>
            </a:pPr>
            <a:r>
              <a:rPr lang="en-US" b="0" dirty="0"/>
              <a:t>Loss of sample will lead to variance larger than reflected by the size of your data</a:t>
            </a:r>
          </a:p>
          <a:p>
            <a:pPr marL="342900" indent="-342900">
              <a:buFont typeface="Arial" charset="0"/>
              <a:buChar char="•"/>
            </a:pPr>
            <a:r>
              <a:rPr lang="en-US" b="0" dirty="0"/>
              <a:t>May bias your sample</a:t>
            </a:r>
          </a:p>
          <a:p>
            <a:endParaRPr lang="en-US" dirty="0"/>
          </a:p>
        </p:txBody>
      </p:sp>
      <p:sp>
        <p:nvSpPr>
          <p:cNvPr id="4" name="Rounded Rectangle 3"/>
          <p:cNvSpPr/>
          <p:nvPr/>
        </p:nvSpPr>
        <p:spPr>
          <a:xfrm>
            <a:off x="457200" y="2469892"/>
            <a:ext cx="7997252" cy="95982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92D050"/>
                </a:solidFill>
                <a:latin typeface="Courier" charset="0"/>
                <a:ea typeface="Courier" charset="0"/>
                <a:cs typeface="Courier" charset="0"/>
              </a:rPr>
              <a:t># Clean out rows with nil values</a:t>
            </a:r>
          </a:p>
          <a:p>
            <a:r>
              <a:rPr lang="en-US" dirty="0" err="1">
                <a:latin typeface="Courier" charset="0"/>
                <a:ea typeface="Courier" charset="0"/>
                <a:cs typeface="Courier" charset="0"/>
              </a:rPr>
              <a:t>df</a:t>
            </a:r>
            <a:r>
              <a:rPr lang="en-US" dirty="0">
                <a:latin typeface="Courier" charset="0"/>
                <a:ea typeface="Courier" charset="0"/>
                <a:cs typeface="Courier" charset="0"/>
              </a:rPr>
              <a:t> = </a:t>
            </a:r>
            <a:r>
              <a:rPr lang="en-US" dirty="0" err="1">
                <a:latin typeface="Courier" charset="0"/>
                <a:ea typeface="Courier" charset="0"/>
                <a:cs typeface="Courier" charset="0"/>
              </a:rPr>
              <a:t>df.dropna</a:t>
            </a:r>
            <a:r>
              <a:rPr lang="en-US" dirty="0">
                <a:latin typeface="Courier" charset="0"/>
                <a:ea typeface="Courier" charset="0"/>
                <a:cs typeface="Courier" charset="0"/>
              </a:rPr>
              <a:t>()</a:t>
            </a:r>
          </a:p>
        </p:txBody>
      </p:sp>
      <p:sp>
        <p:nvSpPr>
          <p:cNvPr id="5" name="TextBox 4"/>
          <p:cNvSpPr txBox="1"/>
          <p:nvPr/>
        </p:nvSpPr>
        <p:spPr>
          <a:xfrm>
            <a:off x="0" y="6519446"/>
            <a:ext cx="614597" cy="338554"/>
          </a:xfrm>
          <a:prstGeom prst="rect">
            <a:avLst/>
          </a:prstGeom>
          <a:noFill/>
        </p:spPr>
        <p:txBody>
          <a:bodyPr wrap="square" rtlCol="0">
            <a:spAutoFit/>
          </a:bodyPr>
          <a:lstStyle/>
          <a:p>
            <a:pPr algn="ctr"/>
            <a:r>
              <a:rPr lang="en-US" sz="1600">
                <a:solidFill>
                  <a:schemeClr val="bg1">
                    <a:lumMod val="50000"/>
                  </a:schemeClr>
                </a:solidFill>
              </a:rPr>
              <a:t>[JA]</a:t>
            </a:r>
            <a:endParaRPr lang="en-US" sz="1600" dirty="0">
              <a:solidFill>
                <a:schemeClr val="bg1">
                  <a:lumMod val="50000"/>
                </a:schemeClr>
              </a:solidFill>
            </a:endParaRPr>
          </a:p>
        </p:txBody>
      </p:sp>
      <p:sp>
        <p:nvSpPr>
          <p:cNvPr id="6" name="Slide Number Placeholder 5"/>
          <p:cNvSpPr>
            <a:spLocks noGrp="1"/>
          </p:cNvSpPr>
          <p:nvPr>
            <p:ph type="sldNum" sz="quarter" idx="12"/>
          </p:nvPr>
        </p:nvSpPr>
        <p:spPr/>
        <p:txBody>
          <a:bodyPr/>
          <a:lstStyle/>
          <a:p>
            <a:fld id="{A2EF37A0-74FC-AB4F-AE4C-D9BFC6719E9F}" type="slidenum">
              <a:rPr lang="en-US" smtClean="0"/>
              <a:t>33</a:t>
            </a:fld>
            <a:endParaRPr lang="en-US"/>
          </a:p>
        </p:txBody>
      </p:sp>
      <p:pic>
        <p:nvPicPr>
          <p:cNvPr id="7" name="Picture 6"/>
          <p:cNvPicPr>
            <a:picLocks noChangeAspect="1"/>
          </p:cNvPicPr>
          <p:nvPr/>
        </p:nvPicPr>
        <p:blipFill>
          <a:blip r:embed="rId2"/>
          <a:stretch>
            <a:fillRect/>
          </a:stretch>
        </p:blipFill>
        <p:spPr>
          <a:xfrm>
            <a:off x="7135318" y="5327347"/>
            <a:ext cx="1567357" cy="1559803"/>
          </a:xfrm>
          <a:prstGeom prst="rect">
            <a:avLst/>
          </a:prstGeom>
        </p:spPr>
      </p:pic>
    </p:spTree>
    <p:extLst>
      <p:ext uri="{BB962C8B-B14F-4D97-AF65-F5344CB8AC3E}">
        <p14:creationId xmlns:p14="http://schemas.microsoft.com/office/powerpoint/2010/main" val="229484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EDA: Your Sample</a:t>
            </a:r>
          </a:p>
        </p:txBody>
      </p:sp>
      <p:graphicFrame>
        <p:nvGraphicFramePr>
          <p:cNvPr id="10" name="Content Placeholder 9"/>
          <p:cNvGraphicFramePr>
            <a:graphicFrameLocks noGrp="1"/>
          </p:cNvGraphicFramePr>
          <p:nvPr>
            <p:ph idx="1"/>
            <p:extLst/>
          </p:nvPr>
        </p:nvGraphicFramePr>
        <p:xfrm>
          <a:off x="457199" y="1752600"/>
          <a:ext cx="3635115" cy="4618219"/>
        </p:xfrm>
        <a:graphic>
          <a:graphicData uri="http://schemas.openxmlformats.org/drawingml/2006/table">
            <a:tbl>
              <a:tblPr firstRow="1">
                <a:tableStyleId>{7E9639D4-E3E2-4D34-9284-5A2195B3D0D7}</a:tableStyleId>
              </a:tblPr>
              <a:tblGrid>
                <a:gridCol w="1596374">
                  <a:extLst>
                    <a:ext uri="{9D8B030D-6E8A-4147-A177-3AD203B41FA5}">
                      <a16:colId xmlns:a16="http://schemas.microsoft.com/office/drawing/2014/main" val="20000"/>
                    </a:ext>
                  </a:extLst>
                </a:gridCol>
                <a:gridCol w="1096305">
                  <a:extLst>
                    <a:ext uri="{9D8B030D-6E8A-4147-A177-3AD203B41FA5}">
                      <a16:colId xmlns:a16="http://schemas.microsoft.com/office/drawing/2014/main" val="20001"/>
                    </a:ext>
                  </a:extLst>
                </a:gridCol>
                <a:gridCol w="942436">
                  <a:extLst>
                    <a:ext uri="{9D8B030D-6E8A-4147-A177-3AD203B41FA5}">
                      <a16:colId xmlns:a16="http://schemas.microsoft.com/office/drawing/2014/main" val="20002"/>
                    </a:ext>
                  </a:extLst>
                </a:gridCol>
              </a:tblGrid>
              <a:tr h="416667">
                <a:tc>
                  <a:txBody>
                    <a:bodyPr/>
                    <a:lstStyle/>
                    <a:p>
                      <a:pPr algn="ctr" fontAlgn="ctr"/>
                      <a:r>
                        <a:rPr lang="en-US" sz="1400" u="none" strike="noStrike" dirty="0">
                          <a:effectLst/>
                        </a:rPr>
                        <a:t>Hair Color</a:t>
                      </a:r>
                      <a:endParaRPr lang="en-US" sz="1400" b="1" i="0" u="none" strike="noStrike" dirty="0">
                        <a:solidFill>
                          <a:schemeClr val="bg1"/>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Gender</a:t>
                      </a:r>
                      <a:endParaRPr lang="en-US" sz="1400" b="1" i="0" u="none" strike="noStrike" dirty="0">
                        <a:solidFill>
                          <a:schemeClr val="bg1"/>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Grade</a:t>
                      </a:r>
                      <a:endParaRPr lang="en-US" sz="1400" b="1" i="0" u="none" strike="noStrike" dirty="0">
                        <a:solidFill>
                          <a:schemeClr val="bg1"/>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0"/>
                  </a:ext>
                </a:extLst>
              </a:tr>
              <a:tr h="262597">
                <a:tc>
                  <a:txBody>
                    <a:bodyPr/>
                    <a:lstStyle/>
                    <a:p>
                      <a:pPr algn="ctr" fontAlgn="ctr"/>
                      <a:r>
                        <a:rPr lang="en-US" sz="1400" u="none" strike="noStrike" dirty="0">
                          <a:effectLst/>
                        </a:rPr>
                        <a:t>Red</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M</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A</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1"/>
                  </a:ext>
                </a:extLst>
              </a:tr>
              <a:tr h="262597">
                <a:tc>
                  <a:txBody>
                    <a:bodyPr/>
                    <a:lstStyle/>
                    <a:p>
                      <a:pPr algn="ctr" fontAlgn="ctr"/>
                      <a:r>
                        <a:rPr lang="en-US" sz="1400" u="none" strike="noStrike" dirty="0">
                          <a:effectLst/>
                        </a:rPr>
                        <a:t>Brown</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F</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A</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2"/>
                  </a:ext>
                </a:extLst>
              </a:tr>
              <a:tr h="262597">
                <a:tc>
                  <a:txBody>
                    <a:bodyPr/>
                    <a:lstStyle/>
                    <a:p>
                      <a:pPr algn="ctr" fontAlgn="ctr"/>
                      <a:r>
                        <a:rPr lang="en-US" sz="1400" u="none" strike="noStrike" dirty="0">
                          <a:effectLst/>
                        </a:rPr>
                        <a:t>Black</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F</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B</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3"/>
                  </a:ext>
                </a:extLst>
              </a:tr>
              <a:tr h="262597">
                <a:tc>
                  <a:txBody>
                    <a:bodyPr/>
                    <a:lstStyle/>
                    <a:p>
                      <a:pPr algn="ctr" fontAlgn="ctr"/>
                      <a:r>
                        <a:rPr lang="en-US" sz="1400" u="none" strike="noStrike" dirty="0">
                          <a:effectLst/>
                        </a:rPr>
                        <a:t>Black</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M</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A</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4"/>
                  </a:ext>
                </a:extLst>
              </a:tr>
              <a:tr h="262597">
                <a:tc>
                  <a:txBody>
                    <a:bodyPr/>
                    <a:lstStyle/>
                    <a:p>
                      <a:pPr algn="ctr" fontAlgn="ctr"/>
                      <a:r>
                        <a:rPr lang="en-US" sz="1400" u="none" strike="noStrike" dirty="0">
                          <a:effectLst/>
                        </a:rPr>
                        <a:t>Brown</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M</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 </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5"/>
                  </a:ext>
                </a:extLst>
              </a:tr>
              <a:tr h="262597">
                <a:tc>
                  <a:txBody>
                    <a:bodyPr/>
                    <a:lstStyle/>
                    <a:p>
                      <a:pPr algn="ctr" fontAlgn="ctr"/>
                      <a:r>
                        <a:rPr lang="en-US" sz="1400" u="none" strike="noStrike" dirty="0">
                          <a:effectLst/>
                        </a:rPr>
                        <a:t>Brown</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M</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 </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6"/>
                  </a:ext>
                </a:extLst>
              </a:tr>
              <a:tr h="262597">
                <a:tc>
                  <a:txBody>
                    <a:bodyPr/>
                    <a:lstStyle/>
                    <a:p>
                      <a:pPr algn="ctr" fontAlgn="ctr"/>
                      <a:r>
                        <a:rPr lang="en-US" sz="1400" u="none" strike="noStrike" dirty="0">
                          <a:effectLst/>
                        </a:rPr>
                        <a:t>Brown</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F</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 </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7"/>
                  </a:ext>
                </a:extLst>
              </a:tr>
              <a:tr h="262597">
                <a:tc>
                  <a:txBody>
                    <a:bodyPr/>
                    <a:lstStyle/>
                    <a:p>
                      <a:pPr algn="ctr" fontAlgn="ctr"/>
                      <a:r>
                        <a:rPr lang="en-US" sz="1400" u="none" strike="noStrike" dirty="0">
                          <a:effectLst/>
                        </a:rPr>
                        <a:t>Black</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M</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B</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8"/>
                  </a:ext>
                </a:extLst>
              </a:tr>
              <a:tr h="262597">
                <a:tc>
                  <a:txBody>
                    <a:bodyPr/>
                    <a:lstStyle/>
                    <a:p>
                      <a:pPr algn="ctr" fontAlgn="ctr"/>
                      <a:r>
                        <a:rPr lang="en-US" sz="1400" u="none" strike="noStrike" dirty="0">
                          <a:effectLst/>
                        </a:rPr>
                        <a:t>Black</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M</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B</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9"/>
                  </a:ext>
                </a:extLst>
              </a:tr>
              <a:tr h="262597">
                <a:tc>
                  <a:txBody>
                    <a:bodyPr/>
                    <a:lstStyle/>
                    <a:p>
                      <a:pPr algn="ctr" fontAlgn="ctr"/>
                      <a:r>
                        <a:rPr lang="en-US" sz="1400" u="none" strike="noStrike" dirty="0">
                          <a:effectLst/>
                        </a:rPr>
                        <a:t>Brown</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F</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A</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10"/>
                  </a:ext>
                </a:extLst>
              </a:tr>
              <a:tr h="262597">
                <a:tc>
                  <a:txBody>
                    <a:bodyPr/>
                    <a:lstStyle/>
                    <a:p>
                      <a:pPr algn="ctr" fontAlgn="ctr"/>
                      <a:r>
                        <a:rPr lang="en-US" sz="1400" u="none" strike="noStrike" dirty="0">
                          <a:effectLst/>
                        </a:rPr>
                        <a:t>Black</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F</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 </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11"/>
                  </a:ext>
                </a:extLst>
              </a:tr>
              <a:tr h="262597">
                <a:tc>
                  <a:txBody>
                    <a:bodyPr/>
                    <a:lstStyle/>
                    <a:p>
                      <a:pPr algn="ctr" fontAlgn="ctr"/>
                      <a:r>
                        <a:rPr lang="en-US" sz="1400" u="none" strike="noStrike" dirty="0">
                          <a:effectLst/>
                        </a:rPr>
                        <a:t>Brown</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F</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C</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12"/>
                  </a:ext>
                </a:extLst>
              </a:tr>
              <a:tr h="262597">
                <a:tc>
                  <a:txBody>
                    <a:bodyPr/>
                    <a:lstStyle/>
                    <a:p>
                      <a:pPr algn="ctr" fontAlgn="ctr"/>
                      <a:r>
                        <a:rPr lang="en-US" sz="1400" u="none" strike="noStrike" dirty="0">
                          <a:effectLst/>
                        </a:rPr>
                        <a:t>Red</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M</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 </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13"/>
                  </a:ext>
                </a:extLst>
              </a:tr>
              <a:tr h="262597">
                <a:tc>
                  <a:txBody>
                    <a:bodyPr/>
                    <a:lstStyle/>
                    <a:p>
                      <a:pPr algn="ctr" fontAlgn="ctr"/>
                      <a:r>
                        <a:rPr lang="en-US" sz="1400" u="none" strike="noStrike" dirty="0">
                          <a:effectLst/>
                        </a:rPr>
                        <a:t>Red</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F</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A</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14"/>
                  </a:ext>
                </a:extLst>
              </a:tr>
              <a:tr h="262597">
                <a:tc>
                  <a:txBody>
                    <a:bodyPr/>
                    <a:lstStyle/>
                    <a:p>
                      <a:pPr algn="ctr" fontAlgn="ctr"/>
                      <a:r>
                        <a:rPr lang="en-US" sz="1400" u="none" strike="noStrike" dirty="0">
                          <a:effectLst/>
                        </a:rPr>
                        <a:t>Brown</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M</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A</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15"/>
                  </a:ext>
                </a:extLst>
              </a:tr>
              <a:tr h="262597">
                <a:tc>
                  <a:txBody>
                    <a:bodyPr/>
                    <a:lstStyle/>
                    <a:p>
                      <a:pPr algn="ctr" fontAlgn="ctr"/>
                      <a:r>
                        <a:rPr lang="en-US" sz="1400" u="none" strike="noStrike" dirty="0">
                          <a:effectLst/>
                        </a:rPr>
                        <a:t>Black</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M</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A</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16"/>
                  </a:ext>
                </a:extLst>
              </a:tr>
            </a:tbl>
          </a:graphicData>
        </a:graphic>
      </p:graphicFrame>
      <p:sp>
        <p:nvSpPr>
          <p:cNvPr id="11" name="TextBox 10"/>
          <p:cNvSpPr txBox="1"/>
          <p:nvPr/>
        </p:nvSpPr>
        <p:spPr>
          <a:xfrm>
            <a:off x="4515666" y="1752600"/>
            <a:ext cx="4187009" cy="3046988"/>
          </a:xfrm>
          <a:prstGeom prst="rect">
            <a:avLst/>
          </a:prstGeom>
          <a:noFill/>
        </p:spPr>
        <p:txBody>
          <a:bodyPr wrap="square" rtlCol="0">
            <a:spAutoFit/>
          </a:bodyPr>
          <a:lstStyle/>
          <a:p>
            <a:pPr>
              <a:buClr>
                <a:schemeClr val="accent1">
                  <a:lumMod val="75000"/>
                </a:schemeClr>
              </a:buClr>
            </a:pPr>
            <a:r>
              <a:rPr lang="en-US" sz="2400" dirty="0"/>
              <a:t>Summary:</a:t>
            </a:r>
          </a:p>
          <a:p>
            <a:pPr marL="342900" indent="-342900">
              <a:buClr>
                <a:schemeClr val="accent1">
                  <a:lumMod val="75000"/>
                </a:schemeClr>
              </a:buClr>
              <a:buFont typeface="Arial" charset="0"/>
              <a:buChar char="•"/>
            </a:pPr>
            <a:r>
              <a:rPr lang="en-US" sz="2400" dirty="0"/>
              <a:t>7 students received As</a:t>
            </a:r>
          </a:p>
          <a:p>
            <a:pPr marL="342900" indent="-342900">
              <a:buClr>
                <a:schemeClr val="accent1">
                  <a:lumMod val="75000"/>
                </a:schemeClr>
              </a:buClr>
              <a:buFont typeface="Arial" charset="0"/>
              <a:buChar char="•"/>
            </a:pPr>
            <a:r>
              <a:rPr lang="en-US" sz="2400" dirty="0"/>
              <a:t>3 students received </a:t>
            </a:r>
            <a:r>
              <a:rPr lang="en-US" sz="2400" dirty="0" err="1"/>
              <a:t>Bs</a:t>
            </a:r>
            <a:endParaRPr lang="en-US" sz="2400" dirty="0"/>
          </a:p>
          <a:p>
            <a:pPr marL="342900" indent="-342900">
              <a:buClr>
                <a:schemeClr val="accent1">
                  <a:lumMod val="75000"/>
                </a:schemeClr>
              </a:buClr>
              <a:buFont typeface="Arial" charset="0"/>
              <a:buChar char="•"/>
            </a:pPr>
            <a:r>
              <a:rPr lang="en-US" sz="2400" dirty="0"/>
              <a:t>1 student received a C</a:t>
            </a:r>
          </a:p>
          <a:p>
            <a:pPr marL="214313" indent="-214313">
              <a:buClr>
                <a:schemeClr val="accent1">
                  <a:lumMod val="75000"/>
                </a:schemeClr>
              </a:buClr>
              <a:buFont typeface="Arial" panose="020B0604020202020204" pitchFamily="34" charset="0"/>
              <a:buChar char="•"/>
            </a:pPr>
            <a:endParaRPr lang="en-US" sz="2400" dirty="0"/>
          </a:p>
          <a:p>
            <a:pPr>
              <a:buClr>
                <a:schemeClr val="accent1">
                  <a:lumMod val="75000"/>
                </a:schemeClr>
              </a:buClr>
            </a:pPr>
            <a:r>
              <a:rPr lang="en-US" sz="2400" dirty="0"/>
              <a:t>Nobody is failing!</a:t>
            </a:r>
          </a:p>
          <a:p>
            <a:pPr marL="214313" indent="-214313">
              <a:buClr>
                <a:schemeClr val="accent1">
                  <a:lumMod val="75000"/>
                </a:schemeClr>
              </a:buClr>
              <a:buFont typeface="Arial" panose="020B0604020202020204" pitchFamily="34" charset="0"/>
              <a:buChar char="•"/>
            </a:pPr>
            <a:r>
              <a:rPr lang="en-US" sz="2400" dirty="0"/>
              <a:t>But 5 students did not reveal their grade </a:t>
            </a:r>
            <a:r>
              <a:rPr lang="mr-IN" sz="2400" dirty="0"/>
              <a:t>…</a:t>
            </a:r>
            <a:endParaRPr lang="en-US" sz="2400" dirty="0"/>
          </a:p>
        </p:txBody>
      </p:sp>
      <p:sp>
        <p:nvSpPr>
          <p:cNvPr id="3" name="Slide Number Placeholder 2"/>
          <p:cNvSpPr>
            <a:spLocks noGrp="1"/>
          </p:cNvSpPr>
          <p:nvPr>
            <p:ph type="sldNum" sz="quarter" idx="12"/>
          </p:nvPr>
        </p:nvSpPr>
        <p:spPr/>
        <p:txBody>
          <a:bodyPr/>
          <a:lstStyle/>
          <a:p>
            <a:fld id="{A2EF37A0-74FC-AB4F-AE4C-D9BFC6719E9F}" type="slidenum">
              <a:rPr lang="en-US" smtClean="0"/>
              <a:t>34</a:t>
            </a:fld>
            <a:endParaRPr lang="en-US"/>
          </a:p>
        </p:txBody>
      </p:sp>
      <p:sp>
        <p:nvSpPr>
          <p:cNvPr id="6" name="TextBox 5"/>
          <p:cNvSpPr txBox="1"/>
          <p:nvPr/>
        </p:nvSpPr>
        <p:spPr>
          <a:xfrm>
            <a:off x="0" y="6519446"/>
            <a:ext cx="614597" cy="338554"/>
          </a:xfrm>
          <a:prstGeom prst="rect">
            <a:avLst/>
          </a:prstGeom>
          <a:noFill/>
        </p:spPr>
        <p:txBody>
          <a:bodyPr wrap="square" rtlCol="0">
            <a:spAutoFit/>
          </a:bodyPr>
          <a:lstStyle/>
          <a:p>
            <a:pPr algn="ctr"/>
            <a:r>
              <a:rPr lang="en-US" sz="1600">
                <a:solidFill>
                  <a:schemeClr val="bg1">
                    <a:lumMod val="50000"/>
                  </a:schemeClr>
                </a:solidFill>
              </a:rPr>
              <a:t>[JA]</a:t>
            </a:r>
            <a:endParaRPr lang="en-US" sz="1600" dirty="0">
              <a:solidFill>
                <a:schemeClr val="bg1">
                  <a:lumMod val="50000"/>
                </a:schemeClr>
              </a:solidFill>
            </a:endParaRPr>
          </a:p>
        </p:txBody>
      </p:sp>
    </p:spTree>
    <p:extLst>
      <p:ext uri="{BB962C8B-B14F-4D97-AF65-F5344CB8AC3E}">
        <p14:creationId xmlns:p14="http://schemas.microsoft.com/office/powerpoint/2010/main" val="255572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688767" cy="1371600"/>
          </a:xfrm>
        </p:spPr>
        <p:txBody>
          <a:bodyPr>
            <a:normAutofit/>
          </a:bodyPr>
          <a:lstStyle/>
          <a:p>
            <a:r>
              <a:rPr lang="en-US" dirty="0"/>
              <a:t>EDA: What influences a data point’s Presence?</a:t>
            </a:r>
          </a:p>
        </p:txBody>
      </p:sp>
      <p:sp>
        <p:nvSpPr>
          <p:cNvPr id="6" name="Content Placeholder 5"/>
          <p:cNvSpPr>
            <a:spLocks noGrp="1"/>
          </p:cNvSpPr>
          <p:nvPr>
            <p:ph idx="1"/>
          </p:nvPr>
        </p:nvSpPr>
        <p:spPr>
          <a:xfrm>
            <a:off x="457200" y="1752600"/>
            <a:ext cx="4531037" cy="4373563"/>
          </a:xfrm>
        </p:spPr>
        <p:txBody>
          <a:bodyPr>
            <a:normAutofit/>
          </a:bodyPr>
          <a:lstStyle/>
          <a:p>
            <a:pPr>
              <a:buClr>
                <a:schemeClr val="accent1">
                  <a:lumMod val="75000"/>
                </a:schemeClr>
              </a:buClr>
            </a:pPr>
            <a:r>
              <a:rPr lang="en-US" sz="1900" dirty="0"/>
              <a:t>Same dataset, but the values are replaced with a “0” if the data point is observed and “1” if it is not</a:t>
            </a:r>
          </a:p>
          <a:p>
            <a:pPr>
              <a:buClr>
                <a:schemeClr val="accent1">
                  <a:lumMod val="75000"/>
                </a:schemeClr>
              </a:buClr>
            </a:pPr>
            <a:br>
              <a:rPr lang="en-US" sz="1900" dirty="0"/>
            </a:br>
            <a:r>
              <a:rPr lang="en-US" sz="1900" dirty="0"/>
              <a:t>Question: for any one of these data points, what is the probability that the point is equal to “1” </a:t>
            </a:r>
            <a:r>
              <a:rPr lang="mr-IN" sz="1900" dirty="0"/>
              <a:t>…</a:t>
            </a:r>
            <a:r>
              <a:rPr lang="en-US" sz="1900" dirty="0"/>
              <a:t>?</a:t>
            </a:r>
          </a:p>
          <a:p>
            <a:pPr>
              <a:buClr>
                <a:schemeClr val="accent1">
                  <a:lumMod val="75000"/>
                </a:schemeClr>
              </a:buClr>
            </a:pPr>
            <a:br>
              <a:rPr lang="en-US" sz="1900" dirty="0"/>
            </a:br>
            <a:r>
              <a:rPr lang="en-US" sz="1900" dirty="0"/>
              <a:t>What type of missing-ness do the grades exhibit?</a:t>
            </a:r>
          </a:p>
        </p:txBody>
      </p:sp>
      <p:graphicFrame>
        <p:nvGraphicFramePr>
          <p:cNvPr id="4" name="Table 3"/>
          <p:cNvGraphicFramePr>
            <a:graphicFrameLocks noGrp="1"/>
          </p:cNvGraphicFramePr>
          <p:nvPr>
            <p:extLst/>
          </p:nvPr>
        </p:nvGraphicFramePr>
        <p:xfrm>
          <a:off x="5321508" y="1752602"/>
          <a:ext cx="3207895" cy="4766839"/>
        </p:xfrm>
        <a:graphic>
          <a:graphicData uri="http://schemas.openxmlformats.org/drawingml/2006/table">
            <a:tbl>
              <a:tblPr firstRow="1">
                <a:tableStyleId>{7E9639D4-E3E2-4D34-9284-5A2195B3D0D7}</a:tableStyleId>
              </a:tblPr>
              <a:tblGrid>
                <a:gridCol w="1416252">
                  <a:extLst>
                    <a:ext uri="{9D8B030D-6E8A-4147-A177-3AD203B41FA5}">
                      <a16:colId xmlns:a16="http://schemas.microsoft.com/office/drawing/2014/main" val="20000"/>
                    </a:ext>
                  </a:extLst>
                </a:gridCol>
                <a:gridCol w="972605">
                  <a:extLst>
                    <a:ext uri="{9D8B030D-6E8A-4147-A177-3AD203B41FA5}">
                      <a16:colId xmlns:a16="http://schemas.microsoft.com/office/drawing/2014/main" val="20001"/>
                    </a:ext>
                  </a:extLst>
                </a:gridCol>
                <a:gridCol w="819038">
                  <a:extLst>
                    <a:ext uri="{9D8B030D-6E8A-4147-A177-3AD203B41FA5}">
                      <a16:colId xmlns:a16="http://schemas.microsoft.com/office/drawing/2014/main" val="20002"/>
                    </a:ext>
                  </a:extLst>
                </a:gridCol>
              </a:tblGrid>
              <a:tr h="419743">
                <a:tc>
                  <a:txBody>
                    <a:bodyPr/>
                    <a:lstStyle/>
                    <a:p>
                      <a:pPr algn="ctr" fontAlgn="ctr"/>
                      <a:r>
                        <a:rPr lang="en-US" sz="1400" u="none" strike="noStrike" dirty="0">
                          <a:effectLst/>
                        </a:rPr>
                        <a:t>Hair Color</a:t>
                      </a:r>
                      <a:endParaRPr lang="en-US" sz="1400" b="1" i="0" u="none" strike="noStrike" dirty="0">
                        <a:solidFill>
                          <a:schemeClr val="bg1"/>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Gender</a:t>
                      </a:r>
                      <a:endParaRPr lang="en-US" sz="1400" b="1" i="0" u="none" strike="noStrike" dirty="0">
                        <a:solidFill>
                          <a:schemeClr val="bg1"/>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Grade</a:t>
                      </a:r>
                      <a:endParaRPr lang="en-US" sz="1400" b="1" i="0" u="none" strike="noStrike" dirty="0">
                        <a:solidFill>
                          <a:schemeClr val="bg1"/>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0"/>
                  </a:ext>
                </a:extLst>
              </a:tr>
              <a:tr h="264534">
                <a:tc>
                  <a:txBody>
                    <a:bodyPr/>
                    <a:lstStyle/>
                    <a:p>
                      <a:pPr algn="ctr" fontAlgn="ctr"/>
                      <a:r>
                        <a:rPr lang="en-US" sz="1400" u="none" strike="noStrike" dirty="0">
                          <a:effectLst/>
                        </a:rPr>
                        <a:t>0</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a:effectLst/>
                        </a:rPr>
                        <a:t>0</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a:effectLst/>
                        </a:rPr>
                        <a:t>0</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1"/>
                  </a:ext>
                </a:extLst>
              </a:tr>
              <a:tr h="264534">
                <a:tc>
                  <a:txBody>
                    <a:bodyPr/>
                    <a:lstStyle/>
                    <a:p>
                      <a:pPr algn="ctr" fontAlgn="ctr"/>
                      <a:r>
                        <a:rPr lang="en-US" sz="1400" u="none" strike="noStrike" dirty="0">
                          <a:effectLst/>
                        </a:rPr>
                        <a:t>0</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a:effectLst/>
                        </a:rPr>
                        <a:t>0</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a:effectLst/>
                        </a:rPr>
                        <a:t>0</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2"/>
                  </a:ext>
                </a:extLst>
              </a:tr>
              <a:tr h="264534">
                <a:tc>
                  <a:txBody>
                    <a:bodyPr/>
                    <a:lstStyle/>
                    <a:p>
                      <a:pPr algn="ctr" fontAlgn="ctr"/>
                      <a:r>
                        <a:rPr lang="en-US" sz="1400" u="none" strike="noStrike" dirty="0">
                          <a:effectLst/>
                        </a:rPr>
                        <a:t>0</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a:effectLst/>
                        </a:rPr>
                        <a:t>0</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a:effectLst/>
                        </a:rPr>
                        <a:t>0</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3"/>
                  </a:ext>
                </a:extLst>
              </a:tr>
              <a:tr h="264534">
                <a:tc>
                  <a:txBody>
                    <a:bodyPr/>
                    <a:lstStyle/>
                    <a:p>
                      <a:pPr algn="ctr" fontAlgn="ctr"/>
                      <a:r>
                        <a:rPr lang="en-US" sz="1400" u="none" strike="noStrike" dirty="0">
                          <a:effectLst/>
                        </a:rPr>
                        <a:t>0</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a:effectLst/>
                        </a:rPr>
                        <a:t>0</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a:effectLst/>
                        </a:rPr>
                        <a:t>0</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4"/>
                  </a:ext>
                </a:extLst>
              </a:tr>
              <a:tr h="292294">
                <a:tc>
                  <a:txBody>
                    <a:bodyPr/>
                    <a:lstStyle/>
                    <a:p>
                      <a:pPr algn="ctr" fontAlgn="ctr"/>
                      <a:r>
                        <a:rPr lang="en-US" sz="1400" u="none" strike="noStrike" dirty="0">
                          <a:effectLst/>
                        </a:rPr>
                        <a:t>0</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0</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sng" strike="noStrike">
                          <a:effectLst/>
                        </a:rPr>
                        <a:t>1</a:t>
                      </a:r>
                      <a:endParaRPr lang="en-US" sz="1400" b="1" i="0" u="sng"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5"/>
                  </a:ext>
                </a:extLst>
              </a:tr>
              <a:tr h="292294">
                <a:tc>
                  <a:txBody>
                    <a:bodyPr/>
                    <a:lstStyle/>
                    <a:p>
                      <a:pPr algn="ctr" fontAlgn="ctr"/>
                      <a:r>
                        <a:rPr lang="en-US" sz="1400" u="none" strike="noStrike" dirty="0">
                          <a:effectLst/>
                        </a:rPr>
                        <a:t>0</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0</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sng" strike="noStrike" dirty="0">
                          <a:effectLst/>
                        </a:rPr>
                        <a:t>1</a:t>
                      </a:r>
                      <a:endParaRPr lang="en-US" sz="1400" b="1" i="0" u="sng"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6"/>
                  </a:ext>
                </a:extLst>
              </a:tr>
              <a:tr h="292294">
                <a:tc>
                  <a:txBody>
                    <a:bodyPr/>
                    <a:lstStyle/>
                    <a:p>
                      <a:pPr algn="ctr" fontAlgn="ctr"/>
                      <a:r>
                        <a:rPr lang="en-US" sz="1400" u="none" strike="noStrike">
                          <a:effectLst/>
                        </a:rPr>
                        <a:t>0</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0</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sng" strike="noStrike" dirty="0">
                          <a:effectLst/>
                        </a:rPr>
                        <a:t>1</a:t>
                      </a:r>
                      <a:endParaRPr lang="en-US" sz="1400" b="1" i="0" u="sng"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7"/>
                  </a:ext>
                </a:extLst>
              </a:tr>
              <a:tr h="264534">
                <a:tc>
                  <a:txBody>
                    <a:bodyPr/>
                    <a:lstStyle/>
                    <a:p>
                      <a:pPr algn="ctr" fontAlgn="ctr"/>
                      <a:r>
                        <a:rPr lang="en-US" sz="1400" u="none" strike="noStrike">
                          <a:effectLst/>
                        </a:rPr>
                        <a:t>0</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0</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0</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8"/>
                  </a:ext>
                </a:extLst>
              </a:tr>
              <a:tr h="264534">
                <a:tc>
                  <a:txBody>
                    <a:bodyPr/>
                    <a:lstStyle/>
                    <a:p>
                      <a:pPr algn="ctr" fontAlgn="ctr"/>
                      <a:r>
                        <a:rPr lang="en-US" sz="1400" u="none" strike="noStrike">
                          <a:effectLst/>
                        </a:rPr>
                        <a:t>0</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0</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0</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9"/>
                  </a:ext>
                </a:extLst>
              </a:tr>
              <a:tr h="264534">
                <a:tc>
                  <a:txBody>
                    <a:bodyPr/>
                    <a:lstStyle/>
                    <a:p>
                      <a:pPr algn="ctr" fontAlgn="ctr"/>
                      <a:r>
                        <a:rPr lang="en-US" sz="1400" u="none" strike="noStrike">
                          <a:effectLst/>
                        </a:rPr>
                        <a:t>0</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0</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0</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10"/>
                  </a:ext>
                </a:extLst>
              </a:tr>
              <a:tr h="292294">
                <a:tc>
                  <a:txBody>
                    <a:bodyPr/>
                    <a:lstStyle/>
                    <a:p>
                      <a:pPr algn="ctr" fontAlgn="ctr"/>
                      <a:r>
                        <a:rPr lang="en-US" sz="1400" u="none" strike="noStrike">
                          <a:effectLst/>
                        </a:rPr>
                        <a:t>0</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a:effectLst/>
                        </a:rPr>
                        <a:t>0</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sng" strike="noStrike" dirty="0">
                          <a:effectLst/>
                        </a:rPr>
                        <a:t>1</a:t>
                      </a:r>
                      <a:endParaRPr lang="en-US" sz="1400" b="1" i="0" u="sng"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11"/>
                  </a:ext>
                </a:extLst>
              </a:tr>
              <a:tr h="264534">
                <a:tc>
                  <a:txBody>
                    <a:bodyPr/>
                    <a:lstStyle/>
                    <a:p>
                      <a:pPr algn="ctr" fontAlgn="ctr"/>
                      <a:r>
                        <a:rPr lang="en-US" sz="1400" u="none" strike="noStrike">
                          <a:effectLst/>
                        </a:rPr>
                        <a:t>0</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0</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0</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12"/>
                  </a:ext>
                </a:extLst>
              </a:tr>
              <a:tr h="292294">
                <a:tc>
                  <a:txBody>
                    <a:bodyPr/>
                    <a:lstStyle/>
                    <a:p>
                      <a:pPr algn="ctr" fontAlgn="ctr"/>
                      <a:r>
                        <a:rPr lang="en-US" sz="1400" u="none" strike="noStrike">
                          <a:effectLst/>
                        </a:rPr>
                        <a:t>0</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a:effectLst/>
                        </a:rPr>
                        <a:t>0</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sng" strike="noStrike" dirty="0">
                          <a:effectLst/>
                        </a:rPr>
                        <a:t>1</a:t>
                      </a:r>
                      <a:endParaRPr lang="en-US" sz="1400" b="1" i="0" u="sng"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13"/>
                  </a:ext>
                </a:extLst>
              </a:tr>
              <a:tr h="264534">
                <a:tc>
                  <a:txBody>
                    <a:bodyPr/>
                    <a:lstStyle/>
                    <a:p>
                      <a:pPr algn="ctr" fontAlgn="ctr"/>
                      <a:r>
                        <a:rPr lang="en-US" sz="1400" u="none" strike="noStrike">
                          <a:effectLst/>
                        </a:rPr>
                        <a:t>0</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a:effectLst/>
                        </a:rPr>
                        <a:t>0</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0</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14"/>
                  </a:ext>
                </a:extLst>
              </a:tr>
              <a:tr h="264534">
                <a:tc>
                  <a:txBody>
                    <a:bodyPr/>
                    <a:lstStyle/>
                    <a:p>
                      <a:pPr algn="ctr" fontAlgn="ctr"/>
                      <a:r>
                        <a:rPr lang="en-US" sz="1400" u="none" strike="noStrike">
                          <a:effectLst/>
                        </a:rPr>
                        <a:t>0</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a:effectLst/>
                        </a:rPr>
                        <a:t>0</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0</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15"/>
                  </a:ext>
                </a:extLst>
              </a:tr>
              <a:tr h="240286">
                <a:tc>
                  <a:txBody>
                    <a:bodyPr/>
                    <a:lstStyle/>
                    <a:p>
                      <a:pPr algn="ctr" fontAlgn="ctr"/>
                      <a:r>
                        <a:rPr lang="en-US" sz="1400" u="none" strike="noStrike" dirty="0">
                          <a:effectLst/>
                        </a:rPr>
                        <a:t>0</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a:effectLst/>
                        </a:rPr>
                        <a:t>0</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0</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16"/>
                  </a:ext>
                </a:extLst>
              </a:tr>
            </a:tbl>
          </a:graphicData>
        </a:graphic>
      </p:graphicFrame>
      <p:sp>
        <p:nvSpPr>
          <p:cNvPr id="3" name="Slide Number Placeholder 2"/>
          <p:cNvSpPr>
            <a:spLocks noGrp="1"/>
          </p:cNvSpPr>
          <p:nvPr>
            <p:ph type="sldNum" sz="quarter" idx="12"/>
          </p:nvPr>
        </p:nvSpPr>
        <p:spPr/>
        <p:txBody>
          <a:bodyPr/>
          <a:lstStyle/>
          <a:p>
            <a:fld id="{A2EF37A0-74FC-AB4F-AE4C-D9BFC6719E9F}" type="slidenum">
              <a:rPr lang="en-US" smtClean="0"/>
              <a:t>35</a:t>
            </a:fld>
            <a:endParaRPr lang="en-US"/>
          </a:p>
        </p:txBody>
      </p:sp>
      <p:sp>
        <p:nvSpPr>
          <p:cNvPr id="7" name="TextBox 6"/>
          <p:cNvSpPr txBox="1"/>
          <p:nvPr/>
        </p:nvSpPr>
        <p:spPr>
          <a:xfrm>
            <a:off x="0" y="6519446"/>
            <a:ext cx="614597" cy="338554"/>
          </a:xfrm>
          <a:prstGeom prst="rect">
            <a:avLst/>
          </a:prstGeom>
          <a:noFill/>
        </p:spPr>
        <p:txBody>
          <a:bodyPr wrap="square" rtlCol="0">
            <a:spAutoFit/>
          </a:bodyPr>
          <a:lstStyle/>
          <a:p>
            <a:pPr algn="ctr"/>
            <a:r>
              <a:rPr lang="en-US" sz="1600">
                <a:solidFill>
                  <a:schemeClr val="bg1">
                    <a:lumMod val="50000"/>
                  </a:schemeClr>
                </a:solidFill>
              </a:rPr>
              <a:t>[JA]</a:t>
            </a:r>
            <a:endParaRPr lang="en-US" sz="1600" dirty="0">
              <a:solidFill>
                <a:schemeClr val="bg1">
                  <a:lumMod val="50000"/>
                </a:schemeClr>
              </a:solidFill>
            </a:endParaRPr>
          </a:p>
        </p:txBody>
      </p:sp>
    </p:spTree>
    <p:extLst>
      <p:ext uri="{BB962C8B-B14F-4D97-AF65-F5344CB8AC3E}">
        <p14:creationId xmlns:p14="http://schemas.microsoft.com/office/powerpoint/2010/main" val="32424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EDA: MCAR: Missing Completely at Random</a:t>
            </a:r>
          </a:p>
        </p:txBody>
      </p:sp>
      <p:sp>
        <p:nvSpPr>
          <p:cNvPr id="3" name="Content Placeholder 2"/>
          <p:cNvSpPr>
            <a:spLocks noGrp="1"/>
          </p:cNvSpPr>
          <p:nvPr>
            <p:ph idx="1"/>
          </p:nvPr>
        </p:nvSpPr>
        <p:spPr/>
        <p:txBody>
          <a:bodyPr/>
          <a:lstStyle/>
          <a:p>
            <a:r>
              <a:rPr lang="en-US" dirty="0"/>
              <a:t>If this probability is not dependent on </a:t>
            </a:r>
            <a:r>
              <a:rPr lang="en-US" dirty="0">
                <a:solidFill>
                  <a:schemeClr val="tx2"/>
                </a:solidFill>
              </a:rPr>
              <a:t>any</a:t>
            </a:r>
            <a:r>
              <a:rPr lang="en-US" dirty="0"/>
              <a:t> of the data, observed or unobserved, then the data is Missing Completely at Random (MCAR)</a:t>
            </a:r>
          </a:p>
          <a:p>
            <a:r>
              <a:rPr lang="en-US" dirty="0"/>
              <a:t>Suppose that X is the observed data and Y is the unobserved data. Call our “missing matrix” R</a:t>
            </a:r>
          </a:p>
          <a:p>
            <a:pPr indent="-228600"/>
            <a:r>
              <a:rPr lang="en-US" dirty="0"/>
              <a:t>Then, if the data are MCAR, P(R|X,Y) = ??????????</a:t>
            </a:r>
          </a:p>
          <a:p>
            <a:pPr indent="-228600" algn="ctr"/>
            <a:br>
              <a:rPr lang="en-US" dirty="0"/>
            </a:br>
            <a:r>
              <a:rPr lang="en-US" dirty="0"/>
              <a:t>P(R|X,Y) = P(R)</a:t>
            </a:r>
            <a:br>
              <a:rPr lang="en-US" dirty="0"/>
            </a:br>
            <a:endParaRPr lang="en-US" dirty="0"/>
          </a:p>
          <a:p>
            <a:pPr indent="-228600"/>
            <a:r>
              <a:rPr lang="en-US" dirty="0"/>
              <a:t>Probability of those rows missing is </a:t>
            </a:r>
            <a:r>
              <a:rPr lang="en-US" dirty="0">
                <a:solidFill>
                  <a:schemeClr val="tx2"/>
                </a:solidFill>
              </a:rPr>
              <a:t>independent</a:t>
            </a:r>
            <a:r>
              <a:rPr lang="en-US" dirty="0"/>
              <a:t> of anything.</a:t>
            </a:r>
          </a:p>
          <a:p>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36</a:t>
            </a:fld>
            <a:endParaRPr lang="en-US"/>
          </a:p>
        </p:txBody>
      </p:sp>
      <p:sp>
        <p:nvSpPr>
          <p:cNvPr id="5" name="TextBox 4"/>
          <p:cNvSpPr txBox="1"/>
          <p:nvPr/>
        </p:nvSpPr>
        <p:spPr>
          <a:xfrm>
            <a:off x="0" y="6519446"/>
            <a:ext cx="614597" cy="338554"/>
          </a:xfrm>
          <a:prstGeom prst="rect">
            <a:avLst/>
          </a:prstGeom>
          <a:noFill/>
        </p:spPr>
        <p:txBody>
          <a:bodyPr wrap="square" rtlCol="0">
            <a:spAutoFit/>
          </a:bodyPr>
          <a:lstStyle/>
          <a:p>
            <a:pPr algn="ctr"/>
            <a:r>
              <a:rPr lang="en-US" sz="1600">
                <a:solidFill>
                  <a:schemeClr val="bg1">
                    <a:lumMod val="50000"/>
                  </a:schemeClr>
                </a:solidFill>
              </a:rPr>
              <a:t>[JA]</a:t>
            </a:r>
            <a:endParaRPr lang="en-US" sz="1600" dirty="0">
              <a:solidFill>
                <a:schemeClr val="bg1">
                  <a:lumMod val="50000"/>
                </a:schemeClr>
              </a:solidFill>
            </a:endParaRPr>
          </a:p>
        </p:txBody>
      </p:sp>
    </p:spTree>
    <p:extLst>
      <p:ext uri="{BB962C8B-B14F-4D97-AF65-F5344CB8AC3E}">
        <p14:creationId xmlns:p14="http://schemas.microsoft.com/office/powerpoint/2010/main" val="136628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277725" cy="1371600"/>
          </a:xfrm>
        </p:spPr>
        <p:txBody>
          <a:bodyPr/>
          <a:lstStyle/>
          <a:p>
            <a:r>
              <a:rPr lang="en-US" dirty="0"/>
              <a:t>EDA: MAR: Missing at Random</a:t>
            </a:r>
          </a:p>
        </p:txBody>
      </p:sp>
      <p:sp>
        <p:nvSpPr>
          <p:cNvPr id="3" name="Content Placeholder 2"/>
          <p:cNvSpPr>
            <a:spLocks noGrp="1"/>
          </p:cNvSpPr>
          <p:nvPr>
            <p:ph idx="1"/>
          </p:nvPr>
        </p:nvSpPr>
        <p:spPr/>
        <p:txBody>
          <a:bodyPr>
            <a:normAutofit lnSpcReduction="10000"/>
          </a:bodyPr>
          <a:lstStyle/>
          <a:p>
            <a:r>
              <a:rPr lang="en-US" dirty="0"/>
              <a:t>Missing at Random (MAR): probability of missing data is dependent on the observed data but not the unobserved data</a:t>
            </a:r>
          </a:p>
          <a:p>
            <a:r>
              <a:rPr lang="en-US" dirty="0"/>
              <a:t>Suppose that X is the observed data and Y is the unobserved data. Call our “missing matrix” R</a:t>
            </a:r>
          </a:p>
          <a:p>
            <a:pPr indent="-228600"/>
            <a:r>
              <a:rPr lang="en-US" dirty="0"/>
              <a:t>Then, if the data are MAR, P(R|X,Y) = ??????????</a:t>
            </a:r>
          </a:p>
          <a:p>
            <a:pPr indent="-228600" algn="ctr"/>
            <a:br>
              <a:rPr lang="en-US" dirty="0"/>
            </a:br>
            <a:r>
              <a:rPr lang="en-US" dirty="0"/>
              <a:t>P(R|X,Y) = P(R|X)</a:t>
            </a:r>
            <a:br>
              <a:rPr lang="en-US" dirty="0"/>
            </a:br>
            <a:endParaRPr lang="en-US" dirty="0"/>
          </a:p>
          <a:p>
            <a:r>
              <a:rPr lang="en-US" dirty="0"/>
              <a:t>Not exactly random (in the vernacular sense).</a:t>
            </a:r>
          </a:p>
          <a:p>
            <a:pPr marL="342900" indent="-342900">
              <a:buFont typeface="Arial" charset="0"/>
              <a:buChar char="•"/>
            </a:pPr>
            <a:r>
              <a:rPr lang="en-US" b="0" dirty="0"/>
              <a:t>There is a probabilistic mechanism that is associated with whether the data is missing</a:t>
            </a:r>
          </a:p>
          <a:p>
            <a:pPr marL="342900" indent="-342900">
              <a:buFont typeface="Arial" charset="0"/>
              <a:buChar char="•"/>
            </a:pPr>
            <a:r>
              <a:rPr lang="en-US" b="0" dirty="0"/>
              <a:t>Mechanism takes the observed data as input</a:t>
            </a:r>
          </a:p>
        </p:txBody>
      </p:sp>
      <p:sp>
        <p:nvSpPr>
          <p:cNvPr id="4" name="Slide Number Placeholder 3"/>
          <p:cNvSpPr>
            <a:spLocks noGrp="1"/>
          </p:cNvSpPr>
          <p:nvPr>
            <p:ph type="sldNum" sz="quarter" idx="12"/>
          </p:nvPr>
        </p:nvSpPr>
        <p:spPr/>
        <p:txBody>
          <a:bodyPr/>
          <a:lstStyle/>
          <a:p>
            <a:fld id="{A2EF37A0-74FC-AB4F-AE4C-D9BFC6719E9F}" type="slidenum">
              <a:rPr lang="en-US" smtClean="0"/>
              <a:t>37</a:t>
            </a:fld>
            <a:endParaRPr lang="en-US"/>
          </a:p>
        </p:txBody>
      </p:sp>
    </p:spTree>
    <p:extLst>
      <p:ext uri="{BB962C8B-B14F-4D97-AF65-F5344CB8AC3E}">
        <p14:creationId xmlns:p14="http://schemas.microsoft.com/office/powerpoint/2010/main" val="125038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727430" cy="1371600"/>
          </a:xfrm>
        </p:spPr>
        <p:txBody>
          <a:bodyPr/>
          <a:lstStyle/>
          <a:p>
            <a:r>
              <a:rPr lang="en-US" dirty="0"/>
              <a:t>EDA: MNAR: Missing Not at Random</a:t>
            </a:r>
          </a:p>
        </p:txBody>
      </p:sp>
      <p:sp>
        <p:nvSpPr>
          <p:cNvPr id="3" name="Content Placeholder 2"/>
          <p:cNvSpPr>
            <a:spLocks noGrp="1"/>
          </p:cNvSpPr>
          <p:nvPr>
            <p:ph idx="1"/>
          </p:nvPr>
        </p:nvSpPr>
        <p:spPr/>
        <p:txBody>
          <a:bodyPr>
            <a:normAutofit/>
          </a:bodyPr>
          <a:lstStyle/>
          <a:p>
            <a:r>
              <a:rPr lang="en-US" dirty="0"/>
              <a:t>MNAR: missing-ness has something to do with the missing data itself</a:t>
            </a:r>
          </a:p>
          <a:p>
            <a:r>
              <a:rPr lang="en-US" dirty="0"/>
              <a:t>Examples: ??????????</a:t>
            </a:r>
          </a:p>
          <a:p>
            <a:pPr marL="342900" indent="-342900">
              <a:buFont typeface="Arial" charset="0"/>
              <a:buChar char="•"/>
            </a:pPr>
            <a:r>
              <a:rPr lang="en-US" b="0" dirty="0"/>
              <a:t>Do you binge drink?  Do you have a trust fund?  Do you use illegal drugs?  What is your sexuality?  Are you depressed?</a:t>
            </a:r>
          </a:p>
          <a:p>
            <a:r>
              <a:rPr lang="en-US" dirty="0"/>
              <a:t>Said to be “non-ignorable”:</a:t>
            </a:r>
          </a:p>
          <a:p>
            <a:pPr marL="342900" indent="-342900">
              <a:buFont typeface="Arial" charset="0"/>
              <a:buChar char="•"/>
            </a:pPr>
            <a:r>
              <a:rPr lang="en-US" b="0" dirty="0"/>
              <a:t>Missing data mechanism must be considered as you deal with the missing data</a:t>
            </a:r>
          </a:p>
          <a:p>
            <a:pPr marL="342900" indent="-342900">
              <a:buFont typeface="Arial" charset="0"/>
              <a:buChar char="•"/>
            </a:pPr>
            <a:r>
              <a:rPr lang="en-US" b="0" dirty="0"/>
              <a:t>Must include model for why the data are missing, and best guesses as to what the data might be</a:t>
            </a:r>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38</a:t>
            </a:fld>
            <a:endParaRPr lang="en-US"/>
          </a:p>
        </p:txBody>
      </p:sp>
    </p:spTree>
    <p:extLst>
      <p:ext uri="{BB962C8B-B14F-4D97-AF65-F5344CB8AC3E}">
        <p14:creationId xmlns:p14="http://schemas.microsoft.com/office/powerpoint/2010/main" val="14177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EDA: Back to CSIC </a:t>
            </a:r>
            <a:r>
              <a:rPr lang="mr-IN" dirty="0"/>
              <a:t>…</a:t>
            </a:r>
            <a:endParaRPr lang="en-US" dirty="0"/>
          </a:p>
        </p:txBody>
      </p:sp>
      <p:sp>
        <p:nvSpPr>
          <p:cNvPr id="3" name="Content Placeholder 2"/>
          <p:cNvSpPr>
            <a:spLocks noGrp="1"/>
          </p:cNvSpPr>
          <p:nvPr>
            <p:ph idx="1"/>
          </p:nvPr>
        </p:nvSpPr>
        <p:spPr>
          <a:xfrm>
            <a:off x="457200" y="1752600"/>
            <a:ext cx="4174761" cy="4373563"/>
          </a:xfrm>
        </p:spPr>
        <p:txBody>
          <a:bodyPr/>
          <a:lstStyle/>
          <a:p>
            <a:r>
              <a:rPr lang="en-US" dirty="0"/>
              <a:t>Is the the missing data:</a:t>
            </a:r>
          </a:p>
          <a:p>
            <a:pPr marL="342900" indent="-342900">
              <a:buFont typeface="Arial" charset="0"/>
              <a:buChar char="•"/>
            </a:pPr>
            <a:r>
              <a:rPr lang="en-US" dirty="0"/>
              <a:t>MCAR;</a:t>
            </a:r>
          </a:p>
          <a:p>
            <a:pPr marL="342900" indent="-342900">
              <a:buFont typeface="Arial" charset="0"/>
              <a:buChar char="•"/>
            </a:pPr>
            <a:r>
              <a:rPr lang="en-US" dirty="0"/>
              <a:t>MAR; or</a:t>
            </a:r>
          </a:p>
          <a:p>
            <a:pPr marL="342900" indent="-342900">
              <a:buFont typeface="Arial" charset="0"/>
              <a:buChar char="•"/>
            </a:pPr>
            <a:r>
              <a:rPr lang="en-US" dirty="0"/>
              <a:t>MNAR?</a:t>
            </a:r>
          </a:p>
          <a:p>
            <a:r>
              <a:rPr lang="en-US" dirty="0"/>
              <a:t>???????????</a:t>
            </a:r>
          </a:p>
        </p:txBody>
      </p:sp>
      <p:sp>
        <p:nvSpPr>
          <p:cNvPr id="8" name="Slide Number Placeholder 7"/>
          <p:cNvSpPr>
            <a:spLocks noGrp="1"/>
          </p:cNvSpPr>
          <p:nvPr>
            <p:ph type="sldNum" sz="quarter" idx="12"/>
          </p:nvPr>
        </p:nvSpPr>
        <p:spPr/>
        <p:txBody>
          <a:bodyPr/>
          <a:lstStyle/>
          <a:p>
            <a:fld id="{A2EF37A0-74FC-AB4F-AE4C-D9BFC6719E9F}" type="slidenum">
              <a:rPr lang="en-US" smtClean="0"/>
              <a:t>39</a:t>
            </a:fld>
            <a:endParaRPr lang="en-US"/>
          </a:p>
        </p:txBody>
      </p:sp>
      <p:grpSp>
        <p:nvGrpSpPr>
          <p:cNvPr id="9" name="Group 8"/>
          <p:cNvGrpSpPr/>
          <p:nvPr/>
        </p:nvGrpSpPr>
        <p:grpSpPr>
          <a:xfrm>
            <a:off x="721507" y="4323318"/>
            <a:ext cx="3693929" cy="1878767"/>
            <a:chOff x="2698502" y="2362781"/>
            <a:chExt cx="3693929" cy="1878767"/>
          </a:xfrm>
        </p:grpSpPr>
        <p:pic>
          <p:nvPicPr>
            <p:cNvPr id="10" name="Picture 3" descr="C:\Users\student\AppData\Local\Microsoft\Windows\Temporary Internet Files\Content.IE5\ELHXT5KX\MC900083423[1].wm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698502" y="2512315"/>
              <a:ext cx="829704" cy="16150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a:stretch>
              <a:fillRect/>
            </a:stretch>
          </p:blipFill>
          <p:spPr>
            <a:xfrm>
              <a:off x="3887408" y="2362781"/>
              <a:ext cx="2505023" cy="1878767"/>
            </a:xfrm>
            <a:prstGeom prst="roundRect">
              <a:avLst>
                <a:gd name="adj" fmla="val 8594"/>
              </a:avLst>
            </a:prstGeom>
            <a:solidFill>
              <a:srgbClr val="FFFFFF">
                <a:shade val="85000"/>
              </a:srgbClr>
            </a:solidFill>
            <a:ln>
              <a:noFill/>
            </a:ln>
            <a:effectLst/>
          </p:spPr>
        </p:pic>
      </p:grpSp>
      <p:graphicFrame>
        <p:nvGraphicFramePr>
          <p:cNvPr id="12" name="Content Placeholder 9"/>
          <p:cNvGraphicFramePr>
            <a:graphicFrameLocks/>
          </p:cNvGraphicFramePr>
          <p:nvPr>
            <p:extLst/>
          </p:nvPr>
        </p:nvGraphicFramePr>
        <p:xfrm>
          <a:off x="4940975" y="1630271"/>
          <a:ext cx="3635115" cy="4618219"/>
        </p:xfrm>
        <a:graphic>
          <a:graphicData uri="http://schemas.openxmlformats.org/drawingml/2006/table">
            <a:tbl>
              <a:tblPr firstRow="1">
                <a:tableStyleId>{7E9639D4-E3E2-4D34-9284-5A2195B3D0D7}</a:tableStyleId>
              </a:tblPr>
              <a:tblGrid>
                <a:gridCol w="1596374">
                  <a:extLst>
                    <a:ext uri="{9D8B030D-6E8A-4147-A177-3AD203B41FA5}">
                      <a16:colId xmlns:a16="http://schemas.microsoft.com/office/drawing/2014/main" val="20000"/>
                    </a:ext>
                  </a:extLst>
                </a:gridCol>
                <a:gridCol w="1096305">
                  <a:extLst>
                    <a:ext uri="{9D8B030D-6E8A-4147-A177-3AD203B41FA5}">
                      <a16:colId xmlns:a16="http://schemas.microsoft.com/office/drawing/2014/main" val="20001"/>
                    </a:ext>
                  </a:extLst>
                </a:gridCol>
                <a:gridCol w="942436">
                  <a:extLst>
                    <a:ext uri="{9D8B030D-6E8A-4147-A177-3AD203B41FA5}">
                      <a16:colId xmlns:a16="http://schemas.microsoft.com/office/drawing/2014/main" val="20002"/>
                    </a:ext>
                  </a:extLst>
                </a:gridCol>
              </a:tblGrid>
              <a:tr h="416667">
                <a:tc>
                  <a:txBody>
                    <a:bodyPr/>
                    <a:lstStyle/>
                    <a:p>
                      <a:pPr algn="ctr" fontAlgn="ctr"/>
                      <a:r>
                        <a:rPr lang="en-US" sz="1400" u="none" strike="noStrike" dirty="0">
                          <a:effectLst/>
                        </a:rPr>
                        <a:t>Hair Color</a:t>
                      </a:r>
                      <a:endParaRPr lang="en-US" sz="1400" b="1" i="0" u="none" strike="noStrike" dirty="0">
                        <a:solidFill>
                          <a:schemeClr val="bg1"/>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Gender</a:t>
                      </a:r>
                      <a:endParaRPr lang="en-US" sz="1400" b="1" i="0" u="none" strike="noStrike" dirty="0">
                        <a:solidFill>
                          <a:schemeClr val="bg1"/>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Grade</a:t>
                      </a:r>
                      <a:endParaRPr lang="en-US" sz="1400" b="1" i="0" u="none" strike="noStrike" dirty="0">
                        <a:solidFill>
                          <a:schemeClr val="bg1"/>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0"/>
                  </a:ext>
                </a:extLst>
              </a:tr>
              <a:tr h="262597">
                <a:tc>
                  <a:txBody>
                    <a:bodyPr/>
                    <a:lstStyle/>
                    <a:p>
                      <a:pPr algn="ctr" fontAlgn="ctr"/>
                      <a:r>
                        <a:rPr lang="en-US" sz="1400" u="none" strike="noStrike" dirty="0">
                          <a:effectLst/>
                        </a:rPr>
                        <a:t>Red</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M</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A</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1"/>
                  </a:ext>
                </a:extLst>
              </a:tr>
              <a:tr h="262597">
                <a:tc>
                  <a:txBody>
                    <a:bodyPr/>
                    <a:lstStyle/>
                    <a:p>
                      <a:pPr algn="ctr" fontAlgn="ctr"/>
                      <a:r>
                        <a:rPr lang="en-US" sz="1400" u="none" strike="noStrike" dirty="0">
                          <a:effectLst/>
                        </a:rPr>
                        <a:t>Brown</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F</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A</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2"/>
                  </a:ext>
                </a:extLst>
              </a:tr>
              <a:tr h="262597">
                <a:tc>
                  <a:txBody>
                    <a:bodyPr/>
                    <a:lstStyle/>
                    <a:p>
                      <a:pPr algn="ctr" fontAlgn="ctr"/>
                      <a:r>
                        <a:rPr lang="en-US" sz="1400" u="none" strike="noStrike" dirty="0">
                          <a:effectLst/>
                        </a:rPr>
                        <a:t>Black</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F</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B</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3"/>
                  </a:ext>
                </a:extLst>
              </a:tr>
              <a:tr h="262597">
                <a:tc>
                  <a:txBody>
                    <a:bodyPr/>
                    <a:lstStyle/>
                    <a:p>
                      <a:pPr algn="ctr" fontAlgn="ctr"/>
                      <a:r>
                        <a:rPr lang="en-US" sz="1400" u="none" strike="noStrike" dirty="0">
                          <a:effectLst/>
                        </a:rPr>
                        <a:t>Black</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M</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A</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4"/>
                  </a:ext>
                </a:extLst>
              </a:tr>
              <a:tr h="262597">
                <a:tc>
                  <a:txBody>
                    <a:bodyPr/>
                    <a:lstStyle/>
                    <a:p>
                      <a:pPr algn="ctr" fontAlgn="ctr"/>
                      <a:r>
                        <a:rPr lang="en-US" sz="1400" u="none" strike="noStrike" dirty="0">
                          <a:effectLst/>
                        </a:rPr>
                        <a:t>Brown</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M</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 </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5"/>
                  </a:ext>
                </a:extLst>
              </a:tr>
              <a:tr h="262597">
                <a:tc>
                  <a:txBody>
                    <a:bodyPr/>
                    <a:lstStyle/>
                    <a:p>
                      <a:pPr algn="ctr" fontAlgn="ctr"/>
                      <a:r>
                        <a:rPr lang="en-US" sz="1400" u="none" strike="noStrike" dirty="0">
                          <a:effectLst/>
                        </a:rPr>
                        <a:t>Brown</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M</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 </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6"/>
                  </a:ext>
                </a:extLst>
              </a:tr>
              <a:tr h="262597">
                <a:tc>
                  <a:txBody>
                    <a:bodyPr/>
                    <a:lstStyle/>
                    <a:p>
                      <a:pPr algn="ctr" fontAlgn="ctr"/>
                      <a:r>
                        <a:rPr lang="en-US" sz="1400" u="none" strike="noStrike" dirty="0">
                          <a:effectLst/>
                        </a:rPr>
                        <a:t>Brown</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F</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 </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7"/>
                  </a:ext>
                </a:extLst>
              </a:tr>
              <a:tr h="262597">
                <a:tc>
                  <a:txBody>
                    <a:bodyPr/>
                    <a:lstStyle/>
                    <a:p>
                      <a:pPr algn="ctr" fontAlgn="ctr"/>
                      <a:r>
                        <a:rPr lang="en-US" sz="1400" u="none" strike="noStrike" dirty="0">
                          <a:effectLst/>
                        </a:rPr>
                        <a:t>Black</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M</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B</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8"/>
                  </a:ext>
                </a:extLst>
              </a:tr>
              <a:tr h="262597">
                <a:tc>
                  <a:txBody>
                    <a:bodyPr/>
                    <a:lstStyle/>
                    <a:p>
                      <a:pPr algn="ctr" fontAlgn="ctr"/>
                      <a:r>
                        <a:rPr lang="en-US" sz="1400" u="none" strike="noStrike" dirty="0">
                          <a:effectLst/>
                        </a:rPr>
                        <a:t>Black</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M</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B</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9"/>
                  </a:ext>
                </a:extLst>
              </a:tr>
              <a:tr h="262597">
                <a:tc>
                  <a:txBody>
                    <a:bodyPr/>
                    <a:lstStyle/>
                    <a:p>
                      <a:pPr algn="ctr" fontAlgn="ctr"/>
                      <a:r>
                        <a:rPr lang="en-US" sz="1400" u="none" strike="noStrike" dirty="0">
                          <a:effectLst/>
                        </a:rPr>
                        <a:t>Brown</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F</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A</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10"/>
                  </a:ext>
                </a:extLst>
              </a:tr>
              <a:tr h="262597">
                <a:tc>
                  <a:txBody>
                    <a:bodyPr/>
                    <a:lstStyle/>
                    <a:p>
                      <a:pPr algn="ctr" fontAlgn="ctr"/>
                      <a:r>
                        <a:rPr lang="en-US" sz="1400" u="none" strike="noStrike" dirty="0">
                          <a:effectLst/>
                        </a:rPr>
                        <a:t>Black</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F</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 </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11"/>
                  </a:ext>
                </a:extLst>
              </a:tr>
              <a:tr h="262597">
                <a:tc>
                  <a:txBody>
                    <a:bodyPr/>
                    <a:lstStyle/>
                    <a:p>
                      <a:pPr algn="ctr" fontAlgn="ctr"/>
                      <a:r>
                        <a:rPr lang="en-US" sz="1400" u="none" strike="noStrike" dirty="0">
                          <a:effectLst/>
                        </a:rPr>
                        <a:t>Brown</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F</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C</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12"/>
                  </a:ext>
                </a:extLst>
              </a:tr>
              <a:tr h="262597">
                <a:tc>
                  <a:txBody>
                    <a:bodyPr/>
                    <a:lstStyle/>
                    <a:p>
                      <a:pPr algn="ctr" fontAlgn="ctr"/>
                      <a:r>
                        <a:rPr lang="en-US" sz="1400" u="none" strike="noStrike" dirty="0">
                          <a:effectLst/>
                        </a:rPr>
                        <a:t>Red</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M</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 </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13"/>
                  </a:ext>
                </a:extLst>
              </a:tr>
              <a:tr h="262597">
                <a:tc>
                  <a:txBody>
                    <a:bodyPr/>
                    <a:lstStyle/>
                    <a:p>
                      <a:pPr algn="ctr" fontAlgn="ctr"/>
                      <a:r>
                        <a:rPr lang="en-US" sz="1400" u="none" strike="noStrike" dirty="0">
                          <a:effectLst/>
                        </a:rPr>
                        <a:t>Red</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F</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A</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14"/>
                  </a:ext>
                </a:extLst>
              </a:tr>
              <a:tr h="262597">
                <a:tc>
                  <a:txBody>
                    <a:bodyPr/>
                    <a:lstStyle/>
                    <a:p>
                      <a:pPr algn="ctr" fontAlgn="ctr"/>
                      <a:r>
                        <a:rPr lang="en-US" sz="1400" u="none" strike="noStrike" dirty="0">
                          <a:effectLst/>
                        </a:rPr>
                        <a:t>Brown</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M</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A</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15"/>
                  </a:ext>
                </a:extLst>
              </a:tr>
              <a:tr h="262597">
                <a:tc>
                  <a:txBody>
                    <a:bodyPr/>
                    <a:lstStyle/>
                    <a:p>
                      <a:pPr algn="ctr" fontAlgn="ctr"/>
                      <a:r>
                        <a:rPr lang="en-US" sz="1400" u="none" strike="noStrike" dirty="0">
                          <a:effectLst/>
                        </a:rPr>
                        <a:t>Black</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M</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A</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166433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A4EE0-5B70-4542-A29D-1D646CA3E7D2}"/>
              </a:ext>
            </a:extLst>
          </p:cNvPr>
          <p:cNvSpPr>
            <a:spLocks noGrp="1"/>
          </p:cNvSpPr>
          <p:nvPr>
            <p:ph type="title"/>
          </p:nvPr>
        </p:nvSpPr>
        <p:spPr/>
        <p:txBody>
          <a:bodyPr/>
          <a:lstStyle/>
          <a:p>
            <a:r>
              <a:rPr lang="en-US" dirty="0"/>
              <a:t>Common issue</a:t>
            </a:r>
          </a:p>
        </p:txBody>
      </p:sp>
      <p:sp>
        <p:nvSpPr>
          <p:cNvPr id="3" name="Content Placeholder 2">
            <a:extLst>
              <a:ext uri="{FF2B5EF4-FFF2-40B4-BE49-F238E27FC236}">
                <a16:creationId xmlns:a16="http://schemas.microsoft.com/office/drawing/2014/main" id="{3983EB8F-850B-B146-B98D-386A4BC201DD}"/>
              </a:ext>
            </a:extLst>
          </p:cNvPr>
          <p:cNvSpPr>
            <a:spLocks noGrp="1"/>
          </p:cNvSpPr>
          <p:nvPr>
            <p:ph idx="1"/>
          </p:nvPr>
        </p:nvSpPr>
        <p:spPr>
          <a:xfrm>
            <a:off x="457200" y="3429000"/>
            <a:ext cx="7620000" cy="2697163"/>
          </a:xfrm>
        </p:spPr>
        <p:txBody>
          <a:bodyPr>
            <a:normAutofit fontScale="92500" lnSpcReduction="10000"/>
          </a:bodyPr>
          <a:lstStyle/>
          <a:p>
            <a:r>
              <a:rPr lang="en-US" dirty="0"/>
              <a:t>Often not a problem!  But, sometimes a problem …</a:t>
            </a:r>
          </a:p>
          <a:p>
            <a:r>
              <a:rPr lang="en-US" dirty="0"/>
              <a:t>Example:</a:t>
            </a:r>
          </a:p>
          <a:p>
            <a:pPr marL="342900" indent="-342900">
              <a:buFont typeface="Arial" panose="020B0604020202020204" pitchFamily="34" charset="0"/>
              <a:buChar char="•"/>
            </a:pPr>
            <a:r>
              <a:rPr lang="en-US" b="0" dirty="0" err="1">
                <a:latin typeface="Courier" pitchFamily="2" charset="0"/>
              </a:rPr>
              <a:t>df</a:t>
            </a:r>
            <a:r>
              <a:rPr lang="en-US" b="0" dirty="0">
                <a:latin typeface="Courier" pitchFamily="2" charset="0"/>
              </a:rPr>
              <a:t>[</a:t>
            </a:r>
            <a:r>
              <a:rPr lang="en-US" b="0" dirty="0" err="1">
                <a:latin typeface="Courier" pitchFamily="2" charset="0"/>
              </a:rPr>
              <a:t>df</a:t>
            </a:r>
            <a:r>
              <a:rPr lang="en-US" b="0" dirty="0">
                <a:latin typeface="Courier" pitchFamily="2" charset="0"/>
              </a:rPr>
              <a:t>[‘intensity’] &gt; 0.1][‘color’] = ‘red’</a:t>
            </a:r>
          </a:p>
          <a:p>
            <a:pPr marL="342900" indent="-342900">
              <a:buFont typeface="Arial" panose="020B0604020202020204" pitchFamily="34" charset="0"/>
              <a:buChar char="•"/>
            </a:pPr>
            <a:r>
              <a:rPr lang="en-US" b="0" dirty="0"/>
              <a:t>??????????</a:t>
            </a:r>
          </a:p>
          <a:p>
            <a:pPr marL="342900" indent="-342900">
              <a:buFont typeface="Arial" panose="020B0604020202020204" pitchFamily="34" charset="0"/>
              <a:buChar char="•"/>
            </a:pPr>
            <a:r>
              <a:rPr lang="en-US" b="0" dirty="0"/>
              <a:t>This will not set a value in </a:t>
            </a:r>
            <a:r>
              <a:rPr lang="en-US" b="0" dirty="0" err="1"/>
              <a:t>df</a:t>
            </a:r>
            <a:r>
              <a:rPr lang="en-US" b="0" dirty="0"/>
              <a:t> – assignment is </a:t>
            </a:r>
            <a:r>
              <a:rPr lang="en-US" b="0" dirty="0">
                <a:solidFill>
                  <a:schemeClr val="tx2"/>
                </a:solidFill>
              </a:rPr>
              <a:t>chained</a:t>
            </a:r>
          </a:p>
          <a:p>
            <a:pPr marL="342900" indent="-342900">
              <a:buFont typeface="Arial" panose="020B0604020202020204" pitchFamily="34" charset="0"/>
              <a:buChar char="•"/>
            </a:pPr>
            <a:r>
              <a:rPr lang="en-US" b="0" dirty="0"/>
              <a:t>Instead, use </a:t>
            </a:r>
            <a:r>
              <a:rPr lang="en-US" b="0" dirty="0" err="1">
                <a:latin typeface="Courier" pitchFamily="2" charset="0"/>
              </a:rPr>
              <a:t>df.loc</a:t>
            </a:r>
            <a:r>
              <a:rPr lang="en-US" b="0" dirty="0">
                <a:latin typeface="Courier" pitchFamily="2" charset="0"/>
              </a:rPr>
              <a:t>[</a:t>
            </a:r>
            <a:r>
              <a:rPr lang="en-US" b="0" dirty="0" err="1">
                <a:latin typeface="Courier" pitchFamily="2" charset="0"/>
              </a:rPr>
              <a:t>df</a:t>
            </a:r>
            <a:r>
              <a:rPr lang="en-US" b="0" dirty="0">
                <a:latin typeface="Courier" pitchFamily="2" charset="0"/>
              </a:rPr>
              <a:t>[‘intensity’] &gt; 0.1, ‘color’] = ‘red’</a:t>
            </a:r>
          </a:p>
        </p:txBody>
      </p:sp>
      <p:sp>
        <p:nvSpPr>
          <p:cNvPr id="4" name="Slide Number Placeholder 3">
            <a:extLst>
              <a:ext uri="{FF2B5EF4-FFF2-40B4-BE49-F238E27FC236}">
                <a16:creationId xmlns:a16="http://schemas.microsoft.com/office/drawing/2014/main" id="{45D7139A-762E-434A-8479-47C6AC462FFD}"/>
              </a:ext>
            </a:extLst>
          </p:cNvPr>
          <p:cNvSpPr>
            <a:spLocks noGrp="1"/>
          </p:cNvSpPr>
          <p:nvPr>
            <p:ph type="sldNum" sz="quarter" idx="12"/>
          </p:nvPr>
        </p:nvSpPr>
        <p:spPr/>
        <p:txBody>
          <a:bodyPr/>
          <a:lstStyle/>
          <a:p>
            <a:fld id="{A2EF37A0-74FC-AB4F-AE4C-D9BFC6719E9F}" type="slidenum">
              <a:rPr lang="en-US" smtClean="0"/>
              <a:t>4</a:t>
            </a:fld>
            <a:endParaRPr lang="en-US"/>
          </a:p>
        </p:txBody>
      </p:sp>
      <p:sp>
        <p:nvSpPr>
          <p:cNvPr id="5" name="Rounded Rectangle 4">
            <a:extLst>
              <a:ext uri="{FF2B5EF4-FFF2-40B4-BE49-F238E27FC236}">
                <a16:creationId xmlns:a16="http://schemas.microsoft.com/office/drawing/2014/main" id="{539C98CA-799E-204C-8E99-3C1500BDB28E}"/>
              </a:ext>
            </a:extLst>
          </p:cNvPr>
          <p:cNvSpPr/>
          <p:nvPr/>
        </p:nvSpPr>
        <p:spPr>
          <a:xfrm>
            <a:off x="457200" y="1651819"/>
            <a:ext cx="7639665" cy="140109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pitchFamily="2" charset="0"/>
              </a:rPr>
              <a:t>A value is trying to be set on a copy of a slice from a </a:t>
            </a:r>
            <a:r>
              <a:rPr lang="en-US" dirty="0" err="1">
                <a:latin typeface="Courier" pitchFamily="2" charset="0"/>
              </a:rPr>
              <a:t>DataFrame</a:t>
            </a:r>
            <a:endParaRPr lang="en-US" dirty="0">
              <a:latin typeface="Courier" pitchFamily="2" charset="0"/>
            </a:endParaRPr>
          </a:p>
        </p:txBody>
      </p:sp>
    </p:spTree>
    <p:extLst>
      <p:ext uri="{BB962C8B-B14F-4D97-AF65-F5344CB8AC3E}">
        <p14:creationId xmlns:p14="http://schemas.microsoft.com/office/powerpoint/2010/main" val="159837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EDA: Add a variable</a:t>
            </a:r>
          </a:p>
        </p:txBody>
      </p:sp>
      <p:sp>
        <p:nvSpPr>
          <p:cNvPr id="3" name="Content Placeholder 2"/>
          <p:cNvSpPr>
            <a:spLocks noGrp="1"/>
          </p:cNvSpPr>
          <p:nvPr>
            <p:ph idx="1"/>
          </p:nvPr>
        </p:nvSpPr>
        <p:spPr/>
        <p:txBody>
          <a:bodyPr/>
          <a:lstStyle/>
          <a:p>
            <a:r>
              <a:rPr lang="en-US" dirty="0"/>
              <a:t>Bring in the GPA:</a:t>
            </a:r>
          </a:p>
          <a:p>
            <a:r>
              <a:rPr lang="en-US" dirty="0"/>
              <a:t>Does this change anything?</a:t>
            </a:r>
          </a:p>
        </p:txBody>
      </p:sp>
      <p:graphicFrame>
        <p:nvGraphicFramePr>
          <p:cNvPr id="4" name="Content Placeholder 9"/>
          <p:cNvGraphicFramePr>
            <a:graphicFrameLocks/>
          </p:cNvGraphicFramePr>
          <p:nvPr>
            <p:extLst/>
          </p:nvPr>
        </p:nvGraphicFramePr>
        <p:xfrm>
          <a:off x="4134752" y="1752600"/>
          <a:ext cx="4227295" cy="4748214"/>
        </p:xfrm>
        <a:graphic>
          <a:graphicData uri="http://schemas.openxmlformats.org/drawingml/2006/table">
            <a:tbl>
              <a:tblPr firstRow="1">
                <a:tableStyleId>{7E9639D4-E3E2-4D34-9284-5A2195B3D0D7}</a:tableStyleId>
              </a:tblPr>
              <a:tblGrid>
                <a:gridCol w="1245778">
                  <a:extLst>
                    <a:ext uri="{9D8B030D-6E8A-4147-A177-3AD203B41FA5}">
                      <a16:colId xmlns:a16="http://schemas.microsoft.com/office/drawing/2014/main" val="20000"/>
                    </a:ext>
                  </a:extLst>
                </a:gridCol>
                <a:gridCol w="1124125">
                  <a:extLst>
                    <a:ext uri="{9D8B030D-6E8A-4147-A177-3AD203B41FA5}">
                      <a16:colId xmlns:a16="http://schemas.microsoft.com/office/drawing/2014/main" val="20001"/>
                    </a:ext>
                  </a:extLst>
                </a:gridCol>
                <a:gridCol w="954337">
                  <a:extLst>
                    <a:ext uri="{9D8B030D-6E8A-4147-A177-3AD203B41FA5}">
                      <a16:colId xmlns:a16="http://schemas.microsoft.com/office/drawing/2014/main" val="20002"/>
                    </a:ext>
                  </a:extLst>
                </a:gridCol>
                <a:gridCol w="903055">
                  <a:extLst>
                    <a:ext uri="{9D8B030D-6E8A-4147-A177-3AD203B41FA5}">
                      <a16:colId xmlns:a16="http://schemas.microsoft.com/office/drawing/2014/main" val="20003"/>
                    </a:ext>
                  </a:extLst>
                </a:gridCol>
              </a:tblGrid>
              <a:tr h="523622">
                <a:tc>
                  <a:txBody>
                    <a:bodyPr/>
                    <a:lstStyle/>
                    <a:p>
                      <a:pPr algn="ctr" fontAlgn="ctr"/>
                      <a:r>
                        <a:rPr lang="en-US" sz="1400" u="none" strike="noStrike" dirty="0">
                          <a:effectLst/>
                        </a:rPr>
                        <a:t>Hair Color</a:t>
                      </a:r>
                      <a:endParaRPr lang="en-US" sz="1400" b="1" i="0" u="none" strike="noStrike" dirty="0">
                        <a:solidFill>
                          <a:schemeClr val="bg1"/>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GPA</a:t>
                      </a:r>
                      <a:endParaRPr lang="en-US" sz="1400" b="0" i="0" u="none" strike="noStrike" dirty="0">
                        <a:solidFill>
                          <a:schemeClr val="bg1"/>
                        </a:solidFill>
                        <a:effectLst/>
                        <a:latin typeface="Garamond" panose="02020404030301010803" pitchFamily="18" charset="0"/>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Gender</a:t>
                      </a:r>
                      <a:endParaRPr lang="en-US" sz="1400" b="1" i="0" u="none" strike="noStrike" dirty="0">
                        <a:solidFill>
                          <a:schemeClr val="bg1"/>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Grade</a:t>
                      </a:r>
                      <a:endParaRPr lang="en-US" sz="1400" b="1" i="0" u="none" strike="noStrike" dirty="0">
                        <a:solidFill>
                          <a:schemeClr val="bg1"/>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0"/>
                  </a:ext>
                </a:extLst>
              </a:tr>
              <a:tr h="264037">
                <a:tc>
                  <a:txBody>
                    <a:bodyPr/>
                    <a:lstStyle/>
                    <a:p>
                      <a:pPr algn="ctr" fontAlgn="ctr"/>
                      <a:r>
                        <a:rPr lang="en-US" sz="1400" u="none" strike="noStrike" dirty="0">
                          <a:effectLst/>
                        </a:rPr>
                        <a:t>Red</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3.4</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solidFill>
                      <a:schemeClr val="tx2"/>
                    </a:solidFill>
                  </a:tcPr>
                </a:tc>
                <a:tc>
                  <a:txBody>
                    <a:bodyPr/>
                    <a:lstStyle/>
                    <a:p>
                      <a:pPr algn="ctr" fontAlgn="ctr"/>
                      <a:r>
                        <a:rPr lang="en-US" sz="1400" u="none" strike="noStrike" dirty="0">
                          <a:effectLst/>
                        </a:rPr>
                        <a:t>M</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A</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1"/>
                  </a:ext>
                </a:extLst>
              </a:tr>
              <a:tr h="264037">
                <a:tc>
                  <a:txBody>
                    <a:bodyPr/>
                    <a:lstStyle/>
                    <a:p>
                      <a:pPr algn="ctr" fontAlgn="ctr"/>
                      <a:r>
                        <a:rPr lang="en-US" sz="1400" u="none" strike="noStrike" dirty="0">
                          <a:effectLst/>
                        </a:rPr>
                        <a:t>Brown</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3.6</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solidFill>
                      <a:schemeClr val="tx2"/>
                    </a:solidFill>
                  </a:tcPr>
                </a:tc>
                <a:tc>
                  <a:txBody>
                    <a:bodyPr/>
                    <a:lstStyle/>
                    <a:p>
                      <a:pPr algn="ctr" fontAlgn="ctr"/>
                      <a:r>
                        <a:rPr lang="en-US" sz="1400" u="none" strike="noStrike" dirty="0">
                          <a:effectLst/>
                        </a:rPr>
                        <a:t>F</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a:effectLst/>
                        </a:rPr>
                        <a:t>A</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2"/>
                  </a:ext>
                </a:extLst>
              </a:tr>
              <a:tr h="264037">
                <a:tc>
                  <a:txBody>
                    <a:bodyPr/>
                    <a:lstStyle/>
                    <a:p>
                      <a:pPr algn="ctr" fontAlgn="ctr"/>
                      <a:r>
                        <a:rPr lang="en-US" sz="1400" u="none" strike="noStrike" dirty="0">
                          <a:effectLst/>
                        </a:rPr>
                        <a:t>Black</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3.7</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solidFill>
                      <a:schemeClr val="tx2"/>
                    </a:solidFill>
                  </a:tcPr>
                </a:tc>
                <a:tc>
                  <a:txBody>
                    <a:bodyPr/>
                    <a:lstStyle/>
                    <a:p>
                      <a:pPr algn="ctr" fontAlgn="ctr"/>
                      <a:r>
                        <a:rPr lang="en-US" sz="1400" u="none" strike="noStrike" dirty="0">
                          <a:effectLst/>
                        </a:rPr>
                        <a:t>F</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a:effectLst/>
                        </a:rPr>
                        <a:t>B</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3"/>
                  </a:ext>
                </a:extLst>
              </a:tr>
              <a:tr h="264037">
                <a:tc>
                  <a:txBody>
                    <a:bodyPr/>
                    <a:lstStyle/>
                    <a:p>
                      <a:pPr algn="ctr" fontAlgn="ctr"/>
                      <a:r>
                        <a:rPr lang="en-US" sz="1400" u="none" strike="noStrike" dirty="0">
                          <a:effectLst/>
                        </a:rPr>
                        <a:t>Black</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3.9</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solidFill>
                      <a:schemeClr val="tx2"/>
                    </a:solidFill>
                  </a:tcPr>
                </a:tc>
                <a:tc>
                  <a:txBody>
                    <a:bodyPr/>
                    <a:lstStyle/>
                    <a:p>
                      <a:pPr algn="ctr" fontAlgn="ctr"/>
                      <a:r>
                        <a:rPr lang="en-US" sz="1400" u="none" strike="noStrike" dirty="0">
                          <a:effectLst/>
                        </a:rPr>
                        <a:t>M</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a:effectLst/>
                        </a:rPr>
                        <a:t>A</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4"/>
                  </a:ext>
                </a:extLst>
              </a:tr>
              <a:tr h="264037">
                <a:tc>
                  <a:txBody>
                    <a:bodyPr/>
                    <a:lstStyle/>
                    <a:p>
                      <a:pPr algn="ctr" fontAlgn="ctr"/>
                      <a:r>
                        <a:rPr lang="en-US" sz="1400" u="none" strike="noStrike" dirty="0">
                          <a:effectLst/>
                        </a:rPr>
                        <a:t>Brown</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2.5</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solidFill>
                      <a:schemeClr val="tx2"/>
                    </a:solidFill>
                  </a:tcPr>
                </a:tc>
                <a:tc>
                  <a:txBody>
                    <a:bodyPr/>
                    <a:lstStyle/>
                    <a:p>
                      <a:pPr algn="ctr" fontAlgn="ctr"/>
                      <a:r>
                        <a:rPr lang="en-US" sz="1400" u="none" strike="noStrike" dirty="0">
                          <a:effectLst/>
                        </a:rPr>
                        <a:t>M</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 </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5"/>
                  </a:ext>
                </a:extLst>
              </a:tr>
              <a:tr h="264037">
                <a:tc>
                  <a:txBody>
                    <a:bodyPr/>
                    <a:lstStyle/>
                    <a:p>
                      <a:pPr algn="ctr" fontAlgn="ctr"/>
                      <a:r>
                        <a:rPr lang="en-US" sz="1400" u="none" strike="noStrike" dirty="0">
                          <a:effectLst/>
                        </a:rPr>
                        <a:t>Brown</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3.2</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solidFill>
                      <a:schemeClr val="tx2"/>
                    </a:solidFill>
                  </a:tcPr>
                </a:tc>
                <a:tc>
                  <a:txBody>
                    <a:bodyPr/>
                    <a:lstStyle/>
                    <a:p>
                      <a:pPr algn="ctr" fontAlgn="ctr"/>
                      <a:r>
                        <a:rPr lang="en-US" sz="1400" u="none" strike="noStrike" dirty="0">
                          <a:effectLst/>
                        </a:rPr>
                        <a:t>M</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a:effectLst/>
                        </a:rPr>
                        <a:t> </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6"/>
                  </a:ext>
                </a:extLst>
              </a:tr>
              <a:tr h="264037">
                <a:tc>
                  <a:txBody>
                    <a:bodyPr/>
                    <a:lstStyle/>
                    <a:p>
                      <a:pPr algn="ctr" fontAlgn="ctr"/>
                      <a:r>
                        <a:rPr lang="en-US" sz="1400" u="none" strike="noStrike">
                          <a:effectLst/>
                        </a:rPr>
                        <a:t>Brown</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3.0</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solidFill>
                      <a:schemeClr val="tx2"/>
                    </a:solidFill>
                  </a:tcPr>
                </a:tc>
                <a:tc>
                  <a:txBody>
                    <a:bodyPr/>
                    <a:lstStyle/>
                    <a:p>
                      <a:pPr algn="ctr" fontAlgn="ctr"/>
                      <a:r>
                        <a:rPr lang="en-US" sz="1400" u="none" strike="noStrike" dirty="0">
                          <a:effectLst/>
                        </a:rPr>
                        <a:t>F</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 </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7"/>
                  </a:ext>
                </a:extLst>
              </a:tr>
              <a:tr h="264037">
                <a:tc>
                  <a:txBody>
                    <a:bodyPr/>
                    <a:lstStyle/>
                    <a:p>
                      <a:pPr algn="ctr" fontAlgn="ctr"/>
                      <a:r>
                        <a:rPr lang="en-US" sz="1400" u="none" strike="noStrike">
                          <a:effectLst/>
                        </a:rPr>
                        <a:t>Black</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2.9</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solidFill>
                      <a:schemeClr val="tx2"/>
                    </a:solidFill>
                  </a:tcPr>
                </a:tc>
                <a:tc>
                  <a:txBody>
                    <a:bodyPr/>
                    <a:lstStyle/>
                    <a:p>
                      <a:pPr algn="ctr" fontAlgn="ctr"/>
                      <a:r>
                        <a:rPr lang="en-US" sz="1400" u="none" strike="noStrike" dirty="0">
                          <a:effectLst/>
                        </a:rPr>
                        <a:t>M</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B</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8"/>
                  </a:ext>
                </a:extLst>
              </a:tr>
              <a:tr h="264037">
                <a:tc>
                  <a:txBody>
                    <a:bodyPr/>
                    <a:lstStyle/>
                    <a:p>
                      <a:pPr algn="ctr" fontAlgn="ctr"/>
                      <a:r>
                        <a:rPr lang="en-US" sz="1400" u="none" strike="noStrike">
                          <a:effectLst/>
                        </a:rPr>
                        <a:t>Black</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3.3</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solidFill>
                      <a:schemeClr val="tx2"/>
                    </a:solidFill>
                  </a:tcPr>
                </a:tc>
                <a:tc>
                  <a:txBody>
                    <a:bodyPr/>
                    <a:lstStyle/>
                    <a:p>
                      <a:pPr algn="ctr" fontAlgn="ctr"/>
                      <a:r>
                        <a:rPr lang="en-US" sz="1400" u="none" strike="noStrike" dirty="0">
                          <a:effectLst/>
                        </a:rPr>
                        <a:t>M</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B</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09"/>
                  </a:ext>
                </a:extLst>
              </a:tr>
              <a:tr h="264037">
                <a:tc>
                  <a:txBody>
                    <a:bodyPr/>
                    <a:lstStyle/>
                    <a:p>
                      <a:pPr algn="ctr" fontAlgn="ctr"/>
                      <a:r>
                        <a:rPr lang="en-US" sz="1400" u="none" strike="noStrike">
                          <a:effectLst/>
                        </a:rPr>
                        <a:t>Brown</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4.0</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solidFill>
                      <a:schemeClr val="tx2"/>
                    </a:solidFill>
                  </a:tcPr>
                </a:tc>
                <a:tc>
                  <a:txBody>
                    <a:bodyPr/>
                    <a:lstStyle/>
                    <a:p>
                      <a:pPr algn="ctr" fontAlgn="ctr"/>
                      <a:r>
                        <a:rPr lang="en-US" sz="1400" u="none" strike="noStrike" dirty="0">
                          <a:effectLst/>
                        </a:rPr>
                        <a:t>F</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A</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10"/>
                  </a:ext>
                </a:extLst>
              </a:tr>
              <a:tr h="264037">
                <a:tc>
                  <a:txBody>
                    <a:bodyPr/>
                    <a:lstStyle/>
                    <a:p>
                      <a:pPr algn="ctr" fontAlgn="ctr"/>
                      <a:r>
                        <a:rPr lang="en-US" sz="1400" u="none" strike="noStrike">
                          <a:effectLst/>
                        </a:rPr>
                        <a:t>Black</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3.65</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solidFill>
                      <a:schemeClr val="tx2"/>
                    </a:solidFill>
                  </a:tcPr>
                </a:tc>
                <a:tc>
                  <a:txBody>
                    <a:bodyPr/>
                    <a:lstStyle/>
                    <a:p>
                      <a:pPr algn="ctr" fontAlgn="ctr"/>
                      <a:r>
                        <a:rPr lang="en-US" sz="1400" u="none" strike="noStrike" dirty="0">
                          <a:effectLst/>
                        </a:rPr>
                        <a:t>F</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 </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11"/>
                  </a:ext>
                </a:extLst>
              </a:tr>
              <a:tr h="264037">
                <a:tc>
                  <a:txBody>
                    <a:bodyPr/>
                    <a:lstStyle/>
                    <a:p>
                      <a:pPr algn="ctr" fontAlgn="ctr"/>
                      <a:r>
                        <a:rPr lang="en-US" sz="1400" u="none" strike="noStrike">
                          <a:effectLst/>
                        </a:rPr>
                        <a:t>Brown</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3.4</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solidFill>
                      <a:schemeClr val="tx2"/>
                    </a:solidFill>
                  </a:tcPr>
                </a:tc>
                <a:tc>
                  <a:txBody>
                    <a:bodyPr/>
                    <a:lstStyle/>
                    <a:p>
                      <a:pPr algn="ctr" fontAlgn="ctr"/>
                      <a:r>
                        <a:rPr lang="en-US" sz="1400" u="none" strike="noStrike" dirty="0">
                          <a:effectLst/>
                        </a:rPr>
                        <a:t>F</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C</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12"/>
                  </a:ext>
                </a:extLst>
              </a:tr>
              <a:tr h="264037">
                <a:tc>
                  <a:txBody>
                    <a:bodyPr/>
                    <a:lstStyle/>
                    <a:p>
                      <a:pPr algn="ctr" fontAlgn="ctr"/>
                      <a:r>
                        <a:rPr lang="en-US" sz="1400" u="none" strike="noStrike">
                          <a:effectLst/>
                        </a:rPr>
                        <a:t>Red</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2.2</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solidFill>
                      <a:schemeClr val="tx2"/>
                    </a:solidFill>
                  </a:tcPr>
                </a:tc>
                <a:tc>
                  <a:txBody>
                    <a:bodyPr/>
                    <a:lstStyle/>
                    <a:p>
                      <a:pPr algn="ctr" fontAlgn="ctr"/>
                      <a:r>
                        <a:rPr lang="en-US" sz="1400" u="none" strike="noStrike" dirty="0">
                          <a:effectLst/>
                        </a:rPr>
                        <a:t>M</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 </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13"/>
                  </a:ext>
                </a:extLst>
              </a:tr>
              <a:tr h="264037">
                <a:tc>
                  <a:txBody>
                    <a:bodyPr/>
                    <a:lstStyle/>
                    <a:p>
                      <a:pPr algn="ctr" fontAlgn="ctr"/>
                      <a:r>
                        <a:rPr lang="en-US" sz="1400" u="none" strike="noStrike">
                          <a:effectLst/>
                        </a:rPr>
                        <a:t>Red</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3.8</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solidFill>
                      <a:schemeClr val="tx2"/>
                    </a:solidFill>
                  </a:tcPr>
                </a:tc>
                <a:tc>
                  <a:txBody>
                    <a:bodyPr/>
                    <a:lstStyle/>
                    <a:p>
                      <a:pPr algn="ctr" fontAlgn="ctr"/>
                      <a:r>
                        <a:rPr lang="en-US" sz="1400" u="none" strike="noStrike" dirty="0">
                          <a:effectLst/>
                        </a:rPr>
                        <a:t>F</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A</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14"/>
                  </a:ext>
                </a:extLst>
              </a:tr>
              <a:tr h="264037">
                <a:tc>
                  <a:txBody>
                    <a:bodyPr/>
                    <a:lstStyle/>
                    <a:p>
                      <a:pPr algn="ctr" fontAlgn="ctr"/>
                      <a:r>
                        <a:rPr lang="en-US" sz="1400" u="none" strike="noStrike">
                          <a:effectLst/>
                        </a:rPr>
                        <a:t>Brown</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3.8</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solidFill>
                      <a:schemeClr val="tx2"/>
                    </a:solidFill>
                  </a:tcPr>
                </a:tc>
                <a:tc>
                  <a:txBody>
                    <a:bodyPr/>
                    <a:lstStyle/>
                    <a:p>
                      <a:pPr algn="ctr" fontAlgn="ctr"/>
                      <a:r>
                        <a:rPr lang="en-US" sz="1400" u="none" strike="noStrike">
                          <a:effectLst/>
                        </a:rPr>
                        <a:t>M</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A</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15"/>
                  </a:ext>
                </a:extLst>
              </a:tr>
              <a:tr h="264037">
                <a:tc>
                  <a:txBody>
                    <a:bodyPr/>
                    <a:lstStyle/>
                    <a:p>
                      <a:pPr algn="ctr" fontAlgn="ctr"/>
                      <a:r>
                        <a:rPr lang="en-US" sz="1400" u="none" strike="noStrike">
                          <a:effectLst/>
                        </a:rPr>
                        <a:t>Black</a:t>
                      </a:r>
                      <a:endParaRPr lang="en-US" sz="1400" b="0" i="0" u="none" strike="noStrike">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3.67</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solidFill>
                      <a:schemeClr val="tx2"/>
                    </a:solidFill>
                  </a:tcPr>
                </a:tc>
                <a:tc>
                  <a:txBody>
                    <a:bodyPr/>
                    <a:lstStyle/>
                    <a:p>
                      <a:pPr algn="ctr" fontAlgn="ctr"/>
                      <a:r>
                        <a:rPr lang="en-US" sz="1400" u="none" strike="noStrike" dirty="0">
                          <a:effectLst/>
                        </a:rPr>
                        <a:t>M</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tc>
                  <a:txBody>
                    <a:bodyPr/>
                    <a:lstStyle/>
                    <a:p>
                      <a:pPr algn="ctr" fontAlgn="ctr"/>
                      <a:r>
                        <a:rPr lang="en-US" sz="1400" u="none" strike="noStrike" dirty="0">
                          <a:effectLst/>
                        </a:rPr>
                        <a:t>A</a:t>
                      </a:r>
                      <a:endParaRPr lang="en-US" sz="1400" b="0" i="0" u="none" strike="noStrike" dirty="0">
                        <a:solidFill>
                          <a:srgbClr val="000000"/>
                        </a:solidFill>
                        <a:effectLst/>
                        <a:latin typeface="Adobe Arabic" panose="02040503050201020203" pitchFamily="18" charset="-78"/>
                        <a:cs typeface="Adobe Arabic" panose="02040503050201020203" pitchFamily="18" charset="-78"/>
                      </a:endParaRPr>
                    </a:p>
                  </a:txBody>
                  <a:tcPr marL="3659" marR="3659" marT="3659" marB="0" anchor="ctr"/>
                </a:tc>
                <a:extLst>
                  <a:ext uri="{0D108BD9-81ED-4DB2-BD59-A6C34878D82A}">
                    <a16:rowId xmlns:a16="http://schemas.microsoft.com/office/drawing/2014/main" val="10016"/>
                  </a:ext>
                </a:extLst>
              </a:tr>
            </a:tbl>
          </a:graphicData>
        </a:graphic>
      </p:graphicFrame>
      <p:sp>
        <p:nvSpPr>
          <p:cNvPr id="5" name="Slide Number Placeholder 4"/>
          <p:cNvSpPr>
            <a:spLocks noGrp="1"/>
          </p:cNvSpPr>
          <p:nvPr>
            <p:ph type="sldNum" sz="quarter" idx="12"/>
          </p:nvPr>
        </p:nvSpPr>
        <p:spPr/>
        <p:txBody>
          <a:bodyPr/>
          <a:lstStyle/>
          <a:p>
            <a:fld id="{A2EF37A0-74FC-AB4F-AE4C-D9BFC6719E9F}" type="slidenum">
              <a:rPr lang="en-US" smtClean="0"/>
              <a:t>40</a:t>
            </a:fld>
            <a:endParaRPr lang="en-US"/>
          </a:p>
        </p:txBody>
      </p:sp>
    </p:spTree>
    <p:extLst>
      <p:ext uri="{BB962C8B-B14F-4D97-AF65-F5344CB8AC3E}">
        <p14:creationId xmlns:p14="http://schemas.microsoft.com/office/powerpoint/2010/main" val="242779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472597" cy="1371600"/>
          </a:xfrm>
        </p:spPr>
        <p:txBody>
          <a:bodyPr/>
          <a:lstStyle/>
          <a:p>
            <a:r>
              <a:rPr lang="en-US" dirty="0"/>
              <a:t>EDA: Multiple Imputation Process</a:t>
            </a:r>
          </a:p>
        </p:txBody>
      </p:sp>
      <p:sp>
        <p:nvSpPr>
          <p:cNvPr id="4" name="Slide Number Placeholder 3"/>
          <p:cNvSpPr>
            <a:spLocks noGrp="1"/>
          </p:cNvSpPr>
          <p:nvPr>
            <p:ph type="sldNum" sz="quarter" idx="12"/>
          </p:nvPr>
        </p:nvSpPr>
        <p:spPr/>
        <p:txBody>
          <a:bodyPr/>
          <a:lstStyle/>
          <a:p>
            <a:fld id="{A2EF37A0-74FC-AB4F-AE4C-D9BFC6719E9F}" type="slidenum">
              <a:rPr lang="en-US" smtClean="0"/>
              <a:t>41</a:t>
            </a:fld>
            <a:endParaRPr lang="en-US"/>
          </a:p>
        </p:txBody>
      </p:sp>
      <p:sp>
        <p:nvSpPr>
          <p:cNvPr id="7" name="Magnetic Disk 6"/>
          <p:cNvSpPr/>
          <p:nvPr/>
        </p:nvSpPr>
        <p:spPr>
          <a:xfrm>
            <a:off x="457200" y="2818151"/>
            <a:ext cx="1836296" cy="2023672"/>
          </a:xfrm>
          <a:prstGeom prst="flowChartMagneticDisk">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a:t>Incomplete data</a:t>
            </a:r>
          </a:p>
        </p:txBody>
      </p:sp>
      <p:grpSp>
        <p:nvGrpSpPr>
          <p:cNvPr id="80" name="Group 79"/>
          <p:cNvGrpSpPr/>
          <p:nvPr/>
        </p:nvGrpSpPr>
        <p:grpSpPr>
          <a:xfrm>
            <a:off x="6146850" y="2173574"/>
            <a:ext cx="2555825" cy="2876862"/>
            <a:chOff x="6146850" y="2173574"/>
            <a:chExt cx="2555825" cy="2876862"/>
          </a:xfrm>
        </p:grpSpPr>
        <p:sp>
          <p:nvSpPr>
            <p:cNvPr id="8" name="Magnetic Disk 7"/>
            <p:cNvSpPr/>
            <p:nvPr/>
          </p:nvSpPr>
          <p:spPr>
            <a:xfrm>
              <a:off x="6866379" y="2818151"/>
              <a:ext cx="1836296" cy="2023672"/>
            </a:xfrm>
            <a:prstGeom prst="flowChartMagneticDisk">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Pooled results</a:t>
              </a:r>
            </a:p>
          </p:txBody>
        </p:sp>
        <p:cxnSp>
          <p:nvCxnSpPr>
            <p:cNvPr id="34" name="Straight Arrow Connector 33"/>
            <p:cNvCxnSpPr>
              <a:stCxn id="31" idx="6"/>
              <a:endCxn id="8" idx="2"/>
            </p:cNvCxnSpPr>
            <p:nvPr/>
          </p:nvCxnSpPr>
          <p:spPr>
            <a:xfrm>
              <a:off x="6176830" y="2173574"/>
              <a:ext cx="689549" cy="165641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7" name="Straight Arrow Connector 36"/>
            <p:cNvCxnSpPr>
              <a:stCxn id="32" idx="6"/>
              <a:endCxn id="8" idx="2"/>
            </p:cNvCxnSpPr>
            <p:nvPr/>
          </p:nvCxnSpPr>
          <p:spPr>
            <a:xfrm>
              <a:off x="6176830" y="3177915"/>
              <a:ext cx="689549" cy="65207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0" name="Straight Arrow Connector 39"/>
            <p:cNvCxnSpPr>
              <a:endCxn id="8" idx="2"/>
            </p:cNvCxnSpPr>
            <p:nvPr/>
          </p:nvCxnSpPr>
          <p:spPr>
            <a:xfrm>
              <a:off x="6146852" y="3681335"/>
              <a:ext cx="719527" cy="14865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3" name="Straight Arrow Connector 42"/>
            <p:cNvCxnSpPr>
              <a:stCxn id="33" idx="6"/>
              <a:endCxn id="8" idx="2"/>
            </p:cNvCxnSpPr>
            <p:nvPr/>
          </p:nvCxnSpPr>
          <p:spPr>
            <a:xfrm flipV="1">
              <a:off x="6176829" y="3829987"/>
              <a:ext cx="689550" cy="122044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6" name="Straight Arrow Connector 45"/>
            <p:cNvCxnSpPr>
              <a:endCxn id="8" idx="2"/>
            </p:cNvCxnSpPr>
            <p:nvPr/>
          </p:nvCxnSpPr>
          <p:spPr>
            <a:xfrm flipV="1">
              <a:off x="6146850" y="3829987"/>
              <a:ext cx="719529" cy="86068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9" name="Straight Arrow Connector 48"/>
            <p:cNvCxnSpPr>
              <a:endCxn id="8" idx="2"/>
            </p:cNvCxnSpPr>
            <p:nvPr/>
          </p:nvCxnSpPr>
          <p:spPr>
            <a:xfrm flipV="1">
              <a:off x="6146851" y="3829987"/>
              <a:ext cx="719528" cy="3560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75" name="Group 74"/>
          <p:cNvGrpSpPr/>
          <p:nvPr/>
        </p:nvGrpSpPr>
        <p:grpSpPr>
          <a:xfrm>
            <a:off x="2293496" y="1813810"/>
            <a:ext cx="1409074" cy="3596389"/>
            <a:chOff x="2293496" y="1813810"/>
            <a:chExt cx="1409074" cy="3596389"/>
          </a:xfrm>
        </p:grpSpPr>
        <p:sp>
          <p:nvSpPr>
            <p:cNvPr id="9" name="Oval 8"/>
            <p:cNvSpPr/>
            <p:nvPr/>
          </p:nvSpPr>
          <p:spPr>
            <a:xfrm>
              <a:off x="2983043" y="1813810"/>
              <a:ext cx="719527" cy="71952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s</a:t>
              </a:r>
              <a:r>
                <a:rPr lang="en-US" baseline="-25000" dirty="0"/>
                <a:t>1</a:t>
              </a:r>
            </a:p>
          </p:txBody>
        </p:sp>
        <p:sp>
          <p:nvSpPr>
            <p:cNvPr id="11" name="Oval 10"/>
            <p:cNvSpPr/>
            <p:nvPr/>
          </p:nvSpPr>
          <p:spPr>
            <a:xfrm>
              <a:off x="2983043" y="2818151"/>
              <a:ext cx="719527" cy="71952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s</a:t>
              </a:r>
              <a:r>
                <a:rPr lang="en-US" baseline="-25000" dirty="0"/>
                <a:t>2</a:t>
              </a:r>
            </a:p>
          </p:txBody>
        </p:sp>
        <p:sp>
          <p:nvSpPr>
            <p:cNvPr id="12" name="Oval 11"/>
            <p:cNvSpPr/>
            <p:nvPr/>
          </p:nvSpPr>
          <p:spPr>
            <a:xfrm>
              <a:off x="2983042" y="4690672"/>
              <a:ext cx="719527" cy="71952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err="1"/>
                <a:t>s</a:t>
              </a:r>
              <a:r>
                <a:rPr lang="en-US" baseline="-25000" dirty="0" err="1"/>
                <a:t>N</a:t>
              </a:r>
              <a:endParaRPr lang="en-US" baseline="-25000" dirty="0"/>
            </a:p>
          </p:txBody>
        </p:sp>
        <p:cxnSp>
          <p:nvCxnSpPr>
            <p:cNvPr id="14" name="Straight Arrow Connector 13"/>
            <p:cNvCxnSpPr>
              <a:stCxn id="7" idx="4"/>
              <a:endCxn id="9" idx="2"/>
            </p:cNvCxnSpPr>
            <p:nvPr/>
          </p:nvCxnSpPr>
          <p:spPr>
            <a:xfrm flipV="1">
              <a:off x="2293496" y="2173574"/>
              <a:ext cx="689547" cy="1656413"/>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16" name="Straight Arrow Connector 15"/>
            <p:cNvCxnSpPr>
              <a:stCxn id="7" idx="4"/>
              <a:endCxn id="11" idx="2"/>
            </p:cNvCxnSpPr>
            <p:nvPr/>
          </p:nvCxnSpPr>
          <p:spPr>
            <a:xfrm flipV="1">
              <a:off x="2293496" y="3177915"/>
              <a:ext cx="689547" cy="652072"/>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19" name="Straight Arrow Connector 18"/>
            <p:cNvCxnSpPr>
              <a:stCxn id="7" idx="4"/>
              <a:endCxn id="12" idx="2"/>
            </p:cNvCxnSpPr>
            <p:nvPr/>
          </p:nvCxnSpPr>
          <p:spPr>
            <a:xfrm>
              <a:off x="2293496" y="3829987"/>
              <a:ext cx="689546" cy="1220449"/>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22" name="Straight Arrow Connector 21"/>
            <p:cNvCxnSpPr>
              <a:stCxn id="7" idx="4"/>
            </p:cNvCxnSpPr>
            <p:nvPr/>
          </p:nvCxnSpPr>
          <p:spPr>
            <a:xfrm>
              <a:off x="2293496" y="3829987"/>
              <a:ext cx="689546" cy="712032"/>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25" name="Straight Arrow Connector 24"/>
            <p:cNvCxnSpPr>
              <a:stCxn id="7" idx="4"/>
            </p:cNvCxnSpPr>
            <p:nvPr/>
          </p:nvCxnSpPr>
          <p:spPr>
            <a:xfrm>
              <a:off x="2293496" y="3829987"/>
              <a:ext cx="689546" cy="28481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28" name="Straight Arrow Connector 27"/>
            <p:cNvCxnSpPr>
              <a:stCxn id="7" idx="4"/>
            </p:cNvCxnSpPr>
            <p:nvPr/>
          </p:nvCxnSpPr>
          <p:spPr>
            <a:xfrm flipV="1">
              <a:off x="2293496" y="3681335"/>
              <a:ext cx="689546" cy="148652"/>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grpSp>
          <p:nvGrpSpPr>
            <p:cNvPr id="66" name="Group 65"/>
            <p:cNvGrpSpPr/>
            <p:nvPr/>
          </p:nvGrpSpPr>
          <p:grpSpPr>
            <a:xfrm>
              <a:off x="3253304" y="3729243"/>
              <a:ext cx="179002" cy="768612"/>
              <a:chOff x="3950791" y="4003255"/>
              <a:chExt cx="179002" cy="768612"/>
            </a:xfrm>
          </p:grpSpPr>
          <p:sp>
            <p:nvSpPr>
              <p:cNvPr id="63" name="Oval 62"/>
              <p:cNvSpPr/>
              <p:nvPr/>
            </p:nvSpPr>
            <p:spPr>
              <a:xfrm>
                <a:off x="3950791" y="4003255"/>
                <a:ext cx="179002" cy="17900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Oval 63"/>
              <p:cNvSpPr/>
              <p:nvPr/>
            </p:nvSpPr>
            <p:spPr>
              <a:xfrm>
                <a:off x="3950791" y="4298060"/>
                <a:ext cx="179002" cy="17900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5" name="Oval 64"/>
              <p:cNvSpPr/>
              <p:nvPr/>
            </p:nvSpPr>
            <p:spPr>
              <a:xfrm>
                <a:off x="3950791" y="4592865"/>
                <a:ext cx="179002" cy="17900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grpSp>
        <p:nvGrpSpPr>
          <p:cNvPr id="79" name="Group 78"/>
          <p:cNvGrpSpPr/>
          <p:nvPr/>
        </p:nvGrpSpPr>
        <p:grpSpPr>
          <a:xfrm>
            <a:off x="3702568" y="1813810"/>
            <a:ext cx="2474262" cy="3596389"/>
            <a:chOff x="3702568" y="1813810"/>
            <a:chExt cx="2474262" cy="3596389"/>
          </a:xfrm>
        </p:grpSpPr>
        <p:sp>
          <p:nvSpPr>
            <p:cNvPr id="31" name="Oval 30"/>
            <p:cNvSpPr/>
            <p:nvPr/>
          </p:nvSpPr>
          <p:spPr>
            <a:xfrm>
              <a:off x="5457303" y="1813810"/>
              <a:ext cx="719527" cy="71952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r>
                <a:rPr lang="en-US" baseline="-25000" dirty="0"/>
                <a:t>1</a:t>
              </a:r>
            </a:p>
          </p:txBody>
        </p:sp>
        <p:sp>
          <p:nvSpPr>
            <p:cNvPr id="32" name="Oval 31"/>
            <p:cNvSpPr/>
            <p:nvPr/>
          </p:nvSpPr>
          <p:spPr>
            <a:xfrm>
              <a:off x="5457303" y="2818151"/>
              <a:ext cx="719527" cy="71952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r>
                <a:rPr lang="en-US" baseline="-25000" dirty="0"/>
                <a:t>2</a:t>
              </a:r>
            </a:p>
          </p:txBody>
        </p:sp>
        <p:sp>
          <p:nvSpPr>
            <p:cNvPr id="33" name="Oval 32"/>
            <p:cNvSpPr/>
            <p:nvPr/>
          </p:nvSpPr>
          <p:spPr>
            <a:xfrm>
              <a:off x="5457302" y="4690672"/>
              <a:ext cx="719527" cy="71952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err="1"/>
                <a:t>a</a:t>
              </a:r>
              <a:r>
                <a:rPr lang="en-US" baseline="-25000" dirty="0" err="1"/>
                <a:t>N</a:t>
              </a:r>
              <a:endParaRPr lang="en-US" baseline="-25000" dirty="0"/>
            </a:p>
          </p:txBody>
        </p:sp>
        <p:cxnSp>
          <p:nvCxnSpPr>
            <p:cNvPr id="54" name="Straight Arrow Connector 53"/>
            <p:cNvCxnSpPr>
              <a:stCxn id="9" idx="6"/>
              <a:endCxn id="31" idx="2"/>
            </p:cNvCxnSpPr>
            <p:nvPr/>
          </p:nvCxnSpPr>
          <p:spPr>
            <a:xfrm>
              <a:off x="3702570" y="2173574"/>
              <a:ext cx="1754733" cy="0"/>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57" name="Straight Arrow Connector 56"/>
            <p:cNvCxnSpPr>
              <a:stCxn id="11" idx="6"/>
              <a:endCxn id="32" idx="2"/>
            </p:cNvCxnSpPr>
            <p:nvPr/>
          </p:nvCxnSpPr>
          <p:spPr>
            <a:xfrm>
              <a:off x="3702570" y="3177915"/>
              <a:ext cx="1754733" cy="0"/>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60" name="Straight Arrow Connector 59"/>
            <p:cNvCxnSpPr>
              <a:stCxn id="12" idx="6"/>
              <a:endCxn id="33" idx="2"/>
            </p:cNvCxnSpPr>
            <p:nvPr/>
          </p:nvCxnSpPr>
          <p:spPr>
            <a:xfrm>
              <a:off x="3702569" y="5050436"/>
              <a:ext cx="1754733" cy="0"/>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grpSp>
          <p:nvGrpSpPr>
            <p:cNvPr id="68" name="Group 67"/>
            <p:cNvGrpSpPr/>
            <p:nvPr/>
          </p:nvGrpSpPr>
          <p:grpSpPr>
            <a:xfrm>
              <a:off x="5727565" y="3729243"/>
              <a:ext cx="179002" cy="768612"/>
              <a:chOff x="3950791" y="4003255"/>
              <a:chExt cx="179002" cy="768612"/>
            </a:xfrm>
          </p:grpSpPr>
          <p:sp>
            <p:nvSpPr>
              <p:cNvPr id="69" name="Oval 68"/>
              <p:cNvSpPr/>
              <p:nvPr/>
            </p:nvSpPr>
            <p:spPr>
              <a:xfrm>
                <a:off x="3950791" y="4003255"/>
                <a:ext cx="179002" cy="17900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0" name="Oval 69"/>
              <p:cNvSpPr/>
              <p:nvPr/>
            </p:nvSpPr>
            <p:spPr>
              <a:xfrm>
                <a:off x="3950791" y="4298060"/>
                <a:ext cx="179002" cy="17900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1" name="Oval 70"/>
              <p:cNvSpPr/>
              <p:nvPr/>
            </p:nvSpPr>
            <p:spPr>
              <a:xfrm>
                <a:off x="3950791" y="4592865"/>
                <a:ext cx="179002" cy="17900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cxnSp>
          <p:nvCxnSpPr>
            <p:cNvPr id="72" name="Straight Arrow Connector 71"/>
            <p:cNvCxnSpPr/>
            <p:nvPr/>
          </p:nvCxnSpPr>
          <p:spPr>
            <a:xfrm>
              <a:off x="3702568" y="3821243"/>
              <a:ext cx="1754733" cy="0"/>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73" name="Straight Arrow Connector 72"/>
            <p:cNvCxnSpPr/>
            <p:nvPr/>
          </p:nvCxnSpPr>
          <p:spPr>
            <a:xfrm>
              <a:off x="3702568" y="4113549"/>
              <a:ext cx="1754733" cy="0"/>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74" name="Straight Arrow Connector 73"/>
            <p:cNvCxnSpPr/>
            <p:nvPr/>
          </p:nvCxnSpPr>
          <p:spPr>
            <a:xfrm>
              <a:off x="3702568" y="4402106"/>
              <a:ext cx="1754733" cy="0"/>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grpSp>
      <p:sp>
        <p:nvSpPr>
          <p:cNvPr id="77" name="TextBox 76"/>
          <p:cNvSpPr txBox="1"/>
          <p:nvPr/>
        </p:nvSpPr>
        <p:spPr>
          <a:xfrm>
            <a:off x="2158582" y="5624250"/>
            <a:ext cx="2368446" cy="369332"/>
          </a:xfrm>
          <a:prstGeom prst="rect">
            <a:avLst/>
          </a:prstGeom>
          <a:noFill/>
        </p:spPr>
        <p:txBody>
          <a:bodyPr wrap="square" rtlCol="0">
            <a:spAutoFit/>
          </a:bodyPr>
          <a:lstStyle/>
          <a:p>
            <a:pPr algn="ctr"/>
            <a:r>
              <a:rPr lang="en-US" dirty="0"/>
              <a:t>Impute N times</a:t>
            </a:r>
          </a:p>
        </p:txBody>
      </p:sp>
      <p:sp>
        <p:nvSpPr>
          <p:cNvPr id="78" name="TextBox 77"/>
          <p:cNvSpPr txBox="1"/>
          <p:nvPr/>
        </p:nvSpPr>
        <p:spPr>
          <a:xfrm>
            <a:off x="4632842" y="5624250"/>
            <a:ext cx="2368446" cy="646331"/>
          </a:xfrm>
          <a:prstGeom prst="rect">
            <a:avLst/>
          </a:prstGeom>
          <a:noFill/>
        </p:spPr>
        <p:txBody>
          <a:bodyPr wrap="square" rtlCol="0">
            <a:spAutoFit/>
          </a:bodyPr>
          <a:lstStyle/>
          <a:p>
            <a:pPr algn="ctr"/>
            <a:r>
              <a:rPr lang="en-US" dirty="0"/>
              <a:t>Analysis performed on each imputed set</a:t>
            </a:r>
          </a:p>
        </p:txBody>
      </p:sp>
    </p:spTree>
    <p:extLst>
      <p:ext uri="{BB962C8B-B14F-4D97-AF65-F5344CB8AC3E}">
        <p14:creationId xmlns:p14="http://schemas.microsoft.com/office/powerpoint/2010/main" val="245236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7" grpId="0"/>
      <p:bldP spid="7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240385" cy="1371600"/>
          </a:xfrm>
        </p:spPr>
        <p:txBody>
          <a:bodyPr/>
          <a:lstStyle/>
          <a:p>
            <a:r>
              <a:rPr lang="en-US" dirty="0"/>
              <a:t>Analysis: Importance of vertices</a:t>
            </a:r>
          </a:p>
        </p:txBody>
      </p:sp>
      <p:sp>
        <p:nvSpPr>
          <p:cNvPr id="3" name="Content Placeholder 2"/>
          <p:cNvSpPr>
            <a:spLocks noGrp="1"/>
          </p:cNvSpPr>
          <p:nvPr>
            <p:ph idx="1"/>
          </p:nvPr>
        </p:nvSpPr>
        <p:spPr>
          <a:xfrm>
            <a:off x="457200" y="1752600"/>
            <a:ext cx="7620000" cy="4664825"/>
          </a:xfrm>
        </p:spPr>
        <p:txBody>
          <a:bodyPr>
            <a:normAutofit/>
          </a:bodyPr>
          <a:lstStyle/>
          <a:p>
            <a:r>
              <a:rPr lang="en-US" dirty="0"/>
              <a:t>Not all vertices are equally important</a:t>
            </a:r>
          </a:p>
          <a:p>
            <a:r>
              <a:rPr lang="en-US" dirty="0">
                <a:solidFill>
                  <a:schemeClr val="tx2"/>
                </a:solidFill>
              </a:rPr>
              <a:t>Centrality</a:t>
            </a:r>
            <a:r>
              <a:rPr lang="en-US" dirty="0"/>
              <a:t> Analysis: </a:t>
            </a:r>
          </a:p>
          <a:p>
            <a:pPr marL="160020" indent="-342900">
              <a:buFont typeface="Arial" charset="0"/>
              <a:buChar char="•"/>
            </a:pPr>
            <a:r>
              <a:rPr lang="en-US" b="0" dirty="0"/>
              <a:t>Find out the most important node(s) in one network</a:t>
            </a:r>
          </a:p>
          <a:p>
            <a:pPr marL="342900" indent="-342900">
              <a:buFont typeface="Arial" charset="0"/>
              <a:buChar char="•"/>
            </a:pPr>
            <a:r>
              <a:rPr lang="en-US" b="0" dirty="0"/>
              <a:t>Used as a feature in classification, for visualization, </a:t>
            </a:r>
            <a:r>
              <a:rPr lang="en-US" b="0" dirty="0" err="1"/>
              <a:t>etc</a:t>
            </a:r>
            <a:r>
              <a:rPr lang="en-US" b="0" dirty="0"/>
              <a:t> </a:t>
            </a:r>
            <a:r>
              <a:rPr lang="mr-IN" b="0" dirty="0"/>
              <a:t>…</a:t>
            </a:r>
            <a:endParaRPr lang="en-US" b="0" dirty="0"/>
          </a:p>
          <a:p>
            <a:pPr marL="342900" indent="-342900">
              <a:buFont typeface="Arial" charset="0"/>
              <a:buChar char="•"/>
            </a:pPr>
            <a:endParaRPr lang="en-US" b="0" dirty="0"/>
          </a:p>
          <a:p>
            <a:r>
              <a:rPr lang="en-US" dirty="0"/>
              <a:t>Commonly-used Measures</a:t>
            </a:r>
          </a:p>
          <a:p>
            <a:pPr marL="160020" indent="-342900">
              <a:buFont typeface="Arial" charset="0"/>
              <a:buChar char="•"/>
            </a:pPr>
            <a:r>
              <a:rPr lang="en-US" b="0" dirty="0"/>
              <a:t>Degree Centrality</a:t>
            </a:r>
          </a:p>
          <a:p>
            <a:pPr marL="160020" indent="-342900">
              <a:buFont typeface="Arial" charset="0"/>
              <a:buChar char="•"/>
            </a:pPr>
            <a:r>
              <a:rPr lang="en-US" b="0" dirty="0"/>
              <a:t>Closeness Centrality</a:t>
            </a:r>
          </a:p>
          <a:p>
            <a:pPr marL="160020" indent="-342900">
              <a:buFont typeface="Arial" charset="0"/>
              <a:buChar char="•"/>
            </a:pPr>
            <a:r>
              <a:rPr lang="en-US" b="0" dirty="0" err="1"/>
              <a:t>Betweenness</a:t>
            </a:r>
            <a:r>
              <a:rPr lang="en-US" b="0" dirty="0"/>
              <a:t> Centrality</a:t>
            </a:r>
          </a:p>
          <a:p>
            <a:pPr marL="160020" indent="-342900">
              <a:buFont typeface="Arial" charset="0"/>
              <a:buChar char="•"/>
            </a:pPr>
            <a:r>
              <a:rPr lang="en-US" b="0" dirty="0"/>
              <a:t>Eigenvector Centrality</a:t>
            </a:r>
          </a:p>
        </p:txBody>
      </p:sp>
      <p:sp>
        <p:nvSpPr>
          <p:cNvPr id="4" name="Slide Number Placeholder 3"/>
          <p:cNvSpPr>
            <a:spLocks noGrp="1"/>
          </p:cNvSpPr>
          <p:nvPr>
            <p:ph type="sldNum" sz="quarter" idx="12"/>
          </p:nvPr>
        </p:nvSpPr>
        <p:spPr/>
        <p:txBody>
          <a:bodyPr/>
          <a:lstStyle/>
          <a:p>
            <a:fld id="{31FEF6B9-9B80-7546-B532-32978B7F9A49}" type="slidenum">
              <a:rPr lang="en-US" smtClean="0"/>
              <a:pPr/>
              <a:t>42</a:t>
            </a:fld>
            <a:endParaRPr lang="en-US"/>
          </a:p>
        </p:txBody>
      </p:sp>
    </p:spTree>
    <p:extLst>
      <p:ext uri="{BB962C8B-B14F-4D97-AF65-F5344CB8AC3E}">
        <p14:creationId xmlns:p14="http://schemas.microsoft.com/office/powerpoint/2010/main" val="267862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 Degree Centrality</a:t>
            </a:r>
          </a:p>
        </p:txBody>
      </p:sp>
      <p:sp>
        <p:nvSpPr>
          <p:cNvPr id="3" name="Content Placeholder 2"/>
          <p:cNvSpPr>
            <a:spLocks noGrp="1"/>
          </p:cNvSpPr>
          <p:nvPr>
            <p:ph idx="1"/>
          </p:nvPr>
        </p:nvSpPr>
        <p:spPr/>
        <p:txBody>
          <a:bodyPr/>
          <a:lstStyle/>
          <a:p>
            <a:r>
              <a:rPr lang="en-US" dirty="0"/>
              <a:t>The importance of a vertex is determined by the number of vertices adjacent to it</a:t>
            </a:r>
          </a:p>
          <a:p>
            <a:pPr marL="160020" indent="-342900">
              <a:buFont typeface="Arial" charset="0"/>
              <a:buChar char="•"/>
            </a:pPr>
            <a:r>
              <a:rPr lang="en-US" b="0" dirty="0"/>
              <a:t>The larger the degree, the more important the vertex is</a:t>
            </a:r>
          </a:p>
          <a:p>
            <a:pPr marL="160020" indent="-342900">
              <a:buFont typeface="Arial" charset="0"/>
              <a:buChar char="•"/>
            </a:pPr>
            <a:r>
              <a:rPr lang="en-US" b="0" dirty="0"/>
              <a:t>Only a small number of vertex have high degrees in many real-life networks</a:t>
            </a:r>
          </a:p>
          <a:p>
            <a:r>
              <a:rPr lang="en-US" dirty="0"/>
              <a:t>Degree Centrality:</a:t>
            </a:r>
          </a:p>
          <a:p>
            <a:endParaRPr lang="en-US" dirty="0"/>
          </a:p>
          <a:p>
            <a:r>
              <a:rPr lang="en-US" dirty="0"/>
              <a:t>Normalized Degree Centrality:  </a:t>
            </a:r>
          </a:p>
          <a:p>
            <a:endParaRPr lang="en-US" dirty="0"/>
          </a:p>
        </p:txBody>
      </p:sp>
      <p:sp>
        <p:nvSpPr>
          <p:cNvPr id="8" name="Slide Number Placeholder 7"/>
          <p:cNvSpPr>
            <a:spLocks noGrp="1"/>
          </p:cNvSpPr>
          <p:nvPr>
            <p:ph type="sldNum" sz="quarter" idx="12"/>
          </p:nvPr>
        </p:nvSpPr>
        <p:spPr/>
        <p:txBody>
          <a:bodyPr/>
          <a:lstStyle/>
          <a:p>
            <a:fld id="{31FEF6B9-9B80-7546-B532-32978B7F9A49}" type="slidenum">
              <a:rPr lang="en-US" smtClean="0"/>
              <a:pPr/>
              <a:t>43</a:t>
            </a:fld>
            <a:endParaRPr lang="en-US"/>
          </a:p>
        </p:txBody>
      </p:sp>
      <p:pic>
        <p:nvPicPr>
          <p:cNvPr id="4" name="Picture 3"/>
          <p:cNvPicPr>
            <a:picLocks noChangeAspect="1"/>
          </p:cNvPicPr>
          <p:nvPr/>
        </p:nvPicPr>
        <p:blipFill>
          <a:blip r:embed="rId3"/>
          <a:stretch>
            <a:fillRect/>
          </a:stretch>
        </p:blipFill>
        <p:spPr>
          <a:xfrm>
            <a:off x="2955059" y="3522827"/>
            <a:ext cx="2862580" cy="902893"/>
          </a:xfrm>
          <a:prstGeom prst="rect">
            <a:avLst/>
          </a:prstGeom>
        </p:spPr>
      </p:pic>
      <p:pic>
        <p:nvPicPr>
          <p:cNvPr id="5" name="Picture 4"/>
          <p:cNvPicPr>
            <a:picLocks noChangeAspect="1"/>
          </p:cNvPicPr>
          <p:nvPr/>
        </p:nvPicPr>
        <p:blipFill>
          <a:blip r:embed="rId4"/>
          <a:stretch>
            <a:fillRect/>
          </a:stretch>
        </p:blipFill>
        <p:spPr>
          <a:xfrm>
            <a:off x="4386349" y="4425720"/>
            <a:ext cx="3289300" cy="673100"/>
          </a:xfrm>
          <a:prstGeom prst="rect">
            <a:avLst/>
          </a:prstGeom>
        </p:spPr>
      </p:pic>
      <p:pic>
        <p:nvPicPr>
          <p:cNvPr id="6" name="Picture 5" descr="network.pdf"/>
          <p:cNvPicPr>
            <a:picLocks noChangeAspect="1"/>
          </p:cNvPicPr>
          <p:nvPr/>
        </p:nvPicPr>
        <p:blipFill>
          <a:blip r:embed="rId5"/>
          <a:stretch>
            <a:fillRect/>
          </a:stretch>
        </p:blipFill>
        <p:spPr>
          <a:xfrm>
            <a:off x="736227" y="5122415"/>
            <a:ext cx="3835400" cy="1460500"/>
          </a:xfrm>
          <a:prstGeom prst="rect">
            <a:avLst/>
          </a:prstGeom>
        </p:spPr>
      </p:pic>
      <p:sp>
        <p:nvSpPr>
          <p:cNvPr id="7" name="TextBox 6"/>
          <p:cNvSpPr txBox="1"/>
          <p:nvPr/>
        </p:nvSpPr>
        <p:spPr>
          <a:xfrm>
            <a:off x="4689713" y="5410199"/>
            <a:ext cx="4126451" cy="1015663"/>
          </a:xfrm>
          <a:prstGeom prst="rect">
            <a:avLst/>
          </a:prstGeom>
          <a:noFill/>
        </p:spPr>
        <p:txBody>
          <a:bodyPr wrap="none" rtlCol="0">
            <a:spAutoFit/>
          </a:bodyPr>
          <a:lstStyle/>
          <a:p>
            <a:pPr algn="ctr"/>
            <a:r>
              <a:rPr lang="en-US" sz="2000" dirty="0"/>
              <a:t>For vertex 1, degree centrality is 3;</a:t>
            </a:r>
          </a:p>
          <a:p>
            <a:pPr algn="ctr"/>
            <a:r>
              <a:rPr lang="en-US" sz="2000" dirty="0"/>
              <a:t>Normalized degree centrality is </a:t>
            </a:r>
          </a:p>
          <a:p>
            <a:pPr algn="ctr"/>
            <a:r>
              <a:rPr lang="en-US" sz="2000" dirty="0"/>
              <a:t>3/(9-1)=3/8.</a:t>
            </a:r>
          </a:p>
        </p:txBody>
      </p:sp>
    </p:spTree>
    <p:extLst>
      <p:ext uri="{BB962C8B-B14F-4D97-AF65-F5344CB8AC3E}">
        <p14:creationId xmlns:p14="http://schemas.microsoft.com/office/powerpoint/2010/main" val="308968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456516" cy="1371600"/>
          </a:xfrm>
        </p:spPr>
        <p:txBody>
          <a:bodyPr/>
          <a:lstStyle/>
          <a:p>
            <a:r>
              <a:rPr lang="en-US" dirty="0"/>
              <a:t>Analysis: Betweenness </a:t>
            </a:r>
            <a:r>
              <a:rPr lang="en-US" dirty="0" err="1"/>
              <a:t>CentralitY</a:t>
            </a:r>
            <a:endParaRPr lang="en-US" dirty="0"/>
          </a:p>
        </p:txBody>
      </p:sp>
      <p:sp>
        <p:nvSpPr>
          <p:cNvPr id="16" name="Slide Number Placeholder 15"/>
          <p:cNvSpPr>
            <a:spLocks noGrp="1"/>
          </p:cNvSpPr>
          <p:nvPr>
            <p:ph type="sldNum" sz="quarter" idx="12"/>
          </p:nvPr>
        </p:nvSpPr>
        <p:spPr/>
        <p:txBody>
          <a:bodyPr/>
          <a:lstStyle/>
          <a:p>
            <a:fld id="{31FEF6B9-9B80-7546-B532-32978B7F9A49}" type="slidenum">
              <a:rPr lang="en-US" smtClean="0"/>
              <a:pPr/>
              <a:t>44</a:t>
            </a:fld>
            <a:endParaRPr lang="en-US"/>
          </a:p>
        </p:txBody>
      </p:sp>
      <p:pic>
        <p:nvPicPr>
          <p:cNvPr id="4" name="Picture 3" descr="network.pdf"/>
          <p:cNvPicPr>
            <a:picLocks noChangeAspect="1"/>
          </p:cNvPicPr>
          <p:nvPr/>
        </p:nvPicPr>
        <p:blipFill>
          <a:blip r:embed="rId2"/>
          <a:stretch>
            <a:fillRect/>
          </a:stretch>
        </p:blipFill>
        <p:spPr>
          <a:xfrm>
            <a:off x="240757" y="1662632"/>
            <a:ext cx="4328611" cy="1648312"/>
          </a:xfrm>
          <a:prstGeom prst="rect">
            <a:avLst/>
          </a:prstGeom>
        </p:spPr>
      </p:pic>
      <p:grpSp>
        <p:nvGrpSpPr>
          <p:cNvPr id="5" name="Group 4"/>
          <p:cNvGrpSpPr/>
          <p:nvPr/>
        </p:nvGrpSpPr>
        <p:grpSpPr>
          <a:xfrm>
            <a:off x="468995" y="4235309"/>
            <a:ext cx="5802291" cy="400110"/>
            <a:chOff x="1017630" y="4431268"/>
            <a:chExt cx="5802291" cy="400110"/>
          </a:xfrm>
        </p:grpSpPr>
        <p:sp>
          <p:nvSpPr>
            <p:cNvPr id="6" name="TextBox 5"/>
            <p:cNvSpPr txBox="1"/>
            <p:nvPr/>
          </p:nvSpPr>
          <p:spPr>
            <a:xfrm>
              <a:off x="1817730" y="4431268"/>
              <a:ext cx="5002191" cy="400110"/>
            </a:xfrm>
            <a:prstGeom prst="rect">
              <a:avLst/>
            </a:prstGeom>
            <a:noFill/>
          </p:spPr>
          <p:txBody>
            <a:bodyPr wrap="none" rtlCol="0">
              <a:spAutoFit/>
            </a:bodyPr>
            <a:lstStyle/>
            <a:p>
              <a:r>
                <a:rPr lang="en-US" sz="2000" dirty="0"/>
                <a:t>The number of shortest paths between </a:t>
              </a:r>
              <a:r>
                <a:rPr lang="en-US" sz="2000" dirty="0" err="1"/>
                <a:t>s</a:t>
              </a:r>
              <a:r>
                <a:rPr lang="en-US" sz="2000" dirty="0"/>
                <a:t> and </a:t>
              </a:r>
              <a:r>
                <a:rPr lang="en-US" sz="2000" dirty="0" err="1"/>
                <a:t>t</a:t>
              </a:r>
              <a:endParaRPr lang="en-US" sz="2000" dirty="0"/>
            </a:p>
          </p:txBody>
        </p:sp>
        <p:pic>
          <p:nvPicPr>
            <p:cNvPr id="7" name="Picture 6" descr="latex-image-1.pdf"/>
            <p:cNvPicPr>
              <a:picLocks noChangeAspect="1"/>
            </p:cNvPicPr>
            <p:nvPr/>
          </p:nvPicPr>
          <p:blipFill>
            <a:blip r:embed="rId3"/>
            <a:stretch>
              <a:fillRect/>
            </a:stretch>
          </p:blipFill>
          <p:spPr>
            <a:xfrm>
              <a:off x="1017630" y="4521200"/>
              <a:ext cx="800100" cy="279400"/>
            </a:xfrm>
            <a:prstGeom prst="rect">
              <a:avLst/>
            </a:prstGeom>
          </p:spPr>
        </p:pic>
      </p:grpSp>
      <p:grpSp>
        <p:nvGrpSpPr>
          <p:cNvPr id="11" name="Group 10"/>
          <p:cNvGrpSpPr/>
          <p:nvPr/>
        </p:nvGrpSpPr>
        <p:grpSpPr>
          <a:xfrm>
            <a:off x="468995" y="4763922"/>
            <a:ext cx="8141205" cy="400110"/>
            <a:chOff x="1017630" y="5096431"/>
            <a:chExt cx="8141205" cy="400110"/>
          </a:xfrm>
        </p:grpSpPr>
        <p:pic>
          <p:nvPicPr>
            <p:cNvPr id="12" name="Picture 11" descr="latex-image-1.pdf"/>
            <p:cNvPicPr>
              <a:picLocks noChangeAspect="1"/>
            </p:cNvPicPr>
            <p:nvPr/>
          </p:nvPicPr>
          <p:blipFill>
            <a:blip r:embed="rId4"/>
            <a:stretch>
              <a:fillRect/>
            </a:stretch>
          </p:blipFill>
          <p:spPr>
            <a:xfrm>
              <a:off x="1017630" y="5149271"/>
              <a:ext cx="1126281" cy="347270"/>
            </a:xfrm>
            <a:prstGeom prst="rect">
              <a:avLst/>
            </a:prstGeom>
          </p:spPr>
        </p:pic>
        <p:sp>
          <p:nvSpPr>
            <p:cNvPr id="13" name="TextBox 12"/>
            <p:cNvSpPr txBox="1"/>
            <p:nvPr/>
          </p:nvSpPr>
          <p:spPr>
            <a:xfrm>
              <a:off x="2405063" y="5096431"/>
              <a:ext cx="6753772" cy="400110"/>
            </a:xfrm>
            <a:prstGeom prst="rect">
              <a:avLst/>
            </a:prstGeom>
            <a:noFill/>
          </p:spPr>
          <p:txBody>
            <a:bodyPr wrap="none" rtlCol="0">
              <a:spAutoFit/>
            </a:bodyPr>
            <a:lstStyle/>
            <a:p>
              <a:r>
                <a:rPr lang="en-US" sz="2000" dirty="0"/>
                <a:t>The number of shortest paths between s and t that pass v</a:t>
              </a:r>
              <a:r>
                <a:rPr lang="en-US" sz="2000" baseline="-25000" dirty="0"/>
                <a:t>i</a:t>
              </a:r>
            </a:p>
          </p:txBody>
        </p:sp>
      </p:grpSp>
      <p:pic>
        <p:nvPicPr>
          <p:cNvPr id="14" name="Picture 13"/>
          <p:cNvPicPr>
            <a:picLocks noChangeAspect="1"/>
          </p:cNvPicPr>
          <p:nvPr/>
        </p:nvPicPr>
        <p:blipFill>
          <a:blip r:embed="rId5"/>
          <a:stretch>
            <a:fillRect/>
          </a:stretch>
        </p:blipFill>
        <p:spPr>
          <a:xfrm>
            <a:off x="4838721" y="1518723"/>
            <a:ext cx="3962400" cy="2730500"/>
          </a:xfrm>
          <a:prstGeom prst="rect">
            <a:avLst/>
          </a:prstGeom>
        </p:spPr>
      </p:pic>
      <p:sp>
        <p:nvSpPr>
          <p:cNvPr id="17" name="TextBox 16"/>
          <p:cNvSpPr txBox="1"/>
          <p:nvPr/>
        </p:nvSpPr>
        <p:spPr>
          <a:xfrm>
            <a:off x="869045" y="6318423"/>
            <a:ext cx="7234673" cy="400110"/>
          </a:xfrm>
          <a:prstGeom prst="rect">
            <a:avLst/>
          </a:prstGeom>
          <a:noFill/>
        </p:spPr>
        <p:txBody>
          <a:bodyPr wrap="none" rtlCol="0">
            <a:spAutoFit/>
          </a:bodyPr>
          <a:lstStyle/>
          <a:p>
            <a:r>
              <a:rPr lang="en-US" sz="2000" b="1" dirty="0">
                <a:solidFill>
                  <a:schemeClr val="tx2"/>
                </a:solidFill>
              </a:rPr>
              <a:t>What is the </a:t>
            </a:r>
            <a:r>
              <a:rPr lang="en-US" sz="2000" b="1" dirty="0" err="1">
                <a:solidFill>
                  <a:schemeClr val="tx2"/>
                </a:solidFill>
              </a:rPr>
              <a:t>betweenness</a:t>
            </a:r>
            <a:r>
              <a:rPr lang="en-US" sz="2000" b="1" dirty="0">
                <a:solidFill>
                  <a:schemeClr val="tx2"/>
                </a:solidFill>
              </a:rPr>
              <a:t> centrality for node 4 ?????????</a:t>
            </a:r>
          </a:p>
        </p:txBody>
      </p:sp>
      <p:pic>
        <p:nvPicPr>
          <p:cNvPr id="19" name="Picture 18"/>
          <p:cNvPicPr>
            <a:picLocks noChangeAspect="1"/>
          </p:cNvPicPr>
          <p:nvPr/>
        </p:nvPicPr>
        <p:blipFill>
          <a:blip r:embed="rId6"/>
          <a:stretch>
            <a:fillRect/>
          </a:stretch>
        </p:blipFill>
        <p:spPr>
          <a:xfrm>
            <a:off x="468995" y="5164032"/>
            <a:ext cx="4320624" cy="1074501"/>
          </a:xfrm>
          <a:prstGeom prst="rect">
            <a:avLst/>
          </a:prstGeom>
        </p:spPr>
      </p:pic>
    </p:spTree>
    <p:extLst>
      <p:ext uri="{BB962C8B-B14F-4D97-AF65-F5344CB8AC3E}">
        <p14:creationId xmlns:p14="http://schemas.microsoft.com/office/powerpoint/2010/main" val="114804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45</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391926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46</a:t>
            </a:fld>
            <a:endParaRPr lang="uk-UA"/>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178441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47</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387359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48</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615270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10CB3-A6F2-8C47-836E-837295B0DDB9}"/>
              </a:ext>
            </a:extLst>
          </p:cNvPr>
          <p:cNvSpPr>
            <a:spLocks noGrp="1"/>
          </p:cNvSpPr>
          <p:nvPr>
            <p:ph type="title"/>
          </p:nvPr>
        </p:nvSpPr>
        <p:spPr/>
        <p:txBody>
          <a:bodyPr/>
          <a:lstStyle/>
          <a:p>
            <a:r>
              <a:rPr lang="en-US" dirty="0"/>
              <a:t>One last thing …</a:t>
            </a:r>
          </a:p>
        </p:txBody>
      </p:sp>
      <p:sp>
        <p:nvSpPr>
          <p:cNvPr id="3" name="Content Placeholder 2">
            <a:extLst>
              <a:ext uri="{FF2B5EF4-FFF2-40B4-BE49-F238E27FC236}">
                <a16:creationId xmlns:a16="http://schemas.microsoft.com/office/drawing/2014/main" id="{FF3B12B4-4C80-374C-90F6-A385A6BABBBA}"/>
              </a:ext>
            </a:extLst>
          </p:cNvPr>
          <p:cNvSpPr>
            <a:spLocks noGrp="1"/>
          </p:cNvSpPr>
          <p:nvPr>
            <p:ph idx="1"/>
          </p:nvPr>
        </p:nvSpPr>
        <p:spPr/>
        <p:txBody>
          <a:bodyPr/>
          <a:lstStyle/>
          <a:p>
            <a:r>
              <a:rPr lang="en-US" dirty="0"/>
              <a:t>Bring a writing utensil.  You will need to it.  To write.</a:t>
            </a:r>
          </a:p>
        </p:txBody>
      </p:sp>
      <p:sp>
        <p:nvSpPr>
          <p:cNvPr id="4" name="Slide Number Placeholder 3">
            <a:extLst>
              <a:ext uri="{FF2B5EF4-FFF2-40B4-BE49-F238E27FC236}">
                <a16:creationId xmlns:a16="http://schemas.microsoft.com/office/drawing/2014/main" id="{91DB3457-940B-6649-86AD-6411B9A9F44D}"/>
              </a:ext>
            </a:extLst>
          </p:cNvPr>
          <p:cNvSpPr>
            <a:spLocks noGrp="1"/>
          </p:cNvSpPr>
          <p:nvPr>
            <p:ph type="sldNum" sz="quarter" idx="12"/>
          </p:nvPr>
        </p:nvSpPr>
        <p:spPr/>
        <p:txBody>
          <a:bodyPr/>
          <a:lstStyle/>
          <a:p>
            <a:fld id="{A2EF37A0-74FC-AB4F-AE4C-D9BFC6719E9F}" type="slidenum">
              <a:rPr lang="en-US" smtClean="0"/>
              <a:t>49</a:t>
            </a:fld>
            <a:endParaRPr lang="en-US"/>
          </a:p>
        </p:txBody>
      </p:sp>
      <p:pic>
        <p:nvPicPr>
          <p:cNvPr id="5" name="Picture 4">
            <a:extLst>
              <a:ext uri="{FF2B5EF4-FFF2-40B4-BE49-F238E27FC236}">
                <a16:creationId xmlns:a16="http://schemas.microsoft.com/office/drawing/2014/main" id="{B43FB7AD-9FCC-2147-90D9-5D4132F80710}"/>
              </a:ext>
            </a:extLst>
          </p:cNvPr>
          <p:cNvPicPr>
            <a:picLocks noChangeAspect="1"/>
          </p:cNvPicPr>
          <p:nvPr/>
        </p:nvPicPr>
        <p:blipFill>
          <a:blip r:embed="rId2"/>
          <a:stretch>
            <a:fillRect/>
          </a:stretch>
        </p:blipFill>
        <p:spPr>
          <a:xfrm>
            <a:off x="2984500" y="2893060"/>
            <a:ext cx="3175000" cy="3175000"/>
          </a:xfrm>
          <a:prstGeom prst="rect">
            <a:avLst/>
          </a:prstGeom>
        </p:spPr>
      </p:pic>
    </p:spTree>
    <p:extLst>
      <p:ext uri="{BB962C8B-B14F-4D97-AF65-F5344CB8AC3E}">
        <p14:creationId xmlns:p14="http://schemas.microsoft.com/office/powerpoint/2010/main" val="424941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6168189" cy="1371600"/>
          </a:xfrm>
        </p:spPr>
        <p:txBody>
          <a:bodyPr/>
          <a:lstStyle/>
          <a:p>
            <a:r>
              <a:rPr lang="en-US" dirty="0"/>
              <a:t>Midterm: Structure</a:t>
            </a:r>
          </a:p>
        </p:txBody>
      </p:sp>
      <p:sp>
        <p:nvSpPr>
          <p:cNvPr id="3" name="Content Placeholder 2"/>
          <p:cNvSpPr>
            <a:spLocks noGrp="1"/>
          </p:cNvSpPr>
          <p:nvPr>
            <p:ph idx="1"/>
          </p:nvPr>
        </p:nvSpPr>
        <p:spPr/>
        <p:txBody>
          <a:bodyPr/>
          <a:lstStyle/>
          <a:p>
            <a:r>
              <a:rPr lang="en-US" dirty="0"/>
              <a:t>50 points = 25% of the total grade</a:t>
            </a:r>
          </a:p>
          <a:p>
            <a:r>
              <a:rPr lang="en-US" dirty="0"/>
              <a:t>10 points:</a:t>
            </a:r>
          </a:p>
          <a:p>
            <a:pPr marL="342900" indent="-342900">
              <a:buFont typeface="Arial" charset="0"/>
              <a:buChar char="•"/>
            </a:pPr>
            <a:r>
              <a:rPr lang="en-US" b="0" dirty="0"/>
              <a:t>10 True/False questions, 1 point each</a:t>
            </a:r>
          </a:p>
          <a:p>
            <a:r>
              <a:rPr lang="en-US" dirty="0"/>
              <a:t>10 points:</a:t>
            </a:r>
          </a:p>
          <a:p>
            <a:pPr marL="342900" indent="-342900">
              <a:buFont typeface="Arial" charset="0"/>
              <a:buChar char="•"/>
            </a:pPr>
            <a:r>
              <a:rPr lang="en-US" b="0" dirty="0"/>
              <a:t>5 multiple choice questions, 2 points each</a:t>
            </a:r>
          </a:p>
          <a:p>
            <a:r>
              <a:rPr lang="en-US" dirty="0"/>
              <a:t>30 points:</a:t>
            </a:r>
          </a:p>
          <a:p>
            <a:pPr marL="342900" indent="-342900">
              <a:buFont typeface="Arial" charset="0"/>
              <a:buChar char="•"/>
            </a:pPr>
            <a:r>
              <a:rPr lang="en-US" b="0" dirty="0"/>
              <a:t>10 short answer questions, 3 points each</a:t>
            </a:r>
          </a:p>
          <a:p>
            <a:endParaRPr lang="en-US" dirty="0"/>
          </a:p>
          <a:p>
            <a:r>
              <a:rPr lang="en-US" dirty="0"/>
              <a:t>Compared to the CMSC320 midterm I posted from last semester, this midterm is </a:t>
            </a:r>
            <a:r>
              <a:rPr lang="en-US" dirty="0">
                <a:solidFill>
                  <a:schemeClr val="tx2"/>
                </a:solidFill>
              </a:rPr>
              <a:t>shorter</a:t>
            </a:r>
            <a:r>
              <a:rPr lang="en-US" dirty="0"/>
              <a:t>.</a:t>
            </a:r>
          </a:p>
        </p:txBody>
      </p:sp>
      <p:sp>
        <p:nvSpPr>
          <p:cNvPr id="4" name="Slide Number Placeholder 3"/>
          <p:cNvSpPr>
            <a:spLocks noGrp="1"/>
          </p:cNvSpPr>
          <p:nvPr>
            <p:ph type="sldNum" sz="quarter" idx="12"/>
          </p:nvPr>
        </p:nvSpPr>
        <p:spPr/>
        <p:txBody>
          <a:bodyPr/>
          <a:lstStyle/>
          <a:p>
            <a:fld id="{A2EF37A0-74FC-AB4F-AE4C-D9BFC6719E9F}" type="slidenum">
              <a:rPr lang="en-US" smtClean="0"/>
              <a:t>5</a:t>
            </a:fld>
            <a:endParaRPr lang="en-US"/>
          </a:p>
        </p:txBody>
      </p:sp>
    </p:spTree>
    <p:extLst>
      <p:ext uri="{BB962C8B-B14F-4D97-AF65-F5344CB8AC3E}">
        <p14:creationId xmlns:p14="http://schemas.microsoft.com/office/powerpoint/2010/main" val="87492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lecture</a:t>
            </a:r>
          </a:p>
        </p:txBody>
      </p:sp>
      <p:sp>
        <p:nvSpPr>
          <p:cNvPr id="5" name="Rounded Rectangle 4"/>
          <p:cNvSpPr/>
          <p:nvPr/>
        </p:nvSpPr>
        <p:spPr>
          <a:xfrm>
            <a:off x="307575" y="2044932"/>
            <a:ext cx="1296786" cy="197842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Data collection</a:t>
            </a:r>
          </a:p>
        </p:txBody>
      </p:sp>
      <p:grpSp>
        <p:nvGrpSpPr>
          <p:cNvPr id="14" name="Group 13"/>
          <p:cNvGrpSpPr/>
          <p:nvPr/>
        </p:nvGrpSpPr>
        <p:grpSpPr>
          <a:xfrm>
            <a:off x="1604361" y="2044932"/>
            <a:ext cx="1781694" cy="1978429"/>
            <a:chOff x="1604361" y="2044932"/>
            <a:chExt cx="1781694" cy="1978429"/>
          </a:xfrm>
        </p:grpSpPr>
        <p:sp>
          <p:nvSpPr>
            <p:cNvPr id="6" name="Rounded Rectangle 5"/>
            <p:cNvSpPr/>
            <p:nvPr/>
          </p:nvSpPr>
          <p:spPr>
            <a:xfrm>
              <a:off x="2089269" y="2044932"/>
              <a:ext cx="1296786" cy="197842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a:t>Data processing</a:t>
              </a:r>
            </a:p>
          </p:txBody>
        </p:sp>
        <p:cxnSp>
          <p:nvCxnSpPr>
            <p:cNvPr id="11" name="Straight Arrow Connector 10"/>
            <p:cNvCxnSpPr>
              <a:stCxn id="5" idx="3"/>
              <a:endCxn id="6" idx="1"/>
            </p:cNvCxnSpPr>
            <p:nvPr/>
          </p:nvCxnSpPr>
          <p:spPr>
            <a:xfrm>
              <a:off x="1604361" y="3034147"/>
              <a:ext cx="484908"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grpSp>
      <p:cxnSp>
        <p:nvCxnSpPr>
          <p:cNvPr id="13" name="Curved Connector 12"/>
          <p:cNvCxnSpPr>
            <a:stCxn id="6" idx="2"/>
            <a:endCxn id="5" idx="2"/>
          </p:cNvCxnSpPr>
          <p:nvPr/>
        </p:nvCxnSpPr>
        <p:spPr>
          <a:xfrm rot="5400000">
            <a:off x="1846815" y="3132514"/>
            <a:ext cx="12700" cy="1781694"/>
          </a:xfrm>
          <a:prstGeom prst="curvedConnector3">
            <a:avLst>
              <a:gd name="adj1" fmla="val 1800000"/>
            </a:avLst>
          </a:prstGeom>
          <a:ln>
            <a:tailEnd type="triangle"/>
          </a:ln>
        </p:spPr>
        <p:style>
          <a:lnRef idx="3">
            <a:schemeClr val="accent3"/>
          </a:lnRef>
          <a:fillRef idx="0">
            <a:schemeClr val="accent3"/>
          </a:fillRef>
          <a:effectRef idx="2">
            <a:schemeClr val="accent3"/>
          </a:effectRef>
          <a:fontRef idx="minor">
            <a:schemeClr val="tx1"/>
          </a:fontRef>
        </p:style>
      </p:cxnSp>
      <p:grpSp>
        <p:nvGrpSpPr>
          <p:cNvPr id="17" name="Group 16"/>
          <p:cNvGrpSpPr/>
          <p:nvPr/>
        </p:nvGrpSpPr>
        <p:grpSpPr>
          <a:xfrm>
            <a:off x="3386055" y="2044932"/>
            <a:ext cx="1781694" cy="1978429"/>
            <a:chOff x="3386055" y="2044932"/>
            <a:chExt cx="1781694" cy="1978429"/>
          </a:xfrm>
          <a:solidFill>
            <a:schemeClr val="accent3"/>
          </a:solidFill>
        </p:grpSpPr>
        <p:sp>
          <p:nvSpPr>
            <p:cNvPr id="7" name="Rounded Rectangle 6"/>
            <p:cNvSpPr/>
            <p:nvPr/>
          </p:nvSpPr>
          <p:spPr>
            <a:xfrm>
              <a:off x="3870963" y="2044932"/>
              <a:ext cx="1296786" cy="1978429"/>
            </a:xfrm>
            <a:prstGeom prst="roundRect">
              <a:avLst/>
            </a:prstGeom>
            <a:grp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dirty="0"/>
                <a:t>Exploratory analysis</a:t>
              </a:r>
            </a:p>
            <a:p>
              <a:pPr algn="ctr"/>
              <a:r>
                <a:rPr lang="en-US" sz="1400" dirty="0"/>
                <a:t>&amp;</a:t>
              </a:r>
            </a:p>
            <a:p>
              <a:pPr algn="ctr"/>
              <a:r>
                <a:rPr lang="en-US" sz="1400" dirty="0"/>
                <a:t>Data </a:t>
              </a:r>
              <a:r>
                <a:rPr lang="en-US" sz="1400" dirty="0" err="1"/>
                <a:t>viz</a:t>
              </a:r>
              <a:endParaRPr lang="en-US" sz="1400" dirty="0"/>
            </a:p>
          </p:txBody>
        </p:sp>
        <p:cxnSp>
          <p:nvCxnSpPr>
            <p:cNvPr id="16" name="Straight Arrow Connector 15"/>
            <p:cNvCxnSpPr>
              <a:stCxn id="6" idx="3"/>
              <a:endCxn id="7" idx="1"/>
            </p:cNvCxnSpPr>
            <p:nvPr/>
          </p:nvCxnSpPr>
          <p:spPr>
            <a:xfrm>
              <a:off x="3386055" y="3034147"/>
              <a:ext cx="484908" cy="0"/>
            </a:xfrm>
            <a:prstGeom prst="straightConnector1">
              <a:avLst/>
            </a:prstGeom>
            <a:grpFill/>
            <a:ln>
              <a:tailEnd type="triangle"/>
            </a:ln>
          </p:spPr>
          <p:style>
            <a:lnRef idx="3">
              <a:schemeClr val="accent3"/>
            </a:lnRef>
            <a:fillRef idx="0">
              <a:schemeClr val="accent3"/>
            </a:fillRef>
            <a:effectRef idx="2">
              <a:schemeClr val="accent3"/>
            </a:effectRef>
            <a:fontRef idx="minor">
              <a:schemeClr val="tx1"/>
            </a:fontRef>
          </p:style>
        </p:cxnSp>
      </p:grpSp>
      <p:grpSp>
        <p:nvGrpSpPr>
          <p:cNvPr id="23" name="Group 22"/>
          <p:cNvGrpSpPr/>
          <p:nvPr/>
        </p:nvGrpSpPr>
        <p:grpSpPr>
          <a:xfrm>
            <a:off x="962318" y="4017011"/>
            <a:ext cx="3563388" cy="12700"/>
            <a:chOff x="962318" y="4017011"/>
            <a:chExt cx="3563388" cy="12700"/>
          </a:xfrm>
        </p:grpSpPr>
        <p:cxnSp>
          <p:nvCxnSpPr>
            <p:cNvPr id="19" name="Curved Connector 18"/>
            <p:cNvCxnSpPr>
              <a:stCxn id="7" idx="2"/>
              <a:endCxn id="6" idx="2"/>
            </p:cNvCxnSpPr>
            <p:nvPr/>
          </p:nvCxnSpPr>
          <p:spPr>
            <a:xfrm rot="5400000">
              <a:off x="3628509" y="3132514"/>
              <a:ext cx="12700" cy="1781694"/>
            </a:xfrm>
            <a:prstGeom prst="curvedConnector3">
              <a:avLst>
                <a:gd name="adj1" fmla="val 1800000"/>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1" name="Curved Connector 20"/>
            <p:cNvCxnSpPr>
              <a:stCxn id="7" idx="2"/>
              <a:endCxn id="5" idx="2"/>
            </p:cNvCxnSpPr>
            <p:nvPr/>
          </p:nvCxnSpPr>
          <p:spPr>
            <a:xfrm rot="5400000">
              <a:off x="2737662" y="2241667"/>
              <a:ext cx="12700" cy="3563388"/>
            </a:xfrm>
            <a:prstGeom prst="curvedConnector3">
              <a:avLst>
                <a:gd name="adj1" fmla="val 3763638"/>
              </a:avLst>
            </a:prstGeom>
            <a:ln>
              <a:tailEnd type="triangle"/>
            </a:ln>
          </p:spPr>
          <p:style>
            <a:lnRef idx="3">
              <a:schemeClr val="accent3"/>
            </a:lnRef>
            <a:fillRef idx="0">
              <a:schemeClr val="accent3"/>
            </a:fillRef>
            <a:effectRef idx="2">
              <a:schemeClr val="accent3"/>
            </a:effectRef>
            <a:fontRef idx="minor">
              <a:schemeClr val="tx1"/>
            </a:fontRef>
          </p:style>
        </p:cxnSp>
      </p:grpSp>
      <p:grpSp>
        <p:nvGrpSpPr>
          <p:cNvPr id="26" name="Group 25"/>
          <p:cNvGrpSpPr/>
          <p:nvPr/>
        </p:nvGrpSpPr>
        <p:grpSpPr>
          <a:xfrm>
            <a:off x="5167749" y="2044932"/>
            <a:ext cx="1781694" cy="1978429"/>
            <a:chOff x="5167749" y="2044932"/>
            <a:chExt cx="1781694" cy="1978429"/>
          </a:xfrm>
        </p:grpSpPr>
        <p:sp>
          <p:nvSpPr>
            <p:cNvPr id="8" name="Rounded Rectangle 7"/>
            <p:cNvSpPr/>
            <p:nvPr/>
          </p:nvSpPr>
          <p:spPr>
            <a:xfrm>
              <a:off x="5652657" y="2044932"/>
              <a:ext cx="1296786" cy="197842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t>Analysis, hypothesis testing, &amp; ML</a:t>
              </a:r>
            </a:p>
          </p:txBody>
        </p:sp>
        <p:cxnSp>
          <p:nvCxnSpPr>
            <p:cNvPr id="25" name="Straight Arrow Connector 24"/>
            <p:cNvCxnSpPr>
              <a:stCxn id="7" idx="3"/>
              <a:endCxn id="8" idx="1"/>
            </p:cNvCxnSpPr>
            <p:nvPr/>
          </p:nvCxnSpPr>
          <p:spPr>
            <a:xfrm>
              <a:off x="5167749"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41" name="Group 40"/>
          <p:cNvGrpSpPr/>
          <p:nvPr/>
        </p:nvGrpSpPr>
        <p:grpSpPr>
          <a:xfrm>
            <a:off x="962318" y="4017011"/>
            <a:ext cx="5345082" cy="12700"/>
            <a:chOff x="962318" y="4017011"/>
            <a:chExt cx="5345082" cy="12700"/>
          </a:xfrm>
        </p:grpSpPr>
        <p:cxnSp>
          <p:nvCxnSpPr>
            <p:cNvPr id="34" name="Curved Connector 33"/>
            <p:cNvCxnSpPr>
              <a:stCxn id="8" idx="2"/>
              <a:endCxn id="7" idx="2"/>
            </p:cNvCxnSpPr>
            <p:nvPr/>
          </p:nvCxnSpPr>
          <p:spPr>
            <a:xfrm rot="5400000">
              <a:off x="5410203"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36" name="Curved Connector 35"/>
            <p:cNvCxnSpPr>
              <a:stCxn id="8" idx="2"/>
              <a:endCxn id="6" idx="2"/>
            </p:cNvCxnSpPr>
            <p:nvPr/>
          </p:nvCxnSpPr>
          <p:spPr>
            <a:xfrm rot="5400000">
              <a:off x="4519356" y="2241667"/>
              <a:ext cx="12700" cy="3563388"/>
            </a:xfrm>
            <a:prstGeom prst="curvedConnector3">
              <a:avLst>
                <a:gd name="adj1" fmla="val 3894543"/>
              </a:avLst>
            </a:prstGeom>
            <a:ln>
              <a:tailEnd type="triangle"/>
            </a:ln>
          </p:spPr>
          <p:style>
            <a:lnRef idx="3">
              <a:schemeClr val="dk1"/>
            </a:lnRef>
            <a:fillRef idx="0">
              <a:schemeClr val="dk1"/>
            </a:fillRef>
            <a:effectRef idx="2">
              <a:schemeClr val="dk1"/>
            </a:effectRef>
            <a:fontRef idx="minor">
              <a:schemeClr val="tx1"/>
            </a:fontRef>
          </p:style>
        </p:cxnSp>
        <p:cxnSp>
          <p:nvCxnSpPr>
            <p:cNvPr id="39" name="Curved Connector 38"/>
            <p:cNvCxnSpPr>
              <a:stCxn id="8" idx="2"/>
              <a:endCxn id="5" idx="2"/>
            </p:cNvCxnSpPr>
            <p:nvPr/>
          </p:nvCxnSpPr>
          <p:spPr>
            <a:xfrm rot="5400000">
              <a:off x="3628509" y="1350820"/>
              <a:ext cx="12700" cy="5345082"/>
            </a:xfrm>
            <a:prstGeom prst="curvedConnector3">
              <a:avLst>
                <a:gd name="adj1" fmla="val 5858181"/>
              </a:avLst>
            </a:prstGeom>
            <a:ln>
              <a:tailEnd type="triangle"/>
            </a:ln>
          </p:spPr>
          <p:style>
            <a:lnRef idx="3">
              <a:schemeClr val="dk1"/>
            </a:lnRef>
            <a:fillRef idx="0">
              <a:schemeClr val="dk1"/>
            </a:fillRef>
            <a:effectRef idx="2">
              <a:schemeClr val="dk1"/>
            </a:effectRef>
            <a:fontRef idx="minor">
              <a:schemeClr val="tx1"/>
            </a:fontRef>
          </p:style>
        </p:cxnSp>
      </p:grpSp>
      <p:grpSp>
        <p:nvGrpSpPr>
          <p:cNvPr id="44" name="Group 43"/>
          <p:cNvGrpSpPr/>
          <p:nvPr/>
        </p:nvGrpSpPr>
        <p:grpSpPr>
          <a:xfrm>
            <a:off x="6949443" y="2044932"/>
            <a:ext cx="1781694" cy="1978429"/>
            <a:chOff x="6949443" y="2044932"/>
            <a:chExt cx="1781694" cy="1978429"/>
          </a:xfrm>
        </p:grpSpPr>
        <p:sp>
          <p:nvSpPr>
            <p:cNvPr id="9" name="Rounded Rectangle 8"/>
            <p:cNvSpPr/>
            <p:nvPr/>
          </p:nvSpPr>
          <p:spPr>
            <a:xfrm>
              <a:off x="7434351"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Insight &amp; Policy Decision</a:t>
              </a:r>
            </a:p>
          </p:txBody>
        </p:sp>
        <p:cxnSp>
          <p:nvCxnSpPr>
            <p:cNvPr id="43" name="Straight Arrow Connector 42"/>
            <p:cNvCxnSpPr>
              <a:stCxn id="8" idx="3"/>
              <a:endCxn id="9" idx="1"/>
            </p:cNvCxnSpPr>
            <p:nvPr/>
          </p:nvCxnSpPr>
          <p:spPr>
            <a:xfrm>
              <a:off x="6949443"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56" name="Group 55"/>
          <p:cNvGrpSpPr/>
          <p:nvPr/>
        </p:nvGrpSpPr>
        <p:grpSpPr>
          <a:xfrm>
            <a:off x="962318" y="4017011"/>
            <a:ext cx="7126776" cy="12700"/>
            <a:chOff x="962318" y="4017011"/>
            <a:chExt cx="7126776" cy="12700"/>
          </a:xfrm>
        </p:grpSpPr>
        <p:cxnSp>
          <p:nvCxnSpPr>
            <p:cNvPr id="46" name="Curved Connector 45"/>
            <p:cNvCxnSpPr>
              <a:stCxn id="9" idx="2"/>
              <a:endCxn id="8" idx="2"/>
            </p:cNvCxnSpPr>
            <p:nvPr/>
          </p:nvCxnSpPr>
          <p:spPr>
            <a:xfrm rot="5400000">
              <a:off x="7191897"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48" name="Curved Connector 47"/>
            <p:cNvCxnSpPr>
              <a:stCxn id="9" idx="2"/>
              <a:endCxn id="7" idx="2"/>
            </p:cNvCxnSpPr>
            <p:nvPr/>
          </p:nvCxnSpPr>
          <p:spPr>
            <a:xfrm rot="5400000">
              <a:off x="6301050" y="2241667"/>
              <a:ext cx="12700" cy="3563388"/>
            </a:xfrm>
            <a:prstGeom prst="curvedConnector3">
              <a:avLst>
                <a:gd name="adj1" fmla="val 3501819"/>
              </a:avLst>
            </a:prstGeom>
            <a:ln>
              <a:tailEnd type="triangle"/>
            </a:ln>
          </p:spPr>
          <p:style>
            <a:lnRef idx="3">
              <a:schemeClr val="dk1"/>
            </a:lnRef>
            <a:fillRef idx="0">
              <a:schemeClr val="dk1"/>
            </a:fillRef>
            <a:effectRef idx="2">
              <a:schemeClr val="dk1"/>
            </a:effectRef>
            <a:fontRef idx="minor">
              <a:schemeClr val="tx1"/>
            </a:fontRef>
          </p:style>
        </p:cxnSp>
        <p:cxnSp>
          <p:nvCxnSpPr>
            <p:cNvPr id="51" name="Curved Connector 50"/>
            <p:cNvCxnSpPr>
              <a:stCxn id="9" idx="2"/>
              <a:endCxn id="6" idx="2"/>
            </p:cNvCxnSpPr>
            <p:nvPr/>
          </p:nvCxnSpPr>
          <p:spPr>
            <a:xfrm rot="5400000">
              <a:off x="5410203" y="1350820"/>
              <a:ext cx="12700" cy="5345082"/>
            </a:xfrm>
            <a:prstGeom prst="curvedConnector3">
              <a:avLst>
                <a:gd name="adj1" fmla="val 5989094"/>
              </a:avLst>
            </a:prstGeom>
            <a:ln>
              <a:tailEnd type="triangle"/>
            </a:ln>
          </p:spPr>
          <p:style>
            <a:lnRef idx="3">
              <a:schemeClr val="dk1"/>
            </a:lnRef>
            <a:fillRef idx="0">
              <a:schemeClr val="dk1"/>
            </a:fillRef>
            <a:effectRef idx="2">
              <a:schemeClr val="dk1"/>
            </a:effectRef>
            <a:fontRef idx="minor">
              <a:schemeClr val="tx1"/>
            </a:fontRef>
          </p:style>
        </p:cxnSp>
        <p:cxnSp>
          <p:nvCxnSpPr>
            <p:cNvPr id="54" name="Curved Connector 53"/>
            <p:cNvCxnSpPr>
              <a:stCxn id="9" idx="2"/>
              <a:endCxn id="5" idx="2"/>
            </p:cNvCxnSpPr>
            <p:nvPr/>
          </p:nvCxnSpPr>
          <p:spPr>
            <a:xfrm rot="5400000">
              <a:off x="4519356" y="459973"/>
              <a:ext cx="12700" cy="7126776"/>
            </a:xfrm>
            <a:prstGeom prst="curvedConnector3">
              <a:avLst>
                <a:gd name="adj1" fmla="val 8345457"/>
              </a:avLst>
            </a:prstGeom>
            <a:ln>
              <a:tailEnd type="triangle"/>
            </a:ln>
          </p:spPr>
          <p:style>
            <a:lnRef idx="3">
              <a:schemeClr val="dk1"/>
            </a:lnRef>
            <a:fillRef idx="0">
              <a:schemeClr val="dk1"/>
            </a:fillRef>
            <a:effectRef idx="2">
              <a:schemeClr val="dk1"/>
            </a:effectRef>
            <a:fontRef idx="minor">
              <a:schemeClr val="tx1"/>
            </a:fontRef>
          </p:style>
        </p:cxnSp>
      </p:grpSp>
      <p:sp>
        <p:nvSpPr>
          <p:cNvPr id="3" name="Slide Number Placeholder 2"/>
          <p:cNvSpPr>
            <a:spLocks noGrp="1"/>
          </p:cNvSpPr>
          <p:nvPr>
            <p:ph type="sldNum" sz="quarter" idx="12"/>
          </p:nvPr>
        </p:nvSpPr>
        <p:spPr/>
        <p:txBody>
          <a:bodyPr/>
          <a:lstStyle/>
          <a:p>
            <a:fld id="{A2EF37A0-74FC-AB4F-AE4C-D9BFC6719E9F}" type="slidenum">
              <a:rPr lang="en-US" smtClean="0"/>
              <a:t>50</a:t>
            </a:fld>
            <a:endParaRPr lang="en-US"/>
          </a:p>
        </p:txBody>
      </p:sp>
    </p:spTree>
    <p:extLst>
      <p:ext uri="{BB962C8B-B14F-4D97-AF65-F5344CB8AC3E}">
        <p14:creationId xmlns:p14="http://schemas.microsoft.com/office/powerpoint/2010/main" val="8043461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lecture:</a:t>
            </a:r>
          </a:p>
        </p:txBody>
      </p:sp>
      <p:sp>
        <p:nvSpPr>
          <p:cNvPr id="3" name="Content Placeholder 2"/>
          <p:cNvSpPr>
            <a:spLocks noGrp="1"/>
          </p:cNvSpPr>
          <p:nvPr>
            <p:ph idx="1"/>
          </p:nvPr>
        </p:nvSpPr>
        <p:spPr/>
        <p:txBody>
          <a:bodyPr>
            <a:normAutofit/>
          </a:bodyPr>
          <a:lstStyle/>
          <a:p>
            <a:r>
              <a:rPr lang="en-US" dirty="0"/>
              <a:t>Words words words!</a:t>
            </a:r>
          </a:p>
          <a:p>
            <a:pPr marL="342900" indent="-342900">
              <a:buFont typeface="Arial" charset="0"/>
              <a:buChar char="•"/>
            </a:pPr>
            <a:r>
              <a:rPr lang="en-US" b="0" dirty="0"/>
              <a:t>Free text and natural language processing in data science</a:t>
            </a:r>
          </a:p>
          <a:p>
            <a:pPr marL="342900" indent="-342900">
              <a:buFont typeface="Arial" charset="0"/>
              <a:buChar char="•"/>
            </a:pPr>
            <a:r>
              <a:rPr lang="en-US" b="0" dirty="0"/>
              <a:t>Bag of words and TF-IDF</a:t>
            </a:r>
          </a:p>
          <a:p>
            <a:pPr marL="342900" indent="-342900">
              <a:buFont typeface="Arial" charset="0"/>
              <a:buChar char="•"/>
            </a:pPr>
            <a:r>
              <a:rPr lang="en-US" b="0" dirty="0"/>
              <a:t>N-Grams and language models</a:t>
            </a:r>
          </a:p>
          <a:p>
            <a:pPr marL="342900" indent="-342900">
              <a:buFont typeface="Arial" charset="0"/>
              <a:buChar char="•"/>
            </a:pPr>
            <a:r>
              <a:rPr lang="en-US" b="0" dirty="0"/>
              <a:t>Sentiment mining</a:t>
            </a:r>
          </a:p>
          <a:p>
            <a:r>
              <a:rPr lang="en-US" dirty="0">
                <a:solidFill>
                  <a:schemeClr val="tx2"/>
                </a:solidFill>
              </a:rPr>
              <a:t>Thanks to: Zico </a:t>
            </a:r>
            <a:r>
              <a:rPr lang="en-US" dirty="0" err="1">
                <a:solidFill>
                  <a:schemeClr val="tx2"/>
                </a:solidFill>
              </a:rPr>
              <a:t>Kolter</a:t>
            </a:r>
            <a:r>
              <a:rPr lang="en-US" dirty="0">
                <a:solidFill>
                  <a:schemeClr val="tx2"/>
                </a:solidFill>
              </a:rPr>
              <a:t> (CMU) &amp; Marine </a:t>
            </a:r>
            <a:r>
              <a:rPr lang="en-US" dirty="0" err="1">
                <a:solidFill>
                  <a:schemeClr val="tx2"/>
                </a:solidFill>
              </a:rPr>
              <a:t>Carpuat’s</a:t>
            </a:r>
            <a:r>
              <a:rPr lang="en-US" dirty="0">
                <a:solidFill>
                  <a:schemeClr val="tx2"/>
                </a:solidFill>
              </a:rPr>
              <a:t> 723 (UMD)</a:t>
            </a:r>
          </a:p>
          <a:p>
            <a:endParaRPr lang="en-US" dirty="0"/>
          </a:p>
          <a:p>
            <a:pPr marL="342900" indent="-342900">
              <a:buFont typeface="Arial" charset="0"/>
              <a:buChar char="•"/>
            </a:pP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51</a:t>
            </a:fld>
            <a:endParaRPr lang="en-US"/>
          </a:p>
        </p:txBody>
      </p:sp>
      <p:grpSp>
        <p:nvGrpSpPr>
          <p:cNvPr id="10" name="Group 9"/>
          <p:cNvGrpSpPr/>
          <p:nvPr/>
        </p:nvGrpSpPr>
        <p:grpSpPr>
          <a:xfrm>
            <a:off x="665480" y="4599048"/>
            <a:ext cx="7502951" cy="2217244"/>
            <a:chOff x="665480" y="4700648"/>
            <a:chExt cx="7502951" cy="2217244"/>
          </a:xfrm>
        </p:grpSpPr>
        <p:pic>
          <p:nvPicPr>
            <p:cNvPr id="6" name="Picture 5"/>
            <p:cNvPicPr>
              <a:picLocks noChangeAspect="1"/>
            </p:cNvPicPr>
            <p:nvPr/>
          </p:nvPicPr>
          <p:blipFill>
            <a:blip r:embed="rId2"/>
            <a:stretch>
              <a:fillRect/>
            </a:stretch>
          </p:blipFill>
          <p:spPr>
            <a:xfrm>
              <a:off x="2284947" y="5919597"/>
              <a:ext cx="2951480" cy="998295"/>
            </a:xfrm>
            <a:prstGeom prst="rect">
              <a:avLst/>
            </a:prstGeom>
          </p:spPr>
        </p:pic>
        <p:pic>
          <p:nvPicPr>
            <p:cNvPr id="7" name="Picture 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65480" y="4700648"/>
              <a:ext cx="2479040" cy="1048634"/>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11311" y="4821106"/>
              <a:ext cx="2357120" cy="1556589"/>
            </a:xfrm>
            <a:prstGeom prst="rect">
              <a:avLst/>
            </a:prstGeom>
          </p:spPr>
        </p:pic>
        <p:pic>
          <p:nvPicPr>
            <p:cNvPr id="9" name="Picture 8"/>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352800" y="4754873"/>
              <a:ext cx="2895600" cy="989330"/>
            </a:xfrm>
            <a:prstGeom prst="rect">
              <a:avLst/>
            </a:prstGeom>
          </p:spPr>
        </p:pic>
      </p:grpSp>
    </p:spTree>
    <p:extLst>
      <p:ext uri="{BB962C8B-B14F-4D97-AF65-F5344CB8AC3E}">
        <p14:creationId xmlns:p14="http://schemas.microsoft.com/office/powerpoint/2010/main" val="344804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853680" cy="1371600"/>
          </a:xfrm>
        </p:spPr>
        <p:txBody>
          <a:bodyPr/>
          <a:lstStyle/>
          <a:p>
            <a:r>
              <a:rPr lang="en-US" dirty="0"/>
              <a:t>Precursor to Natural language processing</a:t>
            </a:r>
          </a:p>
        </p:txBody>
      </p:sp>
      <p:sp>
        <p:nvSpPr>
          <p:cNvPr id="4" name="Slide Number Placeholder 3"/>
          <p:cNvSpPr>
            <a:spLocks noGrp="1"/>
          </p:cNvSpPr>
          <p:nvPr>
            <p:ph type="sldNum" sz="quarter" idx="12"/>
          </p:nvPr>
        </p:nvSpPr>
        <p:spPr/>
        <p:txBody>
          <a:bodyPr/>
          <a:lstStyle/>
          <a:p>
            <a:fld id="{A2EF37A0-74FC-AB4F-AE4C-D9BFC6719E9F}" type="slidenum">
              <a:rPr lang="en-US" smtClean="0"/>
              <a:t>52</a:t>
            </a:fld>
            <a:endParaRPr lang="en-US"/>
          </a:p>
        </p:txBody>
      </p:sp>
      <p:sp>
        <p:nvSpPr>
          <p:cNvPr id="5" name="Rounded Rectangle 4"/>
          <p:cNvSpPr/>
          <p:nvPr/>
        </p:nvSpPr>
        <p:spPr>
          <a:xfrm>
            <a:off x="457200" y="1564640"/>
            <a:ext cx="7853680" cy="30480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For we can easily understand a machine's being constituted so that it can </a:t>
            </a:r>
            <a:r>
              <a:rPr lang="en-US" sz="2400" dirty="0">
                <a:solidFill>
                  <a:schemeClr val="tx2"/>
                </a:solidFill>
              </a:rPr>
              <a:t>utter words</a:t>
            </a:r>
            <a:r>
              <a:rPr lang="en-US" sz="2400" dirty="0"/>
              <a:t>, and even emit some responses to action on it of a corporeal kind, which brings about a change in its organs; for instance, if touched in a particular part it may </a:t>
            </a:r>
            <a:r>
              <a:rPr lang="en-US" sz="2400" dirty="0">
                <a:solidFill>
                  <a:schemeClr val="tx2"/>
                </a:solidFill>
              </a:rPr>
              <a:t>ask</a:t>
            </a:r>
            <a:r>
              <a:rPr lang="en-US" sz="2400" dirty="0"/>
              <a:t> what we wish </a:t>
            </a:r>
            <a:r>
              <a:rPr lang="en-US" sz="2400" dirty="0">
                <a:solidFill>
                  <a:schemeClr val="tx2"/>
                </a:solidFill>
              </a:rPr>
              <a:t>to say to it</a:t>
            </a:r>
            <a:r>
              <a:rPr lang="en-US" sz="2400" dirty="0"/>
              <a:t>; if in another part it may </a:t>
            </a:r>
            <a:r>
              <a:rPr lang="en-US" sz="2400" dirty="0">
                <a:solidFill>
                  <a:schemeClr val="tx2"/>
                </a:solidFill>
              </a:rPr>
              <a:t>exclaim</a:t>
            </a:r>
            <a:r>
              <a:rPr lang="en-US" sz="2400" dirty="0"/>
              <a:t> that it is being hurt, and so on.</a:t>
            </a:r>
          </a:p>
        </p:txBody>
      </p:sp>
      <p:sp>
        <p:nvSpPr>
          <p:cNvPr id="7" name="TextBox 6"/>
          <p:cNvSpPr txBox="1"/>
          <p:nvPr/>
        </p:nvSpPr>
        <p:spPr>
          <a:xfrm>
            <a:off x="4983480" y="6480294"/>
            <a:ext cx="3180080" cy="369332"/>
          </a:xfrm>
          <a:prstGeom prst="rect">
            <a:avLst/>
          </a:prstGeom>
          <a:noFill/>
        </p:spPr>
        <p:txBody>
          <a:bodyPr wrap="square" rtlCol="0">
            <a:spAutoFit/>
          </a:bodyPr>
          <a:lstStyle/>
          <a:p>
            <a:pPr algn="r"/>
            <a:r>
              <a:rPr lang="en-US"/>
              <a:t>-- René Descartes, 1600s  </a:t>
            </a:r>
            <a:endParaRPr lang="en-US" dirty="0"/>
          </a:p>
        </p:txBody>
      </p:sp>
      <p:sp>
        <p:nvSpPr>
          <p:cNvPr id="8" name="Rounded Rectangle 7"/>
          <p:cNvSpPr/>
          <p:nvPr/>
        </p:nvSpPr>
        <p:spPr>
          <a:xfrm>
            <a:off x="457200" y="4795520"/>
            <a:ext cx="7853680" cy="168656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(But it never happens that it arranges its speech in various ways, in order to reply appropriately to everything that may be said in its presence, as even the lowest type of man can do.)</a:t>
            </a:r>
          </a:p>
        </p:txBody>
      </p:sp>
    </p:spTree>
    <p:extLst>
      <p:ext uri="{BB962C8B-B14F-4D97-AF65-F5344CB8AC3E}">
        <p14:creationId xmlns:p14="http://schemas.microsoft.com/office/powerpoint/2010/main" val="257681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Precursor to Natural Language processing</a:t>
            </a:r>
          </a:p>
        </p:txBody>
      </p:sp>
      <p:sp>
        <p:nvSpPr>
          <p:cNvPr id="3" name="Content Placeholder 2"/>
          <p:cNvSpPr>
            <a:spLocks noGrp="1"/>
          </p:cNvSpPr>
          <p:nvPr>
            <p:ph idx="1"/>
          </p:nvPr>
        </p:nvSpPr>
        <p:spPr/>
        <p:txBody>
          <a:bodyPr/>
          <a:lstStyle/>
          <a:p>
            <a:r>
              <a:rPr lang="en-US" dirty="0"/>
              <a:t>Turing’s Imitation Game [1950]:</a:t>
            </a:r>
          </a:p>
          <a:p>
            <a:pPr marL="342900" indent="-342900">
              <a:buFont typeface="Arial" charset="0"/>
              <a:buChar char="•"/>
            </a:pPr>
            <a:r>
              <a:rPr lang="en-US" b="0" dirty="0"/>
              <a:t>Person A and Person B go into separate rooms</a:t>
            </a:r>
          </a:p>
          <a:p>
            <a:pPr marL="342900" indent="-342900">
              <a:buFont typeface="Arial" charset="0"/>
              <a:buChar char="•"/>
            </a:pPr>
            <a:r>
              <a:rPr lang="en-US" b="0" dirty="0"/>
              <a:t>Guests send questions in, read questions that come out </a:t>
            </a:r>
            <a:r>
              <a:rPr lang="mr-IN" b="0" dirty="0"/>
              <a:t>–</a:t>
            </a:r>
            <a:r>
              <a:rPr lang="en-US" b="0" dirty="0"/>
              <a:t> but they are not told who sent the answers</a:t>
            </a:r>
          </a:p>
          <a:p>
            <a:pPr marL="342900" indent="-342900">
              <a:buFont typeface="Arial" charset="0"/>
              <a:buChar char="•"/>
            </a:pPr>
            <a:r>
              <a:rPr lang="en-US" b="0" dirty="0"/>
              <a:t>Person A (B) wants to convince group that she is Person B (A)</a:t>
            </a:r>
          </a:p>
        </p:txBody>
      </p:sp>
      <p:sp>
        <p:nvSpPr>
          <p:cNvPr id="4" name="Slide Number Placeholder 3"/>
          <p:cNvSpPr>
            <a:spLocks noGrp="1"/>
          </p:cNvSpPr>
          <p:nvPr>
            <p:ph type="sldNum" sz="quarter" idx="12"/>
          </p:nvPr>
        </p:nvSpPr>
        <p:spPr/>
        <p:txBody>
          <a:bodyPr/>
          <a:lstStyle/>
          <a:p>
            <a:fld id="{A2EF37A0-74FC-AB4F-AE4C-D9BFC6719E9F}" type="slidenum">
              <a:rPr lang="en-US" smtClean="0"/>
              <a:pPr/>
              <a:t>53</a:t>
            </a:fld>
            <a:endParaRPr lang="en-US"/>
          </a:p>
        </p:txBody>
      </p:sp>
      <p:sp>
        <p:nvSpPr>
          <p:cNvPr id="9" name="Rounded Rectangle 8"/>
          <p:cNvSpPr/>
          <p:nvPr/>
        </p:nvSpPr>
        <p:spPr>
          <a:xfrm>
            <a:off x="457200" y="3921759"/>
            <a:ext cx="7853680" cy="243268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We now ask the question, "What will happen when a machine takes the part of [Person] A in this game?" Will the interrogator decide wrongly as often when the game is played like this as he does when the game is played between [two humans]? These questions replace our original, "Can machines think?"</a:t>
            </a:r>
          </a:p>
        </p:txBody>
      </p:sp>
    </p:spTree>
    <p:extLst>
      <p:ext uri="{BB962C8B-B14F-4D97-AF65-F5344CB8AC3E}">
        <p14:creationId xmlns:p14="http://schemas.microsoft.com/office/powerpoint/2010/main" val="212181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Precursor to Natural language processing</a:t>
            </a:r>
          </a:p>
        </p:txBody>
      </p:sp>
      <p:sp>
        <p:nvSpPr>
          <p:cNvPr id="3" name="Content Placeholder 2"/>
          <p:cNvSpPr>
            <a:spLocks noGrp="1"/>
          </p:cNvSpPr>
          <p:nvPr>
            <p:ph idx="1"/>
          </p:nvPr>
        </p:nvSpPr>
        <p:spPr/>
        <p:txBody>
          <a:bodyPr/>
          <a:lstStyle/>
          <a:p>
            <a:r>
              <a:rPr lang="en-US" dirty="0">
                <a:solidFill>
                  <a:schemeClr val="tx2"/>
                </a:solidFill>
              </a:rPr>
              <a:t>Mechanical translation</a:t>
            </a:r>
            <a:r>
              <a:rPr lang="en-US" dirty="0"/>
              <a:t> started in the 1930s </a:t>
            </a:r>
          </a:p>
          <a:p>
            <a:pPr marL="342900" indent="-342900">
              <a:buFont typeface="Arial" charset="0"/>
              <a:buChar char="•"/>
            </a:pPr>
            <a:r>
              <a:rPr lang="en-US" b="0" dirty="0"/>
              <a:t>Largely based on dictionary lookups</a:t>
            </a:r>
          </a:p>
          <a:p>
            <a:r>
              <a:rPr lang="en-US" dirty="0"/>
              <a:t>Georgetown-IBM Experiment:</a:t>
            </a:r>
          </a:p>
          <a:p>
            <a:pPr marL="342900" indent="-342900">
              <a:buFont typeface="Arial" charset="0"/>
              <a:buChar char="•"/>
            </a:pPr>
            <a:r>
              <a:rPr lang="en-US" b="0" dirty="0"/>
              <a:t>Translated 60 Russian sentences to English</a:t>
            </a:r>
          </a:p>
          <a:p>
            <a:pPr marL="342900" indent="-342900">
              <a:buFont typeface="Arial" charset="0"/>
              <a:buChar char="•"/>
            </a:pPr>
            <a:r>
              <a:rPr lang="en-US" b="0" dirty="0"/>
              <a:t>Fairly basic system behind the scenes</a:t>
            </a:r>
          </a:p>
          <a:p>
            <a:pPr marL="342900" indent="-342900">
              <a:buFont typeface="Arial" charset="0"/>
              <a:buChar char="•"/>
            </a:pPr>
            <a:r>
              <a:rPr lang="en-US" b="0" dirty="0"/>
              <a:t>Highly publicized, system ended up spectacularly failing</a:t>
            </a:r>
          </a:p>
          <a:p>
            <a:r>
              <a:rPr lang="en-US" dirty="0"/>
              <a:t>Funding dried up; not much research in “mechanical translation” until the 1980s </a:t>
            </a:r>
            <a:r>
              <a:rPr lang="mr-IN" dirty="0"/>
              <a:t>…</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54</a:t>
            </a:fld>
            <a:endParaRPr lang="en-US"/>
          </a:p>
        </p:txBody>
      </p:sp>
      <p:pic>
        <p:nvPicPr>
          <p:cNvPr id="5" name="Picture 4"/>
          <p:cNvPicPr>
            <a:picLocks noChangeAspect="1"/>
          </p:cNvPicPr>
          <p:nvPr/>
        </p:nvPicPr>
        <p:blipFill>
          <a:blip r:embed="rId2"/>
          <a:stretch>
            <a:fillRect/>
          </a:stretch>
        </p:blipFill>
        <p:spPr>
          <a:xfrm>
            <a:off x="4746518" y="5043806"/>
            <a:ext cx="2975081" cy="155448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51245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303263" y="5343524"/>
            <a:ext cx="3927873" cy="1641822"/>
          </a:xfrm>
          <a:prstGeom prst="rect">
            <a:avLst/>
          </a:prstGeom>
        </p:spPr>
      </p:pic>
      <p:sp>
        <p:nvSpPr>
          <p:cNvPr id="2" name="Title 1"/>
          <p:cNvSpPr>
            <a:spLocks noGrp="1"/>
          </p:cNvSpPr>
          <p:nvPr>
            <p:ph type="title"/>
          </p:nvPr>
        </p:nvSpPr>
        <p:spPr>
          <a:xfrm>
            <a:off x="457200" y="152718"/>
            <a:ext cx="7620000" cy="1371600"/>
          </a:xfrm>
        </p:spPr>
        <p:txBody>
          <a:bodyPr>
            <a:normAutofit/>
          </a:bodyPr>
          <a:lstStyle/>
          <a:p>
            <a:r>
              <a:rPr lang="en-US" dirty="0"/>
              <a:t>Statistical Natural Language Processing</a:t>
            </a:r>
          </a:p>
        </p:txBody>
      </p:sp>
      <p:sp>
        <p:nvSpPr>
          <p:cNvPr id="3" name="Content Placeholder 2"/>
          <p:cNvSpPr>
            <a:spLocks noGrp="1"/>
          </p:cNvSpPr>
          <p:nvPr>
            <p:ph idx="1"/>
          </p:nvPr>
        </p:nvSpPr>
        <p:spPr/>
        <p:txBody>
          <a:bodyPr/>
          <a:lstStyle/>
          <a:p>
            <a:r>
              <a:rPr lang="en-US" dirty="0"/>
              <a:t>Pre-1980s: primarily based on sets of hand-tuned rules</a:t>
            </a:r>
          </a:p>
          <a:p>
            <a:r>
              <a:rPr lang="en-US" dirty="0"/>
              <a:t>Post-1980s: introduction of machine learning to NLP</a:t>
            </a:r>
          </a:p>
          <a:p>
            <a:pPr marL="342900" indent="-342900">
              <a:buFont typeface="Arial" charset="0"/>
              <a:buChar char="•"/>
            </a:pPr>
            <a:r>
              <a:rPr lang="en-US" b="0" dirty="0"/>
              <a:t>Initially, </a:t>
            </a:r>
            <a:r>
              <a:rPr lang="en-US" b="0" dirty="0">
                <a:solidFill>
                  <a:schemeClr val="tx2"/>
                </a:solidFill>
              </a:rPr>
              <a:t>decision trees</a:t>
            </a:r>
            <a:r>
              <a:rPr lang="en-US" b="0" dirty="0"/>
              <a:t> learned what-if rules automatically</a:t>
            </a:r>
          </a:p>
          <a:p>
            <a:pPr marL="342900" indent="-342900">
              <a:buFont typeface="Arial" charset="0"/>
              <a:buChar char="•"/>
            </a:pPr>
            <a:r>
              <a:rPr lang="en-US" b="0" dirty="0"/>
              <a:t>Then, hidden Markov models (HMMs) were used for part of speech (POS) tagging</a:t>
            </a:r>
          </a:p>
          <a:p>
            <a:pPr marL="342900" indent="-342900">
              <a:buFont typeface="Arial" charset="0"/>
              <a:buChar char="•"/>
            </a:pPr>
            <a:r>
              <a:rPr lang="en-US" b="0" dirty="0"/>
              <a:t>Explosion of statistical models for language</a:t>
            </a:r>
          </a:p>
          <a:p>
            <a:pPr marL="342900" indent="-342900">
              <a:buFont typeface="Arial" charset="0"/>
              <a:buChar char="•"/>
            </a:pPr>
            <a:r>
              <a:rPr lang="en-US" b="0" dirty="0"/>
              <a:t>Recent work focuses on purely </a:t>
            </a:r>
            <a:r>
              <a:rPr lang="en-US" b="0" dirty="0">
                <a:solidFill>
                  <a:schemeClr val="tx2"/>
                </a:solidFill>
              </a:rPr>
              <a:t>unsupervised</a:t>
            </a:r>
            <a:r>
              <a:rPr lang="en-US" b="0" dirty="0"/>
              <a:t> or </a:t>
            </a:r>
            <a:r>
              <a:rPr lang="en-US" b="0" dirty="0">
                <a:solidFill>
                  <a:schemeClr val="tx2"/>
                </a:solidFill>
              </a:rPr>
              <a:t>semi-supervised</a:t>
            </a:r>
            <a:r>
              <a:rPr lang="en-US" b="0" dirty="0"/>
              <a:t> learning of models</a:t>
            </a:r>
          </a:p>
          <a:p>
            <a:r>
              <a:rPr lang="en-US" dirty="0"/>
              <a:t>We’ll cover some of this in the machine learning lectures!</a:t>
            </a:r>
          </a:p>
        </p:txBody>
      </p:sp>
      <p:sp>
        <p:nvSpPr>
          <p:cNvPr id="4" name="Slide Number Placeholder 3"/>
          <p:cNvSpPr>
            <a:spLocks noGrp="1"/>
          </p:cNvSpPr>
          <p:nvPr>
            <p:ph type="sldNum" sz="quarter" idx="12"/>
          </p:nvPr>
        </p:nvSpPr>
        <p:spPr/>
        <p:txBody>
          <a:bodyPr/>
          <a:lstStyle/>
          <a:p>
            <a:fld id="{A2EF37A0-74FC-AB4F-AE4C-D9BFC6719E9F}" type="slidenum">
              <a:rPr lang="en-US" smtClean="0"/>
              <a:t>55</a:t>
            </a:fld>
            <a:endParaRPr lang="en-US"/>
          </a:p>
        </p:txBody>
      </p:sp>
    </p:spTree>
    <p:extLst>
      <p:ext uri="{BB962C8B-B14F-4D97-AF65-F5344CB8AC3E}">
        <p14:creationId xmlns:p14="http://schemas.microsoft.com/office/powerpoint/2010/main" val="300617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NLP in Data Science</a:t>
            </a:r>
          </a:p>
        </p:txBody>
      </p:sp>
      <p:sp>
        <p:nvSpPr>
          <p:cNvPr id="3" name="Content Placeholder 2"/>
          <p:cNvSpPr>
            <a:spLocks noGrp="1"/>
          </p:cNvSpPr>
          <p:nvPr>
            <p:ph idx="1"/>
          </p:nvPr>
        </p:nvSpPr>
        <p:spPr/>
        <p:txBody>
          <a:bodyPr/>
          <a:lstStyle/>
          <a:p>
            <a:r>
              <a:rPr lang="en-US" dirty="0"/>
              <a:t>In Mini-Project #1, you used </a:t>
            </a:r>
            <a:r>
              <a:rPr lang="en-US" dirty="0">
                <a:latin typeface="Courier" charset="0"/>
                <a:ea typeface="Courier" charset="0"/>
                <a:cs typeface="Courier" charset="0"/>
              </a:rPr>
              <a:t>requests</a:t>
            </a:r>
            <a:r>
              <a:rPr lang="en-US" dirty="0"/>
              <a:t> and </a:t>
            </a:r>
            <a:r>
              <a:rPr lang="en-US" dirty="0" err="1">
                <a:latin typeface="Courier" charset="0"/>
                <a:ea typeface="Courier" charset="0"/>
                <a:cs typeface="Courier" charset="0"/>
              </a:rPr>
              <a:t>BeautifulSoup</a:t>
            </a:r>
            <a:r>
              <a:rPr lang="en-US" dirty="0"/>
              <a:t> to scrape structured data from the web</a:t>
            </a:r>
          </a:p>
          <a:p>
            <a:r>
              <a:rPr lang="en-US" dirty="0"/>
              <a:t>Lots of data come as unstructured free text:   ???????????</a:t>
            </a:r>
          </a:p>
          <a:p>
            <a:pPr marL="342900" indent="-342900">
              <a:buFont typeface="Arial" charset="0"/>
              <a:buChar char="•"/>
            </a:pPr>
            <a:r>
              <a:rPr lang="en-US" b="0" dirty="0"/>
              <a:t>Facebook posts</a:t>
            </a:r>
          </a:p>
          <a:p>
            <a:pPr marL="342900" indent="-342900">
              <a:buFont typeface="Arial" charset="0"/>
              <a:buChar char="•"/>
            </a:pPr>
            <a:r>
              <a:rPr lang="en-US" b="0" dirty="0"/>
              <a:t>Amazon Reviews</a:t>
            </a:r>
          </a:p>
          <a:p>
            <a:pPr marL="342900" indent="-342900">
              <a:buFont typeface="Arial" charset="0"/>
              <a:buChar char="•"/>
            </a:pPr>
            <a:r>
              <a:rPr lang="en-US" b="0" dirty="0" err="1"/>
              <a:t>Wikileaks</a:t>
            </a:r>
            <a:r>
              <a:rPr lang="en-US" b="0" dirty="0"/>
              <a:t> dump</a:t>
            </a:r>
          </a:p>
          <a:p>
            <a:r>
              <a:rPr lang="en-US" dirty="0"/>
              <a:t>Data science: want to get some </a:t>
            </a:r>
            <a:r>
              <a:rPr lang="en-US" dirty="0">
                <a:solidFill>
                  <a:schemeClr val="tx2"/>
                </a:solidFill>
              </a:rPr>
              <a:t>meaningful information</a:t>
            </a:r>
            <a:r>
              <a:rPr lang="en-US" dirty="0"/>
              <a:t> from unstructured text</a:t>
            </a:r>
          </a:p>
          <a:p>
            <a:pPr marL="342900" indent="-342900">
              <a:buFont typeface="Arial" charset="0"/>
              <a:buChar char="•"/>
            </a:pPr>
            <a:r>
              <a:rPr lang="en-US" b="0" dirty="0"/>
              <a:t>Need to get </a:t>
            </a:r>
            <a:r>
              <a:rPr lang="en-US" b="0" dirty="0">
                <a:solidFill>
                  <a:schemeClr val="tx2"/>
                </a:solidFill>
              </a:rPr>
              <a:t>some level</a:t>
            </a:r>
            <a:r>
              <a:rPr lang="en-US" b="0" dirty="0"/>
              <a:t> of understanding what the text says</a:t>
            </a:r>
          </a:p>
        </p:txBody>
      </p:sp>
      <p:sp>
        <p:nvSpPr>
          <p:cNvPr id="4" name="Slide Number Placeholder 3"/>
          <p:cNvSpPr>
            <a:spLocks noGrp="1"/>
          </p:cNvSpPr>
          <p:nvPr>
            <p:ph type="sldNum" sz="quarter" idx="12"/>
          </p:nvPr>
        </p:nvSpPr>
        <p:spPr/>
        <p:txBody>
          <a:bodyPr/>
          <a:lstStyle/>
          <a:p>
            <a:fld id="{A2EF37A0-74FC-AB4F-AE4C-D9BFC6719E9F}" type="slidenum">
              <a:rPr lang="en-US" smtClean="0"/>
              <a:t>56</a:t>
            </a:fld>
            <a:endParaRPr lang="en-US"/>
          </a:p>
        </p:txBody>
      </p:sp>
    </p:spTree>
    <p:extLst>
      <p:ext uri="{BB962C8B-B14F-4D97-AF65-F5344CB8AC3E}">
        <p14:creationId xmlns:p14="http://schemas.microsoft.com/office/powerpoint/2010/main" val="34689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language is hard</a:t>
            </a:r>
          </a:p>
        </p:txBody>
      </p:sp>
      <p:sp>
        <p:nvSpPr>
          <p:cNvPr id="4" name="Slide Number Placeholder 3"/>
          <p:cNvSpPr>
            <a:spLocks noGrp="1"/>
          </p:cNvSpPr>
          <p:nvPr>
            <p:ph type="sldNum" sz="quarter" idx="12"/>
          </p:nvPr>
        </p:nvSpPr>
        <p:spPr/>
        <p:txBody>
          <a:bodyPr/>
          <a:lstStyle/>
          <a:p>
            <a:fld id="{A2EF37A0-74FC-AB4F-AE4C-D9BFC6719E9F}" type="slidenum">
              <a:rPr lang="en-US" smtClean="0"/>
              <a:t>57</a:t>
            </a:fld>
            <a:endParaRPr lang="en-US"/>
          </a:p>
        </p:txBody>
      </p:sp>
      <p:sp>
        <p:nvSpPr>
          <p:cNvPr id="6" name="Rounded Rectangle 5"/>
          <p:cNvSpPr/>
          <p:nvPr/>
        </p:nvSpPr>
        <p:spPr>
          <a:xfrm>
            <a:off x="457200" y="1766807"/>
            <a:ext cx="8098241" cy="199928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solidFill>
                  <a:schemeClr val="bg1"/>
                </a:solidFill>
              </a:rPr>
              <a:t>One morning I shot an elephant in my pajamas.</a:t>
            </a:r>
          </a:p>
          <a:p>
            <a:pPr algn="ctr"/>
            <a:endParaRPr lang="en-US" sz="2800" dirty="0">
              <a:solidFill>
                <a:schemeClr val="bg1"/>
              </a:solidFill>
            </a:endParaRPr>
          </a:p>
          <a:p>
            <a:pPr algn="ctr"/>
            <a:r>
              <a:rPr lang="en-US" sz="2800" dirty="0">
                <a:solidFill>
                  <a:schemeClr val="bg1"/>
                </a:solidFill>
              </a:rPr>
              <a:t>How he got into my pajamas, I'll never know.</a:t>
            </a:r>
          </a:p>
        </p:txBody>
      </p:sp>
      <p:sp>
        <p:nvSpPr>
          <p:cNvPr id="7" name="TextBox 6"/>
          <p:cNvSpPr txBox="1"/>
          <p:nvPr/>
        </p:nvSpPr>
        <p:spPr>
          <a:xfrm>
            <a:off x="5594887" y="3766089"/>
            <a:ext cx="2805193" cy="369332"/>
          </a:xfrm>
          <a:prstGeom prst="rect">
            <a:avLst/>
          </a:prstGeom>
          <a:noFill/>
        </p:spPr>
        <p:txBody>
          <a:bodyPr wrap="square" rtlCol="0">
            <a:spAutoFit/>
          </a:bodyPr>
          <a:lstStyle/>
          <a:p>
            <a:pPr algn="r"/>
            <a:r>
              <a:rPr lang="en-US" dirty="0"/>
              <a:t>Groucho Marx</a:t>
            </a:r>
          </a:p>
        </p:txBody>
      </p:sp>
      <p:pic>
        <p:nvPicPr>
          <p:cNvPr id="8" name="Picture 7"/>
          <p:cNvPicPr>
            <a:picLocks noChangeAspect="1"/>
          </p:cNvPicPr>
          <p:nvPr/>
        </p:nvPicPr>
        <p:blipFill>
          <a:blip r:embed="rId2"/>
          <a:stretch>
            <a:fillRect/>
          </a:stretch>
        </p:blipFill>
        <p:spPr>
          <a:xfrm>
            <a:off x="0" y="4572000"/>
            <a:ext cx="2261036" cy="2286000"/>
          </a:xfrm>
          <a:prstGeom prst="rect">
            <a:avLst/>
          </a:prstGeom>
        </p:spPr>
      </p:pic>
      <p:grpSp>
        <p:nvGrpSpPr>
          <p:cNvPr id="12" name="Group 11"/>
          <p:cNvGrpSpPr/>
          <p:nvPr/>
        </p:nvGrpSpPr>
        <p:grpSpPr>
          <a:xfrm>
            <a:off x="3750826" y="4170481"/>
            <a:ext cx="4295894" cy="2479435"/>
            <a:chOff x="3750826" y="4170481"/>
            <a:chExt cx="4295894" cy="2479435"/>
          </a:xfrm>
        </p:grpSpPr>
        <p:pic>
          <p:nvPicPr>
            <p:cNvPr id="10" name="Picture 9"/>
            <p:cNvPicPr>
              <a:picLocks noChangeAspect="1"/>
            </p:cNvPicPr>
            <p:nvPr/>
          </p:nvPicPr>
          <p:blipFill>
            <a:blip r:embed="rId3"/>
            <a:stretch>
              <a:fillRect/>
            </a:stretch>
          </p:blipFill>
          <p:spPr>
            <a:xfrm>
              <a:off x="3750826" y="4170481"/>
              <a:ext cx="3246657" cy="2479435"/>
            </a:xfrm>
            <a:prstGeom prst="rect">
              <a:avLst/>
            </a:prstGeom>
          </p:spPr>
        </p:pic>
        <p:sp>
          <p:nvSpPr>
            <p:cNvPr id="11" name="TextBox 10"/>
            <p:cNvSpPr txBox="1"/>
            <p:nvPr/>
          </p:nvSpPr>
          <p:spPr>
            <a:xfrm>
              <a:off x="6705600" y="4572000"/>
              <a:ext cx="1341120" cy="1446550"/>
            </a:xfrm>
            <a:prstGeom prst="rect">
              <a:avLst/>
            </a:prstGeom>
            <a:noFill/>
          </p:spPr>
          <p:txBody>
            <a:bodyPr wrap="square" rtlCol="0">
              <a:spAutoFit/>
            </a:bodyPr>
            <a:lstStyle/>
            <a:p>
              <a:r>
                <a:rPr lang="en-US" sz="8800" dirty="0"/>
                <a:t>?</a:t>
              </a:r>
            </a:p>
          </p:txBody>
        </p:sp>
      </p:grpSp>
    </p:spTree>
    <p:extLst>
      <p:ext uri="{BB962C8B-B14F-4D97-AF65-F5344CB8AC3E}">
        <p14:creationId xmlns:p14="http://schemas.microsoft.com/office/powerpoint/2010/main" val="258620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language is hard</a:t>
            </a:r>
          </a:p>
        </p:txBody>
      </p:sp>
      <p:sp>
        <p:nvSpPr>
          <p:cNvPr id="3" name="Content Placeholder 2"/>
          <p:cNvSpPr>
            <a:spLocks noGrp="1"/>
          </p:cNvSpPr>
          <p:nvPr>
            <p:ph idx="1"/>
          </p:nvPr>
        </p:nvSpPr>
        <p:spPr>
          <a:xfrm>
            <a:off x="457200" y="1752600"/>
            <a:ext cx="7620000" cy="4973321"/>
          </a:xfrm>
        </p:spPr>
        <p:txBody>
          <a:bodyPr>
            <a:normAutofit/>
          </a:bodyPr>
          <a:lstStyle/>
          <a:p>
            <a:r>
              <a:rPr lang="en-US" dirty="0"/>
              <a:t>The </a:t>
            </a:r>
            <a:r>
              <a:rPr lang="en-US" dirty="0" err="1"/>
              <a:t>Winograd</a:t>
            </a:r>
            <a:r>
              <a:rPr lang="en-US" dirty="0"/>
              <a:t> Schema Challenge:</a:t>
            </a:r>
          </a:p>
          <a:p>
            <a:pPr marL="342900" indent="-342900">
              <a:buFont typeface="Arial" charset="0"/>
              <a:buChar char="•"/>
            </a:pPr>
            <a:r>
              <a:rPr lang="en-US" b="0" dirty="0"/>
              <a:t>Proposed by Levesque as a complement to the Turing Test</a:t>
            </a:r>
          </a:p>
          <a:p>
            <a:r>
              <a:rPr lang="en-US" dirty="0"/>
              <a:t>Formally, need to pick out the antecedent of an ambiguous pronoun:</a:t>
            </a:r>
          </a:p>
          <a:p>
            <a:endParaRPr lang="en-US" dirty="0"/>
          </a:p>
          <a:p>
            <a:endParaRPr lang="en-US" dirty="0"/>
          </a:p>
          <a:p>
            <a:endParaRPr lang="en-US" dirty="0"/>
          </a:p>
          <a:p>
            <a:endParaRPr lang="en-US" dirty="0"/>
          </a:p>
          <a:p>
            <a:r>
              <a:rPr lang="en-US" dirty="0"/>
              <a:t>Levesque argues that understanding such sentences requires more than NLP, but also commonsense reasoning and deep contextual reasoning</a:t>
            </a:r>
          </a:p>
          <a:p>
            <a:pPr marL="342900" indent="-342900">
              <a:buFont typeface="Arial" charset="0"/>
              <a:buChar char="•"/>
            </a:pP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58</a:t>
            </a:fld>
            <a:endParaRPr lang="en-US"/>
          </a:p>
        </p:txBody>
      </p:sp>
      <p:pic>
        <p:nvPicPr>
          <p:cNvPr id="5" name="Picture 4"/>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122160" y="324802"/>
            <a:ext cx="1712595" cy="1712595"/>
          </a:xfrm>
          <a:prstGeom prst="rect">
            <a:avLst/>
          </a:prstGeom>
        </p:spPr>
      </p:pic>
      <p:sp>
        <p:nvSpPr>
          <p:cNvPr id="6" name="Rounded Rectangle 5"/>
          <p:cNvSpPr/>
          <p:nvPr/>
        </p:nvSpPr>
        <p:spPr>
          <a:xfrm>
            <a:off x="457200" y="3343275"/>
            <a:ext cx="8098241" cy="145224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The city </a:t>
            </a:r>
            <a:r>
              <a:rPr lang="en-US" sz="2800" dirty="0">
                <a:solidFill>
                  <a:schemeClr val="accent2"/>
                </a:solidFill>
              </a:rPr>
              <a:t>councilmen</a:t>
            </a:r>
            <a:r>
              <a:rPr lang="en-US" sz="2800" dirty="0"/>
              <a:t> refused the </a:t>
            </a:r>
            <a:r>
              <a:rPr lang="en-US" sz="2800" dirty="0">
                <a:solidFill>
                  <a:schemeClr val="accent2"/>
                </a:solidFill>
              </a:rPr>
              <a:t>demonstrators</a:t>
            </a:r>
            <a:r>
              <a:rPr lang="en-US" sz="2800" dirty="0"/>
              <a:t> a permit because </a:t>
            </a:r>
            <a:r>
              <a:rPr lang="en-US" sz="2800" dirty="0">
                <a:solidFill>
                  <a:schemeClr val="accent2"/>
                </a:solidFill>
              </a:rPr>
              <a:t>they</a:t>
            </a:r>
            <a:r>
              <a:rPr lang="en-US" sz="2800" dirty="0"/>
              <a:t> </a:t>
            </a:r>
            <a:r>
              <a:rPr lang="en-US" sz="2800" dirty="0">
                <a:solidFill>
                  <a:schemeClr val="tx2"/>
                </a:solidFill>
              </a:rPr>
              <a:t>[feared/advocated] </a:t>
            </a:r>
            <a:r>
              <a:rPr lang="en-US" sz="2800" dirty="0"/>
              <a:t>violence.</a:t>
            </a:r>
            <a:endParaRPr lang="en-US" sz="2800" dirty="0">
              <a:solidFill>
                <a:schemeClr val="bg1"/>
              </a:solidFill>
            </a:endParaRPr>
          </a:p>
        </p:txBody>
      </p:sp>
      <p:sp>
        <p:nvSpPr>
          <p:cNvPr id="7" name="TextBox 6"/>
          <p:cNvSpPr txBox="1"/>
          <p:nvPr/>
        </p:nvSpPr>
        <p:spPr>
          <a:xfrm>
            <a:off x="5811520" y="4795520"/>
            <a:ext cx="2662641" cy="369332"/>
          </a:xfrm>
          <a:prstGeom prst="rect">
            <a:avLst/>
          </a:prstGeom>
          <a:noFill/>
        </p:spPr>
        <p:txBody>
          <a:bodyPr wrap="square" rtlCol="0">
            <a:spAutoFit/>
          </a:bodyPr>
          <a:lstStyle/>
          <a:p>
            <a:pPr algn="r"/>
            <a:r>
              <a:rPr lang="en-US" dirty="0"/>
              <a:t>Terry </a:t>
            </a:r>
            <a:r>
              <a:rPr lang="en-US" dirty="0" err="1"/>
              <a:t>Winograd</a:t>
            </a:r>
            <a:endParaRPr lang="en-US" dirty="0"/>
          </a:p>
        </p:txBody>
      </p:sp>
    </p:spTree>
    <p:extLst>
      <p:ext uri="{BB962C8B-B14F-4D97-AF65-F5344CB8AC3E}">
        <p14:creationId xmlns:p14="http://schemas.microsoft.com/office/powerpoint/2010/main" val="178296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language is hard?</a:t>
            </a:r>
          </a:p>
        </p:txBody>
      </p:sp>
      <p:sp>
        <p:nvSpPr>
          <p:cNvPr id="3" name="Content Placeholder 2"/>
          <p:cNvSpPr>
            <a:spLocks noGrp="1"/>
          </p:cNvSpPr>
          <p:nvPr>
            <p:ph idx="1"/>
          </p:nvPr>
        </p:nvSpPr>
        <p:spPr>
          <a:xfrm>
            <a:off x="457200" y="5410199"/>
            <a:ext cx="7620000" cy="715964"/>
          </a:xfrm>
        </p:spPr>
        <p:txBody>
          <a:bodyPr/>
          <a:lstStyle/>
          <a:p>
            <a:r>
              <a:rPr lang="en-US" dirty="0"/>
              <a:t>Perhaps we can get some signal (in this case, sentiment) without truly understanding the text </a:t>
            </a:r>
            <a:r>
              <a:rPr lang="mr-IN" dirty="0"/>
              <a:t>…</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59</a:t>
            </a:fld>
            <a:endParaRPr lang="en-US"/>
          </a:p>
        </p:txBody>
      </p:sp>
      <p:grpSp>
        <p:nvGrpSpPr>
          <p:cNvPr id="7" name="Group 6"/>
          <p:cNvGrpSpPr/>
          <p:nvPr/>
        </p:nvGrpSpPr>
        <p:grpSpPr>
          <a:xfrm>
            <a:off x="609600" y="3616960"/>
            <a:ext cx="7843520" cy="1674891"/>
            <a:chOff x="609600" y="4104640"/>
            <a:chExt cx="7843520" cy="1674891"/>
          </a:xfrm>
        </p:grpSpPr>
        <p:sp>
          <p:nvSpPr>
            <p:cNvPr id="5" name="Rounded Rectangle 4"/>
            <p:cNvSpPr/>
            <p:nvPr/>
          </p:nvSpPr>
          <p:spPr>
            <a:xfrm>
              <a:off x="609600" y="4104640"/>
              <a:ext cx="7843520" cy="130555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t>a horrible stupid </a:t>
              </a:r>
              <a:r>
                <a:rPr lang="en-US" sz="2000" dirty="0" err="1"/>
                <a:t>game,it's</a:t>
              </a:r>
              <a:r>
                <a:rPr lang="en-US" sz="2000" dirty="0"/>
                <a:t> like 5 years ago game,900p 20~30f, </a:t>
              </a:r>
              <a:r>
                <a:rPr lang="en-US" sz="2000" dirty="0" err="1"/>
                <a:t>i</a:t>
              </a:r>
              <a:r>
                <a:rPr lang="en-US" sz="2000" dirty="0"/>
                <a:t> don't play this **** anymore it's like someone give me a **** to play ,no this time </a:t>
              </a:r>
              <a:r>
                <a:rPr lang="en-US" sz="2000" dirty="0" err="1"/>
                <a:t>sorry,so</a:t>
              </a:r>
              <a:r>
                <a:rPr lang="en-US" sz="2000" dirty="0"/>
                <a:t> Nintendo go f yourself </a:t>
              </a:r>
              <a:r>
                <a:rPr lang="en-US" sz="2000" dirty="0" err="1"/>
                <a:t>pls</a:t>
              </a:r>
              <a:endParaRPr lang="en-US" sz="2000" dirty="0"/>
            </a:p>
          </p:txBody>
        </p:sp>
        <p:sp>
          <p:nvSpPr>
            <p:cNvPr id="6" name="TextBox 5"/>
            <p:cNvSpPr txBox="1"/>
            <p:nvPr/>
          </p:nvSpPr>
          <p:spPr>
            <a:xfrm>
              <a:off x="3677920" y="5410199"/>
              <a:ext cx="4561840" cy="369332"/>
            </a:xfrm>
            <a:prstGeom prst="rect">
              <a:avLst/>
            </a:prstGeom>
            <a:noFill/>
          </p:spPr>
          <p:txBody>
            <a:bodyPr wrap="square" rtlCol="0">
              <a:spAutoFit/>
            </a:bodyPr>
            <a:lstStyle/>
            <a:p>
              <a:pPr algn="r"/>
              <a:r>
                <a:rPr lang="en-US" dirty="0"/>
                <a:t>Nsucks7752, March 6, 2017, </a:t>
              </a:r>
              <a:r>
                <a:rPr lang="en-US" dirty="0" err="1"/>
                <a:t>Metacritic</a:t>
              </a:r>
              <a:endParaRPr lang="en-US" dirty="0"/>
            </a:p>
          </p:txBody>
        </p:sp>
      </p:grpSp>
      <p:grpSp>
        <p:nvGrpSpPr>
          <p:cNvPr id="8" name="Group 7"/>
          <p:cNvGrpSpPr/>
          <p:nvPr/>
        </p:nvGrpSpPr>
        <p:grpSpPr>
          <a:xfrm>
            <a:off x="609600" y="1879323"/>
            <a:ext cx="7843520" cy="1674891"/>
            <a:chOff x="609600" y="4104640"/>
            <a:chExt cx="7843520" cy="1674891"/>
          </a:xfrm>
        </p:grpSpPr>
        <p:sp>
          <p:nvSpPr>
            <p:cNvPr id="9" name="Rounded Rectangle 8"/>
            <p:cNvSpPr/>
            <p:nvPr/>
          </p:nvSpPr>
          <p:spPr>
            <a:xfrm>
              <a:off x="609600" y="4104640"/>
              <a:ext cx="7843520" cy="130555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t>I haven't played it that much yet, but it's shaping to be one of the greatest games ever made! It exudes beauty in every single pixel of it. It's a masterpiece. 10/10</a:t>
              </a:r>
            </a:p>
          </p:txBody>
        </p:sp>
        <p:sp>
          <p:nvSpPr>
            <p:cNvPr id="10" name="TextBox 9"/>
            <p:cNvSpPr txBox="1"/>
            <p:nvPr/>
          </p:nvSpPr>
          <p:spPr>
            <a:xfrm>
              <a:off x="3677920" y="5410199"/>
              <a:ext cx="4561840" cy="369332"/>
            </a:xfrm>
            <a:prstGeom prst="rect">
              <a:avLst/>
            </a:prstGeom>
            <a:noFill/>
          </p:spPr>
          <p:txBody>
            <a:bodyPr wrap="square" rtlCol="0">
              <a:spAutoFit/>
            </a:bodyPr>
            <a:lstStyle/>
            <a:p>
              <a:pPr algn="r"/>
              <a:r>
                <a:rPr lang="en-US" dirty="0" err="1"/>
                <a:t>fabchan</a:t>
              </a:r>
              <a:r>
                <a:rPr lang="en-US" dirty="0"/>
                <a:t>, March 3, 2017, </a:t>
              </a:r>
              <a:r>
                <a:rPr lang="en-US" dirty="0" err="1"/>
                <a:t>Metacritic</a:t>
              </a:r>
              <a:endParaRPr lang="en-US" dirty="0"/>
            </a:p>
          </p:txBody>
        </p:sp>
      </p:grpSp>
      <p:pic>
        <p:nvPicPr>
          <p:cNvPr id="11" name="Picture 10"/>
          <p:cNvPicPr>
            <a:picLocks noChangeAspect="1"/>
          </p:cNvPicPr>
          <p:nvPr/>
        </p:nvPicPr>
        <p:blipFill>
          <a:blip r:embed="rId2"/>
          <a:stretch>
            <a:fillRect/>
          </a:stretch>
        </p:blipFill>
        <p:spPr>
          <a:xfrm>
            <a:off x="6461760" y="176520"/>
            <a:ext cx="2026920" cy="1589106"/>
          </a:xfrm>
          <a:prstGeom prst="rect">
            <a:avLst/>
          </a:prstGeom>
        </p:spPr>
      </p:pic>
    </p:spTree>
    <p:extLst>
      <p:ext uri="{BB962C8B-B14F-4D97-AF65-F5344CB8AC3E}">
        <p14:creationId xmlns:p14="http://schemas.microsoft.com/office/powerpoint/2010/main" val="11657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6954253" cy="1371600"/>
          </a:xfrm>
        </p:spPr>
        <p:txBody>
          <a:bodyPr/>
          <a:lstStyle/>
          <a:p>
            <a:r>
              <a:rPr lang="en-US" dirty="0"/>
              <a:t>Midterm: Cheat Sheet</a:t>
            </a:r>
          </a:p>
        </p:txBody>
      </p:sp>
      <p:sp>
        <p:nvSpPr>
          <p:cNvPr id="3" name="Content Placeholder 2"/>
          <p:cNvSpPr>
            <a:spLocks noGrp="1"/>
          </p:cNvSpPr>
          <p:nvPr>
            <p:ph idx="1"/>
          </p:nvPr>
        </p:nvSpPr>
        <p:spPr/>
        <p:txBody>
          <a:bodyPr/>
          <a:lstStyle/>
          <a:p>
            <a:r>
              <a:rPr lang="en-US" dirty="0"/>
              <a:t>You can use a </a:t>
            </a:r>
            <a:r>
              <a:rPr lang="en-US" dirty="0">
                <a:solidFill>
                  <a:schemeClr val="tx2"/>
                </a:solidFill>
              </a:rPr>
              <a:t>cheat sheet</a:t>
            </a:r>
            <a:r>
              <a:rPr lang="en-US" dirty="0"/>
              <a:t> on the exam:</a:t>
            </a:r>
          </a:p>
          <a:p>
            <a:pPr marL="342900" indent="-342900">
              <a:buFont typeface="Arial" charset="0"/>
              <a:buChar char="•"/>
            </a:pPr>
            <a:r>
              <a:rPr lang="en-US" b="0" dirty="0"/>
              <a:t>Create it on your own</a:t>
            </a:r>
          </a:p>
          <a:p>
            <a:pPr marL="342900" indent="-342900">
              <a:buFont typeface="Arial" charset="0"/>
              <a:buChar char="•"/>
            </a:pPr>
            <a:r>
              <a:rPr lang="en-US" b="0" dirty="0"/>
              <a:t>Handwritten notes only</a:t>
            </a:r>
          </a:p>
          <a:p>
            <a:pPr marL="342900" indent="-342900">
              <a:buFont typeface="Arial" charset="0"/>
              <a:buChar char="•"/>
            </a:pPr>
            <a:r>
              <a:rPr lang="en-US" b="0" dirty="0"/>
              <a:t>One side of one 8.5x11 inch ("normal-sized”) sheet of paper</a:t>
            </a:r>
          </a:p>
          <a:p>
            <a:r>
              <a:rPr lang="en-US" dirty="0"/>
              <a:t>You’ll turn in your cheat sheet with your midterm</a:t>
            </a:r>
          </a:p>
        </p:txBody>
      </p:sp>
      <p:sp>
        <p:nvSpPr>
          <p:cNvPr id="4" name="Slide Number Placeholder 3"/>
          <p:cNvSpPr>
            <a:spLocks noGrp="1"/>
          </p:cNvSpPr>
          <p:nvPr>
            <p:ph type="sldNum" sz="quarter" idx="12"/>
          </p:nvPr>
        </p:nvSpPr>
        <p:spPr/>
        <p:txBody>
          <a:bodyPr/>
          <a:lstStyle/>
          <a:p>
            <a:fld id="{A2EF37A0-74FC-AB4F-AE4C-D9BFC6719E9F}" type="slidenum">
              <a:rPr lang="en-US" smtClean="0"/>
              <a:t>6</a:t>
            </a:fld>
            <a:endParaRPr lang="en-US"/>
          </a:p>
        </p:txBody>
      </p:sp>
      <p:pic>
        <p:nvPicPr>
          <p:cNvPr id="5" name="Picture 4"/>
          <p:cNvPicPr>
            <a:picLocks noChangeAspect="1"/>
          </p:cNvPicPr>
          <p:nvPr/>
        </p:nvPicPr>
        <p:blipFill>
          <a:blip r:embed="rId2"/>
          <a:stretch>
            <a:fillRect/>
          </a:stretch>
        </p:blipFill>
        <p:spPr>
          <a:xfrm>
            <a:off x="2406316" y="4151137"/>
            <a:ext cx="4154903" cy="2518123"/>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63281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Signal”</a:t>
            </a:r>
          </a:p>
        </p:txBody>
      </p:sp>
      <p:sp>
        <p:nvSpPr>
          <p:cNvPr id="4" name="Slide Number Placeholder 3"/>
          <p:cNvSpPr>
            <a:spLocks noGrp="1"/>
          </p:cNvSpPr>
          <p:nvPr>
            <p:ph type="sldNum" sz="quarter" idx="12"/>
          </p:nvPr>
        </p:nvSpPr>
        <p:spPr/>
        <p:txBody>
          <a:bodyPr/>
          <a:lstStyle/>
          <a:p>
            <a:fld id="{A2EF37A0-74FC-AB4F-AE4C-D9BFC6719E9F}" type="slidenum">
              <a:rPr lang="en-US" smtClean="0"/>
              <a:t>60</a:t>
            </a:fld>
            <a:endParaRPr lang="en-US"/>
          </a:p>
        </p:txBody>
      </p:sp>
      <p:pic>
        <p:nvPicPr>
          <p:cNvPr id="6" name="Picture 5"/>
          <p:cNvPicPr>
            <a:picLocks noChangeAspect="1"/>
          </p:cNvPicPr>
          <p:nvPr/>
        </p:nvPicPr>
        <p:blipFill>
          <a:blip r:embed="rId2"/>
          <a:stretch>
            <a:fillRect/>
          </a:stretch>
        </p:blipFill>
        <p:spPr>
          <a:xfrm>
            <a:off x="924560" y="1524318"/>
            <a:ext cx="6979920" cy="4012521"/>
          </a:xfrm>
          <a:prstGeom prst="rect">
            <a:avLst/>
          </a:prstGeom>
        </p:spPr>
      </p:pic>
      <p:grpSp>
        <p:nvGrpSpPr>
          <p:cNvPr id="11" name="Group 10"/>
          <p:cNvGrpSpPr/>
          <p:nvPr/>
        </p:nvGrpSpPr>
        <p:grpSpPr>
          <a:xfrm>
            <a:off x="5429752" y="152718"/>
            <a:ext cx="2799848" cy="1530350"/>
            <a:chOff x="5429752" y="152718"/>
            <a:chExt cx="2799848" cy="1530350"/>
          </a:xfrm>
        </p:grpSpPr>
        <p:pic>
          <p:nvPicPr>
            <p:cNvPr id="8" name="Picture 7"/>
            <p:cNvPicPr>
              <a:picLocks noChangeAspect="1"/>
            </p:cNvPicPr>
            <p:nvPr/>
          </p:nvPicPr>
          <p:blipFill>
            <a:blip r:embed="rId3"/>
            <a:stretch>
              <a:fillRect/>
            </a:stretch>
          </p:blipFill>
          <p:spPr>
            <a:xfrm>
              <a:off x="5429752" y="152718"/>
              <a:ext cx="1286008" cy="1530350"/>
            </a:xfrm>
            <a:prstGeom prst="rect">
              <a:avLst/>
            </a:prstGeom>
          </p:spPr>
        </p:pic>
        <p:sp>
          <p:nvSpPr>
            <p:cNvPr id="9" name="TextBox 8"/>
            <p:cNvSpPr txBox="1"/>
            <p:nvPr/>
          </p:nvSpPr>
          <p:spPr>
            <a:xfrm>
              <a:off x="6705600" y="751840"/>
              <a:ext cx="772094" cy="369332"/>
            </a:xfrm>
            <a:prstGeom prst="rect">
              <a:avLst/>
            </a:prstGeom>
            <a:noFill/>
          </p:spPr>
          <p:txBody>
            <a:bodyPr wrap="square" rtlCol="0">
              <a:spAutoFit/>
            </a:bodyPr>
            <a:lstStyle/>
            <a:p>
              <a:r>
                <a:rPr lang="en-US" dirty="0"/>
                <a:t>or</a:t>
              </a:r>
            </a:p>
          </p:txBody>
        </p:sp>
        <p:pic>
          <p:nvPicPr>
            <p:cNvPr id="10" name="Picture 9"/>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10399" y="352950"/>
              <a:ext cx="1219201" cy="1156499"/>
            </a:xfrm>
            <a:prstGeom prst="rect">
              <a:avLst/>
            </a:prstGeom>
          </p:spPr>
        </p:pic>
      </p:grpSp>
      <p:sp>
        <p:nvSpPr>
          <p:cNvPr id="12" name="TextBox 11"/>
          <p:cNvSpPr txBox="1"/>
          <p:nvPr/>
        </p:nvSpPr>
        <p:spPr>
          <a:xfrm>
            <a:off x="2702560" y="5939985"/>
            <a:ext cx="3352800" cy="369332"/>
          </a:xfrm>
          <a:prstGeom prst="rect">
            <a:avLst/>
          </a:prstGeom>
          <a:noFill/>
        </p:spPr>
        <p:txBody>
          <a:bodyPr wrap="square" rtlCol="0">
            <a:spAutoFit/>
          </a:bodyPr>
          <a:lstStyle/>
          <a:p>
            <a:r>
              <a:rPr lang="en-US" b="1"/>
              <a:t>Possible signals ?????????</a:t>
            </a:r>
          </a:p>
        </p:txBody>
      </p:sp>
    </p:spTree>
    <p:extLst>
      <p:ext uri="{BB962C8B-B14F-4D97-AF65-F5344CB8AC3E}">
        <p14:creationId xmlns:p14="http://schemas.microsoft.com/office/powerpoint/2010/main" val="105334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5600" y="152718"/>
            <a:ext cx="4537074" cy="1371600"/>
          </a:xfrm>
        </p:spPr>
        <p:txBody>
          <a:bodyPr/>
          <a:lstStyle/>
          <a:p>
            <a:r>
              <a:rPr lang="en-US" dirty="0"/>
              <a:t>“Some Signal”</a:t>
            </a:r>
          </a:p>
        </p:txBody>
      </p:sp>
      <p:sp>
        <p:nvSpPr>
          <p:cNvPr id="3" name="Content Placeholder 2"/>
          <p:cNvSpPr>
            <a:spLocks noGrp="1"/>
          </p:cNvSpPr>
          <p:nvPr>
            <p:ph idx="1"/>
          </p:nvPr>
        </p:nvSpPr>
        <p:spPr>
          <a:xfrm>
            <a:off x="4165600" y="1752600"/>
            <a:ext cx="3911600" cy="4373563"/>
          </a:xfrm>
        </p:spPr>
        <p:txBody>
          <a:bodyPr/>
          <a:lstStyle/>
          <a:p>
            <a:r>
              <a:rPr lang="en-US" dirty="0"/>
              <a:t>What type of article is this?</a:t>
            </a:r>
          </a:p>
          <a:p>
            <a:pPr marL="342900" indent="-342900">
              <a:buFont typeface="Arial" charset="0"/>
              <a:buChar char="•"/>
            </a:pPr>
            <a:r>
              <a:rPr lang="en-US" b="0" dirty="0"/>
              <a:t>Sports</a:t>
            </a:r>
          </a:p>
          <a:p>
            <a:pPr marL="342900" indent="-342900">
              <a:buFont typeface="Arial" charset="0"/>
              <a:buChar char="•"/>
            </a:pPr>
            <a:r>
              <a:rPr lang="en-US" b="0" dirty="0"/>
              <a:t>Political</a:t>
            </a:r>
          </a:p>
          <a:p>
            <a:pPr marL="342900" indent="-342900">
              <a:buFont typeface="Arial" charset="0"/>
              <a:buChar char="•"/>
            </a:pPr>
            <a:r>
              <a:rPr lang="en-US" b="0" dirty="0"/>
              <a:t>Dark comedy</a:t>
            </a:r>
          </a:p>
          <a:p>
            <a:r>
              <a:rPr lang="en-US" dirty="0"/>
              <a:t>What entities are covered?</a:t>
            </a:r>
          </a:p>
          <a:p>
            <a:pPr marL="342900" indent="-342900">
              <a:buFont typeface="Arial" charset="0"/>
              <a:buChar char="•"/>
            </a:pPr>
            <a:r>
              <a:rPr lang="en-US" b="0" dirty="0"/>
              <a:t>And are they covered with positive or negative sentiment?</a:t>
            </a:r>
          </a:p>
          <a:p>
            <a:r>
              <a:rPr lang="en-US" dirty="0"/>
              <a:t>Possible signals ????????</a:t>
            </a:r>
          </a:p>
        </p:txBody>
      </p:sp>
      <p:sp>
        <p:nvSpPr>
          <p:cNvPr id="4" name="Slide Number Placeholder 3"/>
          <p:cNvSpPr>
            <a:spLocks noGrp="1"/>
          </p:cNvSpPr>
          <p:nvPr>
            <p:ph type="sldNum" sz="quarter" idx="12"/>
          </p:nvPr>
        </p:nvSpPr>
        <p:spPr/>
        <p:txBody>
          <a:bodyPr/>
          <a:lstStyle/>
          <a:p>
            <a:fld id="{A2EF37A0-74FC-AB4F-AE4C-D9BFC6719E9F}" type="slidenum">
              <a:rPr lang="en-US" smtClean="0"/>
              <a:t>61</a:t>
            </a:fld>
            <a:endParaRPr lang="en-US"/>
          </a:p>
        </p:txBody>
      </p:sp>
      <p:pic>
        <p:nvPicPr>
          <p:cNvPr id="5" name="Picture 4"/>
          <p:cNvPicPr>
            <a:picLocks noChangeAspect="1"/>
          </p:cNvPicPr>
          <p:nvPr/>
        </p:nvPicPr>
        <p:blipFill>
          <a:blip r:embed="rId2"/>
          <a:stretch>
            <a:fillRect/>
          </a:stretch>
        </p:blipFill>
        <p:spPr>
          <a:xfrm>
            <a:off x="0" y="0"/>
            <a:ext cx="3986973" cy="6858000"/>
          </a:xfrm>
          <a:prstGeom prst="rect">
            <a:avLst/>
          </a:prstGeom>
        </p:spPr>
      </p:pic>
    </p:spTree>
    <p:extLst>
      <p:ext uri="{BB962C8B-B14F-4D97-AF65-F5344CB8AC3E}">
        <p14:creationId xmlns:p14="http://schemas.microsoft.com/office/powerpoint/2010/main" val="77028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Aside: Terminology</a:t>
            </a:r>
          </a:p>
        </p:txBody>
      </p:sp>
      <p:sp>
        <p:nvSpPr>
          <p:cNvPr id="3" name="Content Placeholder 2"/>
          <p:cNvSpPr>
            <a:spLocks noGrp="1"/>
          </p:cNvSpPr>
          <p:nvPr>
            <p:ph idx="1"/>
          </p:nvPr>
        </p:nvSpPr>
        <p:spPr/>
        <p:txBody>
          <a:bodyPr/>
          <a:lstStyle/>
          <a:p>
            <a:r>
              <a:rPr lang="en-US" dirty="0">
                <a:solidFill>
                  <a:schemeClr val="tx2"/>
                </a:solidFill>
              </a:rPr>
              <a:t>Documents</a:t>
            </a:r>
            <a:r>
              <a:rPr lang="en-US" dirty="0"/>
              <a:t>: groups of free text</a:t>
            </a:r>
          </a:p>
          <a:p>
            <a:pPr marL="342900" indent="-342900">
              <a:buFont typeface="Arial" charset="0"/>
              <a:buChar char="•"/>
            </a:pPr>
            <a:r>
              <a:rPr lang="en-US" b="0" dirty="0"/>
              <a:t>Actual documents (NYT article, journal paper)</a:t>
            </a:r>
          </a:p>
          <a:p>
            <a:pPr marL="342900" indent="-342900">
              <a:buFont typeface="Arial" charset="0"/>
              <a:buChar char="•"/>
            </a:pPr>
            <a:r>
              <a:rPr lang="en-US" b="0" dirty="0"/>
              <a:t>Entries in a table</a:t>
            </a:r>
          </a:p>
          <a:p>
            <a:r>
              <a:rPr lang="en-US" dirty="0">
                <a:solidFill>
                  <a:schemeClr val="tx2"/>
                </a:solidFill>
              </a:rPr>
              <a:t>Corpus</a:t>
            </a:r>
            <a:r>
              <a:rPr lang="en-US" dirty="0"/>
              <a:t>: a collection of documents</a:t>
            </a:r>
          </a:p>
          <a:p>
            <a:r>
              <a:rPr lang="en-US" dirty="0">
                <a:solidFill>
                  <a:schemeClr val="tx2"/>
                </a:solidFill>
              </a:rPr>
              <a:t>Terms</a:t>
            </a:r>
            <a:r>
              <a:rPr lang="en-US" dirty="0"/>
              <a:t>: individual words</a:t>
            </a:r>
          </a:p>
          <a:p>
            <a:pPr marL="342900" indent="-342900">
              <a:buFont typeface="Arial" charset="0"/>
              <a:buChar char="•"/>
            </a:pPr>
            <a:r>
              <a:rPr lang="en-US" b="0" dirty="0"/>
              <a:t>Separated by whitespace or punctuation</a:t>
            </a:r>
          </a:p>
        </p:txBody>
      </p:sp>
      <p:sp>
        <p:nvSpPr>
          <p:cNvPr id="4" name="Slide Number Placeholder 3"/>
          <p:cNvSpPr>
            <a:spLocks noGrp="1"/>
          </p:cNvSpPr>
          <p:nvPr>
            <p:ph type="sldNum" sz="quarter" idx="12"/>
          </p:nvPr>
        </p:nvSpPr>
        <p:spPr/>
        <p:txBody>
          <a:bodyPr/>
          <a:lstStyle/>
          <a:p>
            <a:fld id="{A2EF37A0-74FC-AB4F-AE4C-D9BFC6719E9F}" type="slidenum">
              <a:rPr lang="en-US" smtClean="0"/>
              <a:t>62</a:t>
            </a:fld>
            <a:endParaRPr lang="en-US"/>
          </a:p>
        </p:txBody>
      </p:sp>
    </p:spTree>
    <p:extLst>
      <p:ext uri="{BB962C8B-B14F-4D97-AF65-F5344CB8AC3E}">
        <p14:creationId xmlns:p14="http://schemas.microsoft.com/office/powerpoint/2010/main" val="215064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DC15-1782-9C47-85E4-F4E2D6E220F7}"/>
              </a:ext>
            </a:extLst>
          </p:cNvPr>
          <p:cNvSpPr>
            <a:spLocks noGrp="1"/>
          </p:cNvSpPr>
          <p:nvPr>
            <p:ph type="title"/>
          </p:nvPr>
        </p:nvSpPr>
        <p:spPr/>
        <p:txBody>
          <a:bodyPr/>
          <a:lstStyle/>
          <a:p>
            <a:r>
              <a:rPr lang="en-US" dirty="0"/>
              <a:t>NLP Tasks</a:t>
            </a:r>
          </a:p>
        </p:txBody>
      </p:sp>
      <p:sp>
        <p:nvSpPr>
          <p:cNvPr id="3" name="Content Placeholder 2">
            <a:extLst>
              <a:ext uri="{FF2B5EF4-FFF2-40B4-BE49-F238E27FC236}">
                <a16:creationId xmlns:a16="http://schemas.microsoft.com/office/drawing/2014/main" id="{3617BC13-34EA-9148-90E4-0067887ADA9C}"/>
              </a:ext>
            </a:extLst>
          </p:cNvPr>
          <p:cNvSpPr>
            <a:spLocks noGrp="1"/>
          </p:cNvSpPr>
          <p:nvPr>
            <p:ph idx="1"/>
          </p:nvPr>
        </p:nvSpPr>
        <p:spPr/>
        <p:txBody>
          <a:bodyPr/>
          <a:lstStyle/>
          <a:p>
            <a:r>
              <a:rPr lang="en-US" dirty="0">
                <a:solidFill>
                  <a:schemeClr val="tx2"/>
                </a:solidFill>
              </a:rPr>
              <a:t>Syntax</a:t>
            </a:r>
            <a:r>
              <a:rPr lang="en-US" dirty="0"/>
              <a:t>: refers to the grammatical structure of language</a:t>
            </a:r>
          </a:p>
          <a:p>
            <a:pPr marL="342900" indent="-342900">
              <a:buFont typeface="Arial" panose="020B0604020202020204" pitchFamily="34" charset="0"/>
              <a:buChar char="•"/>
            </a:pPr>
            <a:r>
              <a:rPr lang="en-US" b="0" dirty="0"/>
              <a:t>The rules via which one forms sentences/expressions</a:t>
            </a:r>
          </a:p>
          <a:p>
            <a:r>
              <a:rPr lang="en-US" dirty="0">
                <a:solidFill>
                  <a:schemeClr val="tx2"/>
                </a:solidFill>
              </a:rPr>
              <a:t>Semantics</a:t>
            </a:r>
            <a:r>
              <a:rPr lang="en-US" dirty="0"/>
              <a:t>: the study of meaning of language</a:t>
            </a:r>
          </a:p>
          <a:p>
            <a:endParaRPr lang="en-US" dirty="0"/>
          </a:p>
          <a:p>
            <a:r>
              <a:rPr lang="en-US" dirty="0"/>
              <a:t>John is rectangular and a rainbow.</a:t>
            </a:r>
          </a:p>
          <a:p>
            <a:pPr marL="342900" indent="-342900">
              <a:buFont typeface="Arial" panose="020B0604020202020204" pitchFamily="34" charset="0"/>
              <a:buChar char="•"/>
            </a:pPr>
            <a:r>
              <a:rPr lang="en-US" b="0" dirty="0"/>
              <a:t>Syntactically correct</a:t>
            </a:r>
          </a:p>
          <a:p>
            <a:pPr marL="342900" indent="-342900">
              <a:buFont typeface="Arial" panose="020B0604020202020204" pitchFamily="34" charset="0"/>
              <a:buChar char="•"/>
            </a:pPr>
            <a:r>
              <a:rPr lang="en-US" b="0" dirty="0"/>
              <a:t>Semantically meaningless</a:t>
            </a:r>
          </a:p>
          <a:p>
            <a:endParaRPr lang="en-US" dirty="0"/>
          </a:p>
        </p:txBody>
      </p:sp>
      <p:sp>
        <p:nvSpPr>
          <p:cNvPr id="4" name="Slide Number Placeholder 3">
            <a:extLst>
              <a:ext uri="{FF2B5EF4-FFF2-40B4-BE49-F238E27FC236}">
                <a16:creationId xmlns:a16="http://schemas.microsoft.com/office/drawing/2014/main" id="{C3689546-CB72-BA47-A2E9-1D72D1231DB5}"/>
              </a:ext>
            </a:extLst>
          </p:cNvPr>
          <p:cNvSpPr>
            <a:spLocks noGrp="1"/>
          </p:cNvSpPr>
          <p:nvPr>
            <p:ph type="sldNum" sz="quarter" idx="12"/>
          </p:nvPr>
        </p:nvSpPr>
        <p:spPr/>
        <p:txBody>
          <a:bodyPr/>
          <a:lstStyle/>
          <a:p>
            <a:fld id="{A2EF37A0-74FC-AB4F-AE4C-D9BFC6719E9F}" type="slidenum">
              <a:rPr lang="en-US" smtClean="0"/>
              <a:t>63</a:t>
            </a:fld>
            <a:endParaRPr lang="en-US"/>
          </a:p>
        </p:txBody>
      </p:sp>
    </p:spTree>
    <p:extLst>
      <p:ext uri="{BB962C8B-B14F-4D97-AF65-F5344CB8AC3E}">
        <p14:creationId xmlns:p14="http://schemas.microsoft.com/office/powerpoint/2010/main" val="76483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Syntax</a:t>
            </a:r>
          </a:p>
        </p:txBody>
      </p:sp>
      <p:sp>
        <p:nvSpPr>
          <p:cNvPr id="3" name="Content Placeholder 2"/>
          <p:cNvSpPr>
            <a:spLocks noGrp="1"/>
          </p:cNvSpPr>
          <p:nvPr>
            <p:ph idx="1"/>
          </p:nvPr>
        </p:nvSpPr>
        <p:spPr/>
        <p:txBody>
          <a:bodyPr>
            <a:normAutofit lnSpcReduction="10000"/>
          </a:bodyPr>
          <a:lstStyle/>
          <a:p>
            <a:r>
              <a:rPr lang="en-US" dirty="0"/>
              <a:t>Tokenization</a:t>
            </a:r>
          </a:p>
          <a:p>
            <a:pPr lvl="1"/>
            <a:r>
              <a:rPr lang="en-US" dirty="0"/>
              <a:t>Splitting sentences into tokens</a:t>
            </a:r>
          </a:p>
          <a:p>
            <a:r>
              <a:rPr lang="en-US" dirty="0"/>
              <a:t>Lemmatization/Stemming</a:t>
            </a:r>
          </a:p>
          <a:p>
            <a:pPr lvl="1"/>
            <a:r>
              <a:rPr lang="en-US" dirty="0"/>
              <a:t>Turning “organizing” and “organized” into “</a:t>
            </a:r>
            <a:r>
              <a:rPr lang="en-US" dirty="0" err="1"/>
              <a:t>organiz</a:t>
            </a:r>
            <a:r>
              <a:rPr lang="en-US" dirty="0"/>
              <a:t>”</a:t>
            </a:r>
          </a:p>
          <a:p>
            <a:r>
              <a:rPr lang="en-US" dirty="0"/>
              <a:t>Morphological Segmentation</a:t>
            </a:r>
          </a:p>
          <a:p>
            <a:pPr lvl="1"/>
            <a:r>
              <a:rPr lang="en-US" dirty="0"/>
              <a:t>How words are formed, and relationships of different parts</a:t>
            </a:r>
          </a:p>
          <a:p>
            <a:pPr lvl="1"/>
            <a:r>
              <a:rPr lang="en-US" dirty="0"/>
              <a:t>Easy for English, but other languages are difficult</a:t>
            </a:r>
          </a:p>
          <a:p>
            <a:r>
              <a:rPr lang="en-US" dirty="0"/>
              <a:t>Part-of-speech (POS) Tagging</a:t>
            </a:r>
          </a:p>
          <a:p>
            <a:pPr lvl="1"/>
            <a:r>
              <a:rPr lang="en-US" dirty="0"/>
              <a:t>Determine whether a word is a noun/adverb/verb etc.</a:t>
            </a:r>
          </a:p>
          <a:p>
            <a:r>
              <a:rPr lang="en-US" dirty="0"/>
              <a:t>Parsing </a:t>
            </a:r>
          </a:p>
          <a:p>
            <a:pPr lvl="1"/>
            <a:r>
              <a:rPr lang="en-US" dirty="0"/>
              <a:t>Create a “parse tree” for a sentence</a:t>
            </a:r>
          </a:p>
          <a:p>
            <a:pPr lvl="1"/>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64</a:t>
            </a:fld>
            <a:endParaRPr lang="en-US"/>
          </a:p>
        </p:txBody>
      </p:sp>
    </p:spTree>
    <p:extLst>
      <p:ext uri="{BB962C8B-B14F-4D97-AF65-F5344CB8AC3E}">
        <p14:creationId xmlns:p14="http://schemas.microsoft.com/office/powerpoint/2010/main" val="230587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Semantics: information extraction</a:t>
            </a:r>
          </a:p>
        </p:txBody>
      </p:sp>
      <p:sp>
        <p:nvSpPr>
          <p:cNvPr id="6" name="Content Placeholder 5">
            <a:extLst>
              <a:ext uri="{FF2B5EF4-FFF2-40B4-BE49-F238E27FC236}">
                <a16:creationId xmlns:a16="http://schemas.microsoft.com/office/drawing/2014/main" id="{6BD37A41-BAFD-DE45-B228-92767752583A}"/>
              </a:ext>
            </a:extLst>
          </p:cNvPr>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2EF37A0-74FC-AB4F-AE4C-D9BFC6719E9F}" type="slidenum">
              <a:rPr lang="en-US" smtClean="0"/>
              <a:pPr/>
              <a:t>65</a:t>
            </a:fld>
            <a:endParaRPr lang="en-US"/>
          </a:p>
        </p:txBody>
      </p:sp>
      <p:pic>
        <p:nvPicPr>
          <p:cNvPr id="1026" name="Picture 2" descr="mage result for information extrac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8220" y="1491393"/>
            <a:ext cx="7147560" cy="5366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8892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named entity recognition</a:t>
            </a:r>
          </a:p>
        </p:txBody>
      </p:sp>
      <p:sp>
        <p:nvSpPr>
          <p:cNvPr id="3" name="Content Placeholder 2"/>
          <p:cNvSpPr>
            <a:spLocks noGrp="1"/>
          </p:cNvSpPr>
          <p:nvPr>
            <p:ph idx="1"/>
          </p:nvPr>
        </p:nvSpPr>
        <p:spPr/>
        <p:txBody>
          <a:bodyPr/>
          <a:lstStyle/>
          <a:p>
            <a:r>
              <a:rPr lang="en-US" dirty="0"/>
              <a:t>Identifying key entities in text</a:t>
            </a:r>
          </a:p>
        </p:txBody>
      </p:sp>
      <p:sp>
        <p:nvSpPr>
          <p:cNvPr id="4" name="Slide Number Placeholder 3"/>
          <p:cNvSpPr>
            <a:spLocks noGrp="1"/>
          </p:cNvSpPr>
          <p:nvPr>
            <p:ph type="sldNum" sz="quarter" idx="12"/>
          </p:nvPr>
        </p:nvSpPr>
        <p:spPr/>
        <p:txBody>
          <a:bodyPr/>
          <a:lstStyle/>
          <a:p>
            <a:fld id="{A2EF37A0-74FC-AB4F-AE4C-D9BFC6719E9F}" type="slidenum">
              <a:rPr lang="en-US" smtClean="0"/>
              <a:pPr/>
              <a:t>66</a:t>
            </a:fld>
            <a:endParaRPr lang="en-US"/>
          </a:p>
        </p:txBody>
      </p:sp>
      <p:pic>
        <p:nvPicPr>
          <p:cNvPr id="12290" name="Picture 2" descr="mage result for named entity recogni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9281" y="2399569"/>
            <a:ext cx="8367519" cy="3726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6576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sentiment analysis</a:t>
            </a:r>
          </a:p>
        </p:txBody>
      </p:sp>
      <p:sp>
        <p:nvSpPr>
          <p:cNvPr id="3" name="Content Placeholder 2"/>
          <p:cNvSpPr>
            <a:spLocks noGrp="1"/>
          </p:cNvSpPr>
          <p:nvPr>
            <p:ph idx="1"/>
          </p:nvPr>
        </p:nvSpPr>
        <p:spPr/>
        <p:txBody>
          <a:bodyPr/>
          <a:lstStyle/>
          <a:p>
            <a:r>
              <a:rPr lang="en-US" dirty="0"/>
              <a:t>Deciding if reviews/opinions are positive or negative</a:t>
            </a:r>
          </a:p>
          <a:p>
            <a:r>
              <a:rPr lang="en-US" dirty="0"/>
              <a:t>Heavily used by ad industry today</a:t>
            </a:r>
          </a:p>
        </p:txBody>
      </p:sp>
      <p:sp>
        <p:nvSpPr>
          <p:cNvPr id="4" name="Slide Number Placeholder 3"/>
          <p:cNvSpPr>
            <a:spLocks noGrp="1"/>
          </p:cNvSpPr>
          <p:nvPr>
            <p:ph type="sldNum" sz="quarter" idx="12"/>
          </p:nvPr>
        </p:nvSpPr>
        <p:spPr/>
        <p:txBody>
          <a:bodyPr/>
          <a:lstStyle/>
          <a:p>
            <a:fld id="{A2EF37A0-74FC-AB4F-AE4C-D9BFC6719E9F}" type="slidenum">
              <a:rPr lang="en-US" smtClean="0"/>
              <a:pPr/>
              <a:t>67</a:t>
            </a:fld>
            <a:endParaRPr lang="en-US"/>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5018" y="2858073"/>
            <a:ext cx="7573963" cy="3779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24832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Machine translation</a:t>
            </a:r>
          </a:p>
        </p:txBody>
      </p:sp>
      <p:sp>
        <p:nvSpPr>
          <p:cNvPr id="3" name="Content Placeholder 2"/>
          <p:cNvSpPr>
            <a:spLocks noGrp="1"/>
          </p:cNvSpPr>
          <p:nvPr>
            <p:ph idx="1"/>
          </p:nvPr>
        </p:nvSpPr>
        <p:spPr>
          <a:xfrm>
            <a:off x="457200" y="1752600"/>
            <a:ext cx="3310128" cy="4373563"/>
          </a:xfrm>
        </p:spPr>
        <p:txBody>
          <a:bodyPr/>
          <a:lstStyle/>
          <a:p>
            <a:r>
              <a:rPr lang="en-US" dirty="0"/>
              <a:t>Translating from one language to another</a:t>
            </a:r>
          </a:p>
          <a:p>
            <a:r>
              <a:rPr lang="en-US" dirty="0"/>
              <a:t>Simple substitution of words doesn’t work very well</a:t>
            </a:r>
          </a:p>
        </p:txBody>
      </p:sp>
      <p:sp>
        <p:nvSpPr>
          <p:cNvPr id="4" name="Slide Number Placeholder 3"/>
          <p:cNvSpPr>
            <a:spLocks noGrp="1"/>
          </p:cNvSpPr>
          <p:nvPr>
            <p:ph type="sldNum" sz="quarter" idx="12"/>
          </p:nvPr>
        </p:nvSpPr>
        <p:spPr/>
        <p:txBody>
          <a:bodyPr/>
          <a:lstStyle/>
          <a:p>
            <a:fld id="{A2EF37A0-74FC-AB4F-AE4C-D9BFC6719E9F}" type="slidenum">
              <a:rPr lang="en-US" smtClean="0"/>
              <a:pPr/>
              <a:t>68</a:t>
            </a:fld>
            <a:endParaRPr lang="en-US"/>
          </a:p>
        </p:txBody>
      </p:sp>
      <p:pic>
        <p:nvPicPr>
          <p:cNvPr id="6146" name="Picture 2" descr="mage result for machine transla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20152" y="2119508"/>
            <a:ext cx="4765085" cy="222068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oogle-neural-machine-translation-system-2.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454334"/>
            <a:ext cx="9117354" cy="24036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085002"/>
            <a:ext cx="1984198" cy="369332"/>
          </a:xfrm>
          <a:prstGeom prst="rect">
            <a:avLst/>
          </a:prstGeom>
        </p:spPr>
        <p:txBody>
          <a:bodyPr wrap="none">
            <a:spAutoFit/>
          </a:bodyPr>
          <a:lstStyle/>
          <a:p>
            <a:r>
              <a:rPr lang="en-US">
                <a:solidFill>
                  <a:schemeClr val="bg1">
                    <a:lumMod val="75000"/>
                  </a:schemeClr>
                </a:solidFill>
              </a:rPr>
              <a:t>(Image: Google) </a:t>
            </a:r>
          </a:p>
        </p:txBody>
      </p:sp>
    </p:spTree>
    <p:extLst>
      <p:ext uri="{BB962C8B-B14F-4D97-AF65-F5344CB8AC3E}">
        <p14:creationId xmlns:p14="http://schemas.microsoft.com/office/powerpoint/2010/main" val="374343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Machine translation</a:t>
            </a:r>
          </a:p>
        </p:txBody>
      </p:sp>
      <p:sp>
        <p:nvSpPr>
          <p:cNvPr id="6" name="Content Placeholder 5"/>
          <p:cNvSpPr>
            <a:spLocks noGrp="1"/>
          </p:cNvSpPr>
          <p:nvPr>
            <p:ph idx="1"/>
          </p:nvPr>
        </p:nvSpPr>
        <p:spPr/>
        <p:txBody>
          <a:bodyPr>
            <a:normAutofit fontScale="77500" lnSpcReduction="20000"/>
          </a:bodyPr>
          <a:lstStyle/>
          <a:p>
            <a:r>
              <a:rPr lang="en-US" dirty="0"/>
              <a:t>0&gt; how long before the next flight to Alice Springs?</a:t>
            </a:r>
          </a:p>
          <a:p>
            <a:r>
              <a:rPr lang="en-US" dirty="0"/>
              <a:t>1&gt; </a:t>
            </a:r>
            <a:r>
              <a:rPr lang="en-US" dirty="0" err="1"/>
              <a:t>wie</a:t>
            </a:r>
            <a:r>
              <a:rPr lang="en-US" dirty="0"/>
              <a:t> </a:t>
            </a:r>
            <a:r>
              <a:rPr lang="en-US" dirty="0" err="1"/>
              <a:t>lang</a:t>
            </a:r>
            <a:r>
              <a:rPr lang="en-US" dirty="0"/>
              <a:t> </a:t>
            </a:r>
            <a:r>
              <a:rPr lang="en-US" dirty="0" err="1"/>
              <a:t>vor</a:t>
            </a:r>
            <a:r>
              <a:rPr lang="en-US" dirty="0"/>
              <a:t> </a:t>
            </a:r>
            <a:r>
              <a:rPr lang="en-US" dirty="0" err="1"/>
              <a:t>dem</a:t>
            </a:r>
            <a:r>
              <a:rPr lang="en-US" dirty="0"/>
              <a:t> </a:t>
            </a:r>
            <a:r>
              <a:rPr lang="en-US" dirty="0" err="1"/>
              <a:t>folgenden</a:t>
            </a:r>
            <a:r>
              <a:rPr lang="en-US" dirty="0"/>
              <a:t> </a:t>
            </a:r>
            <a:r>
              <a:rPr lang="en-US" dirty="0" err="1"/>
              <a:t>Flug</a:t>
            </a:r>
            <a:r>
              <a:rPr lang="en-US" dirty="0"/>
              <a:t> </a:t>
            </a:r>
            <a:r>
              <a:rPr lang="en-US" dirty="0" err="1"/>
              <a:t>zu</a:t>
            </a:r>
            <a:r>
              <a:rPr lang="en-US" dirty="0"/>
              <a:t> Alice Springs?</a:t>
            </a:r>
          </a:p>
          <a:p>
            <a:r>
              <a:rPr lang="en-US" dirty="0"/>
              <a:t>2&gt; how long before the following flight to Alice jump?</a:t>
            </a:r>
          </a:p>
          <a:p>
            <a:r>
              <a:rPr lang="en-US" dirty="0"/>
              <a:t>3&gt; </a:t>
            </a:r>
            <a:r>
              <a:rPr lang="en-US" dirty="0" err="1"/>
              <a:t>wie</a:t>
            </a:r>
            <a:r>
              <a:rPr lang="en-US" dirty="0"/>
              <a:t> </a:t>
            </a:r>
            <a:r>
              <a:rPr lang="en-US" dirty="0" err="1"/>
              <a:t>lang</a:t>
            </a:r>
            <a:r>
              <a:rPr lang="en-US" dirty="0"/>
              <a:t> </a:t>
            </a:r>
            <a:r>
              <a:rPr lang="en-US" dirty="0" err="1"/>
              <a:t>vor</a:t>
            </a:r>
            <a:r>
              <a:rPr lang="en-US" dirty="0"/>
              <a:t> </a:t>
            </a:r>
            <a:r>
              <a:rPr lang="en-US" dirty="0" err="1"/>
              <a:t>dem</a:t>
            </a:r>
            <a:r>
              <a:rPr lang="en-US" dirty="0"/>
              <a:t> </a:t>
            </a:r>
            <a:r>
              <a:rPr lang="en-US" dirty="0" err="1"/>
              <a:t>folgenden</a:t>
            </a:r>
            <a:r>
              <a:rPr lang="en-US" dirty="0"/>
              <a:t> </a:t>
            </a:r>
            <a:r>
              <a:rPr lang="en-US" dirty="0" err="1"/>
              <a:t>Flug</a:t>
            </a:r>
            <a:r>
              <a:rPr lang="en-US" dirty="0"/>
              <a:t> </a:t>
            </a:r>
            <a:r>
              <a:rPr lang="en-US" dirty="0" err="1"/>
              <a:t>zu</a:t>
            </a:r>
            <a:r>
              <a:rPr lang="en-US" dirty="0"/>
              <a:t> Alice </a:t>
            </a:r>
            <a:r>
              <a:rPr lang="en-US" dirty="0" err="1"/>
              <a:t>springen</a:t>
            </a:r>
            <a:r>
              <a:rPr lang="en-US" dirty="0"/>
              <a:t> </a:t>
            </a:r>
            <a:r>
              <a:rPr lang="en-US" dirty="0" err="1"/>
              <a:t>Sie</a:t>
            </a:r>
            <a:r>
              <a:rPr lang="en-US" dirty="0"/>
              <a:t>?</a:t>
            </a:r>
          </a:p>
          <a:p>
            <a:r>
              <a:rPr lang="en-US" dirty="0"/>
              <a:t>4&gt; how long before the following flight to Alice do you jump?</a:t>
            </a:r>
          </a:p>
          <a:p>
            <a:r>
              <a:rPr lang="en-US" dirty="0"/>
              <a:t>5&gt; </a:t>
            </a:r>
            <a:r>
              <a:rPr lang="en-US" dirty="0" err="1"/>
              <a:t>wie</a:t>
            </a:r>
            <a:r>
              <a:rPr lang="en-US" dirty="0"/>
              <a:t> </a:t>
            </a:r>
            <a:r>
              <a:rPr lang="en-US" dirty="0" err="1"/>
              <a:t>lang</a:t>
            </a:r>
            <a:r>
              <a:rPr lang="en-US" dirty="0"/>
              <a:t>, bevor der </a:t>
            </a:r>
            <a:r>
              <a:rPr lang="en-US" dirty="0" err="1"/>
              <a:t>folgende</a:t>
            </a:r>
            <a:r>
              <a:rPr lang="en-US" dirty="0"/>
              <a:t> </a:t>
            </a:r>
            <a:r>
              <a:rPr lang="en-US" dirty="0" err="1"/>
              <a:t>Flug</a:t>
            </a:r>
            <a:r>
              <a:rPr lang="en-US" dirty="0"/>
              <a:t> </a:t>
            </a:r>
            <a:r>
              <a:rPr lang="en-US" dirty="0" err="1"/>
              <a:t>zu</a:t>
            </a:r>
            <a:r>
              <a:rPr lang="en-US" dirty="0"/>
              <a:t> Alice </a:t>
            </a:r>
            <a:r>
              <a:rPr lang="en-US" dirty="0" err="1"/>
              <a:t>tun</a:t>
            </a:r>
            <a:r>
              <a:rPr lang="en-US" dirty="0"/>
              <a:t>, </a:t>
            </a:r>
            <a:r>
              <a:rPr lang="en-US" dirty="0" err="1"/>
              <a:t>Sie</a:t>
            </a:r>
            <a:r>
              <a:rPr lang="en-US" dirty="0"/>
              <a:t> </a:t>
            </a:r>
            <a:r>
              <a:rPr lang="en-US" dirty="0" err="1"/>
              <a:t>springen</a:t>
            </a:r>
            <a:r>
              <a:rPr lang="en-US" dirty="0"/>
              <a:t>?</a:t>
            </a:r>
          </a:p>
          <a:p>
            <a:r>
              <a:rPr lang="en-US" dirty="0"/>
              <a:t>6&gt; how long, before the following flight to Alice does, do you jump?</a:t>
            </a:r>
          </a:p>
          <a:p>
            <a:r>
              <a:rPr lang="en-US" dirty="0"/>
              <a:t>7&gt; </a:t>
            </a:r>
            <a:r>
              <a:rPr lang="en-US" dirty="0" err="1"/>
              <a:t>wie</a:t>
            </a:r>
            <a:r>
              <a:rPr lang="en-US" dirty="0"/>
              <a:t> </a:t>
            </a:r>
            <a:r>
              <a:rPr lang="en-US" dirty="0" err="1"/>
              <a:t>lang</a:t>
            </a:r>
            <a:r>
              <a:rPr lang="en-US" dirty="0"/>
              <a:t> bevor der </a:t>
            </a:r>
            <a:r>
              <a:rPr lang="en-US" dirty="0" err="1"/>
              <a:t>folgende</a:t>
            </a:r>
            <a:r>
              <a:rPr lang="en-US" dirty="0"/>
              <a:t> </a:t>
            </a:r>
            <a:r>
              <a:rPr lang="en-US" dirty="0" err="1"/>
              <a:t>Flug</a:t>
            </a:r>
            <a:r>
              <a:rPr lang="en-US" dirty="0"/>
              <a:t> </a:t>
            </a:r>
            <a:r>
              <a:rPr lang="en-US" dirty="0" err="1"/>
              <a:t>zu</a:t>
            </a:r>
            <a:r>
              <a:rPr lang="en-US" dirty="0"/>
              <a:t> Alice tut, </a:t>
            </a:r>
            <a:r>
              <a:rPr lang="en-US" dirty="0" err="1"/>
              <a:t>tun</a:t>
            </a:r>
            <a:r>
              <a:rPr lang="en-US" dirty="0"/>
              <a:t> </a:t>
            </a:r>
            <a:r>
              <a:rPr lang="en-US" dirty="0" err="1"/>
              <a:t>Sie</a:t>
            </a:r>
            <a:r>
              <a:rPr lang="en-US" dirty="0"/>
              <a:t> </a:t>
            </a:r>
            <a:r>
              <a:rPr lang="en-US" dirty="0" err="1"/>
              <a:t>springen</a:t>
            </a:r>
            <a:r>
              <a:rPr lang="en-US" dirty="0"/>
              <a:t>?</a:t>
            </a:r>
          </a:p>
          <a:p>
            <a:r>
              <a:rPr lang="en-US" dirty="0"/>
              <a:t>8&gt; how long before the following flight to Alice does, do you jump?</a:t>
            </a:r>
          </a:p>
          <a:p>
            <a:r>
              <a:rPr lang="en-US" dirty="0"/>
              <a:t>9&gt; </a:t>
            </a:r>
            <a:r>
              <a:rPr lang="en-US" dirty="0" err="1"/>
              <a:t>wie</a:t>
            </a:r>
            <a:r>
              <a:rPr lang="en-US" dirty="0"/>
              <a:t> </a:t>
            </a:r>
            <a:r>
              <a:rPr lang="en-US" dirty="0" err="1"/>
              <a:t>lang</a:t>
            </a:r>
            <a:r>
              <a:rPr lang="en-US" dirty="0"/>
              <a:t>, bevor der </a:t>
            </a:r>
            <a:r>
              <a:rPr lang="en-US" dirty="0" err="1"/>
              <a:t>folgende</a:t>
            </a:r>
            <a:r>
              <a:rPr lang="en-US" dirty="0"/>
              <a:t> </a:t>
            </a:r>
            <a:r>
              <a:rPr lang="en-US" dirty="0" err="1"/>
              <a:t>Flug</a:t>
            </a:r>
            <a:r>
              <a:rPr lang="en-US" dirty="0"/>
              <a:t> </a:t>
            </a:r>
            <a:r>
              <a:rPr lang="en-US" dirty="0" err="1"/>
              <a:t>zu</a:t>
            </a:r>
            <a:r>
              <a:rPr lang="en-US" dirty="0"/>
              <a:t> Alice tut, </a:t>
            </a:r>
            <a:r>
              <a:rPr lang="en-US" dirty="0" err="1"/>
              <a:t>tun</a:t>
            </a:r>
            <a:r>
              <a:rPr lang="en-US" dirty="0"/>
              <a:t> </a:t>
            </a:r>
            <a:r>
              <a:rPr lang="en-US" dirty="0" err="1"/>
              <a:t>Sie</a:t>
            </a:r>
            <a:r>
              <a:rPr lang="en-US" dirty="0"/>
              <a:t> </a:t>
            </a:r>
            <a:r>
              <a:rPr lang="en-US" dirty="0" err="1"/>
              <a:t>springen</a:t>
            </a:r>
            <a:r>
              <a:rPr lang="en-US" dirty="0"/>
              <a:t>?</a:t>
            </a:r>
          </a:p>
          <a:p>
            <a:r>
              <a:rPr lang="en-US" dirty="0"/>
              <a:t>10&gt; how long, before the following flight does to Alice, do do you jump?</a:t>
            </a:r>
          </a:p>
          <a:p>
            <a:r>
              <a:rPr lang="en-US" dirty="0"/>
              <a:t>11&gt; </a:t>
            </a:r>
            <a:r>
              <a:rPr lang="en-US" dirty="0" err="1"/>
              <a:t>wie</a:t>
            </a:r>
            <a:r>
              <a:rPr lang="en-US" dirty="0"/>
              <a:t> </a:t>
            </a:r>
            <a:r>
              <a:rPr lang="en-US" dirty="0" err="1"/>
              <a:t>lang</a:t>
            </a:r>
            <a:r>
              <a:rPr lang="en-US" dirty="0"/>
              <a:t> bevor der </a:t>
            </a:r>
            <a:r>
              <a:rPr lang="en-US" dirty="0" err="1"/>
              <a:t>folgende</a:t>
            </a:r>
            <a:r>
              <a:rPr lang="en-US" dirty="0"/>
              <a:t> </a:t>
            </a:r>
            <a:r>
              <a:rPr lang="en-US" dirty="0" err="1"/>
              <a:t>Flug</a:t>
            </a:r>
            <a:r>
              <a:rPr lang="en-US" dirty="0"/>
              <a:t> </a:t>
            </a:r>
            <a:r>
              <a:rPr lang="en-US" dirty="0" err="1"/>
              <a:t>zu</a:t>
            </a:r>
            <a:r>
              <a:rPr lang="en-US" dirty="0"/>
              <a:t> Alice tut, </a:t>
            </a:r>
            <a:r>
              <a:rPr lang="en-US" dirty="0" err="1"/>
              <a:t>Sie</a:t>
            </a:r>
            <a:r>
              <a:rPr lang="en-US" dirty="0"/>
              <a:t> </a:t>
            </a:r>
            <a:r>
              <a:rPr lang="en-US" dirty="0" err="1"/>
              <a:t>tun</a:t>
            </a:r>
            <a:r>
              <a:rPr lang="en-US" dirty="0"/>
              <a:t> Sprung?</a:t>
            </a:r>
          </a:p>
          <a:p>
            <a:r>
              <a:rPr lang="en-US" dirty="0"/>
              <a:t>12&gt; how long before the following flight does leap to Alice, does you?</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69</a:t>
            </a:fld>
            <a:endParaRPr lang="en-US"/>
          </a:p>
        </p:txBody>
      </p:sp>
      <p:sp>
        <p:nvSpPr>
          <p:cNvPr id="5" name="Rectangle 4"/>
          <p:cNvSpPr/>
          <p:nvPr/>
        </p:nvSpPr>
        <p:spPr>
          <a:xfrm>
            <a:off x="5562600" y="6453244"/>
            <a:ext cx="1945148" cy="369332"/>
          </a:xfrm>
          <a:prstGeom prst="rect">
            <a:avLst/>
          </a:prstGeom>
        </p:spPr>
        <p:txBody>
          <a:bodyPr wrap="none">
            <a:spAutoFit/>
          </a:bodyPr>
          <a:lstStyle/>
          <a:p>
            <a:r>
              <a:rPr lang="en-US" dirty="0">
                <a:solidFill>
                  <a:schemeClr val="bg1">
                    <a:lumMod val="75000"/>
                  </a:schemeClr>
                </a:solidFill>
              </a:rPr>
              <a:t>From NLTK Book</a:t>
            </a:r>
          </a:p>
        </p:txBody>
      </p:sp>
    </p:spTree>
    <p:extLst>
      <p:ext uri="{BB962C8B-B14F-4D97-AF65-F5344CB8AC3E}">
        <p14:creationId xmlns:p14="http://schemas.microsoft.com/office/powerpoint/2010/main" val="44962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18D19-63D7-1945-90D9-4F49273A8F77}"/>
              </a:ext>
            </a:extLst>
          </p:cNvPr>
          <p:cNvSpPr>
            <a:spLocks noGrp="1"/>
          </p:cNvSpPr>
          <p:nvPr>
            <p:ph type="title"/>
          </p:nvPr>
        </p:nvSpPr>
        <p:spPr>
          <a:xfrm>
            <a:off x="457199" y="152718"/>
            <a:ext cx="7619999" cy="1371600"/>
          </a:xfrm>
        </p:spPr>
        <p:txBody>
          <a:bodyPr/>
          <a:lstStyle/>
          <a:p>
            <a:r>
              <a:rPr lang="en-US" dirty="0"/>
              <a:t>Quick midterm review</a:t>
            </a:r>
          </a:p>
        </p:txBody>
      </p:sp>
      <p:sp>
        <p:nvSpPr>
          <p:cNvPr id="3" name="Content Placeholder 2">
            <a:extLst>
              <a:ext uri="{FF2B5EF4-FFF2-40B4-BE49-F238E27FC236}">
                <a16:creationId xmlns:a16="http://schemas.microsoft.com/office/drawing/2014/main" id="{0018638E-EDC8-BF4D-BE05-9D0EC62ED54A}"/>
              </a:ext>
            </a:extLst>
          </p:cNvPr>
          <p:cNvSpPr>
            <a:spLocks noGrp="1"/>
          </p:cNvSpPr>
          <p:nvPr>
            <p:ph idx="1"/>
          </p:nvPr>
        </p:nvSpPr>
        <p:spPr/>
        <p:txBody>
          <a:bodyPr/>
          <a:lstStyle/>
          <a:p>
            <a:r>
              <a:rPr lang="en-US" dirty="0"/>
              <a:t>As discussed in previous lectures and on Piazza, the midterm can cover:</a:t>
            </a:r>
          </a:p>
          <a:p>
            <a:pPr marL="342900" indent="-342900">
              <a:buFont typeface="Arial" panose="020B0604020202020204" pitchFamily="34" charset="0"/>
              <a:buChar char="•"/>
            </a:pPr>
            <a:r>
              <a:rPr lang="en-US" b="0" dirty="0"/>
              <a:t>Up to and including last Wednesday’s lecture (10/17)</a:t>
            </a:r>
          </a:p>
          <a:p>
            <a:pPr marL="342900" indent="-342900">
              <a:buFont typeface="Arial" panose="020B0604020202020204" pitchFamily="34" charset="0"/>
              <a:buChar char="•"/>
            </a:pPr>
            <a:r>
              <a:rPr lang="en-US" b="0" dirty="0"/>
              <a:t>Quizzes that were due on or before last Wednesday</a:t>
            </a:r>
          </a:p>
          <a:p>
            <a:pPr marL="342900" indent="-342900">
              <a:buFont typeface="Arial" panose="020B0604020202020204" pitchFamily="34" charset="0"/>
              <a:buChar char="•"/>
            </a:pPr>
            <a:r>
              <a:rPr lang="en-US" b="0" dirty="0"/>
              <a:t>Stuff that you should know from doing P1 and P2</a:t>
            </a:r>
          </a:p>
          <a:p>
            <a:r>
              <a:rPr lang="en-US" dirty="0"/>
              <a:t>Everything is online: </a:t>
            </a:r>
            <a:r>
              <a:rPr lang="en-US" sz="1600" dirty="0"/>
              <a:t>http://</a:t>
            </a:r>
            <a:r>
              <a:rPr lang="en-US" sz="1600" dirty="0" err="1"/>
              <a:t>www.cs.umd.edu</a:t>
            </a:r>
            <a:r>
              <a:rPr lang="en-US" sz="1600" dirty="0"/>
              <a:t>/class/fall2018/cmsc320/</a:t>
            </a:r>
            <a:endParaRPr lang="en-US" dirty="0"/>
          </a:p>
          <a:p>
            <a:r>
              <a:rPr lang="en-US" dirty="0">
                <a:solidFill>
                  <a:schemeClr val="tx2"/>
                </a:solidFill>
              </a:rPr>
              <a:t>I know this is a lot of material.</a:t>
            </a:r>
          </a:p>
          <a:p>
            <a:pPr marL="342900" indent="-342900">
              <a:buFont typeface="Arial" panose="020B0604020202020204" pitchFamily="34" charset="0"/>
              <a:buChar char="•"/>
            </a:pPr>
            <a:r>
              <a:rPr lang="en-US" b="0" dirty="0"/>
              <a:t>Rule of thumb: open up a slide deck</a:t>
            </a:r>
          </a:p>
          <a:p>
            <a:pPr marL="342900" indent="-342900">
              <a:buFont typeface="Arial" panose="020B0604020202020204" pitchFamily="34" charset="0"/>
              <a:buChar char="•"/>
            </a:pPr>
            <a:r>
              <a:rPr lang="en-US" b="0" dirty="0"/>
              <a:t>Do you feel “comfortable” with the material?</a:t>
            </a:r>
          </a:p>
          <a:p>
            <a:pPr marL="342900" indent="-342900">
              <a:buFont typeface="Arial" panose="020B0604020202020204" pitchFamily="34" charset="0"/>
              <a:buChar char="•"/>
            </a:pPr>
            <a:r>
              <a:rPr lang="en-US" b="0" dirty="0"/>
              <a:t>Test will be more qualitative than prior 1xx, 2xx, 3xx tests</a:t>
            </a:r>
          </a:p>
        </p:txBody>
      </p:sp>
      <p:sp>
        <p:nvSpPr>
          <p:cNvPr id="4" name="Slide Number Placeholder 3">
            <a:extLst>
              <a:ext uri="{FF2B5EF4-FFF2-40B4-BE49-F238E27FC236}">
                <a16:creationId xmlns:a16="http://schemas.microsoft.com/office/drawing/2014/main" id="{CBDAEE4E-312D-184F-97E6-07E5E0B76894}"/>
              </a:ext>
            </a:extLst>
          </p:cNvPr>
          <p:cNvSpPr>
            <a:spLocks noGrp="1"/>
          </p:cNvSpPr>
          <p:nvPr>
            <p:ph type="sldNum" sz="quarter" idx="12"/>
          </p:nvPr>
        </p:nvSpPr>
        <p:spPr/>
        <p:txBody>
          <a:bodyPr/>
          <a:lstStyle/>
          <a:p>
            <a:fld id="{A2EF37A0-74FC-AB4F-AE4C-D9BFC6719E9F}" type="slidenum">
              <a:rPr lang="en-US" smtClean="0"/>
              <a:t>7</a:t>
            </a:fld>
            <a:endParaRPr lang="en-US"/>
          </a:p>
        </p:txBody>
      </p:sp>
    </p:spTree>
    <p:extLst>
      <p:ext uri="{BB962C8B-B14F-4D97-AF65-F5344CB8AC3E}">
        <p14:creationId xmlns:p14="http://schemas.microsoft.com/office/powerpoint/2010/main" val="335669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Semantics: question answering</a:t>
            </a:r>
          </a:p>
        </p:txBody>
      </p:sp>
      <p:sp>
        <p:nvSpPr>
          <p:cNvPr id="3" name="Content Placeholder 2"/>
          <p:cNvSpPr>
            <a:spLocks noGrp="1"/>
          </p:cNvSpPr>
          <p:nvPr>
            <p:ph idx="1"/>
          </p:nvPr>
        </p:nvSpPr>
        <p:spPr/>
        <p:txBody>
          <a:bodyPr/>
          <a:lstStyle/>
          <a:p>
            <a:r>
              <a:rPr lang="en-US" dirty="0"/>
              <a:t>Answer questions posed a user with specific answers</a:t>
            </a:r>
          </a:p>
        </p:txBody>
      </p:sp>
      <p:sp>
        <p:nvSpPr>
          <p:cNvPr id="4" name="Slide Number Placeholder 3"/>
          <p:cNvSpPr>
            <a:spLocks noGrp="1"/>
          </p:cNvSpPr>
          <p:nvPr>
            <p:ph type="sldNum" sz="quarter" idx="12"/>
          </p:nvPr>
        </p:nvSpPr>
        <p:spPr/>
        <p:txBody>
          <a:bodyPr/>
          <a:lstStyle/>
          <a:p>
            <a:fld id="{A2EF37A0-74FC-AB4F-AE4C-D9BFC6719E9F}" type="slidenum">
              <a:rPr lang="en-US" smtClean="0"/>
              <a:pPr/>
              <a:t>70</a:t>
            </a:fld>
            <a:endParaRPr lang="en-US"/>
          </a:p>
        </p:txBody>
      </p:sp>
      <p:pic>
        <p:nvPicPr>
          <p:cNvPr id="5" name="Picture 4"/>
          <p:cNvPicPr>
            <a:picLocks noChangeAspect="1"/>
          </p:cNvPicPr>
          <p:nvPr/>
        </p:nvPicPr>
        <p:blipFill>
          <a:blip r:embed="rId2"/>
          <a:stretch>
            <a:fillRect/>
          </a:stretch>
        </p:blipFill>
        <p:spPr>
          <a:xfrm>
            <a:off x="3822700" y="4000500"/>
            <a:ext cx="4864100" cy="2857500"/>
          </a:xfrm>
          <a:prstGeom prst="rect">
            <a:avLst/>
          </a:prstGeom>
        </p:spPr>
      </p:pic>
      <p:pic>
        <p:nvPicPr>
          <p:cNvPr id="6" name="Picture 5" descr="sirirai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007362"/>
            <a:ext cx="2567092" cy="3850638"/>
          </a:xfrm>
          <a:prstGeom prst="rect">
            <a:avLst/>
          </a:prstGeom>
        </p:spPr>
      </p:pic>
      <p:sp>
        <p:nvSpPr>
          <p:cNvPr id="7" name="Rectangle 6"/>
          <p:cNvSpPr/>
          <p:nvPr/>
        </p:nvSpPr>
        <p:spPr bwMode="auto">
          <a:xfrm>
            <a:off x="2946954" y="2515264"/>
            <a:ext cx="4121531" cy="1634490"/>
          </a:xfrm>
          <a:prstGeom prst="rect">
            <a:avLst/>
          </a:prstGeom>
          <a:solidFill>
            <a:srgbClr val="000099"/>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1600" dirty="0">
                <a:solidFill>
                  <a:schemeClr val="bg1"/>
                </a:solidFill>
              </a:rPr>
              <a:t>WILLIAM WILKINSON’S </a:t>
            </a:r>
          </a:p>
          <a:p>
            <a:pPr algn="ctr"/>
            <a:r>
              <a:rPr lang="en-US" sz="1600" dirty="0">
                <a:solidFill>
                  <a:schemeClr val="bg1"/>
                </a:solidFill>
              </a:rPr>
              <a:t>“AN ACCOUNT OF THE PRINCIPALITIES OF</a:t>
            </a:r>
            <a:br>
              <a:rPr lang="en-US" sz="1600" dirty="0">
                <a:solidFill>
                  <a:schemeClr val="bg1"/>
                </a:solidFill>
              </a:rPr>
            </a:br>
            <a:r>
              <a:rPr lang="en-US" sz="1600" dirty="0">
                <a:solidFill>
                  <a:schemeClr val="bg1"/>
                </a:solidFill>
              </a:rPr>
              <a:t>WALLACHIA AND MOLDOVIA”</a:t>
            </a:r>
          </a:p>
          <a:p>
            <a:pPr algn="ctr"/>
            <a:r>
              <a:rPr lang="en-US" sz="1600" dirty="0">
                <a:solidFill>
                  <a:schemeClr val="bg1"/>
                </a:solidFill>
              </a:rPr>
              <a:t>INSPIRED THIS AUTHOR’S</a:t>
            </a:r>
          </a:p>
          <a:p>
            <a:pPr algn="ctr"/>
            <a:r>
              <a:rPr lang="en-US" sz="1600" dirty="0">
                <a:solidFill>
                  <a:schemeClr val="bg1"/>
                </a:solidFill>
              </a:rPr>
              <a:t>MOST FAMOUS NOVEL</a:t>
            </a:r>
          </a:p>
        </p:txBody>
      </p:sp>
      <p:sp>
        <p:nvSpPr>
          <p:cNvPr id="8" name="TextBox 7"/>
          <p:cNvSpPr txBox="1"/>
          <p:nvPr/>
        </p:nvSpPr>
        <p:spPr>
          <a:xfrm>
            <a:off x="7839248" y="2888902"/>
            <a:ext cx="1034450" cy="646331"/>
          </a:xfrm>
          <a:prstGeom prst="rect">
            <a:avLst/>
          </a:prstGeom>
          <a:noFill/>
        </p:spPr>
        <p:txBody>
          <a:bodyPr wrap="square" rtlCol="0">
            <a:spAutoFit/>
          </a:bodyPr>
          <a:lstStyle/>
          <a:p>
            <a:r>
              <a:rPr lang="en-US" dirty="0">
                <a:latin typeface="+mn-lt"/>
              </a:rPr>
              <a:t>Bram Stoker</a:t>
            </a:r>
          </a:p>
        </p:txBody>
      </p:sp>
      <p:sp>
        <p:nvSpPr>
          <p:cNvPr id="9" name="Right Arrow 8"/>
          <p:cNvSpPr/>
          <p:nvPr/>
        </p:nvSpPr>
        <p:spPr bwMode="auto">
          <a:xfrm>
            <a:off x="7068485" y="3014571"/>
            <a:ext cx="770763" cy="533400"/>
          </a:xfrm>
          <a:prstGeom prst="rightArrow">
            <a:avLst/>
          </a:prstGeom>
          <a:solidFill>
            <a:schemeClr val="bg1">
              <a:lumMod val="6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ndParaRPr>
          </a:p>
        </p:txBody>
      </p:sp>
    </p:spTree>
    <p:extLst>
      <p:ext uri="{BB962C8B-B14F-4D97-AF65-F5344CB8AC3E}">
        <p14:creationId xmlns:p14="http://schemas.microsoft.com/office/powerpoint/2010/main" val="78261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8" grpId="0"/>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Spoken Dialogue Systems</a:t>
            </a:r>
          </a:p>
        </p:txBody>
      </p:sp>
      <p:sp>
        <p:nvSpPr>
          <p:cNvPr id="6" name="Content Placeholder 5">
            <a:extLst>
              <a:ext uri="{FF2B5EF4-FFF2-40B4-BE49-F238E27FC236}">
                <a16:creationId xmlns:a16="http://schemas.microsoft.com/office/drawing/2014/main" id="{E4BDB34C-0CDB-FE4D-A918-DDBECA557EE6}"/>
              </a:ext>
            </a:extLst>
          </p:cNvPr>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2EF37A0-74FC-AB4F-AE4C-D9BFC6719E9F}" type="slidenum">
              <a:rPr lang="en-US" smtClean="0"/>
              <a:pPr/>
              <a:t>71</a:t>
            </a:fld>
            <a:endParaRPr lang="en-US"/>
          </a:p>
        </p:txBody>
      </p:sp>
      <p:pic>
        <p:nvPicPr>
          <p:cNvPr id="14338" name="Picture 2" descr="./images/dialogue.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093976"/>
            <a:ext cx="9159240" cy="4945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6696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textual entailment</a:t>
            </a:r>
          </a:p>
        </p:txBody>
      </p:sp>
      <p:sp>
        <p:nvSpPr>
          <p:cNvPr id="3" name="Content Placeholder 2"/>
          <p:cNvSpPr>
            <a:spLocks noGrp="1"/>
          </p:cNvSpPr>
          <p:nvPr>
            <p:ph idx="1"/>
          </p:nvPr>
        </p:nvSpPr>
        <p:spPr/>
        <p:txBody>
          <a:bodyPr/>
          <a:lstStyle/>
          <a:p>
            <a:r>
              <a:rPr lang="en-US" dirty="0"/>
              <a:t>Given two text fragments, determine if one being true entails the other, entails the other's negation, or allows the other to be either true or false</a:t>
            </a:r>
          </a:p>
        </p:txBody>
      </p:sp>
      <p:sp>
        <p:nvSpPr>
          <p:cNvPr id="4" name="Slide Number Placeholder 3"/>
          <p:cNvSpPr>
            <a:spLocks noGrp="1"/>
          </p:cNvSpPr>
          <p:nvPr>
            <p:ph type="sldNum" sz="quarter" idx="12"/>
          </p:nvPr>
        </p:nvSpPr>
        <p:spPr/>
        <p:txBody>
          <a:bodyPr/>
          <a:lstStyle/>
          <a:p>
            <a:fld id="{A2EF37A0-74FC-AB4F-AE4C-D9BFC6719E9F}" type="slidenum">
              <a:rPr lang="en-US" smtClean="0"/>
              <a:pPr/>
              <a:t>72</a:t>
            </a:fld>
            <a:endParaRPr lang="en-US"/>
          </a:p>
        </p:txBody>
      </p:sp>
      <p:pic>
        <p:nvPicPr>
          <p:cNvPr id="5" name="Picture 4"/>
          <p:cNvPicPr>
            <a:picLocks noChangeAspect="1"/>
          </p:cNvPicPr>
          <p:nvPr/>
        </p:nvPicPr>
        <p:blipFill>
          <a:blip r:embed="rId2"/>
          <a:stretch>
            <a:fillRect/>
          </a:stretch>
        </p:blipFill>
        <p:spPr>
          <a:xfrm>
            <a:off x="1168146" y="2762276"/>
            <a:ext cx="7315200" cy="4095724"/>
          </a:xfrm>
          <a:prstGeom prst="rect">
            <a:avLst/>
          </a:prstGeom>
        </p:spPr>
      </p:pic>
    </p:spTree>
    <p:extLst>
      <p:ext uri="{BB962C8B-B14F-4D97-AF65-F5344CB8AC3E}">
        <p14:creationId xmlns:p14="http://schemas.microsoft.com/office/powerpoint/2010/main" val="81924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Semantics: document summarization</a:t>
            </a:r>
          </a:p>
        </p:txBody>
      </p:sp>
      <p:sp>
        <p:nvSpPr>
          <p:cNvPr id="3" name="Content Placeholder 2"/>
          <p:cNvSpPr>
            <a:spLocks noGrp="1"/>
          </p:cNvSpPr>
          <p:nvPr>
            <p:ph idx="1"/>
          </p:nvPr>
        </p:nvSpPr>
        <p:spPr/>
        <p:txBody>
          <a:bodyPr/>
          <a:lstStyle/>
          <a:p>
            <a:r>
              <a:rPr lang="en-US" dirty="0"/>
              <a:t>Quite a few tools out there today</a:t>
            </a:r>
            <a:r>
              <a:rPr lang="mr-IN" dirty="0"/>
              <a:t>…</a:t>
            </a:r>
            <a:r>
              <a:rPr lang="en-US" dirty="0"/>
              <a:t> e.g., SMMRY</a:t>
            </a:r>
          </a:p>
        </p:txBody>
      </p:sp>
      <p:sp>
        <p:nvSpPr>
          <p:cNvPr id="4" name="Slide Number Placeholder 3"/>
          <p:cNvSpPr>
            <a:spLocks noGrp="1"/>
          </p:cNvSpPr>
          <p:nvPr>
            <p:ph type="sldNum" sz="quarter" idx="12"/>
          </p:nvPr>
        </p:nvSpPr>
        <p:spPr/>
        <p:txBody>
          <a:bodyPr/>
          <a:lstStyle/>
          <a:p>
            <a:fld id="{A2EF37A0-74FC-AB4F-AE4C-D9BFC6719E9F}" type="slidenum">
              <a:rPr lang="en-US" smtClean="0"/>
              <a:pPr/>
              <a:t>73</a:t>
            </a:fld>
            <a:endParaRPr lang="en-US"/>
          </a:p>
        </p:txBody>
      </p:sp>
      <p:pic>
        <p:nvPicPr>
          <p:cNvPr id="6" name="Picture 5"/>
          <p:cNvPicPr>
            <a:picLocks noChangeAspect="1"/>
          </p:cNvPicPr>
          <p:nvPr/>
        </p:nvPicPr>
        <p:blipFill>
          <a:blip r:embed="rId3"/>
          <a:stretch>
            <a:fillRect/>
          </a:stretch>
        </p:blipFill>
        <p:spPr>
          <a:xfrm>
            <a:off x="-7511" y="2622533"/>
            <a:ext cx="9144000" cy="3832814"/>
          </a:xfrm>
          <a:prstGeom prst="rect">
            <a:avLst/>
          </a:prstGeom>
        </p:spPr>
      </p:pic>
    </p:spTree>
    <p:extLst>
      <p:ext uri="{BB962C8B-B14F-4D97-AF65-F5344CB8AC3E}">
        <p14:creationId xmlns:p14="http://schemas.microsoft.com/office/powerpoint/2010/main" val="249260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tasks</a:t>
            </a:r>
          </a:p>
        </p:txBody>
      </p:sp>
      <p:sp>
        <p:nvSpPr>
          <p:cNvPr id="3" name="Content Placeholder 2"/>
          <p:cNvSpPr>
            <a:spLocks noGrp="1"/>
          </p:cNvSpPr>
          <p:nvPr>
            <p:ph idx="1"/>
          </p:nvPr>
        </p:nvSpPr>
        <p:spPr/>
        <p:txBody>
          <a:bodyPr/>
          <a:lstStyle/>
          <a:p>
            <a:r>
              <a:rPr lang="en-US" dirty="0"/>
              <a:t>Speech Recognition</a:t>
            </a:r>
          </a:p>
          <a:p>
            <a:r>
              <a:rPr lang="en-US" dirty="0"/>
              <a:t>Caption Generation</a:t>
            </a:r>
          </a:p>
          <a:p>
            <a:r>
              <a:rPr lang="en-US" dirty="0"/>
              <a:t>Natural Language Generation</a:t>
            </a:r>
          </a:p>
          <a:p>
            <a:r>
              <a:rPr lang="en-US" dirty="0"/>
              <a:t>Optical Character Recognition</a:t>
            </a:r>
          </a:p>
          <a:p>
            <a:r>
              <a:rPr lang="en-US" dirty="0"/>
              <a:t>Word Sense Disambiguation</a:t>
            </a:r>
          </a:p>
          <a:p>
            <a:pPr lvl="1"/>
            <a:r>
              <a:rPr lang="en-US" dirty="0"/>
              <a:t>serve: help with food or drink; hold an office; put ball into play</a:t>
            </a:r>
          </a:p>
          <a:p>
            <a:r>
              <a:rPr lang="mr-IN" dirty="0"/>
              <a:t>…</a:t>
            </a:r>
            <a:endParaRPr lang="en-US" dirty="0"/>
          </a:p>
          <a:p>
            <a:endParaRPr lang="en-US" dirty="0"/>
          </a:p>
          <a:p>
            <a:r>
              <a:rPr lang="en-US" dirty="0"/>
              <a:t>Doing all of these for many different languages</a:t>
            </a:r>
          </a:p>
        </p:txBody>
      </p:sp>
      <p:sp>
        <p:nvSpPr>
          <p:cNvPr id="4" name="Slide Number Placeholder 3"/>
          <p:cNvSpPr>
            <a:spLocks noGrp="1"/>
          </p:cNvSpPr>
          <p:nvPr>
            <p:ph type="sldNum" sz="quarter" idx="12"/>
          </p:nvPr>
        </p:nvSpPr>
        <p:spPr/>
        <p:txBody>
          <a:bodyPr/>
          <a:lstStyle/>
          <a:p>
            <a:fld id="{A2EF37A0-74FC-AB4F-AE4C-D9BFC6719E9F}" type="slidenum">
              <a:rPr lang="en-US" smtClean="0"/>
              <a:pPr/>
              <a:t>74</a:t>
            </a:fld>
            <a:endParaRPr lang="en-US"/>
          </a:p>
        </p:txBody>
      </p:sp>
      <p:pic>
        <p:nvPicPr>
          <p:cNvPr id="13314" name="Picture 2" descr="mage result for rosetta ston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83680" y="0"/>
            <a:ext cx="2560320" cy="3232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03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551680" y="3949008"/>
            <a:ext cx="4348480" cy="2929311"/>
          </a:xfrm>
          <a:prstGeom prst="rect">
            <a:avLst/>
          </a:prstGeom>
        </p:spPr>
      </p:pic>
      <p:sp>
        <p:nvSpPr>
          <p:cNvPr id="2" name="Title 1"/>
          <p:cNvSpPr>
            <a:spLocks noGrp="1"/>
          </p:cNvSpPr>
          <p:nvPr>
            <p:ph type="title"/>
          </p:nvPr>
        </p:nvSpPr>
        <p:spPr>
          <a:xfrm>
            <a:off x="457200" y="152718"/>
            <a:ext cx="7620000" cy="1371600"/>
          </a:xfrm>
        </p:spPr>
        <p:txBody>
          <a:bodyPr/>
          <a:lstStyle/>
          <a:p>
            <a:r>
              <a:rPr lang="en-US" dirty="0"/>
              <a:t>Semantics: Text classification</a:t>
            </a:r>
          </a:p>
        </p:txBody>
      </p:sp>
      <p:sp>
        <p:nvSpPr>
          <p:cNvPr id="3" name="Content Placeholder 2"/>
          <p:cNvSpPr>
            <a:spLocks noGrp="1"/>
          </p:cNvSpPr>
          <p:nvPr>
            <p:ph idx="1"/>
          </p:nvPr>
        </p:nvSpPr>
        <p:spPr>
          <a:xfrm>
            <a:off x="457200" y="1752600"/>
            <a:ext cx="7934960" cy="4373563"/>
          </a:xfrm>
        </p:spPr>
        <p:txBody>
          <a:bodyPr/>
          <a:lstStyle/>
          <a:p>
            <a:r>
              <a:rPr lang="en-US" dirty="0"/>
              <a:t>Is it spam?</a:t>
            </a:r>
          </a:p>
          <a:p>
            <a:r>
              <a:rPr lang="en-US" dirty="0"/>
              <a:t>Who wrote this paper?  (Author identification)</a:t>
            </a:r>
          </a:p>
          <a:p>
            <a:pPr marL="342900" indent="-342900">
              <a:buFont typeface="Arial" charset="0"/>
              <a:buChar char="•"/>
            </a:pPr>
            <a:r>
              <a:rPr lang="en-US" b="0" dirty="0">
                <a:hlinkClick r:id="rId3"/>
              </a:rPr>
              <a:t>https://en.wikipedia.org/wiki/The_Federalist_Papers#Authorship</a:t>
            </a:r>
            <a:endParaRPr lang="en-US" b="0" dirty="0"/>
          </a:p>
          <a:p>
            <a:pPr marL="342900" indent="-342900">
              <a:buFont typeface="Arial" charset="0"/>
              <a:buChar char="•"/>
            </a:pPr>
            <a:r>
              <a:rPr lang="en-US" b="0" dirty="0">
                <a:hlinkClick r:id="rId4"/>
              </a:rPr>
              <a:t>https://www.uwgb.edu/dutchs/pseudosc/hidncode.htm</a:t>
            </a:r>
            <a:endParaRPr lang="en-US" b="0" dirty="0"/>
          </a:p>
          <a:p>
            <a:r>
              <a:rPr lang="es-ES_tradnl" b="0" dirty="0"/>
              <a:t>¡</a:t>
            </a:r>
            <a:r>
              <a:rPr lang="es-ES" dirty="0"/>
              <a:t>Identificación del idioma!</a:t>
            </a:r>
          </a:p>
          <a:p>
            <a:r>
              <a:rPr lang="en-US" dirty="0"/>
              <a:t>Sentiment analysis</a:t>
            </a:r>
          </a:p>
          <a:p>
            <a:r>
              <a:rPr lang="en-US" dirty="0"/>
              <a:t>What type of document is this?</a:t>
            </a:r>
          </a:p>
          <a:p>
            <a:r>
              <a:rPr lang="en-US" dirty="0"/>
              <a:t>When was this document written?</a:t>
            </a:r>
          </a:p>
          <a:p>
            <a:r>
              <a:rPr lang="en-US" dirty="0"/>
              <a:t>Readability assessment</a:t>
            </a:r>
          </a:p>
        </p:txBody>
      </p:sp>
      <p:sp>
        <p:nvSpPr>
          <p:cNvPr id="4" name="Slide Number Placeholder 3"/>
          <p:cNvSpPr>
            <a:spLocks noGrp="1"/>
          </p:cNvSpPr>
          <p:nvPr>
            <p:ph type="sldNum" sz="quarter" idx="12"/>
          </p:nvPr>
        </p:nvSpPr>
        <p:spPr/>
        <p:txBody>
          <a:bodyPr/>
          <a:lstStyle/>
          <a:p>
            <a:fld id="{A2EF37A0-74FC-AB4F-AE4C-D9BFC6719E9F}" type="slidenum">
              <a:rPr lang="en-US" smtClean="0"/>
              <a:t>75</a:t>
            </a:fld>
            <a:endParaRPr lang="en-US"/>
          </a:p>
        </p:txBody>
      </p:sp>
    </p:spTree>
    <p:extLst>
      <p:ext uri="{BB962C8B-B14F-4D97-AF65-F5344CB8AC3E}">
        <p14:creationId xmlns:p14="http://schemas.microsoft.com/office/powerpoint/2010/main" val="349948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a:t>Text classification</a:t>
            </a:r>
          </a:p>
        </p:txBody>
      </p:sp>
      <p:sp>
        <p:nvSpPr>
          <p:cNvPr id="3" name="Content Placeholder 2"/>
          <p:cNvSpPr>
            <a:spLocks noGrp="1"/>
          </p:cNvSpPr>
          <p:nvPr>
            <p:ph idx="1"/>
          </p:nvPr>
        </p:nvSpPr>
        <p:spPr/>
        <p:txBody>
          <a:bodyPr/>
          <a:lstStyle/>
          <a:p>
            <a:r>
              <a:rPr lang="en-US" dirty="0"/>
              <a:t>Input:</a:t>
            </a:r>
          </a:p>
          <a:p>
            <a:pPr marL="342900" indent="-342900">
              <a:buFont typeface="Arial" charset="0"/>
              <a:buChar char="•"/>
            </a:pPr>
            <a:r>
              <a:rPr lang="en-US" b="0" dirty="0"/>
              <a:t>A document </a:t>
            </a:r>
            <a:r>
              <a:rPr lang="en-US" b="0" i="1" dirty="0"/>
              <a:t>w</a:t>
            </a:r>
          </a:p>
          <a:p>
            <a:pPr marL="342900" indent="-342900">
              <a:buFont typeface="Arial" charset="0"/>
              <a:buChar char="•"/>
            </a:pPr>
            <a:r>
              <a:rPr lang="en-US" b="0" dirty="0"/>
              <a:t>A set of classes </a:t>
            </a:r>
            <a:r>
              <a:rPr lang="en-US" b="0" i="1" dirty="0"/>
              <a:t>Y</a:t>
            </a:r>
            <a:r>
              <a:rPr lang="en-US" b="0" dirty="0"/>
              <a:t> = {</a:t>
            </a:r>
            <a:r>
              <a:rPr lang="en-US" b="0" i="1" dirty="0"/>
              <a:t>y</a:t>
            </a:r>
            <a:r>
              <a:rPr lang="en-US" b="0" i="1" baseline="-25000" dirty="0"/>
              <a:t>1</a:t>
            </a:r>
            <a:r>
              <a:rPr lang="en-US" b="0" dirty="0"/>
              <a:t>, </a:t>
            </a:r>
            <a:r>
              <a:rPr lang="en-US" b="0" i="1" dirty="0"/>
              <a:t>y</a:t>
            </a:r>
            <a:r>
              <a:rPr lang="en-US" b="0" i="1" baseline="-25000" dirty="0"/>
              <a:t>2</a:t>
            </a:r>
            <a:r>
              <a:rPr lang="en-US" b="0" dirty="0"/>
              <a:t>, </a:t>
            </a:r>
            <a:r>
              <a:rPr lang="mr-IN" b="0" dirty="0"/>
              <a:t>…</a:t>
            </a:r>
            <a:r>
              <a:rPr lang="en-US" b="0" dirty="0"/>
              <a:t>, </a:t>
            </a:r>
            <a:r>
              <a:rPr lang="en-US" b="0" i="1" dirty="0" err="1"/>
              <a:t>y</a:t>
            </a:r>
            <a:r>
              <a:rPr lang="en-US" b="0" i="1" baseline="-25000" dirty="0" err="1"/>
              <a:t>J</a:t>
            </a:r>
            <a:r>
              <a:rPr lang="en-US" b="0" dirty="0"/>
              <a:t>}</a:t>
            </a:r>
          </a:p>
          <a:p>
            <a:endParaRPr lang="en-US" dirty="0"/>
          </a:p>
          <a:p>
            <a:r>
              <a:rPr lang="en-US" dirty="0"/>
              <a:t>Output:</a:t>
            </a:r>
          </a:p>
          <a:p>
            <a:pPr marL="342900" indent="-342900">
              <a:buFont typeface="Arial" charset="0"/>
              <a:buChar char="•"/>
            </a:pPr>
            <a:r>
              <a:rPr lang="en-US" b="0" dirty="0"/>
              <a:t>A predicted class </a:t>
            </a:r>
            <a:r>
              <a:rPr lang="en-US" b="0" i="1" dirty="0"/>
              <a:t>y</a:t>
            </a:r>
            <a:r>
              <a:rPr lang="en-US" b="0" dirty="0"/>
              <a:t> ∈ </a:t>
            </a:r>
            <a:r>
              <a:rPr lang="en-US" b="0" i="1" dirty="0"/>
              <a:t>Y</a:t>
            </a:r>
          </a:p>
          <a:p>
            <a:endParaRPr lang="en-US" b="0" dirty="0"/>
          </a:p>
          <a:p>
            <a:r>
              <a:rPr lang="en-US" dirty="0"/>
              <a:t>(You will spend much more time on </a:t>
            </a:r>
            <a:r>
              <a:rPr lang="en-US" dirty="0">
                <a:solidFill>
                  <a:schemeClr val="tx2"/>
                </a:solidFill>
              </a:rPr>
              <a:t>classification</a:t>
            </a:r>
            <a:r>
              <a:rPr lang="en-US" dirty="0"/>
              <a:t> problems throughout the program, this is just a light intro!)</a:t>
            </a:r>
          </a:p>
        </p:txBody>
      </p:sp>
      <p:sp>
        <p:nvSpPr>
          <p:cNvPr id="4" name="Slide Number Placeholder 3"/>
          <p:cNvSpPr>
            <a:spLocks noGrp="1"/>
          </p:cNvSpPr>
          <p:nvPr>
            <p:ph type="sldNum" sz="quarter" idx="12"/>
          </p:nvPr>
        </p:nvSpPr>
        <p:spPr/>
        <p:txBody>
          <a:bodyPr/>
          <a:lstStyle/>
          <a:p>
            <a:fld id="{A2EF37A0-74FC-AB4F-AE4C-D9BFC6719E9F}" type="slidenum">
              <a:rPr lang="en-US" smtClean="0"/>
              <a:t>76</a:t>
            </a:fld>
            <a:endParaRPr lang="en-US"/>
          </a:p>
        </p:txBody>
      </p:sp>
    </p:spTree>
    <p:extLst>
      <p:ext uri="{BB962C8B-B14F-4D97-AF65-F5344CB8AC3E}">
        <p14:creationId xmlns:p14="http://schemas.microsoft.com/office/powerpoint/2010/main" val="4710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a:t>Text classification</a:t>
            </a:r>
          </a:p>
        </p:txBody>
      </p:sp>
      <p:sp>
        <p:nvSpPr>
          <p:cNvPr id="3" name="Content Placeholder 2"/>
          <p:cNvSpPr>
            <a:spLocks noGrp="1"/>
          </p:cNvSpPr>
          <p:nvPr>
            <p:ph idx="1"/>
          </p:nvPr>
        </p:nvSpPr>
        <p:spPr>
          <a:xfrm>
            <a:off x="457200" y="1752600"/>
            <a:ext cx="7620000" cy="4831080"/>
          </a:xfrm>
        </p:spPr>
        <p:txBody>
          <a:bodyPr>
            <a:normAutofit/>
          </a:bodyPr>
          <a:lstStyle/>
          <a:p>
            <a:r>
              <a:rPr lang="en-US" dirty="0"/>
              <a:t>Hand-coded rules based on combinations of terms (and possibly other context)</a:t>
            </a:r>
          </a:p>
          <a:p>
            <a:r>
              <a:rPr lang="en-US" dirty="0"/>
              <a:t>If email </a:t>
            </a:r>
            <a:r>
              <a:rPr lang="en-US" i="1" dirty="0"/>
              <a:t>w</a:t>
            </a:r>
            <a:r>
              <a:rPr lang="en-US" dirty="0"/>
              <a:t>:</a:t>
            </a:r>
          </a:p>
          <a:p>
            <a:pPr marL="342900" indent="-342900">
              <a:buFont typeface="Arial" charset="0"/>
              <a:buChar char="•"/>
            </a:pPr>
            <a:r>
              <a:rPr lang="en-US" b="0" dirty="0"/>
              <a:t>Sent from a DNSBL (DNS blacklist)	</a:t>
            </a:r>
            <a:r>
              <a:rPr lang="en-US" dirty="0"/>
              <a:t>	OR</a:t>
            </a:r>
          </a:p>
          <a:p>
            <a:pPr marL="342900" indent="-342900">
              <a:buFont typeface="Arial" charset="0"/>
              <a:buChar char="•"/>
            </a:pPr>
            <a:r>
              <a:rPr lang="en-US" b="0" dirty="0"/>
              <a:t>Contains “Nigerian prince”	</a:t>
            </a:r>
            <a:r>
              <a:rPr lang="en-US" dirty="0"/>
              <a:t>		OR</a:t>
            </a:r>
          </a:p>
          <a:p>
            <a:pPr marL="342900" indent="-342900">
              <a:buFont typeface="Arial" charset="0"/>
              <a:buChar char="•"/>
            </a:pPr>
            <a:r>
              <a:rPr lang="en-US" b="0" dirty="0"/>
              <a:t>Contains URL with Unicode			</a:t>
            </a:r>
            <a:r>
              <a:rPr lang="en-US" dirty="0"/>
              <a:t>OR</a:t>
            </a:r>
            <a:r>
              <a:rPr lang="en-US" b="0" dirty="0"/>
              <a:t> </a:t>
            </a:r>
            <a:r>
              <a:rPr lang="mr-IN" b="0" dirty="0"/>
              <a:t>…</a:t>
            </a:r>
            <a:endParaRPr lang="en-US" b="0" dirty="0"/>
          </a:p>
          <a:p>
            <a:r>
              <a:rPr lang="en-US" dirty="0"/>
              <a:t>Then: </a:t>
            </a:r>
            <a:r>
              <a:rPr lang="en-US" dirty="0" err="1"/>
              <a:t>y</a:t>
            </a:r>
            <a:r>
              <a:rPr lang="en-US" baseline="-25000" dirty="0" err="1"/>
              <a:t>w</a:t>
            </a:r>
            <a:r>
              <a:rPr lang="en-US" dirty="0"/>
              <a:t> = spam</a:t>
            </a:r>
          </a:p>
          <a:p>
            <a:r>
              <a:rPr lang="en-US" dirty="0"/>
              <a:t>Pros:  ?????????</a:t>
            </a:r>
          </a:p>
          <a:p>
            <a:pPr marL="342900" indent="-342900">
              <a:buFont typeface="Arial" charset="0"/>
              <a:buChar char="•"/>
            </a:pPr>
            <a:r>
              <a:rPr lang="en-US" b="0" dirty="0"/>
              <a:t>Domain expertise, human-understandable</a:t>
            </a:r>
          </a:p>
          <a:p>
            <a:r>
              <a:rPr lang="en-US" dirty="0"/>
              <a:t>Cons:  ?????????</a:t>
            </a:r>
          </a:p>
          <a:p>
            <a:pPr marL="342900" indent="-342900">
              <a:buFont typeface="Arial" charset="0"/>
              <a:buChar char="•"/>
            </a:pPr>
            <a:r>
              <a:rPr lang="en-US" b="0" dirty="0"/>
              <a:t>Brittle, expensive to maintain, overly conservative</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77</a:t>
            </a:fld>
            <a:endParaRPr lang="en-US"/>
          </a:p>
        </p:txBody>
      </p:sp>
    </p:spTree>
    <p:extLst>
      <p:ext uri="{BB962C8B-B14F-4D97-AF65-F5344CB8AC3E}">
        <p14:creationId xmlns:p14="http://schemas.microsoft.com/office/powerpoint/2010/main" val="376514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634480" cy="1371600"/>
          </a:xfrm>
        </p:spPr>
        <p:txBody>
          <a:bodyPr/>
          <a:lstStyle/>
          <a:p>
            <a:r>
              <a:rPr lang="en-US"/>
              <a:t>Text classification</a:t>
            </a:r>
          </a:p>
        </p:txBody>
      </p:sp>
      <p:sp>
        <p:nvSpPr>
          <p:cNvPr id="3" name="Content Placeholder 2"/>
          <p:cNvSpPr>
            <a:spLocks noGrp="1"/>
          </p:cNvSpPr>
          <p:nvPr>
            <p:ph idx="1"/>
          </p:nvPr>
        </p:nvSpPr>
        <p:spPr/>
        <p:txBody>
          <a:bodyPr/>
          <a:lstStyle/>
          <a:p>
            <a:r>
              <a:rPr lang="en-US" dirty="0"/>
              <a:t>Input:</a:t>
            </a:r>
          </a:p>
          <a:p>
            <a:pPr marL="342900" indent="-342900">
              <a:buFont typeface="Arial" charset="0"/>
              <a:buChar char="•"/>
            </a:pPr>
            <a:r>
              <a:rPr lang="en-US" b="0" dirty="0"/>
              <a:t>A document </a:t>
            </a:r>
            <a:r>
              <a:rPr lang="en-US" b="0" i="1" dirty="0"/>
              <a:t>w</a:t>
            </a:r>
          </a:p>
          <a:p>
            <a:pPr marL="342900" indent="-342900">
              <a:buFont typeface="Arial" charset="0"/>
              <a:buChar char="•"/>
            </a:pPr>
            <a:r>
              <a:rPr lang="en-US" b="0" dirty="0"/>
              <a:t>A set of classes </a:t>
            </a:r>
            <a:r>
              <a:rPr lang="en-US" b="0" i="1" dirty="0"/>
              <a:t>Y</a:t>
            </a:r>
            <a:r>
              <a:rPr lang="en-US" b="0" dirty="0"/>
              <a:t> = {</a:t>
            </a:r>
            <a:r>
              <a:rPr lang="en-US" b="0" i="1" dirty="0"/>
              <a:t>y</a:t>
            </a:r>
            <a:r>
              <a:rPr lang="en-US" b="0" i="1" baseline="-25000" dirty="0"/>
              <a:t>1</a:t>
            </a:r>
            <a:r>
              <a:rPr lang="en-US" b="0" dirty="0"/>
              <a:t>, </a:t>
            </a:r>
            <a:r>
              <a:rPr lang="en-US" b="0" i="1" dirty="0"/>
              <a:t>y</a:t>
            </a:r>
            <a:r>
              <a:rPr lang="en-US" b="0" i="1" baseline="-25000" dirty="0"/>
              <a:t>2</a:t>
            </a:r>
            <a:r>
              <a:rPr lang="en-US" b="0" dirty="0"/>
              <a:t>, </a:t>
            </a:r>
            <a:r>
              <a:rPr lang="mr-IN" b="0" dirty="0"/>
              <a:t>…</a:t>
            </a:r>
            <a:r>
              <a:rPr lang="en-US" b="0" dirty="0"/>
              <a:t>, </a:t>
            </a:r>
            <a:r>
              <a:rPr lang="en-US" b="0" i="1" dirty="0" err="1"/>
              <a:t>y</a:t>
            </a:r>
            <a:r>
              <a:rPr lang="en-US" b="0" i="1" baseline="-25000" dirty="0" err="1"/>
              <a:t>J</a:t>
            </a:r>
            <a:r>
              <a:rPr lang="en-US" b="0" dirty="0"/>
              <a:t>}</a:t>
            </a:r>
          </a:p>
          <a:p>
            <a:pPr marL="342900" indent="-342900">
              <a:buFont typeface="Arial" charset="0"/>
              <a:buChar char="•"/>
            </a:pPr>
            <a:r>
              <a:rPr lang="en-US" b="0" dirty="0"/>
              <a:t>A training set of </a:t>
            </a:r>
            <a:r>
              <a:rPr lang="en-US" b="0" i="1" dirty="0"/>
              <a:t>m</a:t>
            </a:r>
            <a:r>
              <a:rPr lang="en-US" b="0" dirty="0"/>
              <a:t> hand-labeled documents</a:t>
            </a:r>
            <a:br>
              <a:rPr lang="en-US" b="0" dirty="0"/>
            </a:br>
            <a:r>
              <a:rPr lang="en-US" b="0" dirty="0"/>
              <a:t>	{(</a:t>
            </a:r>
            <a:r>
              <a:rPr lang="en-US" b="0" i="1" dirty="0"/>
              <a:t>w</a:t>
            </a:r>
            <a:r>
              <a:rPr lang="en-US" b="0" i="1" baseline="-25000" dirty="0"/>
              <a:t>1</a:t>
            </a:r>
            <a:r>
              <a:rPr lang="en-US" b="0" dirty="0"/>
              <a:t>, </a:t>
            </a:r>
            <a:r>
              <a:rPr lang="en-US" b="0" i="1" dirty="0"/>
              <a:t>y</a:t>
            </a:r>
            <a:r>
              <a:rPr lang="en-US" b="0" i="1" baseline="-25000" dirty="0"/>
              <a:t>1</a:t>
            </a:r>
            <a:r>
              <a:rPr lang="en-US" b="0" dirty="0"/>
              <a:t>), (</a:t>
            </a:r>
            <a:r>
              <a:rPr lang="en-US" b="0" i="1" dirty="0"/>
              <a:t>w</a:t>
            </a:r>
            <a:r>
              <a:rPr lang="en-US" b="0" i="1" baseline="-25000" dirty="0"/>
              <a:t>2</a:t>
            </a:r>
            <a:r>
              <a:rPr lang="en-US" b="0" dirty="0"/>
              <a:t>, </a:t>
            </a:r>
            <a:r>
              <a:rPr lang="en-US" b="0" i="1" dirty="0"/>
              <a:t>y</a:t>
            </a:r>
            <a:r>
              <a:rPr lang="en-US" b="0" i="1" baseline="-25000" dirty="0"/>
              <a:t>2</a:t>
            </a:r>
            <a:r>
              <a:rPr lang="en-US" b="0" dirty="0"/>
              <a:t>), </a:t>
            </a:r>
            <a:r>
              <a:rPr lang="mr-IN" b="0" dirty="0"/>
              <a:t>…</a:t>
            </a:r>
            <a:r>
              <a:rPr lang="en-US" b="0" dirty="0"/>
              <a:t>, (</a:t>
            </a:r>
            <a:r>
              <a:rPr lang="en-US" b="0" i="1" dirty="0" err="1"/>
              <a:t>w</a:t>
            </a:r>
            <a:r>
              <a:rPr lang="en-US" b="0" i="1" baseline="-25000" dirty="0" err="1"/>
              <a:t>m</a:t>
            </a:r>
            <a:r>
              <a:rPr lang="en-US" b="0" dirty="0"/>
              <a:t>, </a:t>
            </a:r>
            <a:r>
              <a:rPr lang="en-US" b="0" i="1" dirty="0" err="1"/>
              <a:t>y</a:t>
            </a:r>
            <a:r>
              <a:rPr lang="en-US" b="0" i="1" baseline="-25000" dirty="0" err="1"/>
              <a:t>m</a:t>
            </a:r>
            <a:r>
              <a:rPr lang="en-US" b="0" dirty="0"/>
              <a:t>)}</a:t>
            </a:r>
          </a:p>
          <a:p>
            <a:endParaRPr lang="en-US" dirty="0"/>
          </a:p>
          <a:p>
            <a:r>
              <a:rPr lang="en-US" dirty="0"/>
              <a:t>Output:</a:t>
            </a:r>
          </a:p>
          <a:p>
            <a:pPr marL="342900" indent="-342900">
              <a:buFont typeface="Arial" charset="0"/>
              <a:buChar char="•"/>
            </a:pPr>
            <a:r>
              <a:rPr lang="en-US" b="0" dirty="0"/>
              <a:t>A learned classifier </a:t>
            </a:r>
            <a:r>
              <a:rPr lang="en-US" b="0" i="1" dirty="0"/>
              <a:t>w</a:t>
            </a:r>
            <a:r>
              <a:rPr lang="en-US" b="0" dirty="0"/>
              <a:t> </a:t>
            </a:r>
            <a:r>
              <a:rPr lang="en-US" b="0" dirty="0">
                <a:sym typeface="Wingdings"/>
              </a:rPr>
              <a:t> </a:t>
            </a:r>
            <a:r>
              <a:rPr lang="en-US" b="0" i="1" dirty="0">
                <a:sym typeface="Wingdings"/>
              </a:rPr>
              <a:t>y</a:t>
            </a:r>
          </a:p>
          <a:p>
            <a:endParaRPr lang="en-US" i="1" dirty="0">
              <a:sym typeface="Wingdings"/>
            </a:endParaRPr>
          </a:p>
          <a:p>
            <a:r>
              <a:rPr lang="en-US" dirty="0">
                <a:sym typeface="Wingdings"/>
              </a:rPr>
              <a:t>This is an example of </a:t>
            </a:r>
            <a:r>
              <a:rPr lang="en-US" dirty="0">
                <a:solidFill>
                  <a:schemeClr val="tx2"/>
                </a:solidFill>
                <a:sym typeface="Wingdings"/>
              </a:rPr>
              <a:t>supervised learning</a:t>
            </a:r>
            <a:endParaRPr lang="en-US" dirty="0">
              <a:solidFill>
                <a:schemeClr val="tx2"/>
              </a:solidFill>
            </a:endParaRPr>
          </a:p>
        </p:txBody>
      </p:sp>
      <p:sp>
        <p:nvSpPr>
          <p:cNvPr id="4" name="Slide Number Placeholder 3"/>
          <p:cNvSpPr>
            <a:spLocks noGrp="1"/>
          </p:cNvSpPr>
          <p:nvPr>
            <p:ph type="sldNum" sz="quarter" idx="12"/>
          </p:nvPr>
        </p:nvSpPr>
        <p:spPr/>
        <p:txBody>
          <a:bodyPr/>
          <a:lstStyle/>
          <a:p>
            <a:fld id="{A2EF37A0-74FC-AB4F-AE4C-D9BFC6719E9F}" type="slidenum">
              <a:rPr lang="en-US" smtClean="0"/>
              <a:t>78</a:t>
            </a:fld>
            <a:endParaRPr lang="en-US"/>
          </a:p>
        </p:txBody>
      </p:sp>
    </p:spTree>
    <p:extLst>
      <p:ext uri="{BB962C8B-B14F-4D97-AF65-F5344CB8AC3E}">
        <p14:creationId xmlns:p14="http://schemas.microsoft.com/office/powerpoint/2010/main" val="229827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Representing a document “in math”</a:t>
            </a:r>
          </a:p>
        </p:txBody>
      </p:sp>
      <p:sp>
        <p:nvSpPr>
          <p:cNvPr id="3" name="Content Placeholder 2"/>
          <p:cNvSpPr>
            <a:spLocks noGrp="1"/>
          </p:cNvSpPr>
          <p:nvPr>
            <p:ph idx="1"/>
          </p:nvPr>
        </p:nvSpPr>
        <p:spPr/>
        <p:txBody>
          <a:bodyPr>
            <a:normAutofit lnSpcReduction="10000"/>
          </a:bodyPr>
          <a:lstStyle/>
          <a:p>
            <a:r>
              <a:rPr lang="en-US" dirty="0"/>
              <a:t>Simplest method: </a:t>
            </a:r>
            <a:r>
              <a:rPr lang="en-US" dirty="0">
                <a:solidFill>
                  <a:schemeClr val="tx2"/>
                </a:solidFill>
              </a:rPr>
              <a:t>bag of words</a:t>
            </a:r>
          </a:p>
          <a:p>
            <a:endParaRPr lang="en-US" dirty="0"/>
          </a:p>
          <a:p>
            <a:endParaRPr lang="en-US" dirty="0"/>
          </a:p>
          <a:p>
            <a:endParaRPr lang="en-US" dirty="0"/>
          </a:p>
          <a:p>
            <a:endParaRPr lang="en-US" dirty="0"/>
          </a:p>
          <a:p>
            <a:endParaRPr lang="en-US" dirty="0"/>
          </a:p>
          <a:p>
            <a:endParaRPr lang="en-US" dirty="0"/>
          </a:p>
          <a:p>
            <a:endParaRPr lang="en-US" dirty="0"/>
          </a:p>
          <a:p>
            <a:r>
              <a:rPr lang="en-US" dirty="0"/>
              <a:t>Represent each document as a vector of word frequencies</a:t>
            </a:r>
          </a:p>
          <a:p>
            <a:pPr marL="342900" indent="-342900">
              <a:buFont typeface="Arial" charset="0"/>
              <a:buChar char="•"/>
            </a:pPr>
            <a:r>
              <a:rPr lang="en-US" b="0" dirty="0"/>
              <a:t>Order of words does not matter, just #occurrences</a:t>
            </a:r>
          </a:p>
        </p:txBody>
      </p:sp>
      <p:sp>
        <p:nvSpPr>
          <p:cNvPr id="4" name="Slide Number Placeholder 3"/>
          <p:cNvSpPr>
            <a:spLocks noGrp="1"/>
          </p:cNvSpPr>
          <p:nvPr>
            <p:ph type="sldNum" sz="quarter" idx="12"/>
          </p:nvPr>
        </p:nvSpPr>
        <p:spPr/>
        <p:txBody>
          <a:bodyPr/>
          <a:lstStyle/>
          <a:p>
            <a:fld id="{A2EF37A0-74FC-AB4F-AE4C-D9BFC6719E9F}" type="slidenum">
              <a:rPr lang="en-US" smtClean="0"/>
              <a:t>79</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91339" y="2171910"/>
            <a:ext cx="3551722" cy="2791249"/>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2585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31894" cy="1371600"/>
          </a:xfrm>
        </p:spPr>
        <p:txBody>
          <a:bodyPr/>
          <a:lstStyle/>
          <a:p>
            <a:r>
              <a:rPr lang="en-US" dirty="0"/>
              <a:t>Quick Midterm Review</a:t>
            </a:r>
          </a:p>
        </p:txBody>
      </p:sp>
      <p:sp>
        <p:nvSpPr>
          <p:cNvPr id="5" name="Rounded Rectangle 4"/>
          <p:cNvSpPr/>
          <p:nvPr/>
        </p:nvSpPr>
        <p:spPr>
          <a:xfrm>
            <a:off x="307575" y="2044932"/>
            <a:ext cx="1296786" cy="197842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Data collection</a:t>
            </a:r>
          </a:p>
        </p:txBody>
      </p:sp>
      <p:grpSp>
        <p:nvGrpSpPr>
          <p:cNvPr id="14" name="Group 13"/>
          <p:cNvGrpSpPr/>
          <p:nvPr/>
        </p:nvGrpSpPr>
        <p:grpSpPr>
          <a:xfrm>
            <a:off x="1604361" y="2044932"/>
            <a:ext cx="1781694" cy="1978429"/>
            <a:chOff x="1604361" y="2044932"/>
            <a:chExt cx="1781694" cy="1978429"/>
          </a:xfrm>
        </p:grpSpPr>
        <p:sp>
          <p:nvSpPr>
            <p:cNvPr id="6" name="Rounded Rectangle 5"/>
            <p:cNvSpPr/>
            <p:nvPr/>
          </p:nvSpPr>
          <p:spPr>
            <a:xfrm>
              <a:off x="2089269" y="2044932"/>
              <a:ext cx="1296786" cy="197842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a:t>Data processing</a:t>
              </a:r>
            </a:p>
          </p:txBody>
        </p:sp>
        <p:cxnSp>
          <p:nvCxnSpPr>
            <p:cNvPr id="11" name="Straight Arrow Connector 10"/>
            <p:cNvCxnSpPr>
              <a:stCxn id="5" idx="3"/>
              <a:endCxn id="6" idx="1"/>
            </p:cNvCxnSpPr>
            <p:nvPr/>
          </p:nvCxnSpPr>
          <p:spPr>
            <a:xfrm>
              <a:off x="1604361" y="3034147"/>
              <a:ext cx="484908"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grpSp>
      <p:cxnSp>
        <p:nvCxnSpPr>
          <p:cNvPr id="13" name="Curved Connector 12"/>
          <p:cNvCxnSpPr>
            <a:stCxn id="6" idx="2"/>
            <a:endCxn id="5" idx="2"/>
          </p:cNvCxnSpPr>
          <p:nvPr/>
        </p:nvCxnSpPr>
        <p:spPr>
          <a:xfrm rot="5400000">
            <a:off x="1846815" y="3132514"/>
            <a:ext cx="12700" cy="1781694"/>
          </a:xfrm>
          <a:prstGeom prst="curvedConnector3">
            <a:avLst>
              <a:gd name="adj1" fmla="val 1800000"/>
            </a:avLst>
          </a:prstGeom>
          <a:ln>
            <a:tailEnd type="triangle"/>
          </a:ln>
        </p:spPr>
        <p:style>
          <a:lnRef idx="3">
            <a:schemeClr val="accent3"/>
          </a:lnRef>
          <a:fillRef idx="0">
            <a:schemeClr val="accent3"/>
          </a:fillRef>
          <a:effectRef idx="2">
            <a:schemeClr val="accent3"/>
          </a:effectRef>
          <a:fontRef idx="minor">
            <a:schemeClr val="tx1"/>
          </a:fontRef>
        </p:style>
      </p:cxnSp>
      <p:grpSp>
        <p:nvGrpSpPr>
          <p:cNvPr id="17" name="Group 16"/>
          <p:cNvGrpSpPr/>
          <p:nvPr/>
        </p:nvGrpSpPr>
        <p:grpSpPr>
          <a:xfrm>
            <a:off x="3386055" y="2044932"/>
            <a:ext cx="1781694" cy="1978429"/>
            <a:chOff x="3386055" y="2044932"/>
            <a:chExt cx="1781694" cy="1978429"/>
          </a:xfrm>
          <a:solidFill>
            <a:schemeClr val="accent3"/>
          </a:solidFill>
        </p:grpSpPr>
        <p:sp>
          <p:nvSpPr>
            <p:cNvPr id="7" name="Rounded Rectangle 6"/>
            <p:cNvSpPr/>
            <p:nvPr/>
          </p:nvSpPr>
          <p:spPr>
            <a:xfrm>
              <a:off x="3870963" y="2044932"/>
              <a:ext cx="1296786" cy="1978429"/>
            </a:xfrm>
            <a:prstGeom prst="roundRect">
              <a:avLst/>
            </a:prstGeom>
            <a:grp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dirty="0"/>
                <a:t>Exploratory analysis</a:t>
              </a:r>
            </a:p>
            <a:p>
              <a:pPr algn="ctr"/>
              <a:r>
                <a:rPr lang="en-US" sz="1400" dirty="0"/>
                <a:t>&amp;</a:t>
              </a:r>
            </a:p>
            <a:p>
              <a:pPr algn="ctr"/>
              <a:r>
                <a:rPr lang="en-US" sz="1400" dirty="0"/>
                <a:t>Data </a:t>
              </a:r>
              <a:r>
                <a:rPr lang="en-US" sz="1400" dirty="0" err="1"/>
                <a:t>viz</a:t>
              </a:r>
              <a:endParaRPr lang="en-US" sz="1400" dirty="0"/>
            </a:p>
          </p:txBody>
        </p:sp>
        <p:cxnSp>
          <p:nvCxnSpPr>
            <p:cNvPr id="16" name="Straight Arrow Connector 15"/>
            <p:cNvCxnSpPr>
              <a:stCxn id="6" idx="3"/>
              <a:endCxn id="7" idx="1"/>
            </p:cNvCxnSpPr>
            <p:nvPr/>
          </p:nvCxnSpPr>
          <p:spPr>
            <a:xfrm>
              <a:off x="3386055" y="3034147"/>
              <a:ext cx="484908" cy="0"/>
            </a:xfrm>
            <a:prstGeom prst="straightConnector1">
              <a:avLst/>
            </a:prstGeom>
            <a:grpFill/>
            <a:ln>
              <a:tailEnd type="triangle"/>
            </a:ln>
          </p:spPr>
          <p:style>
            <a:lnRef idx="3">
              <a:schemeClr val="accent3"/>
            </a:lnRef>
            <a:fillRef idx="0">
              <a:schemeClr val="accent3"/>
            </a:fillRef>
            <a:effectRef idx="2">
              <a:schemeClr val="accent3"/>
            </a:effectRef>
            <a:fontRef idx="minor">
              <a:schemeClr val="tx1"/>
            </a:fontRef>
          </p:style>
        </p:cxnSp>
      </p:grpSp>
      <p:grpSp>
        <p:nvGrpSpPr>
          <p:cNvPr id="23" name="Group 22"/>
          <p:cNvGrpSpPr/>
          <p:nvPr/>
        </p:nvGrpSpPr>
        <p:grpSpPr>
          <a:xfrm>
            <a:off x="962318" y="4017011"/>
            <a:ext cx="3563388" cy="12700"/>
            <a:chOff x="962318" y="4017011"/>
            <a:chExt cx="3563388" cy="12700"/>
          </a:xfrm>
        </p:grpSpPr>
        <p:cxnSp>
          <p:nvCxnSpPr>
            <p:cNvPr id="19" name="Curved Connector 18"/>
            <p:cNvCxnSpPr>
              <a:stCxn id="7" idx="2"/>
              <a:endCxn id="6" idx="2"/>
            </p:cNvCxnSpPr>
            <p:nvPr/>
          </p:nvCxnSpPr>
          <p:spPr>
            <a:xfrm rot="5400000">
              <a:off x="3628509" y="3132514"/>
              <a:ext cx="12700" cy="1781694"/>
            </a:xfrm>
            <a:prstGeom prst="curvedConnector3">
              <a:avLst>
                <a:gd name="adj1" fmla="val 1800000"/>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1" name="Curved Connector 20"/>
            <p:cNvCxnSpPr>
              <a:stCxn id="7" idx="2"/>
              <a:endCxn id="5" idx="2"/>
            </p:cNvCxnSpPr>
            <p:nvPr/>
          </p:nvCxnSpPr>
          <p:spPr>
            <a:xfrm rot="5400000">
              <a:off x="2737662" y="2241667"/>
              <a:ext cx="12700" cy="3563388"/>
            </a:xfrm>
            <a:prstGeom prst="curvedConnector3">
              <a:avLst>
                <a:gd name="adj1" fmla="val 3763638"/>
              </a:avLst>
            </a:prstGeom>
            <a:ln>
              <a:tailEnd type="triangle"/>
            </a:ln>
          </p:spPr>
          <p:style>
            <a:lnRef idx="3">
              <a:schemeClr val="accent3"/>
            </a:lnRef>
            <a:fillRef idx="0">
              <a:schemeClr val="accent3"/>
            </a:fillRef>
            <a:effectRef idx="2">
              <a:schemeClr val="accent3"/>
            </a:effectRef>
            <a:fontRef idx="minor">
              <a:schemeClr val="tx1"/>
            </a:fontRef>
          </p:style>
        </p:cxnSp>
      </p:grpSp>
      <p:grpSp>
        <p:nvGrpSpPr>
          <p:cNvPr id="26" name="Group 25"/>
          <p:cNvGrpSpPr/>
          <p:nvPr/>
        </p:nvGrpSpPr>
        <p:grpSpPr>
          <a:xfrm>
            <a:off x="5167749" y="2044932"/>
            <a:ext cx="1781694" cy="1978429"/>
            <a:chOff x="5167749" y="2044932"/>
            <a:chExt cx="1781694" cy="1978429"/>
          </a:xfrm>
        </p:grpSpPr>
        <p:sp>
          <p:nvSpPr>
            <p:cNvPr id="8" name="Rounded Rectangle 7"/>
            <p:cNvSpPr/>
            <p:nvPr/>
          </p:nvSpPr>
          <p:spPr>
            <a:xfrm>
              <a:off x="5652657" y="2044932"/>
              <a:ext cx="1296786" cy="197842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t>Analysis, hypothesis testing, &amp; ML</a:t>
              </a:r>
            </a:p>
          </p:txBody>
        </p:sp>
        <p:cxnSp>
          <p:nvCxnSpPr>
            <p:cNvPr id="25" name="Straight Arrow Connector 24"/>
            <p:cNvCxnSpPr>
              <a:stCxn id="7" idx="3"/>
              <a:endCxn id="8" idx="1"/>
            </p:cNvCxnSpPr>
            <p:nvPr/>
          </p:nvCxnSpPr>
          <p:spPr>
            <a:xfrm>
              <a:off x="5167749"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41" name="Group 40"/>
          <p:cNvGrpSpPr/>
          <p:nvPr/>
        </p:nvGrpSpPr>
        <p:grpSpPr>
          <a:xfrm>
            <a:off x="962318" y="4017011"/>
            <a:ext cx="5345082" cy="12700"/>
            <a:chOff x="962318" y="4017011"/>
            <a:chExt cx="5345082" cy="12700"/>
          </a:xfrm>
        </p:grpSpPr>
        <p:cxnSp>
          <p:nvCxnSpPr>
            <p:cNvPr id="34" name="Curved Connector 33"/>
            <p:cNvCxnSpPr>
              <a:stCxn id="8" idx="2"/>
              <a:endCxn id="7" idx="2"/>
            </p:cNvCxnSpPr>
            <p:nvPr/>
          </p:nvCxnSpPr>
          <p:spPr>
            <a:xfrm rot="5400000">
              <a:off x="5410203"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36" name="Curved Connector 35"/>
            <p:cNvCxnSpPr>
              <a:stCxn id="8" idx="2"/>
              <a:endCxn id="6" idx="2"/>
            </p:cNvCxnSpPr>
            <p:nvPr/>
          </p:nvCxnSpPr>
          <p:spPr>
            <a:xfrm rot="5400000">
              <a:off x="4519356" y="2241667"/>
              <a:ext cx="12700" cy="3563388"/>
            </a:xfrm>
            <a:prstGeom prst="curvedConnector3">
              <a:avLst>
                <a:gd name="adj1" fmla="val 3894543"/>
              </a:avLst>
            </a:prstGeom>
            <a:ln>
              <a:tailEnd type="triangle"/>
            </a:ln>
          </p:spPr>
          <p:style>
            <a:lnRef idx="3">
              <a:schemeClr val="dk1"/>
            </a:lnRef>
            <a:fillRef idx="0">
              <a:schemeClr val="dk1"/>
            </a:fillRef>
            <a:effectRef idx="2">
              <a:schemeClr val="dk1"/>
            </a:effectRef>
            <a:fontRef idx="minor">
              <a:schemeClr val="tx1"/>
            </a:fontRef>
          </p:style>
        </p:cxnSp>
        <p:cxnSp>
          <p:nvCxnSpPr>
            <p:cNvPr id="39" name="Curved Connector 38"/>
            <p:cNvCxnSpPr>
              <a:stCxn id="8" idx="2"/>
              <a:endCxn id="5" idx="2"/>
            </p:cNvCxnSpPr>
            <p:nvPr/>
          </p:nvCxnSpPr>
          <p:spPr>
            <a:xfrm rot="5400000">
              <a:off x="3628509" y="1350820"/>
              <a:ext cx="12700" cy="5345082"/>
            </a:xfrm>
            <a:prstGeom prst="curvedConnector3">
              <a:avLst>
                <a:gd name="adj1" fmla="val 5858181"/>
              </a:avLst>
            </a:prstGeom>
            <a:ln>
              <a:tailEnd type="triangle"/>
            </a:ln>
          </p:spPr>
          <p:style>
            <a:lnRef idx="3">
              <a:schemeClr val="dk1"/>
            </a:lnRef>
            <a:fillRef idx="0">
              <a:schemeClr val="dk1"/>
            </a:fillRef>
            <a:effectRef idx="2">
              <a:schemeClr val="dk1"/>
            </a:effectRef>
            <a:fontRef idx="minor">
              <a:schemeClr val="tx1"/>
            </a:fontRef>
          </p:style>
        </p:cxnSp>
      </p:grpSp>
      <p:grpSp>
        <p:nvGrpSpPr>
          <p:cNvPr id="44" name="Group 43"/>
          <p:cNvGrpSpPr/>
          <p:nvPr/>
        </p:nvGrpSpPr>
        <p:grpSpPr>
          <a:xfrm>
            <a:off x="6949443" y="2044932"/>
            <a:ext cx="1781694" cy="1978429"/>
            <a:chOff x="6949443" y="2044932"/>
            <a:chExt cx="1781694" cy="1978429"/>
          </a:xfrm>
        </p:grpSpPr>
        <p:sp>
          <p:nvSpPr>
            <p:cNvPr id="9" name="Rounded Rectangle 8"/>
            <p:cNvSpPr/>
            <p:nvPr/>
          </p:nvSpPr>
          <p:spPr>
            <a:xfrm>
              <a:off x="7434351"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Insight &amp; Policy Decision</a:t>
              </a:r>
            </a:p>
          </p:txBody>
        </p:sp>
        <p:cxnSp>
          <p:nvCxnSpPr>
            <p:cNvPr id="43" name="Straight Arrow Connector 42"/>
            <p:cNvCxnSpPr>
              <a:stCxn id="8" idx="3"/>
              <a:endCxn id="9" idx="1"/>
            </p:cNvCxnSpPr>
            <p:nvPr/>
          </p:nvCxnSpPr>
          <p:spPr>
            <a:xfrm>
              <a:off x="6949443"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56" name="Group 55"/>
          <p:cNvGrpSpPr/>
          <p:nvPr/>
        </p:nvGrpSpPr>
        <p:grpSpPr>
          <a:xfrm>
            <a:off x="962318" y="4017011"/>
            <a:ext cx="7126776" cy="12700"/>
            <a:chOff x="962318" y="4017011"/>
            <a:chExt cx="7126776" cy="12700"/>
          </a:xfrm>
        </p:grpSpPr>
        <p:cxnSp>
          <p:nvCxnSpPr>
            <p:cNvPr id="46" name="Curved Connector 45"/>
            <p:cNvCxnSpPr>
              <a:stCxn id="9" idx="2"/>
              <a:endCxn id="8" idx="2"/>
            </p:cNvCxnSpPr>
            <p:nvPr/>
          </p:nvCxnSpPr>
          <p:spPr>
            <a:xfrm rot="5400000">
              <a:off x="7191897"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48" name="Curved Connector 47"/>
            <p:cNvCxnSpPr>
              <a:stCxn id="9" idx="2"/>
              <a:endCxn id="7" idx="2"/>
            </p:cNvCxnSpPr>
            <p:nvPr/>
          </p:nvCxnSpPr>
          <p:spPr>
            <a:xfrm rot="5400000">
              <a:off x="6301050" y="2241667"/>
              <a:ext cx="12700" cy="3563388"/>
            </a:xfrm>
            <a:prstGeom prst="curvedConnector3">
              <a:avLst>
                <a:gd name="adj1" fmla="val 3501819"/>
              </a:avLst>
            </a:prstGeom>
            <a:ln>
              <a:tailEnd type="triangle"/>
            </a:ln>
          </p:spPr>
          <p:style>
            <a:lnRef idx="3">
              <a:schemeClr val="dk1"/>
            </a:lnRef>
            <a:fillRef idx="0">
              <a:schemeClr val="dk1"/>
            </a:fillRef>
            <a:effectRef idx="2">
              <a:schemeClr val="dk1"/>
            </a:effectRef>
            <a:fontRef idx="minor">
              <a:schemeClr val="tx1"/>
            </a:fontRef>
          </p:style>
        </p:cxnSp>
        <p:cxnSp>
          <p:nvCxnSpPr>
            <p:cNvPr id="51" name="Curved Connector 50"/>
            <p:cNvCxnSpPr>
              <a:stCxn id="9" idx="2"/>
              <a:endCxn id="6" idx="2"/>
            </p:cNvCxnSpPr>
            <p:nvPr/>
          </p:nvCxnSpPr>
          <p:spPr>
            <a:xfrm rot="5400000">
              <a:off x="5410203" y="1350820"/>
              <a:ext cx="12700" cy="5345082"/>
            </a:xfrm>
            <a:prstGeom prst="curvedConnector3">
              <a:avLst>
                <a:gd name="adj1" fmla="val 5989094"/>
              </a:avLst>
            </a:prstGeom>
            <a:ln>
              <a:tailEnd type="triangle"/>
            </a:ln>
          </p:spPr>
          <p:style>
            <a:lnRef idx="3">
              <a:schemeClr val="dk1"/>
            </a:lnRef>
            <a:fillRef idx="0">
              <a:schemeClr val="dk1"/>
            </a:fillRef>
            <a:effectRef idx="2">
              <a:schemeClr val="dk1"/>
            </a:effectRef>
            <a:fontRef idx="minor">
              <a:schemeClr val="tx1"/>
            </a:fontRef>
          </p:style>
        </p:cxnSp>
        <p:cxnSp>
          <p:nvCxnSpPr>
            <p:cNvPr id="54" name="Curved Connector 53"/>
            <p:cNvCxnSpPr>
              <a:stCxn id="9" idx="2"/>
              <a:endCxn id="5" idx="2"/>
            </p:cNvCxnSpPr>
            <p:nvPr/>
          </p:nvCxnSpPr>
          <p:spPr>
            <a:xfrm rot="5400000">
              <a:off x="4519356" y="459973"/>
              <a:ext cx="12700" cy="7126776"/>
            </a:xfrm>
            <a:prstGeom prst="curvedConnector3">
              <a:avLst>
                <a:gd name="adj1" fmla="val 8345457"/>
              </a:avLst>
            </a:prstGeom>
            <a:ln>
              <a:tailEnd type="triangle"/>
            </a:ln>
          </p:spPr>
          <p:style>
            <a:lnRef idx="3">
              <a:schemeClr val="dk1"/>
            </a:lnRef>
            <a:fillRef idx="0">
              <a:schemeClr val="dk1"/>
            </a:fillRef>
            <a:effectRef idx="2">
              <a:schemeClr val="dk1"/>
            </a:effectRef>
            <a:fontRef idx="minor">
              <a:schemeClr val="tx1"/>
            </a:fontRef>
          </p:style>
        </p:cxnSp>
      </p:grpSp>
      <p:sp>
        <p:nvSpPr>
          <p:cNvPr id="3" name="Slide Number Placeholder 2"/>
          <p:cNvSpPr>
            <a:spLocks noGrp="1"/>
          </p:cNvSpPr>
          <p:nvPr>
            <p:ph type="sldNum" sz="quarter" idx="12"/>
          </p:nvPr>
        </p:nvSpPr>
        <p:spPr/>
        <p:txBody>
          <a:bodyPr/>
          <a:lstStyle/>
          <a:p>
            <a:fld id="{A2EF37A0-74FC-AB4F-AE4C-D9BFC6719E9F}" type="slidenum">
              <a:rPr lang="en-US" smtClean="0"/>
              <a:t>8</a:t>
            </a:fld>
            <a:endParaRPr lang="en-US"/>
          </a:p>
        </p:txBody>
      </p:sp>
      <p:sp>
        <p:nvSpPr>
          <p:cNvPr id="4" name="Explosion 2 3">
            <a:extLst>
              <a:ext uri="{FF2B5EF4-FFF2-40B4-BE49-F238E27FC236}">
                <a16:creationId xmlns:a16="http://schemas.microsoft.com/office/drawing/2014/main" id="{72864F2E-1D4B-5F4A-9D49-3F376CB58ED2}"/>
              </a:ext>
            </a:extLst>
          </p:cNvPr>
          <p:cNvSpPr/>
          <p:nvPr/>
        </p:nvSpPr>
        <p:spPr>
          <a:xfrm>
            <a:off x="1166959" y="4334932"/>
            <a:ext cx="6810082" cy="2150533"/>
          </a:xfrm>
          <a:prstGeom prst="irregularSeal2">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t>Not exhaustive!  Ask questions!</a:t>
            </a:r>
          </a:p>
        </p:txBody>
      </p:sp>
    </p:spTree>
    <p:extLst>
      <p:ext uri="{BB962C8B-B14F-4D97-AF65-F5344CB8AC3E}">
        <p14:creationId xmlns:p14="http://schemas.microsoft.com/office/powerpoint/2010/main" val="7634456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654800" cy="1371600"/>
          </a:xfrm>
        </p:spPr>
        <p:txBody>
          <a:bodyPr/>
          <a:lstStyle/>
          <a:p>
            <a:r>
              <a:rPr lang="en-US" dirty="0"/>
              <a:t>Bag of </a:t>
            </a:r>
            <a:r>
              <a:rPr lang="en-US"/>
              <a:t>words Example</a:t>
            </a:r>
          </a:p>
        </p:txBody>
      </p:sp>
      <p:sp>
        <p:nvSpPr>
          <p:cNvPr id="3" name="Content Placeholder 2"/>
          <p:cNvSpPr>
            <a:spLocks noGrp="1"/>
          </p:cNvSpPr>
          <p:nvPr>
            <p:ph idx="1"/>
          </p:nvPr>
        </p:nvSpPr>
        <p:spPr/>
        <p:txBody>
          <a:bodyPr/>
          <a:lstStyle/>
          <a:p>
            <a:r>
              <a:rPr lang="en-US" dirty="0"/>
              <a:t>the quick brown fox jumps over the lazy dog</a:t>
            </a:r>
          </a:p>
          <a:p>
            <a:r>
              <a:rPr lang="en-US" dirty="0"/>
              <a:t>I am he as you are he as you are me</a:t>
            </a:r>
          </a:p>
          <a:p>
            <a:r>
              <a:rPr lang="en-US" dirty="0"/>
              <a:t>he said the CMSC320 is 189 more CMSCs than the CMSC131</a:t>
            </a:r>
          </a:p>
        </p:txBody>
      </p:sp>
      <p:sp>
        <p:nvSpPr>
          <p:cNvPr id="4" name="Slide Number Placeholder 3"/>
          <p:cNvSpPr>
            <a:spLocks noGrp="1"/>
          </p:cNvSpPr>
          <p:nvPr>
            <p:ph type="sldNum" sz="quarter" idx="12"/>
          </p:nvPr>
        </p:nvSpPr>
        <p:spPr/>
        <p:txBody>
          <a:bodyPr/>
          <a:lstStyle/>
          <a:p>
            <a:fld id="{A2EF37A0-74FC-AB4F-AE4C-D9BFC6719E9F}" type="slidenum">
              <a:rPr lang="en-US" smtClean="0"/>
              <a:t>80</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440427291"/>
              </p:ext>
            </p:extLst>
          </p:nvPr>
        </p:nvGraphicFramePr>
        <p:xfrm>
          <a:off x="1981200" y="3520493"/>
          <a:ext cx="6096000" cy="2833952"/>
        </p:xfrm>
        <a:graphic>
          <a:graphicData uri="http://schemas.openxmlformats.org/drawingml/2006/table">
            <a:tbl>
              <a:tblPr firstRow="1" bandRow="1">
                <a:tableStyleId>{7E9639D4-E3E2-4D34-9284-5A2195B3D0D7}</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gridCol w="508000">
                  <a:extLst>
                    <a:ext uri="{9D8B030D-6E8A-4147-A177-3AD203B41FA5}">
                      <a16:colId xmlns:a16="http://schemas.microsoft.com/office/drawing/2014/main" val="20004"/>
                    </a:ext>
                  </a:extLst>
                </a:gridCol>
                <a:gridCol w="508000">
                  <a:extLst>
                    <a:ext uri="{9D8B030D-6E8A-4147-A177-3AD203B41FA5}">
                      <a16:colId xmlns:a16="http://schemas.microsoft.com/office/drawing/2014/main" val="20005"/>
                    </a:ext>
                  </a:extLst>
                </a:gridCol>
                <a:gridCol w="508000">
                  <a:extLst>
                    <a:ext uri="{9D8B030D-6E8A-4147-A177-3AD203B41FA5}">
                      <a16:colId xmlns:a16="http://schemas.microsoft.com/office/drawing/2014/main" val="20006"/>
                    </a:ext>
                  </a:extLst>
                </a:gridCol>
                <a:gridCol w="508000">
                  <a:extLst>
                    <a:ext uri="{9D8B030D-6E8A-4147-A177-3AD203B41FA5}">
                      <a16:colId xmlns:a16="http://schemas.microsoft.com/office/drawing/2014/main" val="20007"/>
                    </a:ext>
                  </a:extLst>
                </a:gridCol>
                <a:gridCol w="508000">
                  <a:extLst>
                    <a:ext uri="{9D8B030D-6E8A-4147-A177-3AD203B41FA5}">
                      <a16:colId xmlns:a16="http://schemas.microsoft.com/office/drawing/2014/main" val="20008"/>
                    </a:ext>
                  </a:extLst>
                </a:gridCol>
                <a:gridCol w="1016000">
                  <a:extLst>
                    <a:ext uri="{9D8B030D-6E8A-4147-A177-3AD203B41FA5}">
                      <a16:colId xmlns:a16="http://schemas.microsoft.com/office/drawing/2014/main" val="20009"/>
                    </a:ext>
                  </a:extLst>
                </a:gridCol>
                <a:gridCol w="508000">
                  <a:extLst>
                    <a:ext uri="{9D8B030D-6E8A-4147-A177-3AD203B41FA5}">
                      <a16:colId xmlns:a16="http://schemas.microsoft.com/office/drawing/2014/main" val="20010"/>
                    </a:ext>
                  </a:extLst>
                </a:gridCol>
              </a:tblGrid>
              <a:tr h="1682486">
                <a:tc>
                  <a:txBody>
                    <a:bodyPr/>
                    <a:lstStyle/>
                    <a:p>
                      <a:r>
                        <a:rPr lang="en-US" dirty="0"/>
                        <a:t>the</a:t>
                      </a:r>
                    </a:p>
                  </a:txBody>
                  <a:tcPr vert="vert270"/>
                </a:tc>
                <a:tc>
                  <a:txBody>
                    <a:bodyPr/>
                    <a:lstStyle/>
                    <a:p>
                      <a:r>
                        <a:rPr lang="en-US" dirty="0"/>
                        <a:t>CMSC320</a:t>
                      </a:r>
                    </a:p>
                  </a:txBody>
                  <a:tcPr vert="vert270"/>
                </a:tc>
                <a:tc>
                  <a:txBody>
                    <a:bodyPr/>
                    <a:lstStyle/>
                    <a:p>
                      <a:r>
                        <a:rPr lang="en-US" dirty="0"/>
                        <a:t>you</a:t>
                      </a:r>
                    </a:p>
                  </a:txBody>
                  <a:tcPr vert="vert270"/>
                </a:tc>
                <a:tc>
                  <a:txBody>
                    <a:bodyPr/>
                    <a:lstStyle/>
                    <a:p>
                      <a:r>
                        <a:rPr lang="en-US" dirty="0"/>
                        <a:t>he</a:t>
                      </a:r>
                    </a:p>
                  </a:txBody>
                  <a:tcPr vert="vert270"/>
                </a:tc>
                <a:tc>
                  <a:txBody>
                    <a:bodyPr/>
                    <a:lstStyle/>
                    <a:p>
                      <a:r>
                        <a:rPr lang="en-US" dirty="0"/>
                        <a:t>I</a:t>
                      </a:r>
                    </a:p>
                  </a:txBody>
                  <a:tcPr vert="vert270"/>
                </a:tc>
                <a:tc>
                  <a:txBody>
                    <a:bodyPr/>
                    <a:lstStyle/>
                    <a:p>
                      <a:r>
                        <a:rPr lang="en-US" dirty="0"/>
                        <a:t>quick</a:t>
                      </a:r>
                    </a:p>
                  </a:txBody>
                  <a:tcPr vert="vert270"/>
                </a:tc>
                <a:tc>
                  <a:txBody>
                    <a:bodyPr/>
                    <a:lstStyle/>
                    <a:p>
                      <a:r>
                        <a:rPr lang="en-US" dirty="0"/>
                        <a:t>dog</a:t>
                      </a:r>
                    </a:p>
                  </a:txBody>
                  <a:tcPr vert="vert270"/>
                </a:tc>
                <a:tc>
                  <a:txBody>
                    <a:bodyPr/>
                    <a:lstStyle/>
                    <a:p>
                      <a:r>
                        <a:rPr lang="en-US" dirty="0"/>
                        <a:t>me</a:t>
                      </a:r>
                    </a:p>
                  </a:txBody>
                  <a:tcPr vert="vert270"/>
                </a:tc>
                <a:tc>
                  <a:txBody>
                    <a:bodyPr/>
                    <a:lstStyle/>
                    <a:p>
                      <a:r>
                        <a:rPr lang="en-US" dirty="0"/>
                        <a:t>CMSCs</a:t>
                      </a:r>
                    </a:p>
                  </a:txBody>
                  <a:tcPr vert="vert270"/>
                </a:tc>
                <a:tc>
                  <a:txBody>
                    <a:bodyPr/>
                    <a:lstStyle/>
                    <a:p>
                      <a:pPr algn="ctr"/>
                      <a:r>
                        <a:rPr lang="mr-IN" dirty="0"/>
                        <a:t>…</a:t>
                      </a:r>
                      <a:endParaRPr lang="en-US" dirty="0"/>
                    </a:p>
                  </a:txBody>
                  <a:tcPr anchor="b"/>
                </a:tc>
                <a:tc>
                  <a:txBody>
                    <a:bodyPr/>
                    <a:lstStyle/>
                    <a:p>
                      <a:r>
                        <a:rPr lang="en-US" dirty="0"/>
                        <a:t>than</a:t>
                      </a:r>
                    </a:p>
                  </a:txBody>
                  <a:tcPr vert="vert270"/>
                </a:tc>
                <a:extLst>
                  <a:ext uri="{0D108BD9-81ED-4DB2-BD59-A6C34878D82A}">
                    <a16:rowId xmlns:a16="http://schemas.microsoft.com/office/drawing/2014/main" val="10000"/>
                  </a:ext>
                </a:extLst>
              </a:tr>
              <a:tr h="370840">
                <a:tc>
                  <a:txBody>
                    <a:bodyPr/>
                    <a:lstStyle/>
                    <a:p>
                      <a:r>
                        <a:rPr lang="en-US" dirty="0"/>
                        <a:t>2</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rowSpan="3">
                  <a:txBody>
                    <a:bodyPr/>
                    <a:lstStyle/>
                    <a:p>
                      <a:pPr algn="ctr"/>
                      <a:r>
                        <a:rPr lang="mr-IN" dirty="0"/>
                        <a:t>…</a:t>
                      </a:r>
                      <a:endParaRPr lang="en-US" dirty="0"/>
                    </a:p>
                  </a:txBody>
                  <a:tcPr anchor="ctr"/>
                </a:tc>
                <a:tc>
                  <a:txBody>
                    <a:bodyPr/>
                    <a:lstStyle/>
                    <a:p>
                      <a:r>
                        <a:rPr lang="en-US" dirty="0"/>
                        <a:t>0</a:t>
                      </a:r>
                    </a:p>
                  </a:txBody>
                  <a:tcPr/>
                </a:tc>
                <a:extLst>
                  <a:ext uri="{0D108BD9-81ED-4DB2-BD59-A6C34878D82A}">
                    <a16:rowId xmlns:a16="http://schemas.microsoft.com/office/drawing/2014/main" val="10001"/>
                  </a:ext>
                </a:extLst>
              </a:tr>
              <a:tr h="357293">
                <a:tc>
                  <a:txBody>
                    <a:bodyPr/>
                    <a:lstStyle/>
                    <a:p>
                      <a:r>
                        <a:rPr lang="en-US" dirty="0"/>
                        <a:t>0</a:t>
                      </a:r>
                    </a:p>
                  </a:txBody>
                  <a:tcPr/>
                </a:tc>
                <a:tc>
                  <a:txBody>
                    <a:bodyPr/>
                    <a:lstStyle/>
                    <a:p>
                      <a:r>
                        <a:rPr lang="en-US" dirty="0"/>
                        <a:t>0</a:t>
                      </a:r>
                    </a:p>
                  </a:txBody>
                  <a:tcPr/>
                </a:tc>
                <a:tc>
                  <a:txBody>
                    <a:bodyPr/>
                    <a:lstStyle/>
                    <a:p>
                      <a:r>
                        <a:rPr lang="en-US" dirty="0"/>
                        <a:t>2</a:t>
                      </a:r>
                    </a:p>
                  </a:txBody>
                  <a:tcPr/>
                </a:tc>
                <a:tc>
                  <a:txBody>
                    <a:bodyPr/>
                    <a:lstStyle/>
                    <a:p>
                      <a:r>
                        <a:rPr lang="en-US" dirty="0"/>
                        <a:t>2</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vMerge="1">
                  <a:txBody>
                    <a:bodyPr/>
                    <a:lstStyle/>
                    <a:p>
                      <a:endParaRPr lang="en-US" dirty="0"/>
                    </a:p>
                  </a:txBody>
                  <a:tcPr/>
                </a:tc>
                <a:tc>
                  <a:txBody>
                    <a:bodyPr/>
                    <a:lstStyle/>
                    <a:p>
                      <a:r>
                        <a:rPr lang="en-US" dirty="0"/>
                        <a:t>0</a:t>
                      </a:r>
                    </a:p>
                  </a:txBody>
                  <a:tcPr/>
                </a:tc>
                <a:extLst>
                  <a:ext uri="{0D108BD9-81ED-4DB2-BD59-A6C34878D82A}">
                    <a16:rowId xmlns:a16="http://schemas.microsoft.com/office/drawing/2014/main" val="10002"/>
                  </a:ext>
                </a:extLst>
              </a:tr>
              <a:tr h="414866">
                <a:tc>
                  <a:txBody>
                    <a:bodyPr/>
                    <a:lstStyle/>
                    <a:p>
                      <a:r>
                        <a:rPr lang="en-US" dirty="0"/>
                        <a:t>2</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vMerge="1">
                  <a:txBody>
                    <a:bodyPr/>
                    <a:lstStyle/>
                    <a:p>
                      <a:endParaRPr lang="en-US"/>
                    </a:p>
                  </a:txBody>
                  <a:tcPr/>
                </a:tc>
                <a:tc>
                  <a:txBody>
                    <a:bodyPr/>
                    <a:lstStyle/>
                    <a:p>
                      <a:r>
                        <a:rPr lang="en-US" dirty="0"/>
                        <a:t>1</a:t>
                      </a: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457200" y="5225533"/>
            <a:ext cx="1456267" cy="369332"/>
          </a:xfrm>
          <a:prstGeom prst="rect">
            <a:avLst/>
          </a:prstGeom>
          <a:noFill/>
        </p:spPr>
        <p:txBody>
          <a:bodyPr wrap="square" rtlCol="0">
            <a:spAutoFit/>
          </a:bodyPr>
          <a:lstStyle/>
          <a:p>
            <a:r>
              <a:rPr lang="en-US"/>
              <a:t>Document 1</a:t>
            </a:r>
          </a:p>
        </p:txBody>
      </p:sp>
      <p:sp>
        <p:nvSpPr>
          <p:cNvPr id="7" name="TextBox 6"/>
          <p:cNvSpPr txBox="1"/>
          <p:nvPr/>
        </p:nvSpPr>
        <p:spPr>
          <a:xfrm>
            <a:off x="457200" y="5590154"/>
            <a:ext cx="1456267" cy="369332"/>
          </a:xfrm>
          <a:prstGeom prst="rect">
            <a:avLst/>
          </a:prstGeom>
          <a:noFill/>
        </p:spPr>
        <p:txBody>
          <a:bodyPr wrap="square" rtlCol="0">
            <a:spAutoFit/>
          </a:bodyPr>
          <a:lstStyle/>
          <a:p>
            <a:r>
              <a:rPr lang="en-US" dirty="0"/>
              <a:t>Document 2</a:t>
            </a:r>
          </a:p>
        </p:txBody>
      </p:sp>
      <p:sp>
        <p:nvSpPr>
          <p:cNvPr id="8" name="TextBox 7"/>
          <p:cNvSpPr txBox="1"/>
          <p:nvPr/>
        </p:nvSpPr>
        <p:spPr>
          <a:xfrm>
            <a:off x="457200" y="5959486"/>
            <a:ext cx="1456267" cy="369332"/>
          </a:xfrm>
          <a:prstGeom prst="rect">
            <a:avLst/>
          </a:prstGeom>
          <a:noFill/>
        </p:spPr>
        <p:txBody>
          <a:bodyPr wrap="square" rtlCol="0">
            <a:spAutoFit/>
          </a:bodyPr>
          <a:lstStyle/>
          <a:p>
            <a:r>
              <a:rPr lang="en-US" dirty="0"/>
              <a:t>Document 3</a:t>
            </a:r>
          </a:p>
        </p:txBody>
      </p:sp>
    </p:spTree>
    <p:extLst>
      <p:ext uri="{BB962C8B-B14F-4D97-AF65-F5344CB8AC3E}">
        <p14:creationId xmlns:p14="http://schemas.microsoft.com/office/powerpoint/2010/main" val="373208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 Frequency</a:t>
            </a:r>
          </a:p>
        </p:txBody>
      </p:sp>
      <p:sp>
        <p:nvSpPr>
          <p:cNvPr id="3" name="Content Placeholder 2"/>
          <p:cNvSpPr>
            <a:spLocks noGrp="1"/>
          </p:cNvSpPr>
          <p:nvPr>
            <p:ph idx="1"/>
          </p:nvPr>
        </p:nvSpPr>
        <p:spPr/>
        <p:txBody>
          <a:bodyPr/>
          <a:lstStyle/>
          <a:p>
            <a:r>
              <a:rPr lang="en-US" dirty="0">
                <a:solidFill>
                  <a:schemeClr val="tx2"/>
                </a:solidFill>
              </a:rPr>
              <a:t>Term frequency</a:t>
            </a:r>
            <a:r>
              <a:rPr lang="en-US" dirty="0"/>
              <a:t>: the number of times a term appears in a specific document </a:t>
            </a:r>
          </a:p>
          <a:p>
            <a:pPr marL="342900" indent="-342900">
              <a:buFont typeface="Arial" charset="0"/>
              <a:buChar char="•"/>
            </a:pPr>
            <a:r>
              <a:rPr lang="en-US" b="0" dirty="0" err="1"/>
              <a:t>tf</a:t>
            </a:r>
            <a:r>
              <a:rPr lang="en-US" b="0" i="1" baseline="-25000" dirty="0" err="1"/>
              <a:t>ij</a:t>
            </a:r>
            <a:r>
              <a:rPr lang="en-US" b="0" dirty="0"/>
              <a:t>: frequency of word </a:t>
            </a:r>
            <a:r>
              <a:rPr lang="en-US" b="0" i="1" dirty="0"/>
              <a:t>j</a:t>
            </a:r>
            <a:r>
              <a:rPr lang="en-US" b="0" dirty="0"/>
              <a:t> in document </a:t>
            </a:r>
            <a:r>
              <a:rPr lang="en-US" b="0" i="1" dirty="0"/>
              <a:t>i</a:t>
            </a:r>
          </a:p>
          <a:p>
            <a:r>
              <a:rPr lang="en-US" dirty="0"/>
              <a:t>This can be the raw count (like in the BOW in the last slide):</a:t>
            </a:r>
          </a:p>
          <a:p>
            <a:pPr marL="342900" indent="-342900">
              <a:buFont typeface="Arial" charset="0"/>
              <a:buChar char="•"/>
            </a:pPr>
            <a:r>
              <a:rPr lang="en-US" b="0" dirty="0" err="1"/>
              <a:t>tf</a:t>
            </a:r>
            <a:r>
              <a:rPr lang="en-US" b="0" i="1" baseline="-25000" dirty="0" err="1"/>
              <a:t>ij</a:t>
            </a:r>
            <a:r>
              <a:rPr lang="en-US" b="0" dirty="0"/>
              <a:t> ∈ {0,1} if word </a:t>
            </a:r>
            <a:r>
              <a:rPr lang="en-US" b="0" i="1" dirty="0"/>
              <a:t>j</a:t>
            </a:r>
            <a:r>
              <a:rPr lang="en-US" b="0" dirty="0"/>
              <a:t> appears or doesn’t appear in doc </a:t>
            </a:r>
            <a:r>
              <a:rPr lang="en-US" b="0" i="1" dirty="0" err="1"/>
              <a:t>i</a:t>
            </a:r>
            <a:endParaRPr lang="en-US" b="0" i="1" dirty="0"/>
          </a:p>
          <a:p>
            <a:pPr marL="342900" indent="-342900">
              <a:buFont typeface="Arial" charset="0"/>
              <a:buChar char="•"/>
            </a:pPr>
            <a:r>
              <a:rPr lang="en-US" b="0" dirty="0"/>
              <a:t>log(1 + </a:t>
            </a:r>
            <a:r>
              <a:rPr lang="en-US" b="0" dirty="0" err="1"/>
              <a:t>tf</a:t>
            </a:r>
            <a:r>
              <a:rPr lang="en-US" b="0" i="1" baseline="-25000" dirty="0" err="1"/>
              <a:t>ij</a:t>
            </a:r>
            <a:r>
              <a:rPr lang="en-US" b="0" dirty="0"/>
              <a:t>) </a:t>
            </a:r>
            <a:r>
              <a:rPr lang="mr-IN" b="0" dirty="0"/>
              <a:t>–</a:t>
            </a:r>
            <a:r>
              <a:rPr lang="en-US" b="0" dirty="0"/>
              <a:t> reduce the effect of outliers</a:t>
            </a:r>
          </a:p>
          <a:p>
            <a:pPr marL="342900" indent="-342900">
              <a:buFont typeface="Arial" charset="0"/>
              <a:buChar char="•"/>
            </a:pPr>
            <a:r>
              <a:rPr lang="en-US" b="0" dirty="0" err="1"/>
              <a:t>tf</a:t>
            </a:r>
            <a:r>
              <a:rPr lang="en-US" b="0" i="1" baseline="-25000" dirty="0" err="1"/>
              <a:t>ij</a:t>
            </a:r>
            <a:r>
              <a:rPr lang="en-US" b="0" dirty="0"/>
              <a:t> / </a:t>
            </a:r>
            <a:r>
              <a:rPr lang="en-US" b="0" dirty="0" err="1"/>
              <a:t>max</a:t>
            </a:r>
            <a:r>
              <a:rPr lang="en-US" b="0" baseline="-25000" dirty="0" err="1"/>
              <a:t>j</a:t>
            </a:r>
            <a:r>
              <a:rPr lang="en-US" b="0" dirty="0"/>
              <a:t> </a:t>
            </a:r>
            <a:r>
              <a:rPr lang="en-US" b="0" dirty="0" err="1"/>
              <a:t>tf</a:t>
            </a:r>
            <a:r>
              <a:rPr lang="en-US" b="0" i="1" baseline="-25000" dirty="0" err="1"/>
              <a:t>ij</a:t>
            </a:r>
            <a:r>
              <a:rPr lang="en-US" b="0" i="1" dirty="0"/>
              <a:t> </a:t>
            </a:r>
            <a:r>
              <a:rPr lang="mr-IN" b="0" dirty="0"/>
              <a:t>–</a:t>
            </a:r>
            <a:r>
              <a:rPr lang="en-US" b="0" dirty="0"/>
              <a:t> normalize by document i’s most frequent word</a:t>
            </a:r>
          </a:p>
          <a:p>
            <a:r>
              <a:rPr lang="en-US" dirty="0"/>
              <a:t>What can we do with this?</a:t>
            </a:r>
          </a:p>
          <a:p>
            <a:pPr marL="342900" indent="-342900">
              <a:buFont typeface="Arial" charset="0"/>
              <a:buChar char="•"/>
            </a:pPr>
            <a:r>
              <a:rPr lang="en-US" b="0" dirty="0"/>
              <a:t>Use as features to learn a classifier </a:t>
            </a:r>
            <a:r>
              <a:rPr lang="en-US" b="0" i="1" dirty="0"/>
              <a:t>w</a:t>
            </a:r>
            <a:r>
              <a:rPr lang="en-US" b="0" dirty="0"/>
              <a:t> </a:t>
            </a:r>
            <a:r>
              <a:rPr lang="en-US" b="0" dirty="0">
                <a:sym typeface="Wingdings"/>
              </a:rPr>
              <a:t> </a:t>
            </a:r>
            <a:r>
              <a:rPr lang="en-US" b="0" i="1" dirty="0">
                <a:sym typeface="Wingdings"/>
              </a:rPr>
              <a:t>y </a:t>
            </a:r>
            <a:r>
              <a:rPr lang="mr-IN" b="0" dirty="0">
                <a:sym typeface="Wingdings"/>
              </a:rPr>
              <a:t>…</a:t>
            </a:r>
            <a:r>
              <a:rPr lang="en-US" b="0" dirty="0">
                <a:sym typeface="Wingdings"/>
              </a:rPr>
              <a:t>!</a:t>
            </a: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81</a:t>
            </a:fld>
            <a:endParaRPr lang="en-US"/>
          </a:p>
        </p:txBody>
      </p:sp>
    </p:spTree>
    <p:extLst>
      <p:ext uri="{BB962C8B-B14F-4D97-AF65-F5344CB8AC3E}">
        <p14:creationId xmlns:p14="http://schemas.microsoft.com/office/powerpoint/2010/main" val="203548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Defining features From </a:t>
            </a:r>
            <a:r>
              <a:rPr lang="en-US"/>
              <a:t>Term Frequency</a:t>
            </a:r>
            <a:endParaRPr lang="en-US" dirty="0"/>
          </a:p>
        </p:txBody>
      </p:sp>
      <p:sp>
        <p:nvSpPr>
          <p:cNvPr id="3" name="Content Placeholder 2"/>
          <p:cNvSpPr>
            <a:spLocks noGrp="1"/>
          </p:cNvSpPr>
          <p:nvPr>
            <p:ph idx="1"/>
          </p:nvPr>
        </p:nvSpPr>
        <p:spPr>
          <a:xfrm>
            <a:off x="457200" y="1752600"/>
            <a:ext cx="7620000" cy="5257800"/>
          </a:xfrm>
        </p:spPr>
        <p:txBody>
          <a:bodyPr>
            <a:normAutofit/>
          </a:bodyPr>
          <a:lstStyle/>
          <a:p>
            <a:r>
              <a:rPr lang="en-US" dirty="0"/>
              <a:t>Suppose we are classifying if a document was written by The Beatles or not (i.e., </a:t>
            </a:r>
            <a:r>
              <a:rPr lang="en-US" dirty="0">
                <a:solidFill>
                  <a:schemeClr val="tx2"/>
                </a:solidFill>
              </a:rPr>
              <a:t>binary</a:t>
            </a:r>
            <a:r>
              <a:rPr lang="en-US" dirty="0"/>
              <a:t> classification):</a:t>
            </a:r>
          </a:p>
          <a:p>
            <a:pPr marL="342900" indent="-342900">
              <a:buFont typeface="Arial" charset="0"/>
              <a:buChar char="•"/>
            </a:pPr>
            <a:r>
              <a:rPr lang="en-US" b="0" dirty="0"/>
              <a:t>Two classes </a:t>
            </a:r>
            <a:r>
              <a:rPr lang="en-US" b="0" i="1" dirty="0"/>
              <a:t>y</a:t>
            </a:r>
            <a:r>
              <a:rPr lang="en-US" b="0" dirty="0"/>
              <a:t> ∈ </a:t>
            </a:r>
            <a:r>
              <a:rPr lang="en-US" b="0" i="1" dirty="0"/>
              <a:t>Y = </a:t>
            </a:r>
            <a:r>
              <a:rPr lang="en-US" b="0" dirty="0"/>
              <a:t>{ 0, 1 } = { </a:t>
            </a:r>
            <a:r>
              <a:rPr lang="en-US" b="0" dirty="0" err="1"/>
              <a:t>not_beatles</a:t>
            </a:r>
            <a:r>
              <a:rPr lang="en-US" b="0" dirty="0"/>
              <a:t>, </a:t>
            </a:r>
            <a:r>
              <a:rPr lang="en-US" b="0" dirty="0" err="1"/>
              <a:t>beatles</a:t>
            </a:r>
            <a:r>
              <a:rPr lang="en-US" b="0" dirty="0"/>
              <a:t> }</a:t>
            </a:r>
          </a:p>
          <a:p>
            <a:r>
              <a:rPr lang="en-US" dirty="0"/>
              <a:t>Let’s use </a:t>
            </a:r>
            <a:r>
              <a:rPr lang="en-US" dirty="0" err="1"/>
              <a:t>tf</a:t>
            </a:r>
            <a:r>
              <a:rPr lang="en-US" i="1" baseline="-25000" dirty="0" err="1"/>
              <a:t>ij</a:t>
            </a:r>
            <a:r>
              <a:rPr lang="en-US" dirty="0"/>
              <a:t> ∈ {0,1}, which gives:</a:t>
            </a:r>
          </a:p>
          <a:p>
            <a:endParaRPr lang="en-US" dirty="0"/>
          </a:p>
          <a:p>
            <a:endParaRPr lang="en-US" dirty="0"/>
          </a:p>
          <a:p>
            <a:endParaRPr lang="en-US" dirty="0"/>
          </a:p>
          <a:p>
            <a:endParaRPr lang="en-US" dirty="0"/>
          </a:p>
          <a:p>
            <a:endParaRPr lang="en-US" dirty="0"/>
          </a:p>
          <a:p>
            <a:r>
              <a:rPr lang="en-US" dirty="0"/>
              <a:t>Then represent documents with a </a:t>
            </a:r>
            <a:r>
              <a:rPr lang="en-US" dirty="0">
                <a:solidFill>
                  <a:schemeClr val="tx2"/>
                </a:solidFill>
              </a:rPr>
              <a:t>feature function</a:t>
            </a:r>
            <a:r>
              <a:rPr lang="en-US" dirty="0"/>
              <a:t>:</a:t>
            </a:r>
            <a:br>
              <a:rPr lang="en-US" dirty="0"/>
            </a:br>
            <a:r>
              <a:rPr lang="en-US" dirty="0"/>
              <a:t>	f</a:t>
            </a:r>
            <a:r>
              <a:rPr lang="en-US" b="0" dirty="0"/>
              <a:t>(</a:t>
            </a:r>
            <a:r>
              <a:rPr lang="en-US" dirty="0"/>
              <a:t>x</a:t>
            </a:r>
            <a:r>
              <a:rPr lang="en-US" b="0" dirty="0"/>
              <a:t>, y = </a:t>
            </a:r>
            <a:r>
              <a:rPr lang="en-US" b="0" dirty="0" err="1"/>
              <a:t>not_beatles</a:t>
            </a:r>
            <a:r>
              <a:rPr lang="en-US" b="0" dirty="0"/>
              <a:t> = 0) =	[</a:t>
            </a:r>
            <a:r>
              <a:rPr lang="en-US" dirty="0" err="1"/>
              <a:t>x</a:t>
            </a:r>
            <a:r>
              <a:rPr lang="en-US" b="0" baseline="30000" dirty="0" err="1"/>
              <a:t>T</a:t>
            </a:r>
            <a:r>
              <a:rPr lang="en-US" b="0" dirty="0"/>
              <a:t>, </a:t>
            </a:r>
            <a:r>
              <a:rPr lang="en-US" dirty="0"/>
              <a:t>0</a:t>
            </a:r>
            <a:r>
              <a:rPr lang="en-US" b="0" baseline="30000" dirty="0"/>
              <a:t>T</a:t>
            </a:r>
            <a:r>
              <a:rPr lang="en-US" b="0" dirty="0"/>
              <a:t>, 1]</a:t>
            </a:r>
            <a:r>
              <a:rPr lang="en-US" b="0" baseline="30000" dirty="0"/>
              <a:t>T</a:t>
            </a:r>
            <a:br>
              <a:rPr lang="en-US" b="0" dirty="0"/>
            </a:br>
            <a:r>
              <a:rPr lang="en-US" b="0" dirty="0"/>
              <a:t>	</a:t>
            </a:r>
            <a:r>
              <a:rPr lang="en-US" dirty="0"/>
              <a:t>f</a:t>
            </a:r>
            <a:r>
              <a:rPr lang="en-US" b="0" dirty="0"/>
              <a:t>(</a:t>
            </a:r>
            <a:r>
              <a:rPr lang="en-US" dirty="0"/>
              <a:t>x</a:t>
            </a:r>
            <a:r>
              <a:rPr lang="en-US" b="0" dirty="0"/>
              <a:t>, y = </a:t>
            </a:r>
            <a:r>
              <a:rPr lang="en-US" b="0" dirty="0" err="1"/>
              <a:t>beatles</a:t>
            </a:r>
            <a:r>
              <a:rPr lang="en-US" b="0" dirty="0"/>
              <a:t> = 1) =		[</a:t>
            </a:r>
            <a:r>
              <a:rPr lang="en-US" dirty="0"/>
              <a:t>0</a:t>
            </a:r>
            <a:r>
              <a:rPr lang="en-US" b="0" baseline="30000" dirty="0"/>
              <a:t>T</a:t>
            </a:r>
            <a:r>
              <a:rPr lang="en-US" b="0" dirty="0"/>
              <a:t>, </a:t>
            </a:r>
            <a:r>
              <a:rPr lang="en-US" dirty="0" err="1"/>
              <a:t>x</a:t>
            </a:r>
            <a:r>
              <a:rPr lang="en-US" b="0" baseline="30000" dirty="0" err="1"/>
              <a:t>T</a:t>
            </a:r>
            <a:r>
              <a:rPr lang="en-US" b="0" dirty="0"/>
              <a:t>, 1]</a:t>
            </a:r>
            <a:r>
              <a:rPr lang="en-US" b="0" baseline="30000" dirty="0"/>
              <a:t>T</a:t>
            </a:r>
          </a:p>
        </p:txBody>
      </p:sp>
      <p:sp>
        <p:nvSpPr>
          <p:cNvPr id="4" name="Slide Number Placeholder 3"/>
          <p:cNvSpPr>
            <a:spLocks noGrp="1"/>
          </p:cNvSpPr>
          <p:nvPr>
            <p:ph type="sldNum" sz="quarter" idx="12"/>
          </p:nvPr>
        </p:nvSpPr>
        <p:spPr/>
        <p:txBody>
          <a:bodyPr/>
          <a:lstStyle/>
          <a:p>
            <a:fld id="{A2EF37A0-74FC-AB4F-AE4C-D9BFC6719E9F}" type="slidenum">
              <a:rPr lang="en-US" smtClean="0"/>
              <a:t>82</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360014060"/>
              </p:ext>
            </p:extLst>
          </p:nvPr>
        </p:nvGraphicFramePr>
        <p:xfrm>
          <a:off x="1032934" y="3520493"/>
          <a:ext cx="6096000" cy="2016706"/>
        </p:xfrm>
        <a:graphic>
          <a:graphicData uri="http://schemas.openxmlformats.org/drawingml/2006/table">
            <a:tbl>
              <a:tblPr firstRow="1" bandRow="1">
                <a:tableStyleId>{7E9639D4-E3E2-4D34-9284-5A2195B3D0D7}</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gridCol w="508000">
                  <a:extLst>
                    <a:ext uri="{9D8B030D-6E8A-4147-A177-3AD203B41FA5}">
                      <a16:colId xmlns:a16="http://schemas.microsoft.com/office/drawing/2014/main" val="20004"/>
                    </a:ext>
                  </a:extLst>
                </a:gridCol>
                <a:gridCol w="508000">
                  <a:extLst>
                    <a:ext uri="{9D8B030D-6E8A-4147-A177-3AD203B41FA5}">
                      <a16:colId xmlns:a16="http://schemas.microsoft.com/office/drawing/2014/main" val="20005"/>
                    </a:ext>
                  </a:extLst>
                </a:gridCol>
                <a:gridCol w="508000">
                  <a:extLst>
                    <a:ext uri="{9D8B030D-6E8A-4147-A177-3AD203B41FA5}">
                      <a16:colId xmlns:a16="http://schemas.microsoft.com/office/drawing/2014/main" val="20006"/>
                    </a:ext>
                  </a:extLst>
                </a:gridCol>
                <a:gridCol w="508000">
                  <a:extLst>
                    <a:ext uri="{9D8B030D-6E8A-4147-A177-3AD203B41FA5}">
                      <a16:colId xmlns:a16="http://schemas.microsoft.com/office/drawing/2014/main" val="20007"/>
                    </a:ext>
                  </a:extLst>
                </a:gridCol>
                <a:gridCol w="508000">
                  <a:extLst>
                    <a:ext uri="{9D8B030D-6E8A-4147-A177-3AD203B41FA5}">
                      <a16:colId xmlns:a16="http://schemas.microsoft.com/office/drawing/2014/main" val="20008"/>
                    </a:ext>
                  </a:extLst>
                </a:gridCol>
                <a:gridCol w="1016000">
                  <a:extLst>
                    <a:ext uri="{9D8B030D-6E8A-4147-A177-3AD203B41FA5}">
                      <a16:colId xmlns:a16="http://schemas.microsoft.com/office/drawing/2014/main" val="20009"/>
                    </a:ext>
                  </a:extLst>
                </a:gridCol>
                <a:gridCol w="508000">
                  <a:extLst>
                    <a:ext uri="{9D8B030D-6E8A-4147-A177-3AD203B41FA5}">
                      <a16:colId xmlns:a16="http://schemas.microsoft.com/office/drawing/2014/main" val="20010"/>
                    </a:ext>
                  </a:extLst>
                </a:gridCol>
              </a:tblGrid>
              <a:tr h="865240">
                <a:tc>
                  <a:txBody>
                    <a:bodyPr/>
                    <a:lstStyle/>
                    <a:p>
                      <a:r>
                        <a:rPr lang="en-US" sz="1200" dirty="0"/>
                        <a:t>the</a:t>
                      </a:r>
                    </a:p>
                  </a:txBody>
                  <a:tcPr vert="vert270"/>
                </a:tc>
                <a:tc>
                  <a:txBody>
                    <a:bodyPr/>
                    <a:lstStyle/>
                    <a:p>
                      <a:r>
                        <a:rPr lang="en-US" sz="1200" dirty="0"/>
                        <a:t>CMSC641</a:t>
                      </a:r>
                    </a:p>
                  </a:txBody>
                  <a:tcPr vert="vert270"/>
                </a:tc>
                <a:tc>
                  <a:txBody>
                    <a:bodyPr/>
                    <a:lstStyle/>
                    <a:p>
                      <a:r>
                        <a:rPr lang="en-US" sz="1200" dirty="0"/>
                        <a:t>you</a:t>
                      </a:r>
                    </a:p>
                  </a:txBody>
                  <a:tcPr vert="vert270"/>
                </a:tc>
                <a:tc>
                  <a:txBody>
                    <a:bodyPr/>
                    <a:lstStyle/>
                    <a:p>
                      <a:r>
                        <a:rPr lang="en-US" sz="1200" dirty="0"/>
                        <a:t>he</a:t>
                      </a:r>
                    </a:p>
                  </a:txBody>
                  <a:tcPr vert="vert270"/>
                </a:tc>
                <a:tc>
                  <a:txBody>
                    <a:bodyPr/>
                    <a:lstStyle/>
                    <a:p>
                      <a:r>
                        <a:rPr lang="en-US" sz="1200" dirty="0"/>
                        <a:t>I</a:t>
                      </a:r>
                    </a:p>
                  </a:txBody>
                  <a:tcPr vert="vert270"/>
                </a:tc>
                <a:tc>
                  <a:txBody>
                    <a:bodyPr/>
                    <a:lstStyle/>
                    <a:p>
                      <a:r>
                        <a:rPr lang="en-US" sz="1200" dirty="0"/>
                        <a:t>quick</a:t>
                      </a:r>
                    </a:p>
                  </a:txBody>
                  <a:tcPr vert="vert270"/>
                </a:tc>
                <a:tc>
                  <a:txBody>
                    <a:bodyPr/>
                    <a:lstStyle/>
                    <a:p>
                      <a:r>
                        <a:rPr lang="en-US" sz="1200" dirty="0"/>
                        <a:t>dog</a:t>
                      </a:r>
                    </a:p>
                  </a:txBody>
                  <a:tcPr vert="vert270"/>
                </a:tc>
                <a:tc>
                  <a:txBody>
                    <a:bodyPr/>
                    <a:lstStyle/>
                    <a:p>
                      <a:r>
                        <a:rPr lang="en-US" sz="1200" dirty="0"/>
                        <a:t>me</a:t>
                      </a:r>
                    </a:p>
                  </a:txBody>
                  <a:tcPr vert="vert270"/>
                </a:tc>
                <a:tc>
                  <a:txBody>
                    <a:bodyPr/>
                    <a:lstStyle/>
                    <a:p>
                      <a:r>
                        <a:rPr lang="en-US" sz="1200" dirty="0"/>
                        <a:t>CMSCs</a:t>
                      </a:r>
                    </a:p>
                  </a:txBody>
                  <a:tcPr vert="vert270"/>
                </a:tc>
                <a:tc>
                  <a:txBody>
                    <a:bodyPr/>
                    <a:lstStyle/>
                    <a:p>
                      <a:pPr algn="ctr"/>
                      <a:r>
                        <a:rPr lang="mr-IN" sz="1200" dirty="0"/>
                        <a:t>…</a:t>
                      </a:r>
                      <a:endParaRPr lang="en-US" sz="1200" dirty="0"/>
                    </a:p>
                  </a:txBody>
                  <a:tcPr anchor="b"/>
                </a:tc>
                <a:tc>
                  <a:txBody>
                    <a:bodyPr/>
                    <a:lstStyle/>
                    <a:p>
                      <a:r>
                        <a:rPr lang="en-US" sz="1200" dirty="0"/>
                        <a:t>than</a:t>
                      </a:r>
                    </a:p>
                  </a:txBody>
                  <a:tcPr vert="vert270"/>
                </a:tc>
                <a:extLst>
                  <a:ext uri="{0D108BD9-81ED-4DB2-BD59-A6C34878D82A}">
                    <a16:rowId xmlns:a16="http://schemas.microsoft.com/office/drawing/2014/main" val="10000"/>
                  </a:ext>
                </a:extLst>
              </a:tr>
              <a:tr h="370840">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rowSpan="3">
                  <a:txBody>
                    <a:bodyPr/>
                    <a:lstStyle/>
                    <a:p>
                      <a:pPr algn="ctr"/>
                      <a:r>
                        <a:rPr lang="mr-IN" dirty="0"/>
                        <a:t>…</a:t>
                      </a:r>
                      <a:endParaRPr lang="en-US" dirty="0"/>
                    </a:p>
                  </a:txBody>
                  <a:tcPr anchor="ctr"/>
                </a:tc>
                <a:tc>
                  <a:txBody>
                    <a:bodyPr/>
                    <a:lstStyle/>
                    <a:p>
                      <a:r>
                        <a:rPr lang="en-US" dirty="0"/>
                        <a:t>0</a:t>
                      </a:r>
                    </a:p>
                  </a:txBody>
                  <a:tcPr/>
                </a:tc>
                <a:extLst>
                  <a:ext uri="{0D108BD9-81ED-4DB2-BD59-A6C34878D82A}">
                    <a16:rowId xmlns:a16="http://schemas.microsoft.com/office/drawing/2014/main" val="10001"/>
                  </a:ext>
                </a:extLst>
              </a:tr>
              <a:tr h="357293">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vMerge="1">
                  <a:txBody>
                    <a:bodyPr/>
                    <a:lstStyle/>
                    <a:p>
                      <a:endParaRPr lang="en-US" dirty="0"/>
                    </a:p>
                  </a:txBody>
                  <a:tcPr/>
                </a:tc>
                <a:tc>
                  <a:txBody>
                    <a:bodyPr/>
                    <a:lstStyle/>
                    <a:p>
                      <a:r>
                        <a:rPr lang="en-US" dirty="0"/>
                        <a:t>0</a:t>
                      </a:r>
                    </a:p>
                  </a:txBody>
                  <a:tcPr/>
                </a:tc>
                <a:extLst>
                  <a:ext uri="{0D108BD9-81ED-4DB2-BD59-A6C34878D82A}">
                    <a16:rowId xmlns:a16="http://schemas.microsoft.com/office/drawing/2014/main" val="10002"/>
                  </a:ext>
                </a:extLst>
              </a:tr>
              <a:tr h="414866">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vMerge="1">
                  <a:txBody>
                    <a:bodyPr/>
                    <a:lstStyle/>
                    <a:p>
                      <a:endParaRPr lang="en-US"/>
                    </a:p>
                  </a:txBody>
                  <a:tcPr/>
                </a:tc>
                <a:tc>
                  <a:txBody>
                    <a:bodyPr/>
                    <a:lstStyle/>
                    <a:p>
                      <a:r>
                        <a:rPr lang="en-US" dirty="0"/>
                        <a:t>1</a:t>
                      </a: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491066" y="4433914"/>
            <a:ext cx="1456267" cy="369332"/>
          </a:xfrm>
          <a:prstGeom prst="rect">
            <a:avLst/>
          </a:prstGeom>
          <a:noFill/>
        </p:spPr>
        <p:txBody>
          <a:bodyPr wrap="square" rtlCol="0">
            <a:spAutoFit/>
          </a:bodyPr>
          <a:lstStyle/>
          <a:p>
            <a:pPr algn="r"/>
            <a:r>
              <a:rPr lang="en-US" dirty="0"/>
              <a:t>x</a:t>
            </a:r>
            <a:r>
              <a:rPr lang="en-US" baseline="-25000" dirty="0"/>
              <a:t>1</a:t>
            </a:r>
            <a:r>
              <a:rPr lang="en-US" baseline="30000" dirty="0"/>
              <a:t>T</a:t>
            </a:r>
            <a:r>
              <a:rPr lang="en-US" dirty="0"/>
              <a:t> =</a:t>
            </a:r>
          </a:p>
        </p:txBody>
      </p:sp>
      <p:sp>
        <p:nvSpPr>
          <p:cNvPr id="7" name="TextBox 6"/>
          <p:cNvSpPr txBox="1"/>
          <p:nvPr/>
        </p:nvSpPr>
        <p:spPr>
          <a:xfrm>
            <a:off x="-491066" y="4798535"/>
            <a:ext cx="1456267" cy="369332"/>
          </a:xfrm>
          <a:prstGeom prst="rect">
            <a:avLst/>
          </a:prstGeom>
          <a:noFill/>
        </p:spPr>
        <p:txBody>
          <a:bodyPr wrap="square" rtlCol="0">
            <a:spAutoFit/>
          </a:bodyPr>
          <a:lstStyle/>
          <a:p>
            <a:pPr algn="r"/>
            <a:r>
              <a:rPr lang="en-US"/>
              <a:t>x</a:t>
            </a:r>
            <a:r>
              <a:rPr lang="en-US" baseline="-25000"/>
              <a:t>2</a:t>
            </a:r>
            <a:r>
              <a:rPr lang="en-US" baseline="30000"/>
              <a:t>T</a:t>
            </a:r>
            <a:r>
              <a:rPr lang="en-US"/>
              <a:t> =</a:t>
            </a:r>
            <a:endParaRPr lang="en-US" dirty="0"/>
          </a:p>
        </p:txBody>
      </p:sp>
      <p:sp>
        <p:nvSpPr>
          <p:cNvPr id="8" name="TextBox 7"/>
          <p:cNvSpPr txBox="1"/>
          <p:nvPr/>
        </p:nvSpPr>
        <p:spPr>
          <a:xfrm>
            <a:off x="-491066" y="5167867"/>
            <a:ext cx="1456267" cy="369332"/>
          </a:xfrm>
          <a:prstGeom prst="rect">
            <a:avLst/>
          </a:prstGeom>
          <a:noFill/>
        </p:spPr>
        <p:txBody>
          <a:bodyPr wrap="square" rtlCol="0">
            <a:spAutoFit/>
          </a:bodyPr>
          <a:lstStyle/>
          <a:p>
            <a:pPr algn="r"/>
            <a:r>
              <a:rPr lang="en-US" dirty="0"/>
              <a:t>x</a:t>
            </a:r>
            <a:r>
              <a:rPr lang="en-US" baseline="-25000" dirty="0"/>
              <a:t>3</a:t>
            </a:r>
            <a:r>
              <a:rPr lang="en-US" baseline="30000" dirty="0"/>
              <a:t>T</a:t>
            </a:r>
            <a:r>
              <a:rPr lang="en-US" dirty="0"/>
              <a:t> =</a:t>
            </a:r>
          </a:p>
        </p:txBody>
      </p:sp>
      <p:sp>
        <p:nvSpPr>
          <p:cNvPr id="9" name="TextBox 8"/>
          <p:cNvSpPr txBox="1"/>
          <p:nvPr/>
        </p:nvSpPr>
        <p:spPr>
          <a:xfrm>
            <a:off x="7552266" y="4433915"/>
            <a:ext cx="1016001" cy="382455"/>
          </a:xfrm>
          <a:prstGeom prst="rect">
            <a:avLst/>
          </a:prstGeom>
          <a:noFill/>
        </p:spPr>
        <p:txBody>
          <a:bodyPr wrap="square" rtlCol="0">
            <a:spAutoFit/>
          </a:bodyPr>
          <a:lstStyle/>
          <a:p>
            <a:pPr algn="r"/>
            <a:r>
              <a:rPr lang="en-US" dirty="0"/>
              <a:t>y</a:t>
            </a:r>
            <a:r>
              <a:rPr lang="en-US" baseline="-25000" dirty="0"/>
              <a:t>1</a:t>
            </a:r>
            <a:r>
              <a:rPr lang="en-US" dirty="0"/>
              <a:t> = 0</a:t>
            </a:r>
          </a:p>
        </p:txBody>
      </p:sp>
      <p:sp>
        <p:nvSpPr>
          <p:cNvPr id="10" name="TextBox 9"/>
          <p:cNvSpPr txBox="1"/>
          <p:nvPr/>
        </p:nvSpPr>
        <p:spPr>
          <a:xfrm>
            <a:off x="7552266" y="4798536"/>
            <a:ext cx="1016001" cy="382455"/>
          </a:xfrm>
          <a:prstGeom prst="rect">
            <a:avLst/>
          </a:prstGeom>
          <a:noFill/>
        </p:spPr>
        <p:txBody>
          <a:bodyPr wrap="square" rtlCol="0">
            <a:spAutoFit/>
          </a:bodyPr>
          <a:lstStyle/>
          <a:p>
            <a:pPr algn="r"/>
            <a:r>
              <a:rPr lang="en-US" dirty="0"/>
              <a:t>y</a:t>
            </a:r>
            <a:r>
              <a:rPr lang="en-US" baseline="-25000" dirty="0"/>
              <a:t>2</a:t>
            </a:r>
            <a:r>
              <a:rPr lang="en-US" dirty="0"/>
              <a:t> = 1</a:t>
            </a:r>
          </a:p>
        </p:txBody>
      </p:sp>
      <p:sp>
        <p:nvSpPr>
          <p:cNvPr id="11" name="TextBox 10"/>
          <p:cNvSpPr txBox="1"/>
          <p:nvPr/>
        </p:nvSpPr>
        <p:spPr>
          <a:xfrm>
            <a:off x="7552266" y="5167868"/>
            <a:ext cx="1016001" cy="382455"/>
          </a:xfrm>
          <a:prstGeom prst="rect">
            <a:avLst/>
          </a:prstGeom>
          <a:noFill/>
        </p:spPr>
        <p:txBody>
          <a:bodyPr wrap="square" rtlCol="0">
            <a:spAutoFit/>
          </a:bodyPr>
          <a:lstStyle/>
          <a:p>
            <a:pPr algn="r"/>
            <a:r>
              <a:rPr lang="en-US" dirty="0"/>
              <a:t>y</a:t>
            </a:r>
            <a:r>
              <a:rPr lang="en-US" baseline="-25000" dirty="0"/>
              <a:t>3</a:t>
            </a:r>
            <a:r>
              <a:rPr lang="en-US" dirty="0"/>
              <a:t> = 0</a:t>
            </a:r>
          </a:p>
        </p:txBody>
      </p:sp>
      <p:pic>
        <p:nvPicPr>
          <p:cNvPr id="12" name="Picture 11"/>
          <p:cNvPicPr>
            <a:picLocks noChangeAspect="1"/>
          </p:cNvPicPr>
          <p:nvPr/>
        </p:nvPicPr>
        <p:blipFill>
          <a:blip r:embed="rId3"/>
          <a:stretch>
            <a:fillRect/>
          </a:stretch>
        </p:blipFill>
        <p:spPr>
          <a:xfrm>
            <a:off x="7552266" y="3214119"/>
            <a:ext cx="1185333" cy="1185333"/>
          </a:xfrm>
          <a:prstGeom prst="rect">
            <a:avLst/>
          </a:prstGeom>
        </p:spPr>
      </p:pic>
    </p:spTree>
    <p:extLst>
      <p:ext uri="{BB962C8B-B14F-4D97-AF65-F5344CB8AC3E}">
        <p14:creationId xmlns:p14="http://schemas.microsoft.com/office/powerpoint/2010/main" val="121872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P spid="8" grpId="0"/>
      <p:bldP spid="9" grpId="0"/>
      <p:bldP spid="10" grpId="0"/>
      <p:bldP spid="1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a:t>Linear classification</a:t>
            </a:r>
          </a:p>
        </p:txBody>
      </p:sp>
      <p:sp>
        <p:nvSpPr>
          <p:cNvPr id="3" name="Content Placeholder 2"/>
          <p:cNvSpPr>
            <a:spLocks noGrp="1"/>
          </p:cNvSpPr>
          <p:nvPr>
            <p:ph idx="1"/>
          </p:nvPr>
        </p:nvSpPr>
        <p:spPr>
          <a:xfrm>
            <a:off x="457200" y="1752600"/>
            <a:ext cx="7620000" cy="4766733"/>
          </a:xfrm>
        </p:spPr>
        <p:txBody>
          <a:bodyPr>
            <a:normAutofit/>
          </a:bodyPr>
          <a:lstStyle/>
          <a:p>
            <a:r>
              <a:rPr lang="en-US" dirty="0"/>
              <a:t>We can then define </a:t>
            </a:r>
            <a:r>
              <a:rPr lang="en-US" dirty="0">
                <a:solidFill>
                  <a:schemeClr val="tx2"/>
                </a:solidFill>
              </a:rPr>
              <a:t>weights</a:t>
            </a:r>
            <a:r>
              <a:rPr lang="en-US" dirty="0"/>
              <a:t> </a:t>
            </a:r>
            <a:r>
              <a:rPr lang="el-GR" i="1" dirty="0"/>
              <a:t>θ</a:t>
            </a:r>
            <a:r>
              <a:rPr lang="en-US" i="1" dirty="0"/>
              <a:t> </a:t>
            </a:r>
            <a:r>
              <a:rPr lang="en-US" dirty="0"/>
              <a:t>for each feature</a:t>
            </a:r>
          </a:p>
          <a:p>
            <a:r>
              <a:rPr lang="en-US" i="1" dirty="0"/>
              <a:t>	</a:t>
            </a:r>
            <a:r>
              <a:rPr lang="el-GR" i="1" dirty="0"/>
              <a:t>θ</a:t>
            </a:r>
            <a:r>
              <a:rPr lang="en-US" b="0" i="1" dirty="0"/>
              <a:t> </a:t>
            </a:r>
            <a:r>
              <a:rPr lang="en-US" b="0" dirty="0"/>
              <a:t>= { &lt;CMSC320, </a:t>
            </a:r>
            <a:r>
              <a:rPr lang="en-US" b="0" dirty="0" err="1"/>
              <a:t>not_beatles</a:t>
            </a:r>
            <a:r>
              <a:rPr lang="en-US" b="0" dirty="0"/>
              <a:t>&gt; = +1,</a:t>
            </a:r>
            <a:br>
              <a:rPr lang="en-US" b="0" dirty="0"/>
            </a:br>
            <a:r>
              <a:rPr lang="en-US" b="0" dirty="0"/>
              <a:t>		&lt;CMSC320, </a:t>
            </a:r>
            <a:r>
              <a:rPr lang="en-US" b="0" dirty="0" err="1"/>
              <a:t>beatles</a:t>
            </a:r>
            <a:r>
              <a:rPr lang="en-US" b="0" dirty="0"/>
              <a:t>&gt; = -1,</a:t>
            </a:r>
            <a:br>
              <a:rPr lang="en-US" b="0" dirty="0"/>
            </a:br>
            <a:r>
              <a:rPr lang="en-US" b="0" dirty="0"/>
              <a:t>		&lt;walrus, </a:t>
            </a:r>
            <a:r>
              <a:rPr lang="en-US" b="0" dirty="0" err="1"/>
              <a:t>not_beatles</a:t>
            </a:r>
            <a:r>
              <a:rPr lang="en-US" b="0" dirty="0"/>
              <a:t>&gt; = -0.3,</a:t>
            </a:r>
            <a:br>
              <a:rPr lang="en-US" b="0" dirty="0"/>
            </a:br>
            <a:r>
              <a:rPr lang="en-US" b="0" dirty="0"/>
              <a:t>		&lt;walrus, </a:t>
            </a:r>
            <a:r>
              <a:rPr lang="en-US" b="0" dirty="0" err="1"/>
              <a:t>beatles</a:t>
            </a:r>
            <a:r>
              <a:rPr lang="en-US" b="0" dirty="0"/>
              <a:t>&gt; = +1,</a:t>
            </a:r>
            <a:br>
              <a:rPr lang="en-US" b="0" dirty="0"/>
            </a:br>
            <a:r>
              <a:rPr lang="en-US" b="0" dirty="0"/>
              <a:t>		&lt;the, </a:t>
            </a:r>
            <a:r>
              <a:rPr lang="en-US" b="0" dirty="0" err="1"/>
              <a:t>not_beatles</a:t>
            </a:r>
            <a:r>
              <a:rPr lang="en-US" b="0" dirty="0"/>
              <a:t>&gt; = 0,</a:t>
            </a:r>
            <a:br>
              <a:rPr lang="en-US" b="0" dirty="0"/>
            </a:br>
            <a:r>
              <a:rPr lang="en-US" b="0" dirty="0"/>
              <a:t>		&lt;the, </a:t>
            </a:r>
            <a:r>
              <a:rPr lang="en-US" b="0" dirty="0" err="1"/>
              <a:t>beatles</a:t>
            </a:r>
            <a:r>
              <a:rPr lang="en-US" b="0" dirty="0"/>
              <a:t>&gt;, 0, </a:t>
            </a:r>
            <a:r>
              <a:rPr lang="mr-IN" b="0" dirty="0"/>
              <a:t>…</a:t>
            </a:r>
            <a:r>
              <a:rPr lang="en-US" b="0" dirty="0"/>
              <a:t> }</a:t>
            </a:r>
          </a:p>
          <a:p>
            <a:r>
              <a:rPr lang="en-US" dirty="0"/>
              <a:t>Write weights as vector that aligns with feature mapping</a:t>
            </a:r>
          </a:p>
          <a:p>
            <a:r>
              <a:rPr lang="en-US" dirty="0"/>
              <a:t>Score </a:t>
            </a:r>
            <a:r>
              <a:rPr lang="en-US" b="0" dirty="0"/>
              <a:t>𝝍 </a:t>
            </a:r>
            <a:r>
              <a:rPr lang="en-US" dirty="0"/>
              <a:t>of an instance </a:t>
            </a:r>
            <a:r>
              <a:rPr lang="en-US" i="1" dirty="0"/>
              <a:t>x</a:t>
            </a:r>
            <a:r>
              <a:rPr lang="en-US" dirty="0"/>
              <a:t> and class </a:t>
            </a:r>
            <a:r>
              <a:rPr lang="en-US" i="1" dirty="0"/>
              <a:t>y</a:t>
            </a:r>
            <a:r>
              <a:rPr lang="en-US" dirty="0"/>
              <a:t> is the sum of the weights for the features in that class:</a:t>
            </a:r>
          </a:p>
          <a:p>
            <a:r>
              <a:rPr lang="en-US" b="0" dirty="0"/>
              <a:t>	𝝍</a:t>
            </a:r>
            <a:r>
              <a:rPr lang="en-US" baseline="-25000" dirty="0" err="1"/>
              <a:t>x</a:t>
            </a:r>
            <a:r>
              <a:rPr lang="en-US" b="0" i="1" baseline="-25000" dirty="0" err="1"/>
              <a:t>y</a:t>
            </a:r>
            <a:r>
              <a:rPr lang="en-US" b="0" i="1" baseline="-25000" dirty="0"/>
              <a:t>	</a:t>
            </a:r>
            <a:r>
              <a:rPr lang="en-US" b="0" dirty="0"/>
              <a:t>= </a:t>
            </a:r>
            <a:r>
              <a:rPr lang="el-GR" b="0" dirty="0"/>
              <a:t>Σ</a:t>
            </a:r>
            <a:r>
              <a:rPr lang="en-US" b="0" dirty="0"/>
              <a:t> </a:t>
            </a:r>
            <a:r>
              <a:rPr lang="el-GR" b="0" i="1" dirty="0"/>
              <a:t>θ</a:t>
            </a:r>
            <a:r>
              <a:rPr lang="en-US" b="0" i="1" baseline="-25000" dirty="0"/>
              <a:t>n</a:t>
            </a:r>
            <a:r>
              <a:rPr lang="en-US" b="0" i="1" dirty="0"/>
              <a:t> </a:t>
            </a:r>
            <a:r>
              <a:rPr lang="en-US" b="0" i="1" dirty="0" err="1"/>
              <a:t>f</a:t>
            </a:r>
            <a:r>
              <a:rPr lang="en-US" b="0" i="1" baseline="-25000" dirty="0" err="1"/>
              <a:t>n</a:t>
            </a:r>
            <a:r>
              <a:rPr lang="en-US" b="0" dirty="0"/>
              <a:t>(</a:t>
            </a:r>
            <a:r>
              <a:rPr lang="en-US" dirty="0"/>
              <a:t>x</a:t>
            </a:r>
            <a:r>
              <a:rPr lang="en-US" b="0" i="1" dirty="0"/>
              <a:t>, y</a:t>
            </a:r>
            <a:r>
              <a:rPr lang="en-US" b="0" dirty="0"/>
              <a:t>)</a:t>
            </a:r>
            <a:r>
              <a:rPr lang="en-US" b="0" i="1" dirty="0"/>
              <a:t> </a:t>
            </a:r>
          </a:p>
          <a:p>
            <a:r>
              <a:rPr lang="en-US" b="0" i="1" dirty="0"/>
              <a:t>		= </a:t>
            </a:r>
            <a:r>
              <a:rPr lang="el-GR" i="1" dirty="0"/>
              <a:t>θ</a:t>
            </a:r>
            <a:r>
              <a:rPr lang="en-US" b="0" baseline="30000" dirty="0"/>
              <a:t>T</a:t>
            </a:r>
            <a:r>
              <a:rPr lang="en-US" b="0" i="1" dirty="0"/>
              <a:t> </a:t>
            </a:r>
            <a:r>
              <a:rPr lang="en-US" dirty="0"/>
              <a:t>f</a:t>
            </a:r>
            <a:r>
              <a:rPr lang="en-US" b="0" dirty="0"/>
              <a:t>(</a:t>
            </a:r>
            <a:r>
              <a:rPr lang="en-US" dirty="0"/>
              <a:t>x</a:t>
            </a:r>
            <a:r>
              <a:rPr lang="en-US" b="0" i="1" dirty="0"/>
              <a:t>, y</a:t>
            </a:r>
            <a:r>
              <a:rPr lang="en-US" b="0" dirty="0"/>
              <a:t>)</a:t>
            </a:r>
          </a:p>
        </p:txBody>
      </p:sp>
      <p:sp>
        <p:nvSpPr>
          <p:cNvPr id="4" name="Slide Number Placeholder 3"/>
          <p:cNvSpPr>
            <a:spLocks noGrp="1"/>
          </p:cNvSpPr>
          <p:nvPr>
            <p:ph type="sldNum" sz="quarter" idx="12"/>
          </p:nvPr>
        </p:nvSpPr>
        <p:spPr/>
        <p:txBody>
          <a:bodyPr/>
          <a:lstStyle/>
          <a:p>
            <a:fld id="{A2EF37A0-74FC-AB4F-AE4C-D9BFC6719E9F}" type="slidenum">
              <a:rPr lang="en-US" smtClean="0"/>
              <a:t>83</a:t>
            </a:fld>
            <a:endParaRPr lang="en-US"/>
          </a:p>
        </p:txBody>
      </p:sp>
    </p:spTree>
    <p:extLst>
      <p:ext uri="{BB962C8B-B14F-4D97-AF65-F5344CB8AC3E}">
        <p14:creationId xmlns:p14="http://schemas.microsoft.com/office/powerpoint/2010/main" val="173700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620001" cy="1371600"/>
          </a:xfrm>
        </p:spPr>
        <p:txBody>
          <a:bodyPr/>
          <a:lstStyle/>
          <a:p>
            <a:r>
              <a:rPr lang="en-US"/>
              <a:t>Linear classification</a:t>
            </a:r>
            <a:endParaRPr lang="en-US" dirty="0"/>
          </a:p>
        </p:txBody>
      </p:sp>
      <p:sp>
        <p:nvSpPr>
          <p:cNvPr id="3" name="Content Placeholder 2"/>
          <p:cNvSpPr>
            <a:spLocks noGrp="1"/>
          </p:cNvSpPr>
          <p:nvPr>
            <p:ph idx="1"/>
          </p:nvPr>
        </p:nvSpPr>
        <p:spPr/>
        <p:txBody>
          <a:bodyPr/>
          <a:lstStyle/>
          <a:p>
            <a:r>
              <a:rPr lang="en-US" dirty="0"/>
              <a:t>We have a feature function f(x, </a:t>
            </a:r>
            <a:r>
              <a:rPr lang="en-US" i="1" dirty="0"/>
              <a:t>y</a:t>
            </a:r>
            <a:r>
              <a:rPr lang="en-US" dirty="0"/>
              <a:t>) and a score </a:t>
            </a:r>
            <a:r>
              <a:rPr lang="en-US" b="0" dirty="0"/>
              <a:t>𝝍</a:t>
            </a:r>
            <a:r>
              <a:rPr lang="en-US" baseline="-25000" dirty="0" err="1"/>
              <a:t>x</a:t>
            </a:r>
            <a:r>
              <a:rPr lang="en-US" i="1" baseline="-25000" dirty="0" err="1"/>
              <a:t>y</a:t>
            </a:r>
            <a:r>
              <a:rPr lang="en-US" i="1" baseline="-25000" dirty="0"/>
              <a:t> </a:t>
            </a:r>
            <a:r>
              <a:rPr lang="en-US" i="1" dirty="0"/>
              <a:t>=</a:t>
            </a:r>
            <a:r>
              <a:rPr lang="el-GR" i="1" dirty="0"/>
              <a:t> θ</a:t>
            </a:r>
            <a:r>
              <a:rPr lang="en-US" b="0" baseline="30000" dirty="0"/>
              <a:t>T</a:t>
            </a:r>
            <a:r>
              <a:rPr lang="en-US" b="0" i="1" dirty="0"/>
              <a:t> </a:t>
            </a:r>
            <a:r>
              <a:rPr lang="en-US" dirty="0"/>
              <a:t>f</a:t>
            </a:r>
            <a:r>
              <a:rPr lang="en-US" b="0" dirty="0"/>
              <a:t>(</a:t>
            </a:r>
            <a:r>
              <a:rPr lang="en-US" dirty="0"/>
              <a:t>x</a:t>
            </a:r>
            <a:r>
              <a:rPr lang="en-US" b="0" i="1" dirty="0"/>
              <a:t>, y</a:t>
            </a:r>
            <a:r>
              <a:rPr lang="en-US" b="0" dirty="0"/>
              <a:t>)</a:t>
            </a:r>
            <a:r>
              <a:rPr lang="en-US" dirty="0"/>
              <a:t> </a:t>
            </a:r>
          </a:p>
        </p:txBody>
      </p:sp>
      <p:sp>
        <p:nvSpPr>
          <p:cNvPr id="4" name="Slide Number Placeholder 3"/>
          <p:cNvSpPr>
            <a:spLocks noGrp="1"/>
          </p:cNvSpPr>
          <p:nvPr>
            <p:ph type="sldNum" sz="quarter" idx="12"/>
          </p:nvPr>
        </p:nvSpPr>
        <p:spPr/>
        <p:txBody>
          <a:bodyPr/>
          <a:lstStyle/>
          <a:p>
            <a:fld id="{A2EF37A0-74FC-AB4F-AE4C-D9BFC6719E9F}" type="slidenum">
              <a:rPr lang="en-US" smtClean="0"/>
              <a:t>84</a:t>
            </a:fld>
            <a:endParaRPr lang="en-US"/>
          </a:p>
        </p:txBody>
      </p:sp>
      <p:pic>
        <p:nvPicPr>
          <p:cNvPr id="5" name="Picture 4"/>
          <p:cNvPicPr>
            <a:picLocks noChangeAspect="1"/>
          </p:cNvPicPr>
          <p:nvPr/>
        </p:nvPicPr>
        <p:blipFill>
          <a:blip r:embed="rId3"/>
          <a:stretch>
            <a:fillRect/>
          </a:stretch>
        </p:blipFill>
        <p:spPr>
          <a:xfrm>
            <a:off x="1097436" y="3421859"/>
            <a:ext cx="6596647" cy="1102783"/>
          </a:xfrm>
          <a:prstGeom prst="rect">
            <a:avLst/>
          </a:prstGeom>
        </p:spPr>
      </p:pic>
      <p:cxnSp>
        <p:nvCxnSpPr>
          <p:cNvPr id="7" name="Straight Arrow Connector 6"/>
          <p:cNvCxnSpPr/>
          <p:nvPr/>
        </p:nvCxnSpPr>
        <p:spPr>
          <a:xfrm flipV="1">
            <a:off x="3725333" y="4524642"/>
            <a:ext cx="338667" cy="335225"/>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8" name="TextBox 7"/>
          <p:cNvSpPr txBox="1"/>
          <p:nvPr/>
        </p:nvSpPr>
        <p:spPr>
          <a:xfrm>
            <a:off x="999069" y="4852872"/>
            <a:ext cx="4842934" cy="369332"/>
          </a:xfrm>
          <a:prstGeom prst="rect">
            <a:avLst/>
          </a:prstGeom>
          <a:noFill/>
        </p:spPr>
        <p:txBody>
          <a:bodyPr wrap="square" rtlCol="0">
            <a:spAutoFit/>
          </a:bodyPr>
          <a:lstStyle/>
          <a:p>
            <a:r>
              <a:rPr lang="en-US" dirty="0">
                <a:solidFill>
                  <a:schemeClr val="accent5"/>
                </a:solidFill>
              </a:rPr>
              <a:t>For each class y ∈ { </a:t>
            </a:r>
            <a:r>
              <a:rPr lang="en-US" dirty="0" err="1">
                <a:solidFill>
                  <a:schemeClr val="accent5"/>
                </a:solidFill>
              </a:rPr>
              <a:t>not_beatles</a:t>
            </a:r>
            <a:r>
              <a:rPr lang="en-US" dirty="0">
                <a:solidFill>
                  <a:schemeClr val="accent5"/>
                </a:solidFill>
              </a:rPr>
              <a:t>, </a:t>
            </a:r>
            <a:r>
              <a:rPr lang="en-US" dirty="0" err="1">
                <a:solidFill>
                  <a:schemeClr val="accent5"/>
                </a:solidFill>
              </a:rPr>
              <a:t>beatles</a:t>
            </a:r>
            <a:r>
              <a:rPr lang="en-US" dirty="0">
                <a:solidFill>
                  <a:schemeClr val="accent5"/>
                </a:solidFill>
              </a:rPr>
              <a:t> }</a:t>
            </a:r>
          </a:p>
        </p:txBody>
      </p:sp>
      <p:cxnSp>
        <p:nvCxnSpPr>
          <p:cNvPr id="9" name="Straight Arrow Connector 8"/>
          <p:cNvCxnSpPr/>
          <p:nvPr/>
        </p:nvCxnSpPr>
        <p:spPr>
          <a:xfrm flipH="1">
            <a:off x="5926666" y="3002023"/>
            <a:ext cx="254002" cy="284259"/>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11" name="TextBox 10"/>
          <p:cNvSpPr txBox="1"/>
          <p:nvPr/>
        </p:nvSpPr>
        <p:spPr>
          <a:xfrm>
            <a:off x="4487333" y="2651523"/>
            <a:ext cx="3860801" cy="646331"/>
          </a:xfrm>
          <a:prstGeom prst="rect">
            <a:avLst/>
          </a:prstGeom>
          <a:noFill/>
        </p:spPr>
        <p:txBody>
          <a:bodyPr wrap="square" rtlCol="0">
            <a:spAutoFit/>
          </a:bodyPr>
          <a:lstStyle/>
          <a:p>
            <a:r>
              <a:rPr lang="en-US" dirty="0">
                <a:solidFill>
                  <a:schemeClr val="accent3"/>
                </a:solidFill>
              </a:rPr>
              <a:t>Compute the score of the document for that class</a:t>
            </a:r>
          </a:p>
        </p:txBody>
      </p:sp>
      <p:cxnSp>
        <p:nvCxnSpPr>
          <p:cNvPr id="15" name="Straight Arrow Connector 14"/>
          <p:cNvCxnSpPr/>
          <p:nvPr/>
        </p:nvCxnSpPr>
        <p:spPr>
          <a:xfrm flipH="1">
            <a:off x="1405467" y="3132667"/>
            <a:ext cx="220133" cy="289192"/>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16" name="TextBox 15"/>
          <p:cNvSpPr txBox="1"/>
          <p:nvPr/>
        </p:nvSpPr>
        <p:spPr>
          <a:xfrm>
            <a:off x="457199" y="2523067"/>
            <a:ext cx="3149601" cy="646331"/>
          </a:xfrm>
          <a:prstGeom prst="rect">
            <a:avLst/>
          </a:prstGeom>
          <a:noFill/>
        </p:spPr>
        <p:txBody>
          <a:bodyPr wrap="square" rtlCol="0">
            <a:spAutoFit/>
          </a:bodyPr>
          <a:lstStyle/>
          <a:p>
            <a:r>
              <a:rPr lang="en-US" dirty="0">
                <a:solidFill>
                  <a:schemeClr val="accent4"/>
                </a:solidFill>
              </a:rPr>
              <a:t>And return the class with highest score!</a:t>
            </a:r>
          </a:p>
        </p:txBody>
      </p:sp>
      <p:cxnSp>
        <p:nvCxnSpPr>
          <p:cNvPr id="18" name="Straight Arrow Connector 17"/>
          <p:cNvCxnSpPr/>
          <p:nvPr/>
        </p:nvCxnSpPr>
        <p:spPr>
          <a:xfrm flipH="1" flipV="1">
            <a:off x="5300133" y="4064000"/>
            <a:ext cx="1032934" cy="1346199"/>
          </a:xfrm>
          <a:prstGeom prst="straightConnector1">
            <a:avLst/>
          </a:prstGeom>
          <a:ln>
            <a:solidFill>
              <a:schemeClr val="tx2"/>
            </a:solidFill>
            <a:tailEnd type="triangle"/>
          </a:ln>
        </p:spPr>
        <p:style>
          <a:lnRef idx="2">
            <a:schemeClr val="dk1"/>
          </a:lnRef>
          <a:fillRef idx="0">
            <a:schemeClr val="dk1"/>
          </a:fillRef>
          <a:effectRef idx="1">
            <a:schemeClr val="dk1"/>
          </a:effectRef>
          <a:fontRef idx="minor">
            <a:schemeClr val="tx1"/>
          </a:fontRef>
        </p:style>
      </p:cxnSp>
      <p:sp>
        <p:nvSpPr>
          <p:cNvPr id="19" name="TextBox 18"/>
          <p:cNvSpPr txBox="1"/>
          <p:nvPr/>
        </p:nvSpPr>
        <p:spPr>
          <a:xfrm>
            <a:off x="5520267" y="5410199"/>
            <a:ext cx="3014133" cy="923330"/>
          </a:xfrm>
          <a:prstGeom prst="rect">
            <a:avLst/>
          </a:prstGeom>
          <a:noFill/>
        </p:spPr>
        <p:txBody>
          <a:bodyPr wrap="square" rtlCol="0">
            <a:spAutoFit/>
          </a:bodyPr>
          <a:lstStyle/>
          <a:p>
            <a:r>
              <a:rPr lang="en-US" dirty="0">
                <a:solidFill>
                  <a:schemeClr val="tx2"/>
                </a:solidFill>
              </a:rPr>
              <a:t>Where did these weights come from? We’ll talk about this in the ML lectures </a:t>
            </a:r>
            <a:r>
              <a:rPr lang="mr-IN" dirty="0">
                <a:solidFill>
                  <a:schemeClr val="tx2"/>
                </a:solidFill>
              </a:rPr>
              <a:t>…</a:t>
            </a:r>
            <a:endParaRPr lang="en-US" dirty="0">
              <a:solidFill>
                <a:schemeClr val="tx2"/>
              </a:solidFill>
            </a:endParaRPr>
          </a:p>
        </p:txBody>
      </p:sp>
      <p:cxnSp>
        <p:nvCxnSpPr>
          <p:cNvPr id="21" name="Curved Connector 20"/>
          <p:cNvCxnSpPr/>
          <p:nvPr/>
        </p:nvCxnSpPr>
        <p:spPr>
          <a:xfrm rot="5400000" flipH="1" flipV="1">
            <a:off x="4292601" y="4512735"/>
            <a:ext cx="1727200" cy="1100664"/>
          </a:xfrm>
          <a:prstGeom prst="curvedConnector3">
            <a:avLst>
              <a:gd name="adj1" fmla="val 24510"/>
            </a:avLst>
          </a:prstGeom>
          <a:ln>
            <a:solidFill>
              <a:schemeClr val="tx2"/>
            </a:solidFill>
            <a:tailEnd type="triangle"/>
          </a:ln>
        </p:spPr>
        <p:style>
          <a:lnRef idx="2">
            <a:schemeClr val="accent5"/>
          </a:lnRef>
          <a:fillRef idx="0">
            <a:schemeClr val="accent5"/>
          </a:fillRef>
          <a:effectRef idx="1">
            <a:schemeClr val="accent5"/>
          </a:effectRef>
          <a:fontRef idx="minor">
            <a:schemeClr val="tx1"/>
          </a:fontRef>
        </p:style>
      </p:cxnSp>
      <p:sp>
        <p:nvSpPr>
          <p:cNvPr id="27" name="TextBox 26"/>
          <p:cNvSpPr txBox="1"/>
          <p:nvPr/>
        </p:nvSpPr>
        <p:spPr>
          <a:xfrm>
            <a:off x="2209801" y="5884950"/>
            <a:ext cx="3014133" cy="646331"/>
          </a:xfrm>
          <a:prstGeom prst="rect">
            <a:avLst/>
          </a:prstGeom>
          <a:noFill/>
        </p:spPr>
        <p:txBody>
          <a:bodyPr wrap="square" rtlCol="0">
            <a:spAutoFit/>
          </a:bodyPr>
          <a:lstStyle/>
          <a:p>
            <a:r>
              <a:rPr lang="en-US" dirty="0">
                <a:solidFill>
                  <a:schemeClr val="tx2"/>
                </a:solidFill>
              </a:rPr>
              <a:t>(</a:t>
            </a:r>
            <a:r>
              <a:rPr lang="mr-IN" dirty="0">
                <a:solidFill>
                  <a:schemeClr val="tx2"/>
                </a:solidFill>
              </a:rPr>
              <a:t>…</a:t>
            </a:r>
            <a:r>
              <a:rPr lang="en-US" dirty="0">
                <a:solidFill>
                  <a:schemeClr val="tx2"/>
                </a:solidFill>
              </a:rPr>
              <a:t> and also this whole “linear classifier” thing.)</a:t>
            </a:r>
          </a:p>
        </p:txBody>
      </p:sp>
    </p:spTree>
    <p:extLst>
      <p:ext uri="{BB962C8B-B14F-4D97-AF65-F5344CB8AC3E}">
        <p14:creationId xmlns:p14="http://schemas.microsoft.com/office/powerpoint/2010/main" val="351883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11" grpId="0"/>
      <p:bldP spid="16" grpId="0"/>
      <p:bldP spid="19" grpId="0"/>
      <p:bldP spid="2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654800" cy="1371600"/>
          </a:xfrm>
        </p:spPr>
        <p:txBody>
          <a:bodyPr/>
          <a:lstStyle/>
          <a:p>
            <a:r>
              <a:rPr lang="en-US" dirty="0"/>
              <a:t>Explicit Example</a:t>
            </a:r>
          </a:p>
        </p:txBody>
      </p:sp>
      <p:sp>
        <p:nvSpPr>
          <p:cNvPr id="3" name="Content Placeholder 2"/>
          <p:cNvSpPr>
            <a:spLocks noGrp="1"/>
          </p:cNvSpPr>
          <p:nvPr>
            <p:ph idx="1"/>
          </p:nvPr>
        </p:nvSpPr>
        <p:spPr>
          <a:xfrm>
            <a:off x="457200" y="1752600"/>
            <a:ext cx="7620000" cy="4827494"/>
          </a:xfrm>
        </p:spPr>
        <p:txBody>
          <a:bodyPr>
            <a:normAutofit/>
          </a:bodyPr>
          <a:lstStyle/>
          <a:p>
            <a:r>
              <a:rPr lang="en-US" dirty="0"/>
              <a:t>We are interested in classifying documents into one of two classes </a:t>
            </a:r>
            <a:r>
              <a:rPr lang="en-US" i="1" dirty="0"/>
              <a:t>y</a:t>
            </a:r>
            <a:r>
              <a:rPr lang="en-US" dirty="0"/>
              <a:t> ∈ </a:t>
            </a:r>
            <a:r>
              <a:rPr lang="en-US" i="1" dirty="0"/>
              <a:t>Y = </a:t>
            </a:r>
            <a:r>
              <a:rPr lang="en-US" dirty="0"/>
              <a:t>{ 0, 1 } = { </a:t>
            </a:r>
            <a:r>
              <a:rPr lang="en-US" dirty="0" err="1"/>
              <a:t>hates_cats</a:t>
            </a:r>
            <a:r>
              <a:rPr lang="en-US" dirty="0"/>
              <a:t>, </a:t>
            </a:r>
            <a:r>
              <a:rPr lang="en-US" dirty="0" err="1"/>
              <a:t>likes_cats</a:t>
            </a:r>
            <a:r>
              <a:rPr lang="en-US" dirty="0"/>
              <a:t>}</a:t>
            </a:r>
          </a:p>
          <a:p>
            <a:r>
              <a:rPr lang="en-US" dirty="0"/>
              <a:t>Document 1: I like cats</a:t>
            </a:r>
          </a:p>
          <a:p>
            <a:r>
              <a:rPr lang="en-US" dirty="0"/>
              <a:t>Document 2: I hate cats</a:t>
            </a:r>
          </a:p>
          <a:p>
            <a:endParaRPr lang="en-US" dirty="0"/>
          </a:p>
          <a:p>
            <a:endParaRPr lang="en-US" dirty="0"/>
          </a:p>
          <a:p>
            <a:endParaRPr lang="en-US" dirty="0"/>
          </a:p>
          <a:p>
            <a:endParaRPr lang="en-US" dirty="0"/>
          </a:p>
          <a:p>
            <a:r>
              <a:rPr lang="en-US" dirty="0"/>
              <a:t>Now, represent documents with a feature function:</a:t>
            </a:r>
            <a:br>
              <a:rPr lang="en-US" dirty="0"/>
            </a:br>
            <a:r>
              <a:rPr lang="en-US" dirty="0"/>
              <a:t>	f</a:t>
            </a:r>
            <a:r>
              <a:rPr lang="en-US" b="0" dirty="0"/>
              <a:t>(</a:t>
            </a:r>
            <a:r>
              <a:rPr lang="en-US" dirty="0"/>
              <a:t>x</a:t>
            </a:r>
            <a:r>
              <a:rPr lang="en-US" b="0" dirty="0"/>
              <a:t>, y = </a:t>
            </a:r>
            <a:r>
              <a:rPr lang="en-US" b="0" dirty="0" err="1"/>
              <a:t>hates_cats</a:t>
            </a:r>
            <a:r>
              <a:rPr lang="en-US" b="0" dirty="0"/>
              <a:t> = 0) =	[</a:t>
            </a:r>
            <a:r>
              <a:rPr lang="en-US" dirty="0" err="1"/>
              <a:t>x</a:t>
            </a:r>
            <a:r>
              <a:rPr lang="en-US" b="0" baseline="30000" dirty="0" err="1"/>
              <a:t>T</a:t>
            </a:r>
            <a:r>
              <a:rPr lang="en-US" b="0" dirty="0"/>
              <a:t>, </a:t>
            </a:r>
            <a:r>
              <a:rPr lang="en-US" dirty="0"/>
              <a:t>0</a:t>
            </a:r>
            <a:r>
              <a:rPr lang="en-US" b="0" baseline="30000" dirty="0"/>
              <a:t>T</a:t>
            </a:r>
            <a:r>
              <a:rPr lang="en-US" b="0" dirty="0"/>
              <a:t>, 1]</a:t>
            </a:r>
            <a:r>
              <a:rPr lang="en-US" b="0" baseline="30000" dirty="0"/>
              <a:t>T</a:t>
            </a:r>
            <a:br>
              <a:rPr lang="en-US" b="0" dirty="0"/>
            </a:br>
            <a:r>
              <a:rPr lang="en-US" b="0" dirty="0"/>
              <a:t>	</a:t>
            </a:r>
            <a:r>
              <a:rPr lang="en-US" dirty="0"/>
              <a:t>f</a:t>
            </a:r>
            <a:r>
              <a:rPr lang="en-US" b="0" dirty="0"/>
              <a:t>(</a:t>
            </a:r>
            <a:r>
              <a:rPr lang="en-US" dirty="0"/>
              <a:t>x</a:t>
            </a:r>
            <a:r>
              <a:rPr lang="en-US" b="0" dirty="0"/>
              <a:t>, y = </a:t>
            </a:r>
            <a:r>
              <a:rPr lang="en-US" b="0" dirty="0" err="1"/>
              <a:t>likes_cats</a:t>
            </a:r>
            <a:r>
              <a:rPr lang="en-US" b="0" dirty="0"/>
              <a:t> = 1) =		[</a:t>
            </a:r>
            <a:r>
              <a:rPr lang="en-US" dirty="0"/>
              <a:t>0</a:t>
            </a:r>
            <a:r>
              <a:rPr lang="en-US" b="0" baseline="30000" dirty="0"/>
              <a:t>T</a:t>
            </a:r>
            <a:r>
              <a:rPr lang="en-US" b="0" dirty="0"/>
              <a:t>, </a:t>
            </a:r>
            <a:r>
              <a:rPr lang="en-US" dirty="0" err="1"/>
              <a:t>x</a:t>
            </a:r>
            <a:r>
              <a:rPr lang="en-US" b="0" baseline="30000" dirty="0" err="1"/>
              <a:t>T</a:t>
            </a:r>
            <a:r>
              <a:rPr lang="en-US" b="0" dirty="0"/>
              <a:t>, 1]</a:t>
            </a:r>
            <a:r>
              <a:rPr lang="en-US" b="0" baseline="30000" dirty="0"/>
              <a:t>T</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85</a:t>
            </a:fld>
            <a:endParaRPr lang="en-US"/>
          </a:p>
        </p:txBody>
      </p:sp>
      <p:pic>
        <p:nvPicPr>
          <p:cNvPr id="9" name="Picture 8"/>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426039" y="2561581"/>
            <a:ext cx="1896696" cy="1206373"/>
          </a:xfrm>
          <a:prstGeom prst="rect">
            <a:avLst/>
          </a:prstGeom>
        </p:spPr>
      </p:pic>
      <p:graphicFrame>
        <p:nvGraphicFramePr>
          <p:cNvPr id="10" name="Table 9"/>
          <p:cNvGraphicFramePr>
            <a:graphicFrameLocks noGrp="1"/>
          </p:cNvGraphicFramePr>
          <p:nvPr>
            <p:extLst/>
          </p:nvPr>
        </p:nvGraphicFramePr>
        <p:xfrm>
          <a:off x="4009216" y="2892953"/>
          <a:ext cx="2032000" cy="1601840"/>
        </p:xfrm>
        <a:graphic>
          <a:graphicData uri="http://schemas.openxmlformats.org/drawingml/2006/table">
            <a:tbl>
              <a:tblPr firstRow="1" bandRow="1">
                <a:tableStyleId>{7E9639D4-E3E2-4D34-9284-5A2195B3D0D7}</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tblGrid>
              <a:tr h="865240">
                <a:tc>
                  <a:txBody>
                    <a:bodyPr/>
                    <a:lstStyle/>
                    <a:p>
                      <a:r>
                        <a:rPr lang="en-US" sz="1200" dirty="0"/>
                        <a:t>I</a:t>
                      </a:r>
                    </a:p>
                  </a:txBody>
                  <a:tcPr vert="vert270"/>
                </a:tc>
                <a:tc>
                  <a:txBody>
                    <a:bodyPr/>
                    <a:lstStyle/>
                    <a:p>
                      <a:r>
                        <a:rPr lang="en-US" sz="1200" dirty="0"/>
                        <a:t>like</a:t>
                      </a:r>
                    </a:p>
                  </a:txBody>
                  <a:tcPr vert="vert270"/>
                </a:tc>
                <a:tc>
                  <a:txBody>
                    <a:bodyPr/>
                    <a:lstStyle/>
                    <a:p>
                      <a:r>
                        <a:rPr lang="en-US" sz="1200" dirty="0"/>
                        <a:t>hate</a:t>
                      </a:r>
                    </a:p>
                  </a:txBody>
                  <a:tcPr vert="vert270"/>
                </a:tc>
                <a:tc>
                  <a:txBody>
                    <a:bodyPr/>
                    <a:lstStyle/>
                    <a:p>
                      <a:r>
                        <a:rPr lang="en-US" sz="1200" dirty="0"/>
                        <a:t>cats</a:t>
                      </a:r>
                    </a:p>
                  </a:txBody>
                  <a:tcPr vert="vert270"/>
                </a:tc>
                <a:extLst>
                  <a:ext uri="{0D108BD9-81ED-4DB2-BD59-A6C34878D82A}">
                    <a16:rowId xmlns:a16="http://schemas.microsoft.com/office/drawing/2014/main" val="10000"/>
                  </a:ext>
                </a:extLst>
              </a:tr>
              <a:tr h="370840">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10001"/>
                  </a:ext>
                </a:extLst>
              </a:tr>
              <a:tr h="357293">
                <a:tc>
                  <a:txBody>
                    <a:bodyPr/>
                    <a:lstStyle/>
                    <a:p>
                      <a:r>
                        <a:rPr lang="en-US" dirty="0"/>
                        <a:t>1</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extLst>
                  <a:ext uri="{0D108BD9-81ED-4DB2-BD59-A6C34878D82A}">
                    <a16:rowId xmlns:a16="http://schemas.microsoft.com/office/drawing/2014/main" val="10002"/>
                  </a:ext>
                </a:extLst>
              </a:tr>
            </a:tbl>
          </a:graphicData>
        </a:graphic>
      </p:graphicFrame>
      <p:sp>
        <p:nvSpPr>
          <p:cNvPr id="11" name="TextBox 10"/>
          <p:cNvSpPr txBox="1"/>
          <p:nvPr/>
        </p:nvSpPr>
        <p:spPr>
          <a:xfrm>
            <a:off x="2485216" y="3806374"/>
            <a:ext cx="1456267" cy="369332"/>
          </a:xfrm>
          <a:prstGeom prst="rect">
            <a:avLst/>
          </a:prstGeom>
          <a:noFill/>
        </p:spPr>
        <p:txBody>
          <a:bodyPr wrap="square" rtlCol="0">
            <a:spAutoFit/>
          </a:bodyPr>
          <a:lstStyle/>
          <a:p>
            <a:pPr algn="r"/>
            <a:r>
              <a:rPr lang="en-US" dirty="0"/>
              <a:t>x</a:t>
            </a:r>
            <a:r>
              <a:rPr lang="en-US" baseline="-25000" dirty="0"/>
              <a:t>1</a:t>
            </a:r>
            <a:r>
              <a:rPr lang="en-US" baseline="30000" dirty="0"/>
              <a:t>T</a:t>
            </a:r>
            <a:r>
              <a:rPr lang="en-US" dirty="0"/>
              <a:t> =</a:t>
            </a:r>
          </a:p>
        </p:txBody>
      </p:sp>
      <p:sp>
        <p:nvSpPr>
          <p:cNvPr id="12" name="TextBox 11"/>
          <p:cNvSpPr txBox="1"/>
          <p:nvPr/>
        </p:nvSpPr>
        <p:spPr>
          <a:xfrm>
            <a:off x="2485216" y="4170995"/>
            <a:ext cx="1456267" cy="369332"/>
          </a:xfrm>
          <a:prstGeom prst="rect">
            <a:avLst/>
          </a:prstGeom>
          <a:noFill/>
        </p:spPr>
        <p:txBody>
          <a:bodyPr wrap="square" rtlCol="0">
            <a:spAutoFit/>
          </a:bodyPr>
          <a:lstStyle/>
          <a:p>
            <a:pPr algn="r"/>
            <a:r>
              <a:rPr lang="en-US"/>
              <a:t>x</a:t>
            </a:r>
            <a:r>
              <a:rPr lang="en-US" baseline="-25000"/>
              <a:t>2</a:t>
            </a:r>
            <a:r>
              <a:rPr lang="en-US" baseline="30000"/>
              <a:t>T</a:t>
            </a:r>
            <a:r>
              <a:rPr lang="en-US"/>
              <a:t> =</a:t>
            </a:r>
            <a:endParaRPr lang="en-US" dirty="0"/>
          </a:p>
        </p:txBody>
      </p:sp>
      <p:sp>
        <p:nvSpPr>
          <p:cNvPr id="14" name="TextBox 13"/>
          <p:cNvSpPr txBox="1"/>
          <p:nvPr/>
        </p:nvSpPr>
        <p:spPr>
          <a:xfrm>
            <a:off x="6709589" y="3806375"/>
            <a:ext cx="1016001" cy="382455"/>
          </a:xfrm>
          <a:prstGeom prst="rect">
            <a:avLst/>
          </a:prstGeom>
          <a:noFill/>
        </p:spPr>
        <p:txBody>
          <a:bodyPr wrap="square" rtlCol="0">
            <a:spAutoFit/>
          </a:bodyPr>
          <a:lstStyle/>
          <a:p>
            <a:pPr algn="r"/>
            <a:r>
              <a:rPr lang="en-US" dirty="0"/>
              <a:t>y</a:t>
            </a:r>
            <a:r>
              <a:rPr lang="en-US" baseline="-25000" dirty="0"/>
              <a:t>1</a:t>
            </a:r>
            <a:r>
              <a:rPr lang="en-US" dirty="0"/>
              <a:t> = ?</a:t>
            </a:r>
          </a:p>
        </p:txBody>
      </p:sp>
      <p:sp>
        <p:nvSpPr>
          <p:cNvPr id="15" name="TextBox 14"/>
          <p:cNvSpPr txBox="1"/>
          <p:nvPr/>
        </p:nvSpPr>
        <p:spPr>
          <a:xfrm>
            <a:off x="6709589" y="4170996"/>
            <a:ext cx="1016001" cy="382455"/>
          </a:xfrm>
          <a:prstGeom prst="rect">
            <a:avLst/>
          </a:prstGeom>
          <a:noFill/>
        </p:spPr>
        <p:txBody>
          <a:bodyPr wrap="square" rtlCol="0">
            <a:spAutoFit/>
          </a:bodyPr>
          <a:lstStyle/>
          <a:p>
            <a:pPr algn="r"/>
            <a:r>
              <a:rPr lang="en-US" dirty="0"/>
              <a:t>y</a:t>
            </a:r>
            <a:r>
              <a:rPr lang="en-US" baseline="-25000" dirty="0"/>
              <a:t>2</a:t>
            </a:r>
            <a:r>
              <a:rPr lang="en-US" dirty="0"/>
              <a:t> = ?</a:t>
            </a:r>
          </a:p>
        </p:txBody>
      </p:sp>
    </p:spTree>
    <p:extLst>
      <p:ext uri="{BB962C8B-B14F-4D97-AF65-F5344CB8AC3E}">
        <p14:creationId xmlns:p14="http://schemas.microsoft.com/office/powerpoint/2010/main" val="230920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p:bldP spid="12" grpId="0"/>
      <p:bldP spid="14" grpId="0"/>
      <p:bldP spid="1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Explicit Example</a:t>
            </a:r>
          </a:p>
        </p:txBody>
      </p:sp>
      <p:sp>
        <p:nvSpPr>
          <p:cNvPr id="4" name="Slide Number Placeholder 3"/>
          <p:cNvSpPr>
            <a:spLocks noGrp="1"/>
          </p:cNvSpPr>
          <p:nvPr>
            <p:ph type="sldNum" sz="quarter" idx="12"/>
          </p:nvPr>
        </p:nvSpPr>
        <p:spPr/>
        <p:txBody>
          <a:bodyPr/>
          <a:lstStyle/>
          <a:p>
            <a:fld id="{A2EF37A0-74FC-AB4F-AE4C-D9BFC6719E9F}" type="slidenum">
              <a:rPr lang="en-US" smtClean="0"/>
              <a:t>86</a:t>
            </a:fld>
            <a:endParaRPr lang="en-US"/>
          </a:p>
        </p:txBody>
      </p:sp>
      <p:graphicFrame>
        <p:nvGraphicFramePr>
          <p:cNvPr id="5" name="Table 4"/>
          <p:cNvGraphicFramePr>
            <a:graphicFrameLocks noGrp="1"/>
          </p:cNvGraphicFramePr>
          <p:nvPr>
            <p:extLst/>
          </p:nvPr>
        </p:nvGraphicFramePr>
        <p:xfrm>
          <a:off x="3445655" y="3916912"/>
          <a:ext cx="5439582" cy="2087348"/>
        </p:xfrm>
        <a:graphic>
          <a:graphicData uri="http://schemas.openxmlformats.org/drawingml/2006/table">
            <a:tbl>
              <a:tblPr firstRow="1" bandRow="1">
                <a:tableStyleId>{7E9639D4-E3E2-4D34-9284-5A2195B3D0D7}</a:tableStyleId>
              </a:tblPr>
              <a:tblGrid>
                <a:gridCol w="604398">
                  <a:extLst>
                    <a:ext uri="{9D8B030D-6E8A-4147-A177-3AD203B41FA5}">
                      <a16:colId xmlns:a16="http://schemas.microsoft.com/office/drawing/2014/main" val="20000"/>
                    </a:ext>
                  </a:extLst>
                </a:gridCol>
                <a:gridCol w="604398">
                  <a:extLst>
                    <a:ext uri="{9D8B030D-6E8A-4147-A177-3AD203B41FA5}">
                      <a16:colId xmlns:a16="http://schemas.microsoft.com/office/drawing/2014/main" val="20001"/>
                    </a:ext>
                  </a:extLst>
                </a:gridCol>
                <a:gridCol w="604398">
                  <a:extLst>
                    <a:ext uri="{9D8B030D-6E8A-4147-A177-3AD203B41FA5}">
                      <a16:colId xmlns:a16="http://schemas.microsoft.com/office/drawing/2014/main" val="20002"/>
                    </a:ext>
                  </a:extLst>
                </a:gridCol>
                <a:gridCol w="604398">
                  <a:extLst>
                    <a:ext uri="{9D8B030D-6E8A-4147-A177-3AD203B41FA5}">
                      <a16:colId xmlns:a16="http://schemas.microsoft.com/office/drawing/2014/main" val="20003"/>
                    </a:ext>
                  </a:extLst>
                </a:gridCol>
                <a:gridCol w="604398">
                  <a:extLst>
                    <a:ext uri="{9D8B030D-6E8A-4147-A177-3AD203B41FA5}">
                      <a16:colId xmlns:a16="http://schemas.microsoft.com/office/drawing/2014/main" val="20004"/>
                    </a:ext>
                  </a:extLst>
                </a:gridCol>
                <a:gridCol w="604398">
                  <a:extLst>
                    <a:ext uri="{9D8B030D-6E8A-4147-A177-3AD203B41FA5}">
                      <a16:colId xmlns:a16="http://schemas.microsoft.com/office/drawing/2014/main" val="20005"/>
                    </a:ext>
                  </a:extLst>
                </a:gridCol>
                <a:gridCol w="604398">
                  <a:extLst>
                    <a:ext uri="{9D8B030D-6E8A-4147-A177-3AD203B41FA5}">
                      <a16:colId xmlns:a16="http://schemas.microsoft.com/office/drawing/2014/main" val="20006"/>
                    </a:ext>
                  </a:extLst>
                </a:gridCol>
                <a:gridCol w="604398">
                  <a:extLst>
                    <a:ext uri="{9D8B030D-6E8A-4147-A177-3AD203B41FA5}">
                      <a16:colId xmlns:a16="http://schemas.microsoft.com/office/drawing/2014/main" val="20007"/>
                    </a:ext>
                  </a:extLst>
                </a:gridCol>
                <a:gridCol w="604398">
                  <a:extLst>
                    <a:ext uri="{9D8B030D-6E8A-4147-A177-3AD203B41FA5}">
                      <a16:colId xmlns:a16="http://schemas.microsoft.com/office/drawing/2014/main" val="20008"/>
                    </a:ext>
                  </a:extLst>
                </a:gridCol>
              </a:tblGrid>
              <a:tr h="619228">
                <a:tc>
                  <a:txBody>
                    <a:bodyPr/>
                    <a:lstStyle/>
                    <a:p>
                      <a:r>
                        <a:rPr lang="en-US" sz="1200" dirty="0"/>
                        <a:t>I</a:t>
                      </a:r>
                    </a:p>
                  </a:txBody>
                  <a:tcPr vert="vert270"/>
                </a:tc>
                <a:tc>
                  <a:txBody>
                    <a:bodyPr/>
                    <a:lstStyle/>
                    <a:p>
                      <a:r>
                        <a:rPr lang="en-US" sz="1200" dirty="0"/>
                        <a:t>like</a:t>
                      </a:r>
                    </a:p>
                  </a:txBody>
                  <a:tcPr vert="vert270"/>
                </a:tc>
                <a:tc>
                  <a:txBody>
                    <a:bodyPr/>
                    <a:lstStyle/>
                    <a:p>
                      <a:r>
                        <a:rPr lang="en-US" sz="1200" dirty="0"/>
                        <a:t>hate</a:t>
                      </a:r>
                    </a:p>
                  </a:txBody>
                  <a:tcPr vert="vert270"/>
                </a:tc>
                <a:tc>
                  <a:txBody>
                    <a:bodyPr/>
                    <a:lstStyle/>
                    <a:p>
                      <a:r>
                        <a:rPr lang="en-US" sz="1200" dirty="0"/>
                        <a:t>cats</a:t>
                      </a:r>
                    </a:p>
                  </a:txBody>
                  <a:tcPr vert="vert270"/>
                </a:tc>
                <a:tc>
                  <a:txBody>
                    <a:bodyPr/>
                    <a:lstStyle/>
                    <a:p>
                      <a:r>
                        <a:rPr lang="en-US" sz="1200" dirty="0"/>
                        <a:t>I</a:t>
                      </a:r>
                    </a:p>
                  </a:txBody>
                  <a:tcPr vert="vert270"/>
                </a:tc>
                <a:tc>
                  <a:txBody>
                    <a:bodyPr/>
                    <a:lstStyle/>
                    <a:p>
                      <a:r>
                        <a:rPr lang="en-US" sz="1200" dirty="0"/>
                        <a:t>like</a:t>
                      </a:r>
                    </a:p>
                  </a:txBody>
                  <a:tcPr vert="vert270"/>
                </a:tc>
                <a:tc>
                  <a:txBody>
                    <a:bodyPr/>
                    <a:lstStyle/>
                    <a:p>
                      <a:r>
                        <a:rPr lang="en-US" sz="1200" dirty="0"/>
                        <a:t>hate</a:t>
                      </a:r>
                    </a:p>
                  </a:txBody>
                  <a:tcPr vert="vert270"/>
                </a:tc>
                <a:tc>
                  <a:txBody>
                    <a:bodyPr/>
                    <a:lstStyle/>
                    <a:p>
                      <a:r>
                        <a:rPr lang="en-US" sz="1200" dirty="0"/>
                        <a:t>cats</a:t>
                      </a:r>
                    </a:p>
                  </a:txBody>
                  <a:tcPr vert="vert270"/>
                </a:tc>
                <a:tc>
                  <a:txBody>
                    <a:bodyPr/>
                    <a:lstStyle/>
                    <a:p>
                      <a:r>
                        <a:rPr lang="en-US" sz="1200" dirty="0"/>
                        <a:t>--</a:t>
                      </a:r>
                    </a:p>
                  </a:txBody>
                  <a:tcPr vert="vert270"/>
                </a:tc>
                <a:extLst>
                  <a:ext uri="{0D108BD9-81ED-4DB2-BD59-A6C34878D82A}">
                    <a16:rowId xmlns:a16="http://schemas.microsoft.com/office/drawing/2014/main" val="10000"/>
                  </a:ext>
                </a:extLst>
              </a:tr>
              <a:tr h="370840">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extLst>
                  <a:ext uri="{0D108BD9-81ED-4DB2-BD59-A6C34878D82A}">
                    <a16:rowId xmlns:a16="http://schemas.microsoft.com/office/drawing/2014/main" val="10001"/>
                  </a:ext>
                </a:extLst>
              </a:tr>
              <a:tr h="357293">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extLst>
                  <a:ext uri="{0D108BD9-81ED-4DB2-BD59-A6C34878D82A}">
                    <a16:rowId xmlns:a16="http://schemas.microsoft.com/office/drawing/2014/main" val="10002"/>
                  </a:ext>
                </a:extLst>
              </a:tr>
              <a:tr h="357293">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extLst>
                  <a:ext uri="{0D108BD9-81ED-4DB2-BD59-A6C34878D82A}">
                    <a16:rowId xmlns:a16="http://schemas.microsoft.com/office/drawing/2014/main" val="10003"/>
                  </a:ext>
                </a:extLst>
              </a:tr>
              <a:tr h="357293">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extLst>
                  <a:ext uri="{0D108BD9-81ED-4DB2-BD59-A6C34878D82A}">
                    <a16:rowId xmlns:a16="http://schemas.microsoft.com/office/drawing/2014/main" val="10004"/>
                  </a:ext>
                </a:extLst>
              </a:tr>
            </a:tbl>
          </a:graphicData>
        </a:graphic>
      </p:graphicFrame>
      <p:pic>
        <p:nvPicPr>
          <p:cNvPr id="6" name="Picture 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872001" y="1163216"/>
            <a:ext cx="1896696" cy="1206373"/>
          </a:xfrm>
          <a:prstGeom prst="rect">
            <a:avLst/>
          </a:prstGeom>
        </p:spPr>
      </p:pic>
      <p:graphicFrame>
        <p:nvGraphicFramePr>
          <p:cNvPr id="7" name="Table 6"/>
          <p:cNvGraphicFramePr>
            <a:graphicFrameLocks noGrp="1"/>
          </p:cNvGraphicFramePr>
          <p:nvPr>
            <p:extLst/>
          </p:nvPr>
        </p:nvGraphicFramePr>
        <p:xfrm>
          <a:off x="4455178" y="1494588"/>
          <a:ext cx="2032000" cy="1601840"/>
        </p:xfrm>
        <a:graphic>
          <a:graphicData uri="http://schemas.openxmlformats.org/drawingml/2006/table">
            <a:tbl>
              <a:tblPr firstRow="1" bandRow="1">
                <a:tableStyleId>{7E9639D4-E3E2-4D34-9284-5A2195B3D0D7}</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tblGrid>
              <a:tr h="865240">
                <a:tc>
                  <a:txBody>
                    <a:bodyPr/>
                    <a:lstStyle/>
                    <a:p>
                      <a:r>
                        <a:rPr lang="en-US" sz="1200" dirty="0"/>
                        <a:t>I</a:t>
                      </a:r>
                    </a:p>
                  </a:txBody>
                  <a:tcPr vert="vert270"/>
                </a:tc>
                <a:tc>
                  <a:txBody>
                    <a:bodyPr/>
                    <a:lstStyle/>
                    <a:p>
                      <a:r>
                        <a:rPr lang="en-US" sz="1200" dirty="0"/>
                        <a:t>like</a:t>
                      </a:r>
                    </a:p>
                  </a:txBody>
                  <a:tcPr vert="vert270"/>
                </a:tc>
                <a:tc>
                  <a:txBody>
                    <a:bodyPr/>
                    <a:lstStyle/>
                    <a:p>
                      <a:r>
                        <a:rPr lang="en-US" sz="1200" dirty="0"/>
                        <a:t>hate</a:t>
                      </a:r>
                    </a:p>
                  </a:txBody>
                  <a:tcPr vert="vert270"/>
                </a:tc>
                <a:tc>
                  <a:txBody>
                    <a:bodyPr/>
                    <a:lstStyle/>
                    <a:p>
                      <a:r>
                        <a:rPr lang="en-US" sz="1200" dirty="0"/>
                        <a:t>cats</a:t>
                      </a:r>
                    </a:p>
                  </a:txBody>
                  <a:tcPr vert="vert270"/>
                </a:tc>
                <a:extLst>
                  <a:ext uri="{0D108BD9-81ED-4DB2-BD59-A6C34878D82A}">
                    <a16:rowId xmlns:a16="http://schemas.microsoft.com/office/drawing/2014/main" val="10000"/>
                  </a:ext>
                </a:extLst>
              </a:tr>
              <a:tr h="370840">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extLst>
                  <a:ext uri="{0D108BD9-81ED-4DB2-BD59-A6C34878D82A}">
                    <a16:rowId xmlns:a16="http://schemas.microsoft.com/office/drawing/2014/main" val="10001"/>
                  </a:ext>
                </a:extLst>
              </a:tr>
              <a:tr h="357293">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8" name="TextBox 7"/>
          <p:cNvSpPr txBox="1"/>
          <p:nvPr/>
        </p:nvSpPr>
        <p:spPr>
          <a:xfrm>
            <a:off x="2931178" y="2408009"/>
            <a:ext cx="1456267" cy="369332"/>
          </a:xfrm>
          <a:prstGeom prst="rect">
            <a:avLst/>
          </a:prstGeom>
          <a:noFill/>
        </p:spPr>
        <p:txBody>
          <a:bodyPr wrap="square" rtlCol="0">
            <a:spAutoFit/>
          </a:bodyPr>
          <a:lstStyle/>
          <a:p>
            <a:pPr algn="r"/>
            <a:r>
              <a:rPr lang="en-US" dirty="0"/>
              <a:t>x</a:t>
            </a:r>
            <a:r>
              <a:rPr lang="en-US" baseline="-25000" dirty="0"/>
              <a:t>1</a:t>
            </a:r>
            <a:r>
              <a:rPr lang="en-US" baseline="30000" dirty="0"/>
              <a:t>T</a:t>
            </a:r>
            <a:r>
              <a:rPr lang="en-US" dirty="0"/>
              <a:t> =</a:t>
            </a:r>
          </a:p>
        </p:txBody>
      </p:sp>
      <p:sp>
        <p:nvSpPr>
          <p:cNvPr id="9" name="TextBox 8"/>
          <p:cNvSpPr txBox="1"/>
          <p:nvPr/>
        </p:nvSpPr>
        <p:spPr>
          <a:xfrm>
            <a:off x="2931178" y="2772630"/>
            <a:ext cx="1456267" cy="369332"/>
          </a:xfrm>
          <a:prstGeom prst="rect">
            <a:avLst/>
          </a:prstGeom>
          <a:noFill/>
        </p:spPr>
        <p:txBody>
          <a:bodyPr wrap="square" rtlCol="0">
            <a:spAutoFit/>
          </a:bodyPr>
          <a:lstStyle/>
          <a:p>
            <a:pPr algn="r"/>
            <a:r>
              <a:rPr lang="en-US"/>
              <a:t>x</a:t>
            </a:r>
            <a:r>
              <a:rPr lang="en-US" baseline="-25000"/>
              <a:t>2</a:t>
            </a:r>
            <a:r>
              <a:rPr lang="en-US" baseline="30000"/>
              <a:t>T</a:t>
            </a:r>
            <a:r>
              <a:rPr lang="en-US"/>
              <a:t> =</a:t>
            </a:r>
            <a:endParaRPr lang="en-US" dirty="0"/>
          </a:p>
        </p:txBody>
      </p:sp>
      <p:sp>
        <p:nvSpPr>
          <p:cNvPr id="10" name="TextBox 9"/>
          <p:cNvSpPr txBox="1"/>
          <p:nvPr/>
        </p:nvSpPr>
        <p:spPr>
          <a:xfrm>
            <a:off x="7155551" y="2408010"/>
            <a:ext cx="1016001" cy="382455"/>
          </a:xfrm>
          <a:prstGeom prst="rect">
            <a:avLst/>
          </a:prstGeom>
          <a:noFill/>
        </p:spPr>
        <p:txBody>
          <a:bodyPr wrap="square" rtlCol="0">
            <a:spAutoFit/>
          </a:bodyPr>
          <a:lstStyle/>
          <a:p>
            <a:pPr algn="r"/>
            <a:r>
              <a:rPr lang="en-US" dirty="0"/>
              <a:t>y</a:t>
            </a:r>
            <a:r>
              <a:rPr lang="en-US" baseline="-25000" dirty="0"/>
              <a:t>1</a:t>
            </a:r>
            <a:r>
              <a:rPr lang="en-US" dirty="0"/>
              <a:t> = ?</a:t>
            </a:r>
          </a:p>
        </p:txBody>
      </p:sp>
      <p:sp>
        <p:nvSpPr>
          <p:cNvPr id="11" name="TextBox 10"/>
          <p:cNvSpPr txBox="1"/>
          <p:nvPr/>
        </p:nvSpPr>
        <p:spPr>
          <a:xfrm>
            <a:off x="7155551" y="2772631"/>
            <a:ext cx="1016001" cy="382455"/>
          </a:xfrm>
          <a:prstGeom prst="rect">
            <a:avLst/>
          </a:prstGeom>
          <a:noFill/>
        </p:spPr>
        <p:txBody>
          <a:bodyPr wrap="square" rtlCol="0">
            <a:spAutoFit/>
          </a:bodyPr>
          <a:lstStyle/>
          <a:p>
            <a:pPr algn="r"/>
            <a:r>
              <a:rPr lang="en-US" dirty="0"/>
              <a:t>y</a:t>
            </a:r>
            <a:r>
              <a:rPr lang="en-US" baseline="-25000" dirty="0"/>
              <a:t>2</a:t>
            </a:r>
            <a:r>
              <a:rPr lang="en-US" dirty="0"/>
              <a:t> = ?</a:t>
            </a:r>
          </a:p>
        </p:txBody>
      </p:sp>
      <p:sp>
        <p:nvSpPr>
          <p:cNvPr id="13" name="TextBox 12"/>
          <p:cNvSpPr txBox="1"/>
          <p:nvPr/>
        </p:nvSpPr>
        <p:spPr>
          <a:xfrm>
            <a:off x="457200" y="4570855"/>
            <a:ext cx="2988455" cy="369332"/>
          </a:xfrm>
          <a:prstGeom prst="rect">
            <a:avLst/>
          </a:prstGeom>
          <a:noFill/>
        </p:spPr>
        <p:txBody>
          <a:bodyPr wrap="square" rtlCol="0">
            <a:spAutoFit/>
          </a:bodyPr>
          <a:lstStyle/>
          <a:p>
            <a:pPr algn="r"/>
            <a:r>
              <a:rPr lang="en-US" dirty="0"/>
              <a:t>f(</a:t>
            </a:r>
            <a:r>
              <a:rPr lang="en-US" b="1" dirty="0"/>
              <a:t>x</a:t>
            </a:r>
            <a:r>
              <a:rPr lang="en-US" b="1" baseline="-25000" dirty="0"/>
              <a:t>1</a:t>
            </a:r>
            <a:r>
              <a:rPr lang="en-US" dirty="0"/>
              <a:t>, y = </a:t>
            </a:r>
            <a:r>
              <a:rPr lang="en-US" dirty="0" err="1"/>
              <a:t>hates_cats</a:t>
            </a:r>
            <a:r>
              <a:rPr lang="en-US" dirty="0"/>
              <a:t> = 0) =</a:t>
            </a:r>
          </a:p>
        </p:txBody>
      </p:sp>
      <p:sp>
        <p:nvSpPr>
          <p:cNvPr id="14" name="TextBox 13"/>
          <p:cNvSpPr txBox="1"/>
          <p:nvPr/>
        </p:nvSpPr>
        <p:spPr>
          <a:xfrm>
            <a:off x="457200" y="4935476"/>
            <a:ext cx="2988455" cy="369332"/>
          </a:xfrm>
          <a:prstGeom prst="rect">
            <a:avLst/>
          </a:prstGeom>
          <a:noFill/>
        </p:spPr>
        <p:txBody>
          <a:bodyPr wrap="square" rtlCol="0">
            <a:spAutoFit/>
          </a:bodyPr>
          <a:lstStyle/>
          <a:p>
            <a:pPr algn="r"/>
            <a:r>
              <a:rPr lang="en-US" dirty="0"/>
              <a:t>f(</a:t>
            </a:r>
            <a:r>
              <a:rPr lang="en-US" b="1" dirty="0"/>
              <a:t>x</a:t>
            </a:r>
            <a:r>
              <a:rPr lang="en-US" b="1" baseline="-25000" dirty="0"/>
              <a:t>1</a:t>
            </a:r>
            <a:r>
              <a:rPr lang="en-US" dirty="0"/>
              <a:t>, y = </a:t>
            </a:r>
            <a:r>
              <a:rPr lang="en-US" dirty="0" err="1"/>
              <a:t>likes_cats</a:t>
            </a:r>
            <a:r>
              <a:rPr lang="en-US" dirty="0"/>
              <a:t> = 1) =</a:t>
            </a:r>
          </a:p>
        </p:txBody>
      </p:sp>
      <p:sp>
        <p:nvSpPr>
          <p:cNvPr id="15" name="TextBox 14"/>
          <p:cNvSpPr txBox="1"/>
          <p:nvPr/>
        </p:nvSpPr>
        <p:spPr>
          <a:xfrm>
            <a:off x="457200" y="5261133"/>
            <a:ext cx="2988455" cy="369332"/>
          </a:xfrm>
          <a:prstGeom prst="rect">
            <a:avLst/>
          </a:prstGeom>
          <a:noFill/>
        </p:spPr>
        <p:txBody>
          <a:bodyPr wrap="square" rtlCol="0">
            <a:spAutoFit/>
          </a:bodyPr>
          <a:lstStyle/>
          <a:p>
            <a:pPr algn="r"/>
            <a:r>
              <a:rPr lang="en-US" dirty="0"/>
              <a:t>f(</a:t>
            </a:r>
            <a:r>
              <a:rPr lang="en-US" b="1" dirty="0"/>
              <a:t>x</a:t>
            </a:r>
            <a:r>
              <a:rPr lang="en-US" b="1" baseline="-25000" dirty="0"/>
              <a:t>2</a:t>
            </a:r>
            <a:r>
              <a:rPr lang="en-US" dirty="0"/>
              <a:t>, y = </a:t>
            </a:r>
            <a:r>
              <a:rPr lang="en-US" dirty="0" err="1"/>
              <a:t>hates_cats</a:t>
            </a:r>
            <a:r>
              <a:rPr lang="en-US" dirty="0"/>
              <a:t> = 0) =</a:t>
            </a:r>
          </a:p>
        </p:txBody>
      </p:sp>
      <p:sp>
        <p:nvSpPr>
          <p:cNvPr id="16" name="TextBox 15"/>
          <p:cNvSpPr txBox="1"/>
          <p:nvPr/>
        </p:nvSpPr>
        <p:spPr>
          <a:xfrm>
            <a:off x="457200" y="5625754"/>
            <a:ext cx="2988455" cy="369332"/>
          </a:xfrm>
          <a:prstGeom prst="rect">
            <a:avLst/>
          </a:prstGeom>
          <a:noFill/>
        </p:spPr>
        <p:txBody>
          <a:bodyPr wrap="square" rtlCol="0">
            <a:spAutoFit/>
          </a:bodyPr>
          <a:lstStyle/>
          <a:p>
            <a:pPr algn="r"/>
            <a:r>
              <a:rPr lang="en-US" dirty="0"/>
              <a:t>f(</a:t>
            </a:r>
            <a:r>
              <a:rPr lang="en-US" b="1" dirty="0"/>
              <a:t>x</a:t>
            </a:r>
            <a:r>
              <a:rPr lang="en-US" b="1" baseline="-25000" dirty="0"/>
              <a:t>2</a:t>
            </a:r>
            <a:r>
              <a:rPr lang="en-US" dirty="0"/>
              <a:t>, y = </a:t>
            </a:r>
            <a:r>
              <a:rPr lang="en-US" dirty="0" err="1"/>
              <a:t>likes_cats</a:t>
            </a:r>
            <a:r>
              <a:rPr lang="en-US" dirty="0"/>
              <a:t> = 1) =</a:t>
            </a:r>
          </a:p>
        </p:txBody>
      </p:sp>
      <p:grpSp>
        <p:nvGrpSpPr>
          <p:cNvPr id="20" name="Group 19"/>
          <p:cNvGrpSpPr/>
          <p:nvPr/>
        </p:nvGrpSpPr>
        <p:grpSpPr>
          <a:xfrm>
            <a:off x="310136" y="2144134"/>
            <a:ext cx="3329535" cy="646331"/>
            <a:chOff x="310136" y="2144134"/>
            <a:chExt cx="3329535" cy="646331"/>
          </a:xfrm>
        </p:grpSpPr>
        <p:sp>
          <p:nvSpPr>
            <p:cNvPr id="17" name="Rectangle 16"/>
            <p:cNvSpPr/>
            <p:nvPr/>
          </p:nvSpPr>
          <p:spPr>
            <a:xfrm>
              <a:off x="310136" y="2144134"/>
              <a:ext cx="2760989" cy="646331"/>
            </a:xfrm>
            <a:prstGeom prst="rect">
              <a:avLst/>
            </a:prstGeom>
          </p:spPr>
          <p:txBody>
            <a:bodyPr wrap="square">
              <a:spAutoFit/>
            </a:bodyPr>
            <a:lstStyle/>
            <a:p>
              <a:r>
                <a:rPr lang="en-US" dirty="0"/>
                <a:t>f(</a:t>
              </a:r>
              <a:r>
                <a:rPr lang="en-US" b="1" dirty="0"/>
                <a:t>x</a:t>
              </a:r>
              <a:r>
                <a:rPr lang="en-US" dirty="0"/>
                <a:t>, y = 0) =	[</a:t>
              </a:r>
              <a:r>
                <a:rPr lang="en-US" b="1" dirty="0" err="1"/>
                <a:t>x</a:t>
              </a:r>
              <a:r>
                <a:rPr lang="en-US" baseline="30000" dirty="0" err="1"/>
                <a:t>T</a:t>
              </a:r>
              <a:r>
                <a:rPr lang="en-US" dirty="0"/>
                <a:t>, 0</a:t>
              </a:r>
              <a:r>
                <a:rPr lang="en-US" baseline="30000" dirty="0"/>
                <a:t>T</a:t>
              </a:r>
              <a:r>
                <a:rPr lang="en-US" dirty="0"/>
                <a:t>, 1]</a:t>
              </a:r>
              <a:r>
                <a:rPr lang="en-US" baseline="30000" dirty="0"/>
                <a:t>T</a:t>
              </a:r>
              <a:br>
                <a:rPr lang="en-US" dirty="0"/>
              </a:br>
              <a:r>
                <a:rPr lang="en-US" dirty="0"/>
                <a:t>f(</a:t>
              </a:r>
              <a:r>
                <a:rPr lang="en-US" b="1" dirty="0"/>
                <a:t>x</a:t>
              </a:r>
              <a:r>
                <a:rPr lang="en-US" dirty="0"/>
                <a:t>, y = 1) =	[0</a:t>
              </a:r>
              <a:r>
                <a:rPr lang="en-US" baseline="30000" dirty="0"/>
                <a:t>T</a:t>
              </a:r>
              <a:r>
                <a:rPr lang="en-US" dirty="0"/>
                <a:t>, </a:t>
              </a:r>
              <a:r>
                <a:rPr lang="en-US" b="1" dirty="0" err="1"/>
                <a:t>x</a:t>
              </a:r>
              <a:r>
                <a:rPr lang="en-US" baseline="30000" dirty="0" err="1"/>
                <a:t>T</a:t>
              </a:r>
              <a:r>
                <a:rPr lang="en-US" dirty="0"/>
                <a:t>, 1]</a:t>
              </a:r>
              <a:r>
                <a:rPr lang="en-US" baseline="30000" dirty="0"/>
                <a:t>T</a:t>
              </a:r>
              <a:endParaRPr lang="en-US" dirty="0"/>
            </a:p>
          </p:txBody>
        </p:sp>
        <p:sp>
          <p:nvSpPr>
            <p:cNvPr id="18" name="Left Arrow 17"/>
            <p:cNvSpPr/>
            <p:nvPr/>
          </p:nvSpPr>
          <p:spPr>
            <a:xfrm>
              <a:off x="2931178" y="2144134"/>
              <a:ext cx="708493" cy="628496"/>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9" name="Down Arrow 18"/>
          <p:cNvSpPr/>
          <p:nvPr/>
        </p:nvSpPr>
        <p:spPr>
          <a:xfrm rot="19903958">
            <a:off x="1583732" y="2948694"/>
            <a:ext cx="645459" cy="1188701"/>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TextBox 20"/>
          <p:cNvSpPr txBox="1"/>
          <p:nvPr/>
        </p:nvSpPr>
        <p:spPr>
          <a:xfrm>
            <a:off x="3445655" y="3552291"/>
            <a:ext cx="2220039" cy="369332"/>
          </a:xfrm>
          <a:prstGeom prst="rect">
            <a:avLst/>
          </a:prstGeom>
          <a:noFill/>
        </p:spPr>
        <p:txBody>
          <a:bodyPr wrap="square" rtlCol="0">
            <a:spAutoFit/>
          </a:bodyPr>
          <a:lstStyle/>
          <a:p>
            <a:pPr algn="ctr"/>
            <a:r>
              <a:rPr lang="en-US" i="1" dirty="0"/>
              <a:t>y=0: </a:t>
            </a:r>
            <a:r>
              <a:rPr lang="en-US" i="1" dirty="0" err="1"/>
              <a:t>hates_cats</a:t>
            </a:r>
            <a:endParaRPr lang="en-US" i="1" dirty="0"/>
          </a:p>
        </p:txBody>
      </p:sp>
      <p:sp>
        <p:nvSpPr>
          <p:cNvPr id="22" name="TextBox 21"/>
          <p:cNvSpPr txBox="1"/>
          <p:nvPr/>
        </p:nvSpPr>
        <p:spPr>
          <a:xfrm>
            <a:off x="5665695" y="3552291"/>
            <a:ext cx="2505858" cy="369332"/>
          </a:xfrm>
          <a:prstGeom prst="rect">
            <a:avLst/>
          </a:prstGeom>
          <a:noFill/>
        </p:spPr>
        <p:txBody>
          <a:bodyPr wrap="square" rtlCol="0">
            <a:spAutoFit/>
          </a:bodyPr>
          <a:lstStyle/>
          <a:p>
            <a:pPr algn="ctr"/>
            <a:r>
              <a:rPr lang="en-US" i="1" dirty="0"/>
              <a:t> y=1: </a:t>
            </a:r>
            <a:r>
              <a:rPr lang="en-US" i="1" dirty="0" err="1"/>
              <a:t>likes_cats</a:t>
            </a:r>
            <a:endParaRPr lang="en-US" i="1" dirty="0"/>
          </a:p>
        </p:txBody>
      </p:sp>
      <p:sp>
        <p:nvSpPr>
          <p:cNvPr id="23" name="TextBox 22"/>
          <p:cNvSpPr txBox="1"/>
          <p:nvPr/>
        </p:nvSpPr>
        <p:spPr>
          <a:xfrm>
            <a:off x="8171552" y="3555637"/>
            <a:ext cx="703091" cy="369332"/>
          </a:xfrm>
          <a:prstGeom prst="rect">
            <a:avLst/>
          </a:prstGeom>
          <a:noFill/>
        </p:spPr>
        <p:txBody>
          <a:bodyPr wrap="square" rtlCol="0">
            <a:spAutoFit/>
          </a:bodyPr>
          <a:lstStyle/>
          <a:p>
            <a:pPr algn="ctr"/>
            <a:r>
              <a:rPr lang="en-US" dirty="0"/>
              <a:t>(1)</a:t>
            </a:r>
          </a:p>
        </p:txBody>
      </p:sp>
    </p:spTree>
    <p:extLst>
      <p:ext uri="{BB962C8B-B14F-4D97-AF65-F5344CB8AC3E}">
        <p14:creationId xmlns:p14="http://schemas.microsoft.com/office/powerpoint/2010/main" val="339829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P spid="14" grpId="0"/>
      <p:bldP spid="15" grpId="0"/>
      <p:bldP spid="16" grpId="0"/>
      <p:bldP spid="19" grpId="0" animBg="1"/>
      <p:bldP spid="21" grpId="0"/>
      <p:bldP spid="22" grpId="0"/>
      <p:bldP spid="2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Explicit Example</a:t>
            </a:r>
          </a:p>
        </p:txBody>
      </p:sp>
      <p:sp>
        <p:nvSpPr>
          <p:cNvPr id="3" name="Content Placeholder 2"/>
          <p:cNvSpPr>
            <a:spLocks noGrp="1"/>
          </p:cNvSpPr>
          <p:nvPr>
            <p:ph idx="1"/>
          </p:nvPr>
        </p:nvSpPr>
        <p:spPr>
          <a:xfrm>
            <a:off x="457200" y="1573310"/>
            <a:ext cx="8023412" cy="4373563"/>
          </a:xfrm>
        </p:spPr>
        <p:txBody>
          <a:bodyPr>
            <a:normAutofit/>
          </a:bodyPr>
          <a:lstStyle/>
          <a:p>
            <a:r>
              <a:rPr lang="en-US" dirty="0"/>
              <a:t>Now, assume we </a:t>
            </a:r>
            <a:r>
              <a:rPr lang="en-US"/>
              <a:t>have </a:t>
            </a:r>
            <a:r>
              <a:rPr lang="en-US">
                <a:solidFill>
                  <a:schemeClr val="tx2"/>
                </a:solidFill>
              </a:rPr>
              <a:t>weights</a:t>
            </a:r>
            <a:r>
              <a:rPr lang="en-US"/>
              <a:t> </a:t>
            </a:r>
            <a:r>
              <a:rPr lang="el-GR" i="1" dirty="0"/>
              <a:t>θ</a:t>
            </a:r>
            <a:r>
              <a:rPr lang="en-US" i="1" dirty="0"/>
              <a:t> </a:t>
            </a:r>
            <a:r>
              <a:rPr lang="en-US" dirty="0"/>
              <a:t>for each feature</a:t>
            </a:r>
          </a:p>
          <a:p>
            <a:r>
              <a:rPr lang="en-US" i="1" dirty="0"/>
              <a:t>	</a:t>
            </a:r>
            <a:r>
              <a:rPr lang="el-GR" sz="1400" i="1" dirty="0"/>
              <a:t>θ</a:t>
            </a:r>
            <a:r>
              <a:rPr lang="en-US" sz="1400" b="0" i="1" dirty="0"/>
              <a:t> </a:t>
            </a:r>
            <a:r>
              <a:rPr lang="en-US" sz="1400" b="0" dirty="0"/>
              <a:t>= {	&lt;I, </a:t>
            </a:r>
            <a:r>
              <a:rPr lang="en-US" sz="1400" b="0" dirty="0" err="1"/>
              <a:t>hates_cats</a:t>
            </a:r>
            <a:r>
              <a:rPr lang="en-US" sz="1400" b="0" dirty="0"/>
              <a:t>&gt; = 0, &lt;I, </a:t>
            </a:r>
            <a:r>
              <a:rPr lang="en-US" sz="1400" b="0" dirty="0" err="1"/>
              <a:t>likes_cats</a:t>
            </a:r>
            <a:r>
              <a:rPr lang="en-US" sz="1400" b="0" dirty="0"/>
              <a:t>&gt; = 0,</a:t>
            </a:r>
          </a:p>
          <a:p>
            <a:r>
              <a:rPr lang="en-US" sz="1400" b="0" dirty="0"/>
              <a:t>		&lt;like, </a:t>
            </a:r>
            <a:r>
              <a:rPr lang="en-US" sz="1400" b="0" dirty="0" err="1"/>
              <a:t>hates_cats</a:t>
            </a:r>
            <a:r>
              <a:rPr lang="en-US" sz="1400" b="0" dirty="0"/>
              <a:t>&gt; = -1, &lt;like, </a:t>
            </a:r>
            <a:r>
              <a:rPr lang="en-US" sz="1400" b="0" dirty="0" err="1"/>
              <a:t>likes_cats</a:t>
            </a:r>
            <a:r>
              <a:rPr lang="en-US" sz="1400" b="0" dirty="0"/>
              <a:t>&gt; = +1,</a:t>
            </a:r>
          </a:p>
          <a:p>
            <a:r>
              <a:rPr lang="en-US" sz="1400" b="0" dirty="0"/>
              <a:t>		&lt;hate, </a:t>
            </a:r>
            <a:r>
              <a:rPr lang="en-US" sz="1400" b="0" dirty="0" err="1"/>
              <a:t>hates_cats</a:t>
            </a:r>
            <a:r>
              <a:rPr lang="en-US" sz="1400" b="0" dirty="0"/>
              <a:t>&gt; = +1, &lt;hate, </a:t>
            </a:r>
            <a:r>
              <a:rPr lang="en-US" sz="1400" b="0" dirty="0" err="1"/>
              <a:t>likes_cats</a:t>
            </a:r>
            <a:r>
              <a:rPr lang="en-US" sz="1400" b="0" dirty="0"/>
              <a:t>&gt; = -1,</a:t>
            </a:r>
          </a:p>
          <a:p>
            <a:r>
              <a:rPr lang="en-US" sz="1400" b="0" dirty="0"/>
              <a:t>		&lt;cats, </a:t>
            </a:r>
            <a:r>
              <a:rPr lang="en-US" sz="1400" b="0" dirty="0" err="1"/>
              <a:t>hates_cats</a:t>
            </a:r>
            <a:r>
              <a:rPr lang="en-US" sz="1400" b="0" dirty="0"/>
              <a:t>&gt; = -0.1, &lt;cats, </a:t>
            </a:r>
            <a:r>
              <a:rPr lang="en-US" sz="1400" b="0" dirty="0" err="1"/>
              <a:t>likes_cats</a:t>
            </a:r>
            <a:r>
              <a:rPr lang="en-US" sz="1400" b="0" dirty="0"/>
              <a:t> = +0.5&gt;	}</a:t>
            </a:r>
            <a:endParaRPr lang="en-US" b="0" dirty="0"/>
          </a:p>
          <a:p>
            <a:r>
              <a:rPr lang="en-US" dirty="0"/>
              <a:t>Write weights as vector that aligns with feature mapping:</a:t>
            </a:r>
          </a:p>
        </p:txBody>
      </p:sp>
      <p:sp>
        <p:nvSpPr>
          <p:cNvPr id="4" name="Slide Number Placeholder 3"/>
          <p:cNvSpPr>
            <a:spLocks noGrp="1"/>
          </p:cNvSpPr>
          <p:nvPr>
            <p:ph type="sldNum" sz="quarter" idx="12"/>
          </p:nvPr>
        </p:nvSpPr>
        <p:spPr/>
        <p:txBody>
          <a:bodyPr/>
          <a:lstStyle/>
          <a:p>
            <a:fld id="{A2EF37A0-74FC-AB4F-AE4C-D9BFC6719E9F}" type="slidenum">
              <a:rPr lang="en-US" smtClean="0"/>
              <a:t>87</a:t>
            </a:fld>
            <a:endParaRPr lang="en-US"/>
          </a:p>
        </p:txBody>
      </p:sp>
      <p:graphicFrame>
        <p:nvGraphicFramePr>
          <p:cNvPr id="5" name="Table 4"/>
          <p:cNvGraphicFramePr>
            <a:graphicFrameLocks noGrp="1"/>
          </p:cNvGraphicFramePr>
          <p:nvPr>
            <p:extLst/>
          </p:nvPr>
        </p:nvGraphicFramePr>
        <p:xfrm>
          <a:off x="3041030" y="4638573"/>
          <a:ext cx="5439582" cy="2087348"/>
        </p:xfrm>
        <a:graphic>
          <a:graphicData uri="http://schemas.openxmlformats.org/drawingml/2006/table">
            <a:tbl>
              <a:tblPr firstRow="1" bandRow="1">
                <a:tableStyleId>{7E9639D4-E3E2-4D34-9284-5A2195B3D0D7}</a:tableStyleId>
              </a:tblPr>
              <a:tblGrid>
                <a:gridCol w="604398">
                  <a:extLst>
                    <a:ext uri="{9D8B030D-6E8A-4147-A177-3AD203B41FA5}">
                      <a16:colId xmlns:a16="http://schemas.microsoft.com/office/drawing/2014/main" val="20000"/>
                    </a:ext>
                  </a:extLst>
                </a:gridCol>
                <a:gridCol w="604398">
                  <a:extLst>
                    <a:ext uri="{9D8B030D-6E8A-4147-A177-3AD203B41FA5}">
                      <a16:colId xmlns:a16="http://schemas.microsoft.com/office/drawing/2014/main" val="20001"/>
                    </a:ext>
                  </a:extLst>
                </a:gridCol>
                <a:gridCol w="604398">
                  <a:extLst>
                    <a:ext uri="{9D8B030D-6E8A-4147-A177-3AD203B41FA5}">
                      <a16:colId xmlns:a16="http://schemas.microsoft.com/office/drawing/2014/main" val="20002"/>
                    </a:ext>
                  </a:extLst>
                </a:gridCol>
                <a:gridCol w="604398">
                  <a:extLst>
                    <a:ext uri="{9D8B030D-6E8A-4147-A177-3AD203B41FA5}">
                      <a16:colId xmlns:a16="http://schemas.microsoft.com/office/drawing/2014/main" val="20003"/>
                    </a:ext>
                  </a:extLst>
                </a:gridCol>
                <a:gridCol w="604398">
                  <a:extLst>
                    <a:ext uri="{9D8B030D-6E8A-4147-A177-3AD203B41FA5}">
                      <a16:colId xmlns:a16="http://schemas.microsoft.com/office/drawing/2014/main" val="20004"/>
                    </a:ext>
                  </a:extLst>
                </a:gridCol>
                <a:gridCol w="604398">
                  <a:extLst>
                    <a:ext uri="{9D8B030D-6E8A-4147-A177-3AD203B41FA5}">
                      <a16:colId xmlns:a16="http://schemas.microsoft.com/office/drawing/2014/main" val="20005"/>
                    </a:ext>
                  </a:extLst>
                </a:gridCol>
                <a:gridCol w="604398">
                  <a:extLst>
                    <a:ext uri="{9D8B030D-6E8A-4147-A177-3AD203B41FA5}">
                      <a16:colId xmlns:a16="http://schemas.microsoft.com/office/drawing/2014/main" val="20006"/>
                    </a:ext>
                  </a:extLst>
                </a:gridCol>
                <a:gridCol w="604398">
                  <a:extLst>
                    <a:ext uri="{9D8B030D-6E8A-4147-A177-3AD203B41FA5}">
                      <a16:colId xmlns:a16="http://schemas.microsoft.com/office/drawing/2014/main" val="20007"/>
                    </a:ext>
                  </a:extLst>
                </a:gridCol>
                <a:gridCol w="604398">
                  <a:extLst>
                    <a:ext uri="{9D8B030D-6E8A-4147-A177-3AD203B41FA5}">
                      <a16:colId xmlns:a16="http://schemas.microsoft.com/office/drawing/2014/main" val="20008"/>
                    </a:ext>
                  </a:extLst>
                </a:gridCol>
              </a:tblGrid>
              <a:tr h="619228">
                <a:tc>
                  <a:txBody>
                    <a:bodyPr/>
                    <a:lstStyle/>
                    <a:p>
                      <a:r>
                        <a:rPr lang="en-US" sz="1200" dirty="0"/>
                        <a:t>I</a:t>
                      </a:r>
                    </a:p>
                  </a:txBody>
                  <a:tcPr vert="vert270"/>
                </a:tc>
                <a:tc>
                  <a:txBody>
                    <a:bodyPr/>
                    <a:lstStyle/>
                    <a:p>
                      <a:r>
                        <a:rPr lang="en-US" sz="1200" dirty="0"/>
                        <a:t>like</a:t>
                      </a:r>
                    </a:p>
                  </a:txBody>
                  <a:tcPr vert="vert270"/>
                </a:tc>
                <a:tc>
                  <a:txBody>
                    <a:bodyPr/>
                    <a:lstStyle/>
                    <a:p>
                      <a:r>
                        <a:rPr lang="en-US" sz="1200" dirty="0"/>
                        <a:t>hate</a:t>
                      </a:r>
                    </a:p>
                  </a:txBody>
                  <a:tcPr vert="vert270"/>
                </a:tc>
                <a:tc>
                  <a:txBody>
                    <a:bodyPr/>
                    <a:lstStyle/>
                    <a:p>
                      <a:r>
                        <a:rPr lang="en-US" sz="1200" dirty="0"/>
                        <a:t>cats</a:t>
                      </a:r>
                    </a:p>
                  </a:txBody>
                  <a:tcPr vert="vert270"/>
                </a:tc>
                <a:tc>
                  <a:txBody>
                    <a:bodyPr/>
                    <a:lstStyle/>
                    <a:p>
                      <a:r>
                        <a:rPr lang="en-US" sz="1200" dirty="0"/>
                        <a:t>I</a:t>
                      </a:r>
                    </a:p>
                  </a:txBody>
                  <a:tcPr vert="vert270"/>
                </a:tc>
                <a:tc>
                  <a:txBody>
                    <a:bodyPr/>
                    <a:lstStyle/>
                    <a:p>
                      <a:r>
                        <a:rPr lang="en-US" sz="1200" dirty="0"/>
                        <a:t>like</a:t>
                      </a:r>
                    </a:p>
                  </a:txBody>
                  <a:tcPr vert="vert270"/>
                </a:tc>
                <a:tc>
                  <a:txBody>
                    <a:bodyPr/>
                    <a:lstStyle/>
                    <a:p>
                      <a:r>
                        <a:rPr lang="en-US" sz="1200" dirty="0"/>
                        <a:t>hate</a:t>
                      </a:r>
                    </a:p>
                  </a:txBody>
                  <a:tcPr vert="vert270"/>
                </a:tc>
                <a:tc>
                  <a:txBody>
                    <a:bodyPr/>
                    <a:lstStyle/>
                    <a:p>
                      <a:r>
                        <a:rPr lang="en-US" sz="1200" dirty="0"/>
                        <a:t>cats</a:t>
                      </a:r>
                    </a:p>
                  </a:txBody>
                  <a:tcPr vert="vert270"/>
                </a:tc>
                <a:tc>
                  <a:txBody>
                    <a:bodyPr/>
                    <a:lstStyle/>
                    <a:p>
                      <a:r>
                        <a:rPr lang="en-US" sz="1200" dirty="0"/>
                        <a:t>--</a:t>
                      </a:r>
                    </a:p>
                  </a:txBody>
                  <a:tcPr vert="vert270"/>
                </a:tc>
                <a:extLst>
                  <a:ext uri="{0D108BD9-81ED-4DB2-BD59-A6C34878D82A}">
                    <a16:rowId xmlns:a16="http://schemas.microsoft.com/office/drawing/2014/main" val="10000"/>
                  </a:ext>
                </a:extLst>
              </a:tr>
              <a:tr h="370840">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extLst>
                  <a:ext uri="{0D108BD9-81ED-4DB2-BD59-A6C34878D82A}">
                    <a16:rowId xmlns:a16="http://schemas.microsoft.com/office/drawing/2014/main" val="10001"/>
                  </a:ext>
                </a:extLst>
              </a:tr>
              <a:tr h="357293">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extLst>
                  <a:ext uri="{0D108BD9-81ED-4DB2-BD59-A6C34878D82A}">
                    <a16:rowId xmlns:a16="http://schemas.microsoft.com/office/drawing/2014/main" val="10002"/>
                  </a:ext>
                </a:extLst>
              </a:tr>
              <a:tr h="357293">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extLst>
                  <a:ext uri="{0D108BD9-81ED-4DB2-BD59-A6C34878D82A}">
                    <a16:rowId xmlns:a16="http://schemas.microsoft.com/office/drawing/2014/main" val="10003"/>
                  </a:ext>
                </a:extLst>
              </a:tr>
              <a:tr h="357293">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extLst>
                  <a:ext uri="{0D108BD9-81ED-4DB2-BD59-A6C34878D82A}">
                    <a16:rowId xmlns:a16="http://schemas.microsoft.com/office/drawing/2014/main" val="10004"/>
                  </a:ext>
                </a:extLst>
              </a:tr>
            </a:tbl>
          </a:graphicData>
        </a:graphic>
      </p:graphicFrame>
      <p:sp>
        <p:nvSpPr>
          <p:cNvPr id="6" name="TextBox 5"/>
          <p:cNvSpPr txBox="1"/>
          <p:nvPr/>
        </p:nvSpPr>
        <p:spPr>
          <a:xfrm>
            <a:off x="52575" y="5292516"/>
            <a:ext cx="2988455" cy="369332"/>
          </a:xfrm>
          <a:prstGeom prst="rect">
            <a:avLst/>
          </a:prstGeom>
          <a:noFill/>
        </p:spPr>
        <p:txBody>
          <a:bodyPr wrap="square" rtlCol="0">
            <a:spAutoFit/>
          </a:bodyPr>
          <a:lstStyle/>
          <a:p>
            <a:pPr algn="r"/>
            <a:r>
              <a:rPr lang="en-US" dirty="0"/>
              <a:t>f(</a:t>
            </a:r>
            <a:r>
              <a:rPr lang="en-US" b="1" dirty="0"/>
              <a:t>x</a:t>
            </a:r>
            <a:r>
              <a:rPr lang="en-US" b="1" baseline="-25000" dirty="0"/>
              <a:t>1</a:t>
            </a:r>
            <a:r>
              <a:rPr lang="en-US" dirty="0"/>
              <a:t>, y = </a:t>
            </a:r>
            <a:r>
              <a:rPr lang="en-US" dirty="0" err="1"/>
              <a:t>hates_cats</a:t>
            </a:r>
            <a:r>
              <a:rPr lang="en-US" dirty="0"/>
              <a:t> = 0) =</a:t>
            </a:r>
          </a:p>
        </p:txBody>
      </p:sp>
      <p:sp>
        <p:nvSpPr>
          <p:cNvPr id="7" name="TextBox 6"/>
          <p:cNvSpPr txBox="1"/>
          <p:nvPr/>
        </p:nvSpPr>
        <p:spPr>
          <a:xfrm>
            <a:off x="52575" y="5657137"/>
            <a:ext cx="2988455" cy="369332"/>
          </a:xfrm>
          <a:prstGeom prst="rect">
            <a:avLst/>
          </a:prstGeom>
          <a:noFill/>
        </p:spPr>
        <p:txBody>
          <a:bodyPr wrap="square" rtlCol="0">
            <a:spAutoFit/>
          </a:bodyPr>
          <a:lstStyle/>
          <a:p>
            <a:pPr algn="r"/>
            <a:r>
              <a:rPr lang="en-US" dirty="0"/>
              <a:t>f(</a:t>
            </a:r>
            <a:r>
              <a:rPr lang="en-US" b="1" dirty="0"/>
              <a:t>x</a:t>
            </a:r>
            <a:r>
              <a:rPr lang="en-US" b="1" baseline="-25000" dirty="0"/>
              <a:t>1</a:t>
            </a:r>
            <a:r>
              <a:rPr lang="en-US" dirty="0"/>
              <a:t>, y = </a:t>
            </a:r>
            <a:r>
              <a:rPr lang="en-US" dirty="0" err="1"/>
              <a:t>likes_cats</a:t>
            </a:r>
            <a:r>
              <a:rPr lang="en-US" dirty="0"/>
              <a:t> = 1) =</a:t>
            </a:r>
          </a:p>
        </p:txBody>
      </p:sp>
      <p:sp>
        <p:nvSpPr>
          <p:cNvPr id="8" name="TextBox 7"/>
          <p:cNvSpPr txBox="1"/>
          <p:nvPr/>
        </p:nvSpPr>
        <p:spPr>
          <a:xfrm>
            <a:off x="52575" y="5982794"/>
            <a:ext cx="2988455" cy="369332"/>
          </a:xfrm>
          <a:prstGeom prst="rect">
            <a:avLst/>
          </a:prstGeom>
          <a:noFill/>
        </p:spPr>
        <p:txBody>
          <a:bodyPr wrap="square" rtlCol="0">
            <a:spAutoFit/>
          </a:bodyPr>
          <a:lstStyle/>
          <a:p>
            <a:pPr algn="r"/>
            <a:r>
              <a:rPr lang="en-US" dirty="0"/>
              <a:t>f(</a:t>
            </a:r>
            <a:r>
              <a:rPr lang="en-US" b="1" dirty="0"/>
              <a:t>x</a:t>
            </a:r>
            <a:r>
              <a:rPr lang="en-US" b="1" baseline="-25000" dirty="0"/>
              <a:t>2</a:t>
            </a:r>
            <a:r>
              <a:rPr lang="en-US" dirty="0"/>
              <a:t>, y = </a:t>
            </a:r>
            <a:r>
              <a:rPr lang="en-US" dirty="0" err="1"/>
              <a:t>hates_cats</a:t>
            </a:r>
            <a:r>
              <a:rPr lang="en-US" dirty="0"/>
              <a:t> = 0) =</a:t>
            </a:r>
          </a:p>
        </p:txBody>
      </p:sp>
      <p:sp>
        <p:nvSpPr>
          <p:cNvPr id="9" name="TextBox 8"/>
          <p:cNvSpPr txBox="1"/>
          <p:nvPr/>
        </p:nvSpPr>
        <p:spPr>
          <a:xfrm>
            <a:off x="52575" y="6347415"/>
            <a:ext cx="2988455" cy="369332"/>
          </a:xfrm>
          <a:prstGeom prst="rect">
            <a:avLst/>
          </a:prstGeom>
          <a:noFill/>
        </p:spPr>
        <p:txBody>
          <a:bodyPr wrap="square" rtlCol="0">
            <a:spAutoFit/>
          </a:bodyPr>
          <a:lstStyle/>
          <a:p>
            <a:pPr algn="r"/>
            <a:r>
              <a:rPr lang="en-US" dirty="0"/>
              <a:t>f(</a:t>
            </a:r>
            <a:r>
              <a:rPr lang="en-US" b="1" dirty="0"/>
              <a:t>x</a:t>
            </a:r>
            <a:r>
              <a:rPr lang="en-US" b="1" baseline="-25000" dirty="0"/>
              <a:t>2</a:t>
            </a:r>
            <a:r>
              <a:rPr lang="en-US" dirty="0"/>
              <a:t>, y = </a:t>
            </a:r>
            <a:r>
              <a:rPr lang="en-US" dirty="0" err="1"/>
              <a:t>likes_cats</a:t>
            </a:r>
            <a:r>
              <a:rPr lang="en-US" dirty="0"/>
              <a:t> = 1) =</a:t>
            </a:r>
          </a:p>
        </p:txBody>
      </p:sp>
      <p:graphicFrame>
        <p:nvGraphicFramePr>
          <p:cNvPr id="10" name="Table 9"/>
          <p:cNvGraphicFramePr>
            <a:graphicFrameLocks noGrp="1"/>
          </p:cNvGraphicFramePr>
          <p:nvPr>
            <p:extLst/>
          </p:nvPr>
        </p:nvGraphicFramePr>
        <p:xfrm>
          <a:off x="3041031" y="4267733"/>
          <a:ext cx="5439582" cy="370840"/>
        </p:xfrm>
        <a:graphic>
          <a:graphicData uri="http://schemas.openxmlformats.org/drawingml/2006/table">
            <a:tbl>
              <a:tblPr firstRow="1" bandRow="1">
                <a:tableStyleId>{5940675A-B579-460E-94D1-54222C63F5DA}</a:tableStyleId>
              </a:tblPr>
              <a:tblGrid>
                <a:gridCol w="604398">
                  <a:extLst>
                    <a:ext uri="{9D8B030D-6E8A-4147-A177-3AD203B41FA5}">
                      <a16:colId xmlns:a16="http://schemas.microsoft.com/office/drawing/2014/main" val="20000"/>
                    </a:ext>
                  </a:extLst>
                </a:gridCol>
                <a:gridCol w="604398">
                  <a:extLst>
                    <a:ext uri="{9D8B030D-6E8A-4147-A177-3AD203B41FA5}">
                      <a16:colId xmlns:a16="http://schemas.microsoft.com/office/drawing/2014/main" val="20001"/>
                    </a:ext>
                  </a:extLst>
                </a:gridCol>
                <a:gridCol w="604398">
                  <a:extLst>
                    <a:ext uri="{9D8B030D-6E8A-4147-A177-3AD203B41FA5}">
                      <a16:colId xmlns:a16="http://schemas.microsoft.com/office/drawing/2014/main" val="20002"/>
                    </a:ext>
                  </a:extLst>
                </a:gridCol>
                <a:gridCol w="604398">
                  <a:extLst>
                    <a:ext uri="{9D8B030D-6E8A-4147-A177-3AD203B41FA5}">
                      <a16:colId xmlns:a16="http://schemas.microsoft.com/office/drawing/2014/main" val="20003"/>
                    </a:ext>
                  </a:extLst>
                </a:gridCol>
                <a:gridCol w="604398">
                  <a:extLst>
                    <a:ext uri="{9D8B030D-6E8A-4147-A177-3AD203B41FA5}">
                      <a16:colId xmlns:a16="http://schemas.microsoft.com/office/drawing/2014/main" val="20004"/>
                    </a:ext>
                  </a:extLst>
                </a:gridCol>
                <a:gridCol w="604398">
                  <a:extLst>
                    <a:ext uri="{9D8B030D-6E8A-4147-A177-3AD203B41FA5}">
                      <a16:colId xmlns:a16="http://schemas.microsoft.com/office/drawing/2014/main" val="20005"/>
                    </a:ext>
                  </a:extLst>
                </a:gridCol>
                <a:gridCol w="604398">
                  <a:extLst>
                    <a:ext uri="{9D8B030D-6E8A-4147-A177-3AD203B41FA5}">
                      <a16:colId xmlns:a16="http://schemas.microsoft.com/office/drawing/2014/main" val="20006"/>
                    </a:ext>
                  </a:extLst>
                </a:gridCol>
                <a:gridCol w="604398">
                  <a:extLst>
                    <a:ext uri="{9D8B030D-6E8A-4147-A177-3AD203B41FA5}">
                      <a16:colId xmlns:a16="http://schemas.microsoft.com/office/drawing/2014/main" val="20007"/>
                    </a:ext>
                  </a:extLst>
                </a:gridCol>
                <a:gridCol w="604398">
                  <a:extLst>
                    <a:ext uri="{9D8B030D-6E8A-4147-A177-3AD203B41FA5}">
                      <a16:colId xmlns:a16="http://schemas.microsoft.com/office/drawing/2014/main" val="20008"/>
                    </a:ext>
                  </a:extLst>
                </a:gridCol>
              </a:tblGrid>
              <a:tr h="370840">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-0.1</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0.5</a:t>
                      </a:r>
                    </a:p>
                  </a:txBody>
                  <a:tcPr/>
                </a:tc>
                <a:tc>
                  <a:txBody>
                    <a:bodyPr/>
                    <a:lstStyle/>
                    <a:p>
                      <a:r>
                        <a:rPr lang="en-US" dirty="0"/>
                        <a:t>1</a:t>
                      </a:r>
                    </a:p>
                  </a:txBody>
                  <a:tcPr/>
                </a:tc>
                <a:extLst>
                  <a:ext uri="{0D108BD9-81ED-4DB2-BD59-A6C34878D82A}">
                    <a16:rowId xmlns:a16="http://schemas.microsoft.com/office/drawing/2014/main" val="10000"/>
                  </a:ext>
                </a:extLst>
              </a:tr>
            </a:tbl>
          </a:graphicData>
        </a:graphic>
      </p:graphicFrame>
      <p:sp>
        <p:nvSpPr>
          <p:cNvPr id="11" name="TextBox 10"/>
          <p:cNvSpPr txBox="1"/>
          <p:nvPr/>
        </p:nvSpPr>
        <p:spPr>
          <a:xfrm>
            <a:off x="52575" y="4283348"/>
            <a:ext cx="2988455" cy="369332"/>
          </a:xfrm>
          <a:prstGeom prst="rect">
            <a:avLst/>
          </a:prstGeom>
          <a:noFill/>
        </p:spPr>
        <p:txBody>
          <a:bodyPr wrap="square" rtlCol="0">
            <a:spAutoFit/>
          </a:bodyPr>
          <a:lstStyle/>
          <a:p>
            <a:pPr algn="r"/>
            <a:r>
              <a:rPr lang="en-US" b="1" i="1" dirty="0"/>
              <a:t> </a:t>
            </a:r>
            <a:r>
              <a:rPr lang="en-US" dirty="0"/>
              <a:t>Parameter vector </a:t>
            </a:r>
            <a:r>
              <a:rPr lang="el-GR" b="1" i="1" dirty="0"/>
              <a:t>θ</a:t>
            </a:r>
            <a:r>
              <a:rPr lang="en-US" baseline="30000" dirty="0"/>
              <a:t> T</a:t>
            </a:r>
            <a:r>
              <a:rPr lang="en-US" i="1" dirty="0"/>
              <a:t> =</a:t>
            </a:r>
            <a:endParaRPr lang="en-US" dirty="0"/>
          </a:p>
        </p:txBody>
      </p:sp>
      <p:sp>
        <p:nvSpPr>
          <p:cNvPr id="12" name="TextBox 11"/>
          <p:cNvSpPr txBox="1"/>
          <p:nvPr/>
        </p:nvSpPr>
        <p:spPr>
          <a:xfrm>
            <a:off x="3051209" y="3928806"/>
            <a:ext cx="2220039" cy="369332"/>
          </a:xfrm>
          <a:prstGeom prst="rect">
            <a:avLst/>
          </a:prstGeom>
          <a:noFill/>
        </p:spPr>
        <p:txBody>
          <a:bodyPr wrap="square" rtlCol="0">
            <a:spAutoFit/>
          </a:bodyPr>
          <a:lstStyle/>
          <a:p>
            <a:pPr algn="ctr"/>
            <a:r>
              <a:rPr lang="en-US" i="1" dirty="0"/>
              <a:t>y=0: </a:t>
            </a:r>
            <a:r>
              <a:rPr lang="en-US" i="1" dirty="0" err="1"/>
              <a:t>hates_cats</a:t>
            </a:r>
            <a:endParaRPr lang="en-US" i="1" dirty="0"/>
          </a:p>
        </p:txBody>
      </p:sp>
      <p:sp>
        <p:nvSpPr>
          <p:cNvPr id="13" name="TextBox 12"/>
          <p:cNvSpPr txBox="1"/>
          <p:nvPr/>
        </p:nvSpPr>
        <p:spPr>
          <a:xfrm>
            <a:off x="5271249" y="3928806"/>
            <a:ext cx="2505858" cy="369332"/>
          </a:xfrm>
          <a:prstGeom prst="rect">
            <a:avLst/>
          </a:prstGeom>
          <a:noFill/>
        </p:spPr>
        <p:txBody>
          <a:bodyPr wrap="square" rtlCol="0">
            <a:spAutoFit/>
          </a:bodyPr>
          <a:lstStyle/>
          <a:p>
            <a:pPr algn="ctr"/>
            <a:r>
              <a:rPr lang="en-US" i="1" dirty="0"/>
              <a:t> y=1: </a:t>
            </a:r>
            <a:r>
              <a:rPr lang="en-US" i="1" dirty="0" err="1"/>
              <a:t>likes_cats</a:t>
            </a:r>
            <a:endParaRPr lang="en-US" i="1" dirty="0"/>
          </a:p>
        </p:txBody>
      </p:sp>
      <p:sp>
        <p:nvSpPr>
          <p:cNvPr id="14" name="TextBox 13"/>
          <p:cNvSpPr txBox="1"/>
          <p:nvPr/>
        </p:nvSpPr>
        <p:spPr>
          <a:xfrm>
            <a:off x="7777106" y="3932152"/>
            <a:ext cx="703091" cy="369332"/>
          </a:xfrm>
          <a:prstGeom prst="rect">
            <a:avLst/>
          </a:prstGeom>
          <a:noFill/>
        </p:spPr>
        <p:txBody>
          <a:bodyPr wrap="square" rtlCol="0">
            <a:spAutoFit/>
          </a:bodyPr>
          <a:lstStyle/>
          <a:p>
            <a:pPr algn="ctr"/>
            <a:r>
              <a:rPr lang="en-US" dirty="0"/>
              <a:t>(1)</a:t>
            </a:r>
          </a:p>
        </p:txBody>
      </p:sp>
    </p:spTree>
    <p:extLst>
      <p:ext uri="{BB962C8B-B14F-4D97-AF65-F5344CB8AC3E}">
        <p14:creationId xmlns:p14="http://schemas.microsoft.com/office/powerpoint/2010/main" val="143029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P spid="8" grpId="0"/>
      <p:bldP spid="9" grpId="0"/>
      <p:bldP spid="11" grpId="0"/>
      <p:bldP spid="12" grpId="0"/>
      <p:bldP spid="13" grpId="0"/>
      <p:bldP spid="1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Explicit example</a:t>
            </a:r>
          </a:p>
        </p:txBody>
      </p:sp>
      <p:sp>
        <p:nvSpPr>
          <p:cNvPr id="3" name="Content Placeholder 2"/>
          <p:cNvSpPr>
            <a:spLocks noGrp="1"/>
          </p:cNvSpPr>
          <p:nvPr>
            <p:ph idx="1"/>
          </p:nvPr>
        </p:nvSpPr>
        <p:spPr>
          <a:xfrm>
            <a:off x="457200" y="1752600"/>
            <a:ext cx="6911788" cy="4373563"/>
          </a:xfrm>
        </p:spPr>
        <p:txBody>
          <a:bodyPr/>
          <a:lstStyle/>
          <a:p>
            <a:r>
              <a:rPr lang="en-US" dirty="0"/>
              <a:t>Score </a:t>
            </a:r>
            <a:r>
              <a:rPr lang="en-US" b="0" dirty="0"/>
              <a:t>𝝍 </a:t>
            </a:r>
            <a:r>
              <a:rPr lang="en-US" dirty="0"/>
              <a:t>of an instance </a:t>
            </a:r>
            <a:r>
              <a:rPr lang="en-US" i="1" dirty="0"/>
              <a:t>x</a:t>
            </a:r>
            <a:r>
              <a:rPr lang="en-US" dirty="0"/>
              <a:t> and class </a:t>
            </a:r>
            <a:r>
              <a:rPr lang="en-US" i="1" dirty="0"/>
              <a:t>y</a:t>
            </a:r>
            <a:r>
              <a:rPr lang="en-US" dirty="0"/>
              <a:t> is the sum of the weights for the features in that class:</a:t>
            </a:r>
          </a:p>
          <a:p>
            <a:r>
              <a:rPr lang="en-US" b="0" dirty="0"/>
              <a:t>	𝝍</a:t>
            </a:r>
            <a:r>
              <a:rPr lang="en-US" baseline="-25000" dirty="0" err="1"/>
              <a:t>x</a:t>
            </a:r>
            <a:r>
              <a:rPr lang="en-US" b="0" i="1" baseline="-25000" dirty="0" err="1"/>
              <a:t>y</a:t>
            </a:r>
            <a:r>
              <a:rPr lang="en-US" b="0" i="1" baseline="-25000" dirty="0"/>
              <a:t>	</a:t>
            </a:r>
            <a:r>
              <a:rPr lang="en-US" b="0" dirty="0"/>
              <a:t>= </a:t>
            </a:r>
            <a:r>
              <a:rPr lang="el-GR" b="0" dirty="0"/>
              <a:t>Σ</a:t>
            </a:r>
            <a:r>
              <a:rPr lang="en-US" b="0" dirty="0"/>
              <a:t> </a:t>
            </a:r>
            <a:r>
              <a:rPr lang="el-GR" b="0" i="1" dirty="0"/>
              <a:t>θ</a:t>
            </a:r>
            <a:r>
              <a:rPr lang="en-US" b="0" i="1" baseline="-25000" dirty="0"/>
              <a:t>n</a:t>
            </a:r>
            <a:r>
              <a:rPr lang="en-US" b="0" i="1" dirty="0"/>
              <a:t> </a:t>
            </a:r>
            <a:r>
              <a:rPr lang="en-US" b="0" i="1" dirty="0" err="1"/>
              <a:t>f</a:t>
            </a:r>
            <a:r>
              <a:rPr lang="en-US" b="0" i="1" baseline="-25000" dirty="0" err="1"/>
              <a:t>n</a:t>
            </a:r>
            <a:r>
              <a:rPr lang="en-US" b="0" dirty="0"/>
              <a:t>(</a:t>
            </a:r>
            <a:r>
              <a:rPr lang="en-US" dirty="0"/>
              <a:t>x</a:t>
            </a:r>
            <a:r>
              <a:rPr lang="en-US" b="0" i="1" dirty="0"/>
              <a:t>, y</a:t>
            </a:r>
            <a:r>
              <a:rPr lang="en-US" b="0" dirty="0"/>
              <a:t>)</a:t>
            </a:r>
            <a:r>
              <a:rPr lang="en-US" b="0" i="1" dirty="0"/>
              <a:t> </a:t>
            </a:r>
          </a:p>
          <a:p>
            <a:r>
              <a:rPr lang="en-US" b="0" i="1" dirty="0"/>
              <a:t>		= </a:t>
            </a:r>
            <a:r>
              <a:rPr lang="el-GR" i="1" dirty="0"/>
              <a:t>θ</a:t>
            </a:r>
            <a:r>
              <a:rPr lang="en-US" b="0" baseline="30000" dirty="0"/>
              <a:t>T</a:t>
            </a:r>
            <a:r>
              <a:rPr lang="en-US" b="0" i="1" dirty="0"/>
              <a:t> </a:t>
            </a:r>
            <a:r>
              <a:rPr lang="en-US" dirty="0"/>
              <a:t>f</a:t>
            </a:r>
            <a:r>
              <a:rPr lang="en-US" b="0" dirty="0"/>
              <a:t>(</a:t>
            </a:r>
            <a:r>
              <a:rPr lang="en-US" dirty="0"/>
              <a:t>x</a:t>
            </a:r>
            <a:r>
              <a:rPr lang="en-US" b="0" i="1" dirty="0"/>
              <a:t>, y</a:t>
            </a:r>
            <a:r>
              <a:rPr lang="en-US" b="0" dirty="0"/>
              <a:t>)</a:t>
            </a:r>
          </a:p>
          <a:p>
            <a:r>
              <a:rPr lang="en-US" b="0" dirty="0"/>
              <a:t>Let’s compute 𝝍</a:t>
            </a:r>
            <a:r>
              <a:rPr lang="en-US" baseline="-25000" dirty="0"/>
              <a:t>x1,</a:t>
            </a:r>
            <a:r>
              <a:rPr lang="en-US" b="0" i="1" baseline="-25000" dirty="0"/>
              <a:t>y=</a:t>
            </a:r>
            <a:r>
              <a:rPr lang="en-US" b="0" i="1" baseline="-25000" dirty="0" err="1"/>
              <a:t>hates_cats</a:t>
            </a:r>
            <a:r>
              <a:rPr lang="en-US" b="0" i="1" dirty="0"/>
              <a:t> </a:t>
            </a:r>
            <a:r>
              <a:rPr lang="mr-IN" b="0" i="1" dirty="0"/>
              <a:t>…</a:t>
            </a:r>
            <a:endParaRPr lang="en-US" b="0" i="1" dirty="0"/>
          </a:p>
          <a:p>
            <a:pPr marL="342900" indent="-342900">
              <a:buFont typeface="Arial" charset="0"/>
              <a:buChar char="•"/>
            </a:pPr>
            <a:r>
              <a:rPr lang="en-US" b="0" dirty="0"/>
              <a:t>𝝍</a:t>
            </a:r>
            <a:r>
              <a:rPr lang="en-US" baseline="-25000" dirty="0"/>
              <a:t>x1,</a:t>
            </a:r>
            <a:r>
              <a:rPr lang="en-US" b="0" i="1" baseline="-25000" dirty="0"/>
              <a:t>y=</a:t>
            </a:r>
            <a:r>
              <a:rPr lang="en-US" b="0" i="1" baseline="-25000" dirty="0" err="1"/>
              <a:t>hates_cats</a:t>
            </a:r>
            <a:r>
              <a:rPr lang="en-US" b="0" i="1" baseline="-25000" dirty="0"/>
              <a:t> </a:t>
            </a:r>
            <a:r>
              <a:rPr lang="en-US" b="0" i="1" dirty="0"/>
              <a:t>= </a:t>
            </a:r>
            <a:r>
              <a:rPr lang="el-GR" i="1" dirty="0"/>
              <a:t>θ</a:t>
            </a:r>
            <a:r>
              <a:rPr lang="en-US" b="0" baseline="30000" dirty="0"/>
              <a:t>T</a:t>
            </a:r>
            <a:r>
              <a:rPr lang="en-US" b="0" i="1" dirty="0"/>
              <a:t> </a:t>
            </a:r>
            <a:r>
              <a:rPr lang="en-US" dirty="0"/>
              <a:t>f</a:t>
            </a:r>
            <a:r>
              <a:rPr lang="en-US" b="0" dirty="0"/>
              <a:t>(</a:t>
            </a:r>
            <a:r>
              <a:rPr lang="en-US" dirty="0"/>
              <a:t>x</a:t>
            </a:r>
            <a:r>
              <a:rPr lang="en-US" baseline="-25000" dirty="0"/>
              <a:t>1</a:t>
            </a:r>
            <a:r>
              <a:rPr lang="en-US" b="0" i="1" dirty="0"/>
              <a:t>, y </a:t>
            </a:r>
            <a:r>
              <a:rPr lang="en-US" b="0" dirty="0"/>
              <a:t>= </a:t>
            </a:r>
            <a:r>
              <a:rPr lang="en-US" b="0" dirty="0" err="1"/>
              <a:t>hates_cats</a:t>
            </a:r>
            <a:r>
              <a:rPr lang="en-US" b="0" dirty="0"/>
              <a:t> = 0)</a:t>
            </a:r>
          </a:p>
          <a:p>
            <a:pPr marL="342900" indent="-342900">
              <a:buFont typeface="Arial" charset="0"/>
              <a:buChar char="•"/>
            </a:pPr>
            <a:r>
              <a:rPr lang="en-US" b="0" dirty="0"/>
              <a:t>= </a:t>
            </a:r>
            <a:r>
              <a:rPr lang="en-US" sz="1400" b="0" dirty="0"/>
              <a:t>0*1 + -1*1 + 1*0 + -0.1*1 + 0*0 + 1*0 + -1*0 + 0.5*0 + 1*1</a:t>
            </a:r>
          </a:p>
          <a:p>
            <a:pPr marL="342900" indent="-342900">
              <a:buFont typeface="Arial" charset="0"/>
              <a:buChar char="•"/>
            </a:pPr>
            <a:r>
              <a:rPr lang="en-US" b="0" dirty="0"/>
              <a:t>= -1 - 0.1 + 1 = </a:t>
            </a:r>
            <a:r>
              <a:rPr lang="en-US" dirty="0"/>
              <a:t>-0.1</a:t>
            </a:r>
          </a:p>
        </p:txBody>
      </p:sp>
      <p:sp>
        <p:nvSpPr>
          <p:cNvPr id="4" name="Slide Number Placeholder 3"/>
          <p:cNvSpPr>
            <a:spLocks noGrp="1"/>
          </p:cNvSpPr>
          <p:nvPr>
            <p:ph type="sldNum" sz="quarter" idx="12"/>
          </p:nvPr>
        </p:nvSpPr>
        <p:spPr/>
        <p:txBody>
          <a:bodyPr/>
          <a:lstStyle/>
          <a:p>
            <a:fld id="{A2EF37A0-74FC-AB4F-AE4C-D9BFC6719E9F}" type="slidenum">
              <a:rPr lang="en-US" smtClean="0"/>
              <a:t>88</a:t>
            </a:fld>
            <a:endParaRPr lang="en-US"/>
          </a:p>
        </p:txBody>
      </p:sp>
      <p:graphicFrame>
        <p:nvGraphicFramePr>
          <p:cNvPr id="10" name="Table 9"/>
          <p:cNvGraphicFramePr>
            <a:graphicFrameLocks noGrp="1"/>
          </p:cNvGraphicFramePr>
          <p:nvPr>
            <p:extLst/>
          </p:nvPr>
        </p:nvGraphicFramePr>
        <p:xfrm>
          <a:off x="781936" y="5271774"/>
          <a:ext cx="5439582" cy="370840"/>
        </p:xfrm>
        <a:graphic>
          <a:graphicData uri="http://schemas.openxmlformats.org/drawingml/2006/table">
            <a:tbl>
              <a:tblPr firstRow="1" bandRow="1">
                <a:tableStyleId>{5940675A-B579-460E-94D1-54222C63F5DA}</a:tableStyleId>
              </a:tblPr>
              <a:tblGrid>
                <a:gridCol w="604398">
                  <a:extLst>
                    <a:ext uri="{9D8B030D-6E8A-4147-A177-3AD203B41FA5}">
                      <a16:colId xmlns:a16="http://schemas.microsoft.com/office/drawing/2014/main" val="20000"/>
                    </a:ext>
                  </a:extLst>
                </a:gridCol>
                <a:gridCol w="604398">
                  <a:extLst>
                    <a:ext uri="{9D8B030D-6E8A-4147-A177-3AD203B41FA5}">
                      <a16:colId xmlns:a16="http://schemas.microsoft.com/office/drawing/2014/main" val="20001"/>
                    </a:ext>
                  </a:extLst>
                </a:gridCol>
                <a:gridCol w="604398">
                  <a:extLst>
                    <a:ext uri="{9D8B030D-6E8A-4147-A177-3AD203B41FA5}">
                      <a16:colId xmlns:a16="http://schemas.microsoft.com/office/drawing/2014/main" val="20002"/>
                    </a:ext>
                  </a:extLst>
                </a:gridCol>
                <a:gridCol w="604398">
                  <a:extLst>
                    <a:ext uri="{9D8B030D-6E8A-4147-A177-3AD203B41FA5}">
                      <a16:colId xmlns:a16="http://schemas.microsoft.com/office/drawing/2014/main" val="20003"/>
                    </a:ext>
                  </a:extLst>
                </a:gridCol>
                <a:gridCol w="604398">
                  <a:extLst>
                    <a:ext uri="{9D8B030D-6E8A-4147-A177-3AD203B41FA5}">
                      <a16:colId xmlns:a16="http://schemas.microsoft.com/office/drawing/2014/main" val="20004"/>
                    </a:ext>
                  </a:extLst>
                </a:gridCol>
                <a:gridCol w="604398">
                  <a:extLst>
                    <a:ext uri="{9D8B030D-6E8A-4147-A177-3AD203B41FA5}">
                      <a16:colId xmlns:a16="http://schemas.microsoft.com/office/drawing/2014/main" val="20005"/>
                    </a:ext>
                  </a:extLst>
                </a:gridCol>
                <a:gridCol w="604398">
                  <a:extLst>
                    <a:ext uri="{9D8B030D-6E8A-4147-A177-3AD203B41FA5}">
                      <a16:colId xmlns:a16="http://schemas.microsoft.com/office/drawing/2014/main" val="20006"/>
                    </a:ext>
                  </a:extLst>
                </a:gridCol>
                <a:gridCol w="604398">
                  <a:extLst>
                    <a:ext uri="{9D8B030D-6E8A-4147-A177-3AD203B41FA5}">
                      <a16:colId xmlns:a16="http://schemas.microsoft.com/office/drawing/2014/main" val="20007"/>
                    </a:ext>
                  </a:extLst>
                </a:gridCol>
                <a:gridCol w="604398">
                  <a:extLst>
                    <a:ext uri="{9D8B030D-6E8A-4147-A177-3AD203B41FA5}">
                      <a16:colId xmlns:a16="http://schemas.microsoft.com/office/drawing/2014/main" val="20008"/>
                    </a:ext>
                  </a:extLst>
                </a:gridCol>
              </a:tblGrid>
              <a:tr h="370840">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-0.1</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0.5</a:t>
                      </a:r>
                    </a:p>
                  </a:txBody>
                  <a:tcPr/>
                </a:tc>
                <a:tc>
                  <a:txBody>
                    <a:bodyPr/>
                    <a:lstStyle/>
                    <a:p>
                      <a:r>
                        <a:rPr lang="en-US" dirty="0"/>
                        <a:t>1</a:t>
                      </a:r>
                    </a:p>
                  </a:txBody>
                  <a:tcPr/>
                </a:tc>
                <a:extLst>
                  <a:ext uri="{0D108BD9-81ED-4DB2-BD59-A6C34878D82A}">
                    <a16:rowId xmlns:a16="http://schemas.microsoft.com/office/drawing/2014/main" val="10000"/>
                  </a:ext>
                </a:extLst>
              </a:tr>
            </a:tbl>
          </a:graphicData>
        </a:graphic>
      </p:graphicFrame>
      <p:sp>
        <p:nvSpPr>
          <p:cNvPr id="11" name="TextBox 10"/>
          <p:cNvSpPr txBox="1"/>
          <p:nvPr/>
        </p:nvSpPr>
        <p:spPr>
          <a:xfrm>
            <a:off x="-202301" y="5273282"/>
            <a:ext cx="979148" cy="369332"/>
          </a:xfrm>
          <a:prstGeom prst="rect">
            <a:avLst/>
          </a:prstGeom>
          <a:noFill/>
        </p:spPr>
        <p:txBody>
          <a:bodyPr wrap="square" rtlCol="0">
            <a:spAutoFit/>
          </a:bodyPr>
          <a:lstStyle/>
          <a:p>
            <a:pPr algn="r"/>
            <a:r>
              <a:rPr lang="el-GR" b="1" i="1" dirty="0"/>
              <a:t>θ</a:t>
            </a:r>
            <a:r>
              <a:rPr lang="en-US" baseline="30000" dirty="0"/>
              <a:t> T</a:t>
            </a:r>
            <a:r>
              <a:rPr lang="en-US" i="1" dirty="0"/>
              <a:t> =</a:t>
            </a:r>
            <a:endParaRPr lang="en-US" dirty="0"/>
          </a:p>
        </p:txBody>
      </p:sp>
      <p:sp>
        <p:nvSpPr>
          <p:cNvPr id="12" name="TextBox 11"/>
          <p:cNvSpPr txBox="1"/>
          <p:nvPr/>
        </p:nvSpPr>
        <p:spPr>
          <a:xfrm rot="5400000">
            <a:off x="7183633" y="2876626"/>
            <a:ext cx="1512472" cy="369332"/>
          </a:xfrm>
          <a:prstGeom prst="rect">
            <a:avLst/>
          </a:prstGeom>
          <a:noFill/>
        </p:spPr>
        <p:txBody>
          <a:bodyPr wrap="square" rtlCol="0">
            <a:spAutoFit/>
          </a:bodyPr>
          <a:lstStyle/>
          <a:p>
            <a:pPr algn="ctr"/>
            <a:r>
              <a:rPr lang="en-US" i="1"/>
              <a:t>hates_cats</a:t>
            </a:r>
            <a:endParaRPr lang="en-US" i="1" dirty="0"/>
          </a:p>
        </p:txBody>
      </p:sp>
      <p:sp>
        <p:nvSpPr>
          <p:cNvPr id="13" name="TextBox 12"/>
          <p:cNvSpPr txBox="1"/>
          <p:nvPr/>
        </p:nvSpPr>
        <p:spPr>
          <a:xfrm rot="5400000">
            <a:off x="7183693" y="4330932"/>
            <a:ext cx="1512353" cy="369332"/>
          </a:xfrm>
          <a:prstGeom prst="rect">
            <a:avLst/>
          </a:prstGeom>
          <a:noFill/>
        </p:spPr>
        <p:txBody>
          <a:bodyPr wrap="square" rtlCol="0">
            <a:spAutoFit/>
          </a:bodyPr>
          <a:lstStyle/>
          <a:p>
            <a:pPr algn="ctr"/>
            <a:r>
              <a:rPr lang="en-US" i="1"/>
              <a:t>likes_cats</a:t>
            </a:r>
            <a:endParaRPr lang="en-US" i="1" dirty="0"/>
          </a:p>
        </p:txBody>
      </p:sp>
      <p:sp>
        <p:nvSpPr>
          <p:cNvPr id="14" name="TextBox 13"/>
          <p:cNvSpPr txBox="1"/>
          <p:nvPr/>
        </p:nvSpPr>
        <p:spPr>
          <a:xfrm rot="5400000">
            <a:off x="7588324" y="5254599"/>
            <a:ext cx="703091" cy="369332"/>
          </a:xfrm>
          <a:prstGeom prst="rect">
            <a:avLst/>
          </a:prstGeom>
          <a:noFill/>
        </p:spPr>
        <p:txBody>
          <a:bodyPr wrap="square" rtlCol="0">
            <a:spAutoFit/>
          </a:bodyPr>
          <a:lstStyle/>
          <a:p>
            <a:pPr algn="ctr"/>
            <a:r>
              <a:rPr lang="en-US" dirty="0"/>
              <a:t>(1)</a:t>
            </a:r>
          </a:p>
        </p:txBody>
      </p:sp>
      <p:graphicFrame>
        <p:nvGraphicFramePr>
          <p:cNvPr id="15" name="Table 14"/>
          <p:cNvGraphicFramePr>
            <a:graphicFrameLocks noGrp="1"/>
          </p:cNvGraphicFramePr>
          <p:nvPr>
            <p:extLst/>
          </p:nvPr>
        </p:nvGraphicFramePr>
        <p:xfrm>
          <a:off x="6581382" y="2305054"/>
          <a:ext cx="1155166" cy="3337560"/>
        </p:xfrm>
        <a:graphic>
          <a:graphicData uri="http://schemas.openxmlformats.org/drawingml/2006/table">
            <a:tbl>
              <a:tblPr firstRow="1" bandRow="1">
                <a:tableStyleId>{5940675A-B579-460E-94D1-54222C63F5DA}</a:tableStyleId>
              </a:tblPr>
              <a:tblGrid>
                <a:gridCol w="343570">
                  <a:extLst>
                    <a:ext uri="{9D8B030D-6E8A-4147-A177-3AD203B41FA5}">
                      <a16:colId xmlns:a16="http://schemas.microsoft.com/office/drawing/2014/main" val="20000"/>
                    </a:ext>
                  </a:extLst>
                </a:gridCol>
                <a:gridCol w="811596">
                  <a:extLst>
                    <a:ext uri="{9D8B030D-6E8A-4147-A177-3AD203B41FA5}">
                      <a16:colId xmlns:a16="http://schemas.microsoft.com/office/drawing/2014/main" val="20001"/>
                    </a:ext>
                  </a:extLst>
                </a:gridCol>
              </a:tblGrid>
              <a:tr h="370840">
                <a:tc>
                  <a:txBody>
                    <a:bodyPr/>
                    <a:lstStyle/>
                    <a:p>
                      <a:r>
                        <a:rPr lang="en-US" dirty="0"/>
                        <a:t>1</a:t>
                      </a:r>
                    </a:p>
                  </a:txBody>
                  <a:tcPr/>
                </a:tc>
                <a:tc>
                  <a:txBody>
                    <a:bodyPr/>
                    <a:lstStyle/>
                    <a:p>
                      <a:r>
                        <a:rPr lang="en-US" dirty="0"/>
                        <a:t>I</a:t>
                      </a:r>
                    </a:p>
                  </a:txBody>
                  <a:tcPr/>
                </a:tc>
                <a:extLst>
                  <a:ext uri="{0D108BD9-81ED-4DB2-BD59-A6C34878D82A}">
                    <a16:rowId xmlns:a16="http://schemas.microsoft.com/office/drawing/2014/main" val="10000"/>
                  </a:ext>
                </a:extLst>
              </a:tr>
              <a:tr h="370840">
                <a:tc>
                  <a:txBody>
                    <a:bodyPr/>
                    <a:lstStyle/>
                    <a:p>
                      <a:r>
                        <a:rPr lang="en-US" dirty="0"/>
                        <a:t>1</a:t>
                      </a:r>
                    </a:p>
                  </a:txBody>
                  <a:tcPr/>
                </a:tc>
                <a:tc>
                  <a:txBody>
                    <a:bodyPr/>
                    <a:lstStyle/>
                    <a:p>
                      <a:r>
                        <a:rPr lang="en-US" dirty="0"/>
                        <a:t>like</a:t>
                      </a:r>
                    </a:p>
                  </a:txBody>
                  <a:tcPr/>
                </a:tc>
                <a:extLst>
                  <a:ext uri="{0D108BD9-81ED-4DB2-BD59-A6C34878D82A}">
                    <a16:rowId xmlns:a16="http://schemas.microsoft.com/office/drawing/2014/main" val="10001"/>
                  </a:ext>
                </a:extLst>
              </a:tr>
              <a:tr h="370840">
                <a:tc>
                  <a:txBody>
                    <a:bodyPr/>
                    <a:lstStyle/>
                    <a:p>
                      <a:r>
                        <a:rPr lang="en-US" dirty="0"/>
                        <a:t>0</a:t>
                      </a:r>
                    </a:p>
                  </a:txBody>
                  <a:tcPr/>
                </a:tc>
                <a:tc>
                  <a:txBody>
                    <a:bodyPr/>
                    <a:lstStyle/>
                    <a:p>
                      <a:r>
                        <a:rPr lang="en-US" dirty="0"/>
                        <a:t>hate</a:t>
                      </a:r>
                    </a:p>
                  </a:txBody>
                  <a:tcPr/>
                </a:tc>
                <a:extLst>
                  <a:ext uri="{0D108BD9-81ED-4DB2-BD59-A6C34878D82A}">
                    <a16:rowId xmlns:a16="http://schemas.microsoft.com/office/drawing/2014/main" val="10002"/>
                  </a:ext>
                </a:extLst>
              </a:tr>
              <a:tr h="370840">
                <a:tc>
                  <a:txBody>
                    <a:bodyPr/>
                    <a:lstStyle/>
                    <a:p>
                      <a:r>
                        <a:rPr lang="en-US" dirty="0"/>
                        <a:t>1</a:t>
                      </a:r>
                    </a:p>
                  </a:txBody>
                  <a:tcPr/>
                </a:tc>
                <a:tc>
                  <a:txBody>
                    <a:bodyPr/>
                    <a:lstStyle/>
                    <a:p>
                      <a:r>
                        <a:rPr lang="en-US" dirty="0"/>
                        <a:t>cats</a:t>
                      </a:r>
                    </a:p>
                  </a:txBody>
                  <a:tcPr/>
                </a:tc>
                <a:extLst>
                  <a:ext uri="{0D108BD9-81ED-4DB2-BD59-A6C34878D82A}">
                    <a16:rowId xmlns:a16="http://schemas.microsoft.com/office/drawing/2014/main" val="10003"/>
                  </a:ext>
                </a:extLst>
              </a:tr>
              <a:tr h="370840">
                <a:tc>
                  <a:txBody>
                    <a:bodyPr/>
                    <a:lstStyle/>
                    <a:p>
                      <a:r>
                        <a:rPr lang="en-US" dirty="0"/>
                        <a:t>0</a:t>
                      </a:r>
                    </a:p>
                  </a:txBody>
                  <a:tcPr/>
                </a:tc>
                <a:tc>
                  <a:txBody>
                    <a:bodyPr/>
                    <a:lstStyle/>
                    <a:p>
                      <a:r>
                        <a:rPr lang="en-US" dirty="0"/>
                        <a:t>I</a:t>
                      </a:r>
                    </a:p>
                  </a:txBody>
                  <a:tcPr/>
                </a:tc>
                <a:extLst>
                  <a:ext uri="{0D108BD9-81ED-4DB2-BD59-A6C34878D82A}">
                    <a16:rowId xmlns:a16="http://schemas.microsoft.com/office/drawing/2014/main" val="10004"/>
                  </a:ext>
                </a:extLst>
              </a:tr>
              <a:tr h="370840">
                <a:tc>
                  <a:txBody>
                    <a:bodyPr/>
                    <a:lstStyle/>
                    <a:p>
                      <a:r>
                        <a:rPr lang="en-US" dirty="0"/>
                        <a:t>0</a:t>
                      </a:r>
                    </a:p>
                  </a:txBody>
                  <a:tcPr/>
                </a:tc>
                <a:tc>
                  <a:txBody>
                    <a:bodyPr/>
                    <a:lstStyle/>
                    <a:p>
                      <a:r>
                        <a:rPr lang="en-US" dirty="0"/>
                        <a:t>like</a:t>
                      </a:r>
                    </a:p>
                  </a:txBody>
                  <a:tcPr/>
                </a:tc>
                <a:extLst>
                  <a:ext uri="{0D108BD9-81ED-4DB2-BD59-A6C34878D82A}">
                    <a16:rowId xmlns:a16="http://schemas.microsoft.com/office/drawing/2014/main" val="10005"/>
                  </a:ext>
                </a:extLst>
              </a:tr>
              <a:tr h="370840">
                <a:tc>
                  <a:txBody>
                    <a:bodyPr/>
                    <a:lstStyle/>
                    <a:p>
                      <a:r>
                        <a:rPr lang="en-US" dirty="0"/>
                        <a:t>0</a:t>
                      </a:r>
                    </a:p>
                  </a:txBody>
                  <a:tcPr/>
                </a:tc>
                <a:tc>
                  <a:txBody>
                    <a:bodyPr/>
                    <a:lstStyle/>
                    <a:p>
                      <a:r>
                        <a:rPr lang="en-US" dirty="0"/>
                        <a:t>hate</a:t>
                      </a:r>
                    </a:p>
                  </a:txBody>
                  <a:tcPr/>
                </a:tc>
                <a:extLst>
                  <a:ext uri="{0D108BD9-81ED-4DB2-BD59-A6C34878D82A}">
                    <a16:rowId xmlns:a16="http://schemas.microsoft.com/office/drawing/2014/main" val="10006"/>
                  </a:ext>
                </a:extLst>
              </a:tr>
              <a:tr h="370840">
                <a:tc>
                  <a:txBody>
                    <a:bodyPr/>
                    <a:lstStyle/>
                    <a:p>
                      <a:r>
                        <a:rPr lang="en-US" dirty="0"/>
                        <a:t>0</a:t>
                      </a:r>
                    </a:p>
                  </a:txBody>
                  <a:tcPr/>
                </a:tc>
                <a:tc>
                  <a:txBody>
                    <a:bodyPr/>
                    <a:lstStyle/>
                    <a:p>
                      <a:r>
                        <a:rPr lang="en-US" dirty="0"/>
                        <a:t>cats</a:t>
                      </a:r>
                    </a:p>
                  </a:txBody>
                  <a:tcPr/>
                </a:tc>
                <a:extLst>
                  <a:ext uri="{0D108BD9-81ED-4DB2-BD59-A6C34878D82A}">
                    <a16:rowId xmlns:a16="http://schemas.microsoft.com/office/drawing/2014/main" val="10007"/>
                  </a:ext>
                </a:extLst>
              </a:tr>
              <a:tr h="370840">
                <a:tc>
                  <a:txBody>
                    <a:bodyPr/>
                    <a:lstStyle/>
                    <a:p>
                      <a:r>
                        <a:rPr lang="en-US" dirty="0"/>
                        <a:t>1</a:t>
                      </a:r>
                    </a:p>
                  </a:txBody>
                  <a:tcPr/>
                </a:tc>
                <a:tc>
                  <a:txBody>
                    <a:bodyPr/>
                    <a:lstStyle/>
                    <a:p>
                      <a:r>
                        <a:rPr lang="mr-IN" baseline="0" dirty="0"/>
                        <a:t>–</a:t>
                      </a:r>
                      <a:endParaRPr lang="en-US" dirty="0"/>
                    </a:p>
                  </a:txBody>
                  <a:tcPr/>
                </a:tc>
                <a:extLst>
                  <a:ext uri="{0D108BD9-81ED-4DB2-BD59-A6C34878D82A}">
                    <a16:rowId xmlns:a16="http://schemas.microsoft.com/office/drawing/2014/main" val="10008"/>
                  </a:ext>
                </a:extLst>
              </a:tr>
            </a:tbl>
          </a:graphicData>
        </a:graphic>
      </p:graphicFrame>
      <p:sp>
        <p:nvSpPr>
          <p:cNvPr id="16" name="Oval 15"/>
          <p:cNvSpPr/>
          <p:nvPr/>
        </p:nvSpPr>
        <p:spPr>
          <a:xfrm>
            <a:off x="6326729" y="5391058"/>
            <a:ext cx="143423" cy="14342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TextBox 16"/>
          <p:cNvSpPr txBox="1"/>
          <p:nvPr/>
        </p:nvSpPr>
        <p:spPr>
          <a:xfrm>
            <a:off x="6571131" y="5641253"/>
            <a:ext cx="1272988" cy="369332"/>
          </a:xfrm>
          <a:prstGeom prst="rect">
            <a:avLst/>
          </a:prstGeom>
          <a:noFill/>
        </p:spPr>
        <p:txBody>
          <a:bodyPr wrap="square" rtlCol="0">
            <a:spAutoFit/>
          </a:bodyPr>
          <a:lstStyle/>
          <a:p>
            <a:r>
              <a:rPr lang="en-US" dirty="0"/>
              <a:t>f(</a:t>
            </a:r>
            <a:r>
              <a:rPr lang="en-US" b="1" dirty="0"/>
              <a:t>x</a:t>
            </a:r>
            <a:r>
              <a:rPr lang="en-US" b="1" baseline="-25000" dirty="0"/>
              <a:t>1</a:t>
            </a:r>
            <a:r>
              <a:rPr lang="en-US" i="1" dirty="0"/>
              <a:t>, y </a:t>
            </a:r>
            <a:r>
              <a:rPr lang="en-US" dirty="0"/>
              <a:t>= 0)</a:t>
            </a:r>
          </a:p>
        </p:txBody>
      </p:sp>
    </p:spTree>
    <p:extLst>
      <p:ext uri="{BB962C8B-B14F-4D97-AF65-F5344CB8AC3E}">
        <p14:creationId xmlns:p14="http://schemas.microsoft.com/office/powerpoint/2010/main" val="185913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p:bldP spid="12" grpId="0"/>
      <p:bldP spid="13" grpId="0"/>
      <p:bldP spid="14" grpId="0"/>
      <p:bldP spid="16" grpId="0" animBg="1"/>
      <p:bldP spid="1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Explicit example</a:t>
            </a:r>
          </a:p>
        </p:txBody>
      </p:sp>
      <p:sp>
        <p:nvSpPr>
          <p:cNvPr id="3" name="Content Placeholder 2"/>
          <p:cNvSpPr>
            <a:spLocks noGrp="1"/>
          </p:cNvSpPr>
          <p:nvPr>
            <p:ph idx="1"/>
          </p:nvPr>
        </p:nvSpPr>
        <p:spPr/>
        <p:txBody>
          <a:bodyPr/>
          <a:lstStyle/>
          <a:p>
            <a:r>
              <a:rPr lang="en-US" dirty="0"/>
              <a:t>Saving the boring stuff:</a:t>
            </a:r>
          </a:p>
          <a:p>
            <a:pPr marL="342900" indent="-342900">
              <a:buFont typeface="Arial" charset="0"/>
              <a:buChar char="•"/>
            </a:pPr>
            <a:r>
              <a:rPr lang="en-US" b="0" dirty="0"/>
              <a:t>𝝍</a:t>
            </a:r>
            <a:r>
              <a:rPr lang="en-US" baseline="-25000" dirty="0"/>
              <a:t>x1,</a:t>
            </a:r>
            <a:r>
              <a:rPr lang="en-US" b="0" i="1" baseline="-25000" dirty="0"/>
              <a:t>y=</a:t>
            </a:r>
            <a:r>
              <a:rPr lang="en-US" b="0" i="1" baseline="-25000" dirty="0" err="1"/>
              <a:t>hates_cats</a:t>
            </a:r>
            <a:r>
              <a:rPr lang="en-US" b="0" i="1" dirty="0"/>
              <a:t> =</a:t>
            </a:r>
            <a:r>
              <a:rPr lang="en-US" b="0" dirty="0"/>
              <a:t> -0.1; 𝝍</a:t>
            </a:r>
            <a:r>
              <a:rPr lang="en-US" baseline="-25000" dirty="0"/>
              <a:t>x1,</a:t>
            </a:r>
            <a:r>
              <a:rPr lang="en-US" b="0" i="1" baseline="-25000" dirty="0"/>
              <a:t>y=</a:t>
            </a:r>
            <a:r>
              <a:rPr lang="en-US" b="0" i="1" baseline="-25000" dirty="0" err="1"/>
              <a:t>likes_cats</a:t>
            </a:r>
            <a:r>
              <a:rPr lang="en-US" b="0" i="1" dirty="0"/>
              <a:t> =</a:t>
            </a:r>
            <a:r>
              <a:rPr lang="en-US" b="0" dirty="0"/>
              <a:t> +2.5</a:t>
            </a:r>
          </a:p>
          <a:p>
            <a:pPr marL="342900" indent="-342900">
              <a:buFont typeface="Arial" charset="0"/>
              <a:buChar char="•"/>
            </a:pPr>
            <a:r>
              <a:rPr lang="en-US" b="0" dirty="0"/>
              <a:t>𝝍</a:t>
            </a:r>
            <a:r>
              <a:rPr lang="en-US" baseline="-25000" dirty="0"/>
              <a:t>x2,</a:t>
            </a:r>
            <a:r>
              <a:rPr lang="en-US" b="0" i="1" baseline="-25000" dirty="0"/>
              <a:t>y=</a:t>
            </a:r>
            <a:r>
              <a:rPr lang="en-US" b="0" i="1" baseline="-25000" dirty="0" err="1"/>
              <a:t>hates_cats</a:t>
            </a:r>
            <a:r>
              <a:rPr lang="en-US" b="0" i="1" dirty="0"/>
              <a:t> =</a:t>
            </a:r>
            <a:r>
              <a:rPr lang="en-US" b="0" dirty="0"/>
              <a:t> +1.9; 𝝍</a:t>
            </a:r>
            <a:r>
              <a:rPr lang="en-US" baseline="-25000" dirty="0"/>
              <a:t>x2,</a:t>
            </a:r>
            <a:r>
              <a:rPr lang="en-US" b="0" i="1" baseline="-25000" dirty="0"/>
              <a:t>y=</a:t>
            </a:r>
            <a:r>
              <a:rPr lang="en-US" b="0" i="1" baseline="-25000" dirty="0" err="1"/>
              <a:t>likes_cats</a:t>
            </a:r>
            <a:r>
              <a:rPr lang="en-US" b="0" i="1" dirty="0"/>
              <a:t> =</a:t>
            </a:r>
            <a:r>
              <a:rPr lang="en-US" b="0" dirty="0"/>
              <a:t> +0.5</a:t>
            </a:r>
          </a:p>
          <a:p>
            <a:r>
              <a:rPr lang="en-US" dirty="0"/>
              <a:t>We want to predict the class of each document:</a:t>
            </a:r>
          </a:p>
          <a:p>
            <a:endParaRPr lang="en-US" dirty="0"/>
          </a:p>
          <a:p>
            <a:endParaRPr lang="en-US" dirty="0"/>
          </a:p>
          <a:p>
            <a:endParaRPr lang="en-US" dirty="0"/>
          </a:p>
          <a:p>
            <a:r>
              <a:rPr lang="en-US" dirty="0"/>
              <a:t>Document 1: </a:t>
            </a:r>
            <a:r>
              <a:rPr lang="en-US" dirty="0" err="1"/>
              <a:t>argmax</a:t>
            </a:r>
            <a:r>
              <a:rPr lang="en-US" dirty="0"/>
              <a:t>{ </a:t>
            </a:r>
            <a:r>
              <a:rPr lang="en-US" b="0" dirty="0"/>
              <a:t>𝝍</a:t>
            </a:r>
            <a:r>
              <a:rPr lang="en-US" baseline="-25000" dirty="0"/>
              <a:t>x1,</a:t>
            </a:r>
            <a:r>
              <a:rPr lang="en-US" b="0" i="1" baseline="-25000" dirty="0"/>
              <a:t>y=</a:t>
            </a:r>
            <a:r>
              <a:rPr lang="en-US" b="0" i="1" baseline="-25000" dirty="0" err="1"/>
              <a:t>hates_cats</a:t>
            </a:r>
            <a:r>
              <a:rPr lang="en-US" b="0" i="1" dirty="0"/>
              <a:t>, </a:t>
            </a:r>
            <a:r>
              <a:rPr lang="en-US" b="0" dirty="0"/>
              <a:t>𝝍</a:t>
            </a:r>
            <a:r>
              <a:rPr lang="en-US" baseline="-25000" dirty="0"/>
              <a:t>x1,</a:t>
            </a:r>
            <a:r>
              <a:rPr lang="en-US" b="0" i="1" baseline="-25000" dirty="0"/>
              <a:t>y=</a:t>
            </a:r>
            <a:r>
              <a:rPr lang="en-US" b="0" i="1" baseline="-25000" dirty="0" err="1"/>
              <a:t>likes_cats</a:t>
            </a:r>
            <a:r>
              <a:rPr lang="en-US" b="0" i="1" dirty="0"/>
              <a:t> </a:t>
            </a:r>
            <a:r>
              <a:rPr lang="en-US" dirty="0"/>
              <a:t>}   ????????</a:t>
            </a:r>
          </a:p>
          <a:p>
            <a:r>
              <a:rPr lang="en-US" dirty="0"/>
              <a:t>Document 2: </a:t>
            </a:r>
            <a:r>
              <a:rPr lang="en-US" dirty="0" err="1"/>
              <a:t>argmax</a:t>
            </a:r>
            <a:r>
              <a:rPr lang="en-US" dirty="0"/>
              <a:t>{ </a:t>
            </a:r>
            <a:r>
              <a:rPr lang="en-US" b="0" dirty="0"/>
              <a:t>𝝍</a:t>
            </a:r>
            <a:r>
              <a:rPr lang="en-US" baseline="-25000" dirty="0"/>
              <a:t>x2,</a:t>
            </a:r>
            <a:r>
              <a:rPr lang="en-US" b="0" i="1" baseline="-25000" dirty="0"/>
              <a:t>y=</a:t>
            </a:r>
            <a:r>
              <a:rPr lang="en-US" b="0" i="1" baseline="-25000" dirty="0" err="1"/>
              <a:t>hates_cats</a:t>
            </a:r>
            <a:r>
              <a:rPr lang="en-US" b="0" i="1" dirty="0"/>
              <a:t>, </a:t>
            </a:r>
            <a:r>
              <a:rPr lang="en-US" b="0" dirty="0"/>
              <a:t>𝝍</a:t>
            </a:r>
            <a:r>
              <a:rPr lang="en-US" baseline="-25000" dirty="0"/>
              <a:t>x2,</a:t>
            </a:r>
            <a:r>
              <a:rPr lang="en-US" b="0" i="1" baseline="-25000" dirty="0"/>
              <a:t>y=</a:t>
            </a:r>
            <a:r>
              <a:rPr lang="en-US" b="0" i="1" baseline="-25000" dirty="0" err="1"/>
              <a:t>likes_cats</a:t>
            </a:r>
            <a:r>
              <a:rPr lang="en-US" b="0" i="1" dirty="0"/>
              <a:t> </a:t>
            </a:r>
            <a:r>
              <a:rPr lang="en-US" dirty="0"/>
              <a:t>}   ????????</a:t>
            </a:r>
          </a:p>
        </p:txBody>
      </p:sp>
      <p:sp>
        <p:nvSpPr>
          <p:cNvPr id="4" name="Slide Number Placeholder 3"/>
          <p:cNvSpPr>
            <a:spLocks noGrp="1"/>
          </p:cNvSpPr>
          <p:nvPr>
            <p:ph type="sldNum" sz="quarter" idx="12"/>
          </p:nvPr>
        </p:nvSpPr>
        <p:spPr/>
        <p:txBody>
          <a:bodyPr/>
          <a:lstStyle/>
          <a:p>
            <a:fld id="{A2EF37A0-74FC-AB4F-AE4C-D9BFC6719E9F}" type="slidenum">
              <a:rPr lang="en-US" smtClean="0"/>
              <a:t>89</a:t>
            </a:fld>
            <a:endParaRPr lang="en-US"/>
          </a:p>
        </p:txBody>
      </p:sp>
      <p:sp>
        <p:nvSpPr>
          <p:cNvPr id="5" name="Rectangle 4"/>
          <p:cNvSpPr/>
          <p:nvPr/>
        </p:nvSpPr>
        <p:spPr>
          <a:xfrm>
            <a:off x="6329083" y="2279603"/>
            <a:ext cx="1927411" cy="276999"/>
          </a:xfrm>
          <a:prstGeom prst="rect">
            <a:avLst/>
          </a:prstGeom>
        </p:spPr>
        <p:txBody>
          <a:bodyPr wrap="square">
            <a:spAutoFit/>
          </a:bodyPr>
          <a:lstStyle/>
          <a:p>
            <a:r>
              <a:rPr lang="en-US" sz="1200" dirty="0"/>
              <a:t>Document 1: I like cats</a:t>
            </a:r>
          </a:p>
        </p:txBody>
      </p:sp>
      <p:sp>
        <p:nvSpPr>
          <p:cNvPr id="6" name="Rectangle 5"/>
          <p:cNvSpPr/>
          <p:nvPr/>
        </p:nvSpPr>
        <p:spPr>
          <a:xfrm>
            <a:off x="6329083" y="2700171"/>
            <a:ext cx="1927411" cy="276999"/>
          </a:xfrm>
          <a:prstGeom prst="rect">
            <a:avLst/>
          </a:prstGeom>
        </p:spPr>
        <p:txBody>
          <a:bodyPr wrap="square">
            <a:spAutoFit/>
          </a:bodyPr>
          <a:lstStyle/>
          <a:p>
            <a:r>
              <a:rPr lang="en-US" sz="1200" dirty="0"/>
              <a:t>Document 2: I hate cats</a:t>
            </a:r>
          </a:p>
        </p:txBody>
      </p:sp>
      <p:pic>
        <p:nvPicPr>
          <p:cNvPr id="11" name="Picture 10"/>
          <p:cNvPicPr>
            <a:picLocks noChangeAspect="1"/>
          </p:cNvPicPr>
          <p:nvPr/>
        </p:nvPicPr>
        <p:blipFill>
          <a:blip r:embed="rId2"/>
          <a:stretch>
            <a:fillRect/>
          </a:stretch>
        </p:blipFill>
        <p:spPr>
          <a:xfrm>
            <a:off x="1097437" y="3617919"/>
            <a:ext cx="6596647" cy="1102783"/>
          </a:xfrm>
          <a:prstGeom prst="rect">
            <a:avLst/>
          </a:prstGeom>
        </p:spPr>
      </p:pic>
      <p:pic>
        <p:nvPicPr>
          <p:cNvPr id="23" name="Picture 22"/>
          <p:cNvPicPr>
            <a:picLocks noChangeAspect="1"/>
          </p:cNvPicPr>
          <p:nvPr/>
        </p:nvPicPr>
        <p:blipFill>
          <a:blip r:embed="rId3"/>
          <a:stretch>
            <a:fillRect/>
          </a:stretch>
        </p:blipFill>
        <p:spPr>
          <a:xfrm>
            <a:off x="3620994" y="5816262"/>
            <a:ext cx="1292412" cy="909659"/>
          </a:xfrm>
          <a:prstGeom prst="rect">
            <a:avLst/>
          </a:prstGeom>
        </p:spPr>
      </p:pic>
    </p:spTree>
    <p:extLst>
      <p:ext uri="{BB962C8B-B14F-4D97-AF65-F5344CB8AC3E}">
        <p14:creationId xmlns:p14="http://schemas.microsoft.com/office/powerpoint/2010/main" val="342276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84CD2-061D-6948-B3CE-7B252998CC48}"/>
              </a:ext>
            </a:extLst>
          </p:cNvPr>
          <p:cNvSpPr>
            <a:spLocks noGrp="1"/>
          </p:cNvSpPr>
          <p:nvPr>
            <p:ph type="title"/>
          </p:nvPr>
        </p:nvSpPr>
        <p:spPr>
          <a:xfrm>
            <a:off x="457199" y="152718"/>
            <a:ext cx="6824133" cy="1371600"/>
          </a:xfrm>
        </p:spPr>
        <p:txBody>
          <a:bodyPr/>
          <a:lstStyle/>
          <a:p>
            <a:r>
              <a:rPr lang="en-US" dirty="0"/>
              <a:t>Data Collection (DC) &amp; Data Processing (DP)</a:t>
            </a:r>
          </a:p>
        </p:txBody>
      </p:sp>
      <p:sp>
        <p:nvSpPr>
          <p:cNvPr id="3" name="Content Placeholder 2">
            <a:extLst>
              <a:ext uri="{FF2B5EF4-FFF2-40B4-BE49-F238E27FC236}">
                <a16:creationId xmlns:a16="http://schemas.microsoft.com/office/drawing/2014/main" id="{C8E2A920-8C0D-594A-BD1E-8402AD4AD237}"/>
              </a:ext>
            </a:extLst>
          </p:cNvPr>
          <p:cNvSpPr>
            <a:spLocks noGrp="1"/>
          </p:cNvSpPr>
          <p:nvPr>
            <p:ph idx="1"/>
          </p:nvPr>
        </p:nvSpPr>
        <p:spPr>
          <a:xfrm>
            <a:off x="457200" y="1752600"/>
            <a:ext cx="7620000" cy="4631267"/>
          </a:xfrm>
        </p:spPr>
        <p:txBody>
          <a:bodyPr>
            <a:normAutofit fontScale="92500" lnSpcReduction="20000"/>
          </a:bodyPr>
          <a:lstStyle/>
          <a:p>
            <a:r>
              <a:rPr lang="en-US" dirty="0"/>
              <a:t>We talked about:</a:t>
            </a:r>
          </a:p>
          <a:p>
            <a:pPr marL="342900" indent="-342900">
              <a:buFont typeface="Arial" panose="020B0604020202020204" pitchFamily="34" charset="0"/>
              <a:buChar char="•"/>
            </a:pPr>
            <a:r>
              <a:rPr lang="en-US" dirty="0"/>
              <a:t>Scraping data</a:t>
            </a:r>
          </a:p>
          <a:p>
            <a:pPr marL="342900" indent="-342900">
              <a:buFont typeface="Arial" panose="020B0604020202020204" pitchFamily="34" charset="0"/>
              <a:buChar char="•"/>
            </a:pPr>
            <a:r>
              <a:rPr lang="en-US" dirty="0"/>
              <a:t>RESTful APIs</a:t>
            </a:r>
          </a:p>
          <a:p>
            <a:pPr marL="342900" indent="-342900">
              <a:buFont typeface="Arial" panose="020B0604020202020204" pitchFamily="34" charset="0"/>
              <a:buChar char="•"/>
            </a:pPr>
            <a:r>
              <a:rPr lang="en-US" dirty="0"/>
              <a:t>Structured data formats (JSON, XML, </a:t>
            </a:r>
            <a:r>
              <a:rPr lang="en-US" dirty="0" err="1"/>
              <a:t>etc</a:t>
            </a:r>
            <a:r>
              <a:rPr lang="en-US" dirty="0"/>
              <a:t>)</a:t>
            </a:r>
          </a:p>
          <a:p>
            <a:pPr marL="342900" indent="-342900">
              <a:buFont typeface="Arial" panose="020B0604020202020204" pitchFamily="34" charset="0"/>
              <a:buChar char="•"/>
            </a:pPr>
            <a:r>
              <a:rPr lang="en-US" dirty="0"/>
              <a:t>Regexes</a:t>
            </a:r>
          </a:p>
          <a:p>
            <a:r>
              <a:rPr lang="en-US" dirty="0"/>
              <a:t>Data manipulation via </a:t>
            </a:r>
            <a:r>
              <a:rPr lang="en-US" dirty="0" err="1"/>
              <a:t>Numpy</a:t>
            </a:r>
            <a:r>
              <a:rPr lang="en-US" dirty="0"/>
              <a:t> Stack (</a:t>
            </a:r>
            <a:r>
              <a:rPr lang="en-US" dirty="0" err="1"/>
              <a:t>Numpy</a:t>
            </a:r>
            <a:r>
              <a:rPr lang="en-US" dirty="0"/>
              <a:t>, Pandas, </a:t>
            </a:r>
            <a:r>
              <a:rPr lang="en-US" dirty="0" err="1"/>
              <a:t>etc</a:t>
            </a:r>
            <a:r>
              <a:rPr lang="en-US" dirty="0"/>
              <a:t>)</a:t>
            </a:r>
          </a:p>
          <a:p>
            <a:pPr marL="342900" indent="-342900">
              <a:buFont typeface="Arial" panose="020B0604020202020204" pitchFamily="34" charset="0"/>
              <a:buChar char="•"/>
            </a:pPr>
            <a:r>
              <a:rPr lang="en-US" dirty="0"/>
              <a:t>Indexing, slicing, groups, joins, aggregate queries, </a:t>
            </a:r>
            <a:r>
              <a:rPr lang="en-US" dirty="0" err="1"/>
              <a:t>etc</a:t>
            </a:r>
            <a:endParaRPr lang="en-US" dirty="0"/>
          </a:p>
          <a:p>
            <a:r>
              <a:rPr lang="en-US" dirty="0"/>
              <a:t>Tidy data + melting</a:t>
            </a:r>
          </a:p>
          <a:p>
            <a:r>
              <a:rPr lang="en-US" dirty="0"/>
              <a:t>Version control (just know how this works qualitatively)</a:t>
            </a:r>
          </a:p>
          <a:p>
            <a:r>
              <a:rPr lang="en-US" dirty="0"/>
              <a:t>RDMS, a little bit of SQL</a:t>
            </a:r>
          </a:p>
          <a:p>
            <a:r>
              <a:rPr lang="en-US" dirty="0"/>
              <a:t>Entity resolution &amp; other data integration issues</a:t>
            </a:r>
          </a:p>
          <a:p>
            <a:r>
              <a:rPr lang="en-US" dirty="0"/>
              <a:t>Storing stuff as a graph, and manipulating it</a:t>
            </a:r>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A541EB91-3CA9-8E4B-B597-00478A453FCF}"/>
              </a:ext>
            </a:extLst>
          </p:cNvPr>
          <p:cNvSpPr>
            <a:spLocks noGrp="1"/>
          </p:cNvSpPr>
          <p:nvPr>
            <p:ph type="sldNum" sz="quarter" idx="12"/>
          </p:nvPr>
        </p:nvSpPr>
        <p:spPr/>
        <p:txBody>
          <a:bodyPr/>
          <a:lstStyle/>
          <a:p>
            <a:fld id="{A2EF37A0-74FC-AB4F-AE4C-D9BFC6719E9F}" type="slidenum">
              <a:rPr lang="en-US" smtClean="0"/>
              <a:t>9</a:t>
            </a:fld>
            <a:endParaRPr lang="en-US"/>
          </a:p>
        </p:txBody>
      </p:sp>
    </p:spTree>
    <p:extLst>
      <p:ext uri="{BB962C8B-B14F-4D97-AF65-F5344CB8AC3E}">
        <p14:creationId xmlns:p14="http://schemas.microsoft.com/office/powerpoint/2010/main" val="188818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Inverse Document Frequency</a:t>
            </a:r>
          </a:p>
        </p:txBody>
      </p:sp>
      <p:sp>
        <p:nvSpPr>
          <p:cNvPr id="3" name="Content Placeholder 2"/>
          <p:cNvSpPr>
            <a:spLocks noGrp="1"/>
          </p:cNvSpPr>
          <p:nvPr>
            <p:ph idx="1"/>
          </p:nvPr>
        </p:nvSpPr>
        <p:spPr/>
        <p:txBody>
          <a:bodyPr/>
          <a:lstStyle/>
          <a:p>
            <a:r>
              <a:rPr lang="en-US" dirty="0"/>
              <a:t>Recall:</a:t>
            </a:r>
          </a:p>
          <a:p>
            <a:pPr marL="342900" indent="-342900">
              <a:buFont typeface="Arial" charset="0"/>
              <a:buChar char="•"/>
            </a:pPr>
            <a:r>
              <a:rPr lang="en-US" b="0" dirty="0" err="1"/>
              <a:t>tf</a:t>
            </a:r>
            <a:r>
              <a:rPr lang="en-US" b="0" i="1" baseline="-25000" dirty="0" err="1"/>
              <a:t>ij</a:t>
            </a:r>
            <a:r>
              <a:rPr lang="en-US" b="0" dirty="0"/>
              <a:t>: frequency of word </a:t>
            </a:r>
            <a:r>
              <a:rPr lang="en-US" b="0" i="1" dirty="0"/>
              <a:t>j</a:t>
            </a:r>
            <a:r>
              <a:rPr lang="en-US" b="0" dirty="0"/>
              <a:t> in document </a:t>
            </a:r>
            <a:r>
              <a:rPr lang="en-US" b="0" i="1" dirty="0" err="1"/>
              <a:t>i</a:t>
            </a:r>
            <a:endParaRPr lang="en-US" b="0" i="1" dirty="0"/>
          </a:p>
          <a:p>
            <a:r>
              <a:rPr lang="en-US" dirty="0"/>
              <a:t>Any issues with this ??????????</a:t>
            </a:r>
          </a:p>
          <a:p>
            <a:pPr marL="342900" indent="-342900">
              <a:buFont typeface="Arial" charset="0"/>
              <a:buChar char="•"/>
            </a:pPr>
            <a:r>
              <a:rPr lang="en-US" b="0" dirty="0"/>
              <a:t>Term frequency gets </a:t>
            </a:r>
            <a:r>
              <a:rPr lang="en-US" b="0" dirty="0">
                <a:solidFill>
                  <a:schemeClr val="tx2"/>
                </a:solidFill>
              </a:rPr>
              <a:t>overloaded</a:t>
            </a:r>
            <a:r>
              <a:rPr lang="en-US" b="0" dirty="0"/>
              <a:t> by common words</a:t>
            </a:r>
          </a:p>
          <a:p>
            <a:r>
              <a:rPr lang="en-US" dirty="0">
                <a:solidFill>
                  <a:schemeClr val="tx2"/>
                </a:solidFill>
              </a:rPr>
              <a:t>Inverse Document Frequency</a:t>
            </a:r>
            <a:r>
              <a:rPr lang="en-US" dirty="0"/>
              <a:t> (IDF): weight individual words negatively by how frequently they appear in the corpus:</a:t>
            </a:r>
          </a:p>
          <a:p>
            <a:endParaRPr lang="en-US" dirty="0"/>
          </a:p>
          <a:p>
            <a:endParaRPr lang="en-US" dirty="0"/>
          </a:p>
          <a:p>
            <a:endParaRPr lang="en-US" dirty="0"/>
          </a:p>
          <a:p>
            <a:r>
              <a:rPr lang="en-US" dirty="0"/>
              <a:t>IDF is just defined for a word j, not word/document pair j, </a:t>
            </a:r>
            <a:r>
              <a:rPr lang="en-US" dirty="0" err="1"/>
              <a:t>i</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90</a:t>
            </a:fld>
            <a:endParaRPr lang="en-US"/>
          </a:p>
        </p:txBody>
      </p:sp>
      <p:pic>
        <p:nvPicPr>
          <p:cNvPr id="6" name="Picture 5"/>
          <p:cNvPicPr>
            <a:picLocks noChangeAspect="1"/>
          </p:cNvPicPr>
          <p:nvPr/>
        </p:nvPicPr>
        <p:blipFill>
          <a:blip r:embed="rId2"/>
          <a:stretch>
            <a:fillRect/>
          </a:stretch>
        </p:blipFill>
        <p:spPr>
          <a:xfrm>
            <a:off x="693738" y="4339691"/>
            <a:ext cx="7696200" cy="1104900"/>
          </a:xfrm>
          <a:prstGeom prst="rect">
            <a:avLst/>
          </a:prstGeom>
        </p:spPr>
      </p:pic>
    </p:spTree>
    <p:extLst>
      <p:ext uri="{BB962C8B-B14F-4D97-AF65-F5344CB8AC3E}">
        <p14:creationId xmlns:p14="http://schemas.microsoft.com/office/powerpoint/2010/main" val="277069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Inverse Document Frequency</a:t>
            </a:r>
          </a:p>
        </p:txBody>
      </p:sp>
      <p:sp>
        <p:nvSpPr>
          <p:cNvPr id="4" name="Slide Number Placeholder 3"/>
          <p:cNvSpPr>
            <a:spLocks noGrp="1"/>
          </p:cNvSpPr>
          <p:nvPr>
            <p:ph type="sldNum" sz="quarter" idx="12"/>
          </p:nvPr>
        </p:nvSpPr>
        <p:spPr/>
        <p:txBody>
          <a:bodyPr/>
          <a:lstStyle/>
          <a:p>
            <a:fld id="{A2EF37A0-74FC-AB4F-AE4C-D9BFC6719E9F}" type="slidenum">
              <a:rPr lang="en-US" smtClean="0"/>
              <a:t>91</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119717092"/>
              </p:ext>
            </p:extLst>
          </p:nvPr>
        </p:nvGraphicFramePr>
        <p:xfrm>
          <a:off x="1981200" y="1556229"/>
          <a:ext cx="6096000" cy="2833952"/>
        </p:xfrm>
        <a:graphic>
          <a:graphicData uri="http://schemas.openxmlformats.org/drawingml/2006/table">
            <a:tbl>
              <a:tblPr firstRow="1" bandRow="1">
                <a:tableStyleId>{7E9639D4-E3E2-4D34-9284-5A2195B3D0D7}</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gridCol w="508000">
                  <a:extLst>
                    <a:ext uri="{9D8B030D-6E8A-4147-A177-3AD203B41FA5}">
                      <a16:colId xmlns:a16="http://schemas.microsoft.com/office/drawing/2014/main" val="20004"/>
                    </a:ext>
                  </a:extLst>
                </a:gridCol>
                <a:gridCol w="508000">
                  <a:extLst>
                    <a:ext uri="{9D8B030D-6E8A-4147-A177-3AD203B41FA5}">
                      <a16:colId xmlns:a16="http://schemas.microsoft.com/office/drawing/2014/main" val="20005"/>
                    </a:ext>
                  </a:extLst>
                </a:gridCol>
                <a:gridCol w="508000">
                  <a:extLst>
                    <a:ext uri="{9D8B030D-6E8A-4147-A177-3AD203B41FA5}">
                      <a16:colId xmlns:a16="http://schemas.microsoft.com/office/drawing/2014/main" val="20006"/>
                    </a:ext>
                  </a:extLst>
                </a:gridCol>
                <a:gridCol w="508000">
                  <a:extLst>
                    <a:ext uri="{9D8B030D-6E8A-4147-A177-3AD203B41FA5}">
                      <a16:colId xmlns:a16="http://schemas.microsoft.com/office/drawing/2014/main" val="20007"/>
                    </a:ext>
                  </a:extLst>
                </a:gridCol>
                <a:gridCol w="508000">
                  <a:extLst>
                    <a:ext uri="{9D8B030D-6E8A-4147-A177-3AD203B41FA5}">
                      <a16:colId xmlns:a16="http://schemas.microsoft.com/office/drawing/2014/main" val="20008"/>
                    </a:ext>
                  </a:extLst>
                </a:gridCol>
                <a:gridCol w="1016000">
                  <a:extLst>
                    <a:ext uri="{9D8B030D-6E8A-4147-A177-3AD203B41FA5}">
                      <a16:colId xmlns:a16="http://schemas.microsoft.com/office/drawing/2014/main" val="20009"/>
                    </a:ext>
                  </a:extLst>
                </a:gridCol>
                <a:gridCol w="508000">
                  <a:extLst>
                    <a:ext uri="{9D8B030D-6E8A-4147-A177-3AD203B41FA5}">
                      <a16:colId xmlns:a16="http://schemas.microsoft.com/office/drawing/2014/main" val="20010"/>
                    </a:ext>
                  </a:extLst>
                </a:gridCol>
              </a:tblGrid>
              <a:tr h="1682486">
                <a:tc>
                  <a:txBody>
                    <a:bodyPr/>
                    <a:lstStyle/>
                    <a:p>
                      <a:r>
                        <a:rPr lang="en-US" dirty="0"/>
                        <a:t>the</a:t>
                      </a:r>
                    </a:p>
                  </a:txBody>
                  <a:tcPr vert="vert270"/>
                </a:tc>
                <a:tc>
                  <a:txBody>
                    <a:bodyPr/>
                    <a:lstStyle/>
                    <a:p>
                      <a:r>
                        <a:rPr lang="en-US" dirty="0"/>
                        <a:t>CMSC320</a:t>
                      </a:r>
                    </a:p>
                  </a:txBody>
                  <a:tcPr vert="vert270"/>
                </a:tc>
                <a:tc>
                  <a:txBody>
                    <a:bodyPr/>
                    <a:lstStyle/>
                    <a:p>
                      <a:r>
                        <a:rPr lang="en-US" dirty="0"/>
                        <a:t>you</a:t>
                      </a:r>
                    </a:p>
                  </a:txBody>
                  <a:tcPr vert="vert270"/>
                </a:tc>
                <a:tc>
                  <a:txBody>
                    <a:bodyPr/>
                    <a:lstStyle/>
                    <a:p>
                      <a:r>
                        <a:rPr lang="en-US" dirty="0"/>
                        <a:t>he</a:t>
                      </a:r>
                    </a:p>
                  </a:txBody>
                  <a:tcPr vert="vert270"/>
                </a:tc>
                <a:tc>
                  <a:txBody>
                    <a:bodyPr/>
                    <a:lstStyle/>
                    <a:p>
                      <a:r>
                        <a:rPr lang="en-US" dirty="0"/>
                        <a:t>I</a:t>
                      </a:r>
                    </a:p>
                  </a:txBody>
                  <a:tcPr vert="vert270"/>
                </a:tc>
                <a:tc>
                  <a:txBody>
                    <a:bodyPr/>
                    <a:lstStyle/>
                    <a:p>
                      <a:r>
                        <a:rPr lang="en-US" dirty="0"/>
                        <a:t>quick</a:t>
                      </a:r>
                    </a:p>
                  </a:txBody>
                  <a:tcPr vert="vert270"/>
                </a:tc>
                <a:tc>
                  <a:txBody>
                    <a:bodyPr/>
                    <a:lstStyle/>
                    <a:p>
                      <a:r>
                        <a:rPr lang="en-US" dirty="0"/>
                        <a:t>dog</a:t>
                      </a:r>
                    </a:p>
                  </a:txBody>
                  <a:tcPr vert="vert270"/>
                </a:tc>
                <a:tc>
                  <a:txBody>
                    <a:bodyPr/>
                    <a:lstStyle/>
                    <a:p>
                      <a:r>
                        <a:rPr lang="en-US" dirty="0"/>
                        <a:t>me</a:t>
                      </a:r>
                    </a:p>
                  </a:txBody>
                  <a:tcPr vert="vert270"/>
                </a:tc>
                <a:tc>
                  <a:txBody>
                    <a:bodyPr/>
                    <a:lstStyle/>
                    <a:p>
                      <a:r>
                        <a:rPr lang="en-US" dirty="0"/>
                        <a:t>CMSCs</a:t>
                      </a:r>
                    </a:p>
                  </a:txBody>
                  <a:tcPr vert="vert270"/>
                </a:tc>
                <a:tc>
                  <a:txBody>
                    <a:bodyPr/>
                    <a:lstStyle/>
                    <a:p>
                      <a:pPr algn="ctr"/>
                      <a:r>
                        <a:rPr lang="mr-IN" dirty="0"/>
                        <a:t>…</a:t>
                      </a:r>
                      <a:endParaRPr lang="en-US" dirty="0"/>
                    </a:p>
                  </a:txBody>
                  <a:tcPr anchor="b"/>
                </a:tc>
                <a:tc>
                  <a:txBody>
                    <a:bodyPr/>
                    <a:lstStyle/>
                    <a:p>
                      <a:r>
                        <a:rPr lang="en-US" dirty="0"/>
                        <a:t>than</a:t>
                      </a:r>
                    </a:p>
                  </a:txBody>
                  <a:tcPr vert="vert270"/>
                </a:tc>
                <a:extLst>
                  <a:ext uri="{0D108BD9-81ED-4DB2-BD59-A6C34878D82A}">
                    <a16:rowId xmlns:a16="http://schemas.microsoft.com/office/drawing/2014/main" val="10000"/>
                  </a:ext>
                </a:extLst>
              </a:tr>
              <a:tr h="370840">
                <a:tc>
                  <a:txBody>
                    <a:bodyPr/>
                    <a:lstStyle/>
                    <a:p>
                      <a:r>
                        <a:rPr lang="en-US" dirty="0"/>
                        <a:t>2</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rowSpan="3">
                  <a:txBody>
                    <a:bodyPr/>
                    <a:lstStyle/>
                    <a:p>
                      <a:pPr algn="ctr"/>
                      <a:r>
                        <a:rPr lang="mr-IN" dirty="0"/>
                        <a:t>…</a:t>
                      </a:r>
                      <a:endParaRPr lang="en-US" dirty="0"/>
                    </a:p>
                  </a:txBody>
                  <a:tcPr anchor="ctr"/>
                </a:tc>
                <a:tc>
                  <a:txBody>
                    <a:bodyPr/>
                    <a:lstStyle/>
                    <a:p>
                      <a:r>
                        <a:rPr lang="en-US" dirty="0"/>
                        <a:t>0</a:t>
                      </a:r>
                    </a:p>
                  </a:txBody>
                  <a:tcPr/>
                </a:tc>
                <a:extLst>
                  <a:ext uri="{0D108BD9-81ED-4DB2-BD59-A6C34878D82A}">
                    <a16:rowId xmlns:a16="http://schemas.microsoft.com/office/drawing/2014/main" val="10001"/>
                  </a:ext>
                </a:extLst>
              </a:tr>
              <a:tr h="357293">
                <a:tc>
                  <a:txBody>
                    <a:bodyPr/>
                    <a:lstStyle/>
                    <a:p>
                      <a:r>
                        <a:rPr lang="en-US" dirty="0"/>
                        <a:t>0</a:t>
                      </a:r>
                    </a:p>
                  </a:txBody>
                  <a:tcPr/>
                </a:tc>
                <a:tc>
                  <a:txBody>
                    <a:bodyPr/>
                    <a:lstStyle/>
                    <a:p>
                      <a:r>
                        <a:rPr lang="en-US" dirty="0"/>
                        <a:t>0</a:t>
                      </a:r>
                    </a:p>
                  </a:txBody>
                  <a:tcPr/>
                </a:tc>
                <a:tc>
                  <a:txBody>
                    <a:bodyPr/>
                    <a:lstStyle/>
                    <a:p>
                      <a:r>
                        <a:rPr lang="en-US" dirty="0"/>
                        <a:t>2</a:t>
                      </a:r>
                    </a:p>
                  </a:txBody>
                  <a:tcPr/>
                </a:tc>
                <a:tc>
                  <a:txBody>
                    <a:bodyPr/>
                    <a:lstStyle/>
                    <a:p>
                      <a:r>
                        <a:rPr lang="en-US" dirty="0"/>
                        <a:t>2</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vMerge="1">
                  <a:txBody>
                    <a:bodyPr/>
                    <a:lstStyle/>
                    <a:p>
                      <a:endParaRPr lang="en-US" dirty="0"/>
                    </a:p>
                  </a:txBody>
                  <a:tcPr/>
                </a:tc>
                <a:tc>
                  <a:txBody>
                    <a:bodyPr/>
                    <a:lstStyle/>
                    <a:p>
                      <a:r>
                        <a:rPr lang="en-US" dirty="0"/>
                        <a:t>0</a:t>
                      </a:r>
                    </a:p>
                  </a:txBody>
                  <a:tcPr/>
                </a:tc>
                <a:extLst>
                  <a:ext uri="{0D108BD9-81ED-4DB2-BD59-A6C34878D82A}">
                    <a16:rowId xmlns:a16="http://schemas.microsoft.com/office/drawing/2014/main" val="10002"/>
                  </a:ext>
                </a:extLst>
              </a:tr>
              <a:tr h="414866">
                <a:tc>
                  <a:txBody>
                    <a:bodyPr/>
                    <a:lstStyle/>
                    <a:p>
                      <a:r>
                        <a:rPr lang="en-US" dirty="0"/>
                        <a:t>2</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vMerge="1">
                  <a:txBody>
                    <a:bodyPr/>
                    <a:lstStyle/>
                    <a:p>
                      <a:endParaRPr lang="en-US"/>
                    </a:p>
                  </a:txBody>
                  <a:tcPr/>
                </a:tc>
                <a:tc>
                  <a:txBody>
                    <a:bodyPr/>
                    <a:lstStyle/>
                    <a:p>
                      <a:r>
                        <a:rPr lang="en-US" dirty="0"/>
                        <a:t>1</a:t>
                      </a: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457200" y="3261269"/>
            <a:ext cx="1456267" cy="369332"/>
          </a:xfrm>
          <a:prstGeom prst="rect">
            <a:avLst/>
          </a:prstGeom>
          <a:noFill/>
        </p:spPr>
        <p:txBody>
          <a:bodyPr wrap="square" rtlCol="0">
            <a:spAutoFit/>
          </a:bodyPr>
          <a:lstStyle/>
          <a:p>
            <a:r>
              <a:rPr lang="en-US"/>
              <a:t>Document 1</a:t>
            </a:r>
          </a:p>
        </p:txBody>
      </p:sp>
      <p:sp>
        <p:nvSpPr>
          <p:cNvPr id="7" name="TextBox 6"/>
          <p:cNvSpPr txBox="1"/>
          <p:nvPr/>
        </p:nvSpPr>
        <p:spPr>
          <a:xfrm>
            <a:off x="457200" y="3625890"/>
            <a:ext cx="1456267" cy="369332"/>
          </a:xfrm>
          <a:prstGeom prst="rect">
            <a:avLst/>
          </a:prstGeom>
          <a:noFill/>
        </p:spPr>
        <p:txBody>
          <a:bodyPr wrap="square" rtlCol="0">
            <a:spAutoFit/>
          </a:bodyPr>
          <a:lstStyle/>
          <a:p>
            <a:r>
              <a:rPr lang="en-US" dirty="0"/>
              <a:t>Document 2</a:t>
            </a:r>
          </a:p>
        </p:txBody>
      </p:sp>
      <p:sp>
        <p:nvSpPr>
          <p:cNvPr id="8" name="TextBox 7"/>
          <p:cNvSpPr txBox="1"/>
          <p:nvPr/>
        </p:nvSpPr>
        <p:spPr>
          <a:xfrm>
            <a:off x="457200" y="3995222"/>
            <a:ext cx="1456267" cy="369332"/>
          </a:xfrm>
          <a:prstGeom prst="rect">
            <a:avLst/>
          </a:prstGeom>
          <a:noFill/>
        </p:spPr>
        <p:txBody>
          <a:bodyPr wrap="square" rtlCol="0">
            <a:spAutoFit/>
          </a:bodyPr>
          <a:lstStyle/>
          <a:p>
            <a:r>
              <a:rPr lang="en-US" dirty="0"/>
              <a:t>Document 3</a:t>
            </a:r>
          </a:p>
        </p:txBody>
      </p:sp>
      <p:pic>
        <p:nvPicPr>
          <p:cNvPr id="11" name="Picture 10"/>
          <p:cNvPicPr>
            <a:picLocks noChangeAspect="1"/>
          </p:cNvPicPr>
          <p:nvPr/>
        </p:nvPicPr>
        <p:blipFill>
          <a:blip r:embed="rId2"/>
          <a:stretch>
            <a:fillRect/>
          </a:stretch>
        </p:blipFill>
        <p:spPr>
          <a:xfrm>
            <a:off x="613833" y="4754802"/>
            <a:ext cx="3066393" cy="685800"/>
          </a:xfrm>
          <a:prstGeom prst="rect">
            <a:avLst/>
          </a:prstGeom>
        </p:spPr>
      </p:pic>
      <p:pic>
        <p:nvPicPr>
          <p:cNvPr id="12" name="Picture 11"/>
          <p:cNvPicPr>
            <a:picLocks noChangeAspect="1"/>
          </p:cNvPicPr>
          <p:nvPr/>
        </p:nvPicPr>
        <p:blipFill>
          <a:blip r:embed="rId3"/>
          <a:stretch>
            <a:fillRect/>
          </a:stretch>
        </p:blipFill>
        <p:spPr>
          <a:xfrm>
            <a:off x="613833" y="5570511"/>
            <a:ext cx="3744310" cy="685800"/>
          </a:xfrm>
          <a:prstGeom prst="rect">
            <a:avLst/>
          </a:prstGeom>
        </p:spPr>
      </p:pic>
      <p:pic>
        <p:nvPicPr>
          <p:cNvPr id="13" name="Picture 12"/>
          <p:cNvPicPr>
            <a:picLocks noChangeAspect="1"/>
          </p:cNvPicPr>
          <p:nvPr/>
        </p:nvPicPr>
        <p:blipFill>
          <a:blip r:embed="rId4"/>
          <a:stretch>
            <a:fillRect/>
          </a:stretch>
        </p:blipFill>
        <p:spPr>
          <a:xfrm>
            <a:off x="5016501" y="4754802"/>
            <a:ext cx="3105807" cy="685800"/>
          </a:xfrm>
          <a:prstGeom prst="rect">
            <a:avLst/>
          </a:prstGeom>
        </p:spPr>
      </p:pic>
      <p:pic>
        <p:nvPicPr>
          <p:cNvPr id="14" name="Picture 13"/>
          <p:cNvPicPr>
            <a:picLocks noChangeAspect="1"/>
          </p:cNvPicPr>
          <p:nvPr/>
        </p:nvPicPr>
        <p:blipFill>
          <a:blip r:embed="rId5"/>
          <a:stretch>
            <a:fillRect/>
          </a:stretch>
        </p:blipFill>
        <p:spPr>
          <a:xfrm>
            <a:off x="5016501" y="5570511"/>
            <a:ext cx="2979683" cy="685800"/>
          </a:xfrm>
          <a:prstGeom prst="rect">
            <a:avLst/>
          </a:prstGeom>
        </p:spPr>
      </p:pic>
    </p:spTree>
    <p:extLst>
      <p:ext uri="{BB962C8B-B14F-4D97-AF65-F5344CB8AC3E}">
        <p14:creationId xmlns:p14="http://schemas.microsoft.com/office/powerpoint/2010/main" val="232110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TF-IDF</a:t>
            </a:r>
          </a:p>
        </p:txBody>
      </p:sp>
      <p:sp>
        <p:nvSpPr>
          <p:cNvPr id="3" name="Content Placeholder 2"/>
          <p:cNvSpPr>
            <a:spLocks noGrp="1"/>
          </p:cNvSpPr>
          <p:nvPr>
            <p:ph idx="1"/>
          </p:nvPr>
        </p:nvSpPr>
        <p:spPr/>
        <p:txBody>
          <a:bodyPr>
            <a:normAutofit fontScale="92500" lnSpcReduction="10000"/>
          </a:bodyPr>
          <a:lstStyle/>
          <a:p>
            <a:r>
              <a:rPr lang="en-US" dirty="0"/>
              <a:t>How do we use the IDF weights?</a:t>
            </a:r>
          </a:p>
          <a:p>
            <a:r>
              <a:rPr lang="en-US" dirty="0">
                <a:solidFill>
                  <a:schemeClr val="tx2"/>
                </a:solidFill>
              </a:rPr>
              <a:t>Term frequency inverse document frequency</a:t>
            </a:r>
            <a:r>
              <a:rPr lang="en-US" dirty="0"/>
              <a:t> (TF-IDF):</a:t>
            </a:r>
          </a:p>
          <a:p>
            <a:pPr marL="342900" indent="-342900">
              <a:buFont typeface="Arial" charset="0"/>
              <a:buChar char="•"/>
            </a:pPr>
            <a:r>
              <a:rPr lang="en-US" b="0" dirty="0"/>
              <a:t>TF-IDF score: </a:t>
            </a:r>
            <a:r>
              <a:rPr lang="en-US" b="0" dirty="0" err="1"/>
              <a:t>tf</a:t>
            </a:r>
            <a:r>
              <a:rPr lang="en-US" b="0" i="1" baseline="-25000" dirty="0" err="1"/>
              <a:t>ij</a:t>
            </a:r>
            <a:r>
              <a:rPr lang="en-US" b="0" i="1" dirty="0"/>
              <a:t> </a:t>
            </a:r>
            <a:r>
              <a:rPr lang="en-US" b="0" dirty="0"/>
              <a:t>x </a:t>
            </a:r>
            <a:r>
              <a:rPr lang="en-US" b="0" dirty="0" err="1"/>
              <a:t>idf</a:t>
            </a:r>
            <a:r>
              <a:rPr lang="en-US" b="0" i="1" baseline="-25000" dirty="0" err="1"/>
              <a:t>j</a:t>
            </a:r>
            <a:r>
              <a:rPr lang="en-US" b="0" i="1" dirty="0"/>
              <a:t> </a:t>
            </a:r>
          </a:p>
          <a:p>
            <a:pPr marL="342900" indent="-342900">
              <a:buFont typeface="Arial" charset="0"/>
              <a:buChar char="•"/>
            </a:pPr>
            <a:endParaRPr lang="en-US" b="0" i="1" dirty="0"/>
          </a:p>
          <a:p>
            <a:pPr marL="342900" indent="-342900">
              <a:buFont typeface="Arial" charset="0"/>
              <a:buChar char="•"/>
            </a:pPr>
            <a:endParaRPr lang="en-US" b="0" i="1" dirty="0"/>
          </a:p>
          <a:p>
            <a:pPr marL="342900" indent="-342900">
              <a:buFont typeface="Arial" charset="0"/>
              <a:buChar char="•"/>
            </a:pPr>
            <a:endParaRPr lang="en-US" b="0" i="1" dirty="0"/>
          </a:p>
          <a:p>
            <a:pPr marL="342900" indent="-342900">
              <a:buFont typeface="Arial" charset="0"/>
              <a:buChar char="•"/>
            </a:pPr>
            <a:endParaRPr lang="en-US" b="0" i="1" dirty="0"/>
          </a:p>
          <a:p>
            <a:pPr marL="342900" indent="-342900">
              <a:buFont typeface="Arial" charset="0"/>
              <a:buChar char="•"/>
            </a:pPr>
            <a:endParaRPr lang="en-US" b="0" i="1" dirty="0"/>
          </a:p>
          <a:p>
            <a:endParaRPr lang="en-US" b="0" dirty="0"/>
          </a:p>
          <a:p>
            <a:r>
              <a:rPr lang="en-US" dirty="0"/>
              <a:t>This ends up working better than raw scores for classification and for computing similarity between documents.</a:t>
            </a:r>
          </a:p>
          <a:p>
            <a:endParaRPr lang="en-US" i="1" dirty="0"/>
          </a:p>
        </p:txBody>
      </p:sp>
      <p:sp>
        <p:nvSpPr>
          <p:cNvPr id="4" name="Slide Number Placeholder 3"/>
          <p:cNvSpPr>
            <a:spLocks noGrp="1"/>
          </p:cNvSpPr>
          <p:nvPr>
            <p:ph type="sldNum" sz="quarter" idx="12"/>
          </p:nvPr>
        </p:nvSpPr>
        <p:spPr/>
        <p:txBody>
          <a:bodyPr/>
          <a:lstStyle/>
          <a:p>
            <a:fld id="{A2EF37A0-74FC-AB4F-AE4C-D9BFC6719E9F}" type="slidenum">
              <a:rPr lang="en-US" smtClean="0"/>
              <a:t>92</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851638244"/>
              </p:ext>
            </p:extLst>
          </p:nvPr>
        </p:nvGraphicFramePr>
        <p:xfrm>
          <a:off x="1981200" y="3080228"/>
          <a:ext cx="6096000" cy="2101370"/>
        </p:xfrm>
        <a:graphic>
          <a:graphicData uri="http://schemas.openxmlformats.org/drawingml/2006/table">
            <a:tbl>
              <a:tblPr firstRow="1" bandRow="1">
                <a:tableStyleId>{7E9639D4-E3E2-4D34-9284-5A2195B3D0D7}</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gridCol w="508000">
                  <a:extLst>
                    <a:ext uri="{9D8B030D-6E8A-4147-A177-3AD203B41FA5}">
                      <a16:colId xmlns:a16="http://schemas.microsoft.com/office/drawing/2014/main" val="20004"/>
                    </a:ext>
                  </a:extLst>
                </a:gridCol>
                <a:gridCol w="508000">
                  <a:extLst>
                    <a:ext uri="{9D8B030D-6E8A-4147-A177-3AD203B41FA5}">
                      <a16:colId xmlns:a16="http://schemas.microsoft.com/office/drawing/2014/main" val="20005"/>
                    </a:ext>
                  </a:extLst>
                </a:gridCol>
                <a:gridCol w="508000">
                  <a:extLst>
                    <a:ext uri="{9D8B030D-6E8A-4147-A177-3AD203B41FA5}">
                      <a16:colId xmlns:a16="http://schemas.microsoft.com/office/drawing/2014/main" val="20006"/>
                    </a:ext>
                  </a:extLst>
                </a:gridCol>
                <a:gridCol w="508000">
                  <a:extLst>
                    <a:ext uri="{9D8B030D-6E8A-4147-A177-3AD203B41FA5}">
                      <a16:colId xmlns:a16="http://schemas.microsoft.com/office/drawing/2014/main" val="20007"/>
                    </a:ext>
                  </a:extLst>
                </a:gridCol>
                <a:gridCol w="508000">
                  <a:extLst>
                    <a:ext uri="{9D8B030D-6E8A-4147-A177-3AD203B41FA5}">
                      <a16:colId xmlns:a16="http://schemas.microsoft.com/office/drawing/2014/main" val="20008"/>
                    </a:ext>
                  </a:extLst>
                </a:gridCol>
                <a:gridCol w="1016000">
                  <a:extLst>
                    <a:ext uri="{9D8B030D-6E8A-4147-A177-3AD203B41FA5}">
                      <a16:colId xmlns:a16="http://schemas.microsoft.com/office/drawing/2014/main" val="20009"/>
                    </a:ext>
                  </a:extLst>
                </a:gridCol>
                <a:gridCol w="508000">
                  <a:extLst>
                    <a:ext uri="{9D8B030D-6E8A-4147-A177-3AD203B41FA5}">
                      <a16:colId xmlns:a16="http://schemas.microsoft.com/office/drawing/2014/main" val="20010"/>
                    </a:ext>
                  </a:extLst>
                </a:gridCol>
              </a:tblGrid>
              <a:tr h="949904">
                <a:tc>
                  <a:txBody>
                    <a:bodyPr/>
                    <a:lstStyle/>
                    <a:p>
                      <a:r>
                        <a:rPr lang="en-US" sz="1100" dirty="0"/>
                        <a:t>the</a:t>
                      </a:r>
                    </a:p>
                  </a:txBody>
                  <a:tcPr vert="vert270"/>
                </a:tc>
                <a:tc>
                  <a:txBody>
                    <a:bodyPr/>
                    <a:lstStyle/>
                    <a:p>
                      <a:r>
                        <a:rPr lang="en-US" sz="1100" dirty="0"/>
                        <a:t>CMSC320</a:t>
                      </a:r>
                    </a:p>
                  </a:txBody>
                  <a:tcPr vert="vert270"/>
                </a:tc>
                <a:tc>
                  <a:txBody>
                    <a:bodyPr/>
                    <a:lstStyle/>
                    <a:p>
                      <a:r>
                        <a:rPr lang="en-US" sz="1100" dirty="0"/>
                        <a:t>you</a:t>
                      </a:r>
                    </a:p>
                  </a:txBody>
                  <a:tcPr vert="vert270"/>
                </a:tc>
                <a:tc>
                  <a:txBody>
                    <a:bodyPr/>
                    <a:lstStyle/>
                    <a:p>
                      <a:r>
                        <a:rPr lang="en-US" sz="1100" dirty="0"/>
                        <a:t>he</a:t>
                      </a:r>
                    </a:p>
                  </a:txBody>
                  <a:tcPr vert="vert270"/>
                </a:tc>
                <a:tc>
                  <a:txBody>
                    <a:bodyPr/>
                    <a:lstStyle/>
                    <a:p>
                      <a:r>
                        <a:rPr lang="en-US" sz="1100" dirty="0"/>
                        <a:t>I</a:t>
                      </a:r>
                    </a:p>
                  </a:txBody>
                  <a:tcPr vert="vert270"/>
                </a:tc>
                <a:tc>
                  <a:txBody>
                    <a:bodyPr/>
                    <a:lstStyle/>
                    <a:p>
                      <a:r>
                        <a:rPr lang="en-US" sz="1100" dirty="0"/>
                        <a:t>quick</a:t>
                      </a:r>
                    </a:p>
                  </a:txBody>
                  <a:tcPr vert="vert270"/>
                </a:tc>
                <a:tc>
                  <a:txBody>
                    <a:bodyPr/>
                    <a:lstStyle/>
                    <a:p>
                      <a:r>
                        <a:rPr lang="en-US" sz="1100" dirty="0"/>
                        <a:t>dog</a:t>
                      </a:r>
                    </a:p>
                  </a:txBody>
                  <a:tcPr vert="vert270"/>
                </a:tc>
                <a:tc>
                  <a:txBody>
                    <a:bodyPr/>
                    <a:lstStyle/>
                    <a:p>
                      <a:r>
                        <a:rPr lang="en-US" sz="1100" dirty="0"/>
                        <a:t>me</a:t>
                      </a:r>
                    </a:p>
                  </a:txBody>
                  <a:tcPr vert="vert270"/>
                </a:tc>
                <a:tc>
                  <a:txBody>
                    <a:bodyPr/>
                    <a:lstStyle/>
                    <a:p>
                      <a:r>
                        <a:rPr lang="en-US" sz="1100" dirty="0"/>
                        <a:t>CMSCs</a:t>
                      </a:r>
                    </a:p>
                  </a:txBody>
                  <a:tcPr vert="vert270"/>
                </a:tc>
                <a:tc>
                  <a:txBody>
                    <a:bodyPr/>
                    <a:lstStyle/>
                    <a:p>
                      <a:pPr algn="ctr"/>
                      <a:r>
                        <a:rPr lang="mr-IN" sz="1100" dirty="0"/>
                        <a:t>…</a:t>
                      </a:r>
                      <a:endParaRPr lang="en-US" sz="1100" dirty="0"/>
                    </a:p>
                  </a:txBody>
                  <a:tcPr anchor="b"/>
                </a:tc>
                <a:tc>
                  <a:txBody>
                    <a:bodyPr/>
                    <a:lstStyle/>
                    <a:p>
                      <a:r>
                        <a:rPr lang="en-US" sz="1100" dirty="0"/>
                        <a:t>than</a:t>
                      </a:r>
                    </a:p>
                  </a:txBody>
                  <a:tcPr vert="vert270"/>
                </a:tc>
                <a:extLst>
                  <a:ext uri="{0D108BD9-81ED-4DB2-BD59-A6C34878D82A}">
                    <a16:rowId xmlns:a16="http://schemas.microsoft.com/office/drawing/2014/main" val="10000"/>
                  </a:ext>
                </a:extLst>
              </a:tr>
              <a:tr h="370840">
                <a:tc>
                  <a:txBody>
                    <a:bodyPr/>
                    <a:lstStyle/>
                    <a:p>
                      <a:r>
                        <a:rPr lang="en-US" dirty="0"/>
                        <a:t>0.8</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1.1</a:t>
                      </a:r>
                    </a:p>
                  </a:txBody>
                  <a:tcPr/>
                </a:tc>
                <a:tc>
                  <a:txBody>
                    <a:bodyPr/>
                    <a:lstStyle/>
                    <a:p>
                      <a:r>
                        <a:rPr lang="en-US" dirty="0"/>
                        <a:t>1.1</a:t>
                      </a:r>
                    </a:p>
                  </a:txBody>
                  <a:tcPr/>
                </a:tc>
                <a:tc>
                  <a:txBody>
                    <a:bodyPr/>
                    <a:lstStyle/>
                    <a:p>
                      <a:r>
                        <a:rPr lang="en-US" dirty="0"/>
                        <a:t>0</a:t>
                      </a:r>
                    </a:p>
                  </a:txBody>
                  <a:tcPr/>
                </a:tc>
                <a:tc>
                  <a:txBody>
                    <a:bodyPr/>
                    <a:lstStyle/>
                    <a:p>
                      <a:r>
                        <a:rPr lang="en-US" dirty="0"/>
                        <a:t>0</a:t>
                      </a:r>
                    </a:p>
                  </a:txBody>
                  <a:tcPr/>
                </a:tc>
                <a:tc rowSpan="3">
                  <a:txBody>
                    <a:bodyPr/>
                    <a:lstStyle/>
                    <a:p>
                      <a:pPr algn="ctr"/>
                      <a:r>
                        <a:rPr lang="mr-IN" dirty="0"/>
                        <a:t>…</a:t>
                      </a:r>
                      <a:endParaRPr lang="en-US" dirty="0"/>
                    </a:p>
                  </a:txBody>
                  <a:tcPr anchor="ctr"/>
                </a:tc>
                <a:tc>
                  <a:txBody>
                    <a:bodyPr/>
                    <a:lstStyle/>
                    <a:p>
                      <a:r>
                        <a:rPr lang="en-US" dirty="0"/>
                        <a:t>0</a:t>
                      </a:r>
                    </a:p>
                  </a:txBody>
                  <a:tcPr/>
                </a:tc>
                <a:extLst>
                  <a:ext uri="{0D108BD9-81ED-4DB2-BD59-A6C34878D82A}">
                    <a16:rowId xmlns:a16="http://schemas.microsoft.com/office/drawing/2014/main" val="10001"/>
                  </a:ext>
                </a:extLst>
              </a:tr>
              <a:tr h="357293">
                <a:tc>
                  <a:txBody>
                    <a:bodyPr/>
                    <a:lstStyle/>
                    <a:p>
                      <a:r>
                        <a:rPr lang="en-US" dirty="0"/>
                        <a:t>0</a:t>
                      </a:r>
                    </a:p>
                  </a:txBody>
                  <a:tcPr/>
                </a:tc>
                <a:tc>
                  <a:txBody>
                    <a:bodyPr/>
                    <a:lstStyle/>
                    <a:p>
                      <a:r>
                        <a:rPr lang="en-US" dirty="0"/>
                        <a:t>0</a:t>
                      </a:r>
                    </a:p>
                  </a:txBody>
                  <a:tcPr/>
                </a:tc>
                <a:tc>
                  <a:txBody>
                    <a:bodyPr/>
                    <a:lstStyle/>
                    <a:p>
                      <a:r>
                        <a:rPr lang="en-US" dirty="0"/>
                        <a:t>2.2</a:t>
                      </a:r>
                    </a:p>
                  </a:txBody>
                  <a:tcPr/>
                </a:tc>
                <a:tc>
                  <a:txBody>
                    <a:bodyPr/>
                    <a:lstStyle/>
                    <a:p>
                      <a:r>
                        <a:rPr lang="en-US" dirty="0"/>
                        <a:t>0.8</a:t>
                      </a:r>
                    </a:p>
                  </a:txBody>
                  <a:tcPr/>
                </a:tc>
                <a:tc>
                  <a:txBody>
                    <a:bodyPr/>
                    <a:lstStyle/>
                    <a:p>
                      <a:r>
                        <a:rPr lang="en-US" dirty="0"/>
                        <a:t>1.1</a:t>
                      </a:r>
                    </a:p>
                  </a:txBody>
                  <a:tcPr/>
                </a:tc>
                <a:tc>
                  <a:txBody>
                    <a:bodyPr/>
                    <a:lstStyle/>
                    <a:p>
                      <a:r>
                        <a:rPr lang="en-US" dirty="0"/>
                        <a:t>0</a:t>
                      </a:r>
                    </a:p>
                  </a:txBody>
                  <a:tcPr/>
                </a:tc>
                <a:tc>
                  <a:txBody>
                    <a:bodyPr/>
                    <a:lstStyle/>
                    <a:p>
                      <a:r>
                        <a:rPr lang="en-US" dirty="0"/>
                        <a:t>0</a:t>
                      </a:r>
                    </a:p>
                  </a:txBody>
                  <a:tcPr/>
                </a:tc>
                <a:tc>
                  <a:txBody>
                    <a:bodyPr/>
                    <a:lstStyle/>
                    <a:p>
                      <a:r>
                        <a:rPr lang="en-US" dirty="0"/>
                        <a:t>1.1</a:t>
                      </a:r>
                    </a:p>
                  </a:txBody>
                  <a:tcPr/>
                </a:tc>
                <a:tc>
                  <a:txBody>
                    <a:bodyPr/>
                    <a:lstStyle/>
                    <a:p>
                      <a:r>
                        <a:rPr lang="en-US" dirty="0"/>
                        <a:t>0</a:t>
                      </a:r>
                    </a:p>
                  </a:txBody>
                  <a:tcPr/>
                </a:tc>
                <a:tc vMerge="1">
                  <a:txBody>
                    <a:bodyPr/>
                    <a:lstStyle/>
                    <a:p>
                      <a:endParaRPr lang="en-US" dirty="0"/>
                    </a:p>
                  </a:txBody>
                  <a:tcPr/>
                </a:tc>
                <a:tc>
                  <a:txBody>
                    <a:bodyPr/>
                    <a:lstStyle/>
                    <a:p>
                      <a:r>
                        <a:rPr lang="en-US" dirty="0"/>
                        <a:t>0</a:t>
                      </a:r>
                    </a:p>
                  </a:txBody>
                  <a:tcPr/>
                </a:tc>
                <a:extLst>
                  <a:ext uri="{0D108BD9-81ED-4DB2-BD59-A6C34878D82A}">
                    <a16:rowId xmlns:a16="http://schemas.microsoft.com/office/drawing/2014/main" val="10002"/>
                  </a:ext>
                </a:extLst>
              </a:tr>
              <a:tr h="414866">
                <a:tc>
                  <a:txBody>
                    <a:bodyPr/>
                    <a:lstStyle/>
                    <a:p>
                      <a:r>
                        <a:rPr lang="en-US" dirty="0"/>
                        <a:t>0.8</a:t>
                      </a:r>
                    </a:p>
                  </a:txBody>
                  <a:tcPr/>
                </a:tc>
                <a:tc>
                  <a:txBody>
                    <a:bodyPr/>
                    <a:lstStyle/>
                    <a:p>
                      <a:r>
                        <a:rPr lang="en-US" dirty="0"/>
                        <a:t>1.1</a:t>
                      </a:r>
                    </a:p>
                  </a:txBody>
                  <a:tcPr/>
                </a:tc>
                <a:tc>
                  <a:txBody>
                    <a:bodyPr/>
                    <a:lstStyle/>
                    <a:p>
                      <a:r>
                        <a:rPr lang="en-US" dirty="0"/>
                        <a:t>0</a:t>
                      </a:r>
                    </a:p>
                  </a:txBody>
                  <a:tcPr/>
                </a:tc>
                <a:tc>
                  <a:txBody>
                    <a:bodyPr/>
                    <a:lstStyle/>
                    <a:p>
                      <a:r>
                        <a:rPr lang="en-US" dirty="0"/>
                        <a:t>0.4</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1.1</a:t>
                      </a:r>
                    </a:p>
                  </a:txBody>
                  <a:tcPr/>
                </a:tc>
                <a:tc vMerge="1">
                  <a:txBody>
                    <a:bodyPr/>
                    <a:lstStyle/>
                    <a:p>
                      <a:endParaRPr lang="en-US"/>
                    </a:p>
                  </a:txBody>
                  <a:tcPr/>
                </a:tc>
                <a:tc>
                  <a:txBody>
                    <a:bodyPr/>
                    <a:lstStyle/>
                    <a:p>
                      <a:r>
                        <a:rPr lang="en-US" dirty="0"/>
                        <a:t>1.1</a:t>
                      </a: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457200" y="4057134"/>
            <a:ext cx="1456267" cy="369332"/>
          </a:xfrm>
          <a:prstGeom prst="rect">
            <a:avLst/>
          </a:prstGeom>
          <a:noFill/>
        </p:spPr>
        <p:txBody>
          <a:bodyPr wrap="square" rtlCol="0">
            <a:spAutoFit/>
          </a:bodyPr>
          <a:lstStyle/>
          <a:p>
            <a:r>
              <a:rPr lang="en-US" dirty="0"/>
              <a:t>Document 1</a:t>
            </a:r>
          </a:p>
        </p:txBody>
      </p:sp>
      <p:sp>
        <p:nvSpPr>
          <p:cNvPr id="7" name="TextBox 6"/>
          <p:cNvSpPr txBox="1"/>
          <p:nvPr/>
        </p:nvSpPr>
        <p:spPr>
          <a:xfrm>
            <a:off x="457200" y="4421755"/>
            <a:ext cx="1456267" cy="369332"/>
          </a:xfrm>
          <a:prstGeom prst="rect">
            <a:avLst/>
          </a:prstGeom>
          <a:noFill/>
        </p:spPr>
        <p:txBody>
          <a:bodyPr wrap="square" rtlCol="0">
            <a:spAutoFit/>
          </a:bodyPr>
          <a:lstStyle/>
          <a:p>
            <a:r>
              <a:rPr lang="en-US" dirty="0"/>
              <a:t>Document 2</a:t>
            </a:r>
          </a:p>
        </p:txBody>
      </p:sp>
      <p:sp>
        <p:nvSpPr>
          <p:cNvPr id="8" name="TextBox 7"/>
          <p:cNvSpPr txBox="1"/>
          <p:nvPr/>
        </p:nvSpPr>
        <p:spPr>
          <a:xfrm>
            <a:off x="457200" y="4791087"/>
            <a:ext cx="1456267" cy="369332"/>
          </a:xfrm>
          <a:prstGeom prst="rect">
            <a:avLst/>
          </a:prstGeom>
          <a:noFill/>
        </p:spPr>
        <p:txBody>
          <a:bodyPr wrap="square" rtlCol="0">
            <a:spAutoFit/>
          </a:bodyPr>
          <a:lstStyle/>
          <a:p>
            <a:r>
              <a:rPr lang="en-US" dirty="0"/>
              <a:t>Document 3</a:t>
            </a:r>
          </a:p>
        </p:txBody>
      </p:sp>
    </p:spTree>
    <p:extLst>
      <p:ext uri="{BB962C8B-B14F-4D97-AF65-F5344CB8AC3E}">
        <p14:creationId xmlns:p14="http://schemas.microsoft.com/office/powerpoint/2010/main" val="213161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P spid="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Similarity between Documents</a:t>
            </a:r>
          </a:p>
        </p:txBody>
      </p:sp>
      <p:sp>
        <p:nvSpPr>
          <p:cNvPr id="3" name="Content Placeholder 2"/>
          <p:cNvSpPr>
            <a:spLocks noGrp="1"/>
          </p:cNvSpPr>
          <p:nvPr>
            <p:ph idx="1"/>
          </p:nvPr>
        </p:nvSpPr>
        <p:spPr/>
        <p:txBody>
          <a:bodyPr/>
          <a:lstStyle/>
          <a:p>
            <a:r>
              <a:rPr lang="en-US" dirty="0"/>
              <a:t>Given two documents x and y, represented by their TF-IDF vectors (or any vectors), the </a:t>
            </a:r>
            <a:r>
              <a:rPr lang="en-US" dirty="0">
                <a:solidFill>
                  <a:schemeClr val="tx2"/>
                </a:solidFill>
              </a:rPr>
              <a:t>cosine similarity</a:t>
            </a:r>
            <a:r>
              <a:rPr lang="en-US" dirty="0"/>
              <a:t> is:</a:t>
            </a:r>
          </a:p>
          <a:p>
            <a:endParaRPr lang="en-US" dirty="0"/>
          </a:p>
          <a:p>
            <a:endParaRPr lang="en-US" dirty="0"/>
          </a:p>
          <a:p>
            <a:endParaRPr lang="en-US" dirty="0"/>
          </a:p>
          <a:p>
            <a:r>
              <a:rPr lang="en-US" dirty="0"/>
              <a:t>Formally, it measures the cosine of the angle between two vectors x and y:</a:t>
            </a:r>
          </a:p>
          <a:p>
            <a:pPr marL="342900" indent="-342900">
              <a:buFont typeface="Arial" charset="0"/>
              <a:buChar char="•"/>
            </a:pPr>
            <a:r>
              <a:rPr lang="en-US" b="0" dirty="0"/>
              <a:t>cos(0</a:t>
            </a:r>
            <a:r>
              <a:rPr lang="en-US" b="0" baseline="30000" dirty="0"/>
              <a:t>o</a:t>
            </a:r>
            <a:r>
              <a:rPr lang="en-US" b="0" dirty="0"/>
              <a:t>) = 1, cos(90</a:t>
            </a:r>
            <a:r>
              <a:rPr lang="en-US" b="0" baseline="30000" dirty="0"/>
              <a:t>o</a:t>
            </a:r>
            <a:r>
              <a:rPr lang="en-US" b="0" dirty="0"/>
              <a:t>) = 0      ??????????</a:t>
            </a:r>
          </a:p>
          <a:p>
            <a:r>
              <a:rPr lang="en-US" dirty="0"/>
              <a:t>Similar documents have high cosine similarity;</a:t>
            </a:r>
            <a:br>
              <a:rPr lang="en-US" dirty="0"/>
            </a:br>
            <a:r>
              <a:rPr lang="en-US" dirty="0"/>
              <a:t>dissimilar documents have low cosine similarity.</a:t>
            </a:r>
          </a:p>
        </p:txBody>
      </p:sp>
      <p:sp>
        <p:nvSpPr>
          <p:cNvPr id="4" name="Slide Number Placeholder 3"/>
          <p:cNvSpPr>
            <a:spLocks noGrp="1"/>
          </p:cNvSpPr>
          <p:nvPr>
            <p:ph type="sldNum" sz="quarter" idx="12"/>
          </p:nvPr>
        </p:nvSpPr>
        <p:spPr/>
        <p:txBody>
          <a:bodyPr/>
          <a:lstStyle/>
          <a:p>
            <a:fld id="{A2EF37A0-74FC-AB4F-AE4C-D9BFC6719E9F}" type="slidenum">
              <a:rPr lang="en-US" smtClean="0"/>
              <a:t>93</a:t>
            </a:fld>
            <a:endParaRPr lang="en-US"/>
          </a:p>
        </p:txBody>
      </p:sp>
      <p:pic>
        <p:nvPicPr>
          <p:cNvPr id="5" name="Picture 4"/>
          <p:cNvPicPr>
            <a:picLocks noChangeAspect="1"/>
          </p:cNvPicPr>
          <p:nvPr/>
        </p:nvPicPr>
        <p:blipFill>
          <a:blip r:embed="rId2"/>
          <a:stretch>
            <a:fillRect/>
          </a:stretch>
        </p:blipFill>
        <p:spPr>
          <a:xfrm>
            <a:off x="1631950" y="2580217"/>
            <a:ext cx="5270500" cy="1054100"/>
          </a:xfrm>
          <a:prstGeom prst="rect">
            <a:avLst/>
          </a:prstGeom>
        </p:spPr>
      </p:pic>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902450" y="4407430"/>
            <a:ext cx="1585383" cy="1244388"/>
          </a:xfrm>
          <a:prstGeom prst="rect">
            <a:avLst/>
          </a:prstGeom>
        </p:spPr>
      </p:pic>
    </p:spTree>
    <p:extLst>
      <p:ext uri="{BB962C8B-B14F-4D97-AF65-F5344CB8AC3E}">
        <p14:creationId xmlns:p14="http://schemas.microsoft.com/office/powerpoint/2010/main" val="155314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Tokenization</a:t>
            </a:r>
          </a:p>
        </p:txBody>
      </p:sp>
      <p:sp>
        <p:nvSpPr>
          <p:cNvPr id="3" name="Content Placeholder 2"/>
          <p:cNvSpPr>
            <a:spLocks noGrp="1"/>
          </p:cNvSpPr>
          <p:nvPr>
            <p:ph idx="1"/>
          </p:nvPr>
        </p:nvSpPr>
        <p:spPr/>
        <p:txBody>
          <a:bodyPr/>
          <a:lstStyle/>
          <a:p>
            <a:r>
              <a:rPr lang="en-US" dirty="0"/>
              <a:t>First step towards text processing</a:t>
            </a:r>
          </a:p>
          <a:p>
            <a:r>
              <a:rPr lang="en-US" dirty="0"/>
              <a:t>For English, just split on non-alphanumerical characters</a:t>
            </a:r>
          </a:p>
          <a:p>
            <a:pPr lvl="1"/>
            <a:r>
              <a:rPr lang="en-US" dirty="0"/>
              <a:t>Need to deal with cases like: I’m, or France’s, or Hewlett-Packard</a:t>
            </a:r>
          </a:p>
          <a:p>
            <a:pPr lvl="1"/>
            <a:r>
              <a:rPr lang="en-US" dirty="0"/>
              <a:t>Should “San Francisco” be one token or two?</a:t>
            </a:r>
          </a:p>
          <a:p>
            <a:r>
              <a:rPr lang="en-US" dirty="0"/>
              <a:t>Other languages introduce additional issues</a:t>
            </a:r>
          </a:p>
          <a:p>
            <a:pPr lvl="1"/>
            <a:r>
              <a:rPr lang="en-US" dirty="0" err="1"/>
              <a:t>L'ensemble</a:t>
            </a:r>
            <a:r>
              <a:rPr lang="en-US" dirty="0"/>
              <a:t> </a:t>
            </a:r>
            <a:r>
              <a:rPr lang="en-US" dirty="0">
                <a:sym typeface="Symbol" charset="2"/>
              </a:rPr>
              <a:t> one token or two?</a:t>
            </a:r>
          </a:p>
          <a:p>
            <a:pPr lvl="1"/>
            <a:r>
              <a:rPr lang="en-US" dirty="0">
                <a:sym typeface="Symbol" charset="2"/>
              </a:rPr>
              <a:t>German noun compounds are not segmented</a:t>
            </a:r>
          </a:p>
          <a:p>
            <a:pPr lvl="2"/>
            <a:r>
              <a:rPr lang="en-US" dirty="0" err="1">
                <a:sym typeface="Symbol" charset="2"/>
              </a:rPr>
              <a:t>Lebensversicherungsgesellschaftsangestellter</a:t>
            </a:r>
            <a:endParaRPr lang="en-US" dirty="0">
              <a:sym typeface="Symbol" charset="2"/>
            </a:endParaRPr>
          </a:p>
          <a:p>
            <a:pPr lvl="1"/>
            <a:r>
              <a:rPr lang="en-US" dirty="0"/>
              <a:t>Chinese/Japanese more complicated because of white spaces</a:t>
            </a:r>
          </a:p>
        </p:txBody>
      </p:sp>
      <p:sp>
        <p:nvSpPr>
          <p:cNvPr id="4" name="Slide Number Placeholder 3"/>
          <p:cNvSpPr>
            <a:spLocks noGrp="1"/>
          </p:cNvSpPr>
          <p:nvPr>
            <p:ph type="sldNum" sz="quarter" idx="12"/>
          </p:nvPr>
        </p:nvSpPr>
        <p:spPr/>
        <p:txBody>
          <a:bodyPr/>
          <a:lstStyle/>
          <a:p>
            <a:fld id="{A2EF37A0-74FC-AB4F-AE4C-D9BFC6719E9F}" type="slidenum">
              <a:rPr lang="en-US" smtClean="0"/>
              <a:pPr/>
              <a:t>94</a:t>
            </a:fld>
            <a:endParaRPr lang="en-US"/>
          </a:p>
        </p:txBody>
      </p:sp>
    </p:spTree>
    <p:extLst>
      <p:ext uri="{BB962C8B-B14F-4D97-AF65-F5344CB8AC3E}">
        <p14:creationId xmlns:p14="http://schemas.microsoft.com/office/powerpoint/2010/main" val="382033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a:t>Other basic terms</a:t>
            </a:r>
          </a:p>
        </p:txBody>
      </p:sp>
      <p:sp>
        <p:nvSpPr>
          <p:cNvPr id="37891" name="Rectangle 3"/>
          <p:cNvSpPr>
            <a:spLocks noGrp="1" noChangeArrowheads="1"/>
          </p:cNvSpPr>
          <p:nvPr>
            <p:ph sz="quarter" idx="1"/>
          </p:nvPr>
        </p:nvSpPr>
        <p:spPr/>
        <p:txBody>
          <a:bodyPr/>
          <a:lstStyle/>
          <a:p>
            <a:r>
              <a:rPr lang="en-US" dirty="0"/>
              <a:t>Lemmatization</a:t>
            </a:r>
          </a:p>
          <a:p>
            <a:pPr lvl="1"/>
            <a:r>
              <a:rPr lang="en-US" dirty="0"/>
              <a:t>Reduce inflections or variant forms to base form</a:t>
            </a:r>
          </a:p>
          <a:p>
            <a:pPr lvl="2"/>
            <a:r>
              <a:rPr lang="en-US" dirty="0"/>
              <a:t>am, are, is </a:t>
            </a:r>
            <a:r>
              <a:rPr lang="en-US" dirty="0">
                <a:sym typeface="Symbol" charset="2"/>
              </a:rPr>
              <a:t></a:t>
            </a:r>
            <a:r>
              <a:rPr lang="en-US" dirty="0"/>
              <a:t> be</a:t>
            </a:r>
          </a:p>
          <a:p>
            <a:pPr lvl="2"/>
            <a:r>
              <a:rPr lang="en-US" dirty="0"/>
              <a:t>car, cars, car's, cars' </a:t>
            </a:r>
            <a:r>
              <a:rPr lang="en-US" dirty="0">
                <a:sym typeface="Symbol" charset="2"/>
              </a:rPr>
              <a:t></a:t>
            </a:r>
            <a:r>
              <a:rPr lang="en-US" dirty="0"/>
              <a:t> car</a:t>
            </a:r>
          </a:p>
          <a:p>
            <a:pPr lvl="1"/>
            <a:r>
              <a:rPr lang="en-US" dirty="0"/>
              <a:t>the boy's cars are different colors </a:t>
            </a:r>
            <a:r>
              <a:rPr lang="en-US" dirty="0">
                <a:sym typeface="Symbol" charset="2"/>
              </a:rPr>
              <a:t></a:t>
            </a:r>
            <a:r>
              <a:rPr lang="en-US" dirty="0"/>
              <a:t> the boy car be different color</a:t>
            </a:r>
          </a:p>
          <a:p>
            <a:r>
              <a:rPr lang="en-US" dirty="0"/>
              <a:t>Morphology/Morphemes</a:t>
            </a:r>
          </a:p>
          <a:p>
            <a:pPr lvl="1"/>
            <a:r>
              <a:rPr lang="en-US" dirty="0"/>
              <a:t>The small meaningful units that make up words</a:t>
            </a:r>
          </a:p>
          <a:p>
            <a:pPr lvl="1"/>
            <a:r>
              <a:rPr lang="en-US" dirty="0"/>
              <a:t>Stems: The core meaning-bearing units</a:t>
            </a:r>
          </a:p>
          <a:p>
            <a:pPr lvl="1"/>
            <a:r>
              <a:rPr lang="en-US" dirty="0"/>
              <a:t>Affixes: Bits and pieces that adhere to stems</a:t>
            </a:r>
          </a:p>
          <a:p>
            <a:pPr lvl="2"/>
            <a:r>
              <a:rPr lang="en-US" dirty="0"/>
              <a:t>Often with grammatical functions</a:t>
            </a:r>
          </a:p>
          <a:p>
            <a:endParaRPr lang="en-US" dirty="0"/>
          </a:p>
        </p:txBody>
      </p:sp>
      <p:sp>
        <p:nvSpPr>
          <p:cNvPr id="4" name="Slide Number Placeholder 3">
            <a:extLst>
              <a:ext uri="{FF2B5EF4-FFF2-40B4-BE49-F238E27FC236}">
                <a16:creationId xmlns:a16="http://schemas.microsoft.com/office/drawing/2014/main" id="{AF41B379-1368-FC49-AC39-E57C723ECC70}"/>
              </a:ext>
            </a:extLst>
          </p:cNvPr>
          <p:cNvSpPr>
            <a:spLocks noGrp="1"/>
          </p:cNvSpPr>
          <p:nvPr>
            <p:ph type="sldNum" sz="quarter" idx="12"/>
          </p:nvPr>
        </p:nvSpPr>
        <p:spPr/>
        <p:txBody>
          <a:bodyPr/>
          <a:lstStyle/>
          <a:p>
            <a:fld id="{A2EF37A0-74FC-AB4F-AE4C-D9BFC6719E9F}" type="slidenum">
              <a:rPr lang="en-US" smtClean="0"/>
              <a:t>95</a:t>
            </a:fld>
            <a:endParaRPr lang="en-US"/>
          </a:p>
        </p:txBody>
      </p:sp>
    </p:spTree>
    <p:extLst>
      <p:ext uri="{BB962C8B-B14F-4D97-AF65-F5344CB8AC3E}">
        <p14:creationId xmlns:p14="http://schemas.microsoft.com/office/powerpoint/2010/main" val="188289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8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89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89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89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89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89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891">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891">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89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t>Stemming</a:t>
            </a:r>
          </a:p>
        </p:txBody>
      </p:sp>
      <p:sp>
        <p:nvSpPr>
          <p:cNvPr id="38915" name="Rectangle 3"/>
          <p:cNvSpPr>
            <a:spLocks noGrp="1" noChangeArrowheads="1"/>
          </p:cNvSpPr>
          <p:nvPr>
            <p:ph sz="quarter" idx="1"/>
          </p:nvPr>
        </p:nvSpPr>
        <p:spPr/>
        <p:txBody>
          <a:bodyPr/>
          <a:lstStyle/>
          <a:p>
            <a:r>
              <a:rPr lang="en-US" dirty="0"/>
              <a:t>Reduce terms to their stems in information retrieval</a:t>
            </a:r>
          </a:p>
          <a:p>
            <a:r>
              <a:rPr lang="en-US" dirty="0">
                <a:solidFill>
                  <a:schemeClr val="tx2"/>
                </a:solidFill>
              </a:rPr>
              <a:t>Stemming</a:t>
            </a:r>
            <a:r>
              <a:rPr lang="en-US" dirty="0"/>
              <a:t> is crude chopping of affixes</a:t>
            </a:r>
          </a:p>
          <a:p>
            <a:pPr lvl="1"/>
            <a:r>
              <a:rPr lang="en-US" dirty="0"/>
              <a:t>language dependent</a:t>
            </a:r>
          </a:p>
          <a:p>
            <a:pPr lvl="1"/>
            <a:r>
              <a:rPr lang="en-US" dirty="0"/>
              <a:t>e.g., </a:t>
            </a:r>
            <a:r>
              <a:rPr lang="en-US" b="1" dirty="0"/>
              <a:t>automate(s)</a:t>
            </a:r>
            <a:r>
              <a:rPr lang="en-US" dirty="0"/>
              <a:t>, </a:t>
            </a:r>
            <a:r>
              <a:rPr lang="en-US" b="1" dirty="0"/>
              <a:t>automatic</a:t>
            </a:r>
            <a:r>
              <a:rPr lang="en-US" dirty="0"/>
              <a:t>, </a:t>
            </a:r>
            <a:r>
              <a:rPr lang="en-US" b="1" dirty="0"/>
              <a:t>automation</a:t>
            </a:r>
            <a:r>
              <a:rPr lang="en-US" dirty="0"/>
              <a:t> all reduced to </a:t>
            </a:r>
            <a:r>
              <a:rPr lang="en-US" b="1" dirty="0"/>
              <a:t>automat</a:t>
            </a:r>
            <a:r>
              <a:rPr lang="en-US" dirty="0"/>
              <a:t>.</a:t>
            </a:r>
          </a:p>
        </p:txBody>
      </p:sp>
      <p:sp>
        <p:nvSpPr>
          <p:cNvPr id="38916" name="Rectangle 4"/>
          <p:cNvSpPr>
            <a:spLocks noChangeArrowheads="1"/>
          </p:cNvSpPr>
          <p:nvPr/>
        </p:nvSpPr>
        <p:spPr bwMode="auto">
          <a:xfrm>
            <a:off x="777876" y="2110979"/>
            <a:ext cx="184731" cy="369332"/>
          </a:xfrm>
          <a:prstGeom prst="rect">
            <a:avLst/>
          </a:prstGeom>
          <a:noFill/>
          <a:ln w="9525">
            <a:noFill/>
            <a:miter lim="800000"/>
            <a:headEnd/>
            <a:tailEnd/>
          </a:ln>
        </p:spPr>
        <p:txBody>
          <a:bodyPr wrap="none">
            <a:prstTxWarp prst="textNoShape">
              <a:avLst/>
            </a:prstTxWarp>
            <a:spAutoFit/>
          </a:bodyPr>
          <a:lstStyle/>
          <a:p>
            <a:endParaRPr lang="en-US">
              <a:latin typeface="Arial" charset="0"/>
            </a:endParaRPr>
          </a:p>
        </p:txBody>
      </p:sp>
      <p:sp>
        <p:nvSpPr>
          <p:cNvPr id="38917" name="Rectangle 5"/>
          <p:cNvSpPr>
            <a:spLocks noChangeArrowheads="1"/>
          </p:cNvSpPr>
          <p:nvPr/>
        </p:nvSpPr>
        <p:spPr bwMode="auto">
          <a:xfrm>
            <a:off x="381000" y="4170016"/>
            <a:ext cx="3581400" cy="1384995"/>
          </a:xfrm>
          <a:prstGeom prst="rect">
            <a:avLst/>
          </a:prstGeom>
          <a:solidFill>
            <a:schemeClr val="accent1">
              <a:alpha val="50195"/>
            </a:schemeClr>
          </a:solidFill>
          <a:ln w="9525">
            <a:solidFill>
              <a:schemeClr val="tx1"/>
            </a:solidFill>
            <a:miter lim="800000"/>
            <a:headEnd/>
            <a:tailEnd/>
          </a:ln>
        </p:spPr>
        <p:txBody>
          <a:bodyPr anchor="ctr">
            <a:prstTxWarp prst="textNoShape">
              <a:avLst/>
            </a:prstTxWarp>
            <a:spAutoFit/>
          </a:bodyPr>
          <a:lstStyle/>
          <a:p>
            <a:r>
              <a:rPr lang="en-US" sz="2100" i="1" dirty="0">
                <a:solidFill>
                  <a:srgbClr val="404040"/>
                </a:solidFill>
                <a:latin typeface="Calibri"/>
                <a:cs typeface="Calibri"/>
              </a:rPr>
              <a:t>for example compressed </a:t>
            </a:r>
          </a:p>
          <a:p>
            <a:r>
              <a:rPr lang="en-US" sz="2100" i="1" dirty="0">
                <a:solidFill>
                  <a:srgbClr val="404040"/>
                </a:solidFill>
                <a:latin typeface="Calibri"/>
                <a:cs typeface="Calibri"/>
              </a:rPr>
              <a:t>and compression are both </a:t>
            </a:r>
          </a:p>
          <a:p>
            <a:r>
              <a:rPr lang="en-US" sz="2100" i="1" dirty="0">
                <a:solidFill>
                  <a:srgbClr val="404040"/>
                </a:solidFill>
                <a:latin typeface="Calibri"/>
                <a:cs typeface="Calibri"/>
              </a:rPr>
              <a:t>accepted as equivalent to </a:t>
            </a:r>
          </a:p>
          <a:p>
            <a:r>
              <a:rPr lang="en-US" sz="2100" i="1" dirty="0">
                <a:solidFill>
                  <a:srgbClr val="404040"/>
                </a:solidFill>
                <a:latin typeface="Calibri"/>
                <a:cs typeface="Calibri"/>
              </a:rPr>
              <a:t>compress</a:t>
            </a:r>
            <a:r>
              <a:rPr lang="en-US" sz="2100" dirty="0">
                <a:solidFill>
                  <a:srgbClr val="404040"/>
                </a:solidFill>
                <a:latin typeface="Calibri"/>
                <a:cs typeface="Calibri"/>
              </a:rPr>
              <a:t>.</a:t>
            </a:r>
          </a:p>
        </p:txBody>
      </p:sp>
      <p:sp>
        <p:nvSpPr>
          <p:cNvPr id="38918" name="Rectangle 6"/>
          <p:cNvSpPr>
            <a:spLocks noChangeArrowheads="1"/>
          </p:cNvSpPr>
          <p:nvPr/>
        </p:nvSpPr>
        <p:spPr bwMode="auto">
          <a:xfrm>
            <a:off x="5000627" y="4286250"/>
            <a:ext cx="3609975" cy="1143000"/>
          </a:xfrm>
          <a:prstGeom prst="rect">
            <a:avLst/>
          </a:prstGeom>
          <a:solidFill>
            <a:schemeClr val="accent1">
              <a:alpha val="50195"/>
            </a:schemeClr>
          </a:solidFill>
          <a:ln w="9525">
            <a:solidFill>
              <a:schemeClr val="tx1"/>
            </a:solidFill>
            <a:miter lim="800000"/>
            <a:headEnd/>
            <a:tailEnd/>
          </a:ln>
        </p:spPr>
        <p:txBody>
          <a:bodyPr wrap="none">
            <a:prstTxWarp prst="textNoShape">
              <a:avLst/>
            </a:prstTxWarp>
          </a:bodyPr>
          <a:lstStyle/>
          <a:p>
            <a:r>
              <a:rPr lang="en-US" sz="2100" dirty="0">
                <a:solidFill>
                  <a:srgbClr val="404040"/>
                </a:solidFill>
                <a:latin typeface="Calibri"/>
                <a:cs typeface="Calibri"/>
              </a:rPr>
              <a:t>for </a:t>
            </a:r>
            <a:r>
              <a:rPr lang="en-US" sz="2100" dirty="0" err="1">
                <a:solidFill>
                  <a:srgbClr val="404040"/>
                </a:solidFill>
                <a:latin typeface="Calibri"/>
                <a:cs typeface="Calibri"/>
              </a:rPr>
              <a:t>exampl</a:t>
            </a:r>
            <a:r>
              <a:rPr lang="en-US" sz="2100" dirty="0">
                <a:solidFill>
                  <a:srgbClr val="404040"/>
                </a:solidFill>
                <a:latin typeface="Calibri"/>
                <a:cs typeface="Calibri"/>
              </a:rPr>
              <a:t> compress and</a:t>
            </a:r>
          </a:p>
          <a:p>
            <a:r>
              <a:rPr lang="en-US" sz="2100" dirty="0">
                <a:solidFill>
                  <a:srgbClr val="404040"/>
                </a:solidFill>
                <a:latin typeface="Calibri"/>
                <a:cs typeface="Calibri"/>
              </a:rPr>
              <a:t>compress </a:t>
            </a:r>
            <a:r>
              <a:rPr lang="en-US" sz="2100" dirty="0" err="1">
                <a:solidFill>
                  <a:srgbClr val="404040"/>
                </a:solidFill>
                <a:latin typeface="Calibri"/>
                <a:cs typeface="Calibri"/>
              </a:rPr>
              <a:t>ar</a:t>
            </a:r>
            <a:r>
              <a:rPr lang="en-US" sz="2100" dirty="0">
                <a:solidFill>
                  <a:srgbClr val="404040"/>
                </a:solidFill>
                <a:latin typeface="Calibri"/>
                <a:cs typeface="Calibri"/>
              </a:rPr>
              <a:t> both accept</a:t>
            </a:r>
          </a:p>
          <a:p>
            <a:r>
              <a:rPr lang="en-US" sz="2100" dirty="0">
                <a:solidFill>
                  <a:srgbClr val="404040"/>
                </a:solidFill>
                <a:latin typeface="Calibri"/>
                <a:cs typeface="Calibri"/>
              </a:rPr>
              <a:t>as </a:t>
            </a:r>
            <a:r>
              <a:rPr lang="en-US" sz="2100" dirty="0" err="1">
                <a:solidFill>
                  <a:srgbClr val="404040"/>
                </a:solidFill>
                <a:latin typeface="Calibri"/>
                <a:cs typeface="Calibri"/>
              </a:rPr>
              <a:t>equival</a:t>
            </a:r>
            <a:r>
              <a:rPr lang="en-US" sz="2100" dirty="0">
                <a:solidFill>
                  <a:srgbClr val="404040"/>
                </a:solidFill>
                <a:latin typeface="Calibri"/>
                <a:cs typeface="Calibri"/>
              </a:rPr>
              <a:t> to compress</a:t>
            </a:r>
          </a:p>
        </p:txBody>
      </p:sp>
      <p:sp>
        <p:nvSpPr>
          <p:cNvPr id="38919" name="AutoShape 7"/>
          <p:cNvSpPr>
            <a:spLocks noChangeArrowheads="1"/>
          </p:cNvSpPr>
          <p:nvPr/>
        </p:nvSpPr>
        <p:spPr bwMode="auto">
          <a:xfrm>
            <a:off x="4143374" y="4718304"/>
            <a:ext cx="581026" cy="332329"/>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6" name="Slide Number Placeholder 5">
            <a:extLst>
              <a:ext uri="{FF2B5EF4-FFF2-40B4-BE49-F238E27FC236}">
                <a16:creationId xmlns:a16="http://schemas.microsoft.com/office/drawing/2014/main" id="{6441D909-4815-1A44-B427-0D0A28D90D99}"/>
              </a:ext>
            </a:extLst>
          </p:cNvPr>
          <p:cNvSpPr>
            <a:spLocks noGrp="1"/>
          </p:cNvSpPr>
          <p:nvPr>
            <p:ph type="sldNum" sz="quarter" idx="12"/>
          </p:nvPr>
        </p:nvSpPr>
        <p:spPr/>
        <p:txBody>
          <a:bodyPr/>
          <a:lstStyle/>
          <a:p>
            <a:fld id="{A2EF37A0-74FC-AB4F-AE4C-D9BFC6719E9F}" type="slidenum">
              <a:rPr lang="en-US" smtClean="0"/>
              <a:t>96</a:t>
            </a:fld>
            <a:endParaRPr lang="en-US"/>
          </a:p>
        </p:txBody>
      </p:sp>
    </p:spTree>
    <p:extLst>
      <p:ext uri="{BB962C8B-B14F-4D97-AF65-F5344CB8AC3E}">
        <p14:creationId xmlns:p14="http://schemas.microsoft.com/office/powerpoint/2010/main" val="360187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91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9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9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9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P spid="38917" grpId="0" animBg="1"/>
      <p:bldP spid="38918" grpId="0" animBg="1"/>
      <p:bldP spid="38919"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dirty="0"/>
              <a:t>(Minimum) Edit distance</a:t>
            </a:r>
          </a:p>
        </p:txBody>
      </p:sp>
      <p:sp>
        <p:nvSpPr>
          <p:cNvPr id="38915" name="Rectangle 3"/>
          <p:cNvSpPr>
            <a:spLocks noGrp="1" noChangeArrowheads="1"/>
          </p:cNvSpPr>
          <p:nvPr>
            <p:ph sz="quarter" idx="1"/>
          </p:nvPr>
        </p:nvSpPr>
        <p:spPr/>
        <p:txBody>
          <a:bodyPr/>
          <a:lstStyle/>
          <a:p>
            <a:r>
              <a:rPr lang="en-US" dirty="0"/>
              <a:t>How similar are two strings?</a:t>
            </a:r>
          </a:p>
          <a:p>
            <a:r>
              <a:rPr lang="en-US" dirty="0"/>
              <a:t>Many different distance metrics (as we saw earlier when discussing entity resolution</a:t>
            </a:r>
          </a:p>
          <a:p>
            <a:pPr lvl="1"/>
            <a:r>
              <a:rPr lang="en-US" dirty="0"/>
              <a:t>Typically based on the number of edit operations needed to transform from one to the other</a:t>
            </a:r>
          </a:p>
          <a:p>
            <a:endParaRPr lang="en-US" dirty="0"/>
          </a:p>
          <a:p>
            <a:r>
              <a:rPr lang="en-US" dirty="0"/>
              <a:t>Useful in NLP context for spelling correction, information extraction, speech recognition, etc.</a:t>
            </a:r>
          </a:p>
        </p:txBody>
      </p:sp>
      <p:sp>
        <p:nvSpPr>
          <p:cNvPr id="38916" name="Rectangle 4"/>
          <p:cNvSpPr>
            <a:spLocks noChangeArrowheads="1"/>
          </p:cNvSpPr>
          <p:nvPr/>
        </p:nvSpPr>
        <p:spPr bwMode="auto">
          <a:xfrm>
            <a:off x="777876" y="2110979"/>
            <a:ext cx="184731" cy="369332"/>
          </a:xfrm>
          <a:prstGeom prst="rect">
            <a:avLst/>
          </a:prstGeom>
          <a:noFill/>
          <a:ln w="9525">
            <a:noFill/>
            <a:miter lim="800000"/>
            <a:headEnd/>
            <a:tailEnd/>
          </a:ln>
        </p:spPr>
        <p:txBody>
          <a:bodyPr wrap="none">
            <a:prstTxWarp prst="textNoShape">
              <a:avLst/>
            </a:prstTxWarp>
            <a:spAutoFit/>
          </a:bodyPr>
          <a:lstStyle/>
          <a:p>
            <a:endParaRPr lang="en-US">
              <a:latin typeface="Arial" charset="0"/>
            </a:endParaRPr>
          </a:p>
        </p:txBody>
      </p:sp>
      <p:sp>
        <p:nvSpPr>
          <p:cNvPr id="4" name="Slide Number Placeholder 3">
            <a:extLst>
              <a:ext uri="{FF2B5EF4-FFF2-40B4-BE49-F238E27FC236}">
                <a16:creationId xmlns:a16="http://schemas.microsoft.com/office/drawing/2014/main" id="{BE1506F0-A433-E74B-8D7F-859019B1FB6B}"/>
              </a:ext>
            </a:extLst>
          </p:cNvPr>
          <p:cNvSpPr>
            <a:spLocks noGrp="1"/>
          </p:cNvSpPr>
          <p:nvPr>
            <p:ph type="sldNum" sz="quarter" idx="12"/>
          </p:nvPr>
        </p:nvSpPr>
        <p:spPr/>
        <p:txBody>
          <a:bodyPr/>
          <a:lstStyle/>
          <a:p>
            <a:fld id="{A2EF37A0-74FC-AB4F-AE4C-D9BFC6719E9F}" type="slidenum">
              <a:rPr lang="en-US" smtClean="0"/>
              <a:t>97</a:t>
            </a:fld>
            <a:endParaRPr lang="en-US"/>
          </a:p>
        </p:txBody>
      </p:sp>
    </p:spTree>
    <p:extLst>
      <p:ext uri="{BB962C8B-B14F-4D97-AF65-F5344CB8AC3E}">
        <p14:creationId xmlns:p14="http://schemas.microsoft.com/office/powerpoint/2010/main" val="83886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9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NLP in Python</a:t>
            </a:r>
          </a:p>
        </p:txBody>
      </p:sp>
      <p:sp>
        <p:nvSpPr>
          <p:cNvPr id="3" name="Content Placeholder 2"/>
          <p:cNvSpPr>
            <a:spLocks noGrp="1"/>
          </p:cNvSpPr>
          <p:nvPr>
            <p:ph idx="1"/>
          </p:nvPr>
        </p:nvSpPr>
        <p:spPr/>
        <p:txBody>
          <a:bodyPr/>
          <a:lstStyle/>
          <a:p>
            <a:r>
              <a:rPr lang="en-US" dirty="0"/>
              <a:t>Two majors libraries for performing basic NLP in Python:</a:t>
            </a:r>
          </a:p>
          <a:p>
            <a:pPr marL="342900" indent="-342900">
              <a:buFont typeface="Arial" charset="0"/>
              <a:buChar char="•"/>
            </a:pPr>
            <a:r>
              <a:rPr lang="en-US" b="0" dirty="0"/>
              <a:t>Natural Language Toolkit (</a:t>
            </a:r>
            <a:r>
              <a:rPr lang="en-US" b="0" dirty="0">
                <a:solidFill>
                  <a:schemeClr val="tx2"/>
                </a:solidFill>
              </a:rPr>
              <a:t>NLTK</a:t>
            </a:r>
            <a:r>
              <a:rPr lang="en-US" b="0" dirty="0"/>
              <a:t>): started as research code, now widely used in industry and research</a:t>
            </a:r>
          </a:p>
          <a:p>
            <a:pPr marL="342900" indent="-342900">
              <a:buFont typeface="Arial" charset="0"/>
              <a:buChar char="•"/>
            </a:pPr>
            <a:r>
              <a:rPr lang="en-US" b="0" dirty="0">
                <a:solidFill>
                  <a:schemeClr val="tx2"/>
                </a:solidFill>
              </a:rPr>
              <a:t>Spacy</a:t>
            </a:r>
            <a:r>
              <a:rPr lang="en-US" b="0" dirty="0"/>
              <a:t>: much newer implementation, more streamlined</a:t>
            </a:r>
          </a:p>
          <a:p>
            <a:r>
              <a:rPr lang="en-US" dirty="0"/>
              <a:t>Pros and cons to both:</a:t>
            </a:r>
          </a:p>
          <a:p>
            <a:pPr marL="342900" indent="-342900">
              <a:buFont typeface="Arial" charset="0"/>
              <a:buChar char="•"/>
            </a:pPr>
            <a:r>
              <a:rPr lang="en-US" b="0" dirty="0"/>
              <a:t>NLTK has more “stuff” implemented, is more customizable</a:t>
            </a:r>
          </a:p>
          <a:p>
            <a:pPr marL="800100" lvl="1" indent="-342900">
              <a:buFont typeface="Arial" charset="0"/>
              <a:buChar char="•"/>
            </a:pPr>
            <a:r>
              <a:rPr lang="en-US" dirty="0"/>
              <a:t>This is a blessing and a curse</a:t>
            </a:r>
          </a:p>
          <a:p>
            <a:pPr marL="342900" indent="-342900">
              <a:buFont typeface="Arial" charset="0"/>
              <a:buChar char="•"/>
            </a:pPr>
            <a:r>
              <a:rPr lang="en-US" b="0" dirty="0"/>
              <a:t>Spacy is younger and feature </a:t>
            </a:r>
            <a:br>
              <a:rPr lang="en-US" b="0" dirty="0"/>
            </a:br>
            <a:r>
              <a:rPr lang="en-US" b="0" dirty="0"/>
              <a:t>sparse, but can be </a:t>
            </a:r>
            <a:r>
              <a:rPr lang="en-US" b="0" dirty="0">
                <a:solidFill>
                  <a:schemeClr val="tx2"/>
                </a:solidFill>
              </a:rPr>
              <a:t>much</a:t>
            </a:r>
            <a:r>
              <a:rPr lang="en-US" b="0" dirty="0"/>
              <a:t> faster</a:t>
            </a:r>
          </a:p>
          <a:p>
            <a:pPr marL="342900" indent="-342900">
              <a:buFont typeface="Arial" charset="0"/>
              <a:buChar char="•"/>
            </a:pPr>
            <a:r>
              <a:rPr lang="en-US" b="0" dirty="0"/>
              <a:t>Both are Anaconda packages</a:t>
            </a:r>
          </a:p>
        </p:txBody>
      </p:sp>
      <p:sp>
        <p:nvSpPr>
          <p:cNvPr id="4" name="Slide Number Placeholder 3"/>
          <p:cNvSpPr>
            <a:spLocks noGrp="1"/>
          </p:cNvSpPr>
          <p:nvPr>
            <p:ph type="sldNum" sz="quarter" idx="12"/>
          </p:nvPr>
        </p:nvSpPr>
        <p:spPr/>
        <p:txBody>
          <a:bodyPr/>
          <a:lstStyle/>
          <a:p>
            <a:fld id="{A2EF37A0-74FC-AB4F-AE4C-D9BFC6719E9F}" type="slidenum">
              <a:rPr lang="en-US" smtClean="0"/>
              <a:t>98</a:t>
            </a:fld>
            <a:endParaRPr lang="en-US"/>
          </a:p>
        </p:txBody>
      </p:sp>
      <p:pic>
        <p:nvPicPr>
          <p:cNvPr id="5" name="Picture 4"/>
          <p:cNvPicPr>
            <a:picLocks noChangeAspect="1"/>
          </p:cNvPicPr>
          <p:nvPr/>
        </p:nvPicPr>
        <p:blipFill>
          <a:blip r:embed="rId3"/>
          <a:stretch>
            <a:fillRect/>
          </a:stretch>
        </p:blipFill>
        <p:spPr>
          <a:xfrm>
            <a:off x="5126037" y="228551"/>
            <a:ext cx="2951163" cy="957709"/>
          </a:xfrm>
          <a:prstGeom prst="rect">
            <a:avLst/>
          </a:prstGeom>
        </p:spPr>
      </p:pic>
      <p:pic>
        <p:nvPicPr>
          <p:cNvPr id="6" name="Picture 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89637" y="707405"/>
            <a:ext cx="2895600" cy="1035177"/>
          </a:xfrm>
          <a:prstGeom prst="rect">
            <a:avLst/>
          </a:prstGeom>
        </p:spPr>
      </p:pic>
      <p:pic>
        <p:nvPicPr>
          <p:cNvPr id="7" name="Picture 6"/>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910474" y="4180376"/>
            <a:ext cx="3382287" cy="2527377"/>
          </a:xfrm>
          <a:prstGeom prst="rect">
            <a:avLst/>
          </a:prstGeom>
        </p:spPr>
      </p:pic>
    </p:spTree>
    <p:extLst>
      <p:ext uri="{BB962C8B-B14F-4D97-AF65-F5344CB8AC3E}">
        <p14:creationId xmlns:p14="http://schemas.microsoft.com/office/powerpoint/2010/main" val="149907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NLTK examples</a:t>
            </a:r>
          </a:p>
        </p:txBody>
      </p:sp>
      <p:sp>
        <p:nvSpPr>
          <p:cNvPr id="4" name="Slide Number Placeholder 3"/>
          <p:cNvSpPr>
            <a:spLocks noGrp="1"/>
          </p:cNvSpPr>
          <p:nvPr>
            <p:ph type="sldNum" sz="quarter" idx="12"/>
          </p:nvPr>
        </p:nvSpPr>
        <p:spPr/>
        <p:txBody>
          <a:bodyPr/>
          <a:lstStyle/>
          <a:p>
            <a:fld id="{A2EF37A0-74FC-AB4F-AE4C-D9BFC6719E9F}" type="slidenum">
              <a:rPr lang="en-US" smtClean="0"/>
              <a:t>99</a:t>
            </a:fld>
            <a:endParaRPr lang="en-US"/>
          </a:p>
        </p:txBody>
      </p:sp>
      <p:sp>
        <p:nvSpPr>
          <p:cNvPr id="6" name="Rounded Rectangle 5"/>
          <p:cNvSpPr/>
          <p:nvPr/>
        </p:nvSpPr>
        <p:spPr>
          <a:xfrm>
            <a:off x="457200" y="1592050"/>
            <a:ext cx="7639395" cy="169301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import </a:t>
            </a:r>
            <a:r>
              <a:rPr lang="en-US" dirty="0" err="1">
                <a:latin typeface="Courier" charset="0"/>
                <a:ea typeface="Courier" charset="0"/>
                <a:cs typeface="Courier" charset="0"/>
              </a:rPr>
              <a:t>nltk</a:t>
            </a:r>
            <a:endParaRPr lang="en-US" dirty="0">
              <a:latin typeface="Courier" charset="0"/>
              <a:ea typeface="Courier" charset="0"/>
              <a:cs typeface="Courier" charset="0"/>
            </a:endParaRPr>
          </a:p>
          <a:p>
            <a:endParaRPr lang="en-US" dirty="0">
              <a:latin typeface="Courier" charset="0"/>
              <a:ea typeface="Courier" charset="0"/>
              <a:cs typeface="Courier" charset="0"/>
            </a:endParaRPr>
          </a:p>
          <a:p>
            <a:r>
              <a:rPr lang="en-US" dirty="0">
                <a:solidFill>
                  <a:srgbClr val="00B050"/>
                </a:solidFill>
                <a:latin typeface="Courier" charset="0"/>
                <a:ea typeface="Courier" charset="0"/>
                <a:cs typeface="Courier" charset="0"/>
              </a:rPr>
              <a:t># Tokenize, aka find the terms in, a sentence</a:t>
            </a:r>
          </a:p>
          <a:p>
            <a:r>
              <a:rPr lang="en-US" dirty="0">
                <a:latin typeface="Courier" charset="0"/>
                <a:ea typeface="Courier" charset="0"/>
                <a:cs typeface="Courier" charset="0"/>
              </a:rPr>
              <a:t>sentence = ”A wizard is never late, nor is he early. He arrives precisely when he means to.”</a:t>
            </a:r>
          </a:p>
          <a:p>
            <a:r>
              <a:rPr lang="en-US" dirty="0">
                <a:latin typeface="Courier" charset="0"/>
                <a:ea typeface="Courier" charset="0"/>
                <a:cs typeface="Courier" charset="0"/>
              </a:rPr>
              <a:t>tokens = </a:t>
            </a:r>
            <a:r>
              <a:rPr lang="en-US" dirty="0" err="1">
                <a:latin typeface="Courier" charset="0"/>
                <a:ea typeface="Courier" charset="0"/>
                <a:cs typeface="Courier" charset="0"/>
              </a:rPr>
              <a:t>nltk.word_tokenize</a:t>
            </a:r>
            <a:r>
              <a:rPr lang="en-US" dirty="0">
                <a:latin typeface="Courier" charset="0"/>
                <a:ea typeface="Courier" charset="0"/>
                <a:cs typeface="Courier" charset="0"/>
              </a:rPr>
              <a:t>(sentence)</a:t>
            </a:r>
          </a:p>
        </p:txBody>
      </p:sp>
      <p:sp>
        <p:nvSpPr>
          <p:cNvPr id="7" name="Rounded Rectangle 6"/>
          <p:cNvSpPr/>
          <p:nvPr/>
        </p:nvSpPr>
        <p:spPr>
          <a:xfrm>
            <a:off x="457200" y="3361581"/>
            <a:ext cx="7639395" cy="273441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200" dirty="0" err="1">
                <a:latin typeface="Courier" charset="0"/>
                <a:ea typeface="Courier" charset="0"/>
                <a:cs typeface="Courier" charset="0"/>
              </a:rPr>
              <a:t>LookupError</a:t>
            </a:r>
            <a:r>
              <a:rPr lang="en-US" sz="1200" dirty="0">
                <a:latin typeface="Courier" charset="0"/>
                <a:ea typeface="Courier" charset="0"/>
                <a:cs typeface="Courier" charset="0"/>
              </a:rPr>
              <a:t>: </a:t>
            </a:r>
          </a:p>
          <a:p>
            <a:r>
              <a:rPr lang="en-US" sz="1200" dirty="0">
                <a:latin typeface="Courier" charset="0"/>
                <a:ea typeface="Courier" charset="0"/>
                <a:cs typeface="Courier" charset="0"/>
              </a:rPr>
              <a:t>**********************************************************************</a:t>
            </a:r>
          </a:p>
          <a:p>
            <a:r>
              <a:rPr lang="en-US" sz="1200" dirty="0">
                <a:latin typeface="Courier" charset="0"/>
                <a:ea typeface="Courier" charset="0"/>
                <a:cs typeface="Courier" charset="0"/>
              </a:rPr>
              <a:t>  Resource 'tokenizers/</a:t>
            </a:r>
            <a:r>
              <a:rPr lang="en-US" sz="1200" dirty="0" err="1">
                <a:latin typeface="Courier" charset="0"/>
                <a:ea typeface="Courier" charset="0"/>
                <a:cs typeface="Courier" charset="0"/>
              </a:rPr>
              <a:t>punkt</a:t>
            </a:r>
            <a:r>
              <a:rPr lang="en-US" sz="1200" dirty="0">
                <a:latin typeface="Courier" charset="0"/>
                <a:ea typeface="Courier" charset="0"/>
                <a:cs typeface="Courier" charset="0"/>
              </a:rPr>
              <a:t>/PY3/</a:t>
            </a:r>
            <a:r>
              <a:rPr lang="en-US" sz="1200" dirty="0" err="1">
                <a:latin typeface="Courier" charset="0"/>
                <a:ea typeface="Courier" charset="0"/>
                <a:cs typeface="Courier" charset="0"/>
              </a:rPr>
              <a:t>english.pickle</a:t>
            </a:r>
            <a:r>
              <a:rPr lang="en-US" sz="1200" dirty="0">
                <a:latin typeface="Courier" charset="0"/>
                <a:ea typeface="Courier" charset="0"/>
                <a:cs typeface="Courier" charset="0"/>
              </a:rPr>
              <a:t>' not found.</a:t>
            </a:r>
          </a:p>
          <a:p>
            <a:r>
              <a:rPr lang="en-US" sz="1200" dirty="0">
                <a:latin typeface="Courier" charset="0"/>
                <a:ea typeface="Courier" charset="0"/>
                <a:cs typeface="Courier" charset="0"/>
              </a:rPr>
              <a:t>  Please use the NLTK Downloader to obtain the resource:  &gt;&gt;&gt;</a:t>
            </a:r>
          </a:p>
          <a:p>
            <a:r>
              <a:rPr lang="en-US" sz="1200" dirty="0">
                <a:latin typeface="Courier" charset="0"/>
                <a:ea typeface="Courier" charset="0"/>
                <a:cs typeface="Courier" charset="0"/>
              </a:rPr>
              <a:t>  </a:t>
            </a:r>
            <a:r>
              <a:rPr lang="en-US" sz="1200" dirty="0" err="1">
                <a:latin typeface="Courier" charset="0"/>
                <a:ea typeface="Courier" charset="0"/>
                <a:cs typeface="Courier" charset="0"/>
              </a:rPr>
              <a:t>nltk.download</a:t>
            </a:r>
            <a:r>
              <a:rPr lang="en-US" sz="1200" dirty="0">
                <a:latin typeface="Courier" charset="0"/>
                <a:ea typeface="Courier" charset="0"/>
                <a:cs typeface="Courier" charset="0"/>
              </a:rPr>
              <a:t>()</a:t>
            </a:r>
          </a:p>
          <a:p>
            <a:r>
              <a:rPr lang="en-US" sz="1200" dirty="0">
                <a:latin typeface="Courier" charset="0"/>
                <a:ea typeface="Courier" charset="0"/>
                <a:cs typeface="Courier" charset="0"/>
              </a:rPr>
              <a:t>  Searched in:</a:t>
            </a:r>
          </a:p>
          <a:p>
            <a:r>
              <a:rPr lang="en-US" sz="1200" dirty="0">
                <a:latin typeface="Courier" charset="0"/>
                <a:ea typeface="Courier" charset="0"/>
                <a:cs typeface="Courier" charset="0"/>
              </a:rPr>
              <a:t>    - '/Users/spook/</a:t>
            </a:r>
            <a:r>
              <a:rPr lang="en-US" sz="1200" dirty="0" err="1">
                <a:latin typeface="Courier" charset="0"/>
                <a:ea typeface="Courier" charset="0"/>
                <a:cs typeface="Courier" charset="0"/>
              </a:rPr>
              <a:t>nltk_data</a:t>
            </a:r>
            <a:r>
              <a:rPr lang="en-US" sz="1200" dirty="0">
                <a:latin typeface="Courier" charset="0"/>
                <a:ea typeface="Courier" charset="0"/>
                <a:cs typeface="Courier" charset="0"/>
              </a:rPr>
              <a:t>'</a:t>
            </a:r>
          </a:p>
          <a:p>
            <a:r>
              <a:rPr lang="en-US" sz="1200" dirty="0">
                <a:latin typeface="Courier" charset="0"/>
                <a:ea typeface="Courier" charset="0"/>
                <a:cs typeface="Courier" charset="0"/>
              </a:rPr>
              <a:t>    - '/</a:t>
            </a:r>
            <a:r>
              <a:rPr lang="en-US" sz="1200" dirty="0" err="1">
                <a:latin typeface="Courier" charset="0"/>
                <a:ea typeface="Courier" charset="0"/>
                <a:cs typeface="Courier" charset="0"/>
              </a:rPr>
              <a:t>usr</a:t>
            </a:r>
            <a:r>
              <a:rPr lang="en-US" sz="1200" dirty="0">
                <a:latin typeface="Courier" charset="0"/>
                <a:ea typeface="Courier" charset="0"/>
                <a:cs typeface="Courier" charset="0"/>
              </a:rPr>
              <a:t>/share/</a:t>
            </a:r>
            <a:r>
              <a:rPr lang="en-US" sz="1200" dirty="0" err="1">
                <a:latin typeface="Courier" charset="0"/>
                <a:ea typeface="Courier" charset="0"/>
                <a:cs typeface="Courier" charset="0"/>
              </a:rPr>
              <a:t>nltk_data</a:t>
            </a:r>
            <a:r>
              <a:rPr lang="en-US" sz="1200" dirty="0">
                <a:latin typeface="Courier" charset="0"/>
                <a:ea typeface="Courier" charset="0"/>
                <a:cs typeface="Courier" charset="0"/>
              </a:rPr>
              <a:t>'</a:t>
            </a:r>
          </a:p>
          <a:p>
            <a:r>
              <a:rPr lang="en-US" sz="1200" dirty="0">
                <a:latin typeface="Courier" charset="0"/>
                <a:ea typeface="Courier" charset="0"/>
                <a:cs typeface="Courier" charset="0"/>
              </a:rPr>
              <a:t>    - '/</a:t>
            </a:r>
            <a:r>
              <a:rPr lang="en-US" sz="1200" dirty="0" err="1">
                <a:latin typeface="Courier" charset="0"/>
                <a:ea typeface="Courier" charset="0"/>
                <a:cs typeface="Courier" charset="0"/>
              </a:rPr>
              <a:t>usr</a:t>
            </a:r>
            <a:r>
              <a:rPr lang="en-US" sz="1200" dirty="0">
                <a:latin typeface="Courier" charset="0"/>
                <a:ea typeface="Courier" charset="0"/>
                <a:cs typeface="Courier" charset="0"/>
              </a:rPr>
              <a:t>/local/share/</a:t>
            </a:r>
            <a:r>
              <a:rPr lang="en-US" sz="1200" dirty="0" err="1">
                <a:latin typeface="Courier" charset="0"/>
                <a:ea typeface="Courier" charset="0"/>
                <a:cs typeface="Courier" charset="0"/>
              </a:rPr>
              <a:t>nltk_data</a:t>
            </a:r>
            <a:r>
              <a:rPr lang="en-US" sz="1200" dirty="0">
                <a:latin typeface="Courier" charset="0"/>
                <a:ea typeface="Courier" charset="0"/>
                <a:cs typeface="Courier" charset="0"/>
              </a:rPr>
              <a:t>'</a:t>
            </a:r>
          </a:p>
          <a:p>
            <a:r>
              <a:rPr lang="en-US" sz="1200" dirty="0">
                <a:latin typeface="Courier" charset="0"/>
                <a:ea typeface="Courier" charset="0"/>
                <a:cs typeface="Courier" charset="0"/>
              </a:rPr>
              <a:t>    - '/</a:t>
            </a:r>
            <a:r>
              <a:rPr lang="en-US" sz="1200" dirty="0" err="1">
                <a:latin typeface="Courier" charset="0"/>
                <a:ea typeface="Courier" charset="0"/>
                <a:cs typeface="Courier" charset="0"/>
              </a:rPr>
              <a:t>usr</a:t>
            </a:r>
            <a:r>
              <a:rPr lang="en-US" sz="1200" dirty="0">
                <a:latin typeface="Courier" charset="0"/>
                <a:ea typeface="Courier" charset="0"/>
                <a:cs typeface="Courier" charset="0"/>
              </a:rPr>
              <a:t>/lib/</a:t>
            </a:r>
            <a:r>
              <a:rPr lang="en-US" sz="1200" dirty="0" err="1">
                <a:latin typeface="Courier" charset="0"/>
                <a:ea typeface="Courier" charset="0"/>
                <a:cs typeface="Courier" charset="0"/>
              </a:rPr>
              <a:t>nltk_data</a:t>
            </a:r>
            <a:r>
              <a:rPr lang="en-US" sz="1200" dirty="0">
                <a:latin typeface="Courier" charset="0"/>
                <a:ea typeface="Courier" charset="0"/>
                <a:cs typeface="Courier" charset="0"/>
              </a:rPr>
              <a:t>'</a:t>
            </a:r>
          </a:p>
          <a:p>
            <a:r>
              <a:rPr lang="en-US" sz="1200" dirty="0">
                <a:latin typeface="Courier" charset="0"/>
                <a:ea typeface="Courier" charset="0"/>
                <a:cs typeface="Courier" charset="0"/>
              </a:rPr>
              <a:t>    - '/</a:t>
            </a:r>
            <a:r>
              <a:rPr lang="en-US" sz="1200" dirty="0" err="1">
                <a:latin typeface="Courier" charset="0"/>
                <a:ea typeface="Courier" charset="0"/>
                <a:cs typeface="Courier" charset="0"/>
              </a:rPr>
              <a:t>usr</a:t>
            </a:r>
            <a:r>
              <a:rPr lang="en-US" sz="1200" dirty="0">
                <a:latin typeface="Courier" charset="0"/>
                <a:ea typeface="Courier" charset="0"/>
                <a:cs typeface="Courier" charset="0"/>
              </a:rPr>
              <a:t>/local/lib/</a:t>
            </a:r>
            <a:r>
              <a:rPr lang="en-US" sz="1200" dirty="0" err="1">
                <a:latin typeface="Courier" charset="0"/>
                <a:ea typeface="Courier" charset="0"/>
                <a:cs typeface="Courier" charset="0"/>
              </a:rPr>
              <a:t>nltk_data</a:t>
            </a:r>
            <a:r>
              <a:rPr lang="en-US" sz="1200" dirty="0">
                <a:latin typeface="Courier" charset="0"/>
                <a:ea typeface="Courier" charset="0"/>
                <a:cs typeface="Courier" charset="0"/>
              </a:rPr>
              <a:t>'</a:t>
            </a:r>
          </a:p>
          <a:p>
            <a:r>
              <a:rPr lang="en-US" sz="1200" dirty="0">
                <a:latin typeface="Courier" charset="0"/>
                <a:ea typeface="Courier" charset="0"/>
                <a:cs typeface="Courier" charset="0"/>
              </a:rPr>
              <a:t>    - ''</a:t>
            </a:r>
          </a:p>
          <a:p>
            <a:r>
              <a:rPr lang="en-US" sz="1200" dirty="0">
                <a:latin typeface="Courier" charset="0"/>
                <a:ea typeface="Courier" charset="0"/>
                <a:cs typeface="Courier" charset="0"/>
              </a:rPr>
              <a:t>**********************************************************************</a:t>
            </a:r>
          </a:p>
        </p:txBody>
      </p:sp>
      <p:pic>
        <p:nvPicPr>
          <p:cNvPr id="9" name="Picture 8"/>
          <p:cNvPicPr>
            <a:picLocks noChangeAspect="1"/>
          </p:cNvPicPr>
          <p:nvPr/>
        </p:nvPicPr>
        <p:blipFill>
          <a:blip r:embed="rId2"/>
          <a:stretch>
            <a:fillRect/>
          </a:stretch>
        </p:blipFill>
        <p:spPr>
          <a:xfrm>
            <a:off x="6011332" y="4644125"/>
            <a:ext cx="2523067" cy="1760891"/>
          </a:xfrm>
          <a:prstGeom prst="roundRect">
            <a:avLst>
              <a:gd name="adj" fmla="val 8594"/>
            </a:avLst>
          </a:prstGeom>
          <a:solidFill>
            <a:srgbClr val="FFFFFF">
              <a:shade val="85000"/>
            </a:srgbClr>
          </a:solidFill>
          <a:ln>
            <a:noFill/>
          </a:ln>
          <a:effectLst/>
        </p:spPr>
      </p:pic>
      <p:sp>
        <p:nvSpPr>
          <p:cNvPr id="10" name="TextBox 9"/>
          <p:cNvSpPr txBox="1"/>
          <p:nvPr/>
        </p:nvSpPr>
        <p:spPr>
          <a:xfrm>
            <a:off x="6011332" y="6388083"/>
            <a:ext cx="2523067" cy="369332"/>
          </a:xfrm>
          <a:prstGeom prst="rect">
            <a:avLst/>
          </a:prstGeom>
          <a:noFill/>
        </p:spPr>
        <p:txBody>
          <a:bodyPr wrap="square" rtlCol="0">
            <a:spAutoFit/>
          </a:bodyPr>
          <a:lstStyle/>
          <a:p>
            <a:pPr algn="ctr"/>
            <a:r>
              <a:rPr lang="en-US" i="1" dirty="0"/>
              <a:t>Fool of a Took!</a:t>
            </a:r>
          </a:p>
        </p:txBody>
      </p:sp>
    </p:spTree>
    <p:extLst>
      <p:ext uri="{BB962C8B-B14F-4D97-AF65-F5344CB8AC3E}">
        <p14:creationId xmlns:p14="http://schemas.microsoft.com/office/powerpoint/2010/main" val="237546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24493</TotalTime>
  <Words>7219</Words>
  <Application>Microsoft Macintosh PowerPoint</Application>
  <PresentationFormat>On-screen Show (4:3)</PresentationFormat>
  <Paragraphs>2230</Paragraphs>
  <Slides>109</Slides>
  <Notes>35</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109</vt:i4>
      </vt:variant>
    </vt:vector>
  </HeadingPairs>
  <TitlesOfParts>
    <vt:vector size="122" baseType="lpstr">
      <vt:lpstr>Adobe Arabic</vt:lpstr>
      <vt:lpstr>Arial</vt:lpstr>
      <vt:lpstr>Arial Black</vt:lpstr>
      <vt:lpstr>Calibri</vt:lpstr>
      <vt:lpstr>Courier</vt:lpstr>
      <vt:lpstr>Garamond</vt:lpstr>
      <vt:lpstr>Lucida Sans</vt:lpstr>
      <vt:lpstr>Mangal</vt:lpstr>
      <vt:lpstr>Symbol</vt:lpstr>
      <vt:lpstr>Tahoma</vt:lpstr>
      <vt:lpstr>Wingdings</vt:lpstr>
      <vt:lpstr>Essential</vt:lpstr>
      <vt:lpstr>Equation</vt:lpstr>
      <vt:lpstr>Introduction to Data Science</vt:lpstr>
      <vt:lpstr>Announcements</vt:lpstr>
      <vt:lpstr>Project 1 Grades are up!</vt:lpstr>
      <vt:lpstr>Common issue</vt:lpstr>
      <vt:lpstr>Midterm: Structure</vt:lpstr>
      <vt:lpstr>Midterm: Cheat Sheet</vt:lpstr>
      <vt:lpstr>Quick midterm review</vt:lpstr>
      <vt:lpstr>Quick Midterm Review</vt:lpstr>
      <vt:lpstr>Data Collection (DC) &amp; Data Processing (DP)</vt:lpstr>
      <vt:lpstr>DC: HTTP Requests</vt:lpstr>
      <vt:lpstr>DC: Restful APIs</vt:lpstr>
      <vt:lpstr>DC: Pandas: series</vt:lpstr>
      <vt:lpstr>DC: Pandas: DataFrame</vt:lpstr>
      <vt:lpstr>DC: Storing a Graph</vt:lpstr>
      <vt:lpstr>DC: Adjacency Lists</vt:lpstr>
      <vt:lpstr>DC: Adjacency Dictionaries</vt:lpstr>
      <vt:lpstr>DC: Adjacency Matrix</vt:lpstr>
      <vt:lpstr>DP: Select/slicing</vt:lpstr>
      <vt:lpstr>DP: Aggregate/Reduce</vt:lpstr>
      <vt:lpstr>DP: Map</vt:lpstr>
      <vt:lpstr>DP: Group By</vt:lpstr>
      <vt:lpstr>DP: Group By</vt:lpstr>
      <vt:lpstr>DP: Group By</vt:lpstr>
      <vt:lpstr>DP: Group By Aggregate</vt:lpstr>
      <vt:lpstr>DP: Group By Aggregate</vt:lpstr>
      <vt:lpstr>DP: Union/Intersection/Difference</vt:lpstr>
      <vt:lpstr>7. Merge or Join</vt:lpstr>
      <vt:lpstr>DP: Merge or Join</vt:lpstr>
      <vt:lpstr>DP: Google Image Search One Slide SQL Join Visual</vt:lpstr>
      <vt:lpstr>DC/DP: How a relational DB fits into your workflow</vt:lpstr>
      <vt:lpstr>EDA &amp; Viz</vt:lpstr>
      <vt:lpstr>EDA: Missing Data</vt:lpstr>
      <vt:lpstr>EDA: Complete Case Analysis</vt:lpstr>
      <vt:lpstr>EDA: Your Sample</vt:lpstr>
      <vt:lpstr>EDA: What influences a data point’s Presence?</vt:lpstr>
      <vt:lpstr>EDA: MCAR: Missing Completely at Random</vt:lpstr>
      <vt:lpstr>EDA: MAR: Missing at Random</vt:lpstr>
      <vt:lpstr>EDA: MNAR: Missing Not at Random</vt:lpstr>
      <vt:lpstr>EDA: Back to CSIC …</vt:lpstr>
      <vt:lpstr>EDA: Add a variable</vt:lpstr>
      <vt:lpstr>EDA: Multiple Imputation Process</vt:lpstr>
      <vt:lpstr>Analysis: Importance of vertices</vt:lpstr>
      <vt:lpstr>Analysis: Degree Centrality</vt:lpstr>
      <vt:lpstr>Analysis: Betweenness CentralitY</vt:lpstr>
      <vt:lpstr>PowerPoint Presentation</vt:lpstr>
      <vt:lpstr>PowerPoint Presentation</vt:lpstr>
      <vt:lpstr>PowerPoint Presentation</vt:lpstr>
      <vt:lpstr>PowerPoint Presentation</vt:lpstr>
      <vt:lpstr>One last thing …</vt:lpstr>
      <vt:lpstr>This lecture</vt:lpstr>
      <vt:lpstr>This lecture:</vt:lpstr>
      <vt:lpstr>Precursor to Natural language processing</vt:lpstr>
      <vt:lpstr>Precursor to Natural Language processing</vt:lpstr>
      <vt:lpstr>Precursor to Natural language processing</vt:lpstr>
      <vt:lpstr>Statistical Natural Language Processing</vt:lpstr>
      <vt:lpstr>NLP in Data Science</vt:lpstr>
      <vt:lpstr>Understanding language is hard</vt:lpstr>
      <vt:lpstr>Understanding language is hard</vt:lpstr>
      <vt:lpstr>Understanding language is hard?</vt:lpstr>
      <vt:lpstr>“Some Signal”</vt:lpstr>
      <vt:lpstr>“Some Signal”</vt:lpstr>
      <vt:lpstr>Aside: Terminology</vt:lpstr>
      <vt:lpstr>NLP Tasks</vt:lpstr>
      <vt:lpstr>Syntax</vt:lpstr>
      <vt:lpstr>Semantics: information extraction</vt:lpstr>
      <vt:lpstr>Semantics: named entity recognition</vt:lpstr>
      <vt:lpstr>Semantics: sentiment analysis</vt:lpstr>
      <vt:lpstr>Semantics: Machine translation</vt:lpstr>
      <vt:lpstr>Semantics: Machine translation</vt:lpstr>
      <vt:lpstr>Semantics: question answering</vt:lpstr>
      <vt:lpstr>Semantics: Spoken Dialogue Systems</vt:lpstr>
      <vt:lpstr>Semantics: textual entailment</vt:lpstr>
      <vt:lpstr>Semantics: document summarization</vt:lpstr>
      <vt:lpstr>Other tasks</vt:lpstr>
      <vt:lpstr>Semantics: Text classification</vt:lpstr>
      <vt:lpstr>Text classification</vt:lpstr>
      <vt:lpstr>Text classification</vt:lpstr>
      <vt:lpstr>Text classification</vt:lpstr>
      <vt:lpstr>Representing a document “in math”</vt:lpstr>
      <vt:lpstr>Bag of words Example</vt:lpstr>
      <vt:lpstr>Term Frequency</vt:lpstr>
      <vt:lpstr>Defining features From Term Frequency</vt:lpstr>
      <vt:lpstr>Linear classification</vt:lpstr>
      <vt:lpstr>Linear classification</vt:lpstr>
      <vt:lpstr>Explicit Example</vt:lpstr>
      <vt:lpstr>Explicit Example</vt:lpstr>
      <vt:lpstr>Explicit Example</vt:lpstr>
      <vt:lpstr>Explicit example</vt:lpstr>
      <vt:lpstr>Explicit example</vt:lpstr>
      <vt:lpstr>Inverse Document Frequency</vt:lpstr>
      <vt:lpstr>Inverse Document Frequency</vt:lpstr>
      <vt:lpstr>TF-IDF</vt:lpstr>
      <vt:lpstr>Similarity between Documents</vt:lpstr>
      <vt:lpstr>Tokenization</vt:lpstr>
      <vt:lpstr>Other basic terms</vt:lpstr>
      <vt:lpstr>Stemming</vt:lpstr>
      <vt:lpstr>(Minimum) Edit distance</vt:lpstr>
      <vt:lpstr>NLP in Python</vt:lpstr>
      <vt:lpstr>NLTK examples</vt:lpstr>
      <vt:lpstr>NLTK Examples</vt:lpstr>
      <vt:lpstr>NLTK Examples</vt:lpstr>
      <vt:lpstr>NLTK Examples</vt:lpstr>
      <vt:lpstr>NLTK Examples</vt:lpstr>
      <vt:lpstr>Brief Aside: n-grams</vt:lpstr>
      <vt:lpstr>Language Modeling</vt:lpstr>
      <vt:lpstr>Language Modeling</vt:lpstr>
      <vt:lpstr>Simplest case:  Unigram model</vt:lpstr>
      <vt:lpstr>Bigram Model</vt:lpstr>
      <vt:lpstr>N-gram models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Exchange at CMU</dc:title>
  <dc:creator>John Dickerson</dc:creator>
  <cp:lastModifiedBy>Microsoft Office User</cp:lastModifiedBy>
  <cp:revision>2639</cp:revision>
  <cp:lastPrinted>2018-10-12T01:33:59Z</cp:lastPrinted>
  <dcterms:created xsi:type="dcterms:W3CDTF">2013-03-05T15:39:19Z</dcterms:created>
  <dcterms:modified xsi:type="dcterms:W3CDTF">2018-10-22T17:18:44Z</dcterms:modified>
</cp:coreProperties>
</file>