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sldIdLst>
    <p:sldId id="257" r:id="rId2"/>
    <p:sldId id="256" r:id="rId3"/>
    <p:sldId id="258" r:id="rId4"/>
    <p:sldId id="271" r:id="rId5"/>
    <p:sldId id="259" r:id="rId6"/>
    <p:sldId id="272" r:id="rId7"/>
    <p:sldId id="260" r:id="rId8"/>
    <p:sldId id="273" r:id="rId9"/>
    <p:sldId id="274" r:id="rId10"/>
    <p:sldId id="275" r:id="rId11"/>
    <p:sldId id="276" r:id="rId12"/>
    <p:sldId id="277" r:id="rId13"/>
    <p:sldId id="278" r:id="rId14"/>
    <p:sldId id="262" r:id="rId15"/>
    <p:sldId id="263" r:id="rId16"/>
    <p:sldId id="284" r:id="rId17"/>
    <p:sldId id="279" r:id="rId18"/>
    <p:sldId id="280" r:id="rId19"/>
    <p:sldId id="283" r:id="rId20"/>
    <p:sldId id="261" r:id="rId21"/>
    <p:sldId id="281"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0D7A3-B277-4362-B7F6-76FD2C89925F}"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30CB7-74B4-4BC7-9302-73123B0401C3}" type="slidenum">
              <a:rPr lang="en-US" smtClean="0"/>
              <a:t>‹#›</a:t>
            </a:fld>
            <a:endParaRPr lang="en-US"/>
          </a:p>
        </p:txBody>
      </p:sp>
    </p:spTree>
    <p:extLst>
      <p:ext uri="{BB962C8B-B14F-4D97-AF65-F5344CB8AC3E}">
        <p14:creationId xmlns:p14="http://schemas.microsoft.com/office/powerpoint/2010/main" val="1642502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071BD-ED82-4A47-BCCC-21C6C27723FC}" type="slidenum">
              <a:rPr lang="en-US"/>
              <a:pPr/>
              <a:t>13</a:t>
            </a:fld>
            <a:endParaRPr lang="en-US"/>
          </a:p>
        </p:txBody>
      </p:sp>
      <p:sp>
        <p:nvSpPr>
          <p:cNvPr id="920578" name="Rectangle 2"/>
          <p:cNvSpPr>
            <a:spLocks noGrp="1" noRot="1" noChangeAspect="1" noChangeArrowheads="1" noTextEdit="1"/>
          </p:cNvSpPr>
          <p:nvPr>
            <p:ph type="sldImg"/>
          </p:nvPr>
        </p:nvSpPr>
        <p:spPr>
          <a:xfrm>
            <a:off x="382588" y="684213"/>
            <a:ext cx="6096000" cy="3429000"/>
          </a:xfrm>
          <a:ln/>
          <a:extLst>
            <a:ext uri="{FAA26D3D-D897-4be2-8F04-BA451C77F1D7}">
              <ma14:placeholderFlag xmlns="" xmlns:ma14="http://schemas.microsoft.com/office/mac/drawingml/2011/main" val="1"/>
            </a:ext>
          </a:extLst>
        </p:spPr>
      </p:sp>
      <p:sp>
        <p:nvSpPr>
          <p:cNvPr id="920579" name="Rectangle 3"/>
          <p:cNvSpPr>
            <a:spLocks noGrp="1" noChangeArrowheads="1"/>
          </p:cNvSpPr>
          <p:nvPr>
            <p:ph type="body" idx="1"/>
          </p:nvPr>
        </p:nvSpPr>
        <p:spPr>
          <a:xfrm>
            <a:off x="914400" y="4343400"/>
            <a:ext cx="5029200" cy="4116388"/>
          </a:xfrm>
        </p:spPr>
        <p:txBody>
          <a:bodyPr/>
          <a:lstStyle/>
          <a:p>
            <a:endParaRPr lang="en-US"/>
          </a:p>
        </p:txBody>
      </p:sp>
    </p:spTree>
    <p:extLst>
      <p:ext uri="{BB962C8B-B14F-4D97-AF65-F5344CB8AC3E}">
        <p14:creationId xmlns:p14="http://schemas.microsoft.com/office/powerpoint/2010/main" val="169313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28B83-5565-A245-A3D2-FBE1770221F3}" type="slidenum">
              <a:rPr lang="en-US"/>
              <a:pPr/>
              <a:t>17</a:t>
            </a:fld>
            <a:endParaRPr lang="en-US"/>
          </a:p>
        </p:txBody>
      </p:sp>
      <p:sp>
        <p:nvSpPr>
          <p:cNvPr id="935938" name="Rectangle 2"/>
          <p:cNvSpPr>
            <a:spLocks noGrp="1" noRot="1" noChangeAspect="1" noChangeArrowheads="1" noTextEdit="1"/>
          </p:cNvSpPr>
          <p:nvPr>
            <p:ph type="sldImg"/>
          </p:nvPr>
        </p:nvSpPr>
        <p:spPr>
          <a:xfrm>
            <a:off x="382588" y="684213"/>
            <a:ext cx="6096000" cy="3429000"/>
          </a:xfrm>
          <a:ln/>
          <a:extLst>
            <a:ext uri="{FAA26D3D-D897-4be2-8F04-BA451C77F1D7}">
              <ma14:placeholderFlag xmlns="" xmlns:ma14="http://schemas.microsoft.com/office/mac/drawingml/2011/main" val="1"/>
            </a:ext>
          </a:extLst>
        </p:spPr>
      </p:sp>
      <p:sp>
        <p:nvSpPr>
          <p:cNvPr id="935939" name="Rectangle 3"/>
          <p:cNvSpPr>
            <a:spLocks noGrp="1" noChangeArrowheads="1"/>
          </p:cNvSpPr>
          <p:nvPr>
            <p:ph type="body" idx="1"/>
          </p:nvPr>
        </p:nvSpPr>
        <p:spPr>
          <a:xfrm>
            <a:off x="914400" y="4343400"/>
            <a:ext cx="5029200" cy="4116388"/>
          </a:xfrm>
        </p:spPr>
        <p:txBody>
          <a:bodyPr/>
          <a:lstStyle/>
          <a:p>
            <a:pPr>
              <a:buFontTx/>
              <a:buChar char="•"/>
            </a:pPr>
            <a:r>
              <a:rPr lang="en-US"/>
              <a:t>Definition of components</a:t>
            </a:r>
          </a:p>
          <a:p>
            <a:pPr lvl="1">
              <a:buFontTx/>
              <a:buChar char="•"/>
            </a:pPr>
            <a:r>
              <a:rPr lang="en-US"/>
              <a:t>Internal nodes: tests on attributes</a:t>
            </a:r>
          </a:p>
          <a:p>
            <a:pPr lvl="1">
              <a:buFontTx/>
              <a:buChar char="•"/>
            </a:pPr>
            <a:r>
              <a:rPr lang="en-US"/>
              <a:t>Branches: attribute value (one branch for each value)</a:t>
            </a:r>
          </a:p>
          <a:p>
            <a:pPr lvl="1">
              <a:buFontTx/>
              <a:buChar char="•"/>
            </a:pPr>
            <a:r>
              <a:rPr lang="en-US"/>
              <a:t>Leaves: assign classification</a:t>
            </a:r>
          </a:p>
          <a:p>
            <a:pPr>
              <a:buFontTx/>
              <a:buChar char="•"/>
            </a:pPr>
            <a:r>
              <a:rPr lang="en-US"/>
              <a:t>Understanding example tree</a:t>
            </a:r>
          </a:p>
          <a:p>
            <a:pPr lvl="1">
              <a:buFontTx/>
              <a:buChar char="•"/>
            </a:pPr>
            <a:r>
              <a:rPr lang="en-US"/>
              <a:t>Classify Example 1: yes</a:t>
            </a:r>
          </a:p>
          <a:p>
            <a:pPr lvl="1">
              <a:buFontTx/>
              <a:buChar char="•"/>
            </a:pPr>
            <a:r>
              <a:rPr lang="en-US"/>
              <a:t>Classify Example 2: yes</a:t>
            </a:r>
          </a:p>
          <a:p>
            <a:pPr lvl="1">
              <a:buFontTx/>
              <a:buChar char="•"/>
            </a:pPr>
            <a:r>
              <a:rPr lang="en-US"/>
              <a:t>Classify Example 3: no</a:t>
            </a:r>
          </a:p>
          <a:p>
            <a:pPr lvl="1">
              <a:buFontTx/>
              <a:buChar char="•"/>
            </a:pPr>
            <a:r>
              <a:rPr lang="en-US"/>
              <a:t>Classify Example 4: yes</a:t>
            </a:r>
          </a:p>
          <a:p>
            <a:pPr lvl="1">
              <a:buFontTx/>
              <a:buChar char="•"/>
            </a:pPr>
            <a:r>
              <a:rPr lang="en-US"/>
              <a:t>Classify: $x_2=(Food=great, Chat=no, Fast=no, Price=adequate, Bar=no)$ $\rightarrow$ yes</a:t>
            </a:r>
          </a:p>
          <a:p>
            <a:pPr lvl="1">
              <a:buFontTx/>
              <a:buChar char="•"/>
            </a:pPr>
            <a:r>
              <a:rPr lang="en-US"/>
              <a:t>Example represents function: (Food=great) AND ((Fast=yes) OR ((Fast=no) AND (Price=adequate))) </a:t>
            </a:r>
            <a:br>
              <a:rPr lang="en-US"/>
            </a:br>
            <a:r>
              <a:rPr lang="en-US">
                <a:sym typeface="Wingdings" charset="0"/>
              </a:rPr>
              <a:t></a:t>
            </a:r>
            <a:r>
              <a:rPr lang="en-US"/>
              <a:t> Simplify to: (Food=great) AND ((Fast=yes) OR (Price=adequate))</a:t>
            </a:r>
          </a:p>
          <a:p>
            <a:pPr>
              <a:buFontTx/>
              <a:buChar char="•"/>
            </a:pPr>
            <a:r>
              <a:rPr lang="en-US"/>
              <a:t>How would you represent:</a:t>
            </a:r>
          </a:p>
          <a:p>
            <a:pPr lvl="1">
              <a:buFontTx/>
              <a:buChar char="•"/>
            </a:pPr>
            <a:r>
              <a:rPr lang="en-US"/>
              <a:t>A AND B</a:t>
            </a:r>
          </a:p>
          <a:p>
            <a:pPr lvl="1">
              <a:buFontTx/>
              <a:buChar char="•"/>
            </a:pPr>
            <a:r>
              <a:rPr lang="en-US"/>
              <a:t>A OR B</a:t>
            </a:r>
          </a:p>
          <a:p>
            <a:pPr lvl="1">
              <a:buFontTx/>
              <a:buChar char="•"/>
            </a:pPr>
            <a:r>
              <a:rPr lang="en-US"/>
              <a:t>A XOR B</a:t>
            </a:r>
          </a:p>
          <a:p>
            <a:pPr lvl="1">
              <a:buFontTx/>
              <a:buChar char="•"/>
            </a:pPr>
            <a:endParaRPr lang="en-US"/>
          </a:p>
        </p:txBody>
      </p:sp>
    </p:spTree>
    <p:extLst>
      <p:ext uri="{BB962C8B-B14F-4D97-AF65-F5344CB8AC3E}">
        <p14:creationId xmlns:p14="http://schemas.microsoft.com/office/powerpoint/2010/main" val="400232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ACE9B-5545-6041-AE8A-A44C669347E0}" type="slidenum">
              <a:rPr lang="en-US"/>
              <a:pPr/>
              <a:t>18</a:t>
            </a:fld>
            <a:endParaRPr lang="en-US"/>
          </a:p>
        </p:txBody>
      </p:sp>
      <p:sp>
        <p:nvSpPr>
          <p:cNvPr id="968706" name="Rectangle 2"/>
          <p:cNvSpPr>
            <a:spLocks noGrp="1" noRot="1" noChangeAspect="1" noChangeArrowheads="1" noTextEdit="1"/>
          </p:cNvSpPr>
          <p:nvPr>
            <p:ph type="sldImg"/>
          </p:nvPr>
        </p:nvSpPr>
        <p:spPr>
          <a:xfrm>
            <a:off x="382588" y="684213"/>
            <a:ext cx="6096000" cy="3429000"/>
          </a:xfrm>
          <a:ln/>
          <a:extLst>
            <a:ext uri="{FAA26D3D-D897-4be2-8F04-BA451C77F1D7}">
              <ma14:placeholderFlag xmlns="" xmlns:ma14="http://schemas.microsoft.com/office/mac/drawingml/2011/main" val="1"/>
            </a:ext>
          </a:extLst>
        </p:spPr>
      </p:sp>
      <p:sp>
        <p:nvSpPr>
          <p:cNvPr id="968707" name="Rectangle 3"/>
          <p:cNvSpPr>
            <a:spLocks noGrp="1" noChangeArrowheads="1"/>
          </p:cNvSpPr>
          <p:nvPr>
            <p:ph type="body" idx="1"/>
          </p:nvPr>
        </p:nvSpPr>
        <p:spPr>
          <a:xfrm>
            <a:off x="914400" y="4343400"/>
            <a:ext cx="5029200" cy="4116388"/>
          </a:xfrm>
        </p:spPr>
        <p:txBody>
          <a:bodyPr/>
          <a:lstStyle/>
          <a:p>
            <a:pPr>
              <a:buFontTx/>
              <a:buChar char="•"/>
            </a:pPr>
            <a:r>
              <a:rPr lang="en-US"/>
              <a:t>Definition of components</a:t>
            </a:r>
          </a:p>
          <a:p>
            <a:pPr lvl="1">
              <a:buFontTx/>
              <a:buChar char="•"/>
            </a:pPr>
            <a:r>
              <a:rPr lang="en-US"/>
              <a:t>Internal nodes: tests on attributes</a:t>
            </a:r>
          </a:p>
          <a:p>
            <a:pPr lvl="1">
              <a:buFontTx/>
              <a:buChar char="•"/>
            </a:pPr>
            <a:r>
              <a:rPr lang="en-US"/>
              <a:t>Branches: attribute value (one branch for each value)</a:t>
            </a:r>
          </a:p>
          <a:p>
            <a:pPr lvl="1">
              <a:buFontTx/>
              <a:buChar char="•"/>
            </a:pPr>
            <a:r>
              <a:rPr lang="en-US"/>
              <a:t>Leaves: assign classification</a:t>
            </a:r>
          </a:p>
          <a:p>
            <a:pPr>
              <a:buFontTx/>
              <a:buChar char="•"/>
            </a:pPr>
            <a:r>
              <a:rPr lang="en-US"/>
              <a:t>Understanding example tree</a:t>
            </a:r>
          </a:p>
          <a:p>
            <a:pPr lvl="1">
              <a:buFontTx/>
              <a:buChar char="•"/>
            </a:pPr>
            <a:r>
              <a:rPr lang="en-US"/>
              <a:t>Classify Example 1: yes</a:t>
            </a:r>
          </a:p>
          <a:p>
            <a:pPr lvl="1">
              <a:buFontTx/>
              <a:buChar char="•"/>
            </a:pPr>
            <a:r>
              <a:rPr lang="en-US"/>
              <a:t>Classify Example 2: yes</a:t>
            </a:r>
          </a:p>
          <a:p>
            <a:pPr lvl="1">
              <a:buFontTx/>
              <a:buChar char="•"/>
            </a:pPr>
            <a:r>
              <a:rPr lang="en-US"/>
              <a:t>Classify Example 3: no</a:t>
            </a:r>
          </a:p>
          <a:p>
            <a:pPr lvl="1">
              <a:buFontTx/>
              <a:buChar char="•"/>
            </a:pPr>
            <a:r>
              <a:rPr lang="en-US"/>
              <a:t>Classify Example 4: yes</a:t>
            </a:r>
          </a:p>
          <a:p>
            <a:pPr lvl="1">
              <a:buFontTx/>
              <a:buChar char="•"/>
            </a:pPr>
            <a:r>
              <a:rPr lang="en-US"/>
              <a:t>Classify: $x_2=(Food=great, Chat=no, Fast=no, Price=adequate, Bar=no)$ $\rightarrow$ yes</a:t>
            </a:r>
          </a:p>
          <a:p>
            <a:pPr lvl="1">
              <a:buFontTx/>
              <a:buChar char="•"/>
            </a:pPr>
            <a:r>
              <a:rPr lang="en-US"/>
              <a:t>Example represents function: (Food=great) AND ((Fast=yes) OR ((Fast=no) AND (Price=adequate))) </a:t>
            </a:r>
            <a:br>
              <a:rPr lang="en-US"/>
            </a:br>
            <a:r>
              <a:rPr lang="en-US">
                <a:sym typeface="Wingdings" charset="0"/>
              </a:rPr>
              <a:t></a:t>
            </a:r>
            <a:r>
              <a:rPr lang="en-US"/>
              <a:t> Simplify to: (Food=great) AND ((Fast=yes) OR (Price=adequate))</a:t>
            </a:r>
          </a:p>
          <a:p>
            <a:pPr>
              <a:buFontTx/>
              <a:buChar char="•"/>
            </a:pPr>
            <a:r>
              <a:rPr lang="en-US"/>
              <a:t>How would you represent:</a:t>
            </a:r>
          </a:p>
          <a:p>
            <a:pPr lvl="1">
              <a:buFontTx/>
              <a:buChar char="•"/>
            </a:pPr>
            <a:r>
              <a:rPr lang="en-US"/>
              <a:t>A AND B</a:t>
            </a:r>
          </a:p>
          <a:p>
            <a:pPr lvl="1">
              <a:buFontTx/>
              <a:buChar char="•"/>
            </a:pPr>
            <a:r>
              <a:rPr lang="en-US"/>
              <a:t>A OR B</a:t>
            </a:r>
          </a:p>
          <a:p>
            <a:pPr lvl="1">
              <a:buFontTx/>
              <a:buChar char="•"/>
            </a:pPr>
            <a:r>
              <a:rPr lang="en-US"/>
              <a:t>A XOR B</a:t>
            </a:r>
          </a:p>
          <a:p>
            <a:pPr lvl="1">
              <a:buFontTx/>
              <a:buChar char="•"/>
            </a:pPr>
            <a:endParaRPr lang="en-US"/>
          </a:p>
        </p:txBody>
      </p:sp>
    </p:spTree>
    <p:extLst>
      <p:ext uri="{BB962C8B-B14F-4D97-AF65-F5344CB8AC3E}">
        <p14:creationId xmlns:p14="http://schemas.microsoft.com/office/powerpoint/2010/main" val="49488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C10555-AA80-42FD-9EEE-A953E81A97EF}"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288153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10555-AA80-42FD-9EEE-A953E81A97EF}"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100491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10555-AA80-42FD-9EEE-A953E81A97EF}"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2674456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208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40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7545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10555-AA80-42FD-9EEE-A953E81A97EF}"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27625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C10555-AA80-42FD-9EEE-A953E81A97EF}"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272537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C10555-AA80-42FD-9EEE-A953E81A97EF}"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429376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10555-AA80-42FD-9EEE-A953E81A97EF}"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233848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C10555-AA80-42FD-9EEE-A953E81A97EF}"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189901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10555-AA80-42FD-9EEE-A953E81A97EF}"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81256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C10555-AA80-42FD-9EEE-A953E81A97EF}"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212966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C10555-AA80-42FD-9EEE-A953E81A97EF}"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2600-1282-445C-8E9B-D87445482001}" type="slidenum">
              <a:rPr lang="en-US" smtClean="0"/>
              <a:t>‹#›</a:t>
            </a:fld>
            <a:endParaRPr lang="en-US"/>
          </a:p>
        </p:txBody>
      </p:sp>
    </p:spTree>
    <p:extLst>
      <p:ext uri="{BB962C8B-B14F-4D97-AF65-F5344CB8AC3E}">
        <p14:creationId xmlns:p14="http://schemas.microsoft.com/office/powerpoint/2010/main" val="172507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10555-AA80-42FD-9EEE-A953E81A97EF}" type="datetimeFigureOut">
              <a:rPr lang="en-US" smtClean="0"/>
              <a:t>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12600-1282-445C-8E9B-D87445482001}" type="slidenum">
              <a:rPr lang="en-US" smtClean="0"/>
              <a:t>‹#›</a:t>
            </a:fld>
            <a:endParaRPr lang="en-US"/>
          </a:p>
        </p:txBody>
      </p:sp>
    </p:spTree>
    <p:extLst>
      <p:ext uri="{BB962C8B-B14F-4D97-AF65-F5344CB8AC3E}">
        <p14:creationId xmlns:p14="http://schemas.microsoft.com/office/powerpoint/2010/main" val="9756192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324195"/>
            <a:ext cx="9144000" cy="1772603"/>
          </a:xfrm>
        </p:spPr>
        <p:txBody>
          <a:bodyPr/>
          <a:lstStyle/>
          <a:p>
            <a:r>
              <a:rPr lang="en-US" dirty="0" smtClean="0"/>
              <a:t>AI and Machine Learning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680" y="3626162"/>
            <a:ext cx="3044449" cy="30444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6" y="3626162"/>
            <a:ext cx="4022160" cy="31573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247" y="2096798"/>
            <a:ext cx="2857500" cy="2190750"/>
          </a:xfrm>
          <a:prstGeom prst="rect">
            <a:avLst/>
          </a:prstGeom>
        </p:spPr>
      </p:pic>
    </p:spTree>
    <p:extLst>
      <p:ext uri="{BB962C8B-B14F-4D97-AF65-F5344CB8AC3E}">
        <p14:creationId xmlns:p14="http://schemas.microsoft.com/office/powerpoint/2010/main" val="197030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r>
              <a:rPr lang="en-US"/>
              <a:t>Decision Tree Learning</a:t>
            </a:r>
          </a:p>
        </p:txBody>
      </p:sp>
      <p:sp>
        <p:nvSpPr>
          <p:cNvPr id="764931" name="Rectangle 3"/>
          <p:cNvSpPr>
            <a:spLocks noGrp="1" noChangeArrowheads="1"/>
          </p:cNvSpPr>
          <p:nvPr>
            <p:ph idx="1"/>
          </p:nvPr>
        </p:nvSpPr>
        <p:spPr>
          <a:xfrm>
            <a:off x="2514600" y="3352800"/>
            <a:ext cx="7924800" cy="4114800"/>
          </a:xfrm>
        </p:spPr>
        <p:txBody>
          <a:bodyPr/>
          <a:lstStyle/>
          <a:p>
            <a:r>
              <a:rPr lang="en-US" dirty="0"/>
              <a:t> </a:t>
            </a:r>
            <a:r>
              <a:rPr lang="en-US" sz="1800" b="1" dirty="0"/>
              <a:t>Input:</a:t>
            </a:r>
            <a:r>
              <a:rPr lang="en-US" sz="1800" dirty="0"/>
              <a:t> an object or situation described by a set of attributes (or features)</a:t>
            </a:r>
          </a:p>
          <a:p>
            <a:r>
              <a:rPr lang="en-US" sz="1800" dirty="0"/>
              <a:t> </a:t>
            </a:r>
            <a:r>
              <a:rPr lang="en-US" sz="1800" b="1" dirty="0"/>
              <a:t>Output:</a:t>
            </a:r>
            <a:r>
              <a:rPr lang="en-US" sz="1800" dirty="0"/>
              <a:t> a </a:t>
            </a:r>
            <a:r>
              <a:rPr lang="ja-JP" altLang="en-US" sz="1800" dirty="0">
                <a:latin typeface="Arial"/>
              </a:rPr>
              <a:t>“</a:t>
            </a:r>
            <a:r>
              <a:rPr lang="en-US" sz="1800" dirty="0"/>
              <a:t>decision</a:t>
            </a:r>
            <a:r>
              <a:rPr lang="ja-JP" altLang="en-US" sz="1800" dirty="0">
                <a:latin typeface="Arial"/>
              </a:rPr>
              <a:t>”</a:t>
            </a:r>
            <a:r>
              <a:rPr lang="en-US" sz="1800" dirty="0"/>
              <a:t> – the predicts output value for the input.</a:t>
            </a:r>
          </a:p>
          <a:p>
            <a:endParaRPr lang="en-US" sz="1800" dirty="0"/>
          </a:p>
          <a:p>
            <a:r>
              <a:rPr lang="en-US" sz="1800" dirty="0"/>
              <a:t>The </a:t>
            </a:r>
            <a:r>
              <a:rPr lang="en-US" sz="1800" dirty="0">
                <a:solidFill>
                  <a:schemeClr val="accent2"/>
                </a:solidFill>
              </a:rPr>
              <a:t>input</a:t>
            </a:r>
            <a:r>
              <a:rPr lang="en-US" sz="1800" dirty="0"/>
              <a:t> attributes and the </a:t>
            </a:r>
            <a:r>
              <a:rPr lang="en-US" sz="1800" dirty="0">
                <a:solidFill>
                  <a:schemeClr val="accent2"/>
                </a:solidFill>
              </a:rPr>
              <a:t>outputs</a:t>
            </a:r>
            <a:r>
              <a:rPr lang="en-US" sz="1800" dirty="0"/>
              <a:t> can be </a:t>
            </a:r>
            <a:r>
              <a:rPr lang="en-US" sz="1800" dirty="0">
                <a:solidFill>
                  <a:schemeClr val="accent2"/>
                </a:solidFill>
              </a:rPr>
              <a:t>discrete</a:t>
            </a:r>
            <a:r>
              <a:rPr lang="en-US" sz="1800" dirty="0"/>
              <a:t> or </a:t>
            </a:r>
            <a:r>
              <a:rPr lang="en-US" sz="1800" dirty="0">
                <a:solidFill>
                  <a:schemeClr val="accent2"/>
                </a:solidFill>
              </a:rPr>
              <a:t>continuous</a:t>
            </a:r>
            <a:r>
              <a:rPr lang="en-US" sz="1800" dirty="0"/>
              <a:t>.</a:t>
            </a:r>
          </a:p>
          <a:p>
            <a:endParaRPr lang="en-US" sz="1800" dirty="0"/>
          </a:p>
          <a:p>
            <a:r>
              <a:rPr lang="en-US" sz="1800" dirty="0"/>
              <a:t>We will focus on decision trees for </a:t>
            </a:r>
            <a:r>
              <a:rPr lang="en-US" sz="1800" dirty="0">
                <a:solidFill>
                  <a:srgbClr val="FF0000"/>
                </a:solidFill>
              </a:rPr>
              <a:t>Boolean classification</a:t>
            </a:r>
            <a:r>
              <a:rPr lang="en-US" sz="1800" dirty="0"/>
              <a:t>: </a:t>
            </a:r>
          </a:p>
          <a:p>
            <a:r>
              <a:rPr lang="en-US" sz="1800" dirty="0"/>
              <a:t>	each example is classified as </a:t>
            </a:r>
            <a:r>
              <a:rPr lang="en-US" sz="1800" dirty="0">
                <a:solidFill>
                  <a:schemeClr val="accent2"/>
                </a:solidFill>
              </a:rPr>
              <a:t>positive</a:t>
            </a:r>
            <a:r>
              <a:rPr lang="en-US" sz="1800" dirty="0"/>
              <a:t> or </a:t>
            </a:r>
            <a:r>
              <a:rPr lang="en-US" sz="1800" dirty="0">
                <a:solidFill>
                  <a:schemeClr val="accent2"/>
                </a:solidFill>
              </a:rPr>
              <a:t>negative.</a:t>
            </a:r>
          </a:p>
          <a:p>
            <a:endParaRPr lang="en-US" sz="1800" dirty="0"/>
          </a:p>
          <a:p>
            <a:r>
              <a:rPr lang="en-US" sz="1800" dirty="0"/>
              <a:t>	</a:t>
            </a:r>
            <a:endParaRPr lang="en-US" sz="1800" dirty="0">
              <a:solidFill>
                <a:srgbClr val="FF0000"/>
              </a:solidFill>
              <a:sym typeface="Wingdings" charset="0"/>
            </a:endParaRPr>
          </a:p>
        </p:txBody>
      </p:sp>
      <p:sp>
        <p:nvSpPr>
          <p:cNvPr id="764934" name="Rectangle 6"/>
          <p:cNvSpPr>
            <a:spLocks noChangeArrowheads="1"/>
          </p:cNvSpPr>
          <p:nvPr/>
        </p:nvSpPr>
        <p:spPr bwMode="auto">
          <a:xfrm>
            <a:off x="2133600" y="1752601"/>
            <a:ext cx="716280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dirty="0"/>
              <a:t>Task:</a:t>
            </a:r>
          </a:p>
          <a:p>
            <a:pPr lvl="1">
              <a:spcBef>
                <a:spcPct val="20000"/>
              </a:spcBef>
              <a:buFontTx/>
              <a:buChar char="–"/>
            </a:pPr>
            <a:r>
              <a:rPr lang="en-US" sz="2000" dirty="0"/>
              <a:t> Given: collection of examples (x, f(x))</a:t>
            </a:r>
          </a:p>
          <a:p>
            <a:pPr lvl="1">
              <a:spcBef>
                <a:spcPct val="20000"/>
              </a:spcBef>
              <a:buFontTx/>
              <a:buChar char="–"/>
            </a:pPr>
            <a:r>
              <a:rPr lang="en-US" sz="2000" dirty="0"/>
              <a:t> Return: a function </a:t>
            </a:r>
            <a:r>
              <a:rPr lang="en-US" sz="2000" i="1" dirty="0"/>
              <a:t>h </a:t>
            </a:r>
            <a:r>
              <a:rPr lang="en-US" sz="2000" dirty="0"/>
              <a:t>(</a:t>
            </a:r>
            <a:r>
              <a:rPr lang="en-US" sz="2000" i="1" dirty="0"/>
              <a:t>hypothesis</a:t>
            </a:r>
            <a:r>
              <a:rPr lang="en-US" sz="2000" dirty="0"/>
              <a:t>) that approximates </a:t>
            </a:r>
            <a:r>
              <a:rPr lang="en-US" sz="2000" i="1" dirty="0"/>
              <a:t>f</a:t>
            </a:r>
          </a:p>
          <a:p>
            <a:pPr lvl="1">
              <a:spcBef>
                <a:spcPct val="20000"/>
              </a:spcBef>
              <a:buFontTx/>
              <a:buChar char="–"/>
            </a:pPr>
            <a:r>
              <a:rPr lang="en-US" sz="2000" i="1" dirty="0"/>
              <a:t> h is a </a:t>
            </a:r>
            <a:r>
              <a:rPr lang="en-US" sz="2000" i="1" dirty="0">
                <a:solidFill>
                  <a:schemeClr val="accent2"/>
                </a:solidFill>
              </a:rPr>
              <a:t>decision tree</a:t>
            </a:r>
          </a:p>
        </p:txBody>
      </p:sp>
    </p:spTree>
    <p:extLst>
      <p:ext uri="{BB962C8B-B14F-4D97-AF65-F5344CB8AC3E}">
        <p14:creationId xmlns:p14="http://schemas.microsoft.com/office/powerpoint/2010/main" val="2658259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4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49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49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49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49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53001" y="0"/>
            <a:ext cx="4319477" cy="6858000"/>
          </a:xfrm>
          <a:prstGeom prst="rect">
            <a:avLst/>
          </a:prstGeom>
        </p:spPr>
      </p:pic>
      <p:sp>
        <p:nvSpPr>
          <p:cNvPr id="913413" name="Text Box 5"/>
          <p:cNvSpPr txBox="1">
            <a:spLocks noChangeArrowheads="1"/>
          </p:cNvSpPr>
          <p:nvPr/>
        </p:nvSpPr>
        <p:spPr bwMode="auto">
          <a:xfrm>
            <a:off x="2209800" y="2743201"/>
            <a:ext cx="21336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b="1" dirty="0"/>
              <a:t>New York Times</a:t>
            </a:r>
          </a:p>
          <a:p>
            <a:r>
              <a:rPr lang="en-US" b="1" dirty="0"/>
              <a:t>April 16, 2008</a:t>
            </a:r>
          </a:p>
        </p:txBody>
      </p:sp>
      <p:sp>
        <p:nvSpPr>
          <p:cNvPr id="913414" name="Text Box 6"/>
          <p:cNvSpPr txBox="1">
            <a:spLocks noChangeArrowheads="1"/>
          </p:cNvSpPr>
          <p:nvPr/>
        </p:nvSpPr>
        <p:spPr bwMode="auto">
          <a:xfrm>
            <a:off x="1676400" y="304801"/>
            <a:ext cx="2819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b="1" dirty="0">
                <a:solidFill>
                  <a:srgbClr val="FF0000"/>
                </a:solidFill>
              </a:rPr>
              <a:t>Can we learn </a:t>
            </a:r>
          </a:p>
          <a:p>
            <a:pPr algn="ctr"/>
            <a:r>
              <a:rPr lang="en-US" b="1" dirty="0">
                <a:solidFill>
                  <a:srgbClr val="FF0000"/>
                </a:solidFill>
              </a:rPr>
              <a:t>how counties vote?</a:t>
            </a:r>
          </a:p>
        </p:txBody>
      </p:sp>
      <p:sp>
        <p:nvSpPr>
          <p:cNvPr id="913416" name="Rectangle 8"/>
          <p:cNvSpPr>
            <a:spLocks noChangeArrowheads="1"/>
          </p:cNvSpPr>
          <p:nvPr/>
        </p:nvSpPr>
        <p:spPr bwMode="auto">
          <a:xfrm>
            <a:off x="1143001" y="3705226"/>
            <a:ext cx="38100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b="1" dirty="0">
                <a:solidFill>
                  <a:srgbClr val="FF0000"/>
                </a:solidFill>
              </a:rPr>
              <a:t>Decision Trees:</a:t>
            </a:r>
          </a:p>
          <a:p>
            <a:r>
              <a:rPr lang="en-US" b="1" dirty="0">
                <a:solidFill>
                  <a:srgbClr val="FF0000"/>
                </a:solidFill>
              </a:rPr>
              <a:t>a sequence of tests.</a:t>
            </a:r>
          </a:p>
          <a:p>
            <a:r>
              <a:rPr lang="en-US" b="1" dirty="0">
                <a:solidFill>
                  <a:srgbClr val="FF0000"/>
                </a:solidFill>
              </a:rPr>
              <a:t>Representation very natural for humans.</a:t>
            </a:r>
          </a:p>
          <a:p>
            <a:r>
              <a:rPr lang="en-US" b="1" dirty="0">
                <a:solidFill>
                  <a:srgbClr val="FF0000"/>
                </a:solidFill>
              </a:rPr>
              <a:t>Style of many </a:t>
            </a:r>
            <a:r>
              <a:rPr lang="ja-JP" altLang="en-US" b="1" dirty="0">
                <a:solidFill>
                  <a:srgbClr val="FF0000"/>
                </a:solidFill>
              </a:rPr>
              <a:t>“</a:t>
            </a:r>
            <a:r>
              <a:rPr lang="en-US" b="1" dirty="0">
                <a:solidFill>
                  <a:srgbClr val="FF0000"/>
                </a:solidFill>
              </a:rPr>
              <a:t>How to</a:t>
            </a:r>
            <a:r>
              <a:rPr lang="ja-JP" altLang="en-US" b="1" dirty="0">
                <a:solidFill>
                  <a:srgbClr val="FF0000"/>
                </a:solidFill>
              </a:rPr>
              <a:t>”</a:t>
            </a:r>
            <a:r>
              <a:rPr lang="en-US" b="1" dirty="0">
                <a:solidFill>
                  <a:srgbClr val="FF0000"/>
                </a:solidFill>
              </a:rPr>
              <a:t> manuals and trouble-shooting</a:t>
            </a:r>
          </a:p>
          <a:p>
            <a:r>
              <a:rPr lang="en-US" b="1" dirty="0">
                <a:solidFill>
                  <a:srgbClr val="FF0000"/>
                </a:solidFill>
              </a:rPr>
              <a:t>procedures.</a:t>
            </a:r>
          </a:p>
        </p:txBody>
      </p:sp>
    </p:spTree>
    <p:extLst>
      <p:ext uri="{BB962C8B-B14F-4D97-AF65-F5344CB8AC3E}">
        <p14:creationId xmlns:p14="http://schemas.microsoft.com/office/powerpoint/2010/main" val="242186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2590800" y="304800"/>
            <a:ext cx="7772400" cy="571500"/>
          </a:xfrm>
        </p:spPr>
        <p:txBody>
          <a:bodyPr/>
          <a:lstStyle/>
          <a:p>
            <a:r>
              <a:rPr lang="en-US" sz="2800"/>
              <a:t>Decision Tree</a:t>
            </a:r>
          </a:p>
        </p:txBody>
      </p:sp>
      <p:sp>
        <p:nvSpPr>
          <p:cNvPr id="769027" name="Rectangle 3"/>
          <p:cNvSpPr>
            <a:spLocks noGrp="1" noChangeArrowheads="1"/>
          </p:cNvSpPr>
          <p:nvPr>
            <p:ph type="body" sz="half" idx="1"/>
          </p:nvPr>
        </p:nvSpPr>
        <p:spPr>
          <a:xfrm>
            <a:off x="1676400" y="914400"/>
            <a:ext cx="4038600" cy="4648200"/>
          </a:xfrm>
        </p:spPr>
        <p:txBody>
          <a:bodyPr/>
          <a:lstStyle/>
          <a:p>
            <a:pPr marL="0" indent="0"/>
            <a:r>
              <a:rPr lang="en-US" sz="1600" b="1" dirty="0"/>
              <a:t>What is a decision tree?</a:t>
            </a:r>
          </a:p>
          <a:p>
            <a:pPr marL="0" indent="0"/>
            <a:endParaRPr lang="en-US" sz="1600" b="1" dirty="0"/>
          </a:p>
          <a:p>
            <a:pPr marL="0" indent="0"/>
            <a:r>
              <a:rPr lang="en-US" sz="1600" b="1" dirty="0"/>
              <a:t>A tree with two types of nodes: </a:t>
            </a:r>
          </a:p>
          <a:p>
            <a:pPr marL="0" indent="0"/>
            <a:endParaRPr lang="en-US" sz="1600" b="1" dirty="0"/>
          </a:p>
          <a:p>
            <a:pPr marL="0" indent="0"/>
            <a:r>
              <a:rPr lang="en-US" sz="1600" b="1" dirty="0"/>
              <a:t>	Decision nodes</a:t>
            </a:r>
          </a:p>
          <a:p>
            <a:pPr marL="0" indent="0"/>
            <a:r>
              <a:rPr lang="en-US" sz="1600" b="1" dirty="0"/>
              <a:t>	Leaf nodes</a:t>
            </a:r>
          </a:p>
          <a:p>
            <a:pPr marL="0" indent="0"/>
            <a:r>
              <a:rPr lang="en-US" sz="1600" b="1" dirty="0"/>
              <a:t>	</a:t>
            </a:r>
          </a:p>
          <a:p>
            <a:pPr marL="0" indent="0"/>
            <a:r>
              <a:rPr lang="en-US" sz="1600" b="1" dirty="0">
                <a:solidFill>
                  <a:schemeClr val="accent2"/>
                </a:solidFill>
              </a:rPr>
              <a:t>Decision node:</a:t>
            </a:r>
            <a:r>
              <a:rPr lang="en-US" sz="1600" b="1" dirty="0"/>
              <a:t> Specifies a choice or  test of some attribute with 2 or more alternatives;</a:t>
            </a:r>
          </a:p>
          <a:p>
            <a:pPr marL="0" indent="0"/>
            <a:r>
              <a:rPr lang="en-US" sz="1600" b="1" dirty="0">
                <a:sym typeface="Wingdings" charset="0"/>
              </a:rPr>
              <a:t> every </a:t>
            </a:r>
            <a:r>
              <a:rPr lang="en-US" sz="1600" b="1" dirty="0">
                <a:solidFill>
                  <a:schemeClr val="accent2"/>
                </a:solidFill>
              </a:rPr>
              <a:t>decision  node is  part of a path to a leaf node</a:t>
            </a:r>
          </a:p>
          <a:p>
            <a:pPr marL="0" indent="0"/>
            <a:endParaRPr lang="en-US" sz="1600" b="1" dirty="0"/>
          </a:p>
          <a:p>
            <a:pPr marL="0" indent="0"/>
            <a:r>
              <a:rPr lang="en-US" sz="1600" b="1" dirty="0">
                <a:solidFill>
                  <a:schemeClr val="accent2"/>
                </a:solidFill>
              </a:rPr>
              <a:t>Leaf node:</a:t>
            </a:r>
            <a:r>
              <a:rPr lang="en-US" sz="1600" b="1" dirty="0"/>
              <a:t> Indicates classification of an example</a:t>
            </a:r>
          </a:p>
        </p:txBody>
      </p:sp>
      <p:pic>
        <p:nvPicPr>
          <p:cNvPr id="769028" name="Picture 4" descr="dtdia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2209800"/>
            <a:ext cx="4343400" cy="426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630296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2590800" y="-76200"/>
            <a:ext cx="7772400" cy="1143000"/>
          </a:xfrm>
        </p:spPr>
        <p:txBody>
          <a:bodyPr/>
          <a:lstStyle/>
          <a:p>
            <a:r>
              <a:rPr lang="en-US" dirty="0"/>
              <a:t>Inductive Learning Example</a:t>
            </a:r>
          </a:p>
        </p:txBody>
      </p:sp>
      <p:graphicFrame>
        <p:nvGraphicFramePr>
          <p:cNvPr id="919555" name="Object 3"/>
          <p:cNvGraphicFramePr>
            <a:graphicFrameLocks noGrp="1" noChangeAspect="1"/>
          </p:cNvGraphicFramePr>
          <p:nvPr>
            <p:ph idx="1"/>
            <p:extLst/>
          </p:nvPr>
        </p:nvGraphicFramePr>
        <p:xfrm>
          <a:off x="2146300" y="990600"/>
          <a:ext cx="7983538" cy="2300288"/>
        </p:xfrm>
        <a:graphic>
          <a:graphicData uri="http://schemas.openxmlformats.org/presentationml/2006/ole">
            <mc:AlternateContent xmlns:mc="http://schemas.openxmlformats.org/markup-compatibility/2006">
              <mc:Choice xmlns:v="urn:schemas-microsoft-com:vml" Requires="v">
                <p:oleObj spid="_x0000_s2058" name="Document" r:id="rId4" imgW="5607880" imgH="1615283" progId="Word.Document.8">
                  <p:embed/>
                </p:oleObj>
              </mc:Choice>
              <mc:Fallback>
                <p:oleObj name="Document" r:id="rId4" imgW="5607880" imgH="1615283" progId="Word.Document.8">
                  <p:embed/>
                  <p:pic>
                    <p:nvPicPr>
                      <p:cNvPr id="9195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300" y="990600"/>
                        <a:ext cx="7983538" cy="230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9556" name="Text Box 4"/>
          <p:cNvSpPr txBox="1">
            <a:spLocks noChangeArrowheads="1"/>
          </p:cNvSpPr>
          <p:nvPr/>
        </p:nvSpPr>
        <p:spPr bwMode="auto">
          <a:xfrm>
            <a:off x="1905000" y="3429001"/>
            <a:ext cx="8763000" cy="2585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dirty="0"/>
              <a:t>Instance Space X:</a:t>
            </a:r>
            <a:r>
              <a:rPr lang="en-US" dirty="0"/>
              <a:t> Set of all possible objects described by attributes 			(often called features). </a:t>
            </a:r>
          </a:p>
          <a:p>
            <a:pPr>
              <a:spcBef>
                <a:spcPct val="50000"/>
              </a:spcBef>
            </a:pPr>
            <a:r>
              <a:rPr lang="en-US" b="1" dirty="0"/>
              <a:t>Target Function f:</a:t>
            </a:r>
            <a:r>
              <a:rPr lang="en-US" dirty="0"/>
              <a:t> Mapping from Attributes to Target Feature  </a:t>
            </a:r>
            <a:br>
              <a:rPr lang="en-US" dirty="0"/>
            </a:br>
            <a:r>
              <a:rPr lang="en-US" dirty="0"/>
              <a:t>			(often called label)  (f is unknown)</a:t>
            </a:r>
          </a:p>
          <a:p>
            <a:pPr>
              <a:spcBef>
                <a:spcPct val="50000"/>
              </a:spcBef>
            </a:pPr>
            <a:r>
              <a:rPr lang="en-US" b="1" dirty="0"/>
              <a:t>Hypothesis Space H:</a:t>
            </a:r>
            <a:r>
              <a:rPr lang="en-US" dirty="0"/>
              <a:t> Set of all classification rules h</a:t>
            </a:r>
            <a:r>
              <a:rPr lang="en-US" baseline="-25000" dirty="0"/>
              <a:t>i</a:t>
            </a:r>
            <a:r>
              <a:rPr lang="en-US" dirty="0"/>
              <a:t> we allow.</a:t>
            </a:r>
          </a:p>
          <a:p>
            <a:pPr>
              <a:spcBef>
                <a:spcPct val="50000"/>
              </a:spcBef>
            </a:pPr>
            <a:r>
              <a:rPr lang="en-US" b="1" dirty="0"/>
              <a:t>Training Data D:</a:t>
            </a:r>
            <a:r>
              <a:rPr lang="en-US" dirty="0"/>
              <a:t> Set of instances labeled with Target </a:t>
            </a:r>
            <a:r>
              <a:rPr lang="en-US" dirty="0" smtClean="0"/>
              <a:t>Feature</a:t>
            </a:r>
            <a:endParaRPr lang="en-US" dirty="0"/>
          </a:p>
          <a:p>
            <a:pPr>
              <a:spcBef>
                <a:spcPct val="50000"/>
              </a:spcBef>
            </a:pPr>
            <a:r>
              <a:rPr lang="en-US" dirty="0" smtClean="0"/>
              <a:t>What is the best Variable (Feature) to use as an indicator of a </a:t>
            </a:r>
            <a:r>
              <a:rPr lang="en-US" dirty="0" err="1" smtClean="0"/>
              <a:t>BigTip</a:t>
            </a:r>
            <a:r>
              <a:rPr lang="en-US" dirty="0" smtClean="0"/>
              <a:t>?</a:t>
            </a:r>
            <a:endParaRPr lang="en-US" dirty="0"/>
          </a:p>
        </p:txBody>
      </p:sp>
      <p:sp>
        <p:nvSpPr>
          <p:cNvPr id="2" name="TextBox 1"/>
          <p:cNvSpPr txBox="1"/>
          <p:nvPr/>
        </p:nvSpPr>
        <p:spPr>
          <a:xfrm>
            <a:off x="9067801" y="2438400"/>
            <a:ext cx="184731" cy="369332"/>
          </a:xfrm>
          <a:prstGeom prst="rect">
            <a:avLst/>
          </a:prstGeom>
          <a:noFill/>
        </p:spPr>
        <p:txBody>
          <a:bodyPr wrap="none" rtlCol="0">
            <a:spAutoFit/>
          </a:bodyPr>
          <a:lstStyle/>
          <a:p>
            <a:endParaRPr lang="en-US"/>
          </a:p>
        </p:txBody>
      </p:sp>
      <p:sp>
        <p:nvSpPr>
          <p:cNvPr id="3" name="TextBox 2"/>
          <p:cNvSpPr txBox="1"/>
          <p:nvPr/>
        </p:nvSpPr>
        <p:spPr>
          <a:xfrm>
            <a:off x="8610601" y="2133600"/>
            <a:ext cx="527709" cy="369332"/>
          </a:xfrm>
          <a:prstGeom prst="rect">
            <a:avLst/>
          </a:prstGeom>
          <a:noFill/>
        </p:spPr>
        <p:txBody>
          <a:bodyPr wrap="none" rtlCol="0">
            <a:spAutoFit/>
          </a:bodyPr>
          <a:lstStyle/>
          <a:p>
            <a:r>
              <a:rPr lang="en-US" b="1" dirty="0">
                <a:solidFill>
                  <a:srgbClr val="FF0000"/>
                </a:solidFill>
              </a:rPr>
              <a:t>Etc.</a:t>
            </a:r>
          </a:p>
        </p:txBody>
      </p:sp>
    </p:spTree>
    <p:extLst>
      <p:ext uri="{BB962C8B-B14F-4D97-AF65-F5344CB8AC3E}">
        <p14:creationId xmlns:p14="http://schemas.microsoft.com/office/powerpoint/2010/main" val="1419525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9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95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95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95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95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324195"/>
            <a:ext cx="9144000" cy="1772603"/>
          </a:xfrm>
        </p:spPr>
        <p:txBody>
          <a:bodyPr/>
          <a:lstStyle/>
          <a:p>
            <a:r>
              <a:rPr lang="en-US" dirty="0" smtClean="0"/>
              <a:t>Entropy &amp; Information Gain</a:t>
            </a:r>
            <a:endParaRPr lang="en-US" dirty="0"/>
          </a:p>
        </p:txBody>
      </p:sp>
      <p:pic>
        <p:nvPicPr>
          <p:cNvPr id="4" name="Picture 3"/>
          <p:cNvPicPr>
            <a:picLocks noChangeAspect="1"/>
          </p:cNvPicPr>
          <p:nvPr/>
        </p:nvPicPr>
        <p:blipFill>
          <a:blip r:embed="rId2"/>
          <a:stretch>
            <a:fillRect/>
          </a:stretch>
        </p:blipFill>
        <p:spPr>
          <a:xfrm>
            <a:off x="276225" y="3524429"/>
            <a:ext cx="11615737" cy="1684242"/>
          </a:xfrm>
          <a:prstGeom prst="rect">
            <a:avLst/>
          </a:prstGeom>
        </p:spPr>
      </p:pic>
      <p:pic>
        <p:nvPicPr>
          <p:cNvPr id="5" name="Picture 4"/>
          <p:cNvPicPr>
            <a:picLocks noChangeAspect="1"/>
          </p:cNvPicPr>
          <p:nvPr/>
        </p:nvPicPr>
        <p:blipFill>
          <a:blip r:embed="rId3"/>
          <a:stretch>
            <a:fillRect/>
          </a:stretch>
        </p:blipFill>
        <p:spPr>
          <a:xfrm>
            <a:off x="1952625" y="2851368"/>
            <a:ext cx="7353300" cy="581025"/>
          </a:xfrm>
          <a:prstGeom prst="rect">
            <a:avLst/>
          </a:prstGeom>
        </p:spPr>
      </p:pic>
      <p:sp>
        <p:nvSpPr>
          <p:cNvPr id="6" name="TextBox 5"/>
          <p:cNvSpPr txBox="1"/>
          <p:nvPr/>
        </p:nvSpPr>
        <p:spPr>
          <a:xfrm>
            <a:off x="881149" y="5467350"/>
            <a:ext cx="11010813" cy="646331"/>
          </a:xfrm>
          <a:prstGeom prst="rect">
            <a:avLst/>
          </a:prstGeom>
          <a:noFill/>
        </p:spPr>
        <p:txBody>
          <a:bodyPr wrap="square" rtlCol="0">
            <a:spAutoFit/>
          </a:bodyPr>
          <a:lstStyle/>
          <a:p>
            <a:r>
              <a:rPr lang="en-US" dirty="0" smtClean="0"/>
              <a:t>Obviously </a:t>
            </a:r>
            <a:r>
              <a:rPr lang="en-US" dirty="0" smtClean="0">
                <a:sym typeface="Wingdings" panose="05000000000000000000" pitchFamily="2" charset="2"/>
              </a:rPr>
              <a:t></a:t>
            </a:r>
          </a:p>
          <a:p>
            <a:r>
              <a:rPr lang="en-US" dirty="0" smtClean="0">
                <a:sym typeface="Wingdings" panose="05000000000000000000" pitchFamily="2" charset="2"/>
              </a:rPr>
              <a:t>Don’t Panic. Entropy is just a way to measure disorder = uncertainty in data and uncertainty in “data mappings”.</a:t>
            </a:r>
            <a:endParaRPr lang="en-US" dirty="0"/>
          </a:p>
        </p:txBody>
      </p:sp>
    </p:spTree>
    <p:extLst>
      <p:ext uri="{BB962C8B-B14F-4D97-AF65-F5344CB8AC3E}">
        <p14:creationId xmlns:p14="http://schemas.microsoft.com/office/powerpoint/2010/main" val="830987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324195"/>
            <a:ext cx="9144000" cy="1772603"/>
          </a:xfrm>
        </p:spPr>
        <p:txBody>
          <a:bodyPr/>
          <a:lstStyle/>
          <a:p>
            <a:r>
              <a:rPr lang="en-US" dirty="0" smtClean="0"/>
              <a:t>Information Gain</a:t>
            </a:r>
            <a:endParaRPr lang="en-US" dirty="0"/>
          </a:p>
        </p:txBody>
      </p:sp>
      <p:pic>
        <p:nvPicPr>
          <p:cNvPr id="3" name="Picture 2"/>
          <p:cNvPicPr>
            <a:picLocks noChangeAspect="1"/>
          </p:cNvPicPr>
          <p:nvPr/>
        </p:nvPicPr>
        <p:blipFill>
          <a:blip r:embed="rId2"/>
          <a:stretch>
            <a:fillRect/>
          </a:stretch>
        </p:blipFill>
        <p:spPr>
          <a:xfrm>
            <a:off x="1590675" y="328612"/>
            <a:ext cx="9010650" cy="6200775"/>
          </a:xfrm>
          <a:prstGeom prst="rect">
            <a:avLst/>
          </a:prstGeom>
        </p:spPr>
      </p:pic>
    </p:spTree>
    <p:extLst>
      <p:ext uri="{BB962C8B-B14F-4D97-AF65-F5344CB8AC3E}">
        <p14:creationId xmlns:p14="http://schemas.microsoft.com/office/powerpoint/2010/main" val="304297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76" y="-366395"/>
            <a:ext cx="10515600" cy="1325563"/>
          </a:xfrm>
        </p:spPr>
        <p:txBody>
          <a:bodyPr/>
          <a:lstStyle/>
          <a:p>
            <a:pPr algn="ctr"/>
            <a:r>
              <a:rPr lang="en-US" dirty="0" smtClean="0"/>
              <a:t>Excel example</a:t>
            </a:r>
            <a:endParaRPr lang="en-US" dirty="0"/>
          </a:p>
        </p:txBody>
      </p:sp>
      <p:pic>
        <p:nvPicPr>
          <p:cNvPr id="4" name="Picture 3"/>
          <p:cNvPicPr>
            <a:picLocks noChangeAspect="1"/>
          </p:cNvPicPr>
          <p:nvPr/>
        </p:nvPicPr>
        <p:blipFill>
          <a:blip r:embed="rId2"/>
          <a:stretch>
            <a:fillRect/>
          </a:stretch>
        </p:blipFill>
        <p:spPr>
          <a:xfrm>
            <a:off x="1413164" y="560860"/>
            <a:ext cx="9643628" cy="6280514"/>
          </a:xfrm>
          <a:prstGeom prst="rect">
            <a:avLst/>
          </a:prstGeom>
        </p:spPr>
      </p:pic>
    </p:spTree>
    <p:extLst>
      <p:ext uri="{BB962C8B-B14F-4D97-AF65-F5344CB8AC3E}">
        <p14:creationId xmlns:p14="http://schemas.microsoft.com/office/powerpoint/2010/main" val="75573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2590800" y="-304800"/>
            <a:ext cx="7772400" cy="1143000"/>
          </a:xfrm>
        </p:spPr>
        <p:txBody>
          <a:bodyPr/>
          <a:lstStyle/>
          <a:p>
            <a:r>
              <a:rPr lang="en-US" sz="2400" dirty="0">
                <a:solidFill>
                  <a:srgbClr val="FF0000"/>
                </a:solidFill>
              </a:rPr>
              <a:t>Decision Tree Example: “</a:t>
            </a:r>
            <a:r>
              <a:rPr lang="en-US" sz="2400" dirty="0" err="1">
                <a:solidFill>
                  <a:srgbClr val="FF0000"/>
                </a:solidFill>
              </a:rPr>
              <a:t>BigTip</a:t>
            </a:r>
            <a:r>
              <a:rPr lang="en-US" sz="2400" dirty="0">
                <a:solidFill>
                  <a:srgbClr val="FF0000"/>
                </a:solidFill>
              </a:rPr>
              <a:t>”</a:t>
            </a:r>
          </a:p>
        </p:txBody>
      </p:sp>
      <p:grpSp>
        <p:nvGrpSpPr>
          <p:cNvPr id="934915" name="Group 3"/>
          <p:cNvGrpSpPr>
            <a:grpSpLocks/>
          </p:cNvGrpSpPr>
          <p:nvPr/>
        </p:nvGrpSpPr>
        <p:grpSpPr bwMode="auto">
          <a:xfrm>
            <a:off x="1676400" y="762000"/>
            <a:ext cx="7848600" cy="2743200"/>
            <a:chOff x="192" y="960"/>
            <a:chExt cx="4944" cy="1728"/>
          </a:xfrm>
        </p:grpSpPr>
        <p:sp>
          <p:nvSpPr>
            <p:cNvPr id="934916" name="Rectangle 4"/>
            <p:cNvSpPr>
              <a:spLocks noChangeArrowheads="1"/>
            </p:cNvSpPr>
            <p:nvPr/>
          </p:nvSpPr>
          <p:spPr bwMode="auto">
            <a:xfrm>
              <a:off x="2256" y="960"/>
              <a:ext cx="720" cy="240"/>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dirty="0"/>
                <a:t>Food</a:t>
              </a:r>
            </a:p>
          </p:txBody>
        </p:sp>
        <p:sp>
          <p:nvSpPr>
            <p:cNvPr id="934917" name="Rectangle 5"/>
            <p:cNvSpPr>
              <a:spLocks noChangeArrowheads="1"/>
            </p:cNvSpPr>
            <p:nvPr/>
          </p:nvSpPr>
          <p:spPr bwMode="auto">
            <a:xfrm>
              <a:off x="1728" y="1920"/>
              <a:ext cx="1008" cy="240"/>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Price</a:t>
              </a:r>
            </a:p>
          </p:txBody>
        </p:sp>
        <p:sp>
          <p:nvSpPr>
            <p:cNvPr id="934918" name="Rectangle 6"/>
            <p:cNvSpPr>
              <a:spLocks noChangeArrowheads="1"/>
            </p:cNvSpPr>
            <p:nvPr/>
          </p:nvSpPr>
          <p:spPr bwMode="auto">
            <a:xfrm>
              <a:off x="768" y="1392"/>
              <a:ext cx="720" cy="240"/>
            </a:xfrm>
            <a:prstGeom prst="rect">
              <a:avLst/>
            </a:prstGeom>
            <a:solidFill>
              <a:srgbClr val="EAEAEA"/>
            </a:solidFill>
            <a:ln w="9525">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Speedy</a:t>
              </a:r>
            </a:p>
          </p:txBody>
        </p:sp>
        <p:sp>
          <p:nvSpPr>
            <p:cNvPr id="934919" name="Line 7"/>
            <p:cNvSpPr>
              <a:spLocks noChangeShapeType="1"/>
            </p:cNvSpPr>
            <p:nvPr/>
          </p:nvSpPr>
          <p:spPr bwMode="auto">
            <a:xfrm flipH="1">
              <a:off x="1152" y="1104"/>
              <a:ext cx="1104"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34920" name="Line 8"/>
            <p:cNvSpPr>
              <a:spLocks noChangeShapeType="1"/>
            </p:cNvSpPr>
            <p:nvPr/>
          </p:nvSpPr>
          <p:spPr bwMode="auto">
            <a:xfrm>
              <a:off x="2640" y="1200"/>
              <a:ext cx="576"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34921" name="Line 9"/>
            <p:cNvSpPr>
              <a:spLocks noChangeShapeType="1"/>
            </p:cNvSpPr>
            <p:nvPr/>
          </p:nvSpPr>
          <p:spPr bwMode="auto">
            <a:xfrm flipH="1">
              <a:off x="624" y="1632"/>
              <a:ext cx="288"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34922" name="Line 10"/>
            <p:cNvSpPr>
              <a:spLocks noChangeShapeType="1"/>
            </p:cNvSpPr>
            <p:nvPr/>
          </p:nvSpPr>
          <p:spPr bwMode="auto">
            <a:xfrm flipH="1">
              <a:off x="1440" y="2160"/>
              <a:ext cx="528"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34923" name="Line 11"/>
            <p:cNvSpPr>
              <a:spLocks noChangeShapeType="1"/>
            </p:cNvSpPr>
            <p:nvPr/>
          </p:nvSpPr>
          <p:spPr bwMode="auto">
            <a:xfrm>
              <a:off x="1344" y="1632"/>
              <a:ext cx="912"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34924" name="Line 12"/>
            <p:cNvSpPr>
              <a:spLocks noChangeShapeType="1"/>
            </p:cNvSpPr>
            <p:nvPr/>
          </p:nvSpPr>
          <p:spPr bwMode="auto">
            <a:xfrm>
              <a:off x="2448" y="2160"/>
              <a:ext cx="528"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34925" name="Line 13"/>
            <p:cNvSpPr>
              <a:spLocks noChangeShapeType="1"/>
            </p:cNvSpPr>
            <p:nvPr/>
          </p:nvSpPr>
          <p:spPr bwMode="auto">
            <a:xfrm>
              <a:off x="2976" y="1104"/>
              <a:ext cx="1824"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34926" name="Oval 14"/>
            <p:cNvSpPr>
              <a:spLocks noChangeArrowheads="1"/>
            </p:cNvSpPr>
            <p:nvPr/>
          </p:nvSpPr>
          <p:spPr bwMode="auto">
            <a:xfrm>
              <a:off x="3024" y="1488"/>
              <a:ext cx="576" cy="288"/>
            </a:xfrm>
            <a:prstGeom prst="ellipse">
              <a:avLst/>
            </a:prstGeom>
            <a:solidFill>
              <a:srgbClr val="EAEAEA"/>
            </a:solidFill>
            <a:ln w="9525">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no</a:t>
              </a:r>
            </a:p>
          </p:txBody>
        </p:sp>
        <p:sp>
          <p:nvSpPr>
            <p:cNvPr id="934927" name="Oval 15"/>
            <p:cNvSpPr>
              <a:spLocks noChangeArrowheads="1"/>
            </p:cNvSpPr>
            <p:nvPr/>
          </p:nvSpPr>
          <p:spPr bwMode="auto">
            <a:xfrm>
              <a:off x="1056" y="2400"/>
              <a:ext cx="576" cy="288"/>
            </a:xfrm>
            <a:prstGeom prst="ellipse">
              <a:avLst/>
            </a:prstGeom>
            <a:solidFill>
              <a:srgbClr val="EAEAEA"/>
            </a:solidFill>
            <a:ln w="9525">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yes</a:t>
              </a:r>
            </a:p>
          </p:txBody>
        </p:sp>
        <p:sp>
          <p:nvSpPr>
            <p:cNvPr id="934928" name="Oval 16"/>
            <p:cNvSpPr>
              <a:spLocks noChangeArrowheads="1"/>
            </p:cNvSpPr>
            <p:nvPr/>
          </p:nvSpPr>
          <p:spPr bwMode="auto">
            <a:xfrm>
              <a:off x="2832" y="2352"/>
              <a:ext cx="576" cy="288"/>
            </a:xfrm>
            <a:prstGeom prst="ellipse">
              <a:avLst/>
            </a:prstGeom>
            <a:solidFill>
              <a:srgbClr val="EAEAEA"/>
            </a:solidFill>
            <a:ln w="9525">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no</a:t>
              </a:r>
            </a:p>
          </p:txBody>
        </p:sp>
        <p:sp>
          <p:nvSpPr>
            <p:cNvPr id="934929" name="Oval 17"/>
            <p:cNvSpPr>
              <a:spLocks noChangeArrowheads="1"/>
            </p:cNvSpPr>
            <p:nvPr/>
          </p:nvSpPr>
          <p:spPr bwMode="auto">
            <a:xfrm>
              <a:off x="4560" y="1440"/>
              <a:ext cx="576" cy="288"/>
            </a:xfrm>
            <a:prstGeom prst="ellipse">
              <a:avLst/>
            </a:prstGeom>
            <a:solidFill>
              <a:srgbClr val="EAEAEA"/>
            </a:solidFill>
            <a:ln w="9525">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no</a:t>
              </a:r>
            </a:p>
          </p:txBody>
        </p:sp>
        <p:sp>
          <p:nvSpPr>
            <p:cNvPr id="934930" name="Oval 18"/>
            <p:cNvSpPr>
              <a:spLocks noChangeArrowheads="1"/>
            </p:cNvSpPr>
            <p:nvPr/>
          </p:nvSpPr>
          <p:spPr bwMode="auto">
            <a:xfrm>
              <a:off x="192" y="1920"/>
              <a:ext cx="576" cy="288"/>
            </a:xfrm>
            <a:prstGeom prst="ellipse">
              <a:avLst/>
            </a:prstGeom>
            <a:solidFill>
              <a:srgbClr val="EAEAEA"/>
            </a:solidFill>
            <a:ln w="9525">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yes</a:t>
              </a:r>
            </a:p>
          </p:txBody>
        </p:sp>
        <p:sp>
          <p:nvSpPr>
            <p:cNvPr id="934931" name="Text Box 19"/>
            <p:cNvSpPr txBox="1">
              <a:spLocks noChangeArrowheads="1"/>
            </p:cNvSpPr>
            <p:nvPr/>
          </p:nvSpPr>
          <p:spPr bwMode="auto">
            <a:xfrm>
              <a:off x="1248" y="960"/>
              <a:ext cx="42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great</a:t>
              </a:r>
            </a:p>
          </p:txBody>
        </p:sp>
        <p:sp>
          <p:nvSpPr>
            <p:cNvPr id="934932" name="Text Box 20"/>
            <p:cNvSpPr txBox="1">
              <a:spLocks noChangeArrowheads="1"/>
            </p:cNvSpPr>
            <p:nvPr/>
          </p:nvSpPr>
          <p:spPr bwMode="auto">
            <a:xfrm>
              <a:off x="2400" y="1248"/>
              <a:ext cx="675"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mediocre</a:t>
              </a:r>
            </a:p>
          </p:txBody>
        </p:sp>
        <p:sp>
          <p:nvSpPr>
            <p:cNvPr id="934933" name="Text Box 21"/>
            <p:cNvSpPr txBox="1">
              <a:spLocks noChangeArrowheads="1"/>
            </p:cNvSpPr>
            <p:nvPr/>
          </p:nvSpPr>
          <p:spPr bwMode="auto">
            <a:xfrm>
              <a:off x="3686" y="1034"/>
              <a:ext cx="38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yuck</a:t>
              </a:r>
            </a:p>
          </p:txBody>
        </p:sp>
        <p:sp>
          <p:nvSpPr>
            <p:cNvPr id="934934" name="Text Box 22"/>
            <p:cNvSpPr txBox="1">
              <a:spLocks noChangeArrowheads="1"/>
            </p:cNvSpPr>
            <p:nvPr/>
          </p:nvSpPr>
          <p:spPr bwMode="auto">
            <a:xfrm>
              <a:off x="710" y="1658"/>
              <a:ext cx="309"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yes</a:t>
              </a:r>
            </a:p>
          </p:txBody>
        </p:sp>
        <p:sp>
          <p:nvSpPr>
            <p:cNvPr id="934935" name="Text Box 23"/>
            <p:cNvSpPr txBox="1">
              <a:spLocks noChangeArrowheads="1"/>
            </p:cNvSpPr>
            <p:nvPr/>
          </p:nvSpPr>
          <p:spPr bwMode="auto">
            <a:xfrm>
              <a:off x="1718" y="1562"/>
              <a:ext cx="27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no</a:t>
              </a:r>
            </a:p>
          </p:txBody>
        </p:sp>
        <p:sp>
          <p:nvSpPr>
            <p:cNvPr id="934936" name="Text Box 24"/>
            <p:cNvSpPr txBox="1">
              <a:spLocks noChangeArrowheads="1"/>
            </p:cNvSpPr>
            <p:nvPr/>
          </p:nvSpPr>
          <p:spPr bwMode="auto">
            <a:xfrm>
              <a:off x="1680" y="2160"/>
              <a:ext cx="67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adequate</a:t>
              </a:r>
            </a:p>
          </p:txBody>
        </p:sp>
        <p:sp>
          <p:nvSpPr>
            <p:cNvPr id="934937" name="Text Box 25"/>
            <p:cNvSpPr txBox="1">
              <a:spLocks noChangeArrowheads="1"/>
            </p:cNvSpPr>
            <p:nvPr/>
          </p:nvSpPr>
          <p:spPr bwMode="auto">
            <a:xfrm>
              <a:off x="2736" y="2064"/>
              <a:ext cx="37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high</a:t>
              </a:r>
            </a:p>
          </p:txBody>
        </p:sp>
      </p:grpSp>
      <p:sp>
        <p:nvSpPr>
          <p:cNvPr id="934941" name="Text Box 29"/>
          <p:cNvSpPr txBox="1">
            <a:spLocks noChangeArrowheads="1"/>
          </p:cNvSpPr>
          <p:nvPr/>
        </p:nvSpPr>
        <p:spPr bwMode="auto">
          <a:xfrm>
            <a:off x="1600200" y="4038600"/>
            <a:ext cx="424327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dirty="0">
                <a:solidFill>
                  <a:schemeClr val="accent2"/>
                </a:solidFill>
              </a:rPr>
              <a:t>Is the decision tree we learned consistent?</a:t>
            </a:r>
          </a:p>
        </p:txBody>
      </p:sp>
      <p:sp>
        <p:nvSpPr>
          <p:cNvPr id="934942" name="Text Box 30"/>
          <p:cNvSpPr txBox="1">
            <a:spLocks noChangeArrowheads="1"/>
          </p:cNvSpPr>
          <p:nvPr/>
        </p:nvSpPr>
        <p:spPr bwMode="auto">
          <a:xfrm>
            <a:off x="1905001" y="4648200"/>
            <a:ext cx="35836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dirty="0">
                <a:solidFill>
                  <a:srgbClr val="3333CC"/>
                </a:solidFill>
              </a:rPr>
              <a:t>Yes, it agrees with all the examples!</a:t>
            </a:r>
          </a:p>
        </p:txBody>
      </p:sp>
      <p:grpSp>
        <p:nvGrpSpPr>
          <p:cNvPr id="3" name="Group 2"/>
          <p:cNvGrpSpPr/>
          <p:nvPr/>
        </p:nvGrpSpPr>
        <p:grpSpPr>
          <a:xfrm>
            <a:off x="7162800" y="2129135"/>
            <a:ext cx="3346450" cy="4654252"/>
            <a:chOff x="5638800" y="2129135"/>
            <a:chExt cx="3346450" cy="4654252"/>
          </a:xfrm>
        </p:grpSpPr>
        <p:pic>
          <p:nvPicPr>
            <p:cNvPr id="934939" name="Picture 27"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590800"/>
              <a:ext cx="3346450" cy="419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a:off x="6781800" y="2129135"/>
              <a:ext cx="1025089" cy="369332"/>
            </a:xfrm>
            <a:prstGeom prst="rect">
              <a:avLst/>
            </a:prstGeom>
            <a:noFill/>
          </p:spPr>
          <p:txBody>
            <a:bodyPr wrap="none" rtlCol="0">
              <a:spAutoFit/>
            </a:bodyPr>
            <a:lstStyle/>
            <a:p>
              <a:r>
                <a:rPr lang="en-US" b="1" dirty="0">
                  <a:solidFill>
                    <a:srgbClr val="FF0000"/>
                  </a:solidFill>
                </a:rPr>
                <a:t>Our data</a:t>
              </a:r>
            </a:p>
          </p:txBody>
        </p:sp>
      </p:grpSp>
      <p:sp>
        <p:nvSpPr>
          <p:cNvPr id="4" name="TextBox 3"/>
          <p:cNvSpPr txBox="1"/>
          <p:nvPr/>
        </p:nvSpPr>
        <p:spPr>
          <a:xfrm>
            <a:off x="2057400" y="5410200"/>
            <a:ext cx="3042692" cy="923330"/>
          </a:xfrm>
          <a:prstGeom prst="rect">
            <a:avLst/>
          </a:prstGeom>
          <a:noFill/>
        </p:spPr>
        <p:txBody>
          <a:bodyPr wrap="none" rtlCol="0">
            <a:spAutoFit/>
          </a:bodyPr>
          <a:lstStyle/>
          <a:p>
            <a:r>
              <a:rPr lang="en-US" dirty="0"/>
              <a:t>Data: Not all 2x2x3 = 12 tuples</a:t>
            </a:r>
          </a:p>
          <a:p>
            <a:r>
              <a:rPr lang="en-US" dirty="0"/>
              <a:t>Also, some repeats! These are</a:t>
            </a:r>
          </a:p>
          <a:p>
            <a:r>
              <a:rPr lang="en-US" dirty="0"/>
              <a:t>literally “observations.”</a:t>
            </a:r>
          </a:p>
        </p:txBody>
      </p:sp>
    </p:spTree>
    <p:extLst>
      <p:ext uri="{BB962C8B-B14F-4D97-AF65-F5344CB8AC3E}">
        <p14:creationId xmlns:p14="http://schemas.microsoft.com/office/powerpoint/2010/main" val="12869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4915"/>
                                        </p:tgtEl>
                                        <p:attrNameLst>
                                          <p:attrName>style.visibility</p:attrName>
                                        </p:attrNameLst>
                                      </p:cBhvr>
                                      <p:to>
                                        <p:strVal val="visible"/>
                                      </p:to>
                                    </p:set>
                                    <p:anim calcmode="lin" valueType="num">
                                      <p:cBhvr additive="base">
                                        <p:cTn id="13" dur="500" fill="hold"/>
                                        <p:tgtEl>
                                          <p:spTgt spid="934915"/>
                                        </p:tgtEl>
                                        <p:attrNameLst>
                                          <p:attrName>ppt_x</p:attrName>
                                        </p:attrNameLst>
                                      </p:cBhvr>
                                      <p:tavLst>
                                        <p:tav tm="0">
                                          <p:val>
                                            <p:strVal val="#ppt_x"/>
                                          </p:val>
                                        </p:tav>
                                        <p:tav tm="100000">
                                          <p:val>
                                            <p:strVal val="#ppt_x"/>
                                          </p:val>
                                        </p:tav>
                                      </p:tavLst>
                                    </p:anim>
                                    <p:anim calcmode="lin" valueType="num">
                                      <p:cBhvr additive="base">
                                        <p:cTn id="14" dur="500" fill="hold"/>
                                        <p:tgtEl>
                                          <p:spTgt spid="9349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4941"/>
                                        </p:tgtEl>
                                        <p:attrNameLst>
                                          <p:attrName>style.visibility</p:attrName>
                                        </p:attrNameLst>
                                      </p:cBhvr>
                                      <p:to>
                                        <p:strVal val="visible"/>
                                      </p:to>
                                    </p:set>
                                    <p:anim calcmode="lin" valueType="num">
                                      <p:cBhvr additive="base">
                                        <p:cTn id="19" dur="500" fill="hold"/>
                                        <p:tgtEl>
                                          <p:spTgt spid="934941"/>
                                        </p:tgtEl>
                                        <p:attrNameLst>
                                          <p:attrName>ppt_x</p:attrName>
                                        </p:attrNameLst>
                                      </p:cBhvr>
                                      <p:tavLst>
                                        <p:tav tm="0">
                                          <p:val>
                                            <p:strVal val="#ppt_x"/>
                                          </p:val>
                                        </p:tav>
                                        <p:tav tm="100000">
                                          <p:val>
                                            <p:strVal val="#ppt_x"/>
                                          </p:val>
                                        </p:tav>
                                      </p:tavLst>
                                    </p:anim>
                                    <p:anim calcmode="lin" valueType="num">
                                      <p:cBhvr additive="base">
                                        <p:cTn id="20" dur="500" fill="hold"/>
                                        <p:tgtEl>
                                          <p:spTgt spid="9349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4942"/>
                                        </p:tgtEl>
                                        <p:attrNameLst>
                                          <p:attrName>style.visibility</p:attrName>
                                        </p:attrNameLst>
                                      </p:cBhvr>
                                      <p:to>
                                        <p:strVal val="visible"/>
                                      </p:to>
                                    </p:set>
                                    <p:anim calcmode="lin" valueType="num">
                                      <p:cBhvr additive="base">
                                        <p:cTn id="25" dur="500" fill="hold"/>
                                        <p:tgtEl>
                                          <p:spTgt spid="934942"/>
                                        </p:tgtEl>
                                        <p:attrNameLst>
                                          <p:attrName>ppt_x</p:attrName>
                                        </p:attrNameLst>
                                      </p:cBhvr>
                                      <p:tavLst>
                                        <p:tav tm="0">
                                          <p:val>
                                            <p:strVal val="#ppt_x"/>
                                          </p:val>
                                        </p:tav>
                                        <p:tav tm="100000">
                                          <p:val>
                                            <p:strVal val="#ppt_x"/>
                                          </p:val>
                                        </p:tav>
                                      </p:tavLst>
                                    </p:anim>
                                    <p:anim calcmode="lin" valueType="num">
                                      <p:cBhvr additive="base">
                                        <p:cTn id="26" dur="500" fill="hold"/>
                                        <p:tgtEl>
                                          <p:spTgt spid="9349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41" grpId="0"/>
      <p:bldP spid="93494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7682" name="Picture 2"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321550" y="2665414"/>
            <a:ext cx="3346450" cy="419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67683" name="Rectangle 3"/>
          <p:cNvSpPr>
            <a:spLocks noGrp="1" noChangeArrowheads="1"/>
          </p:cNvSpPr>
          <p:nvPr>
            <p:ph type="title"/>
          </p:nvPr>
        </p:nvSpPr>
        <p:spPr>
          <a:xfrm>
            <a:off x="2590800" y="152400"/>
            <a:ext cx="7772400" cy="1143000"/>
          </a:xfrm>
        </p:spPr>
        <p:txBody>
          <a:bodyPr>
            <a:normAutofit fontScale="90000"/>
          </a:bodyPr>
          <a:lstStyle/>
          <a:p>
            <a:r>
              <a:rPr lang="en-US"/>
              <a:t>Top-Down Induction of Decision Tree:</a:t>
            </a:r>
            <a:br>
              <a:rPr lang="en-US"/>
            </a:br>
            <a:r>
              <a:rPr lang="en-US"/>
              <a:t>Big Tip Example </a:t>
            </a:r>
          </a:p>
        </p:txBody>
      </p:sp>
      <p:sp>
        <p:nvSpPr>
          <p:cNvPr id="967709" name="Text Box 29"/>
          <p:cNvSpPr txBox="1">
            <a:spLocks noChangeArrowheads="1"/>
          </p:cNvSpPr>
          <p:nvPr/>
        </p:nvSpPr>
        <p:spPr bwMode="auto">
          <a:xfrm>
            <a:off x="7315201" y="1524000"/>
            <a:ext cx="14690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10 examples: </a:t>
            </a:r>
          </a:p>
        </p:txBody>
      </p:sp>
      <p:sp>
        <p:nvSpPr>
          <p:cNvPr id="967710" name="Text Box 30"/>
          <p:cNvSpPr txBox="1">
            <a:spLocks noChangeArrowheads="1"/>
          </p:cNvSpPr>
          <p:nvPr/>
        </p:nvSpPr>
        <p:spPr bwMode="auto">
          <a:xfrm>
            <a:off x="2743201" y="2133600"/>
            <a:ext cx="652807" cy="36933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Food</a:t>
            </a:r>
          </a:p>
        </p:txBody>
      </p:sp>
      <p:grpSp>
        <p:nvGrpSpPr>
          <p:cNvPr id="967728" name="Group 48"/>
          <p:cNvGrpSpPr>
            <a:grpSpLocks/>
          </p:cNvGrpSpPr>
          <p:nvPr/>
        </p:nvGrpSpPr>
        <p:grpSpPr bwMode="auto">
          <a:xfrm>
            <a:off x="7924800" y="1981200"/>
            <a:ext cx="1295400" cy="609600"/>
            <a:chOff x="4032" y="960"/>
            <a:chExt cx="816" cy="384"/>
          </a:xfrm>
        </p:grpSpPr>
        <p:sp>
          <p:nvSpPr>
            <p:cNvPr id="967711" name="Oval 31"/>
            <p:cNvSpPr>
              <a:spLocks noChangeArrowheads="1"/>
            </p:cNvSpPr>
            <p:nvPr/>
          </p:nvSpPr>
          <p:spPr bwMode="auto">
            <a:xfrm>
              <a:off x="4032" y="960"/>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12" name="Oval 32"/>
            <p:cNvSpPr>
              <a:spLocks noChangeArrowheads="1"/>
            </p:cNvSpPr>
            <p:nvPr/>
          </p:nvSpPr>
          <p:spPr bwMode="auto">
            <a:xfrm>
              <a:off x="4176" y="960"/>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13" name="Oval 33"/>
            <p:cNvSpPr>
              <a:spLocks noChangeArrowheads="1"/>
            </p:cNvSpPr>
            <p:nvPr/>
          </p:nvSpPr>
          <p:spPr bwMode="auto">
            <a:xfrm>
              <a:off x="4320" y="960"/>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14" name="Oval 34"/>
            <p:cNvSpPr>
              <a:spLocks noChangeArrowheads="1"/>
            </p:cNvSpPr>
            <p:nvPr/>
          </p:nvSpPr>
          <p:spPr bwMode="auto">
            <a:xfrm>
              <a:off x="4464" y="960"/>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15" name="Oval 35"/>
            <p:cNvSpPr>
              <a:spLocks noChangeArrowheads="1"/>
            </p:cNvSpPr>
            <p:nvPr/>
          </p:nvSpPr>
          <p:spPr bwMode="auto">
            <a:xfrm>
              <a:off x="4608" y="960"/>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16" name="Oval 36"/>
            <p:cNvSpPr>
              <a:spLocks noChangeArrowheads="1"/>
            </p:cNvSpPr>
            <p:nvPr/>
          </p:nvSpPr>
          <p:spPr bwMode="auto">
            <a:xfrm>
              <a:off x="4752" y="960"/>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17" name="Oval 37"/>
            <p:cNvSpPr>
              <a:spLocks noChangeArrowheads="1"/>
            </p:cNvSpPr>
            <p:nvPr/>
          </p:nvSpPr>
          <p:spPr bwMode="auto">
            <a:xfrm>
              <a:off x="4032" y="1200"/>
              <a:ext cx="96"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18" name="Oval 38"/>
            <p:cNvSpPr>
              <a:spLocks noChangeArrowheads="1"/>
            </p:cNvSpPr>
            <p:nvPr/>
          </p:nvSpPr>
          <p:spPr bwMode="auto">
            <a:xfrm>
              <a:off x="4176" y="1200"/>
              <a:ext cx="96"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19" name="Oval 39"/>
            <p:cNvSpPr>
              <a:spLocks noChangeArrowheads="1"/>
            </p:cNvSpPr>
            <p:nvPr/>
          </p:nvSpPr>
          <p:spPr bwMode="auto">
            <a:xfrm>
              <a:off x="4320" y="1200"/>
              <a:ext cx="96"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20" name="Oval 40"/>
            <p:cNvSpPr>
              <a:spLocks noChangeArrowheads="1"/>
            </p:cNvSpPr>
            <p:nvPr/>
          </p:nvSpPr>
          <p:spPr bwMode="auto">
            <a:xfrm>
              <a:off x="4464" y="1200"/>
              <a:ext cx="96"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67721" name="Line 41"/>
          <p:cNvSpPr>
            <a:spLocks noChangeShapeType="1"/>
          </p:cNvSpPr>
          <p:nvPr/>
        </p:nvSpPr>
        <p:spPr bwMode="auto">
          <a:xfrm flipH="1">
            <a:off x="1676400" y="266700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7722" name="Line 42"/>
          <p:cNvSpPr>
            <a:spLocks noChangeShapeType="1"/>
          </p:cNvSpPr>
          <p:nvPr/>
        </p:nvSpPr>
        <p:spPr bwMode="auto">
          <a:xfrm flipH="1">
            <a:off x="2667000" y="266700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7723" name="Line 43"/>
          <p:cNvSpPr>
            <a:spLocks noChangeShapeType="1"/>
          </p:cNvSpPr>
          <p:nvPr/>
        </p:nvSpPr>
        <p:spPr bwMode="auto">
          <a:xfrm>
            <a:off x="3048000" y="2667000"/>
            <a:ext cx="1676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7724" name="Text Box 44"/>
          <p:cNvSpPr txBox="1">
            <a:spLocks noChangeArrowheads="1"/>
          </p:cNvSpPr>
          <p:nvPr/>
        </p:nvSpPr>
        <p:spPr bwMode="auto">
          <a:xfrm>
            <a:off x="1981200" y="2590800"/>
            <a:ext cx="28886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y</a:t>
            </a:r>
          </a:p>
        </p:txBody>
      </p:sp>
      <p:sp>
        <p:nvSpPr>
          <p:cNvPr id="967726" name="Text Box 46"/>
          <p:cNvSpPr txBox="1">
            <a:spLocks noChangeArrowheads="1"/>
          </p:cNvSpPr>
          <p:nvPr/>
        </p:nvSpPr>
        <p:spPr bwMode="auto">
          <a:xfrm>
            <a:off x="4038600" y="2971800"/>
            <a:ext cx="2936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g</a:t>
            </a:r>
          </a:p>
        </p:txBody>
      </p:sp>
      <p:sp>
        <p:nvSpPr>
          <p:cNvPr id="967727" name="Text Box 47"/>
          <p:cNvSpPr txBox="1">
            <a:spLocks noChangeArrowheads="1"/>
          </p:cNvSpPr>
          <p:nvPr/>
        </p:nvSpPr>
        <p:spPr bwMode="auto">
          <a:xfrm>
            <a:off x="2895600" y="2743200"/>
            <a:ext cx="42068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t>m</a:t>
            </a:r>
          </a:p>
        </p:txBody>
      </p:sp>
      <p:sp>
        <p:nvSpPr>
          <p:cNvPr id="967751" name="Text Box 71"/>
          <p:cNvSpPr txBox="1">
            <a:spLocks noChangeArrowheads="1"/>
          </p:cNvSpPr>
          <p:nvPr/>
        </p:nvSpPr>
        <p:spPr bwMode="auto">
          <a:xfrm>
            <a:off x="1752600" y="6216650"/>
            <a:ext cx="28781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How many + and - examples </a:t>
            </a:r>
          </a:p>
          <a:p>
            <a:r>
              <a:rPr lang="en-US"/>
              <a:t>per subclass, starting with y?</a:t>
            </a:r>
          </a:p>
        </p:txBody>
      </p:sp>
      <p:sp>
        <p:nvSpPr>
          <p:cNvPr id="967753" name="Text Box 73"/>
          <p:cNvSpPr txBox="1">
            <a:spLocks noChangeArrowheads="1"/>
          </p:cNvSpPr>
          <p:nvPr/>
        </p:nvSpPr>
        <p:spPr bwMode="auto">
          <a:xfrm>
            <a:off x="9509125" y="1793875"/>
            <a:ext cx="41710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6+</a:t>
            </a:r>
          </a:p>
        </p:txBody>
      </p:sp>
      <p:sp>
        <p:nvSpPr>
          <p:cNvPr id="967754" name="Text Box 74"/>
          <p:cNvSpPr txBox="1">
            <a:spLocks noChangeArrowheads="1"/>
          </p:cNvSpPr>
          <p:nvPr/>
        </p:nvSpPr>
        <p:spPr bwMode="auto">
          <a:xfrm>
            <a:off x="9525000" y="2133600"/>
            <a:ext cx="37221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4-</a:t>
            </a:r>
          </a:p>
        </p:txBody>
      </p:sp>
      <p:grpSp>
        <p:nvGrpSpPr>
          <p:cNvPr id="967855" name="Group 175"/>
          <p:cNvGrpSpPr>
            <a:grpSpLocks/>
          </p:cNvGrpSpPr>
          <p:nvPr/>
        </p:nvGrpSpPr>
        <p:grpSpPr bwMode="auto">
          <a:xfrm>
            <a:off x="6213476" y="400889"/>
            <a:ext cx="2476500" cy="1066800"/>
            <a:chOff x="1564" y="576"/>
            <a:chExt cx="1560" cy="672"/>
          </a:xfrm>
        </p:grpSpPr>
        <p:grpSp>
          <p:nvGrpSpPr>
            <p:cNvPr id="967778" name="Group 98"/>
            <p:cNvGrpSpPr>
              <a:grpSpLocks/>
            </p:cNvGrpSpPr>
            <p:nvPr/>
          </p:nvGrpSpPr>
          <p:grpSpPr bwMode="auto">
            <a:xfrm>
              <a:off x="2860" y="576"/>
              <a:ext cx="264" cy="310"/>
              <a:chOff x="2438" y="2570"/>
              <a:chExt cx="264" cy="310"/>
            </a:xfrm>
          </p:grpSpPr>
          <p:sp>
            <p:nvSpPr>
              <p:cNvPr id="967777" name="Oval 97"/>
              <p:cNvSpPr>
                <a:spLocks noChangeArrowheads="1"/>
              </p:cNvSpPr>
              <p:nvPr/>
            </p:nvSpPr>
            <p:spPr bwMode="auto">
              <a:xfrm>
                <a:off x="2496"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76" name="Text Box 96"/>
              <p:cNvSpPr txBox="1">
                <a:spLocks noChangeArrowheads="1"/>
              </p:cNvSpPr>
              <p:nvPr/>
            </p:nvSpPr>
            <p:spPr bwMode="auto">
              <a:xfrm>
                <a:off x="2438" y="2570"/>
                <a:ext cx="264"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10</a:t>
                </a:r>
              </a:p>
            </p:txBody>
          </p:sp>
        </p:grpSp>
        <p:grpSp>
          <p:nvGrpSpPr>
            <p:cNvPr id="967782" name="Group 102"/>
            <p:cNvGrpSpPr>
              <a:grpSpLocks/>
            </p:cNvGrpSpPr>
            <p:nvPr/>
          </p:nvGrpSpPr>
          <p:grpSpPr bwMode="auto">
            <a:xfrm>
              <a:off x="2649" y="576"/>
              <a:ext cx="202" cy="310"/>
              <a:chOff x="2227" y="2570"/>
              <a:chExt cx="202" cy="310"/>
            </a:xfrm>
          </p:grpSpPr>
          <p:sp>
            <p:nvSpPr>
              <p:cNvPr id="967780" name="Oval 100"/>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81" name="Text Box 101"/>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8</a:t>
                </a:r>
              </a:p>
            </p:txBody>
          </p:sp>
        </p:grpSp>
        <p:grpSp>
          <p:nvGrpSpPr>
            <p:cNvPr id="967783" name="Group 103"/>
            <p:cNvGrpSpPr>
              <a:grpSpLocks/>
            </p:cNvGrpSpPr>
            <p:nvPr/>
          </p:nvGrpSpPr>
          <p:grpSpPr bwMode="auto">
            <a:xfrm>
              <a:off x="2390" y="576"/>
              <a:ext cx="202" cy="310"/>
              <a:chOff x="2227" y="2570"/>
              <a:chExt cx="202" cy="310"/>
            </a:xfrm>
          </p:grpSpPr>
          <p:sp>
            <p:nvSpPr>
              <p:cNvPr id="967784" name="Oval 104"/>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85" name="Text Box 105"/>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7</a:t>
                </a:r>
              </a:p>
            </p:txBody>
          </p:sp>
        </p:grpSp>
        <p:grpSp>
          <p:nvGrpSpPr>
            <p:cNvPr id="967786" name="Group 106"/>
            <p:cNvGrpSpPr>
              <a:grpSpLocks/>
            </p:cNvGrpSpPr>
            <p:nvPr/>
          </p:nvGrpSpPr>
          <p:grpSpPr bwMode="auto">
            <a:xfrm>
              <a:off x="2102" y="576"/>
              <a:ext cx="202" cy="310"/>
              <a:chOff x="2227" y="2570"/>
              <a:chExt cx="202" cy="310"/>
            </a:xfrm>
          </p:grpSpPr>
          <p:sp>
            <p:nvSpPr>
              <p:cNvPr id="967787" name="Oval 107"/>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88" name="Text Box 108"/>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t>4</a:t>
                </a:r>
              </a:p>
            </p:txBody>
          </p:sp>
        </p:grpSp>
        <p:grpSp>
          <p:nvGrpSpPr>
            <p:cNvPr id="967789" name="Group 109"/>
            <p:cNvGrpSpPr>
              <a:grpSpLocks/>
            </p:cNvGrpSpPr>
            <p:nvPr/>
          </p:nvGrpSpPr>
          <p:grpSpPr bwMode="auto">
            <a:xfrm>
              <a:off x="1862" y="576"/>
              <a:ext cx="202" cy="310"/>
              <a:chOff x="2227" y="2570"/>
              <a:chExt cx="202" cy="310"/>
            </a:xfrm>
          </p:grpSpPr>
          <p:sp>
            <p:nvSpPr>
              <p:cNvPr id="967790" name="Oval 110"/>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91" name="Text Box 111"/>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3</a:t>
                </a:r>
              </a:p>
            </p:txBody>
          </p:sp>
        </p:grpSp>
        <p:grpSp>
          <p:nvGrpSpPr>
            <p:cNvPr id="967792" name="Group 112"/>
            <p:cNvGrpSpPr>
              <a:grpSpLocks/>
            </p:cNvGrpSpPr>
            <p:nvPr/>
          </p:nvGrpSpPr>
          <p:grpSpPr bwMode="auto">
            <a:xfrm>
              <a:off x="1574" y="576"/>
              <a:ext cx="202" cy="310"/>
              <a:chOff x="2227" y="2570"/>
              <a:chExt cx="202" cy="310"/>
            </a:xfrm>
          </p:grpSpPr>
          <p:sp>
            <p:nvSpPr>
              <p:cNvPr id="967793" name="Oval 113"/>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794" name="Text Box 114"/>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1</a:t>
                </a:r>
              </a:p>
            </p:txBody>
          </p:sp>
        </p:grpSp>
        <p:grpSp>
          <p:nvGrpSpPr>
            <p:cNvPr id="967807" name="Group 127"/>
            <p:cNvGrpSpPr>
              <a:grpSpLocks/>
            </p:cNvGrpSpPr>
            <p:nvPr/>
          </p:nvGrpSpPr>
          <p:grpSpPr bwMode="auto">
            <a:xfrm>
              <a:off x="1564" y="938"/>
              <a:ext cx="202" cy="310"/>
              <a:chOff x="1564" y="890"/>
              <a:chExt cx="202" cy="310"/>
            </a:xfrm>
          </p:grpSpPr>
          <p:sp>
            <p:nvSpPr>
              <p:cNvPr id="967805" name="Oval 125"/>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06" name="Text Box 126"/>
              <p:cNvSpPr txBox="1">
                <a:spLocks noChangeArrowheads="1"/>
              </p:cNvSpPr>
              <p:nvPr/>
            </p:nvSpPr>
            <p:spPr bwMode="auto">
              <a:xfrm>
                <a:off x="1564" y="89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2</a:t>
                </a:r>
              </a:p>
            </p:txBody>
          </p:sp>
        </p:grpSp>
        <p:grpSp>
          <p:nvGrpSpPr>
            <p:cNvPr id="967808" name="Group 128"/>
            <p:cNvGrpSpPr>
              <a:grpSpLocks/>
            </p:cNvGrpSpPr>
            <p:nvPr/>
          </p:nvGrpSpPr>
          <p:grpSpPr bwMode="auto">
            <a:xfrm>
              <a:off x="1852" y="938"/>
              <a:ext cx="202" cy="310"/>
              <a:chOff x="1564" y="890"/>
              <a:chExt cx="202" cy="310"/>
            </a:xfrm>
          </p:grpSpPr>
          <p:sp>
            <p:nvSpPr>
              <p:cNvPr id="967809" name="Oval 129"/>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10" name="Text Box 130"/>
              <p:cNvSpPr txBox="1">
                <a:spLocks noChangeArrowheads="1"/>
              </p:cNvSpPr>
              <p:nvPr/>
            </p:nvSpPr>
            <p:spPr bwMode="auto">
              <a:xfrm>
                <a:off x="1564" y="89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5</a:t>
                </a:r>
              </a:p>
            </p:txBody>
          </p:sp>
        </p:grpSp>
        <p:grpSp>
          <p:nvGrpSpPr>
            <p:cNvPr id="967814" name="Group 134"/>
            <p:cNvGrpSpPr>
              <a:grpSpLocks/>
            </p:cNvGrpSpPr>
            <p:nvPr/>
          </p:nvGrpSpPr>
          <p:grpSpPr bwMode="auto">
            <a:xfrm>
              <a:off x="2140" y="938"/>
              <a:ext cx="223" cy="310"/>
              <a:chOff x="1564" y="890"/>
              <a:chExt cx="223" cy="310"/>
            </a:xfrm>
          </p:grpSpPr>
          <p:sp>
            <p:nvSpPr>
              <p:cNvPr id="967815" name="Oval 135"/>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16" name="Text Box 136"/>
              <p:cNvSpPr txBox="1">
                <a:spLocks noChangeArrowheads="1"/>
              </p:cNvSpPr>
              <p:nvPr/>
            </p:nvSpPr>
            <p:spPr bwMode="auto">
              <a:xfrm>
                <a:off x="1564" y="890"/>
                <a:ext cx="22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6 </a:t>
                </a:r>
              </a:p>
            </p:txBody>
          </p:sp>
        </p:grpSp>
        <p:grpSp>
          <p:nvGrpSpPr>
            <p:cNvPr id="967817" name="Group 137"/>
            <p:cNvGrpSpPr>
              <a:grpSpLocks/>
            </p:cNvGrpSpPr>
            <p:nvPr/>
          </p:nvGrpSpPr>
          <p:grpSpPr bwMode="auto">
            <a:xfrm>
              <a:off x="2428" y="938"/>
              <a:ext cx="202" cy="310"/>
              <a:chOff x="1564" y="890"/>
              <a:chExt cx="202" cy="310"/>
            </a:xfrm>
          </p:grpSpPr>
          <p:sp>
            <p:nvSpPr>
              <p:cNvPr id="967818" name="Oval 138"/>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19" name="Text Box 139"/>
              <p:cNvSpPr txBox="1">
                <a:spLocks noChangeArrowheads="1"/>
              </p:cNvSpPr>
              <p:nvPr/>
            </p:nvSpPr>
            <p:spPr bwMode="auto">
              <a:xfrm>
                <a:off x="1564" y="89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9</a:t>
                </a:r>
              </a:p>
            </p:txBody>
          </p:sp>
        </p:grpSp>
      </p:grpSp>
      <p:grpSp>
        <p:nvGrpSpPr>
          <p:cNvPr id="967844" name="Group 164"/>
          <p:cNvGrpSpPr>
            <a:grpSpLocks/>
          </p:cNvGrpSpPr>
          <p:nvPr/>
        </p:nvGrpSpPr>
        <p:grpSpPr bwMode="auto">
          <a:xfrm>
            <a:off x="1524005" y="4038601"/>
            <a:ext cx="354013" cy="492125"/>
            <a:chOff x="1564" y="890"/>
            <a:chExt cx="223" cy="310"/>
          </a:xfrm>
        </p:grpSpPr>
        <p:sp>
          <p:nvSpPr>
            <p:cNvPr id="967845" name="Oval 165"/>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46" name="Text Box 166"/>
            <p:cNvSpPr txBox="1">
              <a:spLocks noChangeArrowheads="1"/>
            </p:cNvSpPr>
            <p:nvPr/>
          </p:nvSpPr>
          <p:spPr bwMode="auto">
            <a:xfrm>
              <a:off x="1564" y="890"/>
              <a:ext cx="22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6 </a:t>
              </a:r>
            </a:p>
          </p:txBody>
        </p:sp>
      </p:grpSp>
      <p:grpSp>
        <p:nvGrpSpPr>
          <p:cNvPr id="967850" name="Group 170"/>
          <p:cNvGrpSpPr>
            <a:grpSpLocks/>
          </p:cNvGrpSpPr>
          <p:nvPr/>
        </p:nvGrpSpPr>
        <p:grpSpPr bwMode="auto">
          <a:xfrm>
            <a:off x="4724400" y="2590800"/>
            <a:ext cx="2476500" cy="1066800"/>
            <a:chOff x="96" y="1728"/>
            <a:chExt cx="1560" cy="672"/>
          </a:xfrm>
        </p:grpSpPr>
        <p:grpSp>
          <p:nvGrpSpPr>
            <p:cNvPr id="967820" name="Group 140"/>
            <p:cNvGrpSpPr>
              <a:grpSpLocks/>
            </p:cNvGrpSpPr>
            <p:nvPr/>
          </p:nvGrpSpPr>
          <p:grpSpPr bwMode="auto">
            <a:xfrm>
              <a:off x="1392" y="1728"/>
              <a:ext cx="264" cy="310"/>
              <a:chOff x="2438" y="2570"/>
              <a:chExt cx="264" cy="310"/>
            </a:xfrm>
          </p:grpSpPr>
          <p:sp>
            <p:nvSpPr>
              <p:cNvPr id="967821" name="Oval 141"/>
              <p:cNvSpPr>
                <a:spLocks noChangeArrowheads="1"/>
              </p:cNvSpPr>
              <p:nvPr/>
            </p:nvSpPr>
            <p:spPr bwMode="auto">
              <a:xfrm>
                <a:off x="2496"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22" name="Text Box 142"/>
              <p:cNvSpPr txBox="1">
                <a:spLocks noChangeArrowheads="1"/>
              </p:cNvSpPr>
              <p:nvPr/>
            </p:nvSpPr>
            <p:spPr bwMode="auto">
              <a:xfrm>
                <a:off x="2438" y="2570"/>
                <a:ext cx="264"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10</a:t>
                </a:r>
              </a:p>
            </p:txBody>
          </p:sp>
        </p:grpSp>
        <p:grpSp>
          <p:nvGrpSpPr>
            <p:cNvPr id="967823" name="Group 143"/>
            <p:cNvGrpSpPr>
              <a:grpSpLocks/>
            </p:cNvGrpSpPr>
            <p:nvPr/>
          </p:nvGrpSpPr>
          <p:grpSpPr bwMode="auto">
            <a:xfrm>
              <a:off x="1181" y="1728"/>
              <a:ext cx="202" cy="310"/>
              <a:chOff x="2227" y="2570"/>
              <a:chExt cx="202" cy="310"/>
            </a:xfrm>
          </p:grpSpPr>
          <p:sp>
            <p:nvSpPr>
              <p:cNvPr id="967824" name="Oval 144"/>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25" name="Text Box 145"/>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8</a:t>
                </a:r>
              </a:p>
            </p:txBody>
          </p:sp>
        </p:grpSp>
        <p:grpSp>
          <p:nvGrpSpPr>
            <p:cNvPr id="967826" name="Group 146"/>
            <p:cNvGrpSpPr>
              <a:grpSpLocks/>
            </p:cNvGrpSpPr>
            <p:nvPr/>
          </p:nvGrpSpPr>
          <p:grpSpPr bwMode="auto">
            <a:xfrm>
              <a:off x="922" y="1728"/>
              <a:ext cx="202" cy="310"/>
              <a:chOff x="2227" y="2570"/>
              <a:chExt cx="202" cy="310"/>
            </a:xfrm>
          </p:grpSpPr>
          <p:sp>
            <p:nvSpPr>
              <p:cNvPr id="967827" name="Oval 147"/>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28" name="Text Box 148"/>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7</a:t>
                </a:r>
              </a:p>
            </p:txBody>
          </p:sp>
        </p:grpSp>
        <p:grpSp>
          <p:nvGrpSpPr>
            <p:cNvPr id="967829" name="Group 149"/>
            <p:cNvGrpSpPr>
              <a:grpSpLocks/>
            </p:cNvGrpSpPr>
            <p:nvPr/>
          </p:nvGrpSpPr>
          <p:grpSpPr bwMode="auto">
            <a:xfrm>
              <a:off x="634" y="1728"/>
              <a:ext cx="202" cy="310"/>
              <a:chOff x="2227" y="2570"/>
              <a:chExt cx="202" cy="310"/>
            </a:xfrm>
          </p:grpSpPr>
          <p:sp>
            <p:nvSpPr>
              <p:cNvPr id="967830" name="Oval 150"/>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31" name="Text Box 151"/>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4</a:t>
                </a:r>
              </a:p>
            </p:txBody>
          </p:sp>
        </p:grpSp>
        <p:grpSp>
          <p:nvGrpSpPr>
            <p:cNvPr id="967832" name="Group 152"/>
            <p:cNvGrpSpPr>
              <a:grpSpLocks/>
            </p:cNvGrpSpPr>
            <p:nvPr/>
          </p:nvGrpSpPr>
          <p:grpSpPr bwMode="auto">
            <a:xfrm>
              <a:off x="394" y="1728"/>
              <a:ext cx="202" cy="310"/>
              <a:chOff x="2227" y="2570"/>
              <a:chExt cx="202" cy="310"/>
            </a:xfrm>
          </p:grpSpPr>
          <p:sp>
            <p:nvSpPr>
              <p:cNvPr id="967833" name="Oval 153"/>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34" name="Text Box 154"/>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3</a:t>
                </a:r>
              </a:p>
            </p:txBody>
          </p:sp>
        </p:grpSp>
        <p:grpSp>
          <p:nvGrpSpPr>
            <p:cNvPr id="967835" name="Group 155"/>
            <p:cNvGrpSpPr>
              <a:grpSpLocks/>
            </p:cNvGrpSpPr>
            <p:nvPr/>
          </p:nvGrpSpPr>
          <p:grpSpPr bwMode="auto">
            <a:xfrm>
              <a:off x="106" y="1728"/>
              <a:ext cx="202" cy="310"/>
              <a:chOff x="2227" y="2570"/>
              <a:chExt cx="202" cy="310"/>
            </a:xfrm>
          </p:grpSpPr>
          <p:sp>
            <p:nvSpPr>
              <p:cNvPr id="967836" name="Oval 156"/>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37" name="Text Box 157"/>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1</a:t>
                </a:r>
              </a:p>
            </p:txBody>
          </p:sp>
        </p:grpSp>
        <p:grpSp>
          <p:nvGrpSpPr>
            <p:cNvPr id="967838" name="Group 158"/>
            <p:cNvGrpSpPr>
              <a:grpSpLocks/>
            </p:cNvGrpSpPr>
            <p:nvPr/>
          </p:nvGrpSpPr>
          <p:grpSpPr bwMode="auto">
            <a:xfrm>
              <a:off x="96" y="2090"/>
              <a:ext cx="202" cy="310"/>
              <a:chOff x="1564" y="890"/>
              <a:chExt cx="202" cy="310"/>
            </a:xfrm>
          </p:grpSpPr>
          <p:sp>
            <p:nvSpPr>
              <p:cNvPr id="967839" name="Oval 159"/>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40" name="Text Box 160"/>
              <p:cNvSpPr txBox="1">
                <a:spLocks noChangeArrowheads="1"/>
              </p:cNvSpPr>
              <p:nvPr/>
            </p:nvSpPr>
            <p:spPr bwMode="auto">
              <a:xfrm>
                <a:off x="1564" y="89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2</a:t>
                </a:r>
              </a:p>
            </p:txBody>
          </p:sp>
        </p:grpSp>
      </p:grpSp>
      <p:grpSp>
        <p:nvGrpSpPr>
          <p:cNvPr id="967854" name="Group 174"/>
          <p:cNvGrpSpPr>
            <a:grpSpLocks/>
          </p:cNvGrpSpPr>
          <p:nvPr/>
        </p:nvGrpSpPr>
        <p:grpSpPr bwMode="auto">
          <a:xfrm>
            <a:off x="2514601" y="4038601"/>
            <a:ext cx="701675" cy="492125"/>
            <a:chOff x="2016" y="2426"/>
            <a:chExt cx="442" cy="310"/>
          </a:xfrm>
        </p:grpSpPr>
        <p:grpSp>
          <p:nvGrpSpPr>
            <p:cNvPr id="967841" name="Group 161"/>
            <p:cNvGrpSpPr>
              <a:grpSpLocks/>
            </p:cNvGrpSpPr>
            <p:nvPr/>
          </p:nvGrpSpPr>
          <p:grpSpPr bwMode="auto">
            <a:xfrm>
              <a:off x="2016" y="2426"/>
              <a:ext cx="202" cy="310"/>
              <a:chOff x="1564" y="890"/>
              <a:chExt cx="202" cy="310"/>
            </a:xfrm>
          </p:grpSpPr>
          <p:sp>
            <p:nvSpPr>
              <p:cNvPr id="967842" name="Oval 162"/>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43" name="Text Box 163"/>
              <p:cNvSpPr txBox="1">
                <a:spLocks noChangeArrowheads="1"/>
              </p:cNvSpPr>
              <p:nvPr/>
            </p:nvSpPr>
            <p:spPr bwMode="auto">
              <a:xfrm>
                <a:off x="1564" y="89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5</a:t>
                </a:r>
              </a:p>
            </p:txBody>
          </p:sp>
        </p:grpSp>
        <p:grpSp>
          <p:nvGrpSpPr>
            <p:cNvPr id="967847" name="Group 167"/>
            <p:cNvGrpSpPr>
              <a:grpSpLocks/>
            </p:cNvGrpSpPr>
            <p:nvPr/>
          </p:nvGrpSpPr>
          <p:grpSpPr bwMode="auto">
            <a:xfrm>
              <a:off x="2256" y="2426"/>
              <a:ext cx="202" cy="310"/>
              <a:chOff x="1564" y="890"/>
              <a:chExt cx="202" cy="310"/>
            </a:xfrm>
          </p:grpSpPr>
          <p:sp>
            <p:nvSpPr>
              <p:cNvPr id="967848" name="Oval 168"/>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49" name="Text Box 169"/>
              <p:cNvSpPr txBox="1">
                <a:spLocks noChangeArrowheads="1"/>
              </p:cNvSpPr>
              <p:nvPr/>
            </p:nvSpPr>
            <p:spPr bwMode="auto">
              <a:xfrm>
                <a:off x="1564" y="89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9</a:t>
                </a:r>
              </a:p>
            </p:txBody>
          </p:sp>
        </p:grpSp>
      </p:grpSp>
      <p:sp>
        <p:nvSpPr>
          <p:cNvPr id="967852" name="Text Box 172"/>
          <p:cNvSpPr txBox="1">
            <a:spLocks noChangeArrowheads="1"/>
          </p:cNvSpPr>
          <p:nvPr/>
        </p:nvSpPr>
        <p:spPr bwMode="auto">
          <a:xfrm>
            <a:off x="1524000" y="3505200"/>
            <a:ext cx="455574" cy="36933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No</a:t>
            </a:r>
          </a:p>
        </p:txBody>
      </p:sp>
      <p:sp>
        <p:nvSpPr>
          <p:cNvPr id="967853" name="Text Box 173"/>
          <p:cNvSpPr txBox="1">
            <a:spLocks noChangeArrowheads="1"/>
          </p:cNvSpPr>
          <p:nvPr/>
        </p:nvSpPr>
        <p:spPr bwMode="auto">
          <a:xfrm>
            <a:off x="2514600" y="3505200"/>
            <a:ext cx="455574" cy="36933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No</a:t>
            </a:r>
          </a:p>
        </p:txBody>
      </p:sp>
      <p:sp>
        <p:nvSpPr>
          <p:cNvPr id="967856" name="Text Box 176"/>
          <p:cNvSpPr txBox="1">
            <a:spLocks noChangeArrowheads="1"/>
          </p:cNvSpPr>
          <p:nvPr/>
        </p:nvSpPr>
        <p:spPr bwMode="auto">
          <a:xfrm>
            <a:off x="4800600" y="6292851"/>
            <a:ext cx="21148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Let</a:t>
            </a:r>
            <a:r>
              <a:rPr lang="ja-JP" altLang="en-US">
                <a:latin typeface="Arial"/>
              </a:rPr>
              <a:t>’</a:t>
            </a:r>
            <a:r>
              <a:rPr lang="en-US"/>
              <a:t>s consider next </a:t>
            </a:r>
          </a:p>
          <a:p>
            <a:r>
              <a:rPr lang="en-US"/>
              <a:t>the attribute Speedy</a:t>
            </a:r>
          </a:p>
        </p:txBody>
      </p:sp>
      <p:grpSp>
        <p:nvGrpSpPr>
          <p:cNvPr id="967862" name="Group 182"/>
          <p:cNvGrpSpPr>
            <a:grpSpLocks/>
          </p:cNvGrpSpPr>
          <p:nvPr/>
        </p:nvGrpSpPr>
        <p:grpSpPr bwMode="auto">
          <a:xfrm>
            <a:off x="4632326" y="3733800"/>
            <a:ext cx="1525588" cy="914400"/>
            <a:chOff x="1958" y="2352"/>
            <a:chExt cx="961" cy="576"/>
          </a:xfrm>
        </p:grpSpPr>
        <p:sp>
          <p:nvSpPr>
            <p:cNvPr id="967857" name="Text Box 177"/>
            <p:cNvSpPr txBox="1">
              <a:spLocks noChangeArrowheads="1"/>
            </p:cNvSpPr>
            <p:nvPr/>
          </p:nvSpPr>
          <p:spPr bwMode="auto">
            <a:xfrm>
              <a:off x="2016" y="2352"/>
              <a:ext cx="547" cy="23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Speedy</a:t>
              </a:r>
            </a:p>
          </p:txBody>
        </p:sp>
        <p:sp>
          <p:nvSpPr>
            <p:cNvPr id="967858" name="Line 178"/>
            <p:cNvSpPr>
              <a:spLocks noChangeShapeType="1"/>
            </p:cNvSpPr>
            <p:nvPr/>
          </p:nvSpPr>
          <p:spPr bwMode="auto">
            <a:xfrm flipH="1">
              <a:off x="2112" y="2640"/>
              <a:ext cx="24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7859" name="Line 179"/>
            <p:cNvSpPr>
              <a:spLocks noChangeShapeType="1"/>
            </p:cNvSpPr>
            <p:nvPr/>
          </p:nvSpPr>
          <p:spPr bwMode="auto">
            <a:xfrm>
              <a:off x="2352" y="2640"/>
              <a:ext cx="33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7860" name="Text Box 180"/>
            <p:cNvSpPr txBox="1">
              <a:spLocks noChangeArrowheads="1"/>
            </p:cNvSpPr>
            <p:nvPr/>
          </p:nvSpPr>
          <p:spPr bwMode="auto">
            <a:xfrm>
              <a:off x="1958" y="2666"/>
              <a:ext cx="18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y</a:t>
              </a:r>
            </a:p>
          </p:txBody>
        </p:sp>
        <p:sp>
          <p:nvSpPr>
            <p:cNvPr id="967861" name="Text Box 181"/>
            <p:cNvSpPr txBox="1">
              <a:spLocks noChangeArrowheads="1"/>
            </p:cNvSpPr>
            <p:nvPr/>
          </p:nvSpPr>
          <p:spPr bwMode="auto">
            <a:xfrm>
              <a:off x="2726" y="2570"/>
              <a:ext cx="19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n</a:t>
              </a:r>
            </a:p>
          </p:txBody>
        </p:sp>
      </p:grpSp>
      <p:grpSp>
        <p:nvGrpSpPr>
          <p:cNvPr id="967886" name="Group 206"/>
          <p:cNvGrpSpPr>
            <a:grpSpLocks/>
          </p:cNvGrpSpPr>
          <p:nvPr/>
        </p:nvGrpSpPr>
        <p:grpSpPr bwMode="auto">
          <a:xfrm>
            <a:off x="2682875" y="5146676"/>
            <a:ext cx="2063750" cy="492125"/>
            <a:chOff x="730" y="3242"/>
            <a:chExt cx="1300" cy="310"/>
          </a:xfrm>
        </p:grpSpPr>
        <p:grpSp>
          <p:nvGrpSpPr>
            <p:cNvPr id="967864" name="Group 184"/>
            <p:cNvGrpSpPr>
              <a:grpSpLocks/>
            </p:cNvGrpSpPr>
            <p:nvPr/>
          </p:nvGrpSpPr>
          <p:grpSpPr bwMode="auto">
            <a:xfrm>
              <a:off x="1766" y="3242"/>
              <a:ext cx="264" cy="310"/>
              <a:chOff x="2438" y="2570"/>
              <a:chExt cx="264" cy="310"/>
            </a:xfrm>
          </p:grpSpPr>
          <p:sp>
            <p:nvSpPr>
              <p:cNvPr id="967865" name="Oval 185"/>
              <p:cNvSpPr>
                <a:spLocks noChangeArrowheads="1"/>
              </p:cNvSpPr>
              <p:nvPr/>
            </p:nvSpPr>
            <p:spPr bwMode="auto">
              <a:xfrm>
                <a:off x="2496"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66" name="Text Box 186"/>
              <p:cNvSpPr txBox="1">
                <a:spLocks noChangeArrowheads="1"/>
              </p:cNvSpPr>
              <p:nvPr/>
            </p:nvSpPr>
            <p:spPr bwMode="auto">
              <a:xfrm>
                <a:off x="2438" y="2570"/>
                <a:ext cx="264"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10</a:t>
                </a:r>
              </a:p>
            </p:txBody>
          </p:sp>
        </p:grpSp>
        <p:grpSp>
          <p:nvGrpSpPr>
            <p:cNvPr id="967867" name="Group 187"/>
            <p:cNvGrpSpPr>
              <a:grpSpLocks/>
            </p:cNvGrpSpPr>
            <p:nvPr/>
          </p:nvGrpSpPr>
          <p:grpSpPr bwMode="auto">
            <a:xfrm>
              <a:off x="1555" y="3242"/>
              <a:ext cx="202" cy="310"/>
              <a:chOff x="2227" y="2570"/>
              <a:chExt cx="202" cy="310"/>
            </a:xfrm>
          </p:grpSpPr>
          <p:sp>
            <p:nvSpPr>
              <p:cNvPr id="967868" name="Oval 188"/>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69" name="Text Box 189"/>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8</a:t>
                </a:r>
              </a:p>
            </p:txBody>
          </p:sp>
        </p:grpSp>
        <p:grpSp>
          <p:nvGrpSpPr>
            <p:cNvPr id="967870" name="Group 190"/>
            <p:cNvGrpSpPr>
              <a:grpSpLocks/>
            </p:cNvGrpSpPr>
            <p:nvPr/>
          </p:nvGrpSpPr>
          <p:grpSpPr bwMode="auto">
            <a:xfrm>
              <a:off x="1296" y="3242"/>
              <a:ext cx="202" cy="310"/>
              <a:chOff x="2227" y="2570"/>
              <a:chExt cx="202" cy="310"/>
            </a:xfrm>
          </p:grpSpPr>
          <p:sp>
            <p:nvSpPr>
              <p:cNvPr id="967871" name="Oval 191"/>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72" name="Text Box 192"/>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7</a:t>
                </a:r>
              </a:p>
            </p:txBody>
          </p:sp>
        </p:grpSp>
        <p:grpSp>
          <p:nvGrpSpPr>
            <p:cNvPr id="967876" name="Group 196"/>
            <p:cNvGrpSpPr>
              <a:grpSpLocks/>
            </p:cNvGrpSpPr>
            <p:nvPr/>
          </p:nvGrpSpPr>
          <p:grpSpPr bwMode="auto">
            <a:xfrm>
              <a:off x="1018" y="3242"/>
              <a:ext cx="202" cy="310"/>
              <a:chOff x="2227" y="2570"/>
              <a:chExt cx="202" cy="310"/>
            </a:xfrm>
          </p:grpSpPr>
          <p:sp>
            <p:nvSpPr>
              <p:cNvPr id="967877" name="Oval 197"/>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78" name="Text Box 198"/>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3</a:t>
                </a:r>
              </a:p>
            </p:txBody>
          </p:sp>
        </p:grpSp>
        <p:grpSp>
          <p:nvGrpSpPr>
            <p:cNvPr id="967879" name="Group 199"/>
            <p:cNvGrpSpPr>
              <a:grpSpLocks/>
            </p:cNvGrpSpPr>
            <p:nvPr/>
          </p:nvGrpSpPr>
          <p:grpSpPr bwMode="auto">
            <a:xfrm>
              <a:off x="730" y="3242"/>
              <a:ext cx="202" cy="310"/>
              <a:chOff x="2227" y="2570"/>
              <a:chExt cx="202" cy="310"/>
            </a:xfrm>
          </p:grpSpPr>
          <p:sp>
            <p:nvSpPr>
              <p:cNvPr id="967880" name="Oval 200"/>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81" name="Text Box 201"/>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1</a:t>
                </a:r>
              </a:p>
            </p:txBody>
          </p:sp>
        </p:grpSp>
      </p:grpSp>
      <p:grpSp>
        <p:nvGrpSpPr>
          <p:cNvPr id="967887" name="Group 207"/>
          <p:cNvGrpSpPr>
            <a:grpSpLocks/>
          </p:cNvGrpSpPr>
          <p:nvPr/>
        </p:nvGrpSpPr>
        <p:grpSpPr bwMode="auto">
          <a:xfrm>
            <a:off x="6597651" y="4079876"/>
            <a:ext cx="320675" cy="1025525"/>
            <a:chOff x="3072" y="2640"/>
            <a:chExt cx="202" cy="646"/>
          </a:xfrm>
        </p:grpSpPr>
        <p:grpSp>
          <p:nvGrpSpPr>
            <p:cNvPr id="967873" name="Group 193"/>
            <p:cNvGrpSpPr>
              <a:grpSpLocks/>
            </p:cNvGrpSpPr>
            <p:nvPr/>
          </p:nvGrpSpPr>
          <p:grpSpPr bwMode="auto">
            <a:xfrm>
              <a:off x="3072" y="2640"/>
              <a:ext cx="202" cy="310"/>
              <a:chOff x="2227" y="2570"/>
              <a:chExt cx="202" cy="310"/>
            </a:xfrm>
          </p:grpSpPr>
          <p:sp>
            <p:nvSpPr>
              <p:cNvPr id="967874" name="Oval 194"/>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75" name="Text Box 195"/>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4</a:t>
                </a:r>
              </a:p>
            </p:txBody>
          </p:sp>
        </p:grpSp>
        <p:grpSp>
          <p:nvGrpSpPr>
            <p:cNvPr id="967882" name="Group 202"/>
            <p:cNvGrpSpPr>
              <a:grpSpLocks/>
            </p:cNvGrpSpPr>
            <p:nvPr/>
          </p:nvGrpSpPr>
          <p:grpSpPr bwMode="auto">
            <a:xfrm>
              <a:off x="3072" y="2976"/>
              <a:ext cx="202" cy="310"/>
              <a:chOff x="1564" y="890"/>
              <a:chExt cx="202" cy="310"/>
            </a:xfrm>
          </p:grpSpPr>
          <p:sp>
            <p:nvSpPr>
              <p:cNvPr id="967883" name="Oval 203"/>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84" name="Text Box 204"/>
              <p:cNvSpPr txBox="1">
                <a:spLocks noChangeArrowheads="1"/>
              </p:cNvSpPr>
              <p:nvPr/>
            </p:nvSpPr>
            <p:spPr bwMode="auto">
              <a:xfrm>
                <a:off x="1564" y="89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2</a:t>
                </a:r>
              </a:p>
            </p:txBody>
          </p:sp>
        </p:grpSp>
      </p:grpSp>
      <p:sp>
        <p:nvSpPr>
          <p:cNvPr id="967885" name="Text Box 205"/>
          <p:cNvSpPr txBox="1">
            <a:spLocks noChangeArrowheads="1"/>
          </p:cNvSpPr>
          <p:nvPr/>
        </p:nvSpPr>
        <p:spPr bwMode="auto">
          <a:xfrm>
            <a:off x="4191001" y="4648200"/>
            <a:ext cx="538417" cy="36933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Yes </a:t>
            </a:r>
          </a:p>
        </p:txBody>
      </p:sp>
      <p:grpSp>
        <p:nvGrpSpPr>
          <p:cNvPr id="967893" name="Group 213"/>
          <p:cNvGrpSpPr>
            <a:grpSpLocks/>
          </p:cNvGrpSpPr>
          <p:nvPr/>
        </p:nvGrpSpPr>
        <p:grpSpPr bwMode="auto">
          <a:xfrm>
            <a:off x="5165726" y="4572000"/>
            <a:ext cx="1220788" cy="838200"/>
            <a:chOff x="2294" y="2880"/>
            <a:chExt cx="769" cy="528"/>
          </a:xfrm>
        </p:grpSpPr>
        <p:sp>
          <p:nvSpPr>
            <p:cNvPr id="967888" name="Text Box 208"/>
            <p:cNvSpPr txBox="1">
              <a:spLocks noChangeArrowheads="1"/>
            </p:cNvSpPr>
            <p:nvPr/>
          </p:nvSpPr>
          <p:spPr bwMode="auto">
            <a:xfrm>
              <a:off x="2448" y="2880"/>
              <a:ext cx="409" cy="23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Price</a:t>
              </a:r>
            </a:p>
          </p:txBody>
        </p:sp>
        <p:sp>
          <p:nvSpPr>
            <p:cNvPr id="967889" name="Line 209"/>
            <p:cNvSpPr>
              <a:spLocks noChangeShapeType="1"/>
            </p:cNvSpPr>
            <p:nvPr/>
          </p:nvSpPr>
          <p:spPr bwMode="auto">
            <a:xfrm flipH="1">
              <a:off x="2544" y="3168"/>
              <a:ext cx="14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7890" name="Line 210"/>
            <p:cNvSpPr>
              <a:spLocks noChangeShapeType="1"/>
            </p:cNvSpPr>
            <p:nvPr/>
          </p:nvSpPr>
          <p:spPr bwMode="auto">
            <a:xfrm>
              <a:off x="2688" y="3168"/>
              <a:ext cx="19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7891" name="Text Box 211"/>
            <p:cNvSpPr txBox="1">
              <a:spLocks noChangeArrowheads="1"/>
            </p:cNvSpPr>
            <p:nvPr/>
          </p:nvSpPr>
          <p:spPr bwMode="auto">
            <a:xfrm>
              <a:off x="2294" y="3098"/>
              <a:ext cx="18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a</a:t>
              </a:r>
            </a:p>
          </p:txBody>
        </p:sp>
        <p:sp>
          <p:nvSpPr>
            <p:cNvPr id="967892" name="Text Box 212"/>
            <p:cNvSpPr txBox="1">
              <a:spLocks noChangeArrowheads="1"/>
            </p:cNvSpPr>
            <p:nvPr/>
          </p:nvSpPr>
          <p:spPr bwMode="auto">
            <a:xfrm>
              <a:off x="2870" y="3146"/>
              <a:ext cx="19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h</a:t>
              </a:r>
            </a:p>
          </p:txBody>
        </p:sp>
      </p:grpSp>
      <p:grpSp>
        <p:nvGrpSpPr>
          <p:cNvPr id="967895" name="Group 215"/>
          <p:cNvGrpSpPr>
            <a:grpSpLocks/>
          </p:cNvGrpSpPr>
          <p:nvPr/>
        </p:nvGrpSpPr>
        <p:grpSpPr bwMode="auto">
          <a:xfrm>
            <a:off x="5334001" y="5791201"/>
            <a:ext cx="320675" cy="492125"/>
            <a:chOff x="2227" y="2570"/>
            <a:chExt cx="202" cy="310"/>
          </a:xfrm>
        </p:grpSpPr>
        <p:sp>
          <p:nvSpPr>
            <p:cNvPr id="967896" name="Oval 216"/>
            <p:cNvSpPr>
              <a:spLocks noChangeArrowheads="1"/>
            </p:cNvSpPr>
            <p:nvPr/>
          </p:nvSpPr>
          <p:spPr bwMode="auto">
            <a:xfrm>
              <a:off x="2237" y="2592"/>
              <a:ext cx="19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897" name="Text Box 217"/>
            <p:cNvSpPr txBox="1">
              <a:spLocks noChangeArrowheads="1"/>
            </p:cNvSpPr>
            <p:nvPr/>
          </p:nvSpPr>
          <p:spPr bwMode="auto">
            <a:xfrm>
              <a:off x="2227" y="257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4</a:t>
              </a:r>
            </a:p>
          </p:txBody>
        </p:sp>
      </p:grpSp>
      <p:grpSp>
        <p:nvGrpSpPr>
          <p:cNvPr id="967898" name="Group 218"/>
          <p:cNvGrpSpPr>
            <a:grpSpLocks/>
          </p:cNvGrpSpPr>
          <p:nvPr/>
        </p:nvGrpSpPr>
        <p:grpSpPr bwMode="auto">
          <a:xfrm>
            <a:off x="6248401" y="5867401"/>
            <a:ext cx="320675" cy="492125"/>
            <a:chOff x="1564" y="890"/>
            <a:chExt cx="202" cy="310"/>
          </a:xfrm>
        </p:grpSpPr>
        <p:sp>
          <p:nvSpPr>
            <p:cNvPr id="967899" name="Oval 219"/>
            <p:cNvSpPr>
              <a:spLocks noChangeArrowheads="1"/>
            </p:cNvSpPr>
            <p:nvPr/>
          </p:nvSpPr>
          <p:spPr bwMode="auto">
            <a:xfrm>
              <a:off x="1574" y="912"/>
              <a:ext cx="192" cy="2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7900" name="Text Box 220"/>
            <p:cNvSpPr txBox="1">
              <a:spLocks noChangeArrowheads="1"/>
            </p:cNvSpPr>
            <p:nvPr/>
          </p:nvSpPr>
          <p:spPr bwMode="auto">
            <a:xfrm>
              <a:off x="1564" y="890"/>
              <a:ext cx="19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2</a:t>
              </a:r>
            </a:p>
          </p:txBody>
        </p:sp>
      </p:grpSp>
      <p:sp>
        <p:nvSpPr>
          <p:cNvPr id="967901" name="Text Box 221"/>
          <p:cNvSpPr txBox="1">
            <a:spLocks noChangeArrowheads="1"/>
          </p:cNvSpPr>
          <p:nvPr/>
        </p:nvSpPr>
        <p:spPr bwMode="auto">
          <a:xfrm>
            <a:off x="5199064" y="5400675"/>
            <a:ext cx="538417" cy="36933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Yes </a:t>
            </a:r>
          </a:p>
        </p:txBody>
      </p:sp>
      <p:sp>
        <p:nvSpPr>
          <p:cNvPr id="967902" name="Text Box 222"/>
          <p:cNvSpPr txBox="1">
            <a:spLocks noChangeArrowheads="1"/>
          </p:cNvSpPr>
          <p:nvPr/>
        </p:nvSpPr>
        <p:spPr bwMode="auto">
          <a:xfrm>
            <a:off x="6138863" y="5400675"/>
            <a:ext cx="455574" cy="36933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No</a:t>
            </a:r>
          </a:p>
        </p:txBody>
      </p:sp>
      <p:sp>
        <p:nvSpPr>
          <p:cNvPr id="2" name="TextBox 1"/>
          <p:cNvSpPr txBox="1"/>
          <p:nvPr/>
        </p:nvSpPr>
        <p:spPr>
          <a:xfrm>
            <a:off x="571500" y="258674"/>
            <a:ext cx="2209800" cy="1200329"/>
          </a:xfrm>
          <a:prstGeom prst="rect">
            <a:avLst/>
          </a:prstGeom>
          <a:noFill/>
        </p:spPr>
        <p:txBody>
          <a:bodyPr wrap="square" rtlCol="0">
            <a:spAutoFit/>
          </a:bodyPr>
          <a:lstStyle/>
          <a:p>
            <a:r>
              <a:rPr lang="en-US" b="1" dirty="0">
                <a:solidFill>
                  <a:srgbClr val="FF0000"/>
                </a:solidFill>
              </a:rPr>
              <a:t>Node “done” when uniform label or “no</a:t>
            </a:r>
          </a:p>
          <a:p>
            <a:r>
              <a:rPr lang="en-US" b="1" dirty="0">
                <a:solidFill>
                  <a:srgbClr val="FF0000"/>
                </a:solidFill>
              </a:rPr>
              <a:t>further</a:t>
            </a:r>
          </a:p>
          <a:p>
            <a:r>
              <a:rPr lang="en-US" b="1" dirty="0">
                <a:solidFill>
                  <a:srgbClr val="FF0000"/>
                </a:solidFill>
              </a:rPr>
              <a:t>uncertainty.”</a:t>
            </a:r>
          </a:p>
        </p:txBody>
      </p:sp>
    </p:spTree>
    <p:extLst>
      <p:ext uri="{BB962C8B-B14F-4D97-AF65-F5344CB8AC3E}">
        <p14:creationId xmlns:p14="http://schemas.microsoft.com/office/powerpoint/2010/main" val="3252117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78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78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78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78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678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78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78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6788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6788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6788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6789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6789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6790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96789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6790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0" end="0"/>
                                            </p:txEl>
                                          </p:spTgt>
                                        </p:tgtEl>
                                        <p:attrNameLst>
                                          <p:attrName>style.visibility</p:attrName>
                                        </p:attrNameLst>
                                      </p:cBhvr>
                                      <p:to>
                                        <p:strVal val="visible"/>
                                      </p:to>
                                    </p:set>
                                    <p:anim calcmode="lin" valueType="num">
                                      <p:cBhvr additive="base">
                                        <p:cTn id="6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 calcmode="lin" valueType="num">
                                      <p:cBhvr additive="base">
                                        <p:cTn id="7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 calcmode="lin" valueType="num">
                                      <p:cBhvr additive="base">
                                        <p:cTn id="7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51" grpId="0"/>
      <p:bldP spid="967852" grpId="0" animBg="1"/>
      <p:bldP spid="967853" grpId="0" animBg="1"/>
      <p:bldP spid="967856" grpId="0"/>
      <p:bldP spid="967901" grpId="0" animBg="1"/>
      <p:bldP spid="9679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example</a:t>
            </a:r>
            <a:endParaRPr lang="en-US" dirty="0"/>
          </a:p>
        </p:txBody>
      </p:sp>
      <p:pic>
        <p:nvPicPr>
          <p:cNvPr id="4" name="Picture 3"/>
          <p:cNvPicPr>
            <a:picLocks noChangeAspect="1"/>
          </p:cNvPicPr>
          <p:nvPr/>
        </p:nvPicPr>
        <p:blipFill>
          <a:blip r:embed="rId2"/>
          <a:stretch>
            <a:fillRect/>
          </a:stretch>
        </p:blipFill>
        <p:spPr>
          <a:xfrm>
            <a:off x="3838575" y="2424906"/>
            <a:ext cx="3943350" cy="3152775"/>
          </a:xfrm>
          <a:prstGeom prst="rect">
            <a:avLst/>
          </a:prstGeom>
        </p:spPr>
      </p:pic>
    </p:spTree>
    <p:extLst>
      <p:ext uri="{BB962C8B-B14F-4D97-AF65-F5344CB8AC3E}">
        <p14:creationId xmlns:p14="http://schemas.microsoft.com/office/powerpoint/2010/main" val="48253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0"/>
            <a:ext cx="9144000" cy="1772603"/>
          </a:xfrm>
        </p:spPr>
        <p:txBody>
          <a:bodyPr/>
          <a:lstStyle/>
          <a:p>
            <a:r>
              <a:rPr lang="en-US" dirty="0" smtClean="0"/>
              <a:t>The Turing Test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544" y="1934787"/>
            <a:ext cx="6296025" cy="4800600"/>
          </a:xfrm>
          <a:prstGeom prst="rect">
            <a:avLst/>
          </a:prstGeom>
        </p:spPr>
      </p:pic>
    </p:spTree>
    <p:extLst>
      <p:ext uri="{BB962C8B-B14F-4D97-AF65-F5344CB8AC3E}">
        <p14:creationId xmlns:p14="http://schemas.microsoft.com/office/powerpoint/2010/main" val="2662942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575" y="95595"/>
            <a:ext cx="10306050" cy="1447455"/>
          </a:xfrm>
        </p:spPr>
        <p:txBody>
          <a:bodyPr/>
          <a:lstStyle/>
          <a:p>
            <a:r>
              <a:rPr lang="en-US" dirty="0" smtClean="0"/>
              <a:t>An example</a:t>
            </a:r>
            <a:endParaRPr lang="en-US" dirty="0"/>
          </a:p>
        </p:txBody>
      </p:sp>
      <p:sp>
        <p:nvSpPr>
          <p:cNvPr id="3" name="AutoShape 2" descr="Decision Trees splitting procedure"/>
          <p:cNvSpPr>
            <a:spLocks noChangeAspect="1" noChangeArrowheads="1"/>
          </p:cNvSpPr>
          <p:nvPr/>
        </p:nvSpPr>
        <p:spPr bwMode="auto">
          <a:xfrm>
            <a:off x="155575" y="-144463"/>
            <a:ext cx="2973378" cy="29733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225" y="1968838"/>
            <a:ext cx="10058400" cy="4373798"/>
          </a:xfrm>
          <a:prstGeom prst="rect">
            <a:avLst/>
          </a:prstGeom>
        </p:spPr>
      </p:pic>
    </p:spTree>
    <p:extLst>
      <p:ext uri="{BB962C8B-B14F-4D97-AF65-F5344CB8AC3E}">
        <p14:creationId xmlns:p14="http://schemas.microsoft.com/office/powerpoint/2010/main" val="278537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843" y="1825625"/>
            <a:ext cx="9264314" cy="4351338"/>
          </a:xfrm>
        </p:spPr>
      </p:pic>
    </p:spTree>
    <p:extLst>
      <p:ext uri="{BB962C8B-B14F-4D97-AF65-F5344CB8AC3E}">
        <p14:creationId xmlns:p14="http://schemas.microsoft.com/office/powerpoint/2010/main" val="85196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89103"/>
            <a:ext cx="5605087" cy="6054535"/>
          </a:xfrm>
        </p:spPr>
      </p:pic>
    </p:spTree>
    <p:extLst>
      <p:ext uri="{BB962C8B-B14F-4D97-AF65-F5344CB8AC3E}">
        <p14:creationId xmlns:p14="http://schemas.microsoft.com/office/powerpoint/2010/main" val="151765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324195"/>
            <a:ext cx="9144000" cy="1772603"/>
          </a:xfrm>
        </p:spPr>
        <p:txBody>
          <a:bodyPr/>
          <a:lstStyle/>
          <a:p>
            <a:r>
              <a:rPr lang="en-US" dirty="0" smtClean="0"/>
              <a:t>Turing attack</a:t>
            </a:r>
            <a:endParaRPr lang="en-US" dirty="0"/>
          </a:p>
        </p:txBody>
      </p:sp>
      <p:sp>
        <p:nvSpPr>
          <p:cNvPr id="3" name="TextBox 2"/>
          <p:cNvSpPr txBox="1"/>
          <p:nvPr/>
        </p:nvSpPr>
        <p:spPr>
          <a:xfrm>
            <a:off x="931025" y="2751513"/>
            <a:ext cx="10016837" cy="3046988"/>
          </a:xfrm>
          <a:prstGeom prst="rect">
            <a:avLst/>
          </a:prstGeom>
          <a:noFill/>
        </p:spPr>
        <p:txBody>
          <a:bodyPr wrap="square" rtlCol="0">
            <a:spAutoFit/>
          </a:bodyPr>
          <a:lstStyle/>
          <a:p>
            <a:pPr lvl="3"/>
            <a:r>
              <a:rPr lang="en-US" sz="3200" dirty="0" smtClean="0"/>
              <a:t>How can we show a machine is Intelligent? Let A = machine. Let C = Intelligent. Let B = someone that “we” claim is intelligent. How can we show </a:t>
            </a:r>
            <a:r>
              <a:rPr lang="en-US" sz="3200" dirty="0"/>
              <a:t>A = C? </a:t>
            </a:r>
            <a:r>
              <a:rPr lang="en-US" sz="3200" dirty="0" smtClean="0"/>
              <a:t>Hmm</a:t>
            </a:r>
            <a:r>
              <a:rPr lang="en-US" sz="3200" dirty="0"/>
              <a:t>. It’s subjective? Well most (</a:t>
            </a:r>
            <a:r>
              <a:rPr lang="en-US" sz="3200" dirty="0" smtClean="0"/>
              <a:t>normal) </a:t>
            </a:r>
            <a:r>
              <a:rPr lang="en-US" sz="3200" dirty="0"/>
              <a:t>say B = C. So </a:t>
            </a:r>
            <a:r>
              <a:rPr lang="en-US" sz="3200" dirty="0" smtClean="0"/>
              <a:t>if can </a:t>
            </a:r>
            <a:r>
              <a:rPr lang="en-US" sz="3200" dirty="0"/>
              <a:t>we show that A = </a:t>
            </a:r>
            <a:r>
              <a:rPr lang="en-US" sz="3200" dirty="0" smtClean="0"/>
              <a:t>B, then we can show that </a:t>
            </a:r>
            <a:r>
              <a:rPr lang="en-US" sz="3200" dirty="0"/>
              <a:t>A = C! </a:t>
            </a:r>
          </a:p>
        </p:txBody>
      </p:sp>
    </p:spTree>
    <p:extLst>
      <p:ext uri="{BB962C8B-B14F-4D97-AF65-F5344CB8AC3E}">
        <p14:creationId xmlns:p14="http://schemas.microsoft.com/office/powerpoint/2010/main" val="330150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Turing </a:t>
            </a:r>
            <a:r>
              <a:rPr lang="en-US" dirty="0"/>
              <a:t>a</a:t>
            </a:r>
            <a:r>
              <a:rPr lang="en-US" dirty="0" smtClean="0"/>
              <a:t>ttack</a:t>
            </a:r>
            <a:endParaRPr lang="en-US" dirty="0"/>
          </a:p>
        </p:txBody>
      </p:sp>
      <p:sp>
        <p:nvSpPr>
          <p:cNvPr id="3" name="Content Placeholder 2"/>
          <p:cNvSpPr>
            <a:spLocks noGrp="1"/>
          </p:cNvSpPr>
          <p:nvPr>
            <p:ph idx="1"/>
          </p:nvPr>
        </p:nvSpPr>
        <p:spPr/>
        <p:txBody>
          <a:bodyPr/>
          <a:lstStyle/>
          <a:p>
            <a:pPr marL="1371600" lvl="3" indent="0">
              <a:buNone/>
            </a:pPr>
            <a:r>
              <a:rPr lang="en-US" sz="3200" dirty="0"/>
              <a:t>So subjective criteria when normal can be reasoned with </a:t>
            </a:r>
            <a:r>
              <a:rPr lang="en-US" sz="3200" dirty="0" smtClean="0"/>
              <a:t>transitivity!</a:t>
            </a:r>
          </a:p>
          <a:p>
            <a:pPr marL="1371600" lvl="3" indent="0">
              <a:buNone/>
            </a:pPr>
            <a:r>
              <a:rPr lang="en-US" sz="3200" dirty="0" smtClean="0"/>
              <a:t>E.g</a:t>
            </a:r>
            <a:r>
              <a:rPr lang="en-US" sz="3200" dirty="0"/>
              <a:t>., let C = Greatest basketball player ever. </a:t>
            </a:r>
            <a:r>
              <a:rPr lang="en-US" sz="3200" dirty="0" smtClean="0"/>
              <a:t>Most “normal” say Jordan. Let Jordan = B. </a:t>
            </a:r>
            <a:r>
              <a:rPr lang="en-US" sz="3200" dirty="0"/>
              <a:t>Now is </a:t>
            </a:r>
            <a:r>
              <a:rPr lang="en-US" sz="3200" dirty="0" err="1"/>
              <a:t>Lebron</a:t>
            </a:r>
            <a:r>
              <a:rPr lang="en-US" sz="3200" dirty="0"/>
              <a:t> </a:t>
            </a:r>
            <a:r>
              <a:rPr lang="en-US" sz="3200" dirty="0" smtClean="0"/>
              <a:t>= the </a:t>
            </a:r>
            <a:r>
              <a:rPr lang="en-US" sz="3200" dirty="0"/>
              <a:t>greatest ever? </a:t>
            </a:r>
            <a:r>
              <a:rPr lang="en-US" sz="3200" dirty="0" smtClean="0"/>
              <a:t>Let </a:t>
            </a:r>
            <a:r>
              <a:rPr lang="en-US" sz="3200" dirty="0" err="1" smtClean="0"/>
              <a:t>Lebron</a:t>
            </a:r>
            <a:r>
              <a:rPr lang="en-US" sz="3200" dirty="0" smtClean="0"/>
              <a:t> = A. </a:t>
            </a:r>
          </a:p>
          <a:p>
            <a:pPr marL="1371600" lvl="3" indent="0">
              <a:buNone/>
            </a:pPr>
            <a:r>
              <a:rPr lang="en-US" sz="3200" dirty="0" smtClean="0"/>
              <a:t>Well </a:t>
            </a:r>
            <a:r>
              <a:rPr lang="en-US" sz="3200" dirty="0"/>
              <a:t>we have to show that A = C, or A </a:t>
            </a:r>
            <a:r>
              <a:rPr lang="en-US" sz="3200" dirty="0" smtClean="0"/>
              <a:t>= B</a:t>
            </a:r>
            <a:r>
              <a:rPr lang="en-US" sz="3200" dirty="0"/>
              <a:t>. Let’s assume A = B. Do we wind up in a contradiction? If so A!=B. If not A </a:t>
            </a:r>
            <a:r>
              <a:rPr lang="en-US" sz="3200" dirty="0" smtClean="0"/>
              <a:t>= B </a:t>
            </a:r>
            <a:r>
              <a:rPr lang="en-US" sz="3200" dirty="0"/>
              <a:t>and A = </a:t>
            </a:r>
            <a:r>
              <a:rPr lang="en-US" sz="3200" dirty="0" smtClean="0"/>
              <a:t>C. Is </a:t>
            </a:r>
            <a:r>
              <a:rPr lang="en-US" sz="3200" dirty="0" err="1" smtClean="0"/>
              <a:t>Lebron</a:t>
            </a:r>
            <a:r>
              <a:rPr lang="en-US" sz="3200" dirty="0" smtClean="0"/>
              <a:t> the greatest? </a:t>
            </a:r>
            <a:endParaRPr lang="en-US" sz="3200" dirty="0"/>
          </a:p>
          <a:p>
            <a:endParaRPr lang="en-US" dirty="0"/>
          </a:p>
        </p:txBody>
      </p:sp>
    </p:spTree>
    <p:extLst>
      <p:ext uri="{BB962C8B-B14F-4D97-AF65-F5344CB8AC3E}">
        <p14:creationId xmlns:p14="http://schemas.microsoft.com/office/powerpoint/2010/main" val="62517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324195"/>
            <a:ext cx="9144000" cy="1772603"/>
          </a:xfrm>
        </p:spPr>
        <p:txBody>
          <a:bodyPr/>
          <a:lstStyle/>
          <a:p>
            <a:r>
              <a:rPr lang="en-US" dirty="0" smtClean="0"/>
              <a:t>Chinese Room Argument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997" y="2372677"/>
            <a:ext cx="7620000" cy="4124325"/>
          </a:xfrm>
          <a:prstGeom prst="rect">
            <a:avLst/>
          </a:prstGeom>
        </p:spPr>
      </p:pic>
    </p:spTree>
    <p:extLst>
      <p:ext uri="{BB962C8B-B14F-4D97-AF65-F5344CB8AC3E}">
        <p14:creationId xmlns:p14="http://schemas.microsoft.com/office/powerpoint/2010/main" val="92710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324195"/>
            <a:ext cx="9144000" cy="1772603"/>
          </a:xfrm>
        </p:spPr>
        <p:txBody>
          <a:bodyPr/>
          <a:lstStyle/>
          <a:p>
            <a:r>
              <a:rPr lang="en-US" dirty="0" smtClean="0"/>
              <a:t>Chinese Room Argument</a:t>
            </a:r>
            <a:endParaRPr lang="en-US" dirty="0"/>
          </a:p>
        </p:txBody>
      </p:sp>
      <p:sp>
        <p:nvSpPr>
          <p:cNvPr id="4" name="TextBox 3"/>
          <p:cNvSpPr txBox="1"/>
          <p:nvPr/>
        </p:nvSpPr>
        <p:spPr>
          <a:xfrm>
            <a:off x="1546167" y="2419004"/>
            <a:ext cx="7888778" cy="2554545"/>
          </a:xfrm>
          <a:prstGeom prst="rect">
            <a:avLst/>
          </a:prstGeom>
          <a:noFill/>
        </p:spPr>
        <p:txBody>
          <a:bodyPr wrap="square" rtlCol="0">
            <a:spAutoFit/>
          </a:bodyPr>
          <a:lstStyle/>
          <a:p>
            <a:r>
              <a:rPr lang="en-US" sz="3200" dirty="0" smtClean="0"/>
              <a:t>Searle defines:</a:t>
            </a:r>
          </a:p>
          <a:p>
            <a:r>
              <a:rPr lang="en-US" sz="3200" dirty="0" smtClean="0"/>
              <a:t>Strong AI = Understanding</a:t>
            </a:r>
          </a:p>
          <a:p>
            <a:r>
              <a:rPr lang="en-US" sz="3200" dirty="0" smtClean="0"/>
              <a:t>Weak AI = pattern recognition and mappings</a:t>
            </a:r>
          </a:p>
          <a:p>
            <a:endParaRPr lang="en-US" sz="3200" dirty="0"/>
          </a:p>
          <a:p>
            <a:r>
              <a:rPr lang="en-US" sz="3200" dirty="0" smtClean="0"/>
              <a:t>What do you think?</a:t>
            </a:r>
            <a:endParaRPr lang="en-US" sz="3200" dirty="0"/>
          </a:p>
        </p:txBody>
      </p:sp>
    </p:spTree>
    <p:extLst>
      <p:ext uri="{BB962C8B-B14F-4D97-AF65-F5344CB8AC3E}">
        <p14:creationId xmlns:p14="http://schemas.microsoft.com/office/powerpoint/2010/main" val="310868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324195"/>
            <a:ext cx="9144000" cy="1772603"/>
          </a:xfrm>
        </p:spPr>
        <p:txBody>
          <a:bodyPr/>
          <a:lstStyle/>
          <a:p>
            <a:r>
              <a:rPr lang="en-US" dirty="0" err="1" smtClean="0"/>
              <a:t>Loebner</a:t>
            </a:r>
            <a:r>
              <a:rPr lang="en-US" dirty="0" smtClean="0"/>
              <a:t> prize </a:t>
            </a:r>
            <a:r>
              <a:rPr lang="en-US" dirty="0" err="1" smtClean="0"/>
              <a:t>Mitsuka</a:t>
            </a:r>
            <a:endParaRPr lang="en-US" dirty="0"/>
          </a:p>
        </p:txBody>
      </p:sp>
      <p:sp>
        <p:nvSpPr>
          <p:cNvPr id="3" name="TextBox 2"/>
          <p:cNvSpPr txBox="1"/>
          <p:nvPr/>
        </p:nvSpPr>
        <p:spPr>
          <a:xfrm>
            <a:off x="1604356" y="2215479"/>
            <a:ext cx="8262851" cy="1323439"/>
          </a:xfrm>
          <a:prstGeom prst="rect">
            <a:avLst/>
          </a:prstGeom>
          <a:noFill/>
        </p:spPr>
        <p:txBody>
          <a:bodyPr wrap="square" rtlCol="0">
            <a:spAutoFit/>
          </a:bodyPr>
          <a:lstStyle/>
          <a:p>
            <a:r>
              <a:rPr lang="en-US" sz="2000" dirty="0"/>
              <a:t>The </a:t>
            </a:r>
            <a:r>
              <a:rPr lang="en-US" sz="2000" dirty="0" err="1"/>
              <a:t>Loebner</a:t>
            </a:r>
            <a:r>
              <a:rPr lang="en-US" sz="2000" dirty="0"/>
              <a:t> Prize is an annual competition in artificial intelligence that awards prizes to the computer programs considered by the judges to be the most human-like. The format of the competition is that of a standard Turing </a:t>
            </a:r>
            <a:r>
              <a:rPr lang="en-US" sz="2000" dirty="0" smtClean="0"/>
              <a:t>test. No one has ever won the silver or gold medal!</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493" y="3657600"/>
            <a:ext cx="3175000" cy="3200400"/>
          </a:xfrm>
          <a:prstGeom prst="rect">
            <a:avLst/>
          </a:prstGeom>
        </p:spPr>
      </p:pic>
    </p:spTree>
    <p:extLst>
      <p:ext uri="{BB962C8B-B14F-4D97-AF65-F5344CB8AC3E}">
        <p14:creationId xmlns:p14="http://schemas.microsoft.com/office/powerpoint/2010/main" val="320029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Mitsuko</a:t>
            </a:r>
            <a:endParaRPr lang="en-US" dirty="0"/>
          </a:p>
        </p:txBody>
      </p:sp>
      <p:pic>
        <p:nvPicPr>
          <p:cNvPr id="1026" name="ymail_attachmentId5699" descr="599ec944-4672-4b08-9703-5639079bd5a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6421" y="0"/>
            <a:ext cx="3322898" cy="683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71600" y="1543050"/>
            <a:ext cx="4562475" cy="4708981"/>
          </a:xfrm>
          <a:prstGeom prst="rect">
            <a:avLst/>
          </a:prstGeom>
          <a:noFill/>
        </p:spPr>
        <p:txBody>
          <a:bodyPr wrap="square" rtlCol="0">
            <a:spAutoFit/>
          </a:bodyPr>
          <a:lstStyle/>
          <a:p>
            <a:r>
              <a:rPr lang="en-US" sz="6000" dirty="0" err="1" smtClean="0"/>
              <a:t>Loebner</a:t>
            </a:r>
            <a:r>
              <a:rPr lang="en-US" sz="6000" dirty="0" smtClean="0"/>
              <a:t> bronze winner in 2013, 2016, 2017, 2018</a:t>
            </a:r>
            <a:endParaRPr lang="en-US" sz="6000" dirty="0"/>
          </a:p>
        </p:txBody>
      </p:sp>
    </p:spTree>
    <p:extLst>
      <p:ext uri="{BB962C8B-B14F-4D97-AF65-F5344CB8AC3E}">
        <p14:creationId xmlns:p14="http://schemas.microsoft.com/office/powerpoint/2010/main" val="393639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7" y="324195"/>
            <a:ext cx="9144000" cy="1772603"/>
          </a:xfrm>
        </p:spPr>
        <p:txBody>
          <a:bodyPr/>
          <a:lstStyle/>
          <a:p>
            <a:r>
              <a:rPr lang="en-US" dirty="0" smtClean="0"/>
              <a:t>Unsupervised vs. Supervised Learning</a:t>
            </a:r>
            <a:endParaRPr lang="en-US" dirty="0"/>
          </a:p>
        </p:txBody>
      </p:sp>
      <p:sp>
        <p:nvSpPr>
          <p:cNvPr id="3" name="TextBox 2"/>
          <p:cNvSpPr txBox="1"/>
          <p:nvPr/>
        </p:nvSpPr>
        <p:spPr>
          <a:xfrm>
            <a:off x="2190750" y="2096798"/>
            <a:ext cx="7705725" cy="4832092"/>
          </a:xfrm>
          <a:prstGeom prst="rect">
            <a:avLst/>
          </a:prstGeom>
          <a:noFill/>
        </p:spPr>
        <p:txBody>
          <a:bodyPr wrap="square" rtlCol="0">
            <a:spAutoFit/>
          </a:bodyPr>
          <a:lstStyle/>
          <a:p>
            <a:r>
              <a:rPr lang="en-US" sz="2800" dirty="0" smtClean="0"/>
              <a:t>Supervised learning is aided by training data and human correction. Here’s some training data. Learn the patterns. Make your best guess at what the patterns are. We’ll feed you test data to figure out if you’ve understood it. If you stray of course we’ll correct you and retrain. Examples include Decision Trees and Neural Networks. </a:t>
            </a:r>
          </a:p>
          <a:p>
            <a:endParaRPr lang="en-US" sz="2800" dirty="0"/>
          </a:p>
          <a:p>
            <a:r>
              <a:rPr lang="en-US" sz="2800" dirty="0" smtClean="0"/>
              <a:t>Unsupervised learning is uncorrected and runs on data. It can’t classify things “yet”. But is very good at clustering and anomaly detection. </a:t>
            </a:r>
          </a:p>
        </p:txBody>
      </p:sp>
    </p:spTree>
    <p:extLst>
      <p:ext uri="{BB962C8B-B14F-4D97-AF65-F5344CB8AC3E}">
        <p14:creationId xmlns:p14="http://schemas.microsoft.com/office/powerpoint/2010/main" val="796136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article}\pagestyle{empty}&#10;&#10;\textwidth11cm&#10;&#10;\def\argmax{\mathop{\rm argmax}}&#10;\def\argmin{\mathop{\rm argmin}}&#10;\newcommand{\tand}{\wedge}&#10;\newcommand{\tor}{\vee}&#10;\newcommand{\union}{\cup}&#10;\newcommand{\intersection}{\cap}&#10;\newcommand{\ch}{$\surd$}&#10;\newcommand{\pgm}[1]{{\sc #1}}&#10;\newcommand{\la}{\leftarrow}&#10;\newcommand{\ra}{\rightarrow}&#10;\newcommand{\&lt;}{\langle}&#10;\newcommand{\lra}{\leftrightarrow}&#10;\newcommand{\bi}{\begin{itemize}}&#10;\newcommand{\ei}{\end{itemize}}&#10;\newcommand{\be}{\begin{enumerate}}&#10;\newcommand{\ee}{\end{enumerate}}&#10;\newcommand{\entails}{\vdash}&#10;\newcommand{\ask}{{\bf $\longrightarrow$ Ask? }}&#10;\newcommand{\imp}{{$\Longrightarrow$\hspace{0.1cm}}}&#10;\newenvironment{definition}{{\bf Definition: }\em}{}&#10;\newenvironment{theorem}{{\bf Theorem: }\em}{}&#10;\newenvironment{corollary}{{\bf Corollary: }\em}{}&#10;\newenvironment{lemma}{{\bf Lemma: }\em}{}&#10;\newenvironment{assumption}{{\bf Assumption: }\em}{}&#10;\newenvironment{optimizationproblem}{{\bf Optimization Problem: }\em}{}&#10;\newenvironment{proof}{{\bf Proof: }\em}{$\box$}&#10;&#10;\newcommand{\x}{\vec{x}} % input pattern&#10;\newcommand{\y}{y}       % target value&#10;\newcommand{\Sample}{{S}}  % training sample&#10;\newcommand{\n}{n}       % number of training examples&#10;\newcommand{\N}{N}       % dimensionality of input space&#10;\newcommand{\F}{X}       % feature space&#10;\newcommand{\R}{R}       % risk&#10;\newcommand{\Learner}{{\cal{L}}}    % learner&#10;\newcommand{\HS}{{\cal{H}}}    % hypothesis space&#10;\newcommand{\AL}{\vec{\alpha}}   % vector of alphas&#10;\newcommand{\w}{{\vec{w}}}   % weight vector&#10;\newcommand{\Real}{\Re}     % set of real number&#10;\newcommand{\Nat}{\hbox{\bf N}}     % set of natural numbers&#10;\newcommand{\e}{{e}}     % the number e&#10;\newcommand{\Err}{Err}       % risk&#10;\newcommand{\Prec}{Prec}       % risk&#10;\newcommand{\Rec}{Rec}       % risk&#10;\newcommand{\Fone}{{F1}}       % risk&#10;&#10;\newcommand{\sgn}{\hbox{sgn}}     % sign function&#10;\newcommand{\eq}[1]{(\protect\ref{#1})}&#10;\renewcommand{\sec}[1]{section~\protect\ref{#1}}&#10;\newcommand{\chap}[1]{chapter~\protect\ref{#1}}&#10;\newcommand{\fig}[1]{figure~\protect\ref{#1}}&#10;\newcommand{\tab}[1]{table~\protect\ref{#1}}&#10;\newcommand{\svmlight}{$\mbox{\em SVM}^{light}$}&#10;&#10;\newcommand{\C}{{\cal C}}&#10;\newcommand{\ev}{{\bf v}}&#10;\newcommand{\EV}{{\bf V}}&#10;\newcommand{\X}{{\hbox{\bf X}}}&#10;\newcommand{\EVapp}{\tilde{\hbox{\bf V}}}&#10;\newcommand{\app}[1]{Appendix~\protect\ref{#1}}&#10;&#10;\begin{document}&#10;\addtolength{\tabcolsep}{-2.0mm}&#10;\begin{tabular}{|cccc|c|} \hline&#10;        &amp; F &amp; S &amp; P &amp; BigTip \\ \hline&#10;$\x_1\!=\!($ &amp; g,      &amp; y,       &amp; a        $)$&amp; $f(\x_1)\!=\!1$        \\&#10;$\x_2\!=\!($ &amp; g,      &amp; n,       &amp; h        $)$&amp; $f(\x_2)\!=\!0$        \\&#10;$\x_3\!=\!($ &amp; g,      &amp; y,       &amp; h        $)$&amp; $f(\x_3)\!=\!1$        \\&#10;$\x_4\!=\!($ &amp; g,      &amp; n,       &amp; a        $)$&amp; $f(\x_4)\!=\!1$        \\&#10;$\x_5\!=\!($ &amp; m,      &amp; y,       &amp; a        $)$&amp; $f(\x_5)\!=\!0$        \\&#10;$\x_6\!=\!($ &amp; y,      &amp; y,       &amp; a        $)$&amp; $f(\x_6)\!=\!0$        \\&#10;$\x_7\!=\!($ &amp; g,      &amp; y,       &amp; a        $)$&amp; $f(\x_7)\!=\!1$        \\&#10;$\x_8\!=\!($ &amp; g,      &amp; y,       &amp; h        $)$&amp; $f(\x_8)\!=\!1$        \\&#10;$\x_9\!=\!($ &amp; m,      &amp; y,       &amp; a        $)$&amp; $f(\x_9)\!=\!0$        \\&#10;$\x_{10}\!=\!($&amp; g,      &amp; y,       &amp; a        $)$&amp; $f(\x_{10})\!=\!1$      \\ \hline&#10;\end{tabular}\end{document}&#10;"/>
  <p:tag name="EXTERNALNAME" val="txp_fig"/>
  <p:tag name="BLEND" val="False"/>
  <p:tag name="TRANSPARENT" val="False"/>
  <p:tag name="KEEPFILES" val="False"/>
  <p:tag name="DEBUGPAUSE" val="False"/>
  <p:tag name="RESOLUTION" val="600"/>
  <p:tag name="TIMEOUT" val="(none)"/>
  <p:tag name="BOXWIDTH" val="354"/>
  <p:tag name="BOXHEIGHT" val="370"/>
  <p:tag name="BOXFONT" val="10"/>
  <p:tag name="BOXWRAP" val="False"/>
  <p:tag name="WORKAROUNDTRANSPARENCYBUG" val="False"/>
  <p:tag name="ALLOWFONTSUBSTITUTION" val="False"/>
  <p:tag name="BITMAPFORMAT" val="bmpmono"/>
  <p:tag name="ORIGWIDTH" val="106.875"/>
  <p:tag name="PICTUREFILESIZE" val="12505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article}\pagestyle{empty}&#10;&#10;\textwidth11cm&#10;&#10;\def\argmax{\mathop{\rm argmax}}&#10;\def\argmin{\mathop{\rm argmin}}&#10;\newcommand{\tand}{\wedge}&#10;\newcommand{\tor}{\vee}&#10;\newcommand{\union}{\cup}&#10;\newcommand{\intersection}{\cap}&#10;\newcommand{\ch}{$\surd$}&#10;\newcommand{\pgm}[1]{{\sc #1}}&#10;\newcommand{\la}{\leftarrow}&#10;\newcommand{\ra}{\rightarrow}&#10;\newcommand{\&lt;}{\langle}&#10;\newcommand{\lra}{\leftrightarrow}&#10;\newcommand{\bi}{\begin{itemize}}&#10;\newcommand{\ei}{\end{itemize}}&#10;\newcommand{\be}{\begin{enumerate}}&#10;\newcommand{\ee}{\end{enumerate}}&#10;\newcommand{\entails}{\vdash}&#10;\newcommand{\ask}{{\bf $\longrightarrow$ Ask? }}&#10;\newcommand{\imp}{{$\Longrightarrow$\hspace{0.1cm}}}&#10;\newenvironment{definition}{{\bf Definition: }\em}{}&#10;\newenvironment{theorem}{{\bf Theorem: }\em}{}&#10;\newenvironment{corollary}{{\bf Corollary: }\em}{}&#10;\newenvironment{lemma}{{\bf Lemma: }\em}{}&#10;\newenvironment{assumption}{{\bf Assumption: }\em}{}&#10;\newenvironment{optimizationproblem}{{\bf Optimization Problem: }\em}{}&#10;\newenvironment{proof}{{\bf Proof: }\em}{$\box$}&#10;&#10;\newcommand{\x}{\vec{x}} % input pattern&#10;\newcommand{\y}{y}       % target value&#10;\newcommand{\Sample}{{S}}  % training sample&#10;\newcommand{\n}{n}       % number of training examples&#10;\newcommand{\N}{N}       % dimensionality of input space&#10;\newcommand{\F}{X}       % feature space&#10;\newcommand{\R}{R}       % risk&#10;\newcommand{\Learner}{{\cal{L}}}    % learner&#10;\newcommand{\HS}{{\cal{H}}}    % hypothesis space&#10;\newcommand{\AL}{\vec{\alpha}}   % vector of alphas&#10;\newcommand{\w}{{\vec{w}}}   % weight vector&#10;\newcommand{\Real}{\Re}     % set of real number&#10;\newcommand{\Nat}{\hbox{\bf N}}     % set of natural numbers&#10;\newcommand{\e}{{e}}     % the number e&#10;\newcommand{\Err}{Err}       % risk&#10;\newcommand{\Prec}{Prec}       % risk&#10;\newcommand{\Rec}{Rec}       % risk&#10;\newcommand{\Fone}{{F1}}       % risk&#10;&#10;\newcommand{\sgn}{\hbox{sgn}}     % sign function&#10;\newcommand{\eq}[1]{(\protect\ref{#1})}&#10;\renewcommand{\sec}[1]{section~\protect\ref{#1}}&#10;\newcommand{\chap}[1]{chapter~\protect\ref{#1}}&#10;\newcommand{\fig}[1]{figure~\protect\ref{#1}}&#10;\newcommand{\tab}[1]{table~\protect\ref{#1}}&#10;\newcommand{\svmlight}{$\mbox{\em SVM}^{light}$}&#10;&#10;\newcommand{\C}{{\cal C}}&#10;\newcommand{\ev}{{\bf v}}&#10;\newcommand{\EV}{{\bf V}}&#10;\newcommand{\X}{{\hbox{\bf X}}}&#10;\newcommand{\EVapp}{\tilde{\hbox{\bf V}}}&#10;\newcommand{\app}[1]{Appendix~\protect\ref{#1}}&#10;&#10;\begin{document}&#10;\addtolength{\tabcolsep}{-2.0mm}&#10;\begin{tabular}{|cccc|c|} \hline&#10;        &amp; F &amp; S &amp; P &amp; BigTip \\ \hline&#10;$\x_1\!=\!($ &amp; g,      &amp; y,       &amp; a        $)$&amp; $f(\x_1)\!=\!1$        \\&#10;$\x_2\!=\!($ &amp; g,      &amp; n,       &amp; h        $)$&amp; $f(\x_2)\!=\!0$        \\&#10;$\x_3\!=\!($ &amp; g,      &amp; y,       &amp; h        $)$&amp; $f(\x_3)\!=\!1$        \\&#10;$\x_4\!=\!($ &amp; g,      &amp; n,       &amp; a        $)$&amp; $f(\x_4)\!=\!1$        \\&#10;$\x_5\!=\!($ &amp; m,      &amp; y,       &amp; a        $)$&amp; $f(\x_5)\!=\!0$        \\&#10;$\x_6\!=\!($ &amp; y,      &amp; y,       &amp; a        $)$&amp; $f(\x_6)\!=\!0$        \\&#10;$\x_7\!=\!($ &amp; g,      &amp; y,       &amp; a        $)$&amp; $f(\x_7)\!=\!1$        \\&#10;$\x_8\!=\!($ &amp; g,      &amp; y,       &amp; h        $)$&amp; $f(\x_8)\!=\!1$        \\&#10;$\x_9\!=\!($ &amp; m,      &amp; y,       &amp; a        $)$&amp; $f(\x_9)\!=\!0$        \\&#10;$\x_{10}\!=\!($&amp; g,      &amp; y,       &amp; a        $)$&amp; $f(\x_{10})\!=\!1$      \\ \hline&#10;\end{tabular}\end{document}&#10;"/>
  <p:tag name="EXTERNALNAME" val="txp_fig"/>
  <p:tag name="BLEND" val="False"/>
  <p:tag name="TRANSPARENT" val="False"/>
  <p:tag name="KEEPFILES" val="False"/>
  <p:tag name="DEBUGPAUSE" val="False"/>
  <p:tag name="RESOLUTION" val="600"/>
  <p:tag name="TIMEOUT" val="(none)"/>
  <p:tag name="BOXWIDTH" val="354"/>
  <p:tag name="BOXHEIGHT" val="370"/>
  <p:tag name="BOXFONT" val="10"/>
  <p:tag name="BOXWRAP" val="False"/>
  <p:tag name="WORKAROUNDTRANSPARENCYBUG" val="False"/>
  <p:tag name="ALLOWFONTSUBSTITUTION" val="False"/>
  <p:tag name="BITMAPFORMAT" val="bmpmono"/>
  <p:tag name="ORIGWIDTH" val="106.875"/>
  <p:tag name="PICTUREFILESIZE" val="1250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TotalTime>
  <Words>887</Words>
  <Application>Microsoft Office PowerPoint</Application>
  <PresentationFormat>Widescreen</PresentationFormat>
  <Paragraphs>183</Paragraphs>
  <Slides>22</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游ゴシック</vt:lpstr>
      <vt:lpstr>Arial</vt:lpstr>
      <vt:lpstr>Calibri</vt:lpstr>
      <vt:lpstr>Calibri Light</vt:lpstr>
      <vt:lpstr>Wingdings</vt:lpstr>
      <vt:lpstr>Office Theme</vt:lpstr>
      <vt:lpstr>Document</vt:lpstr>
      <vt:lpstr>AI and Machine Learning</vt:lpstr>
      <vt:lpstr>The Turing Test</vt:lpstr>
      <vt:lpstr>Turing attack</vt:lpstr>
      <vt:lpstr>Turing attack</vt:lpstr>
      <vt:lpstr>Chinese Room Argument</vt:lpstr>
      <vt:lpstr>Chinese Room Argument</vt:lpstr>
      <vt:lpstr>Loebner prize Mitsuka</vt:lpstr>
      <vt:lpstr>Mitsuko</vt:lpstr>
      <vt:lpstr>Unsupervised vs. Supervised Learning</vt:lpstr>
      <vt:lpstr>Decision Tree Learning</vt:lpstr>
      <vt:lpstr>PowerPoint Presentation</vt:lpstr>
      <vt:lpstr>Decision Tree</vt:lpstr>
      <vt:lpstr>Inductive Learning Example</vt:lpstr>
      <vt:lpstr>Entropy &amp; Information Gain</vt:lpstr>
      <vt:lpstr>Information Gain</vt:lpstr>
      <vt:lpstr>Excel example</vt:lpstr>
      <vt:lpstr>Decision Tree Example: “BigTip”</vt:lpstr>
      <vt:lpstr>Top-Down Induction of Decision Tree: Big Tip Example </vt:lpstr>
      <vt:lpstr>An example</vt:lpstr>
      <vt:lpstr>An example</vt:lpstr>
      <vt:lpstr>An example</vt:lpstr>
      <vt:lpstr>PowerPoint Presentation</vt:lpstr>
    </vt:vector>
  </TitlesOfParts>
  <Company>FINRA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Machine Learning</dc:title>
  <dc:creator>Saggar, Prem</dc:creator>
  <cp:lastModifiedBy>Saggar, Prem</cp:lastModifiedBy>
  <cp:revision>16</cp:revision>
  <dcterms:created xsi:type="dcterms:W3CDTF">2018-11-05T16:18:53Z</dcterms:created>
  <dcterms:modified xsi:type="dcterms:W3CDTF">2018-11-07T18:01:57Z</dcterms:modified>
</cp:coreProperties>
</file>