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98" r:id="rId3"/>
    <p:sldId id="29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EBC3-E9C1-4941-8363-7ABCD83285C9}" type="datetimeFigureOut"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204D-8DFA-C14C-B43C-A6917878D8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0ABE-E77C-4F42-9C74-B475C7A55212}" type="datetimeFigureOut"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F50B-B658-114F-8991-03D2B7FED2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5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6FC74-7A8A-473C-AB8C-AACF41B94A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6FC74-7A8A-473C-AB8C-AACF41B94A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A78B-2291-A44D-BF38-3B12DBE89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Next Regular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venir Next Regular"/>
          <a:ea typeface="+mn-ea"/>
          <a:cs typeface="Avenir Next Regular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316" y="685800"/>
            <a:ext cx="30713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kern="1200" spc="0" dirty="0">
                <a:latin typeface="Avenir Next Regular"/>
                <a:cs typeface="Avenir Next Regular"/>
              </a:rPr>
              <a:t>CMSC417</a:t>
            </a:r>
            <a:endParaRPr kern="1200" spc="0" dirty="0">
              <a:latin typeface="Avenir Next Regular"/>
              <a:cs typeface="Avenir Next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53152"/>
            <a:ext cx="8229600" cy="1456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 algn="ctr">
              <a:spcBef>
                <a:spcPts val="100"/>
              </a:spcBef>
            </a:pPr>
            <a:r>
              <a:rPr sz="6000" b="1" spc="-135" dirty="0">
                <a:solidFill>
                  <a:srgbClr val="1F487C"/>
                </a:solidFill>
                <a:latin typeface="Avenir Next Regular"/>
                <a:cs typeface="Avenir Next Regular"/>
              </a:rPr>
              <a:t>Computer </a:t>
            </a:r>
            <a:r>
              <a:rPr sz="6000" b="1" spc="-120" dirty="0">
                <a:solidFill>
                  <a:srgbClr val="1F487C"/>
                </a:solidFill>
                <a:latin typeface="Avenir Next Regular"/>
                <a:cs typeface="Avenir Next Regular"/>
              </a:rPr>
              <a:t>Networks </a:t>
            </a:r>
            <a:endParaRPr lang="en-US" sz="6000" b="1" spc="-120" dirty="0">
              <a:solidFill>
                <a:srgbClr val="1F487C"/>
              </a:solidFill>
              <a:latin typeface="Avenir Next Regular"/>
              <a:cs typeface="Avenir Next Regular"/>
            </a:endParaRPr>
          </a:p>
          <a:p>
            <a:pPr marL="12700" marR="5080" indent="226695" algn="ctr">
              <a:spcBef>
                <a:spcPts val="100"/>
              </a:spcBef>
            </a:pPr>
            <a:r>
              <a:rPr sz="3300" spc="-120" dirty="0">
                <a:latin typeface="Avenir Next Regular"/>
                <a:cs typeface="Avenir Next Regular"/>
              </a:rPr>
              <a:t> </a:t>
            </a:r>
            <a:r>
              <a:rPr sz="3300" spc="-165" dirty="0">
                <a:latin typeface="Avenir Next Regular"/>
                <a:cs typeface="Avenir Next Regular"/>
              </a:rPr>
              <a:t>Prof. </a:t>
            </a:r>
            <a:r>
              <a:rPr lang="en-US" sz="3300" spc="-165" dirty="0">
                <a:latin typeface="Avenir Next Regular"/>
                <a:cs typeface="Avenir Next Regular"/>
              </a:rPr>
              <a:t> </a:t>
            </a:r>
            <a:r>
              <a:rPr sz="3300" spc="-200" dirty="0">
                <a:latin typeface="Avenir Next Regular"/>
                <a:cs typeface="Avenir Next Regular"/>
              </a:rPr>
              <a:t>Ashok </a:t>
            </a:r>
            <a:r>
              <a:rPr sz="3300" spc="-490" dirty="0">
                <a:latin typeface="Avenir Next Regular"/>
                <a:cs typeface="Avenir Next Regular"/>
              </a:rPr>
              <a:t>K</a:t>
            </a:r>
            <a:r>
              <a:rPr sz="3300" spc="-210" dirty="0">
                <a:latin typeface="Avenir Next Regular"/>
                <a:cs typeface="Avenir Next Regular"/>
              </a:rPr>
              <a:t> </a:t>
            </a:r>
            <a:r>
              <a:rPr lang="en-US" sz="3300" spc="-210" dirty="0">
                <a:latin typeface="Avenir Next Regular"/>
                <a:cs typeface="Avenir Next Regular"/>
              </a:rPr>
              <a:t>. </a:t>
            </a:r>
            <a:r>
              <a:rPr sz="3300" spc="-180" dirty="0">
                <a:latin typeface="Avenir Next Regular"/>
                <a:cs typeface="Avenir Next Regular"/>
              </a:rPr>
              <a:t>Agrawala</a:t>
            </a:r>
            <a:endParaRPr sz="3300" dirty="0">
              <a:latin typeface="Avenir Next Regular"/>
              <a:cs typeface="Avenir Next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8888" y="5638800"/>
            <a:ext cx="4086225" cy="82009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spcBef>
                <a:spcPts val="655"/>
              </a:spcBef>
            </a:pPr>
            <a:r>
              <a:rPr sz="2100" spc="204" dirty="0">
                <a:latin typeface="Avenir Next Regular"/>
                <a:cs typeface="Avenir Next Regular"/>
              </a:rPr>
              <a:t>© </a:t>
            </a:r>
            <a:r>
              <a:rPr sz="2100" spc="-105" dirty="0">
                <a:latin typeface="Avenir Next Regular"/>
                <a:cs typeface="Avenir Next Regular"/>
              </a:rPr>
              <a:t>201</a:t>
            </a:r>
            <a:r>
              <a:rPr lang="en-US" sz="2100" spc="-105" dirty="0">
                <a:latin typeface="Avenir Next Regular"/>
                <a:cs typeface="Avenir Next Regular"/>
              </a:rPr>
              <a:t>9</a:t>
            </a:r>
            <a:r>
              <a:rPr sz="2100" spc="-105" dirty="0">
                <a:latin typeface="Avenir Next Regular"/>
                <a:cs typeface="Avenir Next Regular"/>
              </a:rPr>
              <a:t> </a:t>
            </a:r>
            <a:r>
              <a:rPr sz="2100" spc="-130" dirty="0">
                <a:latin typeface="Avenir Next Regular"/>
                <a:cs typeface="Avenir Next Regular"/>
              </a:rPr>
              <a:t>Ashok</a:t>
            </a:r>
            <a:r>
              <a:rPr sz="2100" spc="-55" dirty="0">
                <a:latin typeface="Avenir Next Regular"/>
                <a:cs typeface="Avenir Next Regular"/>
              </a:rPr>
              <a:t> </a:t>
            </a:r>
            <a:r>
              <a:rPr sz="2100" spc="-114" dirty="0">
                <a:latin typeface="Avenir Next Regular"/>
                <a:cs typeface="Avenir Next Regular"/>
              </a:rPr>
              <a:t>Agrawala</a:t>
            </a:r>
            <a:endParaRPr lang="en-US" sz="2100" spc="-114" dirty="0">
              <a:latin typeface="Avenir Next Regular"/>
              <a:cs typeface="Avenir Next Regular"/>
            </a:endParaRPr>
          </a:p>
          <a:p>
            <a:pPr algn="ctr">
              <a:spcBef>
                <a:spcPts val="655"/>
              </a:spcBef>
            </a:pPr>
            <a:r>
              <a:rPr lang="en-US" sz="2100" spc="-114" dirty="0">
                <a:latin typeface="Avenir Next Regular"/>
                <a:cs typeface="Avenir Next Regular"/>
              </a:rPr>
              <a:t>September 4, 2018</a:t>
            </a:r>
            <a:endParaRPr sz="2100" dirty="0">
              <a:latin typeface="Avenir Next Regular"/>
              <a:cs typeface="Avenir Next Regular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17343"/>
          </a:xfrm>
        </p:spPr>
        <p:txBody>
          <a:bodyPr/>
          <a:lstStyle/>
          <a:p>
            <a:r>
              <a:rPr lang="en-US" sz="2500" dirty="0">
                <a:latin typeface="Avenir Next Regular"/>
                <a:cs typeface="Avenir Next Regular"/>
              </a:rPr>
              <a:t>A service is provided to the layer above as primitives</a:t>
            </a:r>
          </a:p>
          <a:p>
            <a:r>
              <a:rPr lang="en-US" sz="2500" dirty="0">
                <a:latin typeface="Avenir Next Regular"/>
                <a:cs typeface="Avenir Next Regular"/>
              </a:rPr>
              <a:t>Hypothetical example of service primitives that may provide a reliably byte stream (connection-oriented) service: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72" y="3277781"/>
            <a:ext cx="7729988" cy="30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97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venir Next Regular"/>
                <a:cs typeface="Avenir Next Regular"/>
              </a:rPr>
              <a:t>Hypothetical example of how these primitives may be used for a client-server interaction</a:t>
            </a:r>
          </a:p>
          <a:p>
            <a:pPr marL="0" indent="0">
              <a:buNone/>
            </a:pPr>
            <a:endParaRPr lang="en-US" sz="2500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11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77460" y="2659723"/>
            <a:ext cx="7053431" cy="3543300"/>
            <a:chOff x="895350" y="2124075"/>
            <a:chExt cx="7053431" cy="3543300"/>
          </a:xfrm>
        </p:grpSpPr>
        <p:grpSp>
          <p:nvGrpSpPr>
            <p:cNvPr id="37" name="Group 36"/>
            <p:cNvGrpSpPr/>
            <p:nvPr/>
          </p:nvGrpSpPr>
          <p:grpSpPr>
            <a:xfrm>
              <a:off x="895350" y="2124075"/>
              <a:ext cx="7053431" cy="3543300"/>
              <a:chOff x="657225" y="1828800"/>
              <a:chExt cx="7053431" cy="354330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38238" y="3776662"/>
                <a:ext cx="31908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3890962" y="3767139"/>
                <a:ext cx="317182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2352675" y="1838325"/>
                <a:ext cx="8418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Client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038725" y="1828800"/>
                <a:ext cx="939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Server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2733675" y="2771775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H="1">
                <a:off x="2724150" y="3000375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2743200" y="3705225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H="1">
                <a:off x="2733675" y="4038600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2771775" y="4686300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2762250" y="4914900"/>
                <a:ext cx="27432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5648325" y="2238375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LISTEN (0)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657850" y="2781300"/>
                <a:ext cx="1180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648325" y="2981325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RECEIVE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667375" y="3819525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SEND (4)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57850" y="4733925"/>
                <a:ext cx="205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DISCONNECT (6)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38225" y="2581275"/>
                <a:ext cx="1668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CONNECT (1)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43050" y="3491984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SEND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62050" y="3724275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RECEIVE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57225" y="4476750"/>
                <a:ext cx="205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DISCONNECT (5)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43250" y="2495550"/>
                <a:ext cx="1877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Connect request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181350" y="3048000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response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62300" y="3409950"/>
                <a:ext cx="1890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Request </a:t>
                </a:r>
                <a:r>
                  <a:rPr lang="en-US"/>
                  <a:t>for data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619500" y="4067175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Reply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90900" y="4419600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Disconnect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90900" y="4953000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Disconnect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53250" y="316444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(2)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66975" y="387881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41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26948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Avenir Next Regular"/>
                <a:cs typeface="Avenir Next Regular"/>
              </a:rPr>
              <a:t>Packets sent in a simple client-server interaction on a connection-oriented network: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12</a:t>
            </a:fld>
            <a:endParaRPr lang="en-US"/>
          </a:p>
        </p:txBody>
      </p:sp>
      <p:pic>
        <p:nvPicPr>
          <p:cNvPr id="7" name="Picture 4" descr="1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10937"/>
            <a:ext cx="8239125" cy="232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90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Relationship of services to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8505"/>
          </a:xfrm>
        </p:spPr>
        <p:txBody>
          <a:bodyPr/>
          <a:lstStyle/>
          <a:p>
            <a:pPr>
              <a:tabLst>
                <a:tab pos="7680960" algn="r"/>
              </a:tabLst>
            </a:pPr>
            <a:r>
              <a:rPr lang="en-US" sz="3000" dirty="0"/>
              <a:t>A layer provides a </a:t>
            </a:r>
            <a:r>
              <a:rPr lang="en-US" sz="3000" b="1" dirty="0">
                <a:solidFill>
                  <a:srgbClr val="FF0000"/>
                </a:solidFill>
              </a:rPr>
              <a:t>service</a:t>
            </a:r>
            <a:r>
              <a:rPr lang="en-US" sz="3000" dirty="0"/>
              <a:t> to the one above [vertical]</a:t>
            </a:r>
          </a:p>
          <a:p>
            <a:pPr>
              <a:tabLst>
                <a:tab pos="7680960" algn="r"/>
              </a:tabLst>
            </a:pPr>
            <a:r>
              <a:rPr lang="en-US" sz="3000" dirty="0"/>
              <a:t>A layer talks to its peer using a </a:t>
            </a:r>
            <a:r>
              <a:rPr lang="en-US" sz="3000" b="1" dirty="0">
                <a:solidFill>
                  <a:srgbClr val="FF0000"/>
                </a:solidFill>
              </a:rPr>
              <a:t>protocol  </a:t>
            </a:r>
            <a:r>
              <a:rPr lang="en-US" sz="3000" dirty="0"/>
              <a:t>[horizontal]</a:t>
            </a:r>
            <a:endParaRPr lang="en-US" sz="3000" u="sng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075" y="3594150"/>
            <a:ext cx="6580298" cy="27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56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  <a:latin typeface="Avenir Next Regular"/>
                <a:cs typeface="Avenir Next Regular"/>
              </a:rPr>
              <a:t>Reference models </a:t>
            </a:r>
            <a:r>
              <a:rPr lang="en-US" sz="3500" dirty="0">
                <a:latin typeface="Avenir Next Regular"/>
                <a:cs typeface="Avenir Next Regular"/>
              </a:rPr>
              <a:t>describe the layers in a network architecture.</a:t>
            </a:r>
            <a:endParaRPr lang="en-US">
              <a:latin typeface="Avenir Next Regular"/>
              <a:cs typeface="Avenir Next Regular"/>
            </a:endParaRPr>
          </a:p>
          <a:p>
            <a:pPr lvl="1">
              <a:buFont typeface="Arial"/>
              <a:buChar char="•"/>
            </a:pPr>
            <a:r>
              <a:rPr lang="en-US" sz="3000" dirty="0"/>
              <a:t>OSI reference model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000" dirty="0"/>
          </a:p>
          <a:p>
            <a:pPr lvl="1">
              <a:buFont typeface="Arial"/>
              <a:buChar char="•"/>
            </a:pPr>
            <a:r>
              <a:rPr lang="en-US" sz="3000" dirty="0"/>
              <a:t>TCP/IP reference model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000" dirty="0"/>
          </a:p>
          <a:p>
            <a:pPr lvl="1">
              <a:buFont typeface="Arial"/>
              <a:buChar char="•"/>
            </a:pPr>
            <a:r>
              <a:rPr lang="en-US" sz="3000" dirty="0"/>
              <a:t>Model used for this text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000" dirty="0"/>
          </a:p>
          <a:p>
            <a:pPr marL="0" indent="0">
              <a:buNone/>
            </a:pPr>
            <a:endParaRPr lang="en-US">
              <a:latin typeface="Avenir Next Regular"/>
              <a:cs typeface="Avenir Next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14</a:t>
            </a:fld>
            <a:endParaRPr lang="en-US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51233" y="3917892"/>
            <a:ext cx="5701967" cy="5268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851233" y="3363983"/>
            <a:ext cx="5701967" cy="5268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851233" y="2837094"/>
            <a:ext cx="5701967" cy="5268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15</a:t>
            </a:fld>
            <a:endParaRPr lang="en-US"/>
          </a:p>
        </p:txBody>
      </p:sp>
      <p:pic>
        <p:nvPicPr>
          <p:cNvPr id="7" name="Picture 4" descr="1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966" y="1160464"/>
            <a:ext cx="5722815" cy="4694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11448" y="6008617"/>
            <a:ext cx="3117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Next Regular"/>
                <a:cs typeface="Avenir Next Regular"/>
              </a:rPr>
              <a:t>The OSI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308430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OSI reference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097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>
                <a:latin typeface="Avenir Next Regular"/>
                <a:cs typeface="Avenir Next Regular"/>
              </a:rPr>
              <a:t>A principled, international standard, seven layer model to connect different systems.</a:t>
            </a:r>
          </a:p>
          <a:p>
            <a:pPr marL="0" indent="0">
              <a:buNone/>
            </a:pPr>
            <a:endParaRPr lang="en-US" sz="3000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830" t="14352" r="63162" b="2546"/>
          <a:stretch>
            <a:fillRect/>
          </a:stretch>
        </p:blipFill>
        <p:spPr bwMode="auto">
          <a:xfrm>
            <a:off x="457200" y="2697371"/>
            <a:ext cx="22574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85261" y="2946747"/>
            <a:ext cx="58158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Provides functions needed by users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Converts different representations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Manages task dialogs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Provides end-to-end delivery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Sends packets over multiple links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Sends frames of information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Avenir Next Regular"/>
                <a:cs typeface="Avenir Next Regular"/>
              </a:rPr>
              <a:t>Sends bits as signals</a:t>
            </a:r>
          </a:p>
        </p:txBody>
      </p:sp>
    </p:spTree>
    <p:extLst>
      <p:ext uri="{BB962C8B-B14F-4D97-AF65-F5344CB8AC3E}">
        <p14:creationId xmlns:p14="http://schemas.microsoft.com/office/powerpoint/2010/main" val="353432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TCP/IP reference model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500">
                <a:latin typeface="Avenir Next Regular"/>
                <a:cs typeface="Avenir Next Regular"/>
              </a:rPr>
              <a:t>Link layer</a:t>
            </a:r>
          </a:p>
          <a:p>
            <a:pPr>
              <a:buFontTx/>
              <a:buChar char="•"/>
            </a:pPr>
            <a:r>
              <a:rPr lang="en-US" sz="3500">
                <a:latin typeface="Avenir Next Regular"/>
                <a:cs typeface="Avenir Next Regular"/>
              </a:rPr>
              <a:t>Internet layer</a:t>
            </a:r>
          </a:p>
          <a:p>
            <a:pPr>
              <a:buFontTx/>
              <a:buChar char="•"/>
            </a:pPr>
            <a:r>
              <a:rPr lang="en-US" sz="3500">
                <a:latin typeface="Avenir Next Regular"/>
                <a:cs typeface="Avenir Next Regular"/>
              </a:rPr>
              <a:t>Transport layer</a:t>
            </a:r>
          </a:p>
          <a:p>
            <a:pPr>
              <a:buFontTx/>
              <a:buChar char="•"/>
            </a:pPr>
            <a:r>
              <a:rPr lang="en-US" sz="3500">
                <a:latin typeface="Avenir Next Regular"/>
                <a:cs typeface="Avenir Next Regular"/>
              </a:rPr>
              <a:t>Application layer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24875" y="22521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TCP/IP reference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0983"/>
          </a:xfrm>
        </p:spPr>
        <p:txBody>
          <a:bodyPr/>
          <a:lstStyle/>
          <a:p>
            <a:pPr marL="0" indent="0">
              <a:buNone/>
            </a:pPr>
            <a:r>
              <a:rPr lang="en-US" sz="2500" i="1" dirty="0">
                <a:latin typeface="Avenir Next Regular"/>
                <a:cs typeface="Avenir Next Regular"/>
              </a:rPr>
              <a:t>A four layer model derived from experimentation; omits some OSI layers and uses the IP as the network.</a:t>
            </a:r>
          </a:p>
          <a:p>
            <a:pPr marL="0" indent="0">
              <a:buNone/>
            </a:pPr>
            <a:endParaRPr lang="en-US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" y="2713371"/>
            <a:ext cx="7225830" cy="3028950"/>
            <a:chOff x="959085" y="2409825"/>
            <a:chExt cx="7225830" cy="30289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247"/>
            <a:stretch>
              <a:fillRect/>
            </a:stretch>
          </p:blipFill>
          <p:spPr bwMode="auto">
            <a:xfrm>
              <a:off x="959085" y="2409825"/>
              <a:ext cx="7225830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 bwMode="auto">
            <a:xfrm>
              <a:off x="2714625" y="2524126"/>
              <a:ext cx="823912" cy="2647950"/>
            </a:xfrm>
            <a:custGeom>
              <a:avLst/>
              <a:gdLst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92125 w 946150"/>
                <a:gd name="connsiteY2" fmla="*/ 1152525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77825 w 946150"/>
                <a:gd name="connsiteY7" fmla="*/ 20764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77825 w 946150"/>
                <a:gd name="connsiteY7" fmla="*/ 20764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49250 w 946150"/>
                <a:gd name="connsiteY7" fmla="*/ 20383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587375 w 946150"/>
                <a:gd name="connsiteY6" fmla="*/ 1943100 h 2543175"/>
                <a:gd name="connsiteX7" fmla="*/ 349250 w 946150"/>
                <a:gd name="connsiteY7" fmla="*/ 20383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36625"/>
                <a:gd name="connsiteY0" fmla="*/ 0 h 2543175"/>
                <a:gd name="connsiteX1" fmla="*/ 215900 w 936625"/>
                <a:gd name="connsiteY1" fmla="*/ 704850 h 2543175"/>
                <a:gd name="connsiteX2" fmla="*/ 444500 w 936625"/>
                <a:gd name="connsiteY2" fmla="*/ 1066800 h 2543175"/>
                <a:gd name="connsiteX3" fmla="*/ 777875 w 936625"/>
                <a:gd name="connsiteY3" fmla="*/ 1343025 h 2543175"/>
                <a:gd name="connsiteX4" fmla="*/ 930275 w 936625"/>
                <a:gd name="connsiteY4" fmla="*/ 1638300 h 2543175"/>
                <a:gd name="connsiteX5" fmla="*/ 815975 w 936625"/>
                <a:gd name="connsiteY5" fmla="*/ 1828800 h 2543175"/>
                <a:gd name="connsiteX6" fmla="*/ 587375 w 936625"/>
                <a:gd name="connsiteY6" fmla="*/ 1943100 h 2543175"/>
                <a:gd name="connsiteX7" fmla="*/ 349250 w 936625"/>
                <a:gd name="connsiteY7" fmla="*/ 2038350 h 2543175"/>
                <a:gd name="connsiteX8" fmla="*/ 120650 w 936625"/>
                <a:gd name="connsiteY8" fmla="*/ 2181225 h 2543175"/>
                <a:gd name="connsiteX9" fmla="*/ 15875 w 936625"/>
                <a:gd name="connsiteY9" fmla="*/ 2466975 h 2543175"/>
                <a:gd name="connsiteX10" fmla="*/ 25400 w 936625"/>
                <a:gd name="connsiteY10" fmla="*/ 2543175 h 2543175"/>
                <a:gd name="connsiteX11" fmla="*/ 25400 w 936625"/>
                <a:gd name="connsiteY11" fmla="*/ 2543175 h 2543175"/>
                <a:gd name="connsiteX12" fmla="*/ 25400 w 936625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38350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28825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28825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7412"/>
                <a:gd name="connsiteY0" fmla="*/ 0 h 2543175"/>
                <a:gd name="connsiteX1" fmla="*/ 215900 w 887412"/>
                <a:gd name="connsiteY1" fmla="*/ 704850 h 2543175"/>
                <a:gd name="connsiteX2" fmla="*/ 444500 w 887412"/>
                <a:gd name="connsiteY2" fmla="*/ 1066800 h 2543175"/>
                <a:gd name="connsiteX3" fmla="*/ 777875 w 887412"/>
                <a:gd name="connsiteY3" fmla="*/ 1343025 h 2543175"/>
                <a:gd name="connsiteX4" fmla="*/ 882650 w 887412"/>
                <a:gd name="connsiteY4" fmla="*/ 1590675 h 2543175"/>
                <a:gd name="connsiteX5" fmla="*/ 806450 w 887412"/>
                <a:gd name="connsiteY5" fmla="*/ 1819275 h 2543175"/>
                <a:gd name="connsiteX6" fmla="*/ 587375 w 887412"/>
                <a:gd name="connsiteY6" fmla="*/ 1943100 h 2543175"/>
                <a:gd name="connsiteX7" fmla="*/ 349250 w 887412"/>
                <a:gd name="connsiteY7" fmla="*/ 2028825 h 2543175"/>
                <a:gd name="connsiteX8" fmla="*/ 120650 w 887412"/>
                <a:gd name="connsiteY8" fmla="*/ 2181225 h 2543175"/>
                <a:gd name="connsiteX9" fmla="*/ 15875 w 887412"/>
                <a:gd name="connsiteY9" fmla="*/ 2466975 h 2543175"/>
                <a:gd name="connsiteX10" fmla="*/ 25400 w 887412"/>
                <a:gd name="connsiteY10" fmla="*/ 2543175 h 2543175"/>
                <a:gd name="connsiteX11" fmla="*/ 25400 w 887412"/>
                <a:gd name="connsiteY11" fmla="*/ 2543175 h 2543175"/>
                <a:gd name="connsiteX12" fmla="*/ 25400 w 887412"/>
                <a:gd name="connsiteY12" fmla="*/ 2543175 h 2543175"/>
                <a:gd name="connsiteX0" fmla="*/ 25400 w 887412"/>
                <a:gd name="connsiteY0" fmla="*/ 0 h 2638425"/>
                <a:gd name="connsiteX1" fmla="*/ 215900 w 887412"/>
                <a:gd name="connsiteY1" fmla="*/ 704850 h 2638425"/>
                <a:gd name="connsiteX2" fmla="*/ 444500 w 887412"/>
                <a:gd name="connsiteY2" fmla="*/ 1066800 h 2638425"/>
                <a:gd name="connsiteX3" fmla="*/ 777875 w 887412"/>
                <a:gd name="connsiteY3" fmla="*/ 1343025 h 2638425"/>
                <a:gd name="connsiteX4" fmla="*/ 882650 w 887412"/>
                <a:gd name="connsiteY4" fmla="*/ 1590675 h 2638425"/>
                <a:gd name="connsiteX5" fmla="*/ 806450 w 887412"/>
                <a:gd name="connsiteY5" fmla="*/ 1819275 h 2638425"/>
                <a:gd name="connsiteX6" fmla="*/ 587375 w 887412"/>
                <a:gd name="connsiteY6" fmla="*/ 1943100 h 2638425"/>
                <a:gd name="connsiteX7" fmla="*/ 349250 w 887412"/>
                <a:gd name="connsiteY7" fmla="*/ 2028825 h 2638425"/>
                <a:gd name="connsiteX8" fmla="*/ 120650 w 887412"/>
                <a:gd name="connsiteY8" fmla="*/ 2181225 h 2638425"/>
                <a:gd name="connsiteX9" fmla="*/ 15875 w 887412"/>
                <a:gd name="connsiteY9" fmla="*/ 2466975 h 2638425"/>
                <a:gd name="connsiteX10" fmla="*/ 25400 w 887412"/>
                <a:gd name="connsiteY10" fmla="*/ 2543175 h 2638425"/>
                <a:gd name="connsiteX11" fmla="*/ 25400 w 887412"/>
                <a:gd name="connsiteY11" fmla="*/ 2543175 h 2638425"/>
                <a:gd name="connsiteX12" fmla="*/ 25400 w 887412"/>
                <a:gd name="connsiteY12" fmla="*/ 2638425 h 2638425"/>
                <a:gd name="connsiteX0" fmla="*/ 6350 w 868362"/>
                <a:gd name="connsiteY0" fmla="*/ 0 h 2638425"/>
                <a:gd name="connsiteX1" fmla="*/ 196850 w 868362"/>
                <a:gd name="connsiteY1" fmla="*/ 704850 h 2638425"/>
                <a:gd name="connsiteX2" fmla="*/ 425450 w 868362"/>
                <a:gd name="connsiteY2" fmla="*/ 1066800 h 2638425"/>
                <a:gd name="connsiteX3" fmla="*/ 758825 w 868362"/>
                <a:gd name="connsiteY3" fmla="*/ 1343025 h 2638425"/>
                <a:gd name="connsiteX4" fmla="*/ 863600 w 868362"/>
                <a:gd name="connsiteY4" fmla="*/ 1590675 h 2638425"/>
                <a:gd name="connsiteX5" fmla="*/ 787400 w 868362"/>
                <a:gd name="connsiteY5" fmla="*/ 1819275 h 2638425"/>
                <a:gd name="connsiteX6" fmla="*/ 568325 w 868362"/>
                <a:gd name="connsiteY6" fmla="*/ 1943100 h 2638425"/>
                <a:gd name="connsiteX7" fmla="*/ 330200 w 868362"/>
                <a:gd name="connsiteY7" fmla="*/ 2028825 h 2638425"/>
                <a:gd name="connsiteX8" fmla="*/ 101600 w 868362"/>
                <a:gd name="connsiteY8" fmla="*/ 2181225 h 2638425"/>
                <a:gd name="connsiteX9" fmla="*/ 15875 w 868362"/>
                <a:gd name="connsiteY9" fmla="*/ 2438400 h 2638425"/>
                <a:gd name="connsiteX10" fmla="*/ 6350 w 868362"/>
                <a:gd name="connsiteY10" fmla="*/ 2543175 h 2638425"/>
                <a:gd name="connsiteX11" fmla="*/ 6350 w 868362"/>
                <a:gd name="connsiteY11" fmla="*/ 2543175 h 2638425"/>
                <a:gd name="connsiteX12" fmla="*/ 6350 w 868362"/>
                <a:gd name="connsiteY12" fmla="*/ 2638425 h 2638425"/>
                <a:gd name="connsiteX0" fmla="*/ 0 w 862012"/>
                <a:gd name="connsiteY0" fmla="*/ 0 h 2638425"/>
                <a:gd name="connsiteX1" fmla="*/ 190500 w 862012"/>
                <a:gd name="connsiteY1" fmla="*/ 704850 h 2638425"/>
                <a:gd name="connsiteX2" fmla="*/ 419100 w 862012"/>
                <a:gd name="connsiteY2" fmla="*/ 1066800 h 2638425"/>
                <a:gd name="connsiteX3" fmla="*/ 752475 w 862012"/>
                <a:gd name="connsiteY3" fmla="*/ 1343025 h 2638425"/>
                <a:gd name="connsiteX4" fmla="*/ 857250 w 862012"/>
                <a:gd name="connsiteY4" fmla="*/ 1590675 h 2638425"/>
                <a:gd name="connsiteX5" fmla="*/ 781050 w 862012"/>
                <a:gd name="connsiteY5" fmla="*/ 1819275 h 2638425"/>
                <a:gd name="connsiteX6" fmla="*/ 561975 w 862012"/>
                <a:gd name="connsiteY6" fmla="*/ 1943100 h 2638425"/>
                <a:gd name="connsiteX7" fmla="*/ 323850 w 862012"/>
                <a:gd name="connsiteY7" fmla="*/ 2028825 h 2638425"/>
                <a:gd name="connsiteX8" fmla="*/ 95250 w 862012"/>
                <a:gd name="connsiteY8" fmla="*/ 2181225 h 2638425"/>
                <a:gd name="connsiteX9" fmla="*/ 37688 w 862012"/>
                <a:gd name="connsiteY9" fmla="*/ 2457450 h 2638425"/>
                <a:gd name="connsiteX10" fmla="*/ 0 w 862012"/>
                <a:gd name="connsiteY10" fmla="*/ 2543175 h 2638425"/>
                <a:gd name="connsiteX11" fmla="*/ 0 w 862012"/>
                <a:gd name="connsiteY11" fmla="*/ 2543175 h 2638425"/>
                <a:gd name="connsiteX12" fmla="*/ 0 w 862012"/>
                <a:gd name="connsiteY12" fmla="*/ 2638425 h 2638425"/>
                <a:gd name="connsiteX0" fmla="*/ 0 w 862012"/>
                <a:gd name="connsiteY0" fmla="*/ 0 h 2638425"/>
                <a:gd name="connsiteX1" fmla="*/ 190500 w 862012"/>
                <a:gd name="connsiteY1" fmla="*/ 704850 h 2638425"/>
                <a:gd name="connsiteX2" fmla="*/ 419100 w 862012"/>
                <a:gd name="connsiteY2" fmla="*/ 1066800 h 2638425"/>
                <a:gd name="connsiteX3" fmla="*/ 752475 w 862012"/>
                <a:gd name="connsiteY3" fmla="*/ 1343025 h 2638425"/>
                <a:gd name="connsiteX4" fmla="*/ 857250 w 862012"/>
                <a:gd name="connsiteY4" fmla="*/ 1590675 h 2638425"/>
                <a:gd name="connsiteX5" fmla="*/ 781050 w 862012"/>
                <a:gd name="connsiteY5" fmla="*/ 1819275 h 2638425"/>
                <a:gd name="connsiteX6" fmla="*/ 561975 w 862012"/>
                <a:gd name="connsiteY6" fmla="*/ 1943100 h 2638425"/>
                <a:gd name="connsiteX7" fmla="*/ 323850 w 862012"/>
                <a:gd name="connsiteY7" fmla="*/ 2028825 h 2638425"/>
                <a:gd name="connsiteX8" fmla="*/ 95250 w 862012"/>
                <a:gd name="connsiteY8" fmla="*/ 2181225 h 2638425"/>
                <a:gd name="connsiteX9" fmla="*/ 37688 w 862012"/>
                <a:gd name="connsiteY9" fmla="*/ 2457450 h 2638425"/>
                <a:gd name="connsiteX10" fmla="*/ 0 w 862012"/>
                <a:gd name="connsiteY10" fmla="*/ 2543175 h 2638425"/>
                <a:gd name="connsiteX11" fmla="*/ 37551 w 862012"/>
                <a:gd name="connsiteY11" fmla="*/ 2543175 h 2638425"/>
                <a:gd name="connsiteX12" fmla="*/ 0 w 862012"/>
                <a:gd name="connsiteY12" fmla="*/ 2638425 h 2638425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37551 w 862012"/>
                <a:gd name="connsiteY11" fmla="*/ 2543175 h 2647950"/>
                <a:gd name="connsiteX12" fmla="*/ 28163 w 862012"/>
                <a:gd name="connsiteY12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84489 w 862012"/>
                <a:gd name="connsiteY11" fmla="*/ 2552700 h 2647950"/>
                <a:gd name="connsiteX12" fmla="*/ 28163 w 862012"/>
                <a:gd name="connsiteY12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28163 w 862012"/>
                <a:gd name="connsiteY11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28163 w 862012"/>
                <a:gd name="connsiteY10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2" h="2647950">
                  <a:moveTo>
                    <a:pt x="0" y="0"/>
                  </a:moveTo>
                  <a:cubicBezTo>
                    <a:pt x="56356" y="256381"/>
                    <a:pt x="120650" y="527050"/>
                    <a:pt x="190500" y="704850"/>
                  </a:cubicBezTo>
                  <a:cubicBezTo>
                    <a:pt x="260350" y="882650"/>
                    <a:pt x="325437" y="960437"/>
                    <a:pt x="419100" y="1066800"/>
                  </a:cubicBezTo>
                  <a:cubicBezTo>
                    <a:pt x="512763" y="1173163"/>
                    <a:pt x="679450" y="1255713"/>
                    <a:pt x="752475" y="1343025"/>
                  </a:cubicBezTo>
                  <a:cubicBezTo>
                    <a:pt x="825500" y="1430338"/>
                    <a:pt x="852488" y="1511300"/>
                    <a:pt x="857250" y="1590675"/>
                  </a:cubicBezTo>
                  <a:cubicBezTo>
                    <a:pt x="862012" y="1670050"/>
                    <a:pt x="830263" y="1760538"/>
                    <a:pt x="781050" y="1819275"/>
                  </a:cubicBezTo>
                  <a:cubicBezTo>
                    <a:pt x="731838" y="1878013"/>
                    <a:pt x="638175" y="1908175"/>
                    <a:pt x="561975" y="1943100"/>
                  </a:cubicBezTo>
                  <a:cubicBezTo>
                    <a:pt x="485775" y="1978025"/>
                    <a:pt x="401638" y="1989138"/>
                    <a:pt x="323850" y="2028825"/>
                  </a:cubicBezTo>
                  <a:cubicBezTo>
                    <a:pt x="246063" y="2068513"/>
                    <a:pt x="142944" y="2109787"/>
                    <a:pt x="95250" y="2181225"/>
                  </a:cubicBezTo>
                  <a:cubicBezTo>
                    <a:pt x="47556" y="2252663"/>
                    <a:pt x="48869" y="2379663"/>
                    <a:pt x="37688" y="2457450"/>
                  </a:cubicBezTo>
                  <a:cubicBezTo>
                    <a:pt x="26507" y="2535237"/>
                    <a:pt x="30147" y="2608263"/>
                    <a:pt x="28163" y="2647950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38425" y="2543175"/>
              <a:ext cx="85725" cy="2695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H="1">
              <a:off x="6229350" y="2505076"/>
              <a:ext cx="823912" cy="2647950"/>
            </a:xfrm>
            <a:custGeom>
              <a:avLst/>
              <a:gdLst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92125 w 946150"/>
                <a:gd name="connsiteY2" fmla="*/ 1152525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77825 w 946150"/>
                <a:gd name="connsiteY7" fmla="*/ 20764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77825 w 946150"/>
                <a:gd name="connsiteY7" fmla="*/ 20764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615950 w 946150"/>
                <a:gd name="connsiteY6" fmla="*/ 1990725 h 2543175"/>
                <a:gd name="connsiteX7" fmla="*/ 349250 w 946150"/>
                <a:gd name="connsiteY7" fmla="*/ 20383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46150"/>
                <a:gd name="connsiteY0" fmla="*/ 0 h 2543175"/>
                <a:gd name="connsiteX1" fmla="*/ 215900 w 946150"/>
                <a:gd name="connsiteY1" fmla="*/ 704850 h 2543175"/>
                <a:gd name="connsiteX2" fmla="*/ 444500 w 946150"/>
                <a:gd name="connsiteY2" fmla="*/ 1066800 h 2543175"/>
                <a:gd name="connsiteX3" fmla="*/ 777875 w 946150"/>
                <a:gd name="connsiteY3" fmla="*/ 1343025 h 2543175"/>
                <a:gd name="connsiteX4" fmla="*/ 930275 w 946150"/>
                <a:gd name="connsiteY4" fmla="*/ 1638300 h 2543175"/>
                <a:gd name="connsiteX5" fmla="*/ 873125 w 946150"/>
                <a:gd name="connsiteY5" fmla="*/ 1876425 h 2543175"/>
                <a:gd name="connsiteX6" fmla="*/ 587375 w 946150"/>
                <a:gd name="connsiteY6" fmla="*/ 1943100 h 2543175"/>
                <a:gd name="connsiteX7" fmla="*/ 349250 w 946150"/>
                <a:gd name="connsiteY7" fmla="*/ 2038350 h 2543175"/>
                <a:gd name="connsiteX8" fmla="*/ 120650 w 946150"/>
                <a:gd name="connsiteY8" fmla="*/ 2181225 h 2543175"/>
                <a:gd name="connsiteX9" fmla="*/ 15875 w 946150"/>
                <a:gd name="connsiteY9" fmla="*/ 2466975 h 2543175"/>
                <a:gd name="connsiteX10" fmla="*/ 25400 w 946150"/>
                <a:gd name="connsiteY10" fmla="*/ 2543175 h 2543175"/>
                <a:gd name="connsiteX11" fmla="*/ 25400 w 946150"/>
                <a:gd name="connsiteY11" fmla="*/ 2543175 h 2543175"/>
                <a:gd name="connsiteX12" fmla="*/ 25400 w 946150"/>
                <a:gd name="connsiteY12" fmla="*/ 2543175 h 2543175"/>
                <a:gd name="connsiteX0" fmla="*/ 25400 w 936625"/>
                <a:gd name="connsiteY0" fmla="*/ 0 h 2543175"/>
                <a:gd name="connsiteX1" fmla="*/ 215900 w 936625"/>
                <a:gd name="connsiteY1" fmla="*/ 704850 h 2543175"/>
                <a:gd name="connsiteX2" fmla="*/ 444500 w 936625"/>
                <a:gd name="connsiteY2" fmla="*/ 1066800 h 2543175"/>
                <a:gd name="connsiteX3" fmla="*/ 777875 w 936625"/>
                <a:gd name="connsiteY3" fmla="*/ 1343025 h 2543175"/>
                <a:gd name="connsiteX4" fmla="*/ 930275 w 936625"/>
                <a:gd name="connsiteY4" fmla="*/ 1638300 h 2543175"/>
                <a:gd name="connsiteX5" fmla="*/ 815975 w 936625"/>
                <a:gd name="connsiteY5" fmla="*/ 1828800 h 2543175"/>
                <a:gd name="connsiteX6" fmla="*/ 587375 w 936625"/>
                <a:gd name="connsiteY6" fmla="*/ 1943100 h 2543175"/>
                <a:gd name="connsiteX7" fmla="*/ 349250 w 936625"/>
                <a:gd name="connsiteY7" fmla="*/ 2038350 h 2543175"/>
                <a:gd name="connsiteX8" fmla="*/ 120650 w 936625"/>
                <a:gd name="connsiteY8" fmla="*/ 2181225 h 2543175"/>
                <a:gd name="connsiteX9" fmla="*/ 15875 w 936625"/>
                <a:gd name="connsiteY9" fmla="*/ 2466975 h 2543175"/>
                <a:gd name="connsiteX10" fmla="*/ 25400 w 936625"/>
                <a:gd name="connsiteY10" fmla="*/ 2543175 h 2543175"/>
                <a:gd name="connsiteX11" fmla="*/ 25400 w 936625"/>
                <a:gd name="connsiteY11" fmla="*/ 2543175 h 2543175"/>
                <a:gd name="connsiteX12" fmla="*/ 25400 w 936625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38350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28825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9000"/>
                <a:gd name="connsiteY0" fmla="*/ 0 h 2543175"/>
                <a:gd name="connsiteX1" fmla="*/ 215900 w 889000"/>
                <a:gd name="connsiteY1" fmla="*/ 704850 h 2543175"/>
                <a:gd name="connsiteX2" fmla="*/ 444500 w 889000"/>
                <a:gd name="connsiteY2" fmla="*/ 1066800 h 2543175"/>
                <a:gd name="connsiteX3" fmla="*/ 777875 w 889000"/>
                <a:gd name="connsiteY3" fmla="*/ 1343025 h 2543175"/>
                <a:gd name="connsiteX4" fmla="*/ 882650 w 889000"/>
                <a:gd name="connsiteY4" fmla="*/ 1590675 h 2543175"/>
                <a:gd name="connsiteX5" fmla="*/ 815975 w 889000"/>
                <a:gd name="connsiteY5" fmla="*/ 1828800 h 2543175"/>
                <a:gd name="connsiteX6" fmla="*/ 587375 w 889000"/>
                <a:gd name="connsiteY6" fmla="*/ 1943100 h 2543175"/>
                <a:gd name="connsiteX7" fmla="*/ 349250 w 889000"/>
                <a:gd name="connsiteY7" fmla="*/ 2028825 h 2543175"/>
                <a:gd name="connsiteX8" fmla="*/ 120650 w 889000"/>
                <a:gd name="connsiteY8" fmla="*/ 2181225 h 2543175"/>
                <a:gd name="connsiteX9" fmla="*/ 15875 w 889000"/>
                <a:gd name="connsiteY9" fmla="*/ 2466975 h 2543175"/>
                <a:gd name="connsiteX10" fmla="*/ 25400 w 889000"/>
                <a:gd name="connsiteY10" fmla="*/ 2543175 h 2543175"/>
                <a:gd name="connsiteX11" fmla="*/ 25400 w 889000"/>
                <a:gd name="connsiteY11" fmla="*/ 2543175 h 2543175"/>
                <a:gd name="connsiteX12" fmla="*/ 25400 w 889000"/>
                <a:gd name="connsiteY12" fmla="*/ 2543175 h 2543175"/>
                <a:gd name="connsiteX0" fmla="*/ 25400 w 887412"/>
                <a:gd name="connsiteY0" fmla="*/ 0 h 2543175"/>
                <a:gd name="connsiteX1" fmla="*/ 215900 w 887412"/>
                <a:gd name="connsiteY1" fmla="*/ 704850 h 2543175"/>
                <a:gd name="connsiteX2" fmla="*/ 444500 w 887412"/>
                <a:gd name="connsiteY2" fmla="*/ 1066800 h 2543175"/>
                <a:gd name="connsiteX3" fmla="*/ 777875 w 887412"/>
                <a:gd name="connsiteY3" fmla="*/ 1343025 h 2543175"/>
                <a:gd name="connsiteX4" fmla="*/ 882650 w 887412"/>
                <a:gd name="connsiteY4" fmla="*/ 1590675 h 2543175"/>
                <a:gd name="connsiteX5" fmla="*/ 806450 w 887412"/>
                <a:gd name="connsiteY5" fmla="*/ 1819275 h 2543175"/>
                <a:gd name="connsiteX6" fmla="*/ 587375 w 887412"/>
                <a:gd name="connsiteY6" fmla="*/ 1943100 h 2543175"/>
                <a:gd name="connsiteX7" fmla="*/ 349250 w 887412"/>
                <a:gd name="connsiteY7" fmla="*/ 2028825 h 2543175"/>
                <a:gd name="connsiteX8" fmla="*/ 120650 w 887412"/>
                <a:gd name="connsiteY8" fmla="*/ 2181225 h 2543175"/>
                <a:gd name="connsiteX9" fmla="*/ 15875 w 887412"/>
                <a:gd name="connsiteY9" fmla="*/ 2466975 h 2543175"/>
                <a:gd name="connsiteX10" fmla="*/ 25400 w 887412"/>
                <a:gd name="connsiteY10" fmla="*/ 2543175 h 2543175"/>
                <a:gd name="connsiteX11" fmla="*/ 25400 w 887412"/>
                <a:gd name="connsiteY11" fmla="*/ 2543175 h 2543175"/>
                <a:gd name="connsiteX12" fmla="*/ 25400 w 887412"/>
                <a:gd name="connsiteY12" fmla="*/ 2543175 h 2543175"/>
                <a:gd name="connsiteX0" fmla="*/ 25400 w 887412"/>
                <a:gd name="connsiteY0" fmla="*/ 0 h 2638425"/>
                <a:gd name="connsiteX1" fmla="*/ 215900 w 887412"/>
                <a:gd name="connsiteY1" fmla="*/ 704850 h 2638425"/>
                <a:gd name="connsiteX2" fmla="*/ 444500 w 887412"/>
                <a:gd name="connsiteY2" fmla="*/ 1066800 h 2638425"/>
                <a:gd name="connsiteX3" fmla="*/ 777875 w 887412"/>
                <a:gd name="connsiteY3" fmla="*/ 1343025 h 2638425"/>
                <a:gd name="connsiteX4" fmla="*/ 882650 w 887412"/>
                <a:gd name="connsiteY4" fmla="*/ 1590675 h 2638425"/>
                <a:gd name="connsiteX5" fmla="*/ 806450 w 887412"/>
                <a:gd name="connsiteY5" fmla="*/ 1819275 h 2638425"/>
                <a:gd name="connsiteX6" fmla="*/ 587375 w 887412"/>
                <a:gd name="connsiteY6" fmla="*/ 1943100 h 2638425"/>
                <a:gd name="connsiteX7" fmla="*/ 349250 w 887412"/>
                <a:gd name="connsiteY7" fmla="*/ 2028825 h 2638425"/>
                <a:gd name="connsiteX8" fmla="*/ 120650 w 887412"/>
                <a:gd name="connsiteY8" fmla="*/ 2181225 h 2638425"/>
                <a:gd name="connsiteX9" fmla="*/ 15875 w 887412"/>
                <a:gd name="connsiteY9" fmla="*/ 2466975 h 2638425"/>
                <a:gd name="connsiteX10" fmla="*/ 25400 w 887412"/>
                <a:gd name="connsiteY10" fmla="*/ 2543175 h 2638425"/>
                <a:gd name="connsiteX11" fmla="*/ 25400 w 887412"/>
                <a:gd name="connsiteY11" fmla="*/ 2543175 h 2638425"/>
                <a:gd name="connsiteX12" fmla="*/ 25400 w 887412"/>
                <a:gd name="connsiteY12" fmla="*/ 2638425 h 2638425"/>
                <a:gd name="connsiteX0" fmla="*/ 6350 w 868362"/>
                <a:gd name="connsiteY0" fmla="*/ 0 h 2638425"/>
                <a:gd name="connsiteX1" fmla="*/ 196850 w 868362"/>
                <a:gd name="connsiteY1" fmla="*/ 704850 h 2638425"/>
                <a:gd name="connsiteX2" fmla="*/ 425450 w 868362"/>
                <a:gd name="connsiteY2" fmla="*/ 1066800 h 2638425"/>
                <a:gd name="connsiteX3" fmla="*/ 758825 w 868362"/>
                <a:gd name="connsiteY3" fmla="*/ 1343025 h 2638425"/>
                <a:gd name="connsiteX4" fmla="*/ 863600 w 868362"/>
                <a:gd name="connsiteY4" fmla="*/ 1590675 h 2638425"/>
                <a:gd name="connsiteX5" fmla="*/ 787400 w 868362"/>
                <a:gd name="connsiteY5" fmla="*/ 1819275 h 2638425"/>
                <a:gd name="connsiteX6" fmla="*/ 568325 w 868362"/>
                <a:gd name="connsiteY6" fmla="*/ 1943100 h 2638425"/>
                <a:gd name="connsiteX7" fmla="*/ 330200 w 868362"/>
                <a:gd name="connsiteY7" fmla="*/ 2028825 h 2638425"/>
                <a:gd name="connsiteX8" fmla="*/ 101600 w 868362"/>
                <a:gd name="connsiteY8" fmla="*/ 2181225 h 2638425"/>
                <a:gd name="connsiteX9" fmla="*/ 15875 w 868362"/>
                <a:gd name="connsiteY9" fmla="*/ 2438400 h 2638425"/>
                <a:gd name="connsiteX10" fmla="*/ 6350 w 868362"/>
                <a:gd name="connsiteY10" fmla="*/ 2543175 h 2638425"/>
                <a:gd name="connsiteX11" fmla="*/ 6350 w 868362"/>
                <a:gd name="connsiteY11" fmla="*/ 2543175 h 2638425"/>
                <a:gd name="connsiteX12" fmla="*/ 6350 w 868362"/>
                <a:gd name="connsiteY12" fmla="*/ 2638425 h 2638425"/>
                <a:gd name="connsiteX0" fmla="*/ 0 w 862012"/>
                <a:gd name="connsiteY0" fmla="*/ 0 h 2638425"/>
                <a:gd name="connsiteX1" fmla="*/ 190500 w 862012"/>
                <a:gd name="connsiteY1" fmla="*/ 704850 h 2638425"/>
                <a:gd name="connsiteX2" fmla="*/ 419100 w 862012"/>
                <a:gd name="connsiteY2" fmla="*/ 1066800 h 2638425"/>
                <a:gd name="connsiteX3" fmla="*/ 752475 w 862012"/>
                <a:gd name="connsiteY3" fmla="*/ 1343025 h 2638425"/>
                <a:gd name="connsiteX4" fmla="*/ 857250 w 862012"/>
                <a:gd name="connsiteY4" fmla="*/ 1590675 h 2638425"/>
                <a:gd name="connsiteX5" fmla="*/ 781050 w 862012"/>
                <a:gd name="connsiteY5" fmla="*/ 1819275 h 2638425"/>
                <a:gd name="connsiteX6" fmla="*/ 561975 w 862012"/>
                <a:gd name="connsiteY6" fmla="*/ 1943100 h 2638425"/>
                <a:gd name="connsiteX7" fmla="*/ 323850 w 862012"/>
                <a:gd name="connsiteY7" fmla="*/ 2028825 h 2638425"/>
                <a:gd name="connsiteX8" fmla="*/ 95250 w 862012"/>
                <a:gd name="connsiteY8" fmla="*/ 2181225 h 2638425"/>
                <a:gd name="connsiteX9" fmla="*/ 37688 w 862012"/>
                <a:gd name="connsiteY9" fmla="*/ 2457450 h 2638425"/>
                <a:gd name="connsiteX10" fmla="*/ 0 w 862012"/>
                <a:gd name="connsiteY10" fmla="*/ 2543175 h 2638425"/>
                <a:gd name="connsiteX11" fmla="*/ 0 w 862012"/>
                <a:gd name="connsiteY11" fmla="*/ 2543175 h 2638425"/>
                <a:gd name="connsiteX12" fmla="*/ 0 w 862012"/>
                <a:gd name="connsiteY12" fmla="*/ 2638425 h 2638425"/>
                <a:gd name="connsiteX0" fmla="*/ 0 w 862012"/>
                <a:gd name="connsiteY0" fmla="*/ 0 h 2638425"/>
                <a:gd name="connsiteX1" fmla="*/ 190500 w 862012"/>
                <a:gd name="connsiteY1" fmla="*/ 704850 h 2638425"/>
                <a:gd name="connsiteX2" fmla="*/ 419100 w 862012"/>
                <a:gd name="connsiteY2" fmla="*/ 1066800 h 2638425"/>
                <a:gd name="connsiteX3" fmla="*/ 752475 w 862012"/>
                <a:gd name="connsiteY3" fmla="*/ 1343025 h 2638425"/>
                <a:gd name="connsiteX4" fmla="*/ 857250 w 862012"/>
                <a:gd name="connsiteY4" fmla="*/ 1590675 h 2638425"/>
                <a:gd name="connsiteX5" fmla="*/ 781050 w 862012"/>
                <a:gd name="connsiteY5" fmla="*/ 1819275 h 2638425"/>
                <a:gd name="connsiteX6" fmla="*/ 561975 w 862012"/>
                <a:gd name="connsiteY6" fmla="*/ 1943100 h 2638425"/>
                <a:gd name="connsiteX7" fmla="*/ 323850 w 862012"/>
                <a:gd name="connsiteY7" fmla="*/ 2028825 h 2638425"/>
                <a:gd name="connsiteX8" fmla="*/ 95250 w 862012"/>
                <a:gd name="connsiteY8" fmla="*/ 2181225 h 2638425"/>
                <a:gd name="connsiteX9" fmla="*/ 37688 w 862012"/>
                <a:gd name="connsiteY9" fmla="*/ 2457450 h 2638425"/>
                <a:gd name="connsiteX10" fmla="*/ 0 w 862012"/>
                <a:gd name="connsiteY10" fmla="*/ 2543175 h 2638425"/>
                <a:gd name="connsiteX11" fmla="*/ 37551 w 862012"/>
                <a:gd name="connsiteY11" fmla="*/ 2543175 h 2638425"/>
                <a:gd name="connsiteX12" fmla="*/ 0 w 862012"/>
                <a:gd name="connsiteY12" fmla="*/ 2638425 h 2638425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37551 w 862012"/>
                <a:gd name="connsiteY11" fmla="*/ 2543175 h 2647950"/>
                <a:gd name="connsiteX12" fmla="*/ 28163 w 862012"/>
                <a:gd name="connsiteY12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84489 w 862012"/>
                <a:gd name="connsiteY11" fmla="*/ 2552700 h 2647950"/>
                <a:gd name="connsiteX12" fmla="*/ 28163 w 862012"/>
                <a:gd name="connsiteY12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0 w 862012"/>
                <a:gd name="connsiteY10" fmla="*/ 2543175 h 2647950"/>
                <a:gd name="connsiteX11" fmla="*/ 28163 w 862012"/>
                <a:gd name="connsiteY11" fmla="*/ 2647950 h 2647950"/>
                <a:gd name="connsiteX0" fmla="*/ 0 w 862012"/>
                <a:gd name="connsiteY0" fmla="*/ 0 h 2647950"/>
                <a:gd name="connsiteX1" fmla="*/ 190500 w 862012"/>
                <a:gd name="connsiteY1" fmla="*/ 704850 h 2647950"/>
                <a:gd name="connsiteX2" fmla="*/ 419100 w 862012"/>
                <a:gd name="connsiteY2" fmla="*/ 1066800 h 2647950"/>
                <a:gd name="connsiteX3" fmla="*/ 752475 w 862012"/>
                <a:gd name="connsiteY3" fmla="*/ 1343025 h 2647950"/>
                <a:gd name="connsiteX4" fmla="*/ 857250 w 862012"/>
                <a:gd name="connsiteY4" fmla="*/ 1590675 h 2647950"/>
                <a:gd name="connsiteX5" fmla="*/ 781050 w 862012"/>
                <a:gd name="connsiteY5" fmla="*/ 1819275 h 2647950"/>
                <a:gd name="connsiteX6" fmla="*/ 561975 w 862012"/>
                <a:gd name="connsiteY6" fmla="*/ 1943100 h 2647950"/>
                <a:gd name="connsiteX7" fmla="*/ 323850 w 862012"/>
                <a:gd name="connsiteY7" fmla="*/ 2028825 h 2647950"/>
                <a:gd name="connsiteX8" fmla="*/ 95250 w 862012"/>
                <a:gd name="connsiteY8" fmla="*/ 2181225 h 2647950"/>
                <a:gd name="connsiteX9" fmla="*/ 37688 w 862012"/>
                <a:gd name="connsiteY9" fmla="*/ 2457450 h 2647950"/>
                <a:gd name="connsiteX10" fmla="*/ 28163 w 862012"/>
                <a:gd name="connsiteY10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2" h="2647950">
                  <a:moveTo>
                    <a:pt x="0" y="0"/>
                  </a:moveTo>
                  <a:cubicBezTo>
                    <a:pt x="56356" y="256381"/>
                    <a:pt x="120650" y="527050"/>
                    <a:pt x="190500" y="704850"/>
                  </a:cubicBezTo>
                  <a:cubicBezTo>
                    <a:pt x="260350" y="882650"/>
                    <a:pt x="325437" y="960437"/>
                    <a:pt x="419100" y="1066800"/>
                  </a:cubicBezTo>
                  <a:cubicBezTo>
                    <a:pt x="512763" y="1173163"/>
                    <a:pt x="679450" y="1255713"/>
                    <a:pt x="752475" y="1343025"/>
                  </a:cubicBezTo>
                  <a:cubicBezTo>
                    <a:pt x="825500" y="1430338"/>
                    <a:pt x="852488" y="1511300"/>
                    <a:pt x="857250" y="1590675"/>
                  </a:cubicBezTo>
                  <a:cubicBezTo>
                    <a:pt x="862012" y="1670050"/>
                    <a:pt x="830263" y="1760538"/>
                    <a:pt x="781050" y="1819275"/>
                  </a:cubicBezTo>
                  <a:cubicBezTo>
                    <a:pt x="731838" y="1878013"/>
                    <a:pt x="638175" y="1908175"/>
                    <a:pt x="561975" y="1943100"/>
                  </a:cubicBezTo>
                  <a:cubicBezTo>
                    <a:pt x="485775" y="1978025"/>
                    <a:pt x="401638" y="1989138"/>
                    <a:pt x="323850" y="2028825"/>
                  </a:cubicBezTo>
                  <a:cubicBezTo>
                    <a:pt x="246063" y="2068513"/>
                    <a:pt x="142944" y="2109787"/>
                    <a:pt x="95250" y="2181225"/>
                  </a:cubicBezTo>
                  <a:cubicBezTo>
                    <a:pt x="47556" y="2252663"/>
                    <a:pt x="48869" y="2379663"/>
                    <a:pt x="37688" y="2457450"/>
                  </a:cubicBezTo>
                  <a:cubicBezTo>
                    <a:pt x="26507" y="2535237"/>
                    <a:pt x="30147" y="2608263"/>
                    <a:pt x="28163" y="2647950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7029448" y="2743200"/>
              <a:ext cx="1019176" cy="2695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flipH="1">
              <a:off x="6029324" y="4048125"/>
              <a:ext cx="200025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flipH="1">
              <a:off x="6229350" y="3467100"/>
              <a:ext cx="342898" cy="190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flipH="1">
              <a:off x="6457950" y="3057524"/>
              <a:ext cx="342898" cy="1238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flipH="1">
              <a:off x="6743700" y="3200400"/>
              <a:ext cx="95248" cy="91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" name="Straight Arrow Connector 16"/>
          <p:cNvCxnSpPr>
            <a:stCxn id="18" idx="1"/>
          </p:cNvCxnSpPr>
          <p:nvPr/>
        </p:nvCxnSpPr>
        <p:spPr bwMode="auto">
          <a:xfrm rot="10800000" flipV="1">
            <a:off x="5981705" y="4299612"/>
            <a:ext cx="628647" cy="1574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610351" y="3837948"/>
            <a:ext cx="169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Regular"/>
                <a:cs typeface="Avenir Next Regular"/>
              </a:rPr>
              <a:t>IP is the “narrow waist” of the Internet</a:t>
            </a: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685800" y="2675898"/>
            <a:ext cx="828674" cy="2952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8337" y="5676273"/>
            <a:ext cx="51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Regular"/>
                <a:cs typeface="Avenir Next Regular"/>
              </a:rPr>
              <a:t>Protocols are shown in their respective layers</a:t>
            </a:r>
          </a:p>
        </p:txBody>
      </p:sp>
    </p:spTree>
    <p:extLst>
      <p:ext uri="{BB962C8B-B14F-4D97-AF65-F5344CB8AC3E}">
        <p14:creationId xmlns:p14="http://schemas.microsoft.com/office/powerpoint/2010/main" val="88517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of OSI and TCP/IP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19</a:t>
            </a:fld>
            <a:endParaRPr lang="en-US"/>
          </a:p>
        </p:txBody>
      </p:sp>
      <p:pic>
        <p:nvPicPr>
          <p:cNvPr id="7" name="Picture 4" descr="1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456" y="1417638"/>
            <a:ext cx="7148512" cy="4249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60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6476C89-A5BA-4EF8-A47F-376629D8D0CF}"/>
              </a:ext>
            </a:extLst>
          </p:cNvPr>
          <p:cNvSpPr/>
          <p:nvPr/>
        </p:nvSpPr>
        <p:spPr>
          <a:xfrm>
            <a:off x="1823663" y="2622480"/>
            <a:ext cx="1645578" cy="23153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A6721E-7990-4949-ADF5-8C19A9D0890F}"/>
              </a:ext>
            </a:extLst>
          </p:cNvPr>
          <p:cNvSpPr/>
          <p:nvPr/>
        </p:nvSpPr>
        <p:spPr>
          <a:xfrm>
            <a:off x="5438234" y="2622479"/>
            <a:ext cx="1645578" cy="23153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Application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 Set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1FB-9AFD-432C-BEC6-8EDA6DE5F96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25144" y="2691684"/>
            <a:ext cx="1250989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1" y="2691684"/>
            <a:ext cx="1250989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 B</a:t>
            </a:r>
          </a:p>
        </p:txBody>
      </p:sp>
      <p:cxnSp>
        <p:nvCxnSpPr>
          <p:cNvPr id="12" name="Elbow Connector 11"/>
          <p:cNvCxnSpPr>
            <a:cxnSpLocks/>
          </p:cNvCxnSpPr>
          <p:nvPr/>
        </p:nvCxnSpPr>
        <p:spPr>
          <a:xfrm rot="16200000" flipH="1">
            <a:off x="4464113" y="2900839"/>
            <a:ext cx="12700" cy="3614250"/>
          </a:xfrm>
          <a:prstGeom prst="bentConnector3">
            <a:avLst>
              <a:gd name="adj1" fmla="val 43483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48181" y="1878245"/>
            <a:ext cx="594641" cy="5665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User A</a:t>
            </a:r>
          </a:p>
        </p:txBody>
      </p:sp>
      <p:cxnSp>
        <p:nvCxnSpPr>
          <p:cNvPr id="16" name="Elbow Connector 15"/>
          <p:cNvCxnSpPr>
            <a:cxnSpLocks/>
            <a:stCxn id="13" idx="4"/>
            <a:endCxn id="9" idx="0"/>
          </p:cNvCxnSpPr>
          <p:nvPr/>
        </p:nvCxnSpPr>
        <p:spPr>
          <a:xfrm rot="16200000" flipH="1">
            <a:off x="2524646" y="2565691"/>
            <a:ext cx="246848" cy="5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DF7C3-5F15-4CE1-B8E2-C67A6E26BD15}"/>
              </a:ext>
            </a:extLst>
          </p:cNvPr>
          <p:cNvSpPr/>
          <p:nvPr/>
        </p:nvSpPr>
        <p:spPr>
          <a:xfrm>
            <a:off x="2031493" y="3050458"/>
            <a:ext cx="1250989" cy="1663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8A7E5F-C7FD-46EF-8F88-F83E80A0BE4A}"/>
              </a:ext>
            </a:extLst>
          </p:cNvPr>
          <p:cNvSpPr/>
          <p:nvPr/>
        </p:nvSpPr>
        <p:spPr>
          <a:xfrm>
            <a:off x="5645150" y="3050458"/>
            <a:ext cx="1250989" cy="1663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5C3CF4-2281-4EF3-BA2C-E087C6C94835}"/>
              </a:ext>
            </a:extLst>
          </p:cNvPr>
          <p:cNvSpPr/>
          <p:nvPr/>
        </p:nvSpPr>
        <p:spPr>
          <a:xfrm>
            <a:off x="7519507" y="3485316"/>
            <a:ext cx="594641" cy="5665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Disk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0BAF71-C5BD-44B5-9EC1-3B4A5F91656F}"/>
              </a:ext>
            </a:extLst>
          </p:cNvPr>
          <p:cNvCxnSpPr>
            <a:stCxn id="33" idx="2"/>
            <a:endCxn id="32" idx="3"/>
          </p:cNvCxnSpPr>
          <p:nvPr/>
        </p:nvCxnSpPr>
        <p:spPr>
          <a:xfrm flipH="1">
            <a:off x="7083812" y="3768612"/>
            <a:ext cx="435695" cy="11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22578F-6F1D-4E3A-95B1-266B3B52A2A3}"/>
              </a:ext>
            </a:extLst>
          </p:cNvPr>
          <p:cNvSpPr txBox="1"/>
          <p:nvPr/>
        </p:nvSpPr>
        <p:spPr>
          <a:xfrm>
            <a:off x="5884756" y="2075503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80094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20</a:t>
            </a:fld>
            <a:endParaRPr lang="en-US"/>
          </a:p>
        </p:txBody>
      </p:sp>
      <p:pic>
        <p:nvPicPr>
          <p:cNvPr id="7" name="Picture 4" descr="1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738313"/>
            <a:ext cx="7940675" cy="3279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04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759" y="2941222"/>
            <a:ext cx="3562041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used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947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Next Regular"/>
                <a:cs typeface="Avenir Next Regular"/>
              </a:rPr>
              <a:t>It is based on the TCP/IP model but we call out the physical layer and look beyond Internet protocols.</a:t>
            </a:r>
          </a:p>
          <a:p>
            <a:pPr marL="0" indent="0">
              <a:buNone/>
            </a:pPr>
            <a:endParaRPr lang="en-US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26"/>
            <a:ext cx="8229600" cy="126739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sz="2500">
                <a:latin typeface="Avenir Next Regular"/>
                <a:cs typeface="Avenir Next Regular"/>
              </a:rPr>
              <a:t>Who’s Who in the Telecommunications World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2500">
              <a:latin typeface="Avenir Next Regular"/>
              <a:cs typeface="Avenir Next Regular"/>
            </a:endParaRPr>
          </a:p>
          <a:p>
            <a:pPr>
              <a:buFontTx/>
              <a:buChar char="•"/>
            </a:pPr>
            <a:r>
              <a:rPr lang="en-US" sz="2500">
                <a:latin typeface="Avenir Next Regular"/>
                <a:cs typeface="Avenir Next Regular"/>
              </a:rPr>
              <a:t>Who’s Who in the International Standards World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2500">
              <a:latin typeface="Avenir Next Regular"/>
              <a:cs typeface="Avenir Next Regular"/>
            </a:endParaRPr>
          </a:p>
          <a:p>
            <a:pPr>
              <a:buFontTx/>
              <a:buChar char="•"/>
            </a:pPr>
            <a:r>
              <a:rPr lang="en-US" sz="2500">
                <a:latin typeface="Avenir Next Regular"/>
                <a:cs typeface="Avenir Next Regular"/>
              </a:rPr>
              <a:t>Who’s Who in the Internet Standards World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2500">
              <a:latin typeface="Avenir Next Regular"/>
              <a:cs typeface="Avenir Next Regular"/>
            </a:endParaRPr>
          </a:p>
          <a:p>
            <a:endParaRPr lang="en-US" sz="2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0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662"/>
            <a:ext cx="8229600" cy="16602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Next Regular"/>
                <a:cs typeface="Avenir Next Regular"/>
              </a:rPr>
              <a:t>Standards define what is needed for interoperability.</a:t>
            </a:r>
            <a:endParaRPr lang="en-US" u="sng" dirty="0">
              <a:latin typeface="Avenir Next Regular"/>
              <a:cs typeface="Avenir Next Regular"/>
            </a:endParaRPr>
          </a:p>
          <a:p>
            <a:pPr>
              <a:buNone/>
            </a:pPr>
            <a:r>
              <a:rPr lang="en-US" dirty="0">
                <a:latin typeface="Avenir Next Regular"/>
                <a:cs typeface="Avenir Next Regular"/>
              </a:rPr>
              <a:t>Some of the many standards bodies: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80562"/>
              </p:ext>
            </p:extLst>
          </p:nvPr>
        </p:nvGraphicFramePr>
        <p:xfrm>
          <a:off x="1657349" y="3103287"/>
          <a:ext cx="5829301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38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Body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ITU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Telecommunications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G.992, ADSL</a:t>
                      </a:r>
                    </a:p>
                    <a:p>
                      <a:r>
                        <a:rPr lang="en-US" dirty="0"/>
                        <a:t>H.264,</a:t>
                      </a:r>
                      <a:r>
                        <a:rPr lang="en-US" baseline="0" dirty="0"/>
                        <a:t> MPEG4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IEEE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802.3,</a:t>
                      </a:r>
                      <a:r>
                        <a:rPr lang="en-US" baseline="0" dirty="0"/>
                        <a:t> Ethernet</a:t>
                      </a:r>
                    </a:p>
                    <a:p>
                      <a:r>
                        <a:rPr lang="en-US" baseline="0" dirty="0"/>
                        <a:t>802.11, </a:t>
                      </a:r>
                      <a:r>
                        <a:rPr lang="en-US" baseline="0" dirty="0" err="1"/>
                        <a:t>WiFi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IETF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Internet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2616, HTTP/1.1</a:t>
                      </a:r>
                    </a:p>
                    <a:p>
                      <a:r>
                        <a:rPr lang="en-US" dirty="0"/>
                        <a:t>RFC</a:t>
                      </a:r>
                      <a:r>
                        <a:rPr lang="en-US" baseline="0" dirty="0"/>
                        <a:t> 1034/1035, DNS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W3C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HTML5 standard</a:t>
                      </a:r>
                    </a:p>
                    <a:p>
                      <a:r>
                        <a:rPr lang="en-US" dirty="0"/>
                        <a:t>CSS standard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7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ITU: International Telecommunications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>
                <a:latin typeface="Avenir Next Regular"/>
                <a:cs typeface="Avenir Next Regular"/>
              </a:rPr>
              <a:t>Main sectors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Radiocommunications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Telecommunications Standardization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Development</a:t>
            </a:r>
          </a:p>
          <a:p>
            <a:pPr>
              <a:buFontTx/>
              <a:buChar char="•"/>
            </a:pPr>
            <a:r>
              <a:rPr lang="en-US">
                <a:latin typeface="Avenir Next Regular"/>
                <a:cs typeface="Avenir Next Regular"/>
              </a:rPr>
              <a:t>Classes of Members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National governments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Sector members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Associate members</a:t>
            </a:r>
          </a:p>
          <a:p>
            <a:pPr lvl="1">
              <a:buFont typeface="Lucida Grande"/>
              <a:buChar char="-"/>
            </a:pPr>
            <a:r>
              <a:rPr lang="en-US">
                <a:latin typeface="Avenir Next Regular"/>
                <a:cs typeface="Avenir Next Regular"/>
              </a:rPr>
              <a:t>Regulatory agencies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Who’s who in international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8" y="1417638"/>
            <a:ext cx="7045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5608638"/>
            <a:ext cx="8551863" cy="966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>
                <a:latin typeface="Avenir Next Regular"/>
                <a:cs typeface="Avenir Next Regular"/>
              </a:rPr>
              <a:t>The 802 working groups. The important ones are marked with *.</a:t>
            </a:r>
          </a:p>
          <a:p>
            <a:pPr algn="ctr">
              <a:buFontTx/>
              <a:buNone/>
            </a:pPr>
            <a:r>
              <a:rPr lang="en-US" sz="2000">
                <a:latin typeface="Avenir Next Regular"/>
                <a:cs typeface="Avenir Next Regular"/>
              </a:rPr>
              <a:t>The ones marked with </a:t>
            </a:r>
            <a:r>
              <a:rPr lang="en-US" sz="2000">
                <a:latin typeface="Avenir Next Regular"/>
                <a:cs typeface="Avenir Next Regular"/>
                <a:sym typeface="Symbol" pitchFamily="18" charset="2"/>
              </a:rPr>
              <a:t></a:t>
            </a:r>
            <a:r>
              <a:rPr lang="en-US" sz="2000">
                <a:latin typeface="Avenir Next Regular"/>
                <a:cs typeface="Avenir Next Regular"/>
              </a:rPr>
              <a:t> are hibernating. The one marked with † gave  up and disbanded itself.</a:t>
            </a:r>
          </a:p>
        </p:txBody>
      </p:sp>
    </p:spTree>
    <p:extLst>
      <p:ext uri="{BB962C8B-B14F-4D97-AF65-F5344CB8AC3E}">
        <p14:creationId xmlns:p14="http://schemas.microsoft.com/office/powerpoint/2010/main" val="113222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Who’s who in international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" y="1535484"/>
            <a:ext cx="786923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5162831"/>
            <a:ext cx="8551863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>
                <a:latin typeface="Avenir Next Regular"/>
                <a:cs typeface="Avenir Next Regular"/>
              </a:rPr>
              <a:t>The 802 working groups.  The important ones are marked with *.</a:t>
            </a:r>
          </a:p>
          <a:p>
            <a:pPr algn="ctr">
              <a:buFontTx/>
              <a:buNone/>
            </a:pPr>
            <a:r>
              <a:rPr lang="en-US" sz="2000">
                <a:latin typeface="Avenir Next Regular"/>
                <a:cs typeface="Avenir Next Regular"/>
              </a:rPr>
              <a:t>The ones marked with </a:t>
            </a:r>
            <a:r>
              <a:rPr lang="en-US" sz="2000">
                <a:latin typeface="Avenir Next Regular"/>
                <a:cs typeface="Avenir Next Regular"/>
                <a:sym typeface="Symbol" pitchFamily="18" charset="2"/>
              </a:rPr>
              <a:t></a:t>
            </a:r>
            <a:r>
              <a:rPr lang="en-US" sz="2000">
                <a:latin typeface="Avenir Next Regular"/>
                <a:cs typeface="Avenir Next Regular"/>
              </a:rPr>
              <a:t> are hibernating. The one marked with † gave  up and disbanded itself.</a:t>
            </a:r>
          </a:p>
        </p:txBody>
      </p:sp>
    </p:spTree>
    <p:extLst>
      <p:ext uri="{BB962C8B-B14F-4D97-AF65-F5344CB8AC3E}">
        <p14:creationId xmlns:p14="http://schemas.microsoft.com/office/powerpoint/2010/main" val="55930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/>
              <a:t>The main prefix we use: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86207"/>
              </p:ext>
            </p:extLst>
          </p:nvPr>
        </p:nvGraphicFramePr>
        <p:xfrm>
          <a:off x="2590800" y="2417312"/>
          <a:ext cx="3914776" cy="1528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K(</a:t>
                      </a:r>
                      <a:r>
                        <a:rPr lang="en-US" dirty="0" err="1"/>
                        <a:t>ilo</a:t>
                      </a:r>
                      <a:r>
                        <a:rPr lang="en-US" dirty="0"/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m(</a:t>
                      </a:r>
                      <a:r>
                        <a:rPr lang="en-US" dirty="0" err="1"/>
                        <a:t>illi</a:t>
                      </a:r>
                      <a:r>
                        <a:rPr lang="en-US" dirty="0"/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M(</a:t>
                      </a:r>
                      <a:r>
                        <a:rPr lang="en-US" dirty="0" err="1"/>
                        <a:t>ega</a:t>
                      </a:r>
                      <a:r>
                        <a:rPr lang="en-US" dirty="0"/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μ</a:t>
                      </a:r>
                      <a:r>
                        <a:rPr lang="en-US" dirty="0"/>
                        <a:t>(micro)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G(</a:t>
                      </a:r>
                      <a:r>
                        <a:rPr lang="en-US" dirty="0" err="1"/>
                        <a:t>iga</a:t>
                      </a:r>
                      <a:r>
                        <a:rPr lang="en-US" dirty="0"/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n(</a:t>
                      </a:r>
                      <a:r>
                        <a:rPr lang="en-US" dirty="0" err="1"/>
                        <a:t>ano</a:t>
                      </a:r>
                      <a:r>
                        <a:rPr lang="en-US" dirty="0"/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7332" y="4226099"/>
            <a:ext cx="8209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>
                <a:latin typeface="Avenir Next Regular"/>
                <a:cs typeface="Avenir Next Regular"/>
              </a:rPr>
              <a:t>Use powers of 10 for rates, powers of 2 for storage  (e. g. 1 Mbps = 1,000,000 bps, 1 KB = 1024 bytes)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latin typeface="Avenir Next Regular"/>
                <a:cs typeface="Avenir Next Regular"/>
              </a:rPr>
              <a:t>B is for bytes, b is for bits</a:t>
            </a:r>
          </a:p>
        </p:txBody>
      </p:sp>
    </p:spTree>
    <p:extLst>
      <p:ext uri="{BB962C8B-B14F-4D97-AF65-F5344CB8AC3E}">
        <p14:creationId xmlns:p14="http://schemas.microsoft.com/office/powerpoint/2010/main" val="216743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28</a:t>
            </a:fld>
            <a:endParaRPr lang="en-US"/>
          </a:p>
        </p:txBody>
      </p:sp>
      <p:pic>
        <p:nvPicPr>
          <p:cNvPr id="7" name="Picture 4" descr="1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524879"/>
            <a:ext cx="8524875" cy="2990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5049" y="5145955"/>
            <a:ext cx="35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Next Regular"/>
                <a:cs typeface="Avenir Next Regular"/>
              </a:rPr>
              <a:t>The principle metric prefixes</a:t>
            </a:r>
          </a:p>
        </p:txBody>
      </p:sp>
    </p:spTree>
    <p:extLst>
      <p:ext uri="{BB962C8B-B14F-4D97-AF65-F5344CB8AC3E}">
        <p14:creationId xmlns:p14="http://schemas.microsoft.com/office/powerpoint/2010/main" val="3216390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132788"/>
            <a:ext cx="6851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6489" y="5956240"/>
            <a:ext cx="35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Next Regular"/>
                <a:cs typeface="Avenir Next Regular"/>
              </a:rPr>
              <a:t>The principle metric prefixes</a:t>
            </a:r>
          </a:p>
        </p:txBody>
      </p:sp>
    </p:spTree>
    <p:extLst>
      <p:ext uri="{BB962C8B-B14F-4D97-AF65-F5344CB8AC3E}">
        <p14:creationId xmlns:p14="http://schemas.microsoft.com/office/powerpoint/2010/main" val="257009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6476C89-A5BA-4EF8-A47F-376629D8D0CF}"/>
              </a:ext>
            </a:extLst>
          </p:cNvPr>
          <p:cNvSpPr/>
          <p:nvPr/>
        </p:nvSpPr>
        <p:spPr>
          <a:xfrm>
            <a:off x="1823663" y="2622480"/>
            <a:ext cx="1645578" cy="23153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A6721E-7990-4949-ADF5-8C19A9D0890F}"/>
              </a:ext>
            </a:extLst>
          </p:cNvPr>
          <p:cNvSpPr/>
          <p:nvPr/>
        </p:nvSpPr>
        <p:spPr>
          <a:xfrm>
            <a:off x="5438234" y="2622479"/>
            <a:ext cx="1645578" cy="23153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Application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 Set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1FB-9AFD-432C-BEC6-8EDA6DE5F96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25144" y="2691684"/>
            <a:ext cx="1250989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1" y="2691684"/>
            <a:ext cx="1250989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 B</a:t>
            </a:r>
          </a:p>
        </p:txBody>
      </p:sp>
      <p:cxnSp>
        <p:nvCxnSpPr>
          <p:cNvPr id="12" name="Elbow Connector 11"/>
          <p:cNvCxnSpPr>
            <a:cxnSpLocks/>
          </p:cNvCxnSpPr>
          <p:nvPr/>
        </p:nvCxnSpPr>
        <p:spPr>
          <a:xfrm rot="16200000" flipH="1">
            <a:off x="4464113" y="2900839"/>
            <a:ext cx="12700" cy="3614250"/>
          </a:xfrm>
          <a:prstGeom prst="bentConnector3">
            <a:avLst>
              <a:gd name="adj1" fmla="val 43483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48181" y="1878245"/>
            <a:ext cx="594641" cy="5665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User A</a:t>
            </a:r>
          </a:p>
        </p:txBody>
      </p:sp>
      <p:cxnSp>
        <p:nvCxnSpPr>
          <p:cNvPr id="16" name="Elbow Connector 15"/>
          <p:cNvCxnSpPr>
            <a:cxnSpLocks/>
            <a:stCxn id="13" idx="4"/>
            <a:endCxn id="9" idx="0"/>
          </p:cNvCxnSpPr>
          <p:nvPr/>
        </p:nvCxnSpPr>
        <p:spPr>
          <a:xfrm rot="16200000" flipH="1">
            <a:off x="2524646" y="2565691"/>
            <a:ext cx="246848" cy="5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DF7C3-5F15-4CE1-B8E2-C67A6E26BD15}"/>
              </a:ext>
            </a:extLst>
          </p:cNvPr>
          <p:cNvSpPr/>
          <p:nvPr/>
        </p:nvSpPr>
        <p:spPr>
          <a:xfrm>
            <a:off x="2031493" y="3050458"/>
            <a:ext cx="1250989" cy="1663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8A7E5F-C7FD-46EF-8F88-F83E80A0BE4A}"/>
              </a:ext>
            </a:extLst>
          </p:cNvPr>
          <p:cNvSpPr/>
          <p:nvPr/>
        </p:nvSpPr>
        <p:spPr>
          <a:xfrm>
            <a:off x="5645150" y="3050458"/>
            <a:ext cx="1250989" cy="1663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5C3CF4-2281-4EF3-BA2C-E087C6C94835}"/>
              </a:ext>
            </a:extLst>
          </p:cNvPr>
          <p:cNvSpPr/>
          <p:nvPr/>
        </p:nvSpPr>
        <p:spPr>
          <a:xfrm>
            <a:off x="7519507" y="3485316"/>
            <a:ext cx="594641" cy="5665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Disk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0BAF71-C5BD-44B5-9EC1-3B4A5F91656F}"/>
              </a:ext>
            </a:extLst>
          </p:cNvPr>
          <p:cNvCxnSpPr>
            <a:stCxn id="33" idx="2"/>
            <a:endCxn id="32" idx="3"/>
          </p:cNvCxnSpPr>
          <p:nvPr/>
        </p:nvCxnSpPr>
        <p:spPr>
          <a:xfrm flipH="1">
            <a:off x="7083812" y="3768612"/>
            <a:ext cx="435695" cy="11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22578F-6F1D-4E3A-95B1-266B3B52A2A3}"/>
              </a:ext>
            </a:extLst>
          </p:cNvPr>
          <p:cNvSpPr txBox="1"/>
          <p:nvPr/>
        </p:nvSpPr>
        <p:spPr>
          <a:xfrm>
            <a:off x="5884756" y="2075503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5FED051-2A42-4CF0-8D55-FAA615024227}"/>
              </a:ext>
            </a:extLst>
          </p:cNvPr>
          <p:cNvSpPr/>
          <p:nvPr/>
        </p:nvSpPr>
        <p:spPr>
          <a:xfrm>
            <a:off x="3621641" y="4900773"/>
            <a:ext cx="1474341" cy="7373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645978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98029"/>
            <a:ext cx="72739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9172" y="5727898"/>
            <a:ext cx="35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Next Regular"/>
                <a:cs typeface="Avenir Next Regular"/>
              </a:rPr>
              <a:t>The principle metric prefixes</a:t>
            </a:r>
          </a:p>
        </p:txBody>
      </p:sp>
    </p:spTree>
    <p:extLst>
      <p:ext uri="{BB962C8B-B14F-4D97-AF65-F5344CB8AC3E}">
        <p14:creationId xmlns:p14="http://schemas.microsoft.com/office/powerpoint/2010/main" val="241220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/>
              <a:buChar char="•"/>
            </a:pPr>
            <a:r>
              <a:rPr lang="en-US" sz="3500" dirty="0"/>
              <a:t>Protocol layers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500" dirty="0"/>
          </a:p>
          <a:p>
            <a:pPr marL="285750" lvl="1">
              <a:buFont typeface="Arial"/>
              <a:buChar char="•"/>
            </a:pPr>
            <a:r>
              <a:rPr lang="en-US" sz="3500" dirty="0"/>
              <a:t>Design issues for the layers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500" dirty="0"/>
          </a:p>
          <a:p>
            <a:pPr marL="285750" lvl="1">
              <a:buFont typeface="Arial"/>
              <a:buChar char="•"/>
            </a:pPr>
            <a:r>
              <a:rPr lang="en-US" sz="3500" dirty="0"/>
              <a:t>Connection-oriented vs. connectionless service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500" dirty="0"/>
          </a:p>
          <a:p>
            <a:pPr marL="285750" lvl="1">
              <a:buFont typeface="Arial"/>
              <a:buChar char="•"/>
            </a:pPr>
            <a:r>
              <a:rPr lang="en-US" sz="3500" dirty="0"/>
              <a:t>Service primitives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500" dirty="0"/>
          </a:p>
          <a:p>
            <a:pPr marL="285750" lvl="1">
              <a:buFont typeface="Arial"/>
              <a:buChar char="•"/>
            </a:pPr>
            <a:r>
              <a:rPr lang="en-US" sz="3500" dirty="0"/>
              <a:t>Relationship of services to protocols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n-US" sz="3500" dirty="0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4</a:t>
            </a:fld>
            <a:endParaRPr lang="en-US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57200" y="4747253"/>
            <a:ext cx="8229600" cy="669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57200" y="4077778"/>
            <a:ext cx="8229600" cy="669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57200" y="2939150"/>
            <a:ext cx="8229600" cy="113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57200" y="2269675"/>
            <a:ext cx="8229600" cy="669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57200" y="1600200"/>
            <a:ext cx="8229600" cy="669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layers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5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1227"/>
            <a:ext cx="8229600" cy="112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Avenir Next Regular"/>
                <a:cs typeface="Avenir Next Regular"/>
              </a:rPr>
              <a:t>Protocol layering is the main structuring method used to divide up network functionality.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457200" y="2866247"/>
            <a:ext cx="3326750" cy="3490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00000"/>
              </a:lnSpc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 algn="l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Each protocol instance talks virtually to its </a:t>
            </a:r>
            <a:r>
              <a:rPr lang="en-US" sz="2000" b="1" dirty="0">
                <a:solidFill>
                  <a:srgbClr val="FF0000"/>
                </a:solidFill>
              </a:rPr>
              <a:t>peer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222250" indent="-22225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Each layer communicates only by using the one below </a:t>
            </a:r>
          </a:p>
          <a:p>
            <a:pPr marL="222250" indent="-22225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Lower layer</a:t>
            </a:r>
            <a:r>
              <a:rPr lang="en-US" sz="2000" b="1" dirty="0">
                <a:solidFill>
                  <a:srgbClr val="FF0000"/>
                </a:solidFill>
              </a:rPr>
              <a:t> services </a:t>
            </a:r>
            <a:r>
              <a:rPr lang="en-US" sz="2000" dirty="0">
                <a:solidFill>
                  <a:schemeClr val="tx1"/>
                </a:solidFill>
              </a:rPr>
              <a:t>are accessed by an </a:t>
            </a:r>
            <a:r>
              <a:rPr lang="en-US" sz="2000" b="1" dirty="0">
                <a:solidFill>
                  <a:srgbClr val="FF0000"/>
                </a:solidFill>
              </a:rPr>
              <a:t>interface</a:t>
            </a:r>
          </a:p>
          <a:p>
            <a:pPr marL="222250" indent="-22225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bottom, messages are carried by the medium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950" y="2345177"/>
            <a:ext cx="4880394" cy="401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08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11" y="1600200"/>
            <a:ext cx="2397129" cy="425283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venir Next Regular"/>
                <a:cs typeface="Avenir Next Regular"/>
              </a:rPr>
              <a:t>Example: the philosopher-translator-secretary architecture</a:t>
            </a:r>
          </a:p>
          <a:p>
            <a:r>
              <a:rPr lang="en-US" sz="2500" dirty="0">
                <a:latin typeface="Avenir Next Regular"/>
                <a:cs typeface="Avenir Next Regular"/>
              </a:rPr>
              <a:t>Each protocol at different layers serves a different purpose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049" y="1395437"/>
            <a:ext cx="5517502" cy="49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9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098"/>
            <a:ext cx="7647523" cy="129358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Regular"/>
                <a:cs typeface="Avenir Next Regular"/>
              </a:rPr>
              <a:t>Each lower layer adds its own </a:t>
            </a:r>
            <a:r>
              <a:rPr lang="en-US" sz="2000" b="1" dirty="0">
                <a:solidFill>
                  <a:srgbClr val="FF0000"/>
                </a:solidFill>
                <a:latin typeface="Avenir Next Regular"/>
                <a:cs typeface="Avenir Next Regular"/>
              </a:rPr>
              <a:t>header</a:t>
            </a:r>
            <a:r>
              <a:rPr lang="en-US" sz="2000" dirty="0">
                <a:latin typeface="Avenir Next Regular"/>
                <a:cs typeface="Avenir Next Regular"/>
              </a:rPr>
              <a:t> (with control inform-</a:t>
            </a:r>
            <a:r>
              <a:rPr lang="en-US" sz="2000" dirty="0" err="1">
                <a:latin typeface="Avenir Next Regular"/>
                <a:cs typeface="Avenir Next Regular"/>
              </a:rPr>
              <a:t>ation</a:t>
            </a:r>
            <a:r>
              <a:rPr lang="en-US" sz="2000" dirty="0">
                <a:latin typeface="Avenir Next Regular"/>
                <a:cs typeface="Avenir Next Regular"/>
              </a:rPr>
              <a:t>) to the message to transmit and removes it on receive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Layers may also split and join messages, etc.</a:t>
            </a:r>
          </a:p>
          <a:p>
            <a:endParaRPr lang="en-US" sz="2000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676" y="2461678"/>
            <a:ext cx="6244219" cy="389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04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issues for the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756"/>
            <a:ext cx="8229600" cy="887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venir Next Regular"/>
                <a:cs typeface="Avenir Next Regular"/>
              </a:rPr>
              <a:t>Each layer solves a particular problem but must include mechanisms to address a set of recurring design issues</a:t>
            </a:r>
          </a:p>
          <a:p>
            <a:pPr marL="0" indent="0">
              <a:buNone/>
            </a:pPr>
            <a:endParaRPr lang="en-US" sz="2500">
              <a:latin typeface="Avenir Next Regular"/>
              <a:cs typeface="Avenir Next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00568"/>
              </p:ext>
            </p:extLst>
          </p:nvPr>
        </p:nvGraphicFramePr>
        <p:xfrm>
          <a:off x="563010" y="2474774"/>
          <a:ext cx="8123790" cy="32867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18"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mechanisms at different</a:t>
                      </a:r>
                      <a:r>
                        <a:rPr lang="en-US" baseline="0" dirty="0"/>
                        <a:t> layers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57">
                <a:tc>
                  <a:txBody>
                    <a:bodyPr/>
                    <a:lstStyle/>
                    <a:p>
                      <a:r>
                        <a:rPr lang="en-US" dirty="0"/>
                        <a:t>Reliability despite failures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Codes for error detection/correction (§3.2, 3.3)</a:t>
                      </a:r>
                    </a:p>
                    <a:p>
                      <a:r>
                        <a:rPr lang="en-US" dirty="0"/>
                        <a:t>Routing around failures (§5.2)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57">
                <a:tc>
                  <a:txBody>
                    <a:bodyPr/>
                    <a:lstStyle/>
                    <a:p>
                      <a:r>
                        <a:rPr lang="en-US" dirty="0"/>
                        <a:t>Network growth             and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evolution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Addressing </a:t>
                      </a:r>
                      <a:r>
                        <a:rPr lang="en-US" baseline="0" dirty="0"/>
                        <a:t>(</a:t>
                      </a:r>
                      <a:r>
                        <a:rPr lang="en-US" dirty="0"/>
                        <a:t>§5.6) and naming </a:t>
                      </a:r>
                      <a:r>
                        <a:rPr lang="en-US" baseline="0" dirty="0"/>
                        <a:t>(</a:t>
                      </a:r>
                      <a:r>
                        <a:rPr lang="en-US" dirty="0"/>
                        <a:t>§7.1)</a:t>
                      </a:r>
                    </a:p>
                    <a:p>
                      <a:r>
                        <a:rPr lang="en-US" dirty="0"/>
                        <a:t>Protocol layering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§1.3)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246">
                <a:tc>
                  <a:txBody>
                    <a:bodyPr/>
                    <a:lstStyle/>
                    <a:p>
                      <a:r>
                        <a:rPr lang="en-US" dirty="0"/>
                        <a:t>Allocation of resources like bandwidth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access </a:t>
                      </a:r>
                      <a:r>
                        <a:rPr lang="en-US" baseline="0" dirty="0"/>
                        <a:t>(</a:t>
                      </a:r>
                      <a:r>
                        <a:rPr lang="en-US" dirty="0"/>
                        <a:t>§4.2)</a:t>
                      </a:r>
                    </a:p>
                    <a:p>
                      <a:r>
                        <a:rPr lang="en-US" dirty="0"/>
                        <a:t>Congestion control (§5.3, 6.3)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457">
                <a:tc>
                  <a:txBody>
                    <a:bodyPr/>
                    <a:lstStyle/>
                    <a:p>
                      <a:r>
                        <a:rPr lang="en-US" dirty="0"/>
                        <a:t>Security against various threats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Confidentiality of messages </a:t>
                      </a:r>
                      <a:r>
                        <a:rPr lang="en-US" baseline="0" dirty="0"/>
                        <a:t>(</a:t>
                      </a:r>
                      <a:r>
                        <a:rPr lang="en-US" dirty="0"/>
                        <a:t>§8.2,</a:t>
                      </a:r>
                      <a:r>
                        <a:rPr lang="en-US" baseline="0" dirty="0"/>
                        <a:t> 8.6)</a:t>
                      </a:r>
                    </a:p>
                    <a:p>
                      <a:r>
                        <a:rPr lang="en-US" dirty="0"/>
                        <a:t>Authentication of</a:t>
                      </a:r>
                      <a:r>
                        <a:rPr lang="en-US" baseline="0" dirty="0"/>
                        <a:t> communicating parties (</a:t>
                      </a:r>
                      <a:r>
                        <a:rPr lang="en-US" dirty="0"/>
                        <a:t>§8.7)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45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Connection-oriented vs. connectionless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9001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latin typeface="Avenir Next Regular"/>
                <a:cs typeface="Avenir Next Regular"/>
              </a:rPr>
              <a:t>Service provided by a layer may be kinds of either: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Avenir Next Regular"/>
                <a:cs typeface="Avenir Next Regular"/>
              </a:rPr>
              <a:t>Connection-oriented, must be set up for ongoing use (and torn down after use), e.g., phone call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Avenir Next Regular"/>
                <a:cs typeface="Avenir Next Regular"/>
              </a:rPr>
              <a:t>Connectionless, messages are handled separately, e.g., postal delivery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A78B-2291-A44D-BF38-3B12DBE89A4A}" type="slidenum"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01957" y="3191401"/>
            <a:ext cx="5884844" cy="3164949"/>
            <a:chOff x="1762125" y="3114675"/>
            <a:chExt cx="5629275" cy="28479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56" r="3746" b="4395"/>
            <a:stretch>
              <a:fillRect/>
            </a:stretch>
          </p:blipFill>
          <p:spPr bwMode="auto">
            <a:xfrm>
              <a:off x="1762125" y="3114675"/>
              <a:ext cx="5629275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762250" y="3152775"/>
              <a:ext cx="133350" cy="1562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>
              <a:off x="2752725" y="3590925"/>
              <a:ext cx="133350" cy="113347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36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1029</Words>
  <Application>Microsoft Office PowerPoint</Application>
  <PresentationFormat>On-screen Show (4:3)</PresentationFormat>
  <Paragraphs>278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Avenir Next Regular</vt:lpstr>
      <vt:lpstr>Calibri</vt:lpstr>
      <vt:lpstr>Lucida Grande</vt:lpstr>
      <vt:lpstr>Symbol</vt:lpstr>
      <vt:lpstr>Office Theme</vt:lpstr>
      <vt:lpstr>CMSC417</vt:lpstr>
      <vt:lpstr>Connecting Application Programs</vt:lpstr>
      <vt:lpstr>Connecting Application Programs</vt:lpstr>
      <vt:lpstr>Network Software</vt:lpstr>
      <vt:lpstr>Protocol layers</vt:lpstr>
      <vt:lpstr>Protocol layers</vt:lpstr>
      <vt:lpstr>Protocol layers</vt:lpstr>
      <vt:lpstr>Design issues for the layers</vt:lpstr>
      <vt:lpstr>Connection-oriented vs. connectionless</vt:lpstr>
      <vt:lpstr>Service primitives</vt:lpstr>
      <vt:lpstr>Service primitives</vt:lpstr>
      <vt:lpstr>Service primitives</vt:lpstr>
      <vt:lpstr>Relationship of services to protocols</vt:lpstr>
      <vt:lpstr>Reference models</vt:lpstr>
      <vt:lpstr>Reference models</vt:lpstr>
      <vt:lpstr>OSI reference model</vt:lpstr>
      <vt:lpstr>The TCP/IP reference model layers</vt:lpstr>
      <vt:lpstr>TCP/IP reference model</vt:lpstr>
      <vt:lpstr>Comparison of OSI and TCP/IP models</vt:lpstr>
      <vt:lpstr>Reference models</vt:lpstr>
      <vt:lpstr>Model used in this course</vt:lpstr>
      <vt:lpstr>Network standardization</vt:lpstr>
      <vt:lpstr>Network standardization</vt:lpstr>
      <vt:lpstr>ITU: International Telecommunications Union</vt:lpstr>
      <vt:lpstr>Who’s who in international standards</vt:lpstr>
      <vt:lpstr>Who’s who in international standards</vt:lpstr>
      <vt:lpstr>Metric units</vt:lpstr>
      <vt:lpstr>Metric units</vt:lpstr>
      <vt:lpstr>Metric units</vt:lpstr>
      <vt:lpstr>Metric units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Bullard</dc:creator>
  <cp:lastModifiedBy>Ashok Agrawala</cp:lastModifiedBy>
  <cp:revision>21</cp:revision>
  <dcterms:created xsi:type="dcterms:W3CDTF">2018-09-01T22:21:52Z</dcterms:created>
  <dcterms:modified xsi:type="dcterms:W3CDTF">2018-09-04T00:36:44Z</dcterms:modified>
</cp:coreProperties>
</file>