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94"/>
  </p:notesMasterIdLst>
  <p:handoutMasterIdLst>
    <p:handoutMasterId r:id="rId95"/>
  </p:handoutMasterIdLst>
  <p:sldIdLst>
    <p:sldId id="256" r:id="rId2"/>
    <p:sldId id="440" r:id="rId3"/>
    <p:sldId id="444" r:id="rId4"/>
    <p:sldId id="445" r:id="rId5"/>
    <p:sldId id="446" r:id="rId6"/>
    <p:sldId id="447" r:id="rId7"/>
    <p:sldId id="442" r:id="rId8"/>
    <p:sldId id="506" r:id="rId9"/>
    <p:sldId id="507" r:id="rId10"/>
    <p:sldId id="443" r:id="rId11"/>
    <p:sldId id="509" r:id="rId12"/>
    <p:sldId id="510" r:id="rId13"/>
    <p:sldId id="511" r:id="rId14"/>
    <p:sldId id="512" r:id="rId15"/>
    <p:sldId id="513" r:id="rId16"/>
    <p:sldId id="425" r:id="rId17"/>
    <p:sldId id="430" r:id="rId18"/>
    <p:sldId id="431" r:id="rId19"/>
    <p:sldId id="432" r:id="rId20"/>
    <p:sldId id="433" r:id="rId21"/>
    <p:sldId id="467" r:id="rId22"/>
    <p:sldId id="434" r:id="rId23"/>
    <p:sldId id="441" r:id="rId24"/>
    <p:sldId id="463" r:id="rId25"/>
    <p:sldId id="464" r:id="rId26"/>
    <p:sldId id="465" r:id="rId27"/>
    <p:sldId id="466" r:id="rId28"/>
    <p:sldId id="468" r:id="rId29"/>
    <p:sldId id="436" r:id="rId30"/>
    <p:sldId id="448" r:id="rId31"/>
    <p:sldId id="449" r:id="rId32"/>
    <p:sldId id="437" r:id="rId33"/>
    <p:sldId id="438" r:id="rId34"/>
    <p:sldId id="439" r:id="rId35"/>
    <p:sldId id="454" r:id="rId36"/>
    <p:sldId id="450" r:id="rId37"/>
    <p:sldId id="456" r:id="rId38"/>
    <p:sldId id="451" r:id="rId39"/>
    <p:sldId id="461" r:id="rId40"/>
    <p:sldId id="462" r:id="rId41"/>
    <p:sldId id="452" r:id="rId42"/>
    <p:sldId id="455" r:id="rId43"/>
    <p:sldId id="460" r:id="rId44"/>
    <p:sldId id="457" r:id="rId45"/>
    <p:sldId id="453" r:id="rId46"/>
    <p:sldId id="459" r:id="rId47"/>
    <p:sldId id="458" r:id="rId48"/>
    <p:sldId id="422" r:id="rId49"/>
    <p:sldId id="424" r:id="rId50"/>
    <p:sldId id="469" r:id="rId51"/>
    <p:sldId id="426" r:id="rId52"/>
    <p:sldId id="470" r:id="rId53"/>
    <p:sldId id="471" r:id="rId54"/>
    <p:sldId id="435" r:id="rId55"/>
    <p:sldId id="472" r:id="rId56"/>
    <p:sldId id="473" r:id="rId57"/>
    <p:sldId id="474" r:id="rId58"/>
    <p:sldId id="475" r:id="rId59"/>
    <p:sldId id="476" r:id="rId60"/>
    <p:sldId id="427" r:id="rId61"/>
    <p:sldId id="477" r:id="rId62"/>
    <p:sldId id="428" r:id="rId63"/>
    <p:sldId id="478" r:id="rId64"/>
    <p:sldId id="479" r:id="rId65"/>
    <p:sldId id="429" r:id="rId66"/>
    <p:sldId id="480" r:id="rId67"/>
    <p:sldId id="481" r:id="rId68"/>
    <p:sldId id="482" r:id="rId69"/>
    <p:sldId id="483" r:id="rId70"/>
    <p:sldId id="484" r:id="rId71"/>
    <p:sldId id="485" r:id="rId72"/>
    <p:sldId id="486" r:id="rId73"/>
    <p:sldId id="487" r:id="rId74"/>
    <p:sldId id="488" r:id="rId75"/>
    <p:sldId id="489" r:id="rId76"/>
    <p:sldId id="490" r:id="rId77"/>
    <p:sldId id="491" r:id="rId78"/>
    <p:sldId id="492" r:id="rId79"/>
    <p:sldId id="493" r:id="rId80"/>
    <p:sldId id="514"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3" autoAdjust="0"/>
    <p:restoredTop sz="92277" autoAdjust="0"/>
  </p:normalViewPr>
  <p:slideViewPr>
    <p:cSldViewPr snapToGrid="0" snapToObjects="1">
      <p:cViewPr varScale="1">
        <p:scale>
          <a:sx n="68" d="100"/>
          <a:sy n="68" d="100"/>
        </p:scale>
        <p:origin x="224" y="872"/>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5-B141-9744-7B6F9F8A51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5-B141-9744-7B6F9F8A51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5-B141-9744-7B6F9F8A51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5-B141-9744-7B6F9F8A51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5-B141-9744-7B6F9F8A5138}"/>
              </c:ext>
            </c:extLst>
          </c:dPt>
          <c:cat>
            <c:strRef>
              <c:f>Sheet1!$A$2:$A$6</c:f>
              <c:strCache>
                <c:ptCount val="4"/>
                <c:pt idx="0">
                  <c:v>Mini-Projects</c:v>
                </c:pt>
                <c:pt idx="1">
                  <c:v>Midterm</c:v>
                </c:pt>
                <c:pt idx="2">
                  <c:v>Reading</c:v>
                </c:pt>
                <c:pt idx="3">
                  <c:v>Tutorial</c:v>
                </c:pt>
              </c:strCache>
            </c:strRef>
          </c:cat>
          <c:val>
            <c:numRef>
              <c:f>Sheet1!$B$2:$B$6</c:f>
              <c:numCache>
                <c:formatCode>General</c:formatCode>
                <c:ptCount val="5"/>
                <c:pt idx="0">
                  <c:v>60</c:v>
                </c:pt>
                <c:pt idx="1">
                  <c:v>0</c:v>
                </c:pt>
                <c:pt idx="2">
                  <c:v>10</c:v>
                </c:pt>
                <c:pt idx="3">
                  <c:v>30</c:v>
                </c:pt>
              </c:numCache>
            </c:numRef>
          </c:val>
          <c:extLst>
            <c:ext xmlns:c16="http://schemas.microsoft.com/office/drawing/2014/chart" uri="{C3380CC4-5D6E-409C-BE32-E72D297353CC}">
              <c16:uniqueId val="{0000000A-B4B5-B141-9744-7B6F9F8A513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8/29/18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8/29/18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demo</a:t>
            </a:r>
          </a:p>
        </p:txBody>
      </p:sp>
      <p:sp>
        <p:nvSpPr>
          <p:cNvPr id="4" name="Slide Number Placeholder 3"/>
          <p:cNvSpPr>
            <a:spLocks noGrp="1"/>
          </p:cNvSpPr>
          <p:nvPr>
            <p:ph type="sldNum" sz="quarter" idx="10"/>
          </p:nvPr>
        </p:nvSpPr>
        <p:spPr/>
        <p:txBody>
          <a:bodyPr/>
          <a:lstStyle/>
          <a:p>
            <a:fld id="{AC8C17EB-B2DD-4F12-8E0C-1C60FC182E97}" type="slidenum">
              <a:rPr lang="en-US" smtClean="0"/>
              <a:pPr/>
              <a:t>55</a:t>
            </a:fld>
            <a:endParaRPr lang="en-US"/>
          </a:p>
        </p:txBody>
      </p:sp>
    </p:spTree>
    <p:extLst>
      <p:ext uri="{BB962C8B-B14F-4D97-AF65-F5344CB8AC3E}">
        <p14:creationId xmlns:p14="http://schemas.microsoft.com/office/powerpoint/2010/main" val="306259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Prints “4” in Python</a:t>
            </a:r>
            <a:r>
              <a:rPr lang="en-US" baseline="0" dirty="0"/>
              <a:t> 2 and “1” (i.e., unchanged because the list comprehension scope is dead) in Python 3.</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60</a:t>
            </a:fld>
            <a:endParaRPr lang="en-US"/>
          </a:p>
        </p:txBody>
      </p:sp>
    </p:spTree>
    <p:extLst>
      <p:ext uri="{BB962C8B-B14F-4D97-AF65-F5344CB8AC3E}">
        <p14:creationId xmlns:p14="http://schemas.microsoft.com/office/powerpoint/2010/main" val="219225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65</a:t>
            </a:fld>
            <a:endParaRPr lang="en-US"/>
          </a:p>
        </p:txBody>
      </p:sp>
    </p:spTree>
    <p:extLst>
      <p:ext uri="{BB962C8B-B14F-4D97-AF65-F5344CB8AC3E}">
        <p14:creationId xmlns:p14="http://schemas.microsoft.com/office/powerpoint/2010/main" val="238497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”Wherefore” means “why”,</a:t>
            </a:r>
            <a:r>
              <a:rPr lang="en-US" baseline="0" dirty="0"/>
              <a:t> not “where”!</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67</a:t>
            </a:fld>
            <a:endParaRPr lang="en-US"/>
          </a:p>
        </p:txBody>
      </p:sp>
    </p:spTree>
    <p:extLst>
      <p:ext uri="{BB962C8B-B14F-4D97-AF65-F5344CB8AC3E}">
        <p14:creationId xmlns:p14="http://schemas.microsoft.com/office/powerpoint/2010/main" val="253686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73</a:t>
            </a:fld>
            <a:endParaRPr lang="en-US"/>
          </a:p>
        </p:txBody>
      </p:sp>
    </p:spTree>
    <p:extLst>
      <p:ext uri="{BB962C8B-B14F-4D97-AF65-F5344CB8AC3E}">
        <p14:creationId xmlns:p14="http://schemas.microsoft.com/office/powerpoint/2010/main" val="381908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91</a:t>
            </a:fld>
            <a:endParaRPr lang="en-US"/>
          </a:p>
        </p:txBody>
      </p:sp>
    </p:spTree>
    <p:extLst>
      <p:ext uri="{BB962C8B-B14F-4D97-AF65-F5344CB8AC3E}">
        <p14:creationId xmlns:p14="http://schemas.microsoft.com/office/powerpoint/2010/main" val="199800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92</a:t>
            </a:fld>
            <a:endParaRPr lang="en-US"/>
          </a:p>
        </p:txBody>
      </p:sp>
    </p:spTree>
    <p:extLst>
      <p:ext uri="{BB962C8B-B14F-4D97-AF65-F5344CB8AC3E}">
        <p14:creationId xmlns:p14="http://schemas.microsoft.com/office/powerpoint/2010/main" val="75313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29</a:t>
            </a:fld>
            <a:endParaRPr lang="en-US"/>
          </a:p>
        </p:txBody>
      </p:sp>
    </p:spTree>
    <p:extLst>
      <p:ext uri="{BB962C8B-B14F-4D97-AF65-F5344CB8AC3E}">
        <p14:creationId xmlns:p14="http://schemas.microsoft.com/office/powerpoint/2010/main" val="341142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Docker – containerization, build and ship apps</a:t>
            </a:r>
          </a:p>
          <a:p>
            <a:r>
              <a:rPr lang="en-US" dirty="0"/>
              <a:t>Spark – cluster computing framework, nice data parallelism </a:t>
            </a:r>
            <a:r>
              <a:rPr lang="en-US" dirty="0" err="1"/>
              <a:t>etc</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30</a:t>
            </a:fld>
            <a:endParaRPr lang="en-US"/>
          </a:p>
        </p:txBody>
      </p:sp>
    </p:spTree>
    <p:extLst>
      <p:ext uri="{BB962C8B-B14F-4D97-AF65-F5344CB8AC3E}">
        <p14:creationId xmlns:p14="http://schemas.microsoft.com/office/powerpoint/2010/main" val="73777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171591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“Sabermetrics” = “SABR” = “Society for American </a:t>
            </a:r>
            <a:r>
              <a:rPr lang="en-US"/>
              <a:t>Baseball Research”</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157324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49</a:t>
            </a:fld>
            <a:endParaRPr lang="en-US"/>
          </a:p>
        </p:txBody>
      </p:sp>
    </p:spTree>
    <p:extLst>
      <p:ext uri="{BB962C8B-B14F-4D97-AF65-F5344CB8AC3E}">
        <p14:creationId xmlns:p14="http://schemas.microsoft.com/office/powerpoint/2010/main" val="2069021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62840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nchor="ctr"/>
          <a:lstStyle>
            <a:lvl1pPr algn="l">
              <a:defRPr sz="4219"/>
            </a:lvl1p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8492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gif"/><Relationship Id="rId9" Type="http://schemas.openxmlformats.org/officeDocument/2006/relationships/hyperlink" Target="http://jpdickerson.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loud.google.com/bigquery/public-data/" TargetMode="External"/><Relationship Id="rId2" Type="http://schemas.openxmlformats.org/officeDocument/2006/relationships/hyperlink" Target="https://www.data.gov/" TargetMode="External"/><Relationship Id="rId1" Type="http://schemas.openxmlformats.org/officeDocument/2006/relationships/slideLayout" Target="../slideLayouts/slideLayout2.xml"/><Relationship Id="rId5" Type="http://schemas.openxmlformats.org/officeDocument/2006/relationships/hyperlink" Target="https://aws.amazon.com/public-datasets/" TargetMode="External"/><Relationship Id="rId4" Type="http://schemas.openxmlformats.org/officeDocument/2006/relationships/hyperlink" Target="https://www.kaggle.com/datase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umd.io/" TargetMode="External"/><Relationship Id="rId2" Type="http://schemas.openxmlformats.org/officeDocument/2006/relationships/hyperlink" Target="http://www.alexa.com/topsites" TargetMode="Externa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blog/1995-github-jupyter-notebooks-3" TargetMode="External"/><Relationship Id="rId2" Type="http://schemas.openxmlformats.org/officeDocument/2006/relationships/hyperlink" Target="https://pages.github.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16.tiff"/><Relationship Id="rId7"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76.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foreignaffairs.com/articles/139104/kenneth-neil-cukier-and-viktor-mayer-schoenberger/the-rise-of-big-dat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wired.com/2014/08/sciences-big-data-problem/"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Principles of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988926"/>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 – 08/29/2018</a:t>
            </a:r>
          </a:p>
          <a:p>
            <a:endParaRPr lang="en-US" sz="1600" b="1" dirty="0"/>
          </a:p>
          <a:p>
            <a:r>
              <a:rPr lang="en-US" sz="1600" b="1" dirty="0"/>
              <a:t>CMSC641</a:t>
            </a:r>
          </a:p>
          <a:p>
            <a:r>
              <a:rPr lang="en-US" sz="1600" b="1" dirty="0"/>
              <a:t>Wednesdays</a:t>
            </a:r>
          </a:p>
          <a:p>
            <a:r>
              <a:rPr lang="en-US" sz="1600" b="1" dirty="0"/>
              <a:t>7:00pm – 9:30pm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This Certificate Program</a:t>
            </a:r>
          </a:p>
        </p:txBody>
      </p:sp>
      <p:sp>
        <p:nvSpPr>
          <p:cNvPr id="3" name="Content Placeholder 2"/>
          <p:cNvSpPr>
            <a:spLocks noGrp="1"/>
          </p:cNvSpPr>
          <p:nvPr>
            <p:ph idx="1"/>
          </p:nvPr>
        </p:nvSpPr>
        <p:spPr/>
        <p:txBody>
          <a:bodyPr>
            <a:normAutofit lnSpcReduction="10000"/>
          </a:bodyPr>
          <a:lstStyle/>
          <a:p>
            <a:r>
              <a:rPr lang="en-US" dirty="0"/>
              <a:t>You’ll learn to take data:</a:t>
            </a:r>
          </a:p>
          <a:p>
            <a:pPr marL="342900" indent="-342900">
              <a:buFont typeface="Arial" charset="0"/>
              <a:buChar char="•"/>
            </a:pPr>
            <a:r>
              <a:rPr lang="en-US" b="0" dirty="0"/>
              <a:t>Process it</a:t>
            </a:r>
          </a:p>
          <a:p>
            <a:pPr marL="342900" indent="-342900">
              <a:buFont typeface="Arial" charset="0"/>
              <a:buChar char="•"/>
            </a:pPr>
            <a:r>
              <a:rPr lang="en-US" b="0" dirty="0"/>
              <a:t>Visualize it</a:t>
            </a:r>
          </a:p>
          <a:p>
            <a:pPr marL="342900" indent="-342900">
              <a:buFont typeface="Arial" charset="0"/>
              <a:buChar char="•"/>
            </a:pPr>
            <a:r>
              <a:rPr lang="en-US" b="0" dirty="0"/>
              <a:t>Understand it</a:t>
            </a:r>
          </a:p>
          <a:p>
            <a:pPr marL="342900" indent="-342900">
              <a:buFont typeface="Arial" charset="0"/>
              <a:buChar char="•"/>
            </a:pPr>
            <a:r>
              <a:rPr lang="en-US" b="0" dirty="0"/>
              <a:t>Communicate it</a:t>
            </a:r>
          </a:p>
          <a:p>
            <a:pPr marL="342900" indent="-342900">
              <a:buFont typeface="Arial" charset="0"/>
              <a:buChar char="•"/>
            </a:pPr>
            <a:r>
              <a:rPr lang="en-US" b="0" dirty="0"/>
              <a:t>Extract value from it</a:t>
            </a:r>
          </a:p>
          <a:p>
            <a:endParaRPr lang="en-US" b="0" dirty="0"/>
          </a:p>
          <a:p>
            <a:r>
              <a:rPr lang="en-US" dirty="0"/>
              <a:t>Info:	 </a:t>
            </a:r>
            <a:r>
              <a:rPr lang="en-US" b="0" dirty="0"/>
              <a:t>https://</a:t>
            </a:r>
            <a:r>
              <a:rPr lang="en-US" b="0" dirty="0" err="1"/>
              <a:t>www.cs.umd.edu</a:t>
            </a:r>
            <a:r>
              <a:rPr lang="en-US" b="0" dirty="0"/>
              <a:t>/class/fall2018/cmsc641/</a:t>
            </a:r>
          </a:p>
          <a:p>
            <a:r>
              <a:rPr lang="en-US" dirty="0"/>
              <a:t>Piazza:</a:t>
            </a:r>
            <a:r>
              <a:rPr lang="en-US" b="0" dirty="0"/>
              <a:t>	</a:t>
            </a:r>
            <a:r>
              <a:rPr lang="en-US" b="0" dirty="0">
                <a:latin typeface="Helvetica Neue" charset="0"/>
              </a:rPr>
              <a:t>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/fall2018/cmsc641</a:t>
            </a:r>
          </a:p>
          <a:p>
            <a:r>
              <a:rPr lang="en-US" dirty="0"/>
              <a:t>ELMS:</a:t>
            </a:r>
            <a:r>
              <a:rPr lang="en-US" b="0" dirty="0"/>
              <a:t>	 (everyone should be registered automatically)</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grpSp>
        <p:nvGrpSpPr>
          <p:cNvPr id="7" name="Group 6"/>
          <p:cNvGrpSpPr/>
          <p:nvPr/>
        </p:nvGrpSpPr>
        <p:grpSpPr>
          <a:xfrm>
            <a:off x="5130800" y="1915160"/>
            <a:ext cx="2519680" cy="2376378"/>
            <a:chOff x="5130800" y="1752600"/>
            <a:chExt cx="2519680" cy="2376378"/>
          </a:xfrm>
        </p:grpSpPr>
        <p:pic>
          <p:nvPicPr>
            <p:cNvPr id="5" name="Picture 4"/>
            <p:cNvPicPr>
              <a:picLocks noChangeAspect="1"/>
            </p:cNvPicPr>
            <p:nvPr/>
          </p:nvPicPr>
          <p:blipFill>
            <a:blip r:embed="rId2"/>
            <a:stretch>
              <a:fillRect/>
            </a:stretch>
          </p:blipFill>
          <p:spPr>
            <a:xfrm>
              <a:off x="5130800" y="1752600"/>
              <a:ext cx="2519680" cy="2034642"/>
            </a:xfrm>
            <a:prstGeom prst="roundRect">
              <a:avLst>
                <a:gd name="adj" fmla="val 8594"/>
              </a:avLst>
            </a:prstGeom>
            <a:solidFill>
              <a:srgbClr val="FFFFFF">
                <a:shade val="85000"/>
              </a:srgbClr>
            </a:solidFill>
            <a:ln>
              <a:noFill/>
            </a:ln>
            <a:effectLst/>
          </p:spPr>
        </p:pic>
        <p:sp>
          <p:nvSpPr>
            <p:cNvPr id="6" name="TextBox 5"/>
            <p:cNvSpPr txBox="1"/>
            <p:nvPr/>
          </p:nvSpPr>
          <p:spPr>
            <a:xfrm>
              <a:off x="5415280" y="3790424"/>
              <a:ext cx="1950720" cy="338554"/>
            </a:xfrm>
            <a:prstGeom prst="rect">
              <a:avLst/>
            </a:prstGeom>
            <a:noFill/>
          </p:spPr>
          <p:txBody>
            <a:bodyPr wrap="square" rtlCol="0">
              <a:spAutoFit/>
            </a:bodyPr>
            <a:lstStyle/>
            <a:p>
              <a:pPr algn="ctr"/>
              <a:r>
                <a:rPr lang="en-US" sz="1600"/>
                <a:t>Hal Varian</a:t>
              </a:r>
            </a:p>
          </p:txBody>
        </p:sp>
      </p:grpSp>
    </p:spTree>
    <p:extLst>
      <p:ext uri="{BB962C8B-B14F-4D97-AF65-F5344CB8AC3E}">
        <p14:creationId xmlns:p14="http://schemas.microsoft.com/office/powerpoint/2010/main" val="26911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62900" cy="1371600"/>
          </a:xfrm>
        </p:spPr>
        <p:txBody>
          <a:bodyPr/>
          <a:lstStyle/>
          <a:p>
            <a:r>
              <a:rPr lang="en-US"/>
              <a:t>This Certificate Program</a:t>
            </a:r>
            <a:endParaRPr lang="en-US" dirty="0"/>
          </a:p>
        </p:txBody>
      </p:sp>
      <p:sp>
        <p:nvSpPr>
          <p:cNvPr id="3" name="Content Placeholder 2"/>
          <p:cNvSpPr>
            <a:spLocks noGrp="1"/>
          </p:cNvSpPr>
          <p:nvPr>
            <p:ph idx="1"/>
          </p:nvPr>
        </p:nvSpPr>
        <p:spPr/>
        <p:txBody>
          <a:bodyPr>
            <a:normAutofit fontScale="92500" lnSpcReduction="10000"/>
          </a:bodyPr>
          <a:lstStyle/>
          <a:p>
            <a:r>
              <a:rPr lang="en-US"/>
              <a:t>CMSC 641: Principles of Data Science</a:t>
            </a:r>
          </a:p>
          <a:p>
            <a:pPr lvl="1"/>
            <a:r>
              <a:rPr lang="en-US"/>
              <a:t>An introduction to the data science pipeline, i.e., the end-to-end process of going from unstructured, messy data to knowledge and actionable insights. Provides a broad overview of what data science means and systems and tools commonly used for data science, and illustrates the principles of data science through several case studies.</a:t>
            </a:r>
          </a:p>
          <a:p>
            <a:endParaRPr lang="en-US"/>
          </a:p>
          <a:p>
            <a:r>
              <a:rPr lang="en-US"/>
              <a:t>CMSC 642: Big Data Systems</a:t>
            </a:r>
          </a:p>
          <a:p>
            <a:endParaRPr lang="en-US"/>
          </a:p>
          <a:p>
            <a:r>
              <a:rPr lang="en-US"/>
              <a:t>CMSC 643: Machine Learning and Data Mining</a:t>
            </a:r>
          </a:p>
          <a:p>
            <a:endParaRPr lang="en-US"/>
          </a:p>
          <a:p>
            <a:r>
              <a:rPr lang="en-US"/>
              <a:t>CMSC 644: Algorithms for Data Science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11</a:t>
            </a:fld>
            <a:endParaRPr lang="en-US"/>
          </a:p>
        </p:txBody>
      </p:sp>
    </p:spTree>
    <p:extLst>
      <p:ext uri="{BB962C8B-B14F-4D97-AF65-F5344CB8AC3E}">
        <p14:creationId xmlns:p14="http://schemas.microsoft.com/office/powerpoint/2010/main" val="2404232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20050" cy="1371600"/>
          </a:xfrm>
        </p:spPr>
        <p:txBody>
          <a:bodyPr/>
          <a:lstStyle/>
          <a:p>
            <a:r>
              <a:rPr lang="en-US" dirty="0"/>
              <a:t>This Certificate Program</a:t>
            </a:r>
          </a:p>
        </p:txBody>
      </p:sp>
      <p:sp>
        <p:nvSpPr>
          <p:cNvPr id="3" name="Content Placeholder 2"/>
          <p:cNvSpPr>
            <a:spLocks noGrp="1"/>
          </p:cNvSpPr>
          <p:nvPr>
            <p:ph idx="1"/>
          </p:nvPr>
        </p:nvSpPr>
        <p:spPr/>
        <p:txBody>
          <a:bodyPr>
            <a:normAutofit lnSpcReduction="10000"/>
          </a:bodyPr>
          <a:lstStyle/>
          <a:p>
            <a:r>
              <a:rPr lang="en-US"/>
              <a:t>CMSC 641: Principles of Data Science</a:t>
            </a:r>
          </a:p>
          <a:p>
            <a:endParaRPr lang="en-US"/>
          </a:p>
          <a:p>
            <a:r>
              <a:rPr lang="en-US"/>
              <a:t>CMSC 642: Big Data Systems</a:t>
            </a:r>
          </a:p>
          <a:p>
            <a:pPr lvl="1"/>
            <a:r>
              <a:rPr lang="en-US"/>
              <a:t>An overview of data management systems for performing data science on large volumes of data, including relational databases, and NoSQL systems. The topics covered include: different types of data management systems, their pros and cons, how and when to use those systems, and best practices for data modeling.</a:t>
            </a:r>
          </a:p>
          <a:p>
            <a:r>
              <a:rPr lang="en-US"/>
              <a:t>CMSC 643: Machine Learning and Data Mining</a:t>
            </a:r>
          </a:p>
          <a:p>
            <a:endParaRPr lang="en-US"/>
          </a:p>
          <a:p>
            <a:r>
              <a:rPr lang="en-US"/>
              <a:t>CMSC 644: Algorithms for Data Science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12</a:t>
            </a:fld>
            <a:endParaRPr lang="en-US"/>
          </a:p>
        </p:txBody>
      </p:sp>
    </p:spTree>
    <p:extLst>
      <p:ext uri="{BB962C8B-B14F-4D97-AF65-F5344CB8AC3E}">
        <p14:creationId xmlns:p14="http://schemas.microsoft.com/office/powerpoint/2010/main" val="39683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62900" cy="1371600"/>
          </a:xfrm>
        </p:spPr>
        <p:txBody>
          <a:bodyPr/>
          <a:lstStyle/>
          <a:p>
            <a:r>
              <a:rPr lang="en-US" dirty="0"/>
              <a:t>This Certificate Program</a:t>
            </a:r>
          </a:p>
        </p:txBody>
      </p:sp>
      <p:sp>
        <p:nvSpPr>
          <p:cNvPr id="3" name="Content Placeholder 2"/>
          <p:cNvSpPr>
            <a:spLocks noGrp="1"/>
          </p:cNvSpPr>
          <p:nvPr>
            <p:ph idx="1"/>
          </p:nvPr>
        </p:nvSpPr>
        <p:spPr/>
        <p:txBody>
          <a:bodyPr>
            <a:normAutofit fontScale="92500" lnSpcReduction="20000"/>
          </a:bodyPr>
          <a:lstStyle/>
          <a:p>
            <a:r>
              <a:rPr lang="en-US"/>
              <a:t>CMSC 641: Principles of Data Science</a:t>
            </a:r>
          </a:p>
          <a:p>
            <a:endParaRPr lang="en-US"/>
          </a:p>
          <a:p>
            <a:r>
              <a:rPr lang="en-US"/>
              <a:t>CMSC 642: Big Data Systems</a:t>
            </a:r>
          </a:p>
          <a:p>
            <a:endParaRPr lang="en-US"/>
          </a:p>
          <a:p>
            <a:r>
              <a:rPr lang="en-US"/>
              <a:t>CMSC 643: Machine Learning and Data Mining</a:t>
            </a:r>
          </a:p>
          <a:p>
            <a:pPr lvl="1"/>
            <a:r>
              <a:rPr lang="en-US"/>
              <a:t>Provides a broad overview of key machine learning and data mining algorithms, and how to apply those to very large datasets. Topics covered include decision trees, linear models for classification and regression, support vector machines, neural networks and deep learning, online learning, recommendation systems, clustering and dimensionality reduction, and systems for large-scale machine learning.</a:t>
            </a:r>
          </a:p>
          <a:p>
            <a:endParaRPr lang="en-US"/>
          </a:p>
          <a:p>
            <a:r>
              <a:rPr lang="en-US"/>
              <a:t>CMSC 644: Algorithms for Data Science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13</a:t>
            </a:fld>
            <a:endParaRPr lang="en-US"/>
          </a:p>
        </p:txBody>
      </p:sp>
    </p:spTree>
    <p:extLst>
      <p:ext uri="{BB962C8B-B14F-4D97-AF65-F5344CB8AC3E}">
        <p14:creationId xmlns:p14="http://schemas.microsoft.com/office/powerpoint/2010/main" val="5261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lstStyle/>
          <a:p>
            <a:r>
              <a:rPr lang="en-US" dirty="0"/>
              <a:t>This Certificate Program</a:t>
            </a:r>
          </a:p>
        </p:txBody>
      </p:sp>
      <p:sp>
        <p:nvSpPr>
          <p:cNvPr id="3" name="Content Placeholder 2"/>
          <p:cNvSpPr>
            <a:spLocks noGrp="1"/>
          </p:cNvSpPr>
          <p:nvPr>
            <p:ph idx="1"/>
          </p:nvPr>
        </p:nvSpPr>
        <p:spPr/>
        <p:txBody>
          <a:bodyPr>
            <a:normAutofit lnSpcReduction="10000"/>
          </a:bodyPr>
          <a:lstStyle/>
          <a:p>
            <a:r>
              <a:rPr lang="en-US"/>
              <a:t>CMSC 641: Principles of Data Science</a:t>
            </a:r>
          </a:p>
          <a:p>
            <a:endParaRPr lang="en-US"/>
          </a:p>
          <a:p>
            <a:r>
              <a:rPr lang="en-US"/>
              <a:t>CMSC 642: Big Data Systems</a:t>
            </a:r>
          </a:p>
          <a:p>
            <a:endParaRPr lang="en-US"/>
          </a:p>
          <a:p>
            <a:r>
              <a:rPr lang="en-US"/>
              <a:t>CMSC 643: Machine Learning and Data Mining</a:t>
            </a:r>
          </a:p>
          <a:p>
            <a:endParaRPr lang="en-US"/>
          </a:p>
          <a:p>
            <a:r>
              <a:rPr lang="en-US"/>
              <a:t>CMSC 644: Algorithms for Data Science</a:t>
            </a:r>
          </a:p>
          <a:p>
            <a:pPr lvl="1"/>
            <a:r>
              <a:rPr lang="en-US"/>
              <a:t>Provides an in-depth understanding of some of the key data structures and algorithms essential for advanced data science. Topics include random sampling, graph algorithms, network science, data streams, and optimization.</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14</a:t>
            </a:fld>
            <a:endParaRPr lang="en-US"/>
          </a:p>
        </p:txBody>
      </p:sp>
    </p:spTree>
    <p:extLst>
      <p:ext uri="{BB962C8B-B14F-4D97-AF65-F5344CB8AC3E}">
        <p14:creationId xmlns:p14="http://schemas.microsoft.com/office/powerpoint/2010/main" val="3230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p:txBody>
          <a:bodyPr>
            <a:normAutofit fontScale="92500" lnSpcReduction="20000"/>
          </a:bodyPr>
          <a:lstStyle/>
          <a:p>
            <a:r>
              <a:rPr lang="en-US" dirty="0"/>
              <a:t>End-to-end data science lifecycle</a:t>
            </a:r>
          </a:p>
          <a:p>
            <a:pPr lvl="1"/>
            <a:endParaRPr lang="en-US" dirty="0"/>
          </a:p>
          <a:p>
            <a:r>
              <a:rPr lang="en-US" dirty="0"/>
              <a:t>Acquiring, wrangling, cleaning, and integrating data; Setting up pipelines for ETL</a:t>
            </a:r>
          </a:p>
          <a:p>
            <a:pPr lvl="1"/>
            <a:endParaRPr lang="en-US" dirty="0"/>
          </a:p>
          <a:p>
            <a:r>
              <a:rPr lang="en-US" dirty="0"/>
              <a:t>Data modeling </a:t>
            </a:r>
          </a:p>
          <a:p>
            <a:pPr lvl="1"/>
            <a:endParaRPr lang="en-US" dirty="0"/>
          </a:p>
          <a:p>
            <a:r>
              <a:rPr lang="en-US" dirty="0"/>
              <a:t>Information Visualization</a:t>
            </a:r>
          </a:p>
          <a:p>
            <a:pPr lvl="1"/>
            <a:endParaRPr lang="en-US" dirty="0"/>
          </a:p>
          <a:p>
            <a:r>
              <a:rPr lang="en-US" dirty="0"/>
              <a:t>Ethics, Privacy, and Reproducibility</a:t>
            </a:r>
          </a:p>
          <a:p>
            <a:pPr lvl="1"/>
            <a:endParaRPr lang="en-US" dirty="0"/>
          </a:p>
          <a:p>
            <a:r>
              <a:rPr lang="en-US" dirty="0">
                <a:solidFill>
                  <a:schemeClr val="tx2"/>
                </a:solidFill>
              </a:rPr>
              <a:t>Feel free to tell me if there are topics that you think we should cover</a:t>
            </a:r>
            <a:r>
              <a:rPr lang="mr-IN" dirty="0">
                <a:solidFill>
                  <a:schemeClr val="tx2"/>
                </a:solidFill>
              </a:rPr>
              <a:t>…</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20018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folks with some CS knowledge </a:t>
            </a:r>
            <a:r>
              <a:rPr lang="en-US" dirty="0"/>
              <a:t>– but likely accessible to others with programming experience and mathematical maturity.</a:t>
            </a:r>
          </a:p>
          <a:p>
            <a:r>
              <a:rPr lang="en-US" dirty="0"/>
              <a:t>We </a:t>
            </a:r>
            <a:r>
              <a:rPr lang="en-US" dirty="0">
                <a:solidFill>
                  <a:schemeClr val="tx2"/>
                </a:solidFill>
              </a:rPr>
              <a:t>do not </a:t>
            </a:r>
            <a:r>
              <a:rPr lang="en-US" dirty="0"/>
              <a:t>assume:</a:t>
            </a:r>
          </a:p>
          <a:p>
            <a:pPr marL="342900" indent="-342900">
              <a:buFont typeface="Arial" charset="0"/>
              <a:buChar char="•"/>
            </a:pPr>
            <a:r>
              <a:rPr lang="en-US" b="0" dirty="0"/>
              <a:t>Experience with Python, pandas, </a:t>
            </a:r>
            <a:r>
              <a:rPr lang="en-US" b="0" dirty="0" err="1"/>
              <a:t>scikit</a:t>
            </a:r>
            <a:r>
              <a:rPr lang="en-US" b="0" dirty="0"/>
              <a:t>-learn, </a:t>
            </a:r>
            <a:r>
              <a:rPr lang="en-US" b="0" dirty="0" err="1"/>
              <a:t>matplotlib</a:t>
            </a:r>
            <a:r>
              <a:rPr lang="en-US" b="0" dirty="0"/>
              <a:t>, </a:t>
            </a:r>
            <a:r>
              <a:rPr lang="en-US" b="0" dirty="0" err="1"/>
              <a:t>etc</a:t>
            </a:r>
            <a:r>
              <a:rPr lang="en-US" b="0" dirty="0"/>
              <a:t> </a:t>
            </a:r>
            <a:r>
              <a:rPr lang="mr-IN" b="0" dirty="0"/>
              <a:t>…</a:t>
            </a:r>
            <a:endParaRPr lang="en-US" b="0" dirty="0"/>
          </a:p>
          <a:p>
            <a:pPr marL="342900" indent="-342900">
              <a:buFont typeface="Arial" charset="0"/>
              <a:buChar char="•"/>
            </a:pPr>
            <a:r>
              <a:rPr lang="en-US" b="0" dirty="0"/>
              <a:t>Deep statistics or any ML knowledge</a:t>
            </a:r>
          </a:p>
          <a:p>
            <a:pPr marL="342900" indent="-342900">
              <a:buFont typeface="Arial" charset="0"/>
              <a:buChar char="•"/>
            </a:pPr>
            <a:r>
              <a:rPr lang="en-US" b="0" dirty="0"/>
              <a:t>Database or distributed systems knowledge</a:t>
            </a:r>
          </a:p>
          <a:p>
            <a:r>
              <a:rPr lang="en-US" dirty="0"/>
              <a:t>We </a:t>
            </a:r>
            <a:r>
              <a:rPr lang="en-US" dirty="0">
                <a:solidFill>
                  <a:schemeClr val="tx2"/>
                </a:solidFill>
              </a:rPr>
              <a:t>do</a:t>
            </a:r>
            <a:r>
              <a:rPr lang="en-US" dirty="0"/>
              <a:t> assume: </a:t>
            </a:r>
            <a:r>
              <a:rPr lang="en-US" b="0" dirty="0"/>
              <a:t>You want to be here!</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grpSp>
        <p:nvGrpSpPr>
          <p:cNvPr id="8" name="Group 7"/>
          <p:cNvGrpSpPr/>
          <p:nvPr/>
        </p:nvGrpSpPr>
        <p:grpSpPr>
          <a:xfrm>
            <a:off x="2099257" y="5141891"/>
            <a:ext cx="5138670" cy="1471410"/>
            <a:chOff x="2099257" y="5141891"/>
            <a:chExt cx="5138670" cy="147141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99257" y="5141891"/>
              <a:ext cx="1471410" cy="1471410"/>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0755" y="5141891"/>
              <a:ext cx="1615455" cy="147141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9330" y="5234188"/>
              <a:ext cx="1288597" cy="1288597"/>
            </a:xfrm>
            <a:prstGeom prst="rect">
              <a:avLst/>
            </a:prstGeom>
          </p:spPr>
        </p:pic>
      </p:grpSp>
    </p:spTree>
    <p:extLst>
      <p:ext uri="{BB962C8B-B14F-4D97-AF65-F5344CB8AC3E}">
        <p14:creationId xmlns:p14="http://schemas.microsoft.com/office/powerpoint/2010/main" val="1942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5207" y="1641844"/>
            <a:ext cx="3721993" cy="1293858"/>
          </a:xfrm>
          <a:prstGeom prst="rect">
            <a:avLst/>
          </a:prstGeom>
        </p:spPr>
      </p:pic>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5207" y="4179176"/>
            <a:ext cx="3721993" cy="1293858"/>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5207"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2344" y="171383"/>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22305" y="3383214"/>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81601" y="1540922"/>
            <a:ext cx="1971899" cy="1673337"/>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7323" y="4819516"/>
            <a:ext cx="2234697" cy="824355"/>
          </a:xfrm>
          <a:prstGeom prst="rect">
            <a:avLst/>
          </a:prstGeom>
        </p:spPr>
      </p:pic>
      <p:sp>
        <p:nvSpPr>
          <p:cNvPr id="21" name="Content Placeholder 2"/>
          <p:cNvSpPr txBox="1">
            <a:spLocks/>
          </p:cNvSpPr>
          <p:nvPr/>
        </p:nvSpPr>
        <p:spPr>
          <a:xfrm>
            <a:off x="838200" y="5843169"/>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17</a:t>
            </a:fld>
            <a:endParaRPr lang="en-US" dirty="0"/>
          </a:p>
        </p:txBody>
      </p:sp>
    </p:spTree>
    <p:extLst>
      <p:ext uri="{BB962C8B-B14F-4D97-AF65-F5344CB8AC3E}">
        <p14:creationId xmlns:p14="http://schemas.microsoft.com/office/powerpoint/2010/main" val="4312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211666" y="5843448"/>
            <a:ext cx="8111067" cy="521230"/>
          </a:xfrm>
        </p:spPr>
        <p:txBody>
          <a:bodyPr>
            <a:normAutofit/>
          </a:bodyPr>
          <a:lstStyle/>
          <a:p>
            <a:pPr algn="ctr"/>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/fall2018/cmsc641</a:t>
            </a:r>
            <a:endParaRPr lang="en-US" dirty="0"/>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18</a:t>
            </a:fld>
            <a:endParaRPr lang="en-US"/>
          </a:p>
        </p:txBody>
      </p:sp>
      <p:sp>
        <p:nvSpPr>
          <p:cNvPr id="15" name="TextBox 14"/>
          <p:cNvSpPr txBox="1"/>
          <p:nvPr/>
        </p:nvSpPr>
        <p:spPr>
          <a:xfrm>
            <a:off x="5537200" y="1884258"/>
            <a:ext cx="2641600" cy="369332"/>
          </a:xfrm>
          <a:prstGeom prst="rect">
            <a:avLst/>
          </a:prstGeom>
          <a:noFill/>
        </p:spPr>
        <p:txBody>
          <a:bodyPr wrap="square" rtlCol="0">
            <a:spAutoFit/>
          </a:bodyPr>
          <a:lstStyle/>
          <a:p>
            <a:pPr algn="ctr"/>
            <a:r>
              <a:rPr lang="en-US" dirty="0"/>
              <a:t>STAT400?</a:t>
            </a:r>
          </a:p>
        </p:txBody>
      </p:sp>
      <p:sp>
        <p:nvSpPr>
          <p:cNvPr id="16" name="TextBox 15"/>
          <p:cNvSpPr txBox="1"/>
          <p:nvPr/>
        </p:nvSpPr>
        <p:spPr>
          <a:xfrm>
            <a:off x="5537200" y="2207424"/>
            <a:ext cx="2641600" cy="369332"/>
          </a:xfrm>
          <a:prstGeom prst="rect">
            <a:avLst/>
          </a:prstGeom>
          <a:noFill/>
        </p:spPr>
        <p:txBody>
          <a:bodyPr wrap="square" rtlCol="0">
            <a:spAutoFit/>
          </a:bodyPr>
          <a:lstStyle/>
          <a:p>
            <a:pPr algn="ctr"/>
            <a:r>
              <a:rPr lang="en-US" dirty="0"/>
              <a:t>CMSC422?</a:t>
            </a:r>
          </a:p>
        </p:txBody>
      </p:sp>
      <p:sp>
        <p:nvSpPr>
          <p:cNvPr id="17" name="TextBox 16"/>
          <p:cNvSpPr txBox="1"/>
          <p:nvPr/>
        </p:nvSpPr>
        <p:spPr>
          <a:xfrm>
            <a:off x="5537200" y="2530589"/>
            <a:ext cx="2641600" cy="369332"/>
          </a:xfrm>
          <a:prstGeom prst="rect">
            <a:avLst/>
          </a:prstGeom>
          <a:noFill/>
        </p:spPr>
        <p:txBody>
          <a:bodyPr wrap="square" rtlCol="0">
            <a:spAutoFit/>
          </a:bodyPr>
          <a:lstStyle/>
          <a:p>
            <a:pPr algn="ctr"/>
            <a:r>
              <a:rPr lang="en-US" dirty="0"/>
              <a:t>CMSC424?</a:t>
            </a:r>
          </a:p>
        </p:txBody>
      </p:sp>
      <p:pic>
        <p:nvPicPr>
          <p:cNvPr id="18" name="Picture 17"/>
          <p:cNvPicPr>
            <a:picLocks noChangeAspect="1"/>
          </p:cNvPicPr>
          <p:nvPr/>
        </p:nvPicPr>
        <p:blipFill>
          <a:blip r:embed="rId3"/>
          <a:stretch>
            <a:fillRect/>
          </a:stretch>
        </p:blipFill>
        <p:spPr>
          <a:xfrm>
            <a:off x="291252" y="4087568"/>
            <a:ext cx="2612642" cy="882473"/>
          </a:xfrm>
          <a:prstGeom prst="rect">
            <a:avLst/>
          </a:prstGeom>
        </p:spPr>
      </p:pic>
    </p:spTree>
    <p:extLst>
      <p:ext uri="{BB962C8B-B14F-4D97-AF65-F5344CB8AC3E}">
        <p14:creationId xmlns:p14="http://schemas.microsoft.com/office/powerpoint/2010/main" val="16695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Course structure</a:t>
            </a:r>
          </a:p>
        </p:txBody>
      </p:sp>
      <p:sp>
        <p:nvSpPr>
          <p:cNvPr id="3" name="Content Placeholder 2"/>
          <p:cNvSpPr>
            <a:spLocks noGrp="1"/>
          </p:cNvSpPr>
          <p:nvPr>
            <p:ph idx="1"/>
          </p:nvPr>
        </p:nvSpPr>
        <p:spPr>
          <a:xfrm>
            <a:off x="457200" y="1752600"/>
            <a:ext cx="6653171" cy="4373563"/>
          </a:xfrm>
        </p:spPr>
        <p:txBody>
          <a:bodyPr>
            <a:normAutofit fontScale="92500" lnSpcReduction="20000"/>
          </a:bodyPr>
          <a:lstStyle/>
          <a:p>
            <a:r>
              <a:rPr lang="en-US" dirty="0"/>
              <a:t>First 2 lectures: intro &amp; primers in the Python data science stack</a:t>
            </a:r>
          </a:p>
          <a:p>
            <a:r>
              <a:rPr lang="en-US" dirty="0"/>
              <a:t>Next 3 lectures: data collection &amp; management</a:t>
            </a:r>
          </a:p>
          <a:p>
            <a:pPr marL="342900" indent="-342900">
              <a:buFont typeface="Arial" charset="0"/>
              <a:buChar char="•"/>
            </a:pPr>
            <a:r>
              <a:rPr lang="en-US" b="0" dirty="0"/>
              <a:t>Best practices, data wrangling, exploratory analysis, ethics, debugging, visualization, </a:t>
            </a:r>
            <a:r>
              <a:rPr lang="en-US" b="0" dirty="0" err="1"/>
              <a:t>etc</a:t>
            </a:r>
            <a:r>
              <a:rPr lang="en-US" b="0" dirty="0"/>
              <a:t> </a:t>
            </a:r>
            <a:r>
              <a:rPr lang="mr-IN" b="0" dirty="0"/>
              <a:t>…</a:t>
            </a:r>
            <a:endParaRPr lang="en-US" b="0" dirty="0"/>
          </a:p>
          <a:p>
            <a:r>
              <a:rPr lang="en-US" dirty="0"/>
              <a:t>Next 4-5 lectures: statistical modeling &amp; ML</a:t>
            </a:r>
          </a:p>
          <a:p>
            <a:pPr marL="342900" indent="-342900">
              <a:buFont typeface="Arial" charset="0"/>
              <a:buChar char="•"/>
            </a:pPr>
            <a:r>
              <a:rPr lang="en-US" b="0" dirty="0"/>
              <a:t>Statistical learning, regression, classification, cross-validation, model evaluation, hypothesis testing, </a:t>
            </a:r>
            <a:r>
              <a:rPr lang="en-US" b="0" dirty="0" err="1"/>
              <a:t>etc</a:t>
            </a:r>
            <a:r>
              <a:rPr lang="en-US" b="0" dirty="0"/>
              <a:t> </a:t>
            </a:r>
            <a:r>
              <a:rPr lang="mr-IN" b="0" dirty="0"/>
              <a:t>…</a:t>
            </a:r>
            <a:endParaRPr lang="en-US" b="0" dirty="0"/>
          </a:p>
          <a:p>
            <a:r>
              <a:rPr lang="en-US" dirty="0">
                <a:solidFill>
                  <a:schemeClr val="tx2"/>
                </a:solidFill>
              </a:rPr>
              <a:t>Midterm</a:t>
            </a:r>
          </a:p>
          <a:p>
            <a:r>
              <a:rPr lang="en-US" dirty="0"/>
              <a:t>Final 4.5 lectures: advanced topics</a:t>
            </a:r>
          </a:p>
          <a:p>
            <a:pPr marL="342900" indent="-342900">
              <a:buFont typeface="Arial" charset="0"/>
              <a:buChar char="•"/>
            </a:pPr>
            <a:r>
              <a:rPr lang="en-US" b="0" dirty="0"/>
              <a:t>Dimensionality reduction, distributed learning, big data, distributed computation</a:t>
            </a:r>
          </a:p>
          <a:p>
            <a:pPr marL="342900" indent="-342900">
              <a:buFont typeface="Arial" charset="0"/>
              <a:buChar char="•"/>
            </a:pPr>
            <a:r>
              <a:rPr lang="en-US" b="0" i="1" dirty="0"/>
              <a:t>Either</a:t>
            </a:r>
            <a:r>
              <a:rPr lang="en-US" b="0" dirty="0"/>
              <a:t> group presentations or more lectures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grpSp>
        <p:nvGrpSpPr>
          <p:cNvPr id="7" name="Group 6"/>
          <p:cNvGrpSpPr/>
          <p:nvPr/>
        </p:nvGrpSpPr>
        <p:grpSpPr>
          <a:xfrm>
            <a:off x="7320077" y="2302453"/>
            <a:ext cx="1507744" cy="2807732"/>
            <a:chOff x="6882194" y="2032000"/>
            <a:chExt cx="1507744" cy="2807732"/>
          </a:xfrm>
        </p:grpSpPr>
        <p:pic>
          <p:nvPicPr>
            <p:cNvPr id="5" name="Picture 4"/>
            <p:cNvPicPr>
              <a:picLocks noChangeAspect="1"/>
            </p:cNvPicPr>
            <p:nvPr/>
          </p:nvPicPr>
          <p:blipFill>
            <a:blip r:embed="rId2"/>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16953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247343"/>
            <a:ext cx="7772400" cy="378374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4000" dirty="0"/>
              <a:t>Introduction to </a:t>
            </a:r>
            <a:br>
              <a:rPr lang="en-US" sz="4000" dirty="0"/>
            </a:br>
            <a:r>
              <a:rPr lang="en-US" sz="4000" dirty="0"/>
              <a:t>?????????????</a:t>
            </a:r>
            <a:endParaRPr lang="en-US" sz="4800" i="1" dirty="0">
              <a:solidFill>
                <a:schemeClr val="bg1">
                  <a:lumMod val="50000"/>
                </a:schemeClr>
              </a:solidFill>
            </a:endParaRPr>
          </a:p>
        </p:txBody>
      </p:sp>
    </p:spTree>
    <p:extLst>
      <p:ext uri="{BB962C8B-B14F-4D97-AF65-F5344CB8AC3E}">
        <p14:creationId xmlns:p14="http://schemas.microsoft.com/office/powerpoint/2010/main" val="116775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61200" cy="1371600"/>
          </a:xfrm>
        </p:spPr>
        <p:txBody>
          <a:bodyPr/>
          <a:lstStyle/>
          <a:p>
            <a:r>
              <a:rPr lang="en-US" dirty="0"/>
              <a:t>Grade #1</a:t>
            </a:r>
            <a:r>
              <a:rPr lang="en-US"/>
              <a:t>: Mini-Projects</a:t>
            </a:r>
            <a:endParaRPr lang="en-US" dirty="0"/>
          </a:p>
        </p:txBody>
      </p:sp>
      <p:sp>
        <p:nvSpPr>
          <p:cNvPr id="3" name="Content Placeholder 2"/>
          <p:cNvSpPr>
            <a:spLocks noGrp="1"/>
          </p:cNvSpPr>
          <p:nvPr>
            <p:ph idx="1"/>
          </p:nvPr>
        </p:nvSpPr>
        <p:spPr/>
        <p:txBody>
          <a:bodyPr>
            <a:normAutofit lnSpcReduction="10000"/>
          </a:bodyPr>
          <a:lstStyle/>
          <a:p>
            <a:r>
              <a:rPr lang="en-US" dirty="0"/>
              <a:t>Students will complete </a:t>
            </a:r>
            <a:r>
              <a:rPr lang="en-US" dirty="0">
                <a:solidFill>
                  <a:schemeClr val="tx2"/>
                </a:solidFill>
              </a:rPr>
              <a:t>four</a:t>
            </a:r>
            <a:r>
              <a:rPr lang="en-US" dirty="0"/>
              <a:t> mini-project assignments:</a:t>
            </a:r>
          </a:p>
          <a:p>
            <a:pPr marL="342900" indent="-342900">
              <a:buFont typeface="Arial" charset="0"/>
              <a:buChar char="•"/>
            </a:pPr>
            <a:r>
              <a:rPr lang="en-US" dirty="0">
                <a:solidFill>
                  <a:schemeClr val="tx2"/>
                </a:solidFill>
              </a:rPr>
              <a:t>Case studies</a:t>
            </a:r>
            <a:r>
              <a:rPr lang="en-US" b="0" dirty="0"/>
              <a:t> meant to mimic what you, a future data scientist, will see in industry.  They should be fun </a:t>
            </a:r>
            <a:r>
              <a:rPr lang="en-US" b="0" dirty="0">
                <a:sym typeface="Wingdings"/>
              </a:rPr>
              <a:t>.</a:t>
            </a:r>
            <a:endParaRPr lang="en-US" b="0" dirty="0"/>
          </a:p>
          <a:p>
            <a:endParaRPr lang="en-US" b="0" dirty="0"/>
          </a:p>
          <a:p>
            <a:r>
              <a:rPr lang="en-US" dirty="0"/>
              <a:t>The rules:</a:t>
            </a:r>
          </a:p>
          <a:p>
            <a:pPr marL="342900" indent="-342900">
              <a:buFont typeface="Arial" charset="0"/>
              <a:buChar char="•"/>
            </a:pPr>
            <a:r>
              <a:rPr lang="en-US" b="0" dirty="0"/>
              <a:t>Allowed: small group </a:t>
            </a:r>
            <a:r>
              <a:rPr lang="en-US" dirty="0">
                <a:solidFill>
                  <a:schemeClr val="tx2"/>
                </a:solidFill>
              </a:rPr>
              <a:t>discussions</a:t>
            </a:r>
            <a:endParaRPr lang="en-US" b="0" dirty="0">
              <a:solidFill>
                <a:schemeClr val="tx2"/>
              </a:solidFill>
            </a:endParaRPr>
          </a:p>
          <a:p>
            <a:pPr marL="342900" indent="-342900">
              <a:buFont typeface="Arial" charset="0"/>
              <a:buChar char="•"/>
            </a:pPr>
            <a:r>
              <a:rPr lang="en-US" b="0" dirty="0"/>
              <a:t>Required: individual </a:t>
            </a:r>
            <a:r>
              <a:rPr lang="en-US" dirty="0">
                <a:solidFill>
                  <a:schemeClr val="tx2"/>
                </a:solidFill>
              </a:rPr>
              <a:t>programming &amp; writing</a:t>
            </a:r>
          </a:p>
          <a:p>
            <a:pPr marL="342900" indent="-342900">
              <a:buFont typeface="Arial" charset="0"/>
              <a:buChar char="•"/>
            </a:pPr>
            <a:r>
              <a:rPr lang="en-US" b="0" dirty="0"/>
              <a:t>Never allowed: public posting of solutions</a:t>
            </a:r>
          </a:p>
          <a:p>
            <a:endParaRPr lang="en-US" dirty="0"/>
          </a:p>
          <a:p>
            <a:r>
              <a:rPr lang="en-US" dirty="0"/>
              <a:t>Deliverable:</a:t>
            </a:r>
          </a:p>
          <a:p>
            <a:pPr marL="342900" indent="-342900">
              <a:buFont typeface="Arial" charset="0"/>
              <a:buChar char="•"/>
            </a:pPr>
            <a:r>
              <a:rPr lang="en-US" b="0" dirty="0"/>
              <a:t>Turn in an .</a:t>
            </a:r>
            <a:r>
              <a:rPr lang="en-US" b="0" dirty="0" err="1"/>
              <a:t>ipynb</a:t>
            </a:r>
            <a:r>
              <a:rPr lang="en-US" b="0" dirty="0"/>
              <a:t> of a </a:t>
            </a:r>
            <a:r>
              <a:rPr lang="en-US" b="0" dirty="0" err="1"/>
              <a:t>Jupyter</a:t>
            </a:r>
            <a:r>
              <a:rPr lang="en-US" b="0" dirty="0"/>
              <a:t> notebook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2544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198433" cy="1371600"/>
          </a:xfrm>
        </p:spPr>
        <p:txBody>
          <a:bodyPr/>
          <a:lstStyle/>
          <a:p>
            <a:r>
              <a:rPr lang="en-US" dirty="0"/>
              <a:t>Grade #2: Reading </a:t>
            </a:r>
            <a:r>
              <a:rPr lang="en-US" dirty="0" err="1"/>
              <a:t>Homeworks</a:t>
            </a:r>
            <a:endParaRPr lang="en-US" dirty="0"/>
          </a:p>
        </p:txBody>
      </p:sp>
      <p:sp>
        <p:nvSpPr>
          <p:cNvPr id="3" name="Content Placeholder 2"/>
          <p:cNvSpPr>
            <a:spLocks noGrp="1"/>
          </p:cNvSpPr>
          <p:nvPr>
            <p:ph idx="1"/>
          </p:nvPr>
        </p:nvSpPr>
        <p:spPr/>
        <p:txBody>
          <a:bodyPr/>
          <a:lstStyle/>
          <a:p>
            <a:r>
              <a:rPr lang="en-US" dirty="0"/>
              <a:t>We will post (bi)weekly reading assignments. Mix of:</a:t>
            </a:r>
          </a:p>
          <a:p>
            <a:pPr marL="342900" indent="-342900">
              <a:buFont typeface="Arial" charset="0"/>
              <a:buChar char="•"/>
            </a:pPr>
            <a:r>
              <a:rPr lang="en-US" b="0" dirty="0"/>
              <a:t>Blog posts</a:t>
            </a:r>
          </a:p>
          <a:p>
            <a:pPr marL="342900" indent="-342900">
              <a:buFont typeface="Arial" charset="0"/>
              <a:buChar char="•"/>
            </a:pPr>
            <a:r>
              <a:rPr lang="en-US" b="0" dirty="0"/>
              <a:t>Academic articles</a:t>
            </a:r>
          </a:p>
          <a:p>
            <a:pPr marL="342900" indent="-342900">
              <a:buFont typeface="Arial" charset="0"/>
              <a:buChar char="•"/>
            </a:pPr>
            <a:r>
              <a:rPr lang="en-US" b="0" dirty="0"/>
              <a:t>News articles</a:t>
            </a:r>
          </a:p>
          <a:p>
            <a:r>
              <a:rPr lang="en-US" dirty="0"/>
              <a:t>Weekly quiz to be taken on ELMS covering the readings</a:t>
            </a:r>
          </a:p>
          <a:p>
            <a:r>
              <a:rPr lang="en-US" dirty="0"/>
              <a:t>Individual quiz grades are </a:t>
            </a:r>
            <a:r>
              <a:rPr lang="en-US" dirty="0">
                <a:solidFill>
                  <a:schemeClr val="tx2"/>
                </a:solidFill>
              </a:rPr>
              <a:t>pass/fail</a:t>
            </a:r>
            <a:r>
              <a:rPr lang="en-US" dirty="0"/>
              <a:t>:</a:t>
            </a:r>
          </a:p>
          <a:p>
            <a:pPr marL="342900" indent="-342900">
              <a:buFont typeface="Arial" charset="0"/>
              <a:buChar char="•"/>
            </a:pPr>
            <a:r>
              <a:rPr lang="en-US" b="0" dirty="0"/>
              <a:t>At least 60% correct </a:t>
            </a:r>
            <a:r>
              <a:rPr lang="en-US" b="0" dirty="0">
                <a:sym typeface="Wingdings"/>
              </a:rPr>
              <a:t> Pass</a:t>
            </a:r>
          </a:p>
          <a:p>
            <a:pPr marL="342900" indent="-342900">
              <a:buFont typeface="Arial" charset="0"/>
              <a:buChar char="•"/>
            </a:pPr>
            <a:r>
              <a:rPr lang="en-US" b="0" dirty="0">
                <a:sym typeface="Wingdings"/>
              </a:rPr>
              <a:t>Less than 60% correct  Fail</a:t>
            </a:r>
          </a:p>
          <a:p>
            <a:r>
              <a:rPr lang="en-US" dirty="0">
                <a:sym typeface="Wingdings"/>
              </a:rPr>
              <a:t>Must take at least </a:t>
            </a:r>
            <a:r>
              <a:rPr lang="en-US" dirty="0">
                <a:solidFill>
                  <a:schemeClr val="tx2"/>
                </a:solidFill>
                <a:sym typeface="Wingdings"/>
              </a:rPr>
              <a:t>ten</a:t>
            </a:r>
            <a:r>
              <a:rPr lang="en-US" dirty="0">
                <a:sym typeface="Wingdings"/>
              </a:rPr>
              <a:t> of these quizzes over the semester</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7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#3: Midterm</a:t>
            </a:r>
          </a:p>
        </p:txBody>
      </p:sp>
      <p:sp>
        <p:nvSpPr>
          <p:cNvPr id="3" name="Content Placeholder 2"/>
          <p:cNvSpPr>
            <a:spLocks noGrp="1"/>
          </p:cNvSpPr>
          <p:nvPr>
            <p:ph idx="1"/>
          </p:nvPr>
        </p:nvSpPr>
        <p:spPr/>
        <p:txBody>
          <a:bodyPr>
            <a:normAutofit/>
          </a:bodyPr>
          <a:lstStyle/>
          <a:p>
            <a:r>
              <a:rPr lang="en-US" dirty="0"/>
              <a:t>You know what this is.</a:t>
            </a:r>
          </a:p>
          <a:p>
            <a:endParaRPr lang="en-US" b="0" dirty="0"/>
          </a:p>
          <a:p>
            <a:r>
              <a:rPr lang="en-US" dirty="0"/>
              <a:t>Will cover roughly the first 3/5 of class:</a:t>
            </a:r>
          </a:p>
          <a:p>
            <a:pPr marL="342900" indent="-342900">
              <a:buFont typeface="Arial" charset="0"/>
              <a:buChar char="•"/>
            </a:pPr>
            <a:r>
              <a:rPr lang="en-US" b="0" dirty="0"/>
              <a:t>Qualitative (more)</a:t>
            </a:r>
          </a:p>
          <a:p>
            <a:pPr marL="342900" indent="-342900">
              <a:buFont typeface="Arial" charset="0"/>
              <a:buChar char="•"/>
            </a:pPr>
            <a:r>
              <a:rPr lang="en-US" b="0" dirty="0"/>
              <a:t>Quantitative (less)</a:t>
            </a:r>
          </a:p>
          <a:p>
            <a:endParaRPr lang="en-US" b="0" dirty="0"/>
          </a:p>
          <a:p>
            <a:r>
              <a:rPr lang="en-US" dirty="0"/>
              <a:t>Currently scheduled for October 24</a:t>
            </a:r>
            <a:r>
              <a:rPr lang="en-US" baseline="30000" dirty="0"/>
              <a:t>th</a:t>
            </a:r>
            <a:r>
              <a:rPr lang="en-US" dirty="0"/>
              <a:t> (might change – let me know if you have hard constraints, </a:t>
            </a:r>
            <a:r>
              <a:rPr lang="en-US" dirty="0" err="1"/>
              <a:t>etc</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pic>
        <p:nvPicPr>
          <p:cNvPr id="5" name="Picture 4"/>
          <p:cNvPicPr>
            <a:picLocks noChangeAspect="1"/>
          </p:cNvPicPr>
          <p:nvPr/>
        </p:nvPicPr>
        <p:blipFill>
          <a:blip r:embed="rId2"/>
          <a:stretch>
            <a:fillRect/>
          </a:stretch>
        </p:blipFill>
        <p:spPr>
          <a:xfrm>
            <a:off x="6370955" y="1496378"/>
            <a:ext cx="2331720" cy="2331720"/>
          </a:xfrm>
          <a:prstGeom prst="rect">
            <a:avLst/>
          </a:prstGeom>
        </p:spPr>
      </p:pic>
    </p:spTree>
    <p:extLst>
      <p:ext uri="{BB962C8B-B14F-4D97-AF65-F5344CB8AC3E}">
        <p14:creationId xmlns:p14="http://schemas.microsoft.com/office/powerpoint/2010/main" val="8003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90677" y="5308599"/>
            <a:ext cx="2072640" cy="1554480"/>
          </a:xfrm>
          <a:prstGeom prst="rect">
            <a:avLst/>
          </a:prstGeom>
        </p:spPr>
      </p:pic>
      <p:sp>
        <p:nvSpPr>
          <p:cNvPr id="2" name="Title 1"/>
          <p:cNvSpPr>
            <a:spLocks noGrp="1"/>
          </p:cNvSpPr>
          <p:nvPr>
            <p:ph type="title"/>
          </p:nvPr>
        </p:nvSpPr>
        <p:spPr>
          <a:xfrm>
            <a:off x="457200" y="152718"/>
            <a:ext cx="6959600" cy="1371600"/>
          </a:xfrm>
        </p:spPr>
        <p:txBody>
          <a:bodyPr/>
          <a:lstStyle/>
          <a:p>
            <a:r>
              <a:rPr lang="en-US" dirty="0"/>
              <a:t>Grade #3: Mini-Tutorial</a:t>
            </a:r>
          </a:p>
        </p:txBody>
      </p:sp>
      <p:sp>
        <p:nvSpPr>
          <p:cNvPr id="3" name="Content Placeholder 2"/>
          <p:cNvSpPr>
            <a:spLocks noGrp="1"/>
          </p:cNvSpPr>
          <p:nvPr>
            <p:ph idx="1"/>
          </p:nvPr>
        </p:nvSpPr>
        <p:spPr>
          <a:xfrm>
            <a:off x="457200" y="1752601"/>
            <a:ext cx="6959600" cy="4343400"/>
          </a:xfrm>
        </p:spPr>
        <p:txBody>
          <a:bodyPr/>
          <a:lstStyle/>
          <a:p>
            <a:r>
              <a:rPr lang="en-US" dirty="0"/>
              <a:t>In lieu of a final exam, you’ll create a mini-tutorial that:</a:t>
            </a:r>
          </a:p>
          <a:p>
            <a:pPr marL="342900" indent="-342900">
              <a:buFont typeface="Arial" charset="0"/>
              <a:buChar char="•"/>
            </a:pPr>
            <a:r>
              <a:rPr lang="en-US" b="0" dirty="0"/>
              <a:t>Identifies a raw data source</a:t>
            </a:r>
          </a:p>
          <a:p>
            <a:pPr marL="342900" indent="-342900">
              <a:buFont typeface="Arial" charset="0"/>
              <a:buChar char="•"/>
            </a:pPr>
            <a:r>
              <a:rPr lang="en-US" b="0" dirty="0"/>
              <a:t>Processes and stores that data</a:t>
            </a:r>
          </a:p>
          <a:p>
            <a:pPr marL="342900" indent="-342900">
              <a:buFont typeface="Arial" charset="0"/>
              <a:buChar char="•"/>
            </a:pPr>
            <a:r>
              <a:rPr lang="en-US" b="0" dirty="0"/>
              <a:t>Performs exploratory data analysis &amp; visualization</a:t>
            </a:r>
          </a:p>
          <a:p>
            <a:pPr marL="342900" indent="-342900">
              <a:buFont typeface="Arial" charset="0"/>
              <a:buChar char="•"/>
            </a:pPr>
            <a:r>
              <a:rPr lang="en-US" b="0" dirty="0"/>
              <a:t>Derives insight(s) using statistics and ML</a:t>
            </a:r>
          </a:p>
          <a:p>
            <a:pPr marL="342900" indent="-342900">
              <a:buFont typeface="Arial" charset="0"/>
              <a:buChar char="•"/>
            </a:pPr>
            <a:r>
              <a:rPr lang="en-US" b="0" dirty="0"/>
              <a:t>Communicates those insights as actionable text</a:t>
            </a:r>
          </a:p>
          <a:p>
            <a:r>
              <a:rPr lang="en-US" dirty="0"/>
              <a:t>Individual or group project</a:t>
            </a:r>
          </a:p>
          <a:p>
            <a:endParaRPr lang="en-US" dirty="0"/>
          </a:p>
          <a:p>
            <a:r>
              <a:rPr lang="en-US" dirty="0"/>
              <a:t>Will be </a:t>
            </a:r>
            <a:r>
              <a:rPr lang="en-US" dirty="0">
                <a:solidFill>
                  <a:schemeClr val="tx2"/>
                </a:solidFill>
              </a:rPr>
              <a:t>hosted publicly </a:t>
            </a:r>
            <a:r>
              <a:rPr lang="en-US" dirty="0"/>
              <a:t>online (GitHub Pages) and will </a:t>
            </a:r>
            <a:r>
              <a:rPr lang="en-US" dirty="0">
                <a:solidFill>
                  <a:schemeClr val="tx2"/>
                </a:solidFill>
              </a:rPr>
              <a:t>strengthen your portfolio</a:t>
            </a: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17442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95029" cy="1371600"/>
          </a:xfrm>
        </p:spPr>
        <p:txBody>
          <a:bodyPr>
            <a:normAutofit/>
          </a:bodyPr>
          <a:lstStyle/>
          <a:p>
            <a:r>
              <a:rPr lang="en-US" dirty="0"/>
              <a:t>Ready-Made Dataset repositories</a:t>
            </a:r>
          </a:p>
        </p:txBody>
      </p:sp>
      <p:sp>
        <p:nvSpPr>
          <p:cNvPr id="3" name="Content Placeholder 2"/>
          <p:cNvSpPr>
            <a:spLocks noGrp="1"/>
          </p:cNvSpPr>
          <p:nvPr>
            <p:ph idx="1"/>
          </p:nvPr>
        </p:nvSpPr>
        <p:spPr/>
        <p:txBody>
          <a:bodyPr>
            <a:normAutofit fontScale="92500" lnSpcReduction="10000"/>
          </a:bodyPr>
          <a:lstStyle/>
          <a:p>
            <a:r>
              <a:rPr lang="en-US" dirty="0">
                <a:hlinkClick r:id="rId2"/>
              </a:rPr>
              <a:t>https://www.data.gov/</a:t>
            </a:r>
            <a:endParaRPr lang="en-US" dirty="0"/>
          </a:p>
          <a:p>
            <a:pPr marL="342900" indent="-342900">
              <a:buFont typeface="Arial" charset="0"/>
              <a:buChar char="•"/>
            </a:pPr>
            <a:r>
              <a:rPr lang="en-US" b="0" dirty="0"/>
              <a:t>US-centric agriculture, climate, education, energy, finance, health, manufacturing data, </a:t>
            </a:r>
            <a:r>
              <a:rPr lang="mr-IN" b="0" dirty="0"/>
              <a:t>…</a:t>
            </a:r>
            <a:endParaRPr lang="en-US" b="0" dirty="0"/>
          </a:p>
          <a:p>
            <a:r>
              <a:rPr lang="en-US" dirty="0">
                <a:hlinkClick r:id="rId3"/>
              </a:rPr>
              <a:t>https://cloud.google.com/bigquery/public-data/</a:t>
            </a:r>
            <a:endParaRPr lang="en-US" dirty="0"/>
          </a:p>
          <a:p>
            <a:pPr marL="342900" indent="-342900">
              <a:buFont typeface="Arial" charset="0"/>
              <a:buChar char="•"/>
            </a:pPr>
            <a:r>
              <a:rPr lang="en-US" b="0" dirty="0" err="1"/>
              <a:t>BigQuery</a:t>
            </a:r>
            <a:r>
              <a:rPr lang="en-US" b="0" dirty="0"/>
              <a:t> (Google Cloud) public datasets (</a:t>
            </a:r>
            <a:r>
              <a:rPr lang="en-US" b="0" dirty="0" err="1"/>
              <a:t>bikeshare</a:t>
            </a:r>
            <a:r>
              <a:rPr lang="en-US" b="0" dirty="0"/>
              <a:t>, GitHub, Hacker News, Form 990 non-profits, NOAA, </a:t>
            </a:r>
            <a:r>
              <a:rPr lang="mr-IN" b="0" dirty="0"/>
              <a:t>…</a:t>
            </a:r>
            <a:r>
              <a:rPr lang="en-US" b="0" dirty="0"/>
              <a:t>)</a:t>
            </a:r>
          </a:p>
          <a:p>
            <a:r>
              <a:rPr lang="en-US" dirty="0">
                <a:hlinkClick r:id="rId4"/>
              </a:rPr>
              <a:t>https://www.kaggle.com/datasets</a:t>
            </a:r>
            <a:endParaRPr lang="en-US" dirty="0"/>
          </a:p>
          <a:p>
            <a:pPr marL="342900" indent="-342900">
              <a:buFont typeface="Arial" charset="0"/>
              <a:buChar char="•"/>
            </a:pPr>
            <a:r>
              <a:rPr lang="en-US" b="0" dirty="0"/>
              <a:t>Microsoft-owned, various (Billboard Top 100 lyrics, credit card fraud, crime in Chicago, global terrorism, world happiness, </a:t>
            </a:r>
            <a:r>
              <a:rPr lang="mr-IN" b="0" dirty="0"/>
              <a:t>…</a:t>
            </a:r>
            <a:r>
              <a:rPr lang="en-US" b="0" dirty="0"/>
              <a:t>)</a:t>
            </a:r>
          </a:p>
          <a:p>
            <a:r>
              <a:rPr lang="en-US" dirty="0">
                <a:hlinkClick r:id="rId5"/>
              </a:rPr>
              <a:t>https://aws.amazon.com/public-datasets/</a:t>
            </a:r>
            <a:endParaRPr lang="en-US" dirty="0"/>
          </a:p>
          <a:p>
            <a:pPr marL="342900" indent="-342900">
              <a:buFont typeface="Arial" charset="0"/>
              <a:buChar char="•"/>
            </a:pPr>
            <a:r>
              <a:rPr lang="en-US" b="0" dirty="0"/>
              <a:t>AWS-hosted, various (NASA, a bunch of genome stuff, Google Books n-grams, Multimedia Commons, </a:t>
            </a:r>
            <a:r>
              <a:rPr lang="mr-IN" b="0" dirty="0"/>
              <a:t>…</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828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Dataset Ideas</a:t>
            </a:r>
          </a:p>
        </p:txBody>
      </p:sp>
      <p:sp>
        <p:nvSpPr>
          <p:cNvPr id="3" name="Content Placeholder 2"/>
          <p:cNvSpPr>
            <a:spLocks noGrp="1"/>
          </p:cNvSpPr>
          <p:nvPr>
            <p:ph idx="1"/>
          </p:nvPr>
        </p:nvSpPr>
        <p:spPr/>
        <p:txBody>
          <a:bodyPr/>
          <a:lstStyle/>
          <a:p>
            <a:r>
              <a:rPr lang="en-US" dirty="0"/>
              <a:t>Fraternal Order of Police vs Black Lives Matter</a:t>
            </a:r>
          </a:p>
          <a:p>
            <a:r>
              <a:rPr lang="en-US" dirty="0"/>
              <a:t>Linking finance data to ${</a:t>
            </a:r>
            <a:r>
              <a:rPr lang="en-US" dirty="0" err="1"/>
              <a:t>anything_else</a:t>
            </a:r>
            <a:r>
              <a:rPr lang="en-US" dirty="0"/>
              <a:t>}</a:t>
            </a:r>
          </a:p>
          <a:p>
            <a:r>
              <a:rPr lang="en-US" dirty="0"/>
              <a:t>Something having to do with Pokémon statistics?</a:t>
            </a:r>
          </a:p>
          <a:p>
            <a:r>
              <a:rPr lang="en-US" dirty="0"/>
              <a:t>Look through </a:t>
            </a:r>
            <a:r>
              <a:rPr lang="en-US" dirty="0">
                <a:hlinkClick r:id="rId2"/>
              </a:rPr>
              <a:t>http://www.alexa.com/topsites</a:t>
            </a:r>
            <a:r>
              <a:rPr lang="en-US" dirty="0"/>
              <a:t> and scrape something interesting!</a:t>
            </a:r>
          </a:p>
          <a:p>
            <a:r>
              <a:rPr lang="en-US" dirty="0"/>
              <a:t>University of Maryland-related, or College Park-related, stuff</a:t>
            </a:r>
          </a:p>
          <a:p>
            <a:pPr marL="342900" indent="-342900">
              <a:buFont typeface="Arial" charset="0"/>
              <a:buChar char="•"/>
            </a:pPr>
            <a:r>
              <a:rPr lang="en-US" b="0" dirty="0"/>
              <a:t>Check out </a:t>
            </a:r>
            <a:r>
              <a:rPr lang="en-US" b="0" dirty="0">
                <a:hlinkClick r:id="rId3"/>
              </a:rPr>
              <a:t>http://umd.io/</a:t>
            </a:r>
            <a:r>
              <a:rPr lang="en-US" b="0" dirty="0"/>
              <a:t> </a:t>
            </a:r>
            <a:r>
              <a:rPr lang="mr-IN" b="0" dirty="0"/>
              <a:t>–</a:t>
            </a:r>
            <a:r>
              <a:rPr lang="en-US" b="0" dirty="0"/>
              <a:t> open source project; maybe your data collection and cleaning scripts can be added to this!</a:t>
            </a:r>
          </a:p>
          <a:p>
            <a:r>
              <a:rPr lang="en-US" dirty="0">
                <a:solidFill>
                  <a:schemeClr val="tx2"/>
                </a:solidFill>
              </a:rPr>
              <a:t>Honestly, pretty much anything!  Just document everything.</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95558" y="163603"/>
            <a:ext cx="2566774" cy="1766796"/>
          </a:xfrm>
          <a:prstGeom prst="roundRect">
            <a:avLst>
              <a:gd name="adj" fmla="val 8594"/>
            </a:avLst>
          </a:prstGeom>
          <a:solidFill>
            <a:srgbClr val="FFFFFF">
              <a:shade val="85000"/>
            </a:srgbClr>
          </a:solidFill>
          <a:ln>
            <a:noFill/>
          </a:ln>
          <a:effectLst/>
        </p:spPr>
      </p:pic>
      <p:sp>
        <p:nvSpPr>
          <p:cNvPr id="6" name="Rounded Rectangle 5"/>
          <p:cNvSpPr/>
          <p:nvPr/>
        </p:nvSpPr>
        <p:spPr>
          <a:xfrm>
            <a:off x="972457" y="5646057"/>
            <a:ext cx="7257143" cy="943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Reproducibility!</a:t>
            </a:r>
          </a:p>
        </p:txBody>
      </p:sp>
    </p:spTree>
    <p:extLst>
      <p:ext uri="{BB962C8B-B14F-4D97-AF65-F5344CB8AC3E}">
        <p14:creationId xmlns:p14="http://schemas.microsoft.com/office/powerpoint/2010/main" val="18453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a:t>
            </a:r>
          </a:p>
        </p:txBody>
      </p:sp>
      <p:sp>
        <p:nvSpPr>
          <p:cNvPr id="3" name="Content Placeholder 2"/>
          <p:cNvSpPr>
            <a:spLocks noGrp="1"/>
          </p:cNvSpPr>
          <p:nvPr>
            <p:ph idx="1"/>
          </p:nvPr>
        </p:nvSpPr>
        <p:spPr/>
        <p:txBody>
          <a:bodyPr/>
          <a:lstStyle/>
          <a:p>
            <a:r>
              <a:rPr lang="en-US" dirty="0"/>
              <a:t>Deliverable: URL of your own GitHub Pages site hosting an .</a:t>
            </a:r>
            <a:r>
              <a:rPr lang="en-US" dirty="0" err="1"/>
              <a:t>ipynb</a:t>
            </a:r>
            <a:r>
              <a:rPr lang="en-US" dirty="0"/>
              <a:t>/.html export of your final tutorial</a:t>
            </a:r>
          </a:p>
          <a:p>
            <a:pPr marL="342900" indent="-342900">
              <a:buFont typeface="Arial" charset="0"/>
              <a:buChar char="•"/>
            </a:pPr>
            <a:r>
              <a:rPr lang="en-US" b="0" dirty="0">
                <a:hlinkClick r:id="rId2"/>
              </a:rPr>
              <a:t>https://pages.github.com/</a:t>
            </a:r>
            <a:r>
              <a:rPr lang="en-US" b="0" dirty="0"/>
              <a:t>   </a:t>
            </a:r>
            <a:r>
              <a:rPr lang="mr-IN" b="0" dirty="0"/>
              <a:t>–</a:t>
            </a:r>
            <a:r>
              <a:rPr lang="en-US" b="0" dirty="0"/>
              <a:t> make a GitHub account, too!</a:t>
            </a:r>
          </a:p>
          <a:p>
            <a:pPr marL="342900" indent="-342900">
              <a:buFont typeface="Arial" charset="0"/>
              <a:buChar char="•"/>
            </a:pPr>
            <a:r>
              <a:rPr lang="en-US" b="0" dirty="0">
                <a:hlinkClick r:id="rId3"/>
              </a:rPr>
              <a:t>https://github.com/blog/1995-github-jupyter-notebooks-3</a:t>
            </a:r>
            <a:endParaRPr lang="en-US" b="0" dirty="0"/>
          </a:p>
          <a:p>
            <a:r>
              <a:rPr lang="en-US" dirty="0"/>
              <a:t>The project itself:</a:t>
            </a:r>
          </a:p>
          <a:p>
            <a:pPr marL="342900" indent="-342900">
              <a:buFont typeface="Arial" charset="0"/>
              <a:buChar char="•"/>
            </a:pPr>
            <a:r>
              <a:rPr lang="en-US" b="0" dirty="0"/>
              <a:t>~1500+ words of Markdown prose</a:t>
            </a:r>
          </a:p>
          <a:p>
            <a:pPr marL="342900" indent="-342900">
              <a:buFont typeface="Arial" charset="0"/>
              <a:buChar char="•"/>
            </a:pPr>
            <a:r>
              <a:rPr lang="en-US" b="0" dirty="0"/>
              <a:t>~150+ lines of Python </a:t>
            </a:r>
          </a:p>
          <a:p>
            <a:pPr marL="342900" indent="-342900">
              <a:buFont typeface="Arial" charset="0"/>
              <a:buChar char="•"/>
            </a:pPr>
            <a:r>
              <a:rPr lang="en-US" b="0" dirty="0"/>
              <a:t>Should be viewable as a </a:t>
            </a:r>
            <a:r>
              <a:rPr lang="en-US" dirty="0"/>
              <a:t>static webpage </a:t>
            </a:r>
            <a:r>
              <a:rPr lang="mr-IN" b="0" dirty="0"/>
              <a:t>–</a:t>
            </a:r>
            <a:r>
              <a:rPr lang="en-US" b="0" dirty="0"/>
              <a:t> that is, if I (or anyone else) opens the link up, everything should render and I shouldn’t have to run any cells to generate output</a:t>
            </a:r>
          </a:p>
        </p:txBody>
      </p:sp>
      <p:sp>
        <p:nvSpPr>
          <p:cNvPr id="4" name="Slide Number Placeholder 3"/>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85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451601" cy="1371600"/>
          </a:xfrm>
        </p:spPr>
        <p:txBody>
          <a:bodyPr/>
          <a:lstStyle/>
          <a:p>
            <a:r>
              <a:rPr lang="en-US"/>
              <a:t>Final Tutorial Rubric</a:t>
            </a:r>
          </a:p>
        </p:txBody>
      </p:sp>
      <p:sp>
        <p:nvSpPr>
          <p:cNvPr id="3" name="Content Placeholder 2"/>
          <p:cNvSpPr>
            <a:spLocks noGrp="1"/>
          </p:cNvSpPr>
          <p:nvPr>
            <p:ph idx="1"/>
          </p:nvPr>
        </p:nvSpPr>
        <p:spPr/>
        <p:txBody>
          <a:bodyPr>
            <a:normAutofit fontScale="92500" lnSpcReduction="20000"/>
          </a:bodyPr>
          <a:lstStyle/>
          <a:p>
            <a:r>
              <a:rPr lang="en-US" dirty="0"/>
              <a:t>The TAs and I will grade on a scale of 1-10: </a:t>
            </a:r>
          </a:p>
          <a:p>
            <a:r>
              <a:rPr lang="en-US" dirty="0"/>
              <a:t>Motivation: </a:t>
            </a:r>
            <a:r>
              <a:rPr lang="en-US" b="0" dirty="0"/>
              <a:t>Does the tutorial make the reader believe the topic is important (a) in general and (b) with respect to data science?</a:t>
            </a:r>
          </a:p>
          <a:p>
            <a:r>
              <a:rPr lang="en-US" dirty="0"/>
              <a:t>Understanding: </a:t>
            </a:r>
            <a:r>
              <a:rPr lang="en-US" b="0" dirty="0"/>
              <a:t>After reading the tutorial, does the reader understand the topic?</a:t>
            </a:r>
          </a:p>
          <a:p>
            <a:r>
              <a:rPr lang="en-US" dirty="0"/>
              <a:t>Further resources: </a:t>
            </a:r>
            <a:r>
              <a:rPr lang="en-US" b="0" dirty="0"/>
              <a:t>Does the tutorial “call out” to other resources that would help the reader understand basic concepts, deep dive, related work, </a:t>
            </a:r>
            <a:r>
              <a:rPr lang="en-US" b="0" dirty="0" err="1"/>
              <a:t>etc</a:t>
            </a:r>
            <a:r>
              <a:rPr lang="en-US" b="0" dirty="0"/>
              <a:t>?</a:t>
            </a:r>
          </a:p>
          <a:p>
            <a:r>
              <a:rPr lang="en-US" dirty="0"/>
              <a:t>Prose: </a:t>
            </a:r>
            <a:r>
              <a:rPr lang="en-US" b="0" dirty="0"/>
              <a:t>Does the prose in the Markdown portion of the .</a:t>
            </a:r>
            <a:r>
              <a:rPr lang="en-US" b="0" dirty="0" err="1"/>
              <a:t>ipynb</a:t>
            </a:r>
            <a:r>
              <a:rPr lang="en-US" b="0" dirty="0"/>
              <a:t> add to the reader’s understanding of the tutorial?</a:t>
            </a:r>
          </a:p>
          <a:p>
            <a:r>
              <a:rPr lang="en-US" dirty="0"/>
              <a:t>Code: </a:t>
            </a:r>
            <a:r>
              <a:rPr lang="en-US" b="0" dirty="0"/>
              <a:t>Does the code help solidify understanding, is it well documented, and does it include helpful examples?</a:t>
            </a:r>
          </a:p>
          <a:p>
            <a:r>
              <a:rPr lang="en-US" dirty="0"/>
              <a:t>Subjective Evaluation:</a:t>
            </a:r>
            <a:r>
              <a:rPr lang="en-US" b="0" dirty="0"/>
              <a:t> If somebody linked to this tutorial from Hacker News, would people actually read the whole thing?</a:t>
            </a:r>
          </a:p>
        </p:txBody>
      </p:sp>
      <p:sp>
        <p:nvSpPr>
          <p:cNvPr id="4" name="Slide Number Placeholder 3"/>
          <p:cNvSpPr>
            <a:spLocks noGrp="1"/>
          </p:cNvSpPr>
          <p:nvPr>
            <p:ph type="sldNum" sz="quarter" idx="12"/>
          </p:nvPr>
        </p:nvSpPr>
        <p:spPr/>
        <p:txBody>
          <a:bodyPr/>
          <a:lstStyle/>
          <a:p>
            <a:fld id="{A2EF37A0-74FC-AB4F-AE4C-D9BFC6719E9F}" type="slidenum">
              <a:rPr lang="en-US" smtClean="0"/>
              <a:t>27</a:t>
            </a:fld>
            <a:endParaRPr lang="en-US"/>
          </a:p>
        </p:txBody>
      </p:sp>
      <p:sp>
        <p:nvSpPr>
          <p:cNvPr id="5" name="TextBox 4"/>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5856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a:t>
            </a:r>
            <a:r>
              <a:rPr lang="en-US" dirty="0">
                <a:sym typeface="Wingdings"/>
              </a:rPr>
              <a:t></a:t>
            </a:r>
            <a:r>
              <a:rPr lang="en-US" dirty="0"/>
              <a:t>: Class Participation</a:t>
            </a:r>
          </a:p>
        </p:txBody>
      </p:sp>
      <p:sp>
        <p:nvSpPr>
          <p:cNvPr id="3" name="Content Placeholder 2"/>
          <p:cNvSpPr>
            <a:spLocks noGrp="1"/>
          </p:cNvSpPr>
          <p:nvPr>
            <p:ph idx="1"/>
          </p:nvPr>
        </p:nvSpPr>
        <p:spPr/>
        <p:txBody>
          <a:bodyPr>
            <a:normAutofit/>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do the required reading, if available, before coming to class!</a:t>
            </a:r>
            <a:endParaRPr lang="is-IS" dirty="0"/>
          </a:p>
          <a:p>
            <a:endParaRPr lang="is-IS" dirty="0"/>
          </a:p>
          <a:p>
            <a:r>
              <a:rPr lang="en-US" dirty="0"/>
              <a:t>Earn full credit via:</a:t>
            </a:r>
          </a:p>
          <a:p>
            <a:pPr marL="342900" indent="-342900">
              <a:buFont typeface="Arial" charset="0"/>
              <a:buChar char="•"/>
            </a:pPr>
            <a:r>
              <a:rPr lang="en-US" b="0" dirty="0"/>
              <a:t>Lecture participation</a:t>
            </a:r>
          </a:p>
          <a:p>
            <a:pPr marL="342900" indent="-342900">
              <a:buFont typeface="Arial" charset="0"/>
              <a:buChar char="•"/>
            </a:pPr>
            <a:r>
              <a:rPr lang="en-US" b="0" dirty="0"/>
              <a:t>Piazza participation</a:t>
            </a:r>
          </a:p>
          <a:p>
            <a:pPr marL="342900" indent="-342900">
              <a:buFont typeface="Arial" charset="0"/>
              <a:buChar char="•"/>
            </a:pPr>
            <a:r>
              <a:rPr lang="en-US" b="0" dirty="0"/>
              <a:t>Regular attendance at office hours (can be just to chat!)</a:t>
            </a:r>
          </a:p>
          <a:p>
            <a:endParaRPr lang="en-US" b="0" dirty="0"/>
          </a:p>
          <a:p>
            <a:r>
              <a:rPr lang="en-US" dirty="0"/>
              <a:t>Aim to ask/answer a question at least once every two weeks; or attend office hours at least once a month</a:t>
            </a:r>
          </a:p>
        </p:txBody>
      </p:sp>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sp>
        <p:nvSpPr>
          <p:cNvPr id="5" name="TextBox 4"/>
          <p:cNvSpPr txBox="1"/>
          <p:nvPr/>
        </p:nvSpPr>
        <p:spPr>
          <a:xfrm>
            <a:off x="4836160" y="4592320"/>
            <a:ext cx="2519680" cy="276999"/>
          </a:xfrm>
          <a:prstGeom prst="rect">
            <a:avLst/>
          </a:prstGeom>
          <a:noFill/>
        </p:spPr>
        <p:txBody>
          <a:bodyPr wrap="square" rtlCol="0">
            <a:spAutoFit/>
          </a:bodyPr>
          <a:lstStyle/>
          <a:p>
            <a:r>
              <a:rPr lang="en-US" sz="1200" i="1" dirty="0"/>
              <a:t>Please I’m so lonely </a:t>
            </a:r>
            <a:r>
              <a:rPr lang="mr-IN" sz="1200" i="1" dirty="0"/>
              <a:t>…</a:t>
            </a:r>
            <a:endParaRPr lang="en-US" sz="1200" i="1" dirty="0"/>
          </a:p>
        </p:txBody>
      </p:sp>
      <p:sp>
        <p:nvSpPr>
          <p:cNvPr id="6" name="TextBox 5">
            <a:extLst>
              <a:ext uri="{FF2B5EF4-FFF2-40B4-BE49-F238E27FC236}">
                <a16:creationId xmlns:a16="http://schemas.microsoft.com/office/drawing/2014/main" id="{4BE3DA31-BA95-8140-B9C9-58CD306499AB}"/>
              </a:ext>
            </a:extLst>
          </p:cNvPr>
          <p:cNvSpPr txBox="1"/>
          <p:nvPr/>
        </p:nvSpPr>
        <p:spPr>
          <a:xfrm>
            <a:off x="4846891" y="4757599"/>
            <a:ext cx="2519680" cy="276999"/>
          </a:xfrm>
          <a:prstGeom prst="rect">
            <a:avLst/>
          </a:prstGeom>
          <a:noFill/>
        </p:spPr>
        <p:txBody>
          <a:bodyPr wrap="square" rtlCol="0">
            <a:spAutoFit/>
          </a:bodyPr>
          <a:lstStyle/>
          <a:p>
            <a:r>
              <a:rPr lang="en-US" sz="1200" i="1" dirty="0"/>
              <a:t>And so are the TAs …</a:t>
            </a:r>
          </a:p>
        </p:txBody>
      </p:sp>
    </p:spTree>
    <p:extLst>
      <p:ext uri="{BB962C8B-B14F-4D97-AF65-F5344CB8AC3E}">
        <p14:creationId xmlns:p14="http://schemas.microsoft.com/office/powerpoint/2010/main" val="7224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a:t>
            </a:r>
          </a:p>
        </p:txBody>
      </p:sp>
      <p:sp>
        <p:nvSpPr>
          <p:cNvPr id="3" name="Content Placeholder 2"/>
          <p:cNvSpPr>
            <a:spLocks noGrp="1"/>
          </p:cNvSpPr>
          <p:nvPr>
            <p:ph idx="1"/>
          </p:nvPr>
        </p:nvSpPr>
        <p:spPr/>
        <p:txBody>
          <a:bodyPr>
            <a:normAutofit lnSpcReduction="10000"/>
          </a:bodyPr>
          <a:lstStyle/>
          <a:p>
            <a:r>
              <a:rPr lang="en-US" dirty="0"/>
              <a:t>60% mini-projects:</a:t>
            </a:r>
          </a:p>
          <a:p>
            <a:pPr marL="342900" indent="-342900">
              <a:buFont typeface="Arial" charset="0"/>
              <a:buChar char="•"/>
            </a:pPr>
            <a:r>
              <a:rPr lang="en-US" dirty="0"/>
              <a:t>There are 3 of them</a:t>
            </a:r>
          </a:p>
          <a:p>
            <a:pPr marL="342900" indent="-342900">
              <a:buFont typeface="Arial" charset="0"/>
              <a:buChar char="•"/>
            </a:pPr>
            <a:r>
              <a:rPr lang="en-US" dirty="0"/>
              <a:t>Equal weighting @ 20% each</a:t>
            </a:r>
          </a:p>
          <a:p>
            <a:endParaRPr lang="en-US" dirty="0"/>
          </a:p>
          <a:p>
            <a:r>
              <a:rPr lang="en-US" dirty="0"/>
              <a:t>10% reading </a:t>
            </a:r>
            <a:r>
              <a:rPr lang="en-US" dirty="0" err="1"/>
              <a:t>homeworks</a:t>
            </a:r>
            <a:endParaRPr lang="en-US" dirty="0"/>
          </a:p>
          <a:p>
            <a:endParaRPr lang="en-US" dirty="0"/>
          </a:p>
          <a:p>
            <a:endParaRPr lang="en-US" dirty="0"/>
          </a:p>
          <a:p>
            <a:r>
              <a:rPr lang="en-US" dirty="0"/>
              <a:t>30% final tutorial</a:t>
            </a:r>
          </a:p>
          <a:p>
            <a:endParaRPr lang="en-US" dirty="0"/>
          </a:p>
          <a:p>
            <a:r>
              <a:rPr lang="en-US" dirty="0">
                <a:solidFill>
                  <a:schemeClr val="bg1">
                    <a:lumMod val="50000"/>
                  </a:schemeClr>
                </a:solidFill>
              </a:rPr>
              <a:t>(+5% course participation)</a:t>
            </a:r>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684031230"/>
              </p:ext>
            </p:extLst>
          </p:nvPr>
        </p:nvGraphicFramePr>
        <p:xfrm>
          <a:off x="4447607" y="2438311"/>
          <a:ext cx="4503210" cy="300214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29</a:t>
            </a:fld>
            <a:endParaRPr lang="en-US"/>
          </a:p>
        </p:txBody>
      </p:sp>
      <p:sp>
        <p:nvSpPr>
          <p:cNvPr id="7" name="TextBox 6"/>
          <p:cNvSpPr txBox="1"/>
          <p:nvPr/>
        </p:nvSpPr>
        <p:spPr>
          <a:xfrm>
            <a:off x="7672953" y="3658756"/>
            <a:ext cx="1212284" cy="646331"/>
          </a:xfrm>
          <a:prstGeom prst="rect">
            <a:avLst/>
          </a:prstGeom>
          <a:noFill/>
        </p:spPr>
        <p:txBody>
          <a:bodyPr wrap="square" rtlCol="0">
            <a:spAutoFit/>
          </a:bodyPr>
          <a:lstStyle/>
          <a:p>
            <a:r>
              <a:rPr lang="en-US" sz="3600" dirty="0"/>
              <a:t>= A+</a:t>
            </a:r>
          </a:p>
        </p:txBody>
      </p:sp>
    </p:spTree>
    <p:extLst>
      <p:ext uri="{BB962C8B-B14F-4D97-AF65-F5344CB8AC3E}">
        <p14:creationId xmlns:p14="http://schemas.microsoft.com/office/powerpoint/2010/main" val="1919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8" name="Rounded Rectangle 7"/>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Data science is the application of </a:t>
            </a:r>
            <a:r>
              <a:rPr lang="en-US" sz="2800" dirty="0">
                <a:solidFill>
                  <a:schemeClr val="tx2"/>
                </a:solidFill>
              </a:rPr>
              <a:t>computational</a:t>
            </a:r>
            <a:r>
              <a:rPr lang="en-US" sz="2800" dirty="0"/>
              <a:t> and </a:t>
            </a:r>
            <a:r>
              <a:rPr lang="en-US" sz="2800" dirty="0">
                <a:solidFill>
                  <a:schemeClr val="tx2"/>
                </a:solidFill>
              </a:rPr>
              <a:t>statistical</a:t>
            </a:r>
            <a:r>
              <a:rPr lang="en-US" sz="2800" dirty="0"/>
              <a:t> techniques to address or gain [managerial or scientific] insight into some problem in the </a:t>
            </a:r>
            <a:r>
              <a:rPr lang="en-US" sz="2800" dirty="0">
                <a:solidFill>
                  <a:schemeClr val="tx2"/>
                </a:solidFill>
              </a:rPr>
              <a:t>real world</a:t>
            </a:r>
            <a:r>
              <a:rPr lang="en-US" sz="2800" dirty="0">
                <a:solidFill>
                  <a:schemeClr val="bg1"/>
                </a:solidFill>
              </a:rPr>
              <a:t>.</a:t>
            </a:r>
          </a:p>
        </p:txBody>
      </p:sp>
      <p:sp>
        <p:nvSpPr>
          <p:cNvPr id="9" name="TextBox 8"/>
          <p:cNvSpPr txBox="1"/>
          <p:nvPr/>
        </p:nvSpPr>
        <p:spPr>
          <a:xfrm>
            <a:off x="518160" y="5410198"/>
            <a:ext cx="8052435" cy="646331"/>
          </a:xfrm>
          <a:prstGeom prst="rect">
            <a:avLst/>
          </a:prstGeom>
          <a:noFill/>
        </p:spPr>
        <p:txBody>
          <a:bodyPr wrap="square" rtlCol="0">
            <a:spAutoFit/>
          </a:bodyPr>
          <a:lstStyle/>
          <a:p>
            <a:pPr algn="ctr"/>
            <a:r>
              <a:rPr lang="en-US" dirty="0"/>
              <a:t>Zico </a:t>
            </a:r>
            <a:r>
              <a:rPr lang="en-US" dirty="0" err="1"/>
              <a:t>Kolter</a:t>
            </a:r>
            <a:endParaRPr lang="en-US" dirty="0"/>
          </a:p>
          <a:p>
            <a:pPr algn="ctr"/>
            <a:r>
              <a:rPr lang="en-US" dirty="0"/>
              <a:t>Machine Learning Prof, CMU</a:t>
            </a:r>
          </a:p>
        </p:txBody>
      </p:sp>
    </p:spTree>
    <p:extLst>
      <p:ext uri="{BB962C8B-B14F-4D97-AF65-F5344CB8AC3E}">
        <p14:creationId xmlns:p14="http://schemas.microsoft.com/office/powerpoint/2010/main" val="131050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Technologies we will use</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pic>
        <p:nvPicPr>
          <p:cNvPr id="5" name="Picture 4"/>
          <p:cNvPicPr>
            <a:picLocks noChangeAspect="1"/>
          </p:cNvPicPr>
          <p:nvPr/>
        </p:nvPicPr>
        <p:blipFill>
          <a:blip r:embed="rId3"/>
          <a:stretch>
            <a:fillRect/>
          </a:stretch>
        </p:blipFill>
        <p:spPr>
          <a:xfrm>
            <a:off x="-285821" y="1625917"/>
            <a:ext cx="5406461" cy="1826142"/>
          </a:xfrm>
          <a:prstGeom prst="rect">
            <a:avLst/>
          </a:prstGeom>
        </p:spPr>
      </p:pic>
      <p:pic>
        <p:nvPicPr>
          <p:cNvPr id="7" name="Picture 6"/>
          <p:cNvPicPr>
            <a:picLocks noChangeAspect="1"/>
          </p:cNvPicPr>
          <p:nvPr/>
        </p:nvPicPr>
        <p:blipFill>
          <a:blip r:embed="rId4"/>
          <a:stretch>
            <a:fillRect/>
          </a:stretch>
        </p:blipFill>
        <p:spPr>
          <a:xfrm>
            <a:off x="-121920" y="3078798"/>
            <a:ext cx="7620000" cy="1587500"/>
          </a:xfrm>
          <a:prstGeom prst="rect">
            <a:avLst/>
          </a:prstGeom>
        </p:spPr>
      </p:pic>
      <p:pic>
        <p:nvPicPr>
          <p:cNvPr id="8" name="Picture 7"/>
          <p:cNvPicPr>
            <a:picLocks noChangeAspect="1"/>
          </p:cNvPicPr>
          <p:nvPr/>
        </p:nvPicPr>
        <p:blipFill>
          <a:blip r:embed="rId5"/>
          <a:stretch>
            <a:fillRect/>
          </a:stretch>
        </p:blipFill>
        <p:spPr>
          <a:xfrm>
            <a:off x="6223317" y="3831908"/>
            <a:ext cx="2702560" cy="2702560"/>
          </a:xfrm>
          <a:prstGeom prst="rect">
            <a:avLst/>
          </a:prstGeom>
        </p:spPr>
      </p:pic>
      <p:pic>
        <p:nvPicPr>
          <p:cNvPr id="3" name="Picture 2"/>
          <p:cNvPicPr>
            <a:picLocks noChangeAspect="1"/>
          </p:cNvPicPr>
          <p:nvPr/>
        </p:nvPicPr>
        <p:blipFill>
          <a:blip r:embed="rId6"/>
          <a:stretch>
            <a:fillRect/>
          </a:stretch>
        </p:blipFill>
        <p:spPr>
          <a:xfrm>
            <a:off x="7574597" y="298485"/>
            <a:ext cx="1216493" cy="1216493"/>
          </a:xfrm>
          <a:prstGeom prst="rect">
            <a:avLst/>
          </a:prstGeom>
        </p:spPr>
      </p:pic>
      <p:pic>
        <p:nvPicPr>
          <p:cNvPr id="10" name="Picture 9"/>
          <p:cNvPicPr>
            <a:picLocks noChangeAspect="1"/>
          </p:cNvPicPr>
          <p:nvPr/>
        </p:nvPicPr>
        <p:blipFill>
          <a:blip r:embed="rId7"/>
          <a:stretch>
            <a:fillRect/>
          </a:stretch>
        </p:blipFill>
        <p:spPr>
          <a:xfrm>
            <a:off x="5422843" y="800070"/>
            <a:ext cx="2457429" cy="2068543"/>
          </a:xfrm>
          <a:prstGeom prst="rect">
            <a:avLst/>
          </a:prstGeom>
        </p:spPr>
      </p:pic>
      <p:pic>
        <p:nvPicPr>
          <p:cNvPr id="11" name="Picture 10"/>
          <p:cNvPicPr>
            <a:picLocks noChangeAspect="1"/>
          </p:cNvPicPr>
          <p:nvPr/>
        </p:nvPicPr>
        <p:blipFill>
          <a:blip r:embed="rId8"/>
          <a:stretch>
            <a:fillRect/>
          </a:stretch>
        </p:blipFill>
        <p:spPr>
          <a:xfrm>
            <a:off x="-1521301" y="3907824"/>
            <a:ext cx="9144000" cy="4422710"/>
          </a:xfrm>
          <a:prstGeom prst="rect">
            <a:avLst/>
          </a:prstGeom>
        </p:spPr>
      </p:pic>
    </p:spTree>
    <p:extLst>
      <p:ext uri="{BB962C8B-B14F-4D97-AF65-F5344CB8AC3E}">
        <p14:creationId xmlns:p14="http://schemas.microsoft.com/office/powerpoint/2010/main" val="12595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6" name="Picture 5"/>
          <p:cNvPicPr>
            <a:picLocks noChangeAspect="1"/>
          </p:cNvPicPr>
          <p:nvPr/>
        </p:nvPicPr>
        <p:blipFill>
          <a:blip r:embed="rId2"/>
          <a:stretch>
            <a:fillRect/>
          </a:stretch>
        </p:blipFill>
        <p:spPr>
          <a:xfrm>
            <a:off x="1282700" y="1390650"/>
            <a:ext cx="6578600" cy="4076700"/>
          </a:xfrm>
          <a:prstGeom prst="rect">
            <a:avLst/>
          </a:prstGeom>
        </p:spPr>
      </p:pic>
      <p:sp>
        <p:nvSpPr>
          <p:cNvPr id="7" name="TextBox 6"/>
          <p:cNvSpPr txBox="1"/>
          <p:nvPr/>
        </p:nvSpPr>
        <p:spPr>
          <a:xfrm>
            <a:off x="1282700" y="5469776"/>
            <a:ext cx="6578600" cy="369332"/>
          </a:xfrm>
          <a:prstGeom prst="rect">
            <a:avLst/>
          </a:prstGeom>
          <a:noFill/>
        </p:spPr>
        <p:txBody>
          <a:bodyPr wrap="square" rtlCol="0">
            <a:spAutoFit/>
          </a:bodyPr>
          <a:lstStyle/>
          <a:p>
            <a:pPr algn="ctr"/>
            <a:r>
              <a:rPr lang="en-US" dirty="0"/>
              <a:t>(Don’t tell CMSC330 </a:t>
            </a:r>
            <a:r>
              <a:rPr lang="mr-IN" dirty="0"/>
              <a:t>…</a:t>
            </a:r>
            <a:r>
              <a:rPr lang="en-US" dirty="0"/>
              <a:t>)</a:t>
            </a:r>
          </a:p>
        </p:txBody>
      </p:sp>
    </p:spTree>
    <p:extLst>
      <p:ext uri="{BB962C8B-B14F-4D97-AF65-F5344CB8AC3E}">
        <p14:creationId xmlns:p14="http://schemas.microsoft.com/office/powerpoint/2010/main" val="226225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53650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191247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649581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27714"/>
            <a:ext cx="8989454" cy="1029397"/>
          </a:xfrm>
        </p:spPr>
        <p:txBody>
          <a:bodyPr>
            <a:normAutofit fontScale="90000"/>
          </a:bodyPr>
          <a:lstStyle/>
          <a:p>
            <a:pPr algn="ctr"/>
            <a:r>
              <a:rPr lang="en-US" dirty="0"/>
              <a:t>(A few) Data Science </a:t>
            </a:r>
            <a:r>
              <a:rPr lang="en-US"/>
              <a:t>Success Stories &amp; Cautionary Tales</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1461495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2008 &amp; 2012</a:t>
            </a:r>
          </a:p>
        </p:txBody>
      </p:sp>
      <p:sp>
        <p:nvSpPr>
          <p:cNvPr id="3" name="Content Placeholder 2"/>
          <p:cNvSpPr>
            <a:spLocks noGrp="1"/>
          </p:cNvSpPr>
          <p:nvPr>
            <p:ph idx="1"/>
          </p:nvPr>
        </p:nvSpPr>
        <p:spPr/>
        <p:txBody>
          <a:bodyPr/>
          <a:lstStyle/>
          <a:p>
            <a:r>
              <a:rPr lang="en-US" dirty="0"/>
              <a:t>Nate Silver uses a simple idea </a:t>
            </a:r>
            <a:r>
              <a:rPr lang="mr-IN" dirty="0"/>
              <a:t>–</a:t>
            </a:r>
            <a:r>
              <a:rPr lang="en-US" dirty="0"/>
              <a:t> taking a principled approach to aggregating polling instead of relying on punditry </a:t>
            </a:r>
            <a:r>
              <a:rPr lang="mr-IN" dirty="0"/>
              <a:t>–</a:t>
            </a:r>
            <a:r>
              <a:rPr lang="en-US" dirty="0"/>
              <a:t> and:</a:t>
            </a:r>
          </a:p>
          <a:p>
            <a:pPr marL="342900" indent="-342900">
              <a:buFont typeface="Arial" charset="0"/>
              <a:buChar char="•"/>
            </a:pPr>
            <a:r>
              <a:rPr lang="en-US" dirty="0"/>
              <a:t>Predicts 49/50 states in 2008</a:t>
            </a:r>
          </a:p>
          <a:p>
            <a:pPr marL="342900" indent="-342900">
              <a:buFont typeface="Arial" charset="0"/>
              <a:buChar char="•"/>
            </a:pPr>
            <a:r>
              <a:rPr lang="en-US" dirty="0"/>
              <a:t>Predicts 50/50 states in 2012</a:t>
            </a:r>
            <a:br>
              <a:rPr lang="en-US" dirty="0"/>
            </a:br>
            <a:br>
              <a:rPr lang="en-US" dirty="0"/>
            </a:br>
            <a:br>
              <a:rPr lang="en-US" dirty="0"/>
            </a:br>
            <a:br>
              <a:rPr lang="en-US" dirty="0"/>
            </a:br>
            <a:br>
              <a:rPr lang="en-US" dirty="0"/>
            </a:br>
            <a:br>
              <a:rPr lang="en-US" dirty="0"/>
            </a:br>
            <a:endParaRPr lang="en-US" dirty="0"/>
          </a:p>
          <a:p>
            <a:pPr marL="342900" indent="-342900">
              <a:buFont typeface="Arial" charset="0"/>
              <a:buChar char="•"/>
            </a:pPr>
            <a:r>
              <a:rPr lang="en-US" dirty="0"/>
              <a:t>(He is also a great case study</a:t>
            </a:r>
            <a:br>
              <a:rPr lang="en-US" dirty="0"/>
            </a:br>
            <a:r>
              <a:rPr lang="en-US" dirty="0"/>
              <a:t>in creating a brand.)</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pSp>
        <p:nvGrpSpPr>
          <p:cNvPr id="11" name="Group 10"/>
          <p:cNvGrpSpPr/>
          <p:nvPr/>
        </p:nvGrpSpPr>
        <p:grpSpPr>
          <a:xfrm>
            <a:off x="4715244" y="2576529"/>
            <a:ext cx="3674694" cy="4116470"/>
            <a:chOff x="4715244" y="2576529"/>
            <a:chExt cx="3674694" cy="411647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5244" y="2576529"/>
              <a:ext cx="3674694" cy="3777916"/>
            </a:xfrm>
            <a:prstGeom prst="rect">
              <a:avLst/>
            </a:prstGeom>
          </p:spPr>
        </p:pic>
        <p:sp>
          <p:nvSpPr>
            <p:cNvPr id="6" name="TextBox 5"/>
            <p:cNvSpPr txBox="1"/>
            <p:nvPr/>
          </p:nvSpPr>
          <p:spPr>
            <a:xfrm>
              <a:off x="4715244" y="6354445"/>
              <a:ext cx="3674693" cy="338554"/>
            </a:xfrm>
            <a:prstGeom prst="rect">
              <a:avLst/>
            </a:prstGeom>
            <a:noFill/>
          </p:spPr>
          <p:txBody>
            <a:bodyPr wrap="square" rtlCol="0">
              <a:spAutoFit/>
            </a:bodyPr>
            <a:lstStyle/>
            <a:p>
              <a:r>
                <a:rPr lang="en-US" sz="1600" dirty="0"/>
                <a:t>Democrat (+) or Republican (-) in 2012</a:t>
              </a:r>
            </a:p>
          </p:txBody>
        </p:sp>
      </p:grpSp>
      <p:pic>
        <p:nvPicPr>
          <p:cNvPr id="8" name="Picture 7"/>
          <p:cNvPicPr>
            <a:picLocks noChangeAspect="1"/>
          </p:cNvPicPr>
          <p:nvPr/>
        </p:nvPicPr>
        <p:blipFill>
          <a:blip r:embed="rId3"/>
          <a:stretch>
            <a:fillRect/>
          </a:stretch>
        </p:blipFill>
        <p:spPr>
          <a:xfrm>
            <a:off x="260272" y="3518277"/>
            <a:ext cx="4296738" cy="1647083"/>
          </a:xfrm>
          <a:prstGeom prst="rect">
            <a:avLst/>
          </a:prstGeom>
        </p:spPr>
      </p:pic>
      <p:sp>
        <p:nvSpPr>
          <p:cNvPr id="9" name="TextBox 8"/>
          <p:cNvSpPr txBox="1"/>
          <p:nvPr/>
        </p:nvSpPr>
        <p:spPr>
          <a:xfrm>
            <a:off x="799917" y="5836430"/>
            <a:ext cx="3277407" cy="523220"/>
          </a:xfrm>
          <a:prstGeom prst="rect">
            <a:avLst/>
          </a:prstGeom>
          <a:noFill/>
        </p:spPr>
        <p:txBody>
          <a:bodyPr wrap="square" rtlCol="0">
            <a:spAutoFit/>
          </a:bodyPr>
          <a:lstStyle/>
          <a:p>
            <a:r>
              <a:rPr lang="en-US" sz="1400" dirty="0"/>
              <a:t>https://</a:t>
            </a:r>
            <a:r>
              <a:rPr lang="en-US" sz="1400" dirty="0" err="1"/>
              <a:t>hbr.org</a:t>
            </a:r>
            <a:r>
              <a:rPr lang="en-US" sz="1400" dirty="0"/>
              <a:t>/2012/11/how-nate-silver-won-the-2012-p</a:t>
            </a:r>
          </a:p>
        </p:txBody>
      </p:sp>
    </p:spTree>
    <p:extLst>
      <p:ext uri="{BB962C8B-B14F-4D97-AF65-F5344CB8AC3E}">
        <p14:creationId xmlns:p14="http://schemas.microsoft.com/office/powerpoint/2010/main" val="1463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2016</a:t>
            </a:r>
          </a:p>
        </p:txBody>
      </p:sp>
      <p:sp>
        <p:nvSpPr>
          <p:cNvPr id="3" name="Content Placeholder 2"/>
          <p:cNvSpPr>
            <a:spLocks noGrp="1"/>
          </p:cNvSpPr>
          <p:nvPr>
            <p:ph idx="1"/>
          </p:nvPr>
        </p:nvSpPr>
        <p:spPr>
          <a:xfrm>
            <a:off x="457200" y="3297362"/>
            <a:ext cx="4079014" cy="2828801"/>
          </a:xfrm>
        </p:spPr>
        <p:txBody>
          <a:bodyPr>
            <a:normAutofit fontScale="92500" lnSpcReduction="10000"/>
          </a:bodyPr>
          <a:lstStyle/>
          <a:p>
            <a:r>
              <a:rPr lang="en-US" dirty="0" err="1"/>
              <a:t>HuffPo</a:t>
            </a:r>
            <a:r>
              <a:rPr lang="en-US" dirty="0"/>
              <a:t>: “</a:t>
            </a:r>
            <a:r>
              <a:rPr lang="en-US" b="0" dirty="0"/>
              <a:t>He may end up being right, but he’s just guessing. A “trend line adjustment” is merely political punditry dressed up as sophisticated mathematical modeling.”</a:t>
            </a:r>
          </a:p>
          <a:p>
            <a:r>
              <a:rPr lang="en-US" dirty="0"/>
              <a:t>538:</a:t>
            </a:r>
            <a:r>
              <a:rPr lang="en-US" b="0" dirty="0"/>
              <a:t> Offers quantitative reasoning for re-/under-weighting older polls, &amp; changing as election approaches</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29" y="1524318"/>
            <a:ext cx="8744989" cy="1773044"/>
          </a:xfrm>
          <a:prstGeom prst="rect">
            <a:avLst/>
          </a:prstGeom>
        </p:spPr>
      </p:pic>
      <p:pic>
        <p:nvPicPr>
          <p:cNvPr id="7" name="Picture 6"/>
          <p:cNvPicPr>
            <a:picLocks noChangeAspect="1"/>
          </p:cNvPicPr>
          <p:nvPr/>
        </p:nvPicPr>
        <p:blipFill>
          <a:blip r:embed="rId3"/>
          <a:stretch>
            <a:fillRect/>
          </a:stretch>
        </p:blipFill>
        <p:spPr>
          <a:xfrm>
            <a:off x="4901339" y="3297362"/>
            <a:ext cx="3801336" cy="3008014"/>
          </a:xfrm>
          <a:prstGeom prst="rect">
            <a:avLst/>
          </a:prstGeom>
        </p:spPr>
      </p:pic>
      <p:sp>
        <p:nvSpPr>
          <p:cNvPr id="8" name="TextBox 7"/>
          <p:cNvSpPr txBox="1"/>
          <p:nvPr/>
        </p:nvSpPr>
        <p:spPr>
          <a:xfrm>
            <a:off x="399005" y="6346622"/>
            <a:ext cx="8262851" cy="523220"/>
          </a:xfrm>
          <a:prstGeom prst="rect">
            <a:avLst/>
          </a:prstGeom>
          <a:noFill/>
        </p:spPr>
        <p:txBody>
          <a:bodyPr wrap="square" rtlCol="0">
            <a:spAutoFit/>
          </a:bodyPr>
          <a:lstStyle/>
          <a:p>
            <a:r>
              <a:rPr lang="en-US" sz="1400" dirty="0"/>
              <a:t>http://</a:t>
            </a:r>
            <a:r>
              <a:rPr lang="en-US" sz="1400" dirty="0" err="1"/>
              <a:t>www.huffingtonpost.com</a:t>
            </a:r>
            <a:r>
              <a:rPr lang="en-US" sz="1400" dirty="0"/>
              <a:t>/entry/nate-silver-election-forecast_us_581e1c33e4b0d9ce6fbc6f7f</a:t>
            </a:r>
          </a:p>
          <a:p>
            <a:r>
              <a:rPr lang="en-US" sz="1400" dirty="0"/>
              <a:t>https://</a:t>
            </a:r>
            <a:r>
              <a:rPr lang="en-US" sz="1400" dirty="0" err="1"/>
              <a:t>fivethirtyeight.com</a:t>
            </a:r>
            <a:r>
              <a:rPr lang="en-US" sz="1400" dirty="0"/>
              <a:t>/features/a-users-guide-to-fivethirtyeights-2016-general-election-forecast/</a:t>
            </a:r>
          </a:p>
        </p:txBody>
      </p:sp>
    </p:spTree>
    <p:extLst>
      <p:ext uri="{BB962C8B-B14F-4D97-AF65-F5344CB8AC3E}">
        <p14:creationId xmlns:p14="http://schemas.microsoft.com/office/powerpoint/2010/main" val="6140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Targeting</a:t>
            </a:r>
          </a:p>
        </p:txBody>
      </p:sp>
      <p:sp>
        <p:nvSpPr>
          <p:cNvPr id="3" name="Content Placeholder 2"/>
          <p:cNvSpPr>
            <a:spLocks noGrp="1"/>
          </p:cNvSpPr>
          <p:nvPr>
            <p:ph idx="1"/>
          </p:nvPr>
        </p:nvSpPr>
        <p:spPr/>
        <p:txBody>
          <a:bodyPr/>
          <a:lstStyle/>
          <a:p>
            <a:r>
              <a:rPr lang="en-US" dirty="0"/>
              <a:t>Pregnancy is an </a:t>
            </a:r>
            <a:r>
              <a:rPr lang="en-US" dirty="0">
                <a:solidFill>
                  <a:schemeClr val="tx2"/>
                </a:solidFill>
              </a:rPr>
              <a:t>expensive</a:t>
            </a:r>
            <a:r>
              <a:rPr lang="en-US" dirty="0"/>
              <a:t> &amp; </a:t>
            </a:r>
            <a:r>
              <a:rPr lang="en-US" dirty="0">
                <a:solidFill>
                  <a:schemeClr val="tx2"/>
                </a:solidFill>
              </a:rPr>
              <a:t>habit-forming</a:t>
            </a:r>
            <a:r>
              <a:rPr lang="en-US" dirty="0"/>
              <a:t> time</a:t>
            </a:r>
          </a:p>
          <a:p>
            <a:pPr marL="342900" indent="-342900">
              <a:buFont typeface="Arial" charset="0"/>
              <a:buChar char="•"/>
            </a:pPr>
            <a:r>
              <a:rPr lang="en-US" dirty="0"/>
              <a:t>Thus, valuable to consumer-facing firms</a:t>
            </a:r>
          </a:p>
          <a:p>
            <a:r>
              <a:rPr lang="en-US" dirty="0"/>
              <a:t>2012:</a:t>
            </a:r>
          </a:p>
          <a:p>
            <a:pPr marL="342900" indent="-342900">
              <a:buFont typeface="Arial" charset="0"/>
              <a:buChar char="•"/>
            </a:pPr>
            <a:r>
              <a:rPr lang="en-US" dirty="0"/>
              <a:t>Target identifies 25 products and subsets thereof that are commonly bought in early pregnancy</a:t>
            </a:r>
          </a:p>
          <a:p>
            <a:pPr marL="342900" indent="-342900">
              <a:buFont typeface="Arial" charset="0"/>
              <a:buChar char="•"/>
            </a:pPr>
            <a:r>
              <a:rPr lang="en-US" dirty="0"/>
              <a:t>Uses purchase history of patrons to predict pregnancy, targets advertising for post-natal products (cribs, </a:t>
            </a:r>
            <a:r>
              <a:rPr lang="en-US" dirty="0" err="1"/>
              <a:t>etc</a:t>
            </a:r>
            <a:r>
              <a:rPr lang="en-US" dirty="0"/>
              <a:t>)</a:t>
            </a:r>
          </a:p>
          <a:p>
            <a:pPr marL="342900" indent="-342900">
              <a:buFont typeface="Arial" charset="0"/>
              <a:buChar char="•"/>
            </a:pPr>
            <a:r>
              <a:rPr lang="en-US" dirty="0"/>
              <a:t>Good: increased revenue</a:t>
            </a:r>
          </a:p>
          <a:p>
            <a:pPr marL="342900" indent="-342900">
              <a:buFont typeface="Arial" charset="0"/>
              <a:buChar char="•"/>
            </a:pPr>
            <a:r>
              <a:rPr lang="en-US" dirty="0"/>
              <a:t>Bad: this can </a:t>
            </a:r>
            <a:r>
              <a:rPr lang="en-US" dirty="0">
                <a:solidFill>
                  <a:schemeClr val="tx2"/>
                </a:solidFill>
              </a:rPr>
              <a:t>expose</a:t>
            </a:r>
            <a:r>
              <a:rPr lang="en-US" dirty="0"/>
              <a:t> pregnancies </a:t>
            </a:r>
            <a:r>
              <a:rPr lang="mr-IN" dirty="0"/>
              <a:t>–</a:t>
            </a:r>
            <a:r>
              <a:rPr lang="en-US" dirty="0"/>
              <a:t> as famously happened in Minneapolis to a high schooler</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9933" y="0"/>
            <a:ext cx="2161899" cy="2872082"/>
          </a:xfrm>
          <a:prstGeom prst="rect">
            <a:avLst/>
          </a:prstGeom>
        </p:spPr>
      </p:pic>
      <p:sp>
        <p:nvSpPr>
          <p:cNvPr id="6" name="TextBox 5"/>
          <p:cNvSpPr txBox="1"/>
          <p:nvPr/>
        </p:nvSpPr>
        <p:spPr>
          <a:xfrm>
            <a:off x="166250" y="6501269"/>
            <a:ext cx="8586297" cy="307777"/>
          </a:xfrm>
          <a:prstGeom prst="rect">
            <a:avLst/>
          </a:prstGeom>
          <a:noFill/>
        </p:spPr>
        <p:txBody>
          <a:bodyPr wrap="square" rtlCol="0">
            <a:spAutoFit/>
          </a:bodyPr>
          <a:lstStyle/>
          <a:p>
            <a:r>
              <a:rPr lang="en-US" sz="1400" dirty="0"/>
              <a:t>http://</a:t>
            </a:r>
            <a:r>
              <a:rPr lang="en-US" sz="1400" dirty="0" err="1"/>
              <a:t>www.businessinsider.com</a:t>
            </a:r>
            <a:r>
              <a:rPr lang="en-US" sz="1400" dirty="0"/>
              <a:t>/the-incredible-story-of-how-target-exposed-a-teen-girls-pregnancy-2012-2</a:t>
            </a:r>
          </a:p>
        </p:txBody>
      </p:sp>
    </p:spTree>
    <p:extLst>
      <p:ext uri="{BB962C8B-B14F-4D97-AF65-F5344CB8AC3E}">
        <p14:creationId xmlns:p14="http://schemas.microsoft.com/office/powerpoint/2010/main" val="17371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457200" y="152718"/>
            <a:ext cx="7756358" cy="1371600"/>
          </a:xfrm>
        </p:spPr>
        <p:txBody>
          <a:bodyPr>
            <a:normAutofit fontScale="90000"/>
          </a:bodyPr>
          <a:lstStyle/>
          <a:p>
            <a:r>
              <a:rPr lang="en-US"/>
              <a:t>Automated decisions of consequence</a:t>
            </a:r>
          </a:p>
        </p:txBody>
      </p:sp>
      <p:sp>
        <p:nvSpPr>
          <p:cNvPr id="195" name="Shape 195"/>
          <p:cNvSpPr>
            <a:spLocks noGrp="1"/>
          </p:cNvSpPr>
          <p:nvPr>
            <p:ph type="sldNum" sz="quarter" idx="2"/>
          </p:nvPr>
        </p:nvSpPr>
        <p:spPr/>
        <p:txBody>
          <a:bodyPr/>
          <a:lstStyle/>
          <a:p>
            <a:fld id="{86CB4B4D-7CA3-9044-876B-883B54F8677D}" type="slidenum">
              <a:rPr lang="is-IS" smtClean="0"/>
              <a:pPr/>
              <a:t>39</a:t>
            </a:fld>
            <a:endParaRPr lang="is-IS"/>
          </a:p>
        </p:txBody>
      </p:sp>
      <p:grpSp>
        <p:nvGrpSpPr>
          <p:cNvPr id="6" name="Group 5"/>
          <p:cNvGrpSpPr/>
          <p:nvPr/>
        </p:nvGrpSpPr>
        <p:grpSpPr>
          <a:xfrm>
            <a:off x="460823" y="2115248"/>
            <a:ext cx="2030156" cy="1982813"/>
            <a:chOff x="460823" y="2115248"/>
            <a:chExt cx="2030156" cy="1982813"/>
          </a:xfrm>
        </p:grpSpPr>
        <p:grpSp>
          <p:nvGrpSpPr>
            <p:cNvPr id="200" name="Group 200"/>
            <p:cNvGrpSpPr/>
            <p:nvPr/>
          </p:nvGrpSpPr>
          <p:grpSpPr>
            <a:xfrm>
              <a:off x="460823" y="2115248"/>
              <a:ext cx="2030156" cy="1135844"/>
              <a:chOff x="0" y="403462"/>
              <a:chExt cx="2887331" cy="1615420"/>
            </a:xfrm>
          </p:grpSpPr>
          <p:pic>
            <p:nvPicPr>
              <p:cNvPr id="196" name="pasted-image.png"/>
              <p:cNvPicPr>
                <a:picLocks noChangeAspect="1"/>
              </p:cNvPicPr>
              <p:nvPr/>
            </p:nvPicPr>
            <p:blipFill>
              <a:blip r:embed="rId2">
                <a:extLst/>
              </a:blip>
              <a:stretch>
                <a:fillRect/>
              </a:stretch>
            </p:blipFill>
            <p:spPr>
              <a:xfrm>
                <a:off x="234818" y="1395618"/>
                <a:ext cx="934899" cy="623266"/>
              </a:xfrm>
              <a:prstGeom prst="rect">
                <a:avLst/>
              </a:prstGeom>
              <a:ln w="12700" cap="flat">
                <a:noFill/>
                <a:miter lim="400000"/>
              </a:ln>
              <a:effectLst/>
            </p:spPr>
          </p:pic>
          <p:pic>
            <p:nvPicPr>
              <p:cNvPr id="197" name="pasted-image.png"/>
              <p:cNvPicPr>
                <a:picLocks noChangeAspect="1"/>
              </p:cNvPicPr>
              <p:nvPr/>
            </p:nvPicPr>
            <p:blipFill>
              <a:blip r:embed="rId3">
                <a:extLst/>
              </a:blip>
              <a:stretch>
                <a:fillRect/>
              </a:stretch>
            </p:blipFill>
            <p:spPr>
              <a:xfrm>
                <a:off x="0" y="577886"/>
                <a:ext cx="1404536" cy="550111"/>
              </a:xfrm>
              <a:prstGeom prst="rect">
                <a:avLst/>
              </a:prstGeom>
              <a:ln w="12700" cap="flat">
                <a:noFill/>
                <a:miter lim="400000"/>
              </a:ln>
              <a:effectLst/>
            </p:spPr>
          </p:pic>
          <p:pic>
            <p:nvPicPr>
              <p:cNvPr id="198" name="pasted-image.png"/>
              <p:cNvPicPr>
                <a:picLocks noChangeAspect="1"/>
              </p:cNvPicPr>
              <p:nvPr/>
            </p:nvPicPr>
            <p:blipFill>
              <a:blip r:embed="rId4">
                <a:extLst/>
              </a:blip>
              <a:stretch>
                <a:fillRect/>
              </a:stretch>
            </p:blipFill>
            <p:spPr>
              <a:xfrm>
                <a:off x="1666995" y="403462"/>
                <a:ext cx="934898" cy="446394"/>
              </a:xfrm>
              <a:prstGeom prst="rect">
                <a:avLst/>
              </a:prstGeom>
              <a:ln w="12700" cap="flat">
                <a:noFill/>
                <a:miter lim="400000"/>
              </a:ln>
              <a:effectLst/>
            </p:spPr>
          </p:pic>
          <p:pic>
            <p:nvPicPr>
              <p:cNvPr id="199" name="pasted-image.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81556" y="1525633"/>
                <a:ext cx="1505776" cy="363236"/>
              </a:xfrm>
              <a:prstGeom prst="rect">
                <a:avLst/>
              </a:prstGeom>
              <a:ln w="12700" cap="flat">
                <a:noFill/>
                <a:miter lim="400000"/>
              </a:ln>
              <a:effectLst/>
            </p:spPr>
          </p:pic>
        </p:grpSp>
        <p:sp>
          <p:nvSpPr>
            <p:cNvPr id="201" name="Shape 201"/>
            <p:cNvSpPr/>
            <p:nvPr/>
          </p:nvSpPr>
          <p:spPr>
            <a:xfrm>
              <a:off x="808331" y="3795093"/>
              <a:ext cx="1088439" cy="3029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lvl="1" algn="ctr">
                <a:defRPr b="1">
                  <a:solidFill>
                    <a:srgbClr val="FF2600"/>
                  </a:solidFill>
                </a:defRPr>
              </a:pPr>
              <a:r>
                <a:rPr sz="1500">
                  <a:solidFill>
                    <a:schemeClr val="tx2"/>
                  </a:solidFill>
                </a:rPr>
                <a:t>Hiring</a:t>
              </a:r>
            </a:p>
          </p:txBody>
        </p:sp>
      </p:grpSp>
      <p:grpSp>
        <p:nvGrpSpPr>
          <p:cNvPr id="7" name="Group 6"/>
          <p:cNvGrpSpPr/>
          <p:nvPr/>
        </p:nvGrpSpPr>
        <p:grpSpPr>
          <a:xfrm>
            <a:off x="3038791" y="1809774"/>
            <a:ext cx="2509947" cy="2317328"/>
            <a:chOff x="3038791" y="1809774"/>
            <a:chExt cx="2509947" cy="2317328"/>
          </a:xfrm>
        </p:grpSpPr>
        <p:sp>
          <p:nvSpPr>
            <p:cNvPr id="202" name="Shape 202"/>
            <p:cNvSpPr/>
            <p:nvPr/>
          </p:nvSpPr>
          <p:spPr>
            <a:xfrm>
              <a:off x="3747925" y="3824134"/>
              <a:ext cx="817533" cy="3029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defRPr b="1">
                  <a:solidFill>
                    <a:srgbClr val="FF2600"/>
                  </a:solidFill>
                </a:defRPr>
              </a:lvl1pPr>
            </a:lstStyle>
            <a:p>
              <a:pPr algn="ctr"/>
              <a:r>
                <a:rPr sz="1500">
                  <a:solidFill>
                    <a:schemeClr val="tx2"/>
                  </a:solidFill>
                </a:rPr>
                <a:t>Lending</a:t>
              </a:r>
            </a:p>
          </p:txBody>
        </p:sp>
        <p:grpSp>
          <p:nvGrpSpPr>
            <p:cNvPr id="208" name="Group 208"/>
            <p:cNvGrpSpPr/>
            <p:nvPr/>
          </p:nvGrpSpPr>
          <p:grpSpPr>
            <a:xfrm>
              <a:off x="3038791" y="1809774"/>
              <a:ext cx="2509947" cy="1577537"/>
              <a:chOff x="0" y="0"/>
              <a:chExt cx="3569701" cy="2243607"/>
            </a:xfrm>
          </p:grpSpPr>
          <p:pic>
            <p:nvPicPr>
              <p:cNvPr id="205" name="pasted-image.png"/>
              <p:cNvPicPr>
                <a:picLocks noChangeAspect="1"/>
              </p:cNvPicPr>
              <p:nvPr/>
            </p:nvPicPr>
            <p:blipFill>
              <a:blip r:embed="rId6">
                <a:extLst/>
              </a:blip>
              <a:stretch>
                <a:fillRect/>
              </a:stretch>
            </p:blipFill>
            <p:spPr>
              <a:xfrm>
                <a:off x="0" y="751628"/>
                <a:ext cx="3247748" cy="608170"/>
              </a:xfrm>
              <a:prstGeom prst="rect">
                <a:avLst/>
              </a:prstGeom>
              <a:ln w="12700" cap="flat">
                <a:noFill/>
                <a:miter lim="400000"/>
              </a:ln>
              <a:effectLst/>
            </p:spPr>
          </p:pic>
          <p:pic>
            <p:nvPicPr>
              <p:cNvPr id="206" name="pasted-image.png"/>
              <p:cNvPicPr>
                <a:picLocks noChangeAspect="1"/>
              </p:cNvPicPr>
              <p:nvPr/>
            </p:nvPicPr>
            <p:blipFill>
              <a:blip r:embed="rId7">
                <a:extLst/>
              </a:blip>
              <a:stretch>
                <a:fillRect/>
              </a:stretch>
            </p:blipFill>
            <p:spPr>
              <a:xfrm>
                <a:off x="765310" y="1520302"/>
                <a:ext cx="2804392" cy="723306"/>
              </a:xfrm>
              <a:prstGeom prst="rect">
                <a:avLst/>
              </a:prstGeom>
              <a:ln w="12700" cap="flat">
                <a:noFill/>
                <a:miter lim="400000"/>
              </a:ln>
              <a:effectLst/>
            </p:spPr>
          </p:pic>
          <p:pic>
            <p:nvPicPr>
              <p:cNvPr id="207" name="pasted-image.png"/>
              <p:cNvPicPr>
                <a:picLocks noChangeAspect="1"/>
              </p:cNvPicPr>
              <p:nvPr/>
            </p:nvPicPr>
            <p:blipFill>
              <a:blip r:embed="rId8">
                <a:extLst/>
              </a:blip>
              <a:stretch>
                <a:fillRect/>
              </a:stretch>
            </p:blipFill>
            <p:spPr>
              <a:xfrm>
                <a:off x="501863" y="0"/>
                <a:ext cx="1872079" cy="814905"/>
              </a:xfrm>
              <a:prstGeom prst="rect">
                <a:avLst/>
              </a:prstGeom>
              <a:ln w="12700" cap="flat">
                <a:noFill/>
                <a:miter lim="400000"/>
              </a:ln>
              <a:effectLst/>
            </p:spPr>
          </p:pic>
        </p:grpSp>
      </p:grpSp>
      <p:grpSp>
        <p:nvGrpSpPr>
          <p:cNvPr id="8" name="Group 7"/>
          <p:cNvGrpSpPr/>
          <p:nvPr/>
        </p:nvGrpSpPr>
        <p:grpSpPr>
          <a:xfrm>
            <a:off x="6514377" y="1755015"/>
            <a:ext cx="1829348" cy="2474091"/>
            <a:chOff x="6514377" y="1755015"/>
            <a:chExt cx="1829348" cy="2474091"/>
          </a:xfrm>
        </p:grpSpPr>
        <p:sp>
          <p:nvSpPr>
            <p:cNvPr id="203" name="Shape 203"/>
            <p:cNvSpPr/>
            <p:nvPr/>
          </p:nvSpPr>
          <p:spPr>
            <a:xfrm>
              <a:off x="6773545" y="3695306"/>
              <a:ext cx="1086837" cy="53380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algn="ctr">
                <a:defRPr b="1">
                  <a:solidFill>
                    <a:srgbClr val="FF2600"/>
                  </a:solidFill>
                </a:defRPr>
              </a:pPr>
              <a:r>
                <a:rPr sz="1500">
                  <a:solidFill>
                    <a:schemeClr val="tx2"/>
                  </a:solidFill>
                </a:rPr>
                <a:t>Policing/</a:t>
              </a:r>
            </a:p>
            <a:p>
              <a:pPr algn="ctr">
                <a:defRPr b="1">
                  <a:solidFill>
                    <a:srgbClr val="FF2600"/>
                  </a:solidFill>
                </a:defRPr>
              </a:pPr>
              <a:r>
                <a:rPr sz="1500">
                  <a:solidFill>
                    <a:schemeClr val="tx2"/>
                  </a:solidFill>
                </a:rPr>
                <a:t>sentencing</a:t>
              </a:r>
            </a:p>
          </p:txBody>
        </p:sp>
        <p:grpSp>
          <p:nvGrpSpPr>
            <p:cNvPr id="211" name="Group 211"/>
            <p:cNvGrpSpPr/>
            <p:nvPr/>
          </p:nvGrpSpPr>
          <p:grpSpPr>
            <a:xfrm>
              <a:off x="6514377" y="1755015"/>
              <a:ext cx="1829348" cy="1558226"/>
              <a:chOff x="0" y="0"/>
              <a:chExt cx="2601739" cy="2216142"/>
            </a:xfrm>
          </p:grpSpPr>
          <p:pic>
            <p:nvPicPr>
              <p:cNvPr id="209" name="pasted-image.png"/>
              <p:cNvPicPr>
                <a:picLocks noChangeAspect="1"/>
              </p:cNvPicPr>
              <p:nvPr/>
            </p:nvPicPr>
            <p:blipFill>
              <a:blip r:embed="rId9">
                <a:extLst/>
              </a:blip>
              <a:stretch>
                <a:fillRect/>
              </a:stretch>
            </p:blipFill>
            <p:spPr>
              <a:xfrm>
                <a:off x="368594" y="1409729"/>
                <a:ext cx="2233146" cy="806414"/>
              </a:xfrm>
              <a:prstGeom prst="rect">
                <a:avLst/>
              </a:prstGeom>
              <a:ln w="12700" cap="flat">
                <a:noFill/>
                <a:miter lim="400000"/>
              </a:ln>
              <a:effectLst/>
            </p:spPr>
          </p:pic>
          <p:pic>
            <p:nvPicPr>
              <p:cNvPr id="210" name="pasted-image.jpg"/>
              <p:cNvPicPr>
                <a:picLocks noChangeAspect="1"/>
              </p:cNvPicPr>
              <p:nvPr/>
            </p:nvPicPr>
            <p:blipFill>
              <a:blip r:embed="rId10">
                <a:extLst/>
              </a:blip>
              <a:stretch>
                <a:fillRect/>
              </a:stretch>
            </p:blipFill>
            <p:spPr>
              <a:xfrm>
                <a:off x="0" y="0"/>
                <a:ext cx="1680202" cy="1680202"/>
              </a:xfrm>
              <a:prstGeom prst="rect">
                <a:avLst/>
              </a:prstGeom>
              <a:ln w="12700" cap="flat">
                <a:noFill/>
                <a:miter lim="400000"/>
              </a:ln>
              <a:effectLst/>
            </p:spPr>
          </p:pic>
        </p:grpSp>
      </p:grpSp>
      <p:pic>
        <p:nvPicPr>
          <p:cNvPr id="25" name="pasted-image.png"/>
          <p:cNvPicPr>
            <a:picLocks noChangeAspect="1"/>
          </p:cNvPicPr>
          <p:nvPr/>
        </p:nvPicPr>
        <p:blipFill>
          <a:blip r:embed="rId11">
            <a:extLst/>
          </a:blip>
          <a:stretch>
            <a:fillRect/>
          </a:stretch>
        </p:blipFill>
        <p:spPr>
          <a:xfrm>
            <a:off x="6928443" y="4569915"/>
            <a:ext cx="1612824" cy="2079539"/>
          </a:xfrm>
          <a:prstGeom prst="rect">
            <a:avLst/>
          </a:prstGeom>
          <a:ln w="12700">
            <a:miter lim="400000"/>
          </a:ln>
        </p:spPr>
      </p:pic>
      <p:sp>
        <p:nvSpPr>
          <p:cNvPr id="26" name="Shape 214"/>
          <p:cNvSpPr/>
          <p:nvPr/>
        </p:nvSpPr>
        <p:spPr>
          <a:xfrm>
            <a:off x="833384" y="4440938"/>
            <a:ext cx="3188373"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r>
              <a:rPr dirty="0"/>
              <a:t>Search for minority names </a:t>
            </a:r>
            <a:r>
              <a:rPr lang="en-US" dirty="0">
                <a:sym typeface="Wingdings"/>
              </a:rPr>
              <a:t> </a:t>
            </a:r>
          </a:p>
          <a:p>
            <a:r>
              <a:rPr lang="en-US" dirty="0">
                <a:sym typeface="Wingdings"/>
              </a:rPr>
              <a:t>	</a:t>
            </a:r>
            <a:r>
              <a:rPr dirty="0"/>
              <a:t>ads for DUI/arrest records</a:t>
            </a:r>
          </a:p>
        </p:txBody>
      </p:sp>
      <p:sp>
        <p:nvSpPr>
          <p:cNvPr id="27" name="Shape 216"/>
          <p:cNvSpPr/>
          <p:nvPr/>
        </p:nvSpPr>
        <p:spPr>
          <a:xfrm>
            <a:off x="808331" y="5365157"/>
            <a:ext cx="5201745"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r>
              <a:rPr dirty="0"/>
              <a:t>Female cookies </a:t>
            </a:r>
            <a:r>
              <a:rPr lang="en-US" dirty="0">
                <a:sym typeface="Wingdings"/>
              </a:rPr>
              <a:t></a:t>
            </a:r>
            <a:endParaRPr dirty="0"/>
          </a:p>
          <a:p>
            <a:r>
              <a:rPr lang="en-US" dirty="0"/>
              <a:t>	</a:t>
            </a:r>
            <a:r>
              <a:rPr dirty="0"/>
              <a:t>less freq. shown professional job opening </a:t>
            </a:r>
            <a:r>
              <a:rPr lang="en-US" dirty="0"/>
              <a:t>ads</a:t>
            </a:r>
            <a:endParaRPr dirty="0"/>
          </a:p>
        </p:txBody>
      </p:sp>
      <p:sp>
        <p:nvSpPr>
          <p:cNvPr id="28" name="Shape 204"/>
          <p:cNvSpPr/>
          <p:nvPr/>
        </p:nvSpPr>
        <p:spPr>
          <a:xfrm>
            <a:off x="4707970" y="801363"/>
            <a:ext cx="3377528" cy="48327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a:defRPr sz="1900"/>
            </a:pPr>
            <a:r>
              <a:rPr lang="en-US" sz="1336" dirty="0"/>
              <a:t>[Sweeney 2013, </a:t>
            </a:r>
            <a:r>
              <a:rPr sz="1336" dirty="0"/>
              <a:t>Miller 2015</a:t>
            </a:r>
            <a:r>
              <a:rPr lang="en-US" sz="1336" dirty="0"/>
              <a:t>, </a:t>
            </a:r>
            <a:r>
              <a:rPr sz="1336"/>
              <a:t>Byrnes 2016</a:t>
            </a:r>
            <a:r>
              <a:rPr lang="en-US" sz="1336"/>
              <a:t>,</a:t>
            </a:r>
            <a:r>
              <a:rPr sz="1336"/>
              <a:t> </a:t>
            </a:r>
            <a:endParaRPr sz="1336" dirty="0"/>
          </a:p>
          <a:p>
            <a:pPr>
              <a:defRPr sz="1900"/>
            </a:pPr>
            <a:r>
              <a:rPr lang="en-US" sz="1336" dirty="0"/>
              <a:t> </a:t>
            </a:r>
            <a:r>
              <a:rPr sz="1336" dirty="0" err="1"/>
              <a:t>Rudin</a:t>
            </a:r>
            <a:r>
              <a:rPr lang="en-US" sz="1336" dirty="0"/>
              <a:t> </a:t>
            </a:r>
            <a:r>
              <a:rPr sz="1336" dirty="0"/>
              <a:t>2013</a:t>
            </a:r>
            <a:r>
              <a:rPr lang="en-US" sz="1336" dirty="0"/>
              <a:t>, </a:t>
            </a:r>
            <a:r>
              <a:rPr sz="1336" dirty="0"/>
              <a:t>Barry-Jester et al. 2015]</a:t>
            </a:r>
          </a:p>
        </p:txBody>
      </p:sp>
    </p:spTree>
    <p:extLst>
      <p:ext uri="{BB962C8B-B14F-4D97-AF65-F5344CB8AC3E}">
        <p14:creationId xmlns:p14="http://schemas.microsoft.com/office/powerpoint/2010/main" val="166043676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Picture 4"/>
          <p:cNvPicPr>
            <a:picLocks noChangeAspect="1"/>
          </p:cNvPicPr>
          <p:nvPr/>
        </p:nvPicPr>
        <p:blipFill>
          <a:blip r:embed="rId2"/>
          <a:stretch>
            <a:fillRect/>
          </a:stretch>
        </p:blipFill>
        <p:spPr>
          <a:xfrm>
            <a:off x="1957342" y="466827"/>
            <a:ext cx="5185193" cy="4949502"/>
          </a:xfrm>
          <a:prstGeom prst="rect">
            <a:avLst/>
          </a:prstGeom>
        </p:spPr>
      </p:pic>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Drew Conway</a:t>
            </a:r>
          </a:p>
          <a:p>
            <a:pPr algn="ctr"/>
            <a:r>
              <a:rPr lang="en-US" dirty="0"/>
              <a:t>CEO, Alluvium (analytics company)</a:t>
            </a:r>
          </a:p>
        </p:txBody>
      </p:sp>
    </p:spTree>
    <p:extLst>
      <p:ext uri="{BB962C8B-B14F-4D97-AF65-F5344CB8AC3E}">
        <p14:creationId xmlns:p14="http://schemas.microsoft.com/office/powerpoint/2010/main" val="171710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sldNum" sz="quarter" idx="2"/>
          </p:nvPr>
        </p:nvSpPr>
        <p:spPr/>
        <p:txBody>
          <a:bodyPr/>
          <a:lstStyle/>
          <a:p>
            <a:fld id="{86CB4B4D-7CA3-9044-876B-883B54F8677D}" type="slidenum">
              <a:rPr lang="is-IS" smtClean="0"/>
              <a:pPr/>
              <a:t>40</a:t>
            </a:fld>
            <a:endParaRPr lang="is-IS"/>
          </a:p>
        </p:txBody>
      </p:sp>
      <p:sp>
        <p:nvSpPr>
          <p:cNvPr id="256" name="Shape 256"/>
          <p:cNvSpPr/>
          <p:nvPr/>
        </p:nvSpPr>
        <p:spPr>
          <a:xfrm>
            <a:off x="605607" y="1641763"/>
            <a:ext cx="7672909" cy="339612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r>
              <a:rPr sz="2400" dirty="0"/>
              <a:t>“</a:t>
            </a:r>
            <a:r>
              <a:rPr lang="is-IS" sz="2400" dirty="0"/>
              <a:t>…</a:t>
            </a:r>
            <a:r>
              <a:rPr sz="2400" dirty="0"/>
              <a:t> a lot remains unknown about how big data-driven decisions may or may not use factors that are proxies for race, sex, or other traits that U.S. laws generally prohibit from being used in a wide range of commercial decisions</a:t>
            </a:r>
            <a:r>
              <a:rPr lang="en-US" sz="2400" dirty="0"/>
              <a:t> </a:t>
            </a:r>
            <a:r>
              <a:rPr lang="is-IS" sz="2400" dirty="0"/>
              <a:t>…</a:t>
            </a:r>
            <a:r>
              <a:rPr sz="2400" dirty="0"/>
              <a:t> What can be done to make sure these products and services–and the companies that use them treat consumers fairly and ethically?”</a:t>
            </a:r>
          </a:p>
          <a:p>
            <a:endParaRPr sz="2400" dirty="0"/>
          </a:p>
          <a:p>
            <a:r>
              <a:rPr sz="2400" dirty="0"/>
              <a:t>- FTC Commissioner Julie Brill [2015]</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17103" y="4251156"/>
            <a:ext cx="2061411" cy="2061411"/>
          </a:xfrm>
          <a:prstGeom prst="rect">
            <a:avLst/>
          </a:prstGeom>
        </p:spPr>
      </p:pic>
    </p:spTree>
    <p:extLst>
      <p:ext uri="{BB962C8B-B14F-4D97-AF65-F5344CB8AC3E}">
        <p14:creationId xmlns:p14="http://schemas.microsoft.com/office/powerpoint/2010/main" val="41068297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Medals</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60500"/>
            <a:ext cx="9001725" cy="4808043"/>
          </a:xfrm>
          <a:prstGeom prst="rect">
            <a:avLst/>
          </a:prstGeom>
        </p:spPr>
      </p:pic>
      <p:sp>
        <p:nvSpPr>
          <p:cNvPr id="10" name="TextBox 9"/>
          <p:cNvSpPr txBox="1"/>
          <p:nvPr/>
        </p:nvSpPr>
        <p:spPr>
          <a:xfrm>
            <a:off x="208546" y="6497052"/>
            <a:ext cx="8390021" cy="307777"/>
          </a:xfrm>
          <a:prstGeom prst="rect">
            <a:avLst/>
          </a:prstGeom>
          <a:noFill/>
        </p:spPr>
        <p:txBody>
          <a:bodyPr wrap="square" rtlCol="0">
            <a:spAutoFit/>
          </a:bodyPr>
          <a:lstStyle/>
          <a:p>
            <a:r>
              <a:rPr lang="en-US" sz="1400" dirty="0"/>
              <a:t>https://</a:t>
            </a:r>
            <a:r>
              <a:rPr lang="en-US" sz="1400" dirty="0" err="1"/>
              <a:t>www.nytimes.com</a:t>
            </a:r>
            <a:r>
              <a:rPr lang="en-US" sz="1400" dirty="0"/>
              <a:t>/interactive/2016/08/08/sports/</a:t>
            </a:r>
            <a:r>
              <a:rPr lang="en-US" sz="1400" dirty="0" err="1"/>
              <a:t>olympics</a:t>
            </a:r>
            <a:r>
              <a:rPr lang="en-US" sz="1400" dirty="0"/>
              <a:t>/history-</a:t>
            </a:r>
            <a:r>
              <a:rPr lang="en-US" sz="1400" dirty="0" err="1"/>
              <a:t>olympic</a:t>
            </a:r>
            <a:r>
              <a:rPr lang="en-US" sz="1400" dirty="0"/>
              <a:t>-dominance-</a:t>
            </a:r>
            <a:r>
              <a:rPr lang="en-US" sz="1400" dirty="0" err="1"/>
              <a:t>charts.html</a:t>
            </a:r>
            <a:endParaRPr lang="en-US" sz="1400" dirty="0"/>
          </a:p>
        </p:txBody>
      </p:sp>
    </p:spTree>
    <p:extLst>
      <p:ext uri="{BB962C8B-B14F-4D97-AF65-F5344CB8AC3E}">
        <p14:creationId xmlns:p14="http://schemas.microsoft.com/office/powerpoint/2010/main" val="992663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a:t>
            </a:r>
          </a:p>
        </p:txBody>
      </p:sp>
      <p:sp>
        <p:nvSpPr>
          <p:cNvPr id="3" name="Content Placeholder 2"/>
          <p:cNvSpPr>
            <a:spLocks noGrp="1"/>
          </p:cNvSpPr>
          <p:nvPr>
            <p:ph idx="1"/>
          </p:nvPr>
        </p:nvSpPr>
        <p:spPr>
          <a:xfrm>
            <a:off x="457200" y="1752600"/>
            <a:ext cx="7620000" cy="4813092"/>
          </a:xfrm>
        </p:spPr>
        <p:txBody>
          <a:bodyPr/>
          <a:lstStyle/>
          <a:p>
            <a:r>
              <a:rPr lang="en-US" dirty="0"/>
              <a:t>Recommender systems: predict a user’s rating of an item</a:t>
            </a:r>
          </a:p>
          <a:p>
            <a:br>
              <a:rPr lang="en-US" dirty="0"/>
            </a:br>
            <a:br>
              <a:rPr lang="en-US" dirty="0"/>
            </a:br>
            <a:br>
              <a:rPr lang="en-US" dirty="0"/>
            </a:br>
            <a:br>
              <a:rPr lang="en-US" dirty="0"/>
            </a:br>
            <a:br>
              <a:rPr lang="en-US" dirty="0"/>
            </a:br>
            <a:br>
              <a:rPr lang="en-US" dirty="0"/>
            </a:br>
            <a:r>
              <a:rPr lang="en-US" dirty="0"/>
              <a:t>Netflix Prize: $1MM to the first team that beats our in-house engine by 10%</a:t>
            </a:r>
          </a:p>
          <a:p>
            <a:pPr marL="342900" indent="-342900">
              <a:buFont typeface="Arial" charset="0"/>
              <a:buChar char="•"/>
            </a:pPr>
            <a:r>
              <a:rPr lang="en-US" dirty="0"/>
              <a:t>Happened after about three years</a:t>
            </a:r>
          </a:p>
          <a:p>
            <a:pPr marL="342900" indent="-342900">
              <a:buFont typeface="Arial" charset="0"/>
              <a:buChar char="•"/>
            </a:pPr>
            <a:r>
              <a:rPr lang="en-US" dirty="0"/>
              <a:t>Model was </a:t>
            </a:r>
            <a:r>
              <a:rPr lang="en-US" dirty="0">
                <a:solidFill>
                  <a:schemeClr val="tx2"/>
                </a:solidFill>
              </a:rPr>
              <a:t>never used </a:t>
            </a:r>
            <a:r>
              <a:rPr lang="en-US" dirty="0"/>
              <a:t>by Netflix for a variety of reasons</a:t>
            </a:r>
          </a:p>
          <a:p>
            <a:pPr marL="800100" lvl="1" indent="-342900">
              <a:buFont typeface="Arial" charset="0"/>
              <a:buChar char="•"/>
            </a:pPr>
            <a:r>
              <a:rPr lang="en-US" dirty="0"/>
              <a:t>Out of date (DVDs vs streaming)</a:t>
            </a:r>
          </a:p>
          <a:p>
            <a:pPr marL="800100" lvl="1" indent="-342900">
              <a:buFont typeface="Arial" charset="0"/>
              <a:buChar char="•"/>
            </a:pPr>
            <a:r>
              <a:rPr lang="en-US" dirty="0"/>
              <a:t>Too complicated / not interpretable</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6494284"/>
              </p:ext>
            </p:extLst>
          </p:nvPr>
        </p:nvGraphicFramePr>
        <p:xfrm>
          <a:off x="1074293" y="2296410"/>
          <a:ext cx="6585680" cy="1483360"/>
        </p:xfrm>
        <a:graphic>
          <a:graphicData uri="http://schemas.openxmlformats.org/drawingml/2006/table">
            <a:tbl>
              <a:tblPr firstRow="1" firstCol="1">
                <a:tableStyleId>{8EC20E35-A176-4012-BC5E-935CFFF8708E}</a:tableStyleId>
              </a:tblPr>
              <a:tblGrid>
                <a:gridCol w="1317136">
                  <a:extLst>
                    <a:ext uri="{9D8B030D-6E8A-4147-A177-3AD203B41FA5}">
                      <a16:colId xmlns:a16="http://schemas.microsoft.com/office/drawing/2014/main" val="20000"/>
                    </a:ext>
                  </a:extLst>
                </a:gridCol>
                <a:gridCol w="1317136">
                  <a:extLst>
                    <a:ext uri="{9D8B030D-6E8A-4147-A177-3AD203B41FA5}">
                      <a16:colId xmlns:a16="http://schemas.microsoft.com/office/drawing/2014/main" val="20001"/>
                    </a:ext>
                  </a:extLst>
                </a:gridCol>
                <a:gridCol w="1317136">
                  <a:extLst>
                    <a:ext uri="{9D8B030D-6E8A-4147-A177-3AD203B41FA5}">
                      <a16:colId xmlns:a16="http://schemas.microsoft.com/office/drawing/2014/main" val="20002"/>
                    </a:ext>
                  </a:extLst>
                </a:gridCol>
                <a:gridCol w="1317136">
                  <a:extLst>
                    <a:ext uri="{9D8B030D-6E8A-4147-A177-3AD203B41FA5}">
                      <a16:colId xmlns:a16="http://schemas.microsoft.com/office/drawing/2014/main" val="20003"/>
                    </a:ext>
                  </a:extLst>
                </a:gridCol>
                <a:gridCol w="1317136">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Twilight</a:t>
                      </a:r>
                    </a:p>
                  </a:txBody>
                  <a:tcPr/>
                </a:tc>
                <a:tc>
                  <a:txBody>
                    <a:bodyPr/>
                    <a:lstStyle/>
                    <a:p>
                      <a:pPr algn="ctr"/>
                      <a:r>
                        <a:rPr lang="en-US" dirty="0"/>
                        <a:t>Wall-E</a:t>
                      </a:r>
                    </a:p>
                  </a:txBody>
                  <a:tcPr/>
                </a:tc>
                <a:tc>
                  <a:txBody>
                    <a:bodyPr/>
                    <a:lstStyle/>
                    <a:p>
                      <a:pPr algn="ctr"/>
                      <a:r>
                        <a:rPr lang="en-US" dirty="0"/>
                        <a:t>Twilight II</a:t>
                      </a:r>
                    </a:p>
                  </a:txBody>
                  <a:tcPr/>
                </a:tc>
                <a:tc>
                  <a:txBody>
                    <a:bodyPr/>
                    <a:lstStyle/>
                    <a:p>
                      <a:pPr algn="ctr"/>
                      <a:r>
                        <a:rPr lang="en-US" dirty="0"/>
                        <a:t>Furious 7</a:t>
                      </a:r>
                    </a:p>
                  </a:txBody>
                  <a:tcPr/>
                </a:tc>
                <a:extLst>
                  <a:ext uri="{0D108BD9-81ED-4DB2-BD59-A6C34878D82A}">
                    <a16:rowId xmlns:a16="http://schemas.microsoft.com/office/drawing/2014/main" val="10000"/>
                  </a:ext>
                </a:extLst>
              </a:tr>
              <a:tr h="370840">
                <a:tc>
                  <a:txBody>
                    <a:bodyPr/>
                    <a:lstStyle/>
                    <a:p>
                      <a:r>
                        <a:rPr lang="en-US" dirty="0"/>
                        <a:t>User 1</a:t>
                      </a:r>
                    </a:p>
                  </a:txBody>
                  <a:tcPr/>
                </a:tc>
                <a:tc>
                  <a:txBody>
                    <a:bodyPr/>
                    <a:lstStyle/>
                    <a:p>
                      <a:r>
                        <a:rPr lang="en-US" dirty="0"/>
                        <a:t>+1</a:t>
                      </a:r>
                      <a:endParaRPr lang="en-US" dirty="0">
                        <a:solidFill>
                          <a:srgbClr val="00B0F0"/>
                        </a:solidFill>
                      </a:endParaRP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User 2</a:t>
                      </a:r>
                    </a:p>
                  </a:txBody>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370840">
                <a:tc>
                  <a:txBody>
                    <a:bodyPr/>
                    <a:lstStyle/>
                    <a:p>
                      <a:r>
                        <a:rPr lang="en-US" dirty="0"/>
                        <a:t>User 3</a:t>
                      </a:r>
                    </a:p>
                  </a:txBody>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grpSp>
        <p:nvGrpSpPr>
          <p:cNvPr id="11" name="Group 10"/>
          <p:cNvGrpSpPr/>
          <p:nvPr/>
        </p:nvGrpSpPr>
        <p:grpSpPr>
          <a:xfrm>
            <a:off x="801787" y="2053649"/>
            <a:ext cx="5039931" cy="4589114"/>
            <a:chOff x="801787" y="1873769"/>
            <a:chExt cx="5039931" cy="4589114"/>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0341" y="1873769"/>
              <a:ext cx="4701377" cy="4250560"/>
            </a:xfrm>
            <a:prstGeom prst="rect">
              <a:avLst/>
            </a:prstGeom>
          </p:spPr>
        </p:pic>
        <p:sp>
          <p:nvSpPr>
            <p:cNvPr id="6" name="TextBox 5"/>
            <p:cNvSpPr txBox="1"/>
            <p:nvPr/>
          </p:nvSpPr>
          <p:spPr>
            <a:xfrm>
              <a:off x="1140341" y="6124329"/>
              <a:ext cx="4701377" cy="338554"/>
            </a:xfrm>
            <a:prstGeom prst="rect">
              <a:avLst/>
            </a:prstGeom>
            <a:noFill/>
          </p:spPr>
          <p:txBody>
            <a:bodyPr wrap="square" rtlCol="0">
              <a:spAutoFit/>
            </a:bodyPr>
            <a:lstStyle/>
            <a:p>
              <a:pPr algn="ctr"/>
              <a:r>
                <a:rPr lang="en-US" sz="1600" dirty="0"/>
                <a:t>Latent factor 2</a:t>
              </a:r>
            </a:p>
          </p:txBody>
        </p:sp>
        <p:sp>
          <p:nvSpPr>
            <p:cNvPr id="7" name="TextBox 6"/>
            <p:cNvSpPr txBox="1"/>
            <p:nvPr/>
          </p:nvSpPr>
          <p:spPr>
            <a:xfrm rot="16200000">
              <a:off x="-1154216" y="3829772"/>
              <a:ext cx="4250562" cy="338555"/>
            </a:xfrm>
            <a:prstGeom prst="rect">
              <a:avLst/>
            </a:prstGeom>
            <a:noFill/>
          </p:spPr>
          <p:txBody>
            <a:bodyPr wrap="square" rtlCol="0">
              <a:spAutoFit/>
            </a:bodyPr>
            <a:lstStyle/>
            <a:p>
              <a:pPr algn="ctr"/>
              <a:r>
                <a:rPr lang="en-US" sz="1600" dirty="0"/>
                <a:t>Latent factor 1</a:t>
              </a:r>
            </a:p>
          </p:txBody>
        </p:sp>
      </p:grpSp>
      <p:sp>
        <p:nvSpPr>
          <p:cNvPr id="8" name="TextBox 7"/>
          <p:cNvSpPr txBox="1"/>
          <p:nvPr/>
        </p:nvSpPr>
        <p:spPr>
          <a:xfrm>
            <a:off x="-29981" y="6552824"/>
            <a:ext cx="4586990" cy="307777"/>
          </a:xfrm>
          <a:prstGeom prst="rect">
            <a:avLst/>
          </a:prstGeom>
          <a:noFill/>
        </p:spPr>
        <p:txBody>
          <a:bodyPr wrap="square" rtlCol="0">
            <a:spAutoFit/>
          </a:bodyPr>
          <a:lstStyle/>
          <a:p>
            <a:r>
              <a:rPr lang="en-US" sz="1400" i="1" dirty="0">
                <a:solidFill>
                  <a:schemeClr val="bg1">
                    <a:lumMod val="50000"/>
                  </a:schemeClr>
                </a:solidFill>
              </a:rPr>
              <a:t>Image courtesy of Christopher </a:t>
            </a:r>
            <a:r>
              <a:rPr lang="en-US" sz="1400" i="1" dirty="0" err="1">
                <a:solidFill>
                  <a:schemeClr val="bg1">
                    <a:lumMod val="50000"/>
                  </a:schemeClr>
                </a:solidFill>
              </a:rPr>
              <a:t>Volinsky</a:t>
            </a:r>
            <a:endParaRPr lang="en-US" sz="1400" i="1" dirty="0">
              <a:solidFill>
                <a:schemeClr val="bg1">
                  <a:lumMod val="50000"/>
                </a:schemeClr>
              </a:solidFill>
            </a:endParaRPr>
          </a:p>
        </p:txBody>
      </p:sp>
      <p:sp>
        <p:nvSpPr>
          <p:cNvPr id="10" name="Rounded Rectangle 9"/>
          <p:cNvSpPr/>
          <p:nvPr/>
        </p:nvSpPr>
        <p:spPr>
          <a:xfrm>
            <a:off x="5948414" y="2962389"/>
            <a:ext cx="2844201"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Latent factors model:</a:t>
            </a:r>
          </a:p>
          <a:p>
            <a:endParaRPr lang="en-US" dirty="0"/>
          </a:p>
          <a:p>
            <a:r>
              <a:rPr lang="en-US" dirty="0"/>
              <a:t>Identify factors with max discrimination between movies</a:t>
            </a:r>
          </a:p>
        </p:txBody>
      </p:sp>
      <p:grpSp>
        <p:nvGrpSpPr>
          <p:cNvPr id="16" name="Group 15"/>
          <p:cNvGrpSpPr/>
          <p:nvPr/>
        </p:nvGrpSpPr>
        <p:grpSpPr>
          <a:xfrm>
            <a:off x="629587" y="1524318"/>
            <a:ext cx="6158459" cy="529328"/>
            <a:chOff x="629587" y="1524318"/>
            <a:chExt cx="6158459" cy="529328"/>
          </a:xfrm>
        </p:grpSpPr>
        <p:sp>
          <p:nvSpPr>
            <p:cNvPr id="12" name="Rounded Rectangle 11"/>
            <p:cNvSpPr/>
            <p:nvPr/>
          </p:nvSpPr>
          <p:spPr>
            <a:xfrm>
              <a:off x="629587"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Frat/Gross-Out Comedy</a:t>
              </a:r>
            </a:p>
          </p:txBody>
        </p:sp>
        <p:sp>
          <p:nvSpPr>
            <p:cNvPr id="13" name="Rounded Rectangle 12"/>
            <p:cNvSpPr/>
            <p:nvPr/>
          </p:nvSpPr>
          <p:spPr>
            <a:xfrm>
              <a:off x="4064833"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Critically-Acclaimed/Strong Female Lead</a:t>
              </a:r>
            </a:p>
          </p:txBody>
        </p:sp>
        <p:cxnSp>
          <p:nvCxnSpPr>
            <p:cNvPr id="15" name="Straight Arrow Connector 14"/>
            <p:cNvCxnSpPr>
              <a:stCxn id="12" idx="3"/>
              <a:endCxn id="13" idx="1"/>
            </p:cNvCxnSpPr>
            <p:nvPr/>
          </p:nvCxnSpPr>
          <p:spPr>
            <a:xfrm>
              <a:off x="3352800" y="1788982"/>
              <a:ext cx="7120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grpSp>
        <p:nvGrpSpPr>
          <p:cNvPr id="22" name="Group 21"/>
          <p:cNvGrpSpPr/>
          <p:nvPr/>
        </p:nvGrpSpPr>
        <p:grpSpPr>
          <a:xfrm>
            <a:off x="89942" y="2398426"/>
            <a:ext cx="809468" cy="3440825"/>
            <a:chOff x="89942" y="2398426"/>
            <a:chExt cx="809468" cy="3440825"/>
          </a:xfrm>
        </p:grpSpPr>
        <p:sp>
          <p:nvSpPr>
            <p:cNvPr id="17" name="Rounded Rectangle 16"/>
            <p:cNvSpPr/>
            <p:nvPr/>
          </p:nvSpPr>
          <p:spPr>
            <a:xfrm>
              <a:off x="89942" y="23984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Artsy</a:t>
              </a:r>
            </a:p>
          </p:txBody>
        </p:sp>
        <p:sp>
          <p:nvSpPr>
            <p:cNvPr id="19" name="Rounded Rectangle 18"/>
            <p:cNvSpPr/>
            <p:nvPr/>
          </p:nvSpPr>
          <p:spPr>
            <a:xfrm>
              <a:off x="89942" y="54195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BB</a:t>
              </a:r>
            </a:p>
          </p:txBody>
        </p:sp>
        <p:cxnSp>
          <p:nvCxnSpPr>
            <p:cNvPr id="21" name="Straight Arrow Connector 20"/>
            <p:cNvCxnSpPr>
              <a:stCxn id="17" idx="2"/>
              <a:endCxn id="19" idx="0"/>
            </p:cNvCxnSpPr>
            <p:nvPr/>
          </p:nvCxnSpPr>
          <p:spPr>
            <a:xfrm>
              <a:off x="494676" y="2818151"/>
              <a:ext cx="0" cy="260137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827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III</a:t>
            </a:r>
          </a:p>
        </p:txBody>
      </p:sp>
      <p:sp>
        <p:nvSpPr>
          <p:cNvPr id="3" name="Content Placeholder 2"/>
          <p:cNvSpPr>
            <a:spLocks noGrp="1"/>
          </p:cNvSpPr>
          <p:nvPr>
            <p:ph idx="1"/>
          </p:nvPr>
        </p:nvSpPr>
        <p:spPr/>
        <p:txBody>
          <a:bodyPr/>
          <a:lstStyle/>
          <a:p>
            <a:r>
              <a:rPr lang="en-US" dirty="0"/>
              <a:t>Netflix initially planned a follow-up competition</a:t>
            </a:r>
          </a:p>
          <a:p>
            <a:r>
              <a:rPr lang="en-US" dirty="0"/>
              <a:t>In 2007, UT Austin managed to </a:t>
            </a:r>
            <a:r>
              <a:rPr lang="en-US" dirty="0" err="1"/>
              <a:t>deanonymize</a:t>
            </a:r>
            <a:r>
              <a:rPr lang="en-US" dirty="0"/>
              <a:t> portions of the original released (anonymized) Netflix dataset:</a:t>
            </a:r>
          </a:p>
          <a:p>
            <a:pPr marL="342900" indent="-342900">
              <a:buFont typeface="Arial" charset="0"/>
              <a:buChar char="•"/>
            </a:pPr>
            <a:r>
              <a:rPr lang="en-US" dirty="0"/>
              <a:t>????????????</a:t>
            </a:r>
          </a:p>
          <a:p>
            <a:pPr marL="342900" indent="-342900">
              <a:buFont typeface="Arial" charset="0"/>
              <a:buChar char="•"/>
            </a:pPr>
            <a:r>
              <a:rPr lang="en-US" dirty="0"/>
              <a:t>Matched rating against those made publicly on IMDb</a:t>
            </a:r>
          </a:p>
          <a:p>
            <a:r>
              <a:rPr lang="en-US" dirty="0"/>
              <a:t>Why could this be bad?</a:t>
            </a:r>
          </a:p>
          <a:p>
            <a:r>
              <a:rPr lang="en-US" dirty="0"/>
              <a:t>2009—2010, four Netflix users filed a class-action lawsuit against Netflix over</a:t>
            </a:r>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spTree>
    <p:extLst>
      <p:ext uri="{BB962C8B-B14F-4D97-AF65-F5344CB8AC3E}">
        <p14:creationId xmlns:p14="http://schemas.microsoft.com/office/powerpoint/2010/main" val="9609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MoneyBall</a:t>
            </a:r>
            <a:endParaRPr lang="en-US" dirty="0"/>
          </a:p>
        </p:txBody>
      </p:sp>
      <p:sp>
        <p:nvSpPr>
          <p:cNvPr id="3" name="Content Placeholder 2"/>
          <p:cNvSpPr>
            <a:spLocks noGrp="1"/>
          </p:cNvSpPr>
          <p:nvPr>
            <p:ph idx="1"/>
          </p:nvPr>
        </p:nvSpPr>
        <p:spPr>
          <a:xfrm>
            <a:off x="457201" y="1752600"/>
            <a:ext cx="3795330" cy="4391526"/>
          </a:xfrm>
        </p:spPr>
        <p:txBody>
          <a:bodyPr>
            <a:normAutofit lnSpcReduction="10000"/>
          </a:bodyPr>
          <a:lstStyle/>
          <a:p>
            <a:r>
              <a:rPr lang="en-US" dirty="0"/>
              <a:t>Baseball teams drafted rookie players primarily based on human scouts’ opinions of their talents</a:t>
            </a:r>
          </a:p>
          <a:p>
            <a:r>
              <a:rPr lang="en-US" dirty="0">
                <a:solidFill>
                  <a:schemeClr val="tx2"/>
                </a:solidFill>
              </a:rPr>
              <a:t>Peter Brand</a:t>
            </a:r>
            <a:r>
              <a:rPr lang="en-US" dirty="0"/>
              <a:t>, data scientist </a:t>
            </a:r>
            <a:r>
              <a:rPr lang="en-US" i="1" dirty="0"/>
              <a:t>du jour</a:t>
            </a:r>
            <a:r>
              <a:rPr lang="en-US" dirty="0"/>
              <a:t>, convinces the {bad, poor} Oakland Athletics to use a </a:t>
            </a:r>
            <a:r>
              <a:rPr lang="en-US" dirty="0">
                <a:solidFill>
                  <a:schemeClr val="tx2"/>
                </a:solidFill>
              </a:rPr>
              <a:t>quantitative</a:t>
            </a:r>
            <a:r>
              <a:rPr lang="en-US" dirty="0"/>
              <a:t> aka sabermetric approach to hiring</a:t>
            </a:r>
            <a:br>
              <a:rPr lang="en-US" dirty="0"/>
            </a:br>
            <a:endParaRPr lang="en-US" dirty="0"/>
          </a:p>
          <a:p>
            <a:r>
              <a:rPr lang="en-US" sz="1600" dirty="0"/>
              <a:t>(Spoiler: Red Sox offer Brand a job, he says no, they take a sabermetric approach and win the World Series.)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9464" y="2309156"/>
            <a:ext cx="4661402" cy="4575240"/>
          </a:xfrm>
          <a:prstGeom prst="rect">
            <a:avLst/>
          </a:prstGeom>
        </p:spPr>
      </p:pic>
      <p:pic>
        <p:nvPicPr>
          <p:cNvPr id="6" name="Picture 5"/>
          <p:cNvPicPr>
            <a:picLocks noChangeAspect="1"/>
          </p:cNvPicPr>
          <p:nvPr/>
        </p:nvPicPr>
        <p:blipFill>
          <a:blip r:embed="rId4"/>
          <a:stretch>
            <a:fillRect/>
          </a:stretch>
        </p:blipFill>
        <p:spPr>
          <a:xfrm>
            <a:off x="5926147" y="152718"/>
            <a:ext cx="1807392" cy="2036902"/>
          </a:xfrm>
          <a:prstGeom prst="rect">
            <a:avLst/>
          </a:prstGeom>
        </p:spPr>
      </p:pic>
    </p:spTree>
    <p:extLst>
      <p:ext uri="{BB962C8B-B14F-4D97-AF65-F5344CB8AC3E}">
        <p14:creationId xmlns:p14="http://schemas.microsoft.com/office/powerpoint/2010/main" val="454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900" y="0"/>
            <a:ext cx="7170743" cy="6858000"/>
          </a:xfrm>
          <a:prstGeom prst="rect">
            <a:avLst/>
          </a:prstGeom>
        </p:spPr>
      </p:pic>
      <p:sp>
        <p:nvSpPr>
          <p:cNvPr id="8" name="TextBox 7"/>
          <p:cNvSpPr txBox="1"/>
          <p:nvPr/>
        </p:nvSpPr>
        <p:spPr>
          <a:xfrm>
            <a:off x="5719632" y="6289810"/>
            <a:ext cx="3043003" cy="523220"/>
          </a:xfrm>
          <a:prstGeom prst="rect">
            <a:avLst/>
          </a:prstGeom>
          <a:noFill/>
        </p:spPr>
        <p:txBody>
          <a:bodyPr wrap="square" rtlCol="0">
            <a:spAutoFit/>
          </a:bodyPr>
          <a:lstStyle/>
          <a:p>
            <a:r>
              <a:rPr lang="en-US" sz="1400" dirty="0"/>
              <a:t>http://</a:t>
            </a:r>
            <a:r>
              <a:rPr lang="en-US" sz="1400" dirty="0" err="1"/>
              <a:t>www.businessinsider.com</a:t>
            </a:r>
            <a:r>
              <a:rPr lang="en-US" sz="1400" dirty="0"/>
              <a:t>/best-jobs-in-america-in-2017-2017-1/</a:t>
            </a:r>
          </a:p>
        </p:txBody>
      </p:sp>
    </p:spTree>
    <p:extLst>
      <p:ext uri="{BB962C8B-B14F-4D97-AF65-F5344CB8AC3E}">
        <p14:creationId xmlns:p14="http://schemas.microsoft.com/office/powerpoint/2010/main" val="380405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For Part I</a:t>
            </a:r>
          </a:p>
        </p:txBody>
      </p:sp>
      <p:sp>
        <p:nvSpPr>
          <p:cNvPr id="3" name="Content Placeholder 2"/>
          <p:cNvSpPr>
            <a:spLocks noGrp="1"/>
          </p:cNvSpPr>
          <p:nvPr>
            <p:ph idx="1"/>
          </p:nvPr>
        </p:nvSpPr>
        <p:spPr/>
        <p:txBody>
          <a:bodyPr>
            <a:normAutofit fontScale="92500" lnSpcReduction="20000"/>
          </a:bodyPr>
          <a:lstStyle/>
          <a:p>
            <a:r>
              <a:rPr lang="en-US" dirty="0"/>
              <a:t>Register on Piazza using your UMD address:</a:t>
            </a:r>
          </a:p>
          <a:p>
            <a:pPr algn="ct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/fall2018/cmsc641</a:t>
            </a:r>
            <a:br>
              <a:rPr lang="en-US" b="0" dirty="0">
                <a:latin typeface="Helvetica Neue" charset="0"/>
              </a:rPr>
            </a:br>
            <a:endParaRPr lang="en-US" dirty="0"/>
          </a:p>
          <a:p>
            <a:r>
              <a:rPr lang="en-US" dirty="0"/>
              <a:t>Please chat with me if you’re unsure of whether or not you’re at the right {programming, math} level for this course:</a:t>
            </a:r>
          </a:p>
          <a:p>
            <a:pPr marL="342900" indent="-342900">
              <a:buFont typeface="Arial" charset="0"/>
              <a:buChar char="•"/>
            </a:pPr>
            <a:r>
              <a:rPr lang="en-US" b="0" dirty="0"/>
              <a:t>My guess is that you are!</a:t>
            </a:r>
          </a:p>
          <a:p>
            <a:pPr marL="342900" indent="-342900">
              <a:buFont typeface="Arial" charset="0"/>
              <a:buChar char="•"/>
            </a:pPr>
            <a:r>
              <a:rPr lang="en-US" b="0" dirty="0"/>
              <a:t>This is a young class, so we’re quite flexible</a:t>
            </a:r>
          </a:p>
          <a:p>
            <a:endParaRPr lang="en-US" b="0" dirty="0"/>
          </a:p>
          <a:p>
            <a:r>
              <a:rPr lang="en-US" dirty="0"/>
              <a:t>Read about Docker &amp; </a:t>
            </a:r>
            <a:r>
              <a:rPr lang="en-US" dirty="0" err="1"/>
              <a:t>Jupyter</a:t>
            </a:r>
            <a:r>
              <a:rPr lang="en-US" dirty="0"/>
              <a:t>!</a:t>
            </a:r>
          </a:p>
          <a:p>
            <a:pPr marL="342900" indent="-342900">
              <a:buFont typeface="Arial" charset="0"/>
              <a:buChar char="•"/>
            </a:pPr>
            <a:r>
              <a:rPr lang="en-US" b="0" dirty="0"/>
              <a:t>Works on *nix, OSX, Windows</a:t>
            </a:r>
          </a:p>
          <a:p>
            <a:pPr marL="342900" indent="-342900">
              <a:buFont typeface="Arial" charset="0"/>
              <a:buChar char="•"/>
            </a:pPr>
            <a:r>
              <a:rPr lang="en-US" b="0" dirty="0">
                <a:hlinkClick r:id="rId2"/>
              </a:rPr>
              <a:t>https://www.docker.com/</a:t>
            </a:r>
            <a:endParaRPr lang="en-US" b="0" dirty="0"/>
          </a:p>
          <a:p>
            <a:pPr marL="342900" indent="-342900">
              <a:buFont typeface="Arial" charset="0"/>
              <a:buChar char="•"/>
            </a:pPr>
            <a:r>
              <a:rPr lang="en-US" b="0" dirty="0"/>
              <a:t>(We’ll post a small project shortly.)</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pic>
        <p:nvPicPr>
          <p:cNvPr id="6" name="Picture 5"/>
          <p:cNvPicPr>
            <a:picLocks noChangeAspect="1"/>
          </p:cNvPicPr>
          <p:nvPr/>
        </p:nvPicPr>
        <p:blipFill>
          <a:blip r:embed="rId3"/>
          <a:stretch>
            <a:fillRect/>
          </a:stretch>
        </p:blipFill>
        <p:spPr>
          <a:xfrm>
            <a:off x="5426439" y="3955527"/>
            <a:ext cx="3023459" cy="2544999"/>
          </a:xfrm>
          <a:prstGeom prst="rect">
            <a:avLst/>
          </a:prstGeom>
        </p:spPr>
      </p:pic>
    </p:spTree>
    <p:extLst>
      <p:ext uri="{BB962C8B-B14F-4D97-AF65-F5344CB8AC3E}">
        <p14:creationId xmlns:p14="http://schemas.microsoft.com/office/powerpoint/2010/main" val="1354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4836"/>
            <a:ext cx="8989454" cy="1648496"/>
          </a:xfrm>
        </p:spPr>
        <p:txBody>
          <a:bodyPr>
            <a:normAutofit/>
          </a:bodyPr>
          <a:lstStyle/>
          <a:p>
            <a:pPr algn="ctr"/>
            <a:r>
              <a:rPr lang="en-US" sz="2400" i="1" dirty="0">
                <a:solidFill>
                  <a:schemeClr val="bg1">
                    <a:lumMod val="50000"/>
                  </a:schemeClr>
                </a:solidFill>
              </a:rPr>
              <a:t>After the break:</a:t>
            </a:r>
            <a:br>
              <a:rPr lang="en-US" dirty="0"/>
            </a:br>
            <a:r>
              <a:rPr lang="en-US" dirty="0"/>
              <a:t>Scraping Data With Python</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48</a:t>
            </a:fld>
            <a:endParaRPr lang="en-US"/>
          </a:p>
        </p:txBody>
      </p:sp>
      <p:pic>
        <p:nvPicPr>
          <p:cNvPr id="6" name="Picture 5"/>
          <p:cNvPicPr>
            <a:picLocks noChangeAspect="1"/>
          </p:cNvPicPr>
          <p:nvPr/>
        </p:nvPicPr>
        <p:blipFill>
          <a:blip r:embed="rId3"/>
          <a:stretch>
            <a:fillRect/>
          </a:stretch>
        </p:blipFill>
        <p:spPr>
          <a:xfrm>
            <a:off x="1791496" y="4668920"/>
            <a:ext cx="5406461" cy="1826142"/>
          </a:xfrm>
          <a:prstGeom prst="rect">
            <a:avLst/>
          </a:prstGeom>
        </p:spPr>
      </p:pic>
      <p:pic>
        <p:nvPicPr>
          <p:cNvPr id="3" name="Picture 2"/>
          <p:cNvPicPr>
            <a:picLocks noChangeAspect="1"/>
          </p:cNvPicPr>
          <p:nvPr/>
        </p:nvPicPr>
        <p:blipFill>
          <a:blip r:embed="rId4"/>
          <a:stretch>
            <a:fillRect/>
          </a:stretch>
        </p:blipFill>
        <p:spPr>
          <a:xfrm>
            <a:off x="2413416" y="418963"/>
            <a:ext cx="4168898" cy="2607671"/>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Lifecycle</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6438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definitions</a:t>
            </a:r>
          </a:p>
        </p:txBody>
      </p:sp>
      <p:sp>
        <p:nvSpPr>
          <p:cNvPr id="3" name="Content Placeholder 2"/>
          <p:cNvSpPr>
            <a:spLocks noGrp="1"/>
          </p:cNvSpPr>
          <p:nvPr>
            <p:ph idx="1"/>
          </p:nvPr>
        </p:nvSpPr>
        <p:spPr>
          <a:xfrm>
            <a:off x="457200" y="1752600"/>
            <a:ext cx="5045825" cy="4373563"/>
          </a:xfrm>
        </p:spPr>
        <p:txBody>
          <a:bodyPr/>
          <a:lstStyle/>
          <a:p>
            <a:r>
              <a:rPr lang="en-US" dirty="0">
                <a:solidFill>
                  <a:schemeClr val="tx2"/>
                </a:solidFill>
              </a:rPr>
              <a:t>Broad</a:t>
            </a:r>
            <a:r>
              <a:rPr lang="en-US" dirty="0"/>
              <a:t>: necessarily </a:t>
            </a:r>
            <a:r>
              <a:rPr lang="en-US" dirty="0">
                <a:solidFill>
                  <a:schemeClr val="tx2"/>
                </a:solidFill>
              </a:rPr>
              <a:t>larger</a:t>
            </a:r>
            <a:r>
              <a:rPr lang="en-US" dirty="0"/>
              <a:t> than a single discipline</a:t>
            </a:r>
            <a:br>
              <a:rPr lang="en-US" dirty="0"/>
            </a:br>
            <a:endParaRPr lang="en-US" dirty="0"/>
          </a:p>
          <a:p>
            <a:r>
              <a:rPr lang="en-US" dirty="0">
                <a:solidFill>
                  <a:schemeClr val="tx2"/>
                </a:solidFill>
              </a:rPr>
              <a:t>Interdisciplinary</a:t>
            </a:r>
            <a:r>
              <a:rPr lang="en-US" dirty="0"/>
              <a:t>: statistics, computer science, operations research, statistical and machine learning, data warehousing, visualization, mathematics, information science, </a:t>
            </a:r>
            <a:r>
              <a:rPr lang="mr-IN" dirty="0"/>
              <a:t>…</a:t>
            </a:r>
            <a:endParaRPr lang="en-US" dirty="0"/>
          </a:p>
          <a:p>
            <a:br>
              <a:rPr lang="en-US" dirty="0"/>
            </a:br>
            <a:r>
              <a:rPr lang="en-US" dirty="0">
                <a:solidFill>
                  <a:schemeClr val="tx2"/>
                </a:solidFill>
              </a:rPr>
              <a:t>Insight-focused</a:t>
            </a:r>
            <a:r>
              <a:rPr lang="en-US" dirty="0"/>
              <a:t>: grounded in the desire to find insights in data and leverage them to inform decision making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7" name="Group 6"/>
          <p:cNvGrpSpPr/>
          <p:nvPr/>
        </p:nvGrpSpPr>
        <p:grpSpPr>
          <a:xfrm>
            <a:off x="5552900" y="1876709"/>
            <a:ext cx="3292420" cy="3672542"/>
            <a:chOff x="5552900" y="1876709"/>
            <a:chExt cx="3292420" cy="3672542"/>
          </a:xfrm>
        </p:grpSpPr>
        <p:pic>
          <p:nvPicPr>
            <p:cNvPr id="5" name="Picture 4"/>
            <p:cNvPicPr>
              <a:picLocks noChangeAspect="1"/>
            </p:cNvPicPr>
            <p:nvPr/>
          </p:nvPicPr>
          <p:blipFill>
            <a:blip r:embed="rId2"/>
            <a:stretch>
              <a:fillRect/>
            </a:stretch>
          </p:blipFill>
          <p:spPr>
            <a:xfrm>
              <a:off x="5552901" y="1876709"/>
              <a:ext cx="3292419" cy="3224533"/>
            </a:xfrm>
            <a:prstGeom prst="rect">
              <a:avLst/>
            </a:prstGeom>
          </p:spPr>
        </p:pic>
        <p:sp>
          <p:nvSpPr>
            <p:cNvPr id="6" name="TextBox 5"/>
            <p:cNvSpPr txBox="1"/>
            <p:nvPr/>
          </p:nvSpPr>
          <p:spPr>
            <a:xfrm>
              <a:off x="5552900" y="5210697"/>
              <a:ext cx="3292419" cy="338554"/>
            </a:xfrm>
            <a:prstGeom prst="rect">
              <a:avLst/>
            </a:prstGeom>
            <a:noFill/>
          </p:spPr>
          <p:txBody>
            <a:bodyPr wrap="square" rtlCol="0">
              <a:spAutoFit/>
            </a:bodyPr>
            <a:lstStyle/>
            <a:p>
              <a:pPr algn="ctr"/>
              <a:r>
                <a:rPr lang="en-US" sz="1600" dirty="0" err="1"/>
                <a:t>Tuomas</a:t>
              </a:r>
              <a:r>
                <a:rPr lang="en-US" sz="1600" dirty="0"/>
                <a:t> </a:t>
              </a:r>
              <a:r>
                <a:rPr lang="en-US" sz="1600" dirty="0" err="1"/>
                <a:t>Carsey</a:t>
              </a:r>
              <a:r>
                <a:rPr lang="en-US" sz="1600" dirty="0"/>
                <a:t>, UNC</a:t>
              </a:r>
            </a:p>
          </p:txBody>
        </p:sp>
      </p:grpSp>
    </p:spTree>
    <p:extLst>
      <p:ext uri="{BB962C8B-B14F-4D97-AF65-F5344CB8AC3E}">
        <p14:creationId xmlns:p14="http://schemas.microsoft.com/office/powerpoint/2010/main" val="4861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dirty="0"/>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2">
              <a:schemeClr val="dk1"/>
            </a:lnRef>
            <a:fillRef idx="1">
              <a:schemeClr val="lt1"/>
            </a:fillRef>
            <a:effectRef idx="0">
              <a:schemeClr val="dk1"/>
            </a:effectRef>
            <a:fontRef idx="minor">
              <a:schemeClr val="dk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2">
              <a:schemeClr val="dk1"/>
            </a:lnRef>
            <a:fillRef idx="1">
              <a:schemeClr val="lt1"/>
            </a:fillRef>
            <a:effectRef idx="0">
              <a:schemeClr val="dk1"/>
            </a:effectRef>
            <a:fontRef idx="minor">
              <a:schemeClr val="dk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2">
              <a:schemeClr val="dk1"/>
            </a:lnRef>
            <a:fillRef idx="1">
              <a:schemeClr val="lt1"/>
            </a:fillRef>
            <a:effectRef idx="0">
              <a:schemeClr val="dk1"/>
            </a:effectRef>
            <a:fontRef idx="minor">
              <a:schemeClr val="dk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2">
              <a:schemeClr val="dk1"/>
            </a:lnRef>
            <a:fillRef idx="1">
              <a:schemeClr val="lt1"/>
            </a:fillRef>
            <a:effectRef idx="0">
              <a:schemeClr val="dk1"/>
            </a:effectRef>
            <a:fontRef idx="minor">
              <a:schemeClr val="dk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2">
              <a:schemeClr val="dk1"/>
            </a:lnRef>
            <a:fillRef idx="1">
              <a:schemeClr val="lt1"/>
            </a:fillRef>
            <a:effectRef idx="0">
              <a:schemeClr val="dk1"/>
            </a:effectRef>
            <a:fontRef idx="minor">
              <a:schemeClr val="dk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2">
              <a:schemeClr val="dk1"/>
            </a:lnRef>
            <a:fillRef idx="1">
              <a:schemeClr val="lt1"/>
            </a:fillRef>
            <a:effectRef idx="0">
              <a:schemeClr val="dk1"/>
            </a:effectRef>
            <a:fontRef idx="minor">
              <a:schemeClr val="dk1"/>
            </a:fontRef>
          </p:style>
        </p:cxnSp>
      </p:grpSp>
    </p:spTree>
    <p:extLst>
      <p:ext uri="{BB962C8B-B14F-4D97-AF65-F5344CB8AC3E}">
        <p14:creationId xmlns:p14="http://schemas.microsoft.com/office/powerpoint/2010/main" val="4060921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first, snakes!</a:t>
            </a:r>
          </a:p>
        </p:txBody>
      </p:sp>
      <p:sp>
        <p:nvSpPr>
          <p:cNvPr id="3" name="Content Placeholder 2"/>
          <p:cNvSpPr>
            <a:spLocks noGrp="1"/>
          </p:cNvSpPr>
          <p:nvPr>
            <p:ph idx="1"/>
          </p:nvPr>
        </p:nvSpPr>
        <p:spPr>
          <a:xfrm>
            <a:off x="457200" y="1752600"/>
            <a:ext cx="7620000" cy="4588239"/>
          </a:xfrm>
        </p:spPr>
        <p:txBody>
          <a:bodyPr>
            <a:normAutofit/>
          </a:bodyPr>
          <a:lstStyle/>
          <a:p>
            <a:r>
              <a:rPr lang="en-US" dirty="0"/>
              <a:t>Python is an interpreted, dynamically-typed, high-level, garbage-collected, object-oriented-functional-imperative, and widely used scripting language.</a:t>
            </a:r>
          </a:p>
          <a:p>
            <a:pPr marL="342900" indent="-342900">
              <a:buFont typeface="Arial" charset="0"/>
              <a:buChar char="•"/>
            </a:pPr>
            <a:r>
              <a:rPr lang="en-US" dirty="0"/>
              <a:t>Interpreted:</a:t>
            </a:r>
            <a:r>
              <a:rPr lang="en-US" b="0" dirty="0"/>
              <a:t> instructions executed without being compiled into (virtual) machine instructions*</a:t>
            </a:r>
          </a:p>
          <a:p>
            <a:pPr marL="342900" indent="-342900">
              <a:buFont typeface="Arial" charset="0"/>
              <a:buChar char="•"/>
            </a:pPr>
            <a:r>
              <a:rPr lang="en-US" dirty="0"/>
              <a:t>Dynamically-typed:</a:t>
            </a:r>
            <a:r>
              <a:rPr lang="en-US" b="0" dirty="0"/>
              <a:t> verifies type safety at runtime</a:t>
            </a:r>
          </a:p>
          <a:p>
            <a:pPr marL="342900" indent="-342900">
              <a:buFont typeface="Arial" charset="0"/>
              <a:buChar char="•"/>
            </a:pPr>
            <a:r>
              <a:rPr lang="en-US" dirty="0"/>
              <a:t>High-level:</a:t>
            </a:r>
            <a:r>
              <a:rPr lang="en-US" b="0" dirty="0"/>
              <a:t> abstracted away from the raw metal and kernel</a:t>
            </a:r>
          </a:p>
          <a:p>
            <a:pPr marL="342900" indent="-342900">
              <a:buFont typeface="Arial" charset="0"/>
              <a:buChar char="•"/>
            </a:pPr>
            <a:r>
              <a:rPr lang="en-US" dirty="0"/>
              <a:t>Garbage-collected:</a:t>
            </a:r>
            <a:r>
              <a:rPr lang="en-US" b="0" dirty="0"/>
              <a:t> memory management is automated</a:t>
            </a:r>
          </a:p>
          <a:p>
            <a:pPr marL="342900" indent="-342900">
              <a:buFont typeface="Arial" charset="0"/>
              <a:buChar char="•"/>
            </a:pPr>
            <a:r>
              <a:rPr lang="en-US" dirty="0"/>
              <a:t>OOFI:</a:t>
            </a:r>
            <a:r>
              <a:rPr lang="en-US" b="0" dirty="0"/>
              <a:t> you can do bits of OO, F, and I programming</a:t>
            </a:r>
          </a:p>
          <a:p>
            <a:r>
              <a:rPr lang="en-US" dirty="0"/>
              <a:t>Not the point of this class!</a:t>
            </a:r>
          </a:p>
          <a:p>
            <a:pPr marL="342900" indent="-342900">
              <a:buFont typeface="Arial" charset="0"/>
              <a:buChar char="•"/>
            </a:pPr>
            <a:r>
              <a:rPr lang="en-US" b="0" dirty="0"/>
              <a:t>Python is </a:t>
            </a:r>
            <a:r>
              <a:rPr lang="en-US" b="0" dirty="0">
                <a:solidFill>
                  <a:schemeClr val="tx2"/>
                </a:solidFill>
              </a:rPr>
              <a:t>fast</a:t>
            </a:r>
            <a:r>
              <a:rPr lang="en-US" b="0" dirty="0"/>
              <a:t> (developer time), </a:t>
            </a:r>
            <a:r>
              <a:rPr lang="en-US" b="0" dirty="0">
                <a:solidFill>
                  <a:schemeClr val="tx2"/>
                </a:solidFill>
              </a:rPr>
              <a:t>intuitive</a:t>
            </a:r>
            <a:r>
              <a:rPr lang="en-US" b="0" dirty="0"/>
              <a:t>, and </a:t>
            </a:r>
            <a:r>
              <a:rPr lang="en-US" b="0" dirty="0">
                <a:solidFill>
                  <a:schemeClr val="tx2"/>
                </a:solidFill>
              </a:rPr>
              <a:t>used in industry</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pic>
        <p:nvPicPr>
          <p:cNvPr id="5" name="Picture 4"/>
          <p:cNvPicPr>
            <a:picLocks noChangeAspect="1"/>
          </p:cNvPicPr>
          <p:nvPr/>
        </p:nvPicPr>
        <p:blipFill>
          <a:blip r:embed="rId2"/>
          <a:stretch>
            <a:fillRect/>
          </a:stretch>
        </p:blipFill>
        <p:spPr>
          <a:xfrm>
            <a:off x="5621311" y="421861"/>
            <a:ext cx="3263926" cy="1102457"/>
          </a:xfrm>
          <a:prstGeom prst="rect">
            <a:avLst/>
          </a:prstGeom>
        </p:spPr>
      </p:pic>
      <p:sp>
        <p:nvSpPr>
          <p:cNvPr id="6" name="TextBox 5"/>
          <p:cNvSpPr txBox="1"/>
          <p:nvPr/>
        </p:nvSpPr>
        <p:spPr>
          <a:xfrm>
            <a:off x="2743192" y="6535712"/>
            <a:ext cx="5216577" cy="307777"/>
          </a:xfrm>
          <a:prstGeom prst="rect">
            <a:avLst/>
          </a:prstGeom>
          <a:noFill/>
        </p:spPr>
        <p:txBody>
          <a:bodyPr wrap="square" rtlCol="0">
            <a:spAutoFit/>
          </a:bodyPr>
          <a:lstStyle/>
          <a:p>
            <a:pPr algn="r"/>
            <a:r>
              <a:rPr lang="en-US" sz="1400" dirty="0"/>
              <a:t>*you can compile Python source, but it’s not required</a:t>
            </a:r>
          </a:p>
        </p:txBody>
      </p:sp>
    </p:spTree>
    <p:extLst>
      <p:ext uri="{BB962C8B-B14F-4D97-AF65-F5344CB8AC3E}">
        <p14:creationId xmlns:p14="http://schemas.microsoft.com/office/powerpoint/2010/main" val="3118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lstStyle/>
          <a:p>
            <a:r>
              <a:rPr lang="en-US" dirty="0"/>
              <a:t>The Zen of Python </a:t>
            </a:r>
          </a:p>
        </p:txBody>
      </p:sp>
      <p:sp>
        <p:nvSpPr>
          <p:cNvPr id="3" name="Content Placeholder 2"/>
          <p:cNvSpPr>
            <a:spLocks noGrp="1"/>
          </p:cNvSpPr>
          <p:nvPr>
            <p:ph idx="1"/>
          </p:nvPr>
        </p:nvSpPr>
        <p:spPr/>
        <p:txBody>
          <a:bodyPr>
            <a:normAutofit fontScale="92500" lnSpcReduction="10000"/>
          </a:bodyPr>
          <a:lstStyle/>
          <a:p>
            <a:pPr marL="342900" indent="-342900">
              <a:buFont typeface="Arial" charset="0"/>
              <a:buChar char="•"/>
            </a:pPr>
            <a:r>
              <a:rPr lang="en-US" dirty="0"/>
              <a:t>Beautiful is better than ugly.</a:t>
            </a:r>
          </a:p>
          <a:p>
            <a:pPr marL="342900" indent="-342900">
              <a:buFont typeface="Arial" charset="0"/>
              <a:buChar char="•"/>
            </a:pPr>
            <a:r>
              <a:rPr lang="en-US" dirty="0"/>
              <a:t>Explicit is better than implicit.</a:t>
            </a:r>
          </a:p>
          <a:p>
            <a:pPr marL="342900" indent="-342900">
              <a:buFont typeface="Arial" charset="0"/>
              <a:buChar char="•"/>
            </a:pPr>
            <a:r>
              <a:rPr lang="en-US" dirty="0"/>
              <a:t>Simple is better than complex.</a:t>
            </a:r>
          </a:p>
          <a:p>
            <a:pPr marL="342900" indent="-342900">
              <a:buFont typeface="Arial" charset="0"/>
              <a:buChar char="•"/>
            </a:pPr>
            <a:r>
              <a:rPr lang="en-US" dirty="0"/>
              <a:t>Complex is better than complicated.</a:t>
            </a:r>
          </a:p>
          <a:p>
            <a:pPr marL="342900" indent="-342900">
              <a:buFont typeface="Arial" charset="0"/>
              <a:buChar char="•"/>
            </a:pPr>
            <a:r>
              <a:rPr lang="en-US" dirty="0"/>
              <a:t>Flat is better than nested.</a:t>
            </a:r>
          </a:p>
          <a:p>
            <a:pPr marL="342900" indent="-342900">
              <a:buFont typeface="Arial" charset="0"/>
              <a:buChar char="•"/>
            </a:pPr>
            <a:r>
              <a:rPr lang="en-US" dirty="0"/>
              <a:t>Sparse is better than dense.</a:t>
            </a:r>
          </a:p>
          <a:p>
            <a:pPr marL="342900" indent="-342900">
              <a:buFont typeface="Arial" charset="0"/>
              <a:buChar char="•"/>
            </a:pPr>
            <a:r>
              <a:rPr lang="en-US" dirty="0"/>
              <a:t>Readability counts.</a:t>
            </a:r>
          </a:p>
          <a:p>
            <a:pPr marL="342900" indent="-342900">
              <a:buFont typeface="Arial" charset="0"/>
              <a:buChar char="•"/>
            </a:pPr>
            <a:r>
              <a:rPr lang="en-US" dirty="0"/>
              <a:t>Special cases aren't special enough to break the rules </a:t>
            </a:r>
            <a:r>
              <a:rPr lang="mr-IN" dirty="0"/>
              <a:t>…</a:t>
            </a:r>
            <a:endParaRPr lang="en-US" dirty="0"/>
          </a:p>
          <a:p>
            <a:pPr marL="342900" indent="-342900">
              <a:buFont typeface="Arial" charset="0"/>
              <a:buChar char="•"/>
            </a:pPr>
            <a:r>
              <a:rPr lang="mr-IN" dirty="0"/>
              <a:t>…</a:t>
            </a:r>
            <a:r>
              <a:rPr lang="en-US" dirty="0"/>
              <a:t> although practicality beats purity.</a:t>
            </a:r>
          </a:p>
          <a:p>
            <a:pPr marL="342900" indent="-342900">
              <a:buFont typeface="Arial" charset="0"/>
              <a:buChar char="•"/>
            </a:pPr>
            <a:r>
              <a:rPr lang="en-US" dirty="0"/>
              <a:t>Errors should never pass silently </a:t>
            </a:r>
            <a:r>
              <a:rPr lang="mr-IN" dirty="0"/>
              <a:t>…</a:t>
            </a:r>
            <a:endParaRPr lang="en-US" dirty="0"/>
          </a:p>
          <a:p>
            <a:pPr marL="342900" indent="-342900">
              <a:buFont typeface="Arial" charset="0"/>
              <a:buChar char="•"/>
            </a:pPr>
            <a:r>
              <a:rPr lang="mr-IN" dirty="0"/>
              <a:t>…</a:t>
            </a:r>
            <a:r>
              <a:rPr lang="en-US" dirty="0"/>
              <a:t> unless explicitly silenced.</a:t>
            </a:r>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Thanks: SDSMT ACM/LUG</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68910" y="792163"/>
            <a:ext cx="2121028" cy="2220581"/>
          </a:xfrm>
          <a:prstGeom prst="rect">
            <a:avLst/>
          </a:prstGeom>
        </p:spPr>
      </p:pic>
    </p:spTree>
    <p:extLst>
      <p:ext uri="{BB962C8B-B14F-4D97-AF65-F5344CB8AC3E}">
        <p14:creationId xmlns:p14="http://schemas.microsoft.com/office/powerpoint/2010/main" val="36683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Literate Programming</a:t>
            </a:r>
          </a:p>
        </p:txBody>
      </p:sp>
      <p:sp>
        <p:nvSpPr>
          <p:cNvPr id="3" name="Content Placeholder 2"/>
          <p:cNvSpPr>
            <a:spLocks noGrp="1"/>
          </p:cNvSpPr>
          <p:nvPr>
            <p:ph idx="1"/>
          </p:nvPr>
        </p:nvSpPr>
        <p:spPr/>
        <p:txBody>
          <a:bodyPr/>
          <a:lstStyle/>
          <a:p>
            <a:r>
              <a:rPr lang="en-US" dirty="0"/>
              <a:t>Literate code contains in </a:t>
            </a:r>
            <a:r>
              <a:rPr lang="en-US" dirty="0">
                <a:solidFill>
                  <a:schemeClr val="tx2"/>
                </a:solidFill>
              </a:rPr>
              <a:t>one document</a:t>
            </a:r>
            <a:r>
              <a:rPr lang="en-US" dirty="0"/>
              <a:t>:</a:t>
            </a:r>
          </a:p>
          <a:p>
            <a:pPr marL="342900" indent="-342900">
              <a:buFont typeface="Arial" charset="0"/>
              <a:buChar char="•"/>
            </a:pPr>
            <a:r>
              <a:rPr lang="en-US" b="0" dirty="0"/>
              <a:t>the </a:t>
            </a:r>
            <a:r>
              <a:rPr lang="en-US" b="0" dirty="0">
                <a:solidFill>
                  <a:schemeClr val="tx2"/>
                </a:solidFill>
              </a:rPr>
              <a:t>source</a:t>
            </a:r>
            <a:r>
              <a:rPr lang="en-US" b="0" dirty="0"/>
              <a:t> code;</a:t>
            </a:r>
          </a:p>
          <a:p>
            <a:pPr marL="342900" indent="-342900">
              <a:buFont typeface="Arial" charset="0"/>
              <a:buChar char="•"/>
            </a:pPr>
            <a:r>
              <a:rPr lang="en-US" b="0" dirty="0"/>
              <a:t>text </a:t>
            </a:r>
            <a:r>
              <a:rPr lang="en-US" b="0" dirty="0">
                <a:solidFill>
                  <a:schemeClr val="tx2"/>
                </a:solidFill>
              </a:rPr>
              <a:t>explanation</a:t>
            </a:r>
            <a:r>
              <a:rPr lang="en-US" b="0" dirty="0"/>
              <a:t> of the code; and</a:t>
            </a:r>
          </a:p>
          <a:p>
            <a:pPr marL="342900" indent="-342900">
              <a:buFont typeface="Arial" charset="0"/>
              <a:buChar char="•"/>
            </a:pPr>
            <a:r>
              <a:rPr lang="en-US" b="0" dirty="0"/>
              <a:t>the</a:t>
            </a:r>
            <a:r>
              <a:rPr lang="en-US" b="0" dirty="0">
                <a:solidFill>
                  <a:schemeClr val="tx2"/>
                </a:solidFill>
              </a:rPr>
              <a:t> end result</a:t>
            </a:r>
            <a:r>
              <a:rPr lang="en-US" b="0" dirty="0"/>
              <a:t> of running the code.</a:t>
            </a:r>
          </a:p>
          <a:p>
            <a:r>
              <a:rPr lang="en-US" dirty="0"/>
              <a:t>Basic idea: present code in the order that logic and flow of human thoughts demand, not the machine-needed ordering</a:t>
            </a:r>
          </a:p>
          <a:p>
            <a:pPr marL="342900" indent="-342900">
              <a:buFont typeface="Arial" charset="0"/>
              <a:buChar char="•"/>
            </a:pPr>
            <a:r>
              <a:rPr lang="en-US" b="0" dirty="0"/>
              <a:t>Necessary for data science!</a:t>
            </a:r>
          </a:p>
          <a:p>
            <a:pPr marL="342900" indent="-342900">
              <a:buFont typeface="Arial" charset="0"/>
              <a:buChar char="•"/>
            </a:pPr>
            <a:r>
              <a:rPr lang="en-US" b="0" dirty="0"/>
              <a:t>Many choices made need textual explanation, ditto results.</a:t>
            </a:r>
          </a:p>
          <a:p>
            <a:r>
              <a:rPr lang="en-US" dirty="0"/>
              <a:t>Stuff you’ll be using in Project 0 (and beyond)!</a:t>
            </a:r>
          </a:p>
        </p:txBody>
      </p:sp>
      <p:sp>
        <p:nvSpPr>
          <p:cNvPr id="4" name="Slide Number Placeholder 3"/>
          <p:cNvSpPr>
            <a:spLocks noGrp="1"/>
          </p:cNvSpPr>
          <p:nvPr>
            <p:ph type="sldNum" sz="quarter" idx="12"/>
          </p:nvPr>
        </p:nvSpPr>
        <p:spPr/>
        <p:txBody>
          <a:bodyPr/>
          <a:lstStyle/>
          <a:p>
            <a:fld id="{A2EF37A0-74FC-AB4F-AE4C-D9BFC6719E9F}" type="slidenum">
              <a:rPr lang="en-US" smtClean="0"/>
              <a:t>53</a:t>
            </a:fld>
            <a:endParaRPr lang="en-US"/>
          </a:p>
        </p:txBody>
      </p:sp>
      <p:pic>
        <p:nvPicPr>
          <p:cNvPr id="5" name="Picture 4"/>
          <p:cNvPicPr>
            <a:picLocks noChangeAspect="1"/>
          </p:cNvPicPr>
          <p:nvPr/>
        </p:nvPicPr>
        <p:blipFill>
          <a:blip r:embed="rId2"/>
          <a:stretch>
            <a:fillRect/>
          </a:stretch>
        </p:blipFill>
        <p:spPr>
          <a:xfrm>
            <a:off x="7032442" y="588491"/>
            <a:ext cx="1357495" cy="2328218"/>
          </a:xfrm>
          <a:prstGeom prst="rect">
            <a:avLst/>
          </a:prstGeom>
        </p:spPr>
      </p:pic>
      <p:grpSp>
        <p:nvGrpSpPr>
          <p:cNvPr id="8" name="Group 7"/>
          <p:cNvGrpSpPr/>
          <p:nvPr/>
        </p:nvGrpSpPr>
        <p:grpSpPr>
          <a:xfrm>
            <a:off x="562130" y="5472101"/>
            <a:ext cx="8018307" cy="944996"/>
            <a:chOff x="532150" y="5352181"/>
            <a:chExt cx="8018307" cy="944996"/>
          </a:xfrm>
        </p:grpSpPr>
        <p:pic>
          <p:nvPicPr>
            <p:cNvPr id="6" name="Picture 5"/>
            <p:cNvPicPr>
              <a:picLocks noChangeAspect="1"/>
            </p:cNvPicPr>
            <p:nvPr/>
          </p:nvPicPr>
          <p:blipFill>
            <a:blip r:embed="rId3"/>
            <a:stretch>
              <a:fillRect/>
            </a:stretch>
          </p:blipFill>
          <p:spPr>
            <a:xfrm>
              <a:off x="532150" y="5689769"/>
              <a:ext cx="3545174" cy="456782"/>
            </a:xfrm>
            <a:prstGeom prst="rect">
              <a:avLst/>
            </a:prstGeom>
          </p:spPr>
        </p:pic>
        <p:pic>
          <p:nvPicPr>
            <p:cNvPr id="7" name="Picture 6"/>
            <p:cNvPicPr>
              <a:picLocks noChangeAspect="1"/>
            </p:cNvPicPr>
            <p:nvPr/>
          </p:nvPicPr>
          <p:blipFill>
            <a:blip r:embed="rId4"/>
            <a:stretch>
              <a:fillRect/>
            </a:stretch>
          </p:blipFill>
          <p:spPr>
            <a:xfrm>
              <a:off x="4222230" y="5352181"/>
              <a:ext cx="4328227" cy="944996"/>
            </a:xfrm>
            <a:prstGeom prst="rect">
              <a:avLst/>
            </a:prstGeom>
          </p:spPr>
        </p:pic>
      </p:grpSp>
    </p:spTree>
    <p:extLst>
      <p:ext uri="{BB962C8B-B14F-4D97-AF65-F5344CB8AC3E}">
        <p14:creationId xmlns:p14="http://schemas.microsoft.com/office/powerpoint/2010/main" val="28916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10-minute Python primer</a:t>
            </a:r>
          </a:p>
        </p:txBody>
      </p:sp>
      <p:sp>
        <p:nvSpPr>
          <p:cNvPr id="3" name="Content Placeholder 2"/>
          <p:cNvSpPr>
            <a:spLocks noGrp="1"/>
          </p:cNvSpPr>
          <p:nvPr>
            <p:ph idx="1"/>
          </p:nvPr>
        </p:nvSpPr>
        <p:spPr>
          <a:xfrm>
            <a:off x="457200" y="1617690"/>
            <a:ext cx="7620000" cy="4373563"/>
          </a:xfrm>
        </p:spPr>
        <p:txBody>
          <a:bodyPr/>
          <a:lstStyle/>
          <a:p>
            <a:r>
              <a:rPr lang="en-US" dirty="0"/>
              <a:t>Define a function:</a:t>
            </a:r>
          </a:p>
          <a:p>
            <a:endParaRPr lang="en-US" dirty="0"/>
          </a:p>
          <a:p>
            <a:endParaRPr lang="en-US" dirty="0"/>
          </a:p>
          <a:p>
            <a:endParaRPr lang="en-US" dirty="0"/>
          </a:p>
          <a:p>
            <a:endParaRPr lang="en-US" dirty="0"/>
          </a:p>
          <a:p>
            <a:r>
              <a:rPr lang="en-US" dirty="0">
                <a:solidFill>
                  <a:schemeClr val="tx2"/>
                </a:solidFill>
              </a:rPr>
              <a:t>Python is whitespace-delimited</a:t>
            </a:r>
          </a:p>
          <a:p>
            <a:r>
              <a:rPr lang="en-US" dirty="0"/>
              <a:t>Define a function that returns a </a:t>
            </a:r>
            <a:r>
              <a:rPr lang="en-US" dirty="0">
                <a:solidFill>
                  <a:schemeClr val="tx2"/>
                </a:solidFill>
              </a:rPr>
              <a:t>tuple</a:t>
            </a:r>
            <a:r>
              <a:rPr lang="en-US" dirty="0"/>
              <a:t>:</a:t>
            </a:r>
            <a:r>
              <a:rPr lang="en-US" dirty="0">
                <a:solidFill>
                  <a:schemeClr val="tx2"/>
                </a:solidFill>
              </a:rPr>
              <a:t> </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6" name="Rounded Rectangle 5"/>
          <p:cNvSpPr/>
          <p:nvPr/>
        </p:nvSpPr>
        <p:spPr>
          <a:xfrm>
            <a:off x="457200" y="2068644"/>
            <a:ext cx="7997252" cy="1678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def</a:t>
            </a:r>
            <a:r>
              <a:rPr lang="en-US" dirty="0">
                <a:latin typeface="Courier" charset="0"/>
                <a:ea typeface="Courier" charset="0"/>
                <a:cs typeface="Courier" charset="0"/>
              </a:rPr>
              <a:t> </a:t>
            </a:r>
            <a:r>
              <a:rPr lang="en-US" dirty="0" err="1">
                <a:latin typeface="Courier" charset="0"/>
                <a:ea typeface="Courier" charset="0"/>
                <a:cs typeface="Courier" charset="0"/>
              </a:rPr>
              <a:t>my_func</a:t>
            </a:r>
            <a:r>
              <a:rPr lang="en-US" dirty="0">
                <a:latin typeface="Courier" charset="0"/>
                <a:ea typeface="Courier" charset="0"/>
                <a:cs typeface="Courier" charset="0"/>
              </a:rPr>
              <a:t>(x, y):</a:t>
            </a:r>
          </a:p>
          <a:p>
            <a:r>
              <a:rPr lang="en-US" dirty="0">
                <a:latin typeface="Courier" charset="0"/>
                <a:ea typeface="Courier" charset="0"/>
                <a:cs typeface="Courier" charset="0"/>
              </a:rPr>
              <a:t>	if x &gt; y:</a:t>
            </a:r>
          </a:p>
          <a:p>
            <a:r>
              <a:rPr lang="en-US" dirty="0">
                <a:latin typeface="Courier" charset="0"/>
                <a:ea typeface="Courier" charset="0"/>
                <a:cs typeface="Courier" charset="0"/>
              </a:rPr>
              <a:t>		return x</a:t>
            </a:r>
          </a:p>
          <a:p>
            <a:r>
              <a:rPr lang="en-US" dirty="0">
                <a:latin typeface="Courier" charset="0"/>
                <a:ea typeface="Courier" charset="0"/>
                <a:cs typeface="Courier" charset="0"/>
              </a:rPr>
              <a:t>	else:</a:t>
            </a:r>
          </a:p>
          <a:p>
            <a:r>
              <a:rPr lang="en-US" dirty="0">
                <a:latin typeface="Courier" charset="0"/>
                <a:ea typeface="Courier" charset="0"/>
                <a:cs typeface="Courier" charset="0"/>
              </a:rPr>
              <a:t>		return y</a:t>
            </a:r>
          </a:p>
        </p:txBody>
      </p:sp>
      <p:sp>
        <p:nvSpPr>
          <p:cNvPr id="7" name="Rounded Rectangle 6"/>
          <p:cNvSpPr/>
          <p:nvPr/>
        </p:nvSpPr>
        <p:spPr>
          <a:xfrm>
            <a:off x="392686" y="4720627"/>
            <a:ext cx="7997252" cy="13639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def</a:t>
            </a:r>
            <a:r>
              <a:rPr lang="en-US" dirty="0">
                <a:latin typeface="Courier" charset="0"/>
                <a:ea typeface="Courier" charset="0"/>
                <a:cs typeface="Courier" charset="0"/>
              </a:rPr>
              <a:t> </a:t>
            </a:r>
            <a:r>
              <a:rPr lang="en-US" dirty="0" err="1">
                <a:latin typeface="Courier" charset="0"/>
                <a:ea typeface="Courier" charset="0"/>
                <a:cs typeface="Courier" charset="0"/>
              </a:rPr>
              <a:t>my_func</a:t>
            </a:r>
            <a:r>
              <a:rPr lang="en-US" dirty="0">
                <a:latin typeface="Courier" charset="0"/>
                <a:ea typeface="Courier" charset="0"/>
                <a:cs typeface="Courier" charset="0"/>
              </a:rPr>
              <a:t>(x, y):</a:t>
            </a:r>
          </a:p>
          <a:p>
            <a:r>
              <a:rPr lang="en-US" dirty="0">
                <a:latin typeface="Courier" charset="0"/>
                <a:ea typeface="Courier" charset="0"/>
                <a:cs typeface="Courier" charset="0"/>
              </a:rPr>
              <a:t>	return (x-1, y+2)</a:t>
            </a:r>
          </a:p>
          <a:p>
            <a:endParaRPr lang="en-US" dirty="0">
              <a:latin typeface="Courier" charset="0"/>
              <a:ea typeface="Courier" charset="0"/>
              <a:cs typeface="Courier" charset="0"/>
            </a:endParaRPr>
          </a:p>
          <a:p>
            <a:r>
              <a:rPr lang="en-US" dirty="0">
                <a:latin typeface="Courier" charset="0"/>
                <a:ea typeface="Courier" charset="0"/>
                <a:cs typeface="Courier" charset="0"/>
              </a:rPr>
              <a:t>(a, b) = </a:t>
            </a:r>
            <a:r>
              <a:rPr lang="en-US" dirty="0" err="1">
                <a:latin typeface="Courier" charset="0"/>
                <a:ea typeface="Courier" charset="0"/>
                <a:cs typeface="Courier" charset="0"/>
              </a:rPr>
              <a:t>my_func</a:t>
            </a:r>
            <a:r>
              <a:rPr lang="en-US" dirty="0">
                <a:latin typeface="Courier" charset="0"/>
                <a:ea typeface="Courier" charset="0"/>
                <a:cs typeface="Courier" charset="0"/>
              </a:rPr>
              <a:t>(1, 2)</a:t>
            </a:r>
          </a:p>
        </p:txBody>
      </p:sp>
      <p:sp>
        <p:nvSpPr>
          <p:cNvPr id="8" name="Rounded Rectangle 7"/>
          <p:cNvSpPr/>
          <p:nvPr/>
        </p:nvSpPr>
        <p:spPr>
          <a:xfrm>
            <a:off x="392686" y="6184743"/>
            <a:ext cx="7997252" cy="44158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a </a:t>
            </a:r>
            <a:r>
              <a:rPr lang="en-US">
                <a:latin typeface="Courier" charset="0"/>
                <a:ea typeface="Courier" charset="0"/>
                <a:cs typeface="Courier" charset="0"/>
              </a:rPr>
              <a:t>= 0; b = 4</a:t>
            </a:r>
            <a:endParaRPr lang="en-US" dirty="0">
              <a:latin typeface="Courier" charset="0"/>
              <a:ea typeface="Courier" charset="0"/>
              <a:cs typeface="Courier" charset="0"/>
            </a:endParaRPr>
          </a:p>
        </p:txBody>
      </p:sp>
    </p:spTree>
    <p:extLst>
      <p:ext uri="{BB962C8B-B14F-4D97-AF65-F5344CB8AC3E}">
        <p14:creationId xmlns:p14="http://schemas.microsoft.com/office/powerpoint/2010/main" val="35554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487587" cy="1371600"/>
          </a:xfrm>
        </p:spPr>
        <p:txBody>
          <a:bodyPr>
            <a:normAutofit fontScale="90000"/>
          </a:bodyPr>
          <a:lstStyle/>
          <a:p>
            <a:r>
              <a:rPr lang="en-US"/>
              <a:t>Useful Built-in Functions: Counting and Iterating </a:t>
            </a:r>
            <a:endParaRPr lang="en-US" dirty="0"/>
          </a:p>
        </p:txBody>
      </p:sp>
      <p:sp>
        <p:nvSpPr>
          <p:cNvPr id="3" name="Content Placeholder 2"/>
          <p:cNvSpPr>
            <a:spLocks noGrp="1"/>
          </p:cNvSpPr>
          <p:nvPr>
            <p:ph idx="1"/>
          </p:nvPr>
        </p:nvSpPr>
        <p:spPr>
          <a:xfrm>
            <a:off x="457200" y="1752600"/>
            <a:ext cx="7620000" cy="4903033"/>
          </a:xfrm>
        </p:spPr>
        <p:txBody>
          <a:bodyPr>
            <a:normAutofit/>
          </a:bodyPr>
          <a:lstStyle/>
          <a:p>
            <a:r>
              <a:rPr lang="en-US" dirty="0" err="1">
                <a:solidFill>
                  <a:schemeClr val="tx2"/>
                </a:solidFill>
                <a:latin typeface="Courier" charset="0"/>
                <a:ea typeface="Courier" charset="0"/>
                <a:cs typeface="Courier" charset="0"/>
              </a:rPr>
              <a:t>len</a:t>
            </a:r>
            <a:r>
              <a:rPr lang="en-US" dirty="0"/>
              <a:t>: returns the number of items of an enumerable object</a:t>
            </a:r>
          </a:p>
          <a:p>
            <a:endParaRPr lang="en-US" dirty="0"/>
          </a:p>
          <a:p>
            <a:endParaRPr lang="en-US" dirty="0"/>
          </a:p>
          <a:p>
            <a:r>
              <a:rPr lang="en-US" dirty="0">
                <a:solidFill>
                  <a:schemeClr val="tx2"/>
                </a:solidFill>
                <a:latin typeface="Courier" charset="0"/>
                <a:ea typeface="Courier" charset="0"/>
                <a:cs typeface="Courier" charset="0"/>
              </a:rPr>
              <a:t>range</a:t>
            </a:r>
            <a:r>
              <a:rPr lang="en-US" dirty="0"/>
              <a:t>: returns an </a:t>
            </a:r>
            <a:r>
              <a:rPr lang="en-US" dirty="0" err="1"/>
              <a:t>iterable</a:t>
            </a:r>
            <a:r>
              <a:rPr lang="en-US" dirty="0"/>
              <a:t> object</a:t>
            </a:r>
          </a:p>
          <a:p>
            <a:endParaRPr lang="en-US" dirty="0"/>
          </a:p>
          <a:p>
            <a:endParaRPr lang="en-US" dirty="0"/>
          </a:p>
          <a:p>
            <a:r>
              <a:rPr lang="en-US" dirty="0">
                <a:solidFill>
                  <a:schemeClr val="tx2"/>
                </a:solidFill>
                <a:latin typeface="Courier" charset="0"/>
                <a:ea typeface="Courier" charset="0"/>
                <a:cs typeface="Courier" charset="0"/>
              </a:rPr>
              <a:t>enumerate</a:t>
            </a:r>
            <a:r>
              <a:rPr lang="en-US" dirty="0"/>
              <a:t>: returns </a:t>
            </a:r>
            <a:r>
              <a:rPr lang="en-US" dirty="0" err="1"/>
              <a:t>iterable</a:t>
            </a:r>
            <a:r>
              <a:rPr lang="en-US" dirty="0"/>
              <a:t> tuple (index, element) of a list</a:t>
            </a:r>
          </a:p>
          <a:p>
            <a:endParaRPr lang="en-US" dirty="0"/>
          </a:p>
          <a:p>
            <a:endParaRPr lang="en-US" dirty="0"/>
          </a:p>
          <a:p>
            <a:br>
              <a:rPr lang="en-US" dirty="0"/>
            </a:br>
            <a:r>
              <a:rPr lang="en-US" dirty="0"/>
              <a:t>https://</a:t>
            </a:r>
            <a:r>
              <a:rPr lang="en-US" dirty="0" err="1"/>
              <a:t>docs.python.org</a:t>
            </a:r>
            <a:r>
              <a:rPr lang="en-US" dirty="0"/>
              <a:t>/3/library/</a:t>
            </a:r>
            <a:r>
              <a:rPr lang="en-US" dirty="0" err="1"/>
              <a:t>functions.html</a:t>
            </a:r>
            <a:endParaRPr lang="en-US" dirty="0"/>
          </a:p>
        </p:txBody>
      </p:sp>
      <p:sp>
        <p:nvSpPr>
          <p:cNvPr id="4" name="Rounded Rectangle 3"/>
          <p:cNvSpPr/>
          <p:nvPr/>
        </p:nvSpPr>
        <p:spPr>
          <a:xfrm>
            <a:off x="427219" y="2142319"/>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len</a:t>
            </a:r>
            <a:r>
              <a:rPr lang="en-US" dirty="0">
                <a:latin typeface="Courier" charset="0"/>
                <a:ea typeface="Courier" charset="0"/>
                <a:cs typeface="Courier" charset="0"/>
              </a:rPr>
              <a:t>( [‘c’, ‘m’, ‘s’, ‘c’, 3, 2, 0] )</a:t>
            </a:r>
          </a:p>
        </p:txBody>
      </p:sp>
      <p:sp>
        <p:nvSpPr>
          <p:cNvPr id="5" name="Rounded Rectangle 4"/>
          <p:cNvSpPr/>
          <p:nvPr/>
        </p:nvSpPr>
        <p:spPr>
          <a:xfrm>
            <a:off x="427219" y="2638416"/>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7</a:t>
            </a:r>
          </a:p>
        </p:txBody>
      </p:sp>
      <p:sp>
        <p:nvSpPr>
          <p:cNvPr id="6" name="Rounded Rectangle 5"/>
          <p:cNvSpPr/>
          <p:nvPr/>
        </p:nvSpPr>
        <p:spPr>
          <a:xfrm>
            <a:off x="427219" y="3477598"/>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list( range(10) )</a:t>
            </a:r>
          </a:p>
        </p:txBody>
      </p:sp>
      <p:sp>
        <p:nvSpPr>
          <p:cNvPr id="7" name="Rounded Rectangle 6"/>
          <p:cNvSpPr/>
          <p:nvPr/>
        </p:nvSpPr>
        <p:spPr>
          <a:xfrm>
            <a:off x="427219" y="3973695"/>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[0, 1, 2, 3, 4, 5, 6, 7, 8, 9]</a:t>
            </a:r>
          </a:p>
        </p:txBody>
      </p:sp>
      <p:sp>
        <p:nvSpPr>
          <p:cNvPr id="8" name="Rounded Rectangle 7"/>
          <p:cNvSpPr/>
          <p:nvPr/>
        </p:nvSpPr>
        <p:spPr>
          <a:xfrm>
            <a:off x="427219" y="4809484"/>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enumerate( [“311”, “320”, “330”] )</a:t>
            </a:r>
          </a:p>
        </p:txBody>
      </p:sp>
      <p:sp>
        <p:nvSpPr>
          <p:cNvPr id="9" name="Rounded Rectangle 8"/>
          <p:cNvSpPr/>
          <p:nvPr/>
        </p:nvSpPr>
        <p:spPr>
          <a:xfrm>
            <a:off x="427219" y="5305581"/>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sym typeface="Wingdings"/>
              </a:rPr>
              <a:t>[(0, “311”), (1, “320”), (2, “330”)]</a:t>
            </a:r>
            <a:endParaRPr lang="en-US" dirty="0">
              <a:latin typeface="Courier" charset="0"/>
              <a:ea typeface="Courier" charset="0"/>
              <a:cs typeface="Courier" charset="0"/>
            </a:endParaRPr>
          </a:p>
        </p:txBody>
      </p:sp>
      <p:sp>
        <p:nvSpPr>
          <p:cNvPr id="10" name="Slide Number Placeholder 9"/>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9279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902970" cy="1371600"/>
          </a:xfrm>
        </p:spPr>
        <p:txBody>
          <a:bodyPr>
            <a:normAutofit fontScale="90000"/>
          </a:bodyPr>
          <a:lstStyle/>
          <a:p>
            <a:r>
              <a:rPr lang="en-US" dirty="0"/>
              <a:t>Useful Built-In Functions: Map </a:t>
            </a:r>
            <a:r>
              <a:rPr lang="en-US"/>
              <a:t>and Filter</a:t>
            </a:r>
            <a:endParaRPr lang="en-US" dirty="0"/>
          </a:p>
        </p:txBody>
      </p:sp>
      <p:sp>
        <p:nvSpPr>
          <p:cNvPr id="3" name="Content Placeholder 2"/>
          <p:cNvSpPr>
            <a:spLocks noGrp="1"/>
          </p:cNvSpPr>
          <p:nvPr>
            <p:ph idx="1"/>
          </p:nvPr>
        </p:nvSpPr>
        <p:spPr>
          <a:xfrm>
            <a:off x="457200" y="1752600"/>
            <a:ext cx="7997252" cy="4768121"/>
          </a:xfrm>
        </p:spPr>
        <p:txBody>
          <a:bodyPr/>
          <a:lstStyle/>
          <a:p>
            <a:r>
              <a:rPr lang="en-US" dirty="0">
                <a:solidFill>
                  <a:schemeClr val="tx2"/>
                </a:solidFill>
                <a:latin typeface="Courier" charset="0"/>
                <a:ea typeface="Courier" charset="0"/>
                <a:cs typeface="Courier" charset="0"/>
              </a:rPr>
              <a:t>map</a:t>
            </a:r>
            <a:r>
              <a:rPr lang="en-US" dirty="0"/>
              <a:t>: apply a function to a sequence or </a:t>
            </a:r>
            <a:r>
              <a:rPr lang="en-US" dirty="0" err="1"/>
              <a:t>iterable</a:t>
            </a:r>
            <a:endParaRPr lang="en-US" dirty="0"/>
          </a:p>
          <a:p>
            <a:br>
              <a:rPr lang="en-US" dirty="0"/>
            </a:br>
            <a:endParaRPr lang="en-US" dirty="0"/>
          </a:p>
          <a:p>
            <a:endParaRPr lang="en-US" dirty="0"/>
          </a:p>
          <a:p>
            <a:endParaRPr lang="en-US" dirty="0"/>
          </a:p>
          <a:p>
            <a:r>
              <a:rPr lang="en-US" dirty="0">
                <a:solidFill>
                  <a:schemeClr val="tx2"/>
                </a:solidFill>
                <a:latin typeface="Courier" charset="0"/>
                <a:ea typeface="Courier" charset="0"/>
                <a:cs typeface="Courier" charset="0"/>
              </a:rPr>
              <a:t>filter</a:t>
            </a:r>
            <a:r>
              <a:rPr lang="en-US" dirty="0"/>
              <a:t>: returns a list of elements for which a predicate is true</a:t>
            </a:r>
          </a:p>
          <a:p>
            <a:endParaRPr lang="en-US" dirty="0"/>
          </a:p>
          <a:p>
            <a:endParaRPr lang="en-US" dirty="0"/>
          </a:p>
          <a:p>
            <a:endParaRPr lang="en-US" dirty="0"/>
          </a:p>
          <a:p>
            <a:endParaRPr lang="en-US" dirty="0"/>
          </a:p>
          <a:p>
            <a:r>
              <a:rPr lang="en-US" dirty="0"/>
              <a:t>We’ll go over in much greater depth with pandas/</a:t>
            </a:r>
            <a:r>
              <a:rPr lang="en-US" dirty="0" err="1"/>
              <a:t>numpy</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56</a:t>
            </a:fld>
            <a:endParaRPr lang="en-US"/>
          </a:p>
        </p:txBody>
      </p:sp>
      <p:sp>
        <p:nvSpPr>
          <p:cNvPr id="5" name="Rounded Rectangle 4"/>
          <p:cNvSpPr/>
          <p:nvPr/>
        </p:nvSpPr>
        <p:spPr>
          <a:xfrm>
            <a:off x="457200" y="2263517"/>
            <a:ext cx="7997252" cy="8831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arr</a:t>
            </a:r>
            <a:r>
              <a:rPr lang="en-US" dirty="0">
                <a:latin typeface="Courier" charset="0"/>
                <a:ea typeface="Courier" charset="0"/>
                <a:cs typeface="Courier" charset="0"/>
              </a:rPr>
              <a:t> = [1, 2, 3, 4, 5]</a:t>
            </a:r>
          </a:p>
          <a:p>
            <a:r>
              <a:rPr lang="en-US" dirty="0">
                <a:latin typeface="Courier" charset="0"/>
                <a:ea typeface="Courier" charset="0"/>
                <a:cs typeface="Courier" charset="0"/>
              </a:rPr>
              <a:t>map(lambda x: x**2, </a:t>
            </a:r>
            <a:r>
              <a:rPr lang="en-US" dirty="0" err="1">
                <a:latin typeface="Courier" charset="0"/>
                <a:ea typeface="Courier" charset="0"/>
                <a:cs typeface="Courier" charset="0"/>
              </a:rPr>
              <a:t>arr</a:t>
            </a:r>
            <a:r>
              <a:rPr lang="en-US" dirty="0">
                <a:latin typeface="Courier" charset="0"/>
                <a:ea typeface="Courier" charset="0"/>
                <a:cs typeface="Courier" charset="0"/>
              </a:rPr>
              <a:t>)</a:t>
            </a:r>
          </a:p>
        </p:txBody>
      </p:sp>
      <p:sp>
        <p:nvSpPr>
          <p:cNvPr id="6" name="Rounded Rectangle 5"/>
          <p:cNvSpPr/>
          <p:nvPr/>
        </p:nvSpPr>
        <p:spPr>
          <a:xfrm>
            <a:off x="457200" y="3216018"/>
            <a:ext cx="7997252" cy="44158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[1, 4, 9, 16, 25]</a:t>
            </a:r>
          </a:p>
        </p:txBody>
      </p:sp>
      <p:sp>
        <p:nvSpPr>
          <p:cNvPr id="7" name="Rounded Rectangle 6"/>
          <p:cNvSpPr/>
          <p:nvPr/>
        </p:nvSpPr>
        <p:spPr>
          <a:xfrm>
            <a:off x="457200" y="4290495"/>
            <a:ext cx="7997252" cy="8831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arr</a:t>
            </a:r>
            <a:r>
              <a:rPr lang="en-US" dirty="0">
                <a:latin typeface="Courier" charset="0"/>
                <a:ea typeface="Courier" charset="0"/>
                <a:cs typeface="Courier" charset="0"/>
              </a:rPr>
              <a:t> = [1, 2, 3, 4, 5, 6, 7]</a:t>
            </a:r>
          </a:p>
          <a:p>
            <a:r>
              <a:rPr lang="en-US" dirty="0">
                <a:latin typeface="Courier" charset="0"/>
                <a:ea typeface="Courier" charset="0"/>
                <a:cs typeface="Courier" charset="0"/>
              </a:rPr>
              <a:t>filter(lambda x: x % 2 == 0, </a:t>
            </a:r>
            <a:r>
              <a:rPr lang="en-US" dirty="0" err="1">
                <a:latin typeface="Courier" charset="0"/>
                <a:ea typeface="Courier" charset="0"/>
                <a:cs typeface="Courier" charset="0"/>
              </a:rPr>
              <a:t>arr</a:t>
            </a:r>
            <a:r>
              <a:rPr lang="en-US" dirty="0">
                <a:latin typeface="Courier" charset="0"/>
                <a:ea typeface="Courier" charset="0"/>
                <a:cs typeface="Courier" charset="0"/>
              </a:rPr>
              <a:t>)</a:t>
            </a:r>
          </a:p>
        </p:txBody>
      </p:sp>
      <p:sp>
        <p:nvSpPr>
          <p:cNvPr id="8" name="Rounded Rectangle 7"/>
          <p:cNvSpPr/>
          <p:nvPr/>
        </p:nvSpPr>
        <p:spPr>
          <a:xfrm>
            <a:off x="457200" y="5242996"/>
            <a:ext cx="7997252" cy="44158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[2, 4, 6]</a:t>
            </a:r>
          </a:p>
        </p:txBody>
      </p:sp>
    </p:spTree>
    <p:extLst>
      <p:ext uri="{BB962C8B-B14F-4D97-AF65-F5344CB8AC3E}">
        <p14:creationId xmlns:p14="http://schemas.microsoft.com/office/powerpoint/2010/main" val="21973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Pythonic Programming</a:t>
            </a:r>
            <a:endParaRPr lang="en-US" dirty="0"/>
          </a:p>
        </p:txBody>
      </p:sp>
      <p:sp>
        <p:nvSpPr>
          <p:cNvPr id="3" name="Content Placeholder 2"/>
          <p:cNvSpPr>
            <a:spLocks noGrp="1"/>
          </p:cNvSpPr>
          <p:nvPr>
            <p:ph idx="1"/>
          </p:nvPr>
        </p:nvSpPr>
        <p:spPr>
          <a:xfrm>
            <a:off x="457200" y="1527750"/>
            <a:ext cx="7620000" cy="4373563"/>
          </a:xfrm>
        </p:spPr>
        <p:txBody>
          <a:bodyPr>
            <a:normAutofit/>
          </a:bodyPr>
          <a:lstStyle/>
          <a:p>
            <a:r>
              <a:rPr lang="en-US" dirty="0"/>
              <a:t>Basic iteration over an array in Java:</a:t>
            </a:r>
          </a:p>
          <a:p>
            <a:endParaRPr lang="en-US" dirty="0"/>
          </a:p>
          <a:p>
            <a:endParaRPr lang="en-US" dirty="0"/>
          </a:p>
          <a:p>
            <a:endParaRPr lang="en-US" dirty="0"/>
          </a:p>
          <a:p>
            <a:r>
              <a:rPr lang="en-US" dirty="0"/>
              <a:t>Direct translation into Python:</a:t>
            </a:r>
          </a:p>
          <a:p>
            <a:endParaRPr lang="en-US" dirty="0"/>
          </a:p>
          <a:p>
            <a:endParaRPr lang="en-US" dirty="0"/>
          </a:p>
          <a:p>
            <a:endParaRPr lang="en-US" dirty="0"/>
          </a:p>
          <a:p>
            <a:r>
              <a:rPr lang="en-US" dirty="0"/>
              <a:t>A more “</a:t>
            </a:r>
            <a:r>
              <a:rPr lang="en-US" dirty="0" err="1"/>
              <a:t>Pythonic</a:t>
            </a:r>
            <a:r>
              <a:rPr lang="en-US" dirty="0"/>
              <a:t>” way of iterating:</a:t>
            </a:r>
          </a:p>
          <a:p>
            <a:endParaRPr lang="en-US" dirty="0"/>
          </a:p>
        </p:txBody>
      </p:sp>
      <p:sp>
        <p:nvSpPr>
          <p:cNvPr id="10" name="Rounded Rectangle 9"/>
          <p:cNvSpPr/>
          <p:nvPr/>
        </p:nvSpPr>
        <p:spPr>
          <a:xfrm>
            <a:off x="457200" y="3742732"/>
            <a:ext cx="7997252" cy="118872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idx</a:t>
            </a:r>
            <a:r>
              <a:rPr lang="en-US" dirty="0">
                <a:latin typeface="Courier" charset="0"/>
                <a:ea typeface="Courier" charset="0"/>
                <a:cs typeface="Courier" charset="0"/>
              </a:rPr>
              <a:t> = 0</a:t>
            </a:r>
          </a:p>
          <a:p>
            <a:r>
              <a:rPr lang="en-US" dirty="0">
                <a:latin typeface="Courier" charset="0"/>
                <a:ea typeface="Courier" charset="0"/>
                <a:cs typeface="Courier" charset="0"/>
              </a:rPr>
              <a:t>while </a:t>
            </a:r>
            <a:r>
              <a:rPr lang="en-US" dirty="0" err="1">
                <a:latin typeface="Courier" charset="0"/>
                <a:ea typeface="Courier" charset="0"/>
                <a:cs typeface="Courier" charset="0"/>
              </a:rPr>
              <a:t>idx</a:t>
            </a:r>
            <a:r>
              <a:rPr lang="en-US" dirty="0">
                <a:latin typeface="Courier" charset="0"/>
                <a:ea typeface="Courier" charset="0"/>
                <a:cs typeface="Courier" charset="0"/>
              </a:rPr>
              <a:t> &lt; </a:t>
            </a:r>
            <a:r>
              <a:rPr lang="en-US" dirty="0" err="1">
                <a:latin typeface="Courier" charset="0"/>
                <a:ea typeface="Courier" charset="0"/>
                <a:cs typeface="Courier" charset="0"/>
              </a:rPr>
              <a:t>len</a:t>
            </a:r>
            <a:r>
              <a:rPr lang="en-US" dirty="0">
                <a:latin typeface="Courier" charset="0"/>
                <a:ea typeface="Courier" charset="0"/>
                <a:cs typeface="Courier" charset="0"/>
              </a:rPr>
              <a:t>(</a:t>
            </a:r>
            <a:r>
              <a:rPr lang="en-US" dirty="0" err="1">
                <a:latin typeface="Courier" charset="0"/>
                <a:ea typeface="Courier" charset="0"/>
                <a:cs typeface="Courier" charset="0"/>
              </a:rPr>
              <a:t>arr</a:t>
            </a:r>
            <a:r>
              <a:rPr lang="en-US" dirty="0">
                <a:latin typeface="Courier" charset="0"/>
                <a:ea typeface="Courier" charset="0"/>
                <a:cs typeface="Courier" charset="0"/>
              </a:rPr>
              <a:t>):</a:t>
            </a:r>
          </a:p>
          <a:p>
            <a:r>
              <a:rPr lang="en-US" dirty="0">
                <a:latin typeface="Courier" charset="0"/>
                <a:ea typeface="Courier" charset="0"/>
                <a:cs typeface="Courier" charset="0"/>
              </a:rPr>
              <a:t>	print( </a:t>
            </a:r>
            <a:r>
              <a:rPr lang="en-US" dirty="0" err="1">
                <a:latin typeface="Courier" charset="0"/>
                <a:ea typeface="Courier" charset="0"/>
                <a:cs typeface="Courier" charset="0"/>
              </a:rPr>
              <a:t>arr</a:t>
            </a:r>
            <a:r>
              <a:rPr lang="en-US" dirty="0">
                <a:latin typeface="Courier" charset="0"/>
                <a:ea typeface="Courier" charset="0"/>
                <a:cs typeface="Courier" charset="0"/>
              </a:rPr>
              <a:t>[</a:t>
            </a:r>
            <a:r>
              <a:rPr lang="en-US" dirty="0" err="1">
                <a:latin typeface="Courier" charset="0"/>
                <a:ea typeface="Courier" charset="0"/>
                <a:cs typeface="Courier" charset="0"/>
              </a:rPr>
              <a:t>idx</a:t>
            </a:r>
            <a:r>
              <a:rPr lang="en-US" dirty="0">
                <a:latin typeface="Courier" charset="0"/>
                <a:ea typeface="Courier" charset="0"/>
                <a:cs typeface="Courier" charset="0"/>
              </a:rPr>
              <a:t>] ); </a:t>
            </a:r>
            <a:r>
              <a:rPr lang="en-US" dirty="0" err="1">
                <a:latin typeface="Courier" charset="0"/>
                <a:ea typeface="Courier" charset="0"/>
                <a:cs typeface="Courier" charset="0"/>
              </a:rPr>
              <a:t>idx</a:t>
            </a:r>
            <a:r>
              <a:rPr lang="en-US" dirty="0">
                <a:latin typeface="Courier" charset="0"/>
                <a:ea typeface="Courier" charset="0"/>
                <a:cs typeface="Courier" charset="0"/>
              </a:rPr>
              <a:t> += 1</a:t>
            </a:r>
          </a:p>
        </p:txBody>
      </p:sp>
      <p:sp>
        <p:nvSpPr>
          <p:cNvPr id="11" name="Rounded Rectangle 10"/>
          <p:cNvSpPr/>
          <p:nvPr/>
        </p:nvSpPr>
        <p:spPr>
          <a:xfrm>
            <a:off x="457200" y="1933734"/>
            <a:ext cx="7997252" cy="118872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int</a:t>
            </a:r>
            <a:r>
              <a:rPr lang="en-US" dirty="0">
                <a:latin typeface="Courier" charset="0"/>
                <a:ea typeface="Courier" charset="0"/>
                <a:cs typeface="Courier" charset="0"/>
              </a:rPr>
              <a:t>[] </a:t>
            </a:r>
            <a:r>
              <a:rPr lang="en-US" dirty="0" err="1">
                <a:latin typeface="Courier" charset="0"/>
                <a:ea typeface="Courier" charset="0"/>
                <a:cs typeface="Courier" charset="0"/>
              </a:rPr>
              <a:t>arr</a:t>
            </a:r>
            <a:r>
              <a:rPr lang="en-US" dirty="0">
                <a:latin typeface="Courier" charset="0"/>
                <a:ea typeface="Courier" charset="0"/>
                <a:cs typeface="Courier" charset="0"/>
              </a:rPr>
              <a:t> = new </a:t>
            </a:r>
            <a:r>
              <a:rPr lang="en-US" dirty="0" err="1">
                <a:latin typeface="Courier" charset="0"/>
                <a:ea typeface="Courier" charset="0"/>
                <a:cs typeface="Courier" charset="0"/>
              </a:rPr>
              <a:t>int</a:t>
            </a:r>
            <a:r>
              <a:rPr lang="en-US" dirty="0">
                <a:latin typeface="Courier" charset="0"/>
                <a:ea typeface="Courier" charset="0"/>
                <a:cs typeface="Courier" charset="0"/>
              </a:rPr>
              <a:t>[10];</a:t>
            </a:r>
          </a:p>
          <a:p>
            <a:r>
              <a:rPr lang="en-US" dirty="0">
                <a:latin typeface="Courier" charset="0"/>
                <a:ea typeface="Courier" charset="0"/>
                <a:cs typeface="Courier" charset="0"/>
              </a:rPr>
              <a:t>for(</a:t>
            </a:r>
            <a:r>
              <a:rPr lang="en-US" dirty="0" err="1">
                <a:latin typeface="Courier" charset="0"/>
                <a:ea typeface="Courier" charset="0"/>
                <a:cs typeface="Courier" charset="0"/>
              </a:rPr>
              <a:t>int</a:t>
            </a:r>
            <a:r>
              <a:rPr lang="en-US" dirty="0">
                <a:latin typeface="Courier" charset="0"/>
                <a:ea typeface="Courier" charset="0"/>
                <a:cs typeface="Courier" charset="0"/>
              </a:rPr>
              <a:t> </a:t>
            </a:r>
            <a:r>
              <a:rPr lang="en-US" dirty="0" err="1">
                <a:latin typeface="Courier" charset="0"/>
                <a:ea typeface="Courier" charset="0"/>
                <a:cs typeface="Courier" charset="0"/>
              </a:rPr>
              <a:t>idx</a:t>
            </a:r>
            <a:r>
              <a:rPr lang="en-US" dirty="0">
                <a:latin typeface="Courier" charset="0"/>
                <a:ea typeface="Courier" charset="0"/>
                <a:cs typeface="Courier" charset="0"/>
              </a:rPr>
              <a:t>=0; </a:t>
            </a:r>
            <a:r>
              <a:rPr lang="en-US" dirty="0" err="1">
                <a:latin typeface="Courier" charset="0"/>
                <a:ea typeface="Courier" charset="0"/>
                <a:cs typeface="Courier" charset="0"/>
              </a:rPr>
              <a:t>idx</a:t>
            </a:r>
            <a:r>
              <a:rPr lang="en-US" dirty="0">
                <a:latin typeface="Courier" charset="0"/>
                <a:ea typeface="Courier" charset="0"/>
                <a:cs typeface="Courier" charset="0"/>
              </a:rPr>
              <a:t>&lt;</a:t>
            </a:r>
            <a:r>
              <a:rPr lang="en-US" dirty="0" err="1">
                <a:latin typeface="Courier" charset="0"/>
                <a:ea typeface="Courier" charset="0"/>
                <a:cs typeface="Courier" charset="0"/>
              </a:rPr>
              <a:t>arr.length</a:t>
            </a:r>
            <a:r>
              <a:rPr lang="en-US" dirty="0">
                <a:latin typeface="Courier" charset="0"/>
                <a:ea typeface="Courier" charset="0"/>
                <a:cs typeface="Courier" charset="0"/>
              </a:rPr>
              <a:t>; ++</a:t>
            </a:r>
            <a:r>
              <a:rPr lang="en-US" dirty="0" err="1">
                <a:latin typeface="Courier" charset="0"/>
                <a:ea typeface="Courier" charset="0"/>
                <a:cs typeface="Courier" charset="0"/>
              </a:rPr>
              <a:t>idx</a:t>
            </a:r>
            <a:r>
              <a:rPr lang="en-US" dirty="0">
                <a:latin typeface="Courier" charset="0"/>
                <a:ea typeface="Courier" charset="0"/>
                <a:cs typeface="Courier" charset="0"/>
              </a:rPr>
              <a:t>) {</a:t>
            </a:r>
          </a:p>
          <a:p>
            <a:r>
              <a:rPr lang="en-US" dirty="0">
                <a:latin typeface="Courier" charset="0"/>
                <a:ea typeface="Courier" charset="0"/>
                <a:cs typeface="Courier" charset="0"/>
              </a:rPr>
              <a:t>	</a:t>
            </a:r>
            <a:r>
              <a:rPr lang="en-US" dirty="0" err="1">
                <a:latin typeface="Courier" charset="0"/>
                <a:ea typeface="Courier" charset="0"/>
                <a:cs typeface="Courier" charset="0"/>
              </a:rPr>
              <a:t>System.out.println</a:t>
            </a:r>
            <a:r>
              <a:rPr lang="en-US" dirty="0">
                <a:latin typeface="Courier" charset="0"/>
                <a:ea typeface="Courier" charset="0"/>
                <a:cs typeface="Courier" charset="0"/>
              </a:rPr>
              <a:t>( </a:t>
            </a:r>
            <a:r>
              <a:rPr lang="en-US" dirty="0" err="1">
                <a:latin typeface="Courier" charset="0"/>
                <a:ea typeface="Courier" charset="0"/>
                <a:cs typeface="Courier" charset="0"/>
              </a:rPr>
              <a:t>arr</a:t>
            </a:r>
            <a:r>
              <a:rPr lang="en-US" dirty="0">
                <a:latin typeface="Courier" charset="0"/>
                <a:ea typeface="Courier" charset="0"/>
                <a:cs typeface="Courier" charset="0"/>
              </a:rPr>
              <a:t>[</a:t>
            </a:r>
            <a:r>
              <a:rPr lang="en-US" dirty="0" err="1">
                <a:latin typeface="Courier" charset="0"/>
                <a:ea typeface="Courier" charset="0"/>
                <a:cs typeface="Courier" charset="0"/>
              </a:rPr>
              <a:t>idx</a:t>
            </a:r>
            <a:r>
              <a:rPr lang="en-US" dirty="0">
                <a:latin typeface="Courier" charset="0"/>
                <a:ea typeface="Courier" charset="0"/>
                <a:cs typeface="Courier" charset="0"/>
              </a:rPr>
              <a:t>] );</a:t>
            </a:r>
          </a:p>
          <a:p>
            <a:r>
              <a:rPr lang="en-US" dirty="0">
                <a:latin typeface="Courier" charset="0"/>
                <a:ea typeface="Courier" charset="0"/>
                <a:cs typeface="Courier" charset="0"/>
              </a:rPr>
              <a:t>}</a:t>
            </a:r>
          </a:p>
        </p:txBody>
      </p:sp>
      <p:sp>
        <p:nvSpPr>
          <p:cNvPr id="12" name="Rounded Rectangle 11"/>
          <p:cNvSpPr/>
          <p:nvPr/>
        </p:nvSpPr>
        <p:spPr>
          <a:xfrm>
            <a:off x="457200" y="5444430"/>
            <a:ext cx="7997252" cy="8628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for element in </a:t>
            </a:r>
            <a:r>
              <a:rPr lang="en-US" dirty="0" err="1">
                <a:latin typeface="Courier" charset="0"/>
                <a:ea typeface="Courier" charset="0"/>
                <a:cs typeface="Courier" charset="0"/>
              </a:rPr>
              <a:t>arr</a:t>
            </a:r>
            <a:r>
              <a:rPr lang="en-US" dirty="0">
                <a:latin typeface="Courier" charset="0"/>
                <a:ea typeface="Courier" charset="0"/>
                <a:cs typeface="Courier" charset="0"/>
              </a:rPr>
              <a:t>:</a:t>
            </a:r>
          </a:p>
          <a:p>
            <a:r>
              <a:rPr lang="en-US" dirty="0">
                <a:latin typeface="Courier" charset="0"/>
                <a:ea typeface="Courier" charset="0"/>
                <a:cs typeface="Courier" charset="0"/>
              </a:rPr>
              <a:t>	print( element )</a:t>
            </a:r>
          </a:p>
        </p:txBody>
      </p:sp>
      <p:sp>
        <p:nvSpPr>
          <p:cNvPr id="13" name="Slide Number Placeholder 12"/>
          <p:cNvSpPr>
            <a:spLocks noGrp="1"/>
          </p:cNvSpPr>
          <p:nvPr>
            <p:ph type="sldNum" sz="quarter" idx="12"/>
          </p:nvPr>
        </p:nvSpPr>
        <p:spPr/>
        <p:txBody>
          <a:bodyPr/>
          <a:lstStyle/>
          <a:p>
            <a:fld id="{A2EF37A0-74FC-AB4F-AE4C-D9BFC6719E9F}" type="slidenum">
              <a:rPr lang="en-US" smtClean="0"/>
              <a:t>57</a:t>
            </a:fld>
            <a:endParaRPr lang="en-US"/>
          </a:p>
        </p:txBody>
      </p:sp>
    </p:spTree>
    <p:extLst>
      <p:ext uri="{BB962C8B-B14F-4D97-AF65-F5344CB8AC3E}">
        <p14:creationId xmlns:p14="http://schemas.microsoft.com/office/powerpoint/2010/main" val="21436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78118" cy="1371600"/>
          </a:xfrm>
        </p:spPr>
        <p:txBody>
          <a:bodyPr/>
          <a:lstStyle/>
          <a:p>
            <a:r>
              <a:rPr lang="en-US" dirty="0"/>
              <a:t>List comprehensions</a:t>
            </a:r>
          </a:p>
        </p:txBody>
      </p:sp>
      <p:sp>
        <p:nvSpPr>
          <p:cNvPr id="3" name="Content Placeholder 2"/>
          <p:cNvSpPr>
            <a:spLocks noGrp="1"/>
          </p:cNvSpPr>
          <p:nvPr>
            <p:ph idx="1"/>
          </p:nvPr>
        </p:nvSpPr>
        <p:spPr>
          <a:xfrm>
            <a:off x="457200" y="1752600"/>
            <a:ext cx="7620000" cy="4723151"/>
          </a:xfrm>
        </p:spPr>
        <p:txBody>
          <a:bodyPr>
            <a:normAutofit lnSpcReduction="10000"/>
          </a:bodyPr>
          <a:lstStyle/>
          <a:p>
            <a:r>
              <a:rPr lang="en-US" dirty="0"/>
              <a:t>Construct sets like a mathematician!</a:t>
            </a:r>
          </a:p>
          <a:p>
            <a:pPr marL="342900" indent="-342900">
              <a:buFont typeface="Arial" charset="0"/>
              <a:buChar char="•"/>
            </a:pPr>
            <a:r>
              <a:rPr lang="en-US" i="1" dirty="0"/>
              <a:t>P</a:t>
            </a:r>
            <a:r>
              <a:rPr lang="en-US" dirty="0"/>
              <a:t> = { 1, 2, 4, 8, 16, </a:t>
            </a:r>
            <a:r>
              <a:rPr lang="mr-IN" dirty="0"/>
              <a:t>…</a:t>
            </a:r>
            <a:r>
              <a:rPr lang="en-US" dirty="0"/>
              <a:t>, 2</a:t>
            </a:r>
            <a:r>
              <a:rPr lang="en-US" baseline="30000" dirty="0"/>
              <a:t>16</a:t>
            </a:r>
            <a:r>
              <a:rPr lang="en-US" dirty="0"/>
              <a:t> }</a:t>
            </a:r>
          </a:p>
          <a:p>
            <a:pPr marL="342900" indent="-342900">
              <a:buFont typeface="Arial" charset="0"/>
              <a:buChar char="•"/>
            </a:pPr>
            <a:r>
              <a:rPr lang="en-US" i="1" dirty="0"/>
              <a:t>E</a:t>
            </a:r>
            <a:r>
              <a:rPr lang="en-US" dirty="0"/>
              <a:t> = { </a:t>
            </a:r>
            <a:r>
              <a:rPr lang="en-US" i="1" dirty="0"/>
              <a:t>x</a:t>
            </a:r>
            <a:r>
              <a:rPr lang="en-US" dirty="0"/>
              <a:t> | </a:t>
            </a:r>
            <a:r>
              <a:rPr lang="en-US" i="1" dirty="0"/>
              <a:t>x</a:t>
            </a:r>
            <a:r>
              <a:rPr lang="en-US" dirty="0"/>
              <a:t> in </a:t>
            </a:r>
            <a:r>
              <a:rPr lang="en-US" b="0" dirty="0" err="1"/>
              <a:t>ℕ</a:t>
            </a:r>
            <a:r>
              <a:rPr lang="en-US" dirty="0"/>
              <a:t>  and  </a:t>
            </a:r>
            <a:r>
              <a:rPr lang="en-US" i="1" dirty="0"/>
              <a:t>x</a:t>
            </a:r>
            <a:r>
              <a:rPr lang="en-US" dirty="0"/>
              <a:t> is odd  and  </a:t>
            </a:r>
            <a:r>
              <a:rPr lang="en-US" i="1" dirty="0"/>
              <a:t>x</a:t>
            </a:r>
            <a:r>
              <a:rPr lang="en-US" dirty="0"/>
              <a:t> &lt; 1000 }</a:t>
            </a:r>
          </a:p>
          <a:p>
            <a:r>
              <a:rPr lang="en-US" dirty="0"/>
              <a:t>Construct lists like a mathematician </a:t>
            </a:r>
            <a:r>
              <a:rPr lang="en-US" dirty="0">
                <a:solidFill>
                  <a:schemeClr val="tx2"/>
                </a:solidFill>
              </a:rPr>
              <a:t>who codes</a:t>
            </a:r>
            <a:r>
              <a:rPr lang="en-US" dirty="0"/>
              <a:t>!</a:t>
            </a:r>
          </a:p>
          <a:p>
            <a:endParaRPr lang="en-US" dirty="0"/>
          </a:p>
          <a:p>
            <a:endParaRPr lang="en-US" dirty="0"/>
          </a:p>
          <a:p>
            <a:endParaRPr lang="en-US" dirty="0"/>
          </a:p>
          <a:p>
            <a:r>
              <a:rPr lang="en-US" dirty="0"/>
              <a:t>Very similar to </a:t>
            </a:r>
            <a:r>
              <a:rPr lang="en-US" dirty="0">
                <a:latin typeface="Courier" charset="0"/>
                <a:ea typeface="Courier" charset="0"/>
                <a:cs typeface="Courier" charset="0"/>
              </a:rPr>
              <a:t>map</a:t>
            </a:r>
            <a:r>
              <a:rPr lang="en-US" dirty="0"/>
              <a:t>, but:</a:t>
            </a:r>
          </a:p>
          <a:p>
            <a:pPr marL="342900" indent="-342900">
              <a:buFont typeface="Arial" charset="0"/>
              <a:buChar char="•"/>
            </a:pPr>
            <a:r>
              <a:rPr lang="en-US" dirty="0"/>
              <a:t>You’ll see these way more than </a:t>
            </a:r>
            <a:r>
              <a:rPr lang="en-US" dirty="0">
                <a:latin typeface="Courier" charset="0"/>
                <a:ea typeface="Courier" charset="0"/>
                <a:cs typeface="Courier" charset="0"/>
              </a:rPr>
              <a:t>map</a:t>
            </a:r>
            <a:r>
              <a:rPr lang="en-US" dirty="0"/>
              <a:t> in the wild</a:t>
            </a:r>
          </a:p>
          <a:p>
            <a:pPr marL="342900" indent="-342900">
              <a:buFont typeface="Arial" charset="0"/>
              <a:buChar char="•"/>
            </a:pPr>
            <a:r>
              <a:rPr lang="en-US" dirty="0"/>
              <a:t>Many people consider </a:t>
            </a:r>
            <a:r>
              <a:rPr lang="en-US" dirty="0">
                <a:latin typeface="Courier" charset="0"/>
                <a:ea typeface="Courier" charset="0"/>
                <a:cs typeface="Courier" charset="0"/>
              </a:rPr>
              <a:t>map</a:t>
            </a:r>
            <a:r>
              <a:rPr lang="en-US" dirty="0"/>
              <a:t>/</a:t>
            </a:r>
            <a:r>
              <a:rPr lang="en-US" dirty="0">
                <a:latin typeface="Courier" charset="0"/>
                <a:ea typeface="Courier" charset="0"/>
                <a:cs typeface="Courier" charset="0"/>
              </a:rPr>
              <a:t>filter</a:t>
            </a:r>
            <a:r>
              <a:rPr lang="en-US" dirty="0"/>
              <a:t> not “</a:t>
            </a:r>
            <a:r>
              <a:rPr lang="en-US" dirty="0" err="1"/>
              <a:t>pythonic</a:t>
            </a:r>
            <a:r>
              <a:rPr lang="en-US" dirty="0"/>
              <a:t>”</a:t>
            </a:r>
          </a:p>
          <a:p>
            <a:pPr marL="342900" indent="-342900">
              <a:buFont typeface="Arial" charset="0"/>
              <a:buChar char="•"/>
            </a:pPr>
            <a:r>
              <a:rPr lang="en-US" dirty="0"/>
              <a:t>They can perform differently (</a:t>
            </a:r>
            <a:r>
              <a:rPr lang="en-US" dirty="0">
                <a:latin typeface="Courier" charset="0"/>
                <a:ea typeface="Courier" charset="0"/>
                <a:cs typeface="Courier" charset="0"/>
              </a:rPr>
              <a:t>map</a:t>
            </a:r>
            <a:r>
              <a:rPr lang="en-US" dirty="0"/>
              <a:t> is “lazier”)</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58</a:t>
            </a:fld>
            <a:endParaRPr lang="en-US"/>
          </a:p>
        </p:txBody>
      </p:sp>
      <p:sp>
        <p:nvSpPr>
          <p:cNvPr id="5" name="Rounded Rectangle 4"/>
          <p:cNvSpPr/>
          <p:nvPr/>
        </p:nvSpPr>
        <p:spPr>
          <a:xfrm>
            <a:off x="457200" y="3560429"/>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P = </a:t>
            </a:r>
            <a:r>
              <a:rPr lang="en-US">
                <a:latin typeface="Courier" charset="0"/>
                <a:ea typeface="Courier" charset="0"/>
                <a:cs typeface="Courier" charset="0"/>
              </a:rPr>
              <a:t>[ 2**x </a:t>
            </a:r>
            <a:r>
              <a:rPr lang="en-US" dirty="0">
                <a:latin typeface="Courier" charset="0"/>
                <a:ea typeface="Courier" charset="0"/>
                <a:cs typeface="Courier" charset="0"/>
              </a:rPr>
              <a:t>for x in range(17) ]</a:t>
            </a:r>
          </a:p>
        </p:txBody>
      </p:sp>
      <p:sp>
        <p:nvSpPr>
          <p:cNvPr id="6" name="Rounded Rectangle 5"/>
          <p:cNvSpPr/>
          <p:nvPr/>
        </p:nvSpPr>
        <p:spPr>
          <a:xfrm>
            <a:off x="442210" y="4117564"/>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E = [ x for x in range(1000) if x % 2 != 0 ]</a:t>
            </a:r>
          </a:p>
        </p:txBody>
      </p:sp>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01291" y="4833479"/>
            <a:ext cx="1701384" cy="1701384"/>
          </a:xfrm>
          <a:prstGeom prst="rect">
            <a:avLst/>
          </a:prstGeom>
        </p:spPr>
      </p:pic>
    </p:spTree>
    <p:extLst>
      <p:ext uri="{BB962C8B-B14F-4D97-AF65-F5344CB8AC3E}">
        <p14:creationId xmlns:p14="http://schemas.microsoft.com/office/powerpoint/2010/main" val="17474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Exceptions</a:t>
            </a:r>
          </a:p>
        </p:txBody>
      </p:sp>
      <p:sp>
        <p:nvSpPr>
          <p:cNvPr id="3" name="Content Placeholder 2"/>
          <p:cNvSpPr>
            <a:spLocks noGrp="1"/>
          </p:cNvSpPr>
          <p:nvPr>
            <p:ph idx="1"/>
          </p:nvPr>
        </p:nvSpPr>
        <p:spPr/>
        <p:txBody>
          <a:bodyPr/>
          <a:lstStyle/>
          <a:p>
            <a:r>
              <a:rPr lang="en-US" dirty="0"/>
              <a:t>Syntactically correct statement throws an exception:</a:t>
            </a:r>
          </a:p>
          <a:p>
            <a:pPr marL="342900" indent="-342900">
              <a:buFont typeface="Arial" charset="0"/>
              <a:buChar char="•"/>
            </a:pPr>
            <a:r>
              <a:rPr lang="en-US" b="0" dirty="0" err="1">
                <a:latin typeface="Courier" charset="0"/>
                <a:ea typeface="Courier" charset="0"/>
                <a:cs typeface="Courier" charset="0"/>
              </a:rPr>
              <a:t>tweepy</a:t>
            </a:r>
            <a:r>
              <a:rPr lang="en-US" b="0" dirty="0"/>
              <a:t> (Python Twitter API) returns “Rate limit exceeded”</a:t>
            </a:r>
          </a:p>
          <a:p>
            <a:pPr marL="342900" indent="-342900">
              <a:buFont typeface="Arial" charset="0"/>
              <a:buChar char="•"/>
            </a:pPr>
            <a:r>
              <a:rPr lang="en-US" b="0" dirty="0" err="1"/>
              <a:t>sqlite</a:t>
            </a:r>
            <a:r>
              <a:rPr lang="en-US" b="0" dirty="0"/>
              <a:t> (a file-based database) returns </a:t>
            </a:r>
            <a:r>
              <a:rPr lang="en-US" b="0" dirty="0" err="1">
                <a:latin typeface="Courier" charset="0"/>
                <a:ea typeface="Courier" charset="0"/>
                <a:cs typeface="Courier" charset="0"/>
              </a:rPr>
              <a:t>IntegrityError</a:t>
            </a:r>
            <a:endParaRPr lang="en-US" b="0" dirty="0">
              <a:latin typeface="Courier" charset="0"/>
              <a:ea typeface="Courier" charset="0"/>
              <a:cs typeface="Courier" charset="0"/>
            </a:endParaRPr>
          </a:p>
          <a:p>
            <a:endParaRPr lang="en-US" b="0"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59</a:t>
            </a:fld>
            <a:endParaRPr lang="en-US"/>
          </a:p>
        </p:txBody>
      </p:sp>
      <p:sp>
        <p:nvSpPr>
          <p:cNvPr id="5" name="Rounded Rectangle 4"/>
          <p:cNvSpPr/>
          <p:nvPr/>
        </p:nvSpPr>
        <p:spPr>
          <a:xfrm>
            <a:off x="457200" y="3462727"/>
            <a:ext cx="7997252" cy="302662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Courier" charset="0"/>
                <a:ea typeface="Courier" charset="0"/>
                <a:cs typeface="Courier" charset="0"/>
              </a:rPr>
              <a:t>print('Python', </a:t>
            </a:r>
            <a:r>
              <a:rPr lang="en-US" sz="2400" dirty="0" err="1">
                <a:latin typeface="Courier" charset="0"/>
                <a:ea typeface="Courier" charset="0"/>
                <a:cs typeface="Courier" charset="0"/>
              </a:rPr>
              <a:t>python_version</a:t>
            </a:r>
            <a:r>
              <a:rPr lang="en-US" sz="2400" dirty="0">
                <a:latin typeface="Courier" charset="0"/>
                <a:ea typeface="Courier" charset="0"/>
                <a:cs typeface="Courier" charset="0"/>
              </a:rPr>
              <a:t>())</a:t>
            </a:r>
          </a:p>
          <a:p>
            <a:endParaRPr lang="en-US" sz="2400" dirty="0">
              <a:latin typeface="Courier" charset="0"/>
              <a:ea typeface="Courier" charset="0"/>
              <a:cs typeface="Courier" charset="0"/>
            </a:endParaRPr>
          </a:p>
          <a:p>
            <a:r>
              <a:rPr lang="en-US" sz="2400" dirty="0">
                <a:latin typeface="Courier" charset="0"/>
                <a:ea typeface="Courier" charset="0"/>
                <a:cs typeface="Courier" charset="0"/>
              </a:rPr>
              <a:t>try:</a:t>
            </a:r>
          </a:p>
          <a:p>
            <a:r>
              <a:rPr lang="en-US" sz="2400" dirty="0">
                <a:latin typeface="Courier" charset="0"/>
                <a:ea typeface="Courier" charset="0"/>
                <a:cs typeface="Courier" charset="0"/>
              </a:rPr>
              <a:t>	</a:t>
            </a:r>
            <a:r>
              <a:rPr lang="en-US" sz="2400" dirty="0" err="1">
                <a:latin typeface="Courier" charset="0"/>
                <a:ea typeface="Courier" charset="0"/>
                <a:cs typeface="Courier" charset="0"/>
              </a:rPr>
              <a:t>cause_a_NameError</a:t>
            </a:r>
            <a:endParaRPr lang="en-US" sz="2400" dirty="0">
              <a:latin typeface="Courier" charset="0"/>
              <a:ea typeface="Courier" charset="0"/>
              <a:cs typeface="Courier" charset="0"/>
            </a:endParaRPr>
          </a:p>
          <a:p>
            <a:r>
              <a:rPr lang="en-US" sz="2400" dirty="0">
                <a:latin typeface="Courier" charset="0"/>
                <a:ea typeface="Courier" charset="0"/>
                <a:cs typeface="Courier" charset="0"/>
              </a:rPr>
              <a:t>except </a:t>
            </a:r>
            <a:r>
              <a:rPr lang="en-US" sz="2400" dirty="0" err="1">
                <a:latin typeface="Courier" charset="0"/>
                <a:ea typeface="Courier" charset="0"/>
                <a:cs typeface="Courier" charset="0"/>
              </a:rPr>
              <a:t>NameError</a:t>
            </a:r>
            <a:r>
              <a:rPr lang="en-US" sz="2400" dirty="0">
                <a:latin typeface="Courier" charset="0"/>
                <a:ea typeface="Courier" charset="0"/>
                <a:cs typeface="Courier" charset="0"/>
              </a:rPr>
              <a:t> as err:</a:t>
            </a:r>
          </a:p>
          <a:p>
            <a:r>
              <a:rPr lang="en-US" sz="2400" dirty="0">
                <a:latin typeface="Courier" charset="0"/>
                <a:ea typeface="Courier" charset="0"/>
                <a:cs typeface="Courier" charset="0"/>
              </a:rPr>
              <a:t>	print(err, '-&gt; some extra text')</a:t>
            </a:r>
          </a:p>
        </p:txBody>
      </p:sp>
    </p:spTree>
    <p:extLst>
      <p:ext uri="{BB962C8B-B14F-4D97-AF65-F5344CB8AC3E}">
        <p14:creationId xmlns:p14="http://schemas.microsoft.com/office/powerpoint/2010/main" val="42177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2 vs 3</a:t>
            </a:r>
          </a:p>
        </p:txBody>
      </p:sp>
      <p:sp>
        <p:nvSpPr>
          <p:cNvPr id="3" name="Content Placeholder 2"/>
          <p:cNvSpPr>
            <a:spLocks noGrp="1"/>
          </p:cNvSpPr>
          <p:nvPr>
            <p:ph idx="1"/>
          </p:nvPr>
        </p:nvSpPr>
        <p:spPr/>
        <p:txBody>
          <a:bodyPr>
            <a:normAutofit lnSpcReduction="10000"/>
          </a:bodyPr>
          <a:lstStyle/>
          <a:p>
            <a:r>
              <a:rPr lang="en-US" dirty="0"/>
              <a:t>Python 3 is intentionally </a:t>
            </a:r>
            <a:r>
              <a:rPr lang="en-US" dirty="0">
                <a:solidFill>
                  <a:schemeClr val="tx2"/>
                </a:solidFill>
              </a:rPr>
              <a:t>backwards incompatible</a:t>
            </a:r>
          </a:p>
          <a:p>
            <a:pPr marL="342900" indent="-342900">
              <a:buFont typeface="Arial" charset="0"/>
              <a:buChar char="•"/>
            </a:pPr>
            <a:r>
              <a:rPr lang="en-US" b="0" dirty="0"/>
              <a:t>(But not </a:t>
            </a:r>
            <a:r>
              <a:rPr lang="en-US" b="0" i="1" dirty="0"/>
              <a:t>that</a:t>
            </a:r>
            <a:r>
              <a:rPr lang="en-US" b="0" dirty="0"/>
              <a:t> incompatible)</a:t>
            </a:r>
          </a:p>
          <a:p>
            <a:r>
              <a:rPr lang="en-US" dirty="0"/>
              <a:t>Biggest changes that matter for us:</a:t>
            </a:r>
          </a:p>
          <a:p>
            <a:pPr marL="342900" indent="-342900">
              <a:buFont typeface="Arial" charset="0"/>
              <a:buChar char="•"/>
            </a:pPr>
            <a:r>
              <a:rPr lang="en-US" b="0" dirty="0">
                <a:latin typeface="Courier" charset="0"/>
                <a:ea typeface="Courier" charset="0"/>
                <a:cs typeface="Courier" charset="0"/>
              </a:rPr>
              <a:t>print “statement”</a:t>
            </a:r>
            <a:r>
              <a:rPr lang="en-US" b="0" dirty="0"/>
              <a:t>	</a:t>
            </a:r>
            <a:r>
              <a:rPr lang="en-US" b="0" dirty="0">
                <a:sym typeface="Wingdings"/>
              </a:rPr>
              <a:t> </a:t>
            </a:r>
            <a:r>
              <a:rPr lang="en-US" b="0" dirty="0">
                <a:latin typeface="Courier" charset="0"/>
                <a:ea typeface="Courier" charset="0"/>
                <a:cs typeface="Courier" charset="0"/>
                <a:sym typeface="Wingdings"/>
              </a:rPr>
              <a:t>print(“function”)</a:t>
            </a:r>
          </a:p>
          <a:p>
            <a:pPr marL="342900" indent="-342900">
              <a:buFont typeface="Arial" charset="0"/>
              <a:buChar char="•"/>
            </a:pPr>
            <a:r>
              <a:rPr lang="en-US" b="0" dirty="0">
                <a:latin typeface="Courier" charset="0"/>
                <a:ea typeface="Courier" charset="0"/>
                <a:cs typeface="Courier" charset="0"/>
                <a:sym typeface="Wingdings"/>
              </a:rPr>
              <a:t>1/2 = 0			 1/2 = 0.5</a:t>
            </a:r>
            <a:r>
              <a:rPr lang="en-US" b="0" dirty="0">
                <a:ea typeface="Courier" charset="0"/>
                <a:cs typeface="Courier" charset="0"/>
                <a:sym typeface="Wingdings"/>
              </a:rPr>
              <a:t> and </a:t>
            </a:r>
            <a:r>
              <a:rPr lang="en-US" b="0" dirty="0">
                <a:latin typeface="Courier" charset="0"/>
                <a:ea typeface="Courier" charset="0"/>
                <a:cs typeface="Courier" charset="0"/>
                <a:sym typeface="Wingdings"/>
              </a:rPr>
              <a:t>1//2 = 0</a:t>
            </a:r>
          </a:p>
          <a:p>
            <a:pPr marL="342900" indent="-342900">
              <a:buFont typeface="Arial" charset="0"/>
              <a:buChar char="•"/>
            </a:pPr>
            <a:r>
              <a:rPr lang="en-US" b="0" dirty="0">
                <a:ea typeface="Courier" charset="0"/>
                <a:cs typeface="Courier" charset="0"/>
                <a:sym typeface="Wingdings"/>
              </a:rPr>
              <a:t>ASCII </a:t>
            </a:r>
            <a:r>
              <a:rPr lang="en-US" b="0" dirty="0" err="1">
                <a:latin typeface="Courier" charset="0"/>
                <a:ea typeface="Courier" charset="0"/>
                <a:cs typeface="Courier" charset="0"/>
                <a:sym typeface="Wingdings"/>
              </a:rPr>
              <a:t>str</a:t>
            </a:r>
            <a:r>
              <a:rPr lang="en-US" b="0" dirty="0">
                <a:ea typeface="Courier" charset="0"/>
                <a:cs typeface="Courier" charset="0"/>
                <a:sym typeface="Wingdings"/>
              </a:rPr>
              <a:t> default 		 default Unicode</a:t>
            </a:r>
          </a:p>
          <a:p>
            <a:r>
              <a:rPr lang="en-US" dirty="0">
                <a:ea typeface="Courier" charset="0"/>
                <a:cs typeface="Courier" charset="0"/>
                <a:sym typeface="Wingdings"/>
              </a:rPr>
              <a:t>Namespace ambiguity fixed:</a:t>
            </a:r>
          </a:p>
          <a:p>
            <a:r>
              <a:rPr lang="en-US" b="0" dirty="0">
                <a:latin typeface="Courier" charset="0"/>
                <a:ea typeface="Courier" charset="0"/>
                <a:cs typeface="Courier" charset="0"/>
                <a:sym typeface="Wingdings"/>
              </a:rPr>
              <a:t>	</a:t>
            </a:r>
            <a:r>
              <a:rPr lang="en-US" b="0" dirty="0" err="1">
                <a:latin typeface="Courier" charset="0"/>
                <a:ea typeface="Courier" charset="0"/>
                <a:cs typeface="Courier" charset="0"/>
                <a:sym typeface="Wingdings"/>
              </a:rPr>
              <a:t>i</a:t>
            </a:r>
            <a:r>
              <a:rPr lang="en-US" b="0" dirty="0">
                <a:latin typeface="Courier" charset="0"/>
                <a:ea typeface="Courier" charset="0"/>
                <a:cs typeface="Courier" charset="0"/>
                <a:sym typeface="Wingdings"/>
              </a:rPr>
              <a:t> = 1</a:t>
            </a:r>
          </a:p>
          <a:p>
            <a:r>
              <a:rPr lang="en-US" b="0" dirty="0">
                <a:latin typeface="Courier" charset="0"/>
                <a:ea typeface="Courier" charset="0"/>
                <a:cs typeface="Courier" charset="0"/>
                <a:sym typeface="Wingdings"/>
              </a:rPr>
              <a:t>	[</a:t>
            </a:r>
            <a:r>
              <a:rPr lang="en-US" b="0" dirty="0" err="1">
                <a:latin typeface="Courier" charset="0"/>
                <a:ea typeface="Courier" charset="0"/>
                <a:cs typeface="Courier" charset="0"/>
                <a:sym typeface="Wingdings"/>
              </a:rPr>
              <a:t>i</a:t>
            </a:r>
            <a:r>
              <a:rPr lang="en-US" b="0" dirty="0">
                <a:latin typeface="Courier" charset="0"/>
                <a:ea typeface="Courier" charset="0"/>
                <a:cs typeface="Courier" charset="0"/>
                <a:sym typeface="Wingdings"/>
              </a:rPr>
              <a:t> for </a:t>
            </a:r>
            <a:r>
              <a:rPr lang="en-US" b="0" dirty="0" err="1">
                <a:latin typeface="Courier" charset="0"/>
                <a:ea typeface="Courier" charset="0"/>
                <a:cs typeface="Courier" charset="0"/>
                <a:sym typeface="Wingdings"/>
              </a:rPr>
              <a:t>i</a:t>
            </a:r>
            <a:r>
              <a:rPr lang="en-US" b="0" dirty="0">
                <a:latin typeface="Courier" charset="0"/>
                <a:ea typeface="Courier" charset="0"/>
                <a:cs typeface="Courier" charset="0"/>
                <a:sym typeface="Wingdings"/>
              </a:rPr>
              <a:t> in range(5)]</a:t>
            </a:r>
          </a:p>
          <a:p>
            <a:r>
              <a:rPr lang="en-US" b="0" dirty="0">
                <a:latin typeface="Courier" charset="0"/>
                <a:ea typeface="Courier" charset="0"/>
                <a:cs typeface="Courier" charset="0"/>
                <a:sym typeface="Wingdings"/>
              </a:rPr>
              <a:t>	print(</a:t>
            </a:r>
            <a:r>
              <a:rPr lang="en-US" b="0" dirty="0" err="1">
                <a:latin typeface="Courier" charset="0"/>
                <a:ea typeface="Courier" charset="0"/>
                <a:cs typeface="Courier" charset="0"/>
                <a:sym typeface="Wingdings"/>
              </a:rPr>
              <a:t>i</a:t>
            </a:r>
            <a:r>
              <a:rPr lang="en-US" b="0" dirty="0">
                <a:latin typeface="Courier" charset="0"/>
                <a:ea typeface="Courier" charset="0"/>
                <a:cs typeface="Courier" charset="0"/>
                <a:sym typeface="Wingdings"/>
              </a:rPr>
              <a:t>)   # ????????</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60</a:t>
            </a:fld>
            <a:endParaRPr lang="en-US"/>
          </a:p>
        </p:txBody>
      </p:sp>
    </p:spTree>
    <p:extLst>
      <p:ext uri="{BB962C8B-B14F-4D97-AF65-F5344CB8AC3E}">
        <p14:creationId xmlns:p14="http://schemas.microsoft.com/office/powerpoint/2010/main" val="5623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052873" cy="1371600"/>
          </a:xfrm>
        </p:spPr>
        <p:txBody>
          <a:bodyPr/>
          <a:lstStyle/>
          <a:p>
            <a:r>
              <a:rPr lang="en-US" dirty="0"/>
              <a:t>To any Curmudgeons </a:t>
            </a:r>
            <a:r>
              <a:rPr lang="mr-IN" dirty="0"/>
              <a:t>…</a:t>
            </a:r>
            <a:r>
              <a:rPr lang="en-US" dirty="0"/>
              <a:t> </a:t>
            </a:r>
          </a:p>
        </p:txBody>
      </p:sp>
      <p:sp>
        <p:nvSpPr>
          <p:cNvPr id="3" name="Content Placeholder 2"/>
          <p:cNvSpPr>
            <a:spLocks noGrp="1"/>
          </p:cNvSpPr>
          <p:nvPr>
            <p:ph idx="1"/>
          </p:nvPr>
        </p:nvSpPr>
        <p:spPr/>
        <p:txBody>
          <a:bodyPr/>
          <a:lstStyle/>
          <a:p>
            <a:r>
              <a:rPr lang="en-US" dirty="0">
                <a:sym typeface="Wingdings"/>
              </a:rPr>
              <a:t>If you’re going to use Python 2 anyway, u</a:t>
            </a:r>
            <a:r>
              <a:rPr lang="en-US" dirty="0"/>
              <a:t>se the </a:t>
            </a:r>
            <a:r>
              <a:rPr lang="en-US" dirty="0">
                <a:latin typeface="Courier" charset="0"/>
                <a:ea typeface="Courier" charset="0"/>
                <a:cs typeface="Courier" charset="0"/>
              </a:rPr>
              <a:t>_future_</a:t>
            </a:r>
            <a:r>
              <a:rPr lang="en-US" dirty="0"/>
              <a:t> module:</a:t>
            </a:r>
          </a:p>
          <a:p>
            <a:pPr marL="342900" indent="-342900">
              <a:buFont typeface="Arial" charset="0"/>
              <a:buChar char="•"/>
            </a:pPr>
            <a:r>
              <a:rPr lang="en-US" b="0" dirty="0"/>
              <a:t>Python 3 introduces features that will throw runtime errors in Python 2 (e.g., </a:t>
            </a:r>
            <a:r>
              <a:rPr lang="en-US" b="0" dirty="0">
                <a:latin typeface="Courier" charset="0"/>
                <a:ea typeface="Courier" charset="0"/>
                <a:cs typeface="Courier" charset="0"/>
              </a:rPr>
              <a:t>with</a:t>
            </a:r>
            <a:r>
              <a:rPr lang="en-US" b="0" dirty="0"/>
              <a:t> statements)</a:t>
            </a:r>
          </a:p>
          <a:p>
            <a:pPr marL="342900" indent="-342900">
              <a:buFont typeface="Arial" charset="0"/>
              <a:buChar char="•"/>
            </a:pPr>
            <a:r>
              <a:rPr lang="en-US" b="0" dirty="0">
                <a:latin typeface="Courier" charset="0"/>
                <a:ea typeface="Courier" charset="0"/>
                <a:cs typeface="Courier" charset="0"/>
              </a:rPr>
              <a:t>_future_</a:t>
            </a:r>
            <a:r>
              <a:rPr lang="en-US" b="0" dirty="0">
                <a:ea typeface="Courier" charset="0"/>
                <a:cs typeface="Courier" charset="0"/>
              </a:rPr>
              <a:t> module incrementally brings 3 functionality into 2</a:t>
            </a:r>
          </a:p>
          <a:p>
            <a:pPr marL="342900" indent="-342900">
              <a:buFont typeface="Arial" charset="0"/>
              <a:buChar char="•"/>
            </a:pPr>
            <a:r>
              <a:rPr lang="en-US" b="0" dirty="0"/>
              <a:t>https://</a:t>
            </a:r>
            <a:r>
              <a:rPr lang="en-US" b="0" dirty="0" err="1"/>
              <a:t>docs.python.org</a:t>
            </a:r>
            <a:r>
              <a:rPr lang="en-US" b="0" dirty="0"/>
              <a:t>/2/library/__</a:t>
            </a:r>
            <a:r>
              <a:rPr lang="en-US" b="0" dirty="0" err="1"/>
              <a:t>future__.html</a:t>
            </a:r>
            <a:endParaRPr lang="en-US" b="0" dirty="0">
              <a:latin typeface="Courier" charset="0"/>
              <a:ea typeface="Courier" charset="0"/>
              <a:cs typeface="Courier" charset="0"/>
            </a:endParaRPr>
          </a:p>
          <a:p>
            <a:br>
              <a:rPr lang="en-US" b="0" dirty="0">
                <a:latin typeface="Courier" charset="0"/>
                <a:ea typeface="Courier" charset="0"/>
                <a:cs typeface="Courier" charset="0"/>
              </a:rPr>
            </a:br>
            <a:r>
              <a:rPr lang="en-US" b="0" dirty="0">
                <a:latin typeface="Courier" charset="0"/>
                <a:ea typeface="Courier" charset="0"/>
                <a:cs typeface="Courier" charset="0"/>
              </a:rPr>
              <a:t>from _future_ import division</a:t>
            </a:r>
          </a:p>
          <a:p>
            <a:r>
              <a:rPr lang="en-US" b="0" dirty="0">
                <a:latin typeface="Courier" charset="0"/>
                <a:ea typeface="Courier" charset="0"/>
                <a:cs typeface="Courier" charset="0"/>
              </a:rPr>
              <a:t>from _future_ import </a:t>
            </a:r>
            <a:r>
              <a:rPr lang="en-US" b="0" dirty="0" err="1">
                <a:latin typeface="Courier" charset="0"/>
                <a:ea typeface="Courier" charset="0"/>
                <a:cs typeface="Courier" charset="0"/>
              </a:rPr>
              <a:t>print_function</a:t>
            </a:r>
            <a:endParaRPr lang="en-US" b="0" dirty="0">
              <a:latin typeface="Courier" charset="0"/>
              <a:ea typeface="Courier" charset="0"/>
              <a:cs typeface="Courier" charset="0"/>
            </a:endParaRPr>
          </a:p>
          <a:p>
            <a:r>
              <a:rPr lang="en-US" b="0" dirty="0">
                <a:latin typeface="Courier" charset="0"/>
                <a:ea typeface="Courier" charset="0"/>
                <a:cs typeface="Courier" charset="0"/>
              </a:rPr>
              <a:t>from _future_ import please_just_use_python_3</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61</a:t>
            </a:fld>
            <a:endParaRPr lang="en-US"/>
          </a:p>
        </p:txBody>
      </p:sp>
    </p:spTree>
    <p:extLst>
      <p:ext uri="{BB962C8B-B14F-4D97-AF65-F5344CB8AC3E}">
        <p14:creationId xmlns:p14="http://schemas.microsoft.com/office/powerpoint/2010/main" val="19087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a:t>
            </a:r>
            <a:r>
              <a:rPr lang="en-US" dirty="0" err="1"/>
              <a:t>vS</a:t>
            </a:r>
            <a:r>
              <a:rPr lang="en-US" dirty="0"/>
              <a:t> R (For Data Scientists)</a:t>
            </a:r>
          </a:p>
        </p:txBody>
      </p:sp>
      <p:sp>
        <p:nvSpPr>
          <p:cNvPr id="3" name="Content Placeholder 2"/>
          <p:cNvSpPr>
            <a:spLocks noGrp="1"/>
          </p:cNvSpPr>
          <p:nvPr>
            <p:ph idx="1"/>
          </p:nvPr>
        </p:nvSpPr>
        <p:spPr>
          <a:xfrm>
            <a:off x="457200" y="1752600"/>
            <a:ext cx="4049475" cy="4663190"/>
          </a:xfrm>
        </p:spPr>
        <p:txBody>
          <a:bodyPr>
            <a:normAutofit lnSpcReduction="10000"/>
          </a:bodyPr>
          <a:lstStyle/>
          <a:p>
            <a:r>
              <a:rPr lang="en-US" dirty="0"/>
              <a:t>There is no right answer here!</a:t>
            </a:r>
          </a:p>
          <a:p>
            <a:pPr marL="342900" indent="-342900">
              <a:buFont typeface="Arial" charset="0"/>
              <a:buChar char="•"/>
            </a:pPr>
            <a:r>
              <a:rPr lang="en-US" dirty="0"/>
              <a:t>Python is a “full” programming language </a:t>
            </a:r>
            <a:r>
              <a:rPr lang="mr-IN" dirty="0"/>
              <a:t>–</a:t>
            </a:r>
            <a:r>
              <a:rPr lang="en-US" dirty="0"/>
              <a:t> easier to integrate with systems in the field</a:t>
            </a:r>
          </a:p>
          <a:p>
            <a:pPr marL="342900" indent="-342900">
              <a:buFont typeface="Arial" charset="0"/>
              <a:buChar char="•"/>
            </a:pPr>
            <a:r>
              <a:rPr lang="en-US" dirty="0"/>
              <a:t>R has a more mature set of pure stats libraries </a:t>
            </a:r>
            <a:r>
              <a:rPr lang="mr-IN" dirty="0"/>
              <a:t>…</a:t>
            </a:r>
            <a:endParaRPr lang="en-US" dirty="0"/>
          </a:p>
          <a:p>
            <a:pPr marL="342900" indent="-342900">
              <a:buFont typeface="Arial" charset="0"/>
              <a:buChar char="•"/>
            </a:pPr>
            <a:r>
              <a:rPr lang="mr-IN" dirty="0"/>
              <a:t>…</a:t>
            </a:r>
            <a:r>
              <a:rPr lang="en-US" dirty="0"/>
              <a:t> but Python is catching up quickly </a:t>
            </a:r>
            <a:r>
              <a:rPr lang="mr-IN" dirty="0"/>
              <a:t>…</a:t>
            </a:r>
            <a:endParaRPr lang="en-US" dirty="0"/>
          </a:p>
          <a:p>
            <a:pPr marL="342900" indent="-342900">
              <a:buFont typeface="Arial" charset="0"/>
              <a:buChar char="•"/>
            </a:pPr>
            <a:r>
              <a:rPr lang="mr-IN" dirty="0"/>
              <a:t>…</a:t>
            </a:r>
            <a:r>
              <a:rPr lang="en-US" dirty="0"/>
              <a:t> and is already ahead </a:t>
            </a:r>
            <a:r>
              <a:rPr lang="en-US" dirty="0">
                <a:solidFill>
                  <a:schemeClr val="tx2"/>
                </a:solidFill>
              </a:rPr>
              <a:t>specifically for ML</a:t>
            </a:r>
            <a:r>
              <a:rPr lang="en-US" dirty="0"/>
              <a:t>.</a:t>
            </a:r>
          </a:p>
          <a:p>
            <a:r>
              <a:rPr lang="en-US" dirty="0"/>
              <a:t>You will see Python more in the tech industry.</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62</a:t>
            </a:fld>
            <a:endParaRPr lang="en-US"/>
          </a:p>
        </p:txBody>
      </p:sp>
      <p:pic>
        <p:nvPicPr>
          <p:cNvPr id="5" name="Picture 4"/>
          <p:cNvPicPr>
            <a:picLocks noChangeAspect="1"/>
          </p:cNvPicPr>
          <p:nvPr/>
        </p:nvPicPr>
        <p:blipFill>
          <a:blip r:embed="rId2"/>
          <a:stretch>
            <a:fillRect/>
          </a:stretch>
        </p:blipFill>
        <p:spPr>
          <a:xfrm>
            <a:off x="4509358" y="1558719"/>
            <a:ext cx="4375879" cy="3737339"/>
          </a:xfrm>
          <a:prstGeom prst="rect">
            <a:avLst/>
          </a:prstGeom>
        </p:spPr>
      </p:pic>
      <p:pic>
        <p:nvPicPr>
          <p:cNvPr id="6" name="Picture 5">
            <a:extLst>
              <a:ext uri="{FF2B5EF4-FFF2-40B4-BE49-F238E27FC236}">
                <a16:creationId xmlns:a16="http://schemas.microsoft.com/office/drawing/2014/main" id="{872675BC-1EE3-AE48-8799-7F4F6C11475C}"/>
              </a:ext>
            </a:extLst>
          </p:cNvPr>
          <p:cNvPicPr>
            <a:picLocks noChangeAspect="1"/>
          </p:cNvPicPr>
          <p:nvPr/>
        </p:nvPicPr>
        <p:blipFill>
          <a:blip r:embed="rId3"/>
          <a:stretch>
            <a:fillRect/>
          </a:stretch>
        </p:blipFill>
        <p:spPr>
          <a:xfrm>
            <a:off x="4598075" y="4210049"/>
            <a:ext cx="4013200" cy="2400300"/>
          </a:xfrm>
          <a:prstGeom prst="rect">
            <a:avLst/>
          </a:prstGeom>
        </p:spPr>
      </p:pic>
    </p:spTree>
    <p:extLst>
      <p:ext uri="{BB962C8B-B14F-4D97-AF65-F5344CB8AC3E}">
        <p14:creationId xmlns:p14="http://schemas.microsoft.com/office/powerpoint/2010/main" val="21229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resources</a:t>
            </a:r>
          </a:p>
        </p:txBody>
      </p:sp>
      <p:sp>
        <p:nvSpPr>
          <p:cNvPr id="3" name="Content Placeholder 2"/>
          <p:cNvSpPr>
            <a:spLocks noGrp="1"/>
          </p:cNvSpPr>
          <p:nvPr>
            <p:ph idx="1"/>
          </p:nvPr>
        </p:nvSpPr>
        <p:spPr/>
        <p:txBody>
          <a:bodyPr>
            <a:normAutofit lnSpcReduction="10000"/>
          </a:bodyPr>
          <a:lstStyle/>
          <a:p>
            <a:r>
              <a:rPr lang="en-US" dirty="0"/>
              <a:t>Plenty of tutorials on the web:</a:t>
            </a:r>
          </a:p>
          <a:p>
            <a:pPr marL="342900" indent="-342900">
              <a:buFont typeface="Arial" charset="0"/>
              <a:buChar char="•"/>
            </a:pPr>
            <a:r>
              <a:rPr lang="en-US" b="0" dirty="0"/>
              <a:t>https://</a:t>
            </a:r>
            <a:r>
              <a:rPr lang="en-US" b="0" dirty="0" err="1"/>
              <a:t>www.learnpython.org</a:t>
            </a:r>
            <a:r>
              <a:rPr lang="en-US" b="0" dirty="0"/>
              <a:t>/</a:t>
            </a:r>
          </a:p>
          <a:p>
            <a:endParaRPr lang="en-US" dirty="0"/>
          </a:p>
          <a:p>
            <a:r>
              <a:rPr lang="en-US" dirty="0"/>
              <a:t>Work through Project 0, which will take you through some baby steps with Python and the Pandas library:</a:t>
            </a:r>
          </a:p>
          <a:p>
            <a:pPr marL="342900" indent="-342900">
              <a:buFont typeface="Arial" charset="0"/>
              <a:buChar char="•"/>
            </a:pPr>
            <a:r>
              <a:rPr lang="en-US" b="0" dirty="0"/>
              <a:t>(We’ll also post some readings soon.)</a:t>
            </a:r>
          </a:p>
          <a:p>
            <a:endParaRPr lang="en-US" dirty="0"/>
          </a:p>
          <a:p>
            <a:r>
              <a:rPr lang="en-US" dirty="0"/>
              <a:t>Come hang out at office hours (or chat with me privately)</a:t>
            </a:r>
          </a:p>
          <a:p>
            <a:pPr marL="342900" indent="-342900">
              <a:buFont typeface="Arial" charset="0"/>
              <a:buChar char="•"/>
            </a:pPr>
            <a:r>
              <a:rPr lang="en-US" b="0" dirty="0"/>
              <a:t>Office hours will be on the website/Piazza very soon.</a:t>
            </a:r>
          </a:p>
          <a:p>
            <a:pPr marL="342900" indent="-342900">
              <a:buFont typeface="Arial" charset="0"/>
              <a:buChar char="•"/>
            </a:pPr>
            <a:r>
              <a:rPr lang="en-US" b="0" dirty="0"/>
              <a:t>Also, email me – I realize your schedules are not like undergrads’ schedules </a:t>
            </a:r>
            <a:r>
              <a:rPr lang="en-US" b="0" dirty="0">
                <a:sym typeface="Wingdings" pitchFamily="2" charset="2"/>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63</a:t>
            </a:fld>
            <a:endParaRPr lang="en-US"/>
          </a:p>
        </p:txBody>
      </p:sp>
    </p:spTree>
    <p:extLst>
      <p:ext uri="{BB962C8B-B14F-4D97-AF65-F5344CB8AC3E}">
        <p14:creationId xmlns:p14="http://schemas.microsoft.com/office/powerpoint/2010/main" val="28535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64</a:t>
            </a:fld>
            <a:endParaRPr lang="en-US"/>
          </a:p>
        </p:txBody>
      </p:sp>
      <p:sp>
        <p:nvSpPr>
          <p:cNvPr id="6" name="Rectangle 5"/>
          <p:cNvSpPr/>
          <p:nvPr/>
        </p:nvSpPr>
        <p:spPr>
          <a:xfrm>
            <a:off x="-299803" y="-254833"/>
            <a:ext cx="9638675"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99804" y="6233714"/>
            <a:ext cx="9638675"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379476"/>
            <a:ext cx="9144000" cy="6099048"/>
          </a:xfrm>
          <a:prstGeom prst="rect">
            <a:avLst/>
          </a:prstGeom>
        </p:spPr>
      </p:pic>
    </p:spTree>
    <p:extLst>
      <p:ext uri="{BB962C8B-B14F-4D97-AF65-F5344CB8AC3E}">
        <p14:creationId xmlns:p14="http://schemas.microsoft.com/office/powerpoint/2010/main" val="4215156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65</a:t>
            </a:fld>
            <a:endParaRPr lang="en-US" dirty="0"/>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2">
              <a:schemeClr val="dk1"/>
            </a:lnRef>
            <a:fillRef idx="1">
              <a:schemeClr val="lt1"/>
            </a:fillRef>
            <a:effectRef idx="0">
              <a:schemeClr val="dk1"/>
            </a:effectRef>
            <a:fontRef idx="minor">
              <a:schemeClr val="dk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2">
              <a:schemeClr val="dk1"/>
            </a:lnRef>
            <a:fillRef idx="1">
              <a:schemeClr val="lt1"/>
            </a:fillRef>
            <a:effectRef idx="0">
              <a:schemeClr val="dk1"/>
            </a:effectRef>
            <a:fontRef idx="minor">
              <a:schemeClr val="dk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2">
              <a:schemeClr val="dk1"/>
            </a:lnRef>
            <a:fillRef idx="1">
              <a:schemeClr val="lt1"/>
            </a:fillRef>
            <a:effectRef idx="0">
              <a:schemeClr val="dk1"/>
            </a:effectRef>
            <a:fontRef idx="minor">
              <a:schemeClr val="dk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2">
              <a:schemeClr val="dk1"/>
            </a:lnRef>
            <a:fillRef idx="1">
              <a:schemeClr val="lt1"/>
            </a:fillRef>
            <a:effectRef idx="0">
              <a:schemeClr val="dk1"/>
            </a:effectRef>
            <a:fontRef idx="minor">
              <a:schemeClr val="dk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2">
              <a:schemeClr val="dk1"/>
            </a:lnRef>
            <a:fillRef idx="1">
              <a:schemeClr val="lt1"/>
            </a:fillRef>
            <a:effectRef idx="0">
              <a:schemeClr val="dk1"/>
            </a:effectRef>
            <a:fontRef idx="minor">
              <a:schemeClr val="dk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2">
              <a:schemeClr val="dk1"/>
            </a:lnRef>
            <a:fillRef idx="1">
              <a:schemeClr val="lt1"/>
            </a:fillRef>
            <a:effectRef idx="0">
              <a:schemeClr val="dk1"/>
            </a:effectRef>
            <a:fontRef idx="minor">
              <a:schemeClr val="dk1"/>
            </a:fontRef>
          </p:style>
        </p:cxnSp>
      </p:grpSp>
      <p:sp>
        <p:nvSpPr>
          <p:cNvPr id="3" name="Down Arrow 2"/>
          <p:cNvSpPr/>
          <p:nvPr/>
        </p:nvSpPr>
        <p:spPr>
          <a:xfrm rot="7906186">
            <a:off x="2020921" y="3620013"/>
            <a:ext cx="959371" cy="2322535"/>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stretch>
            <a:fillRect/>
          </a:stretch>
        </p:blipFill>
        <p:spPr>
          <a:xfrm>
            <a:off x="4007869" y="5226470"/>
            <a:ext cx="3263926" cy="1102457"/>
          </a:xfrm>
          <a:prstGeom prst="rect">
            <a:avLst/>
          </a:prstGeom>
        </p:spPr>
      </p:pic>
      <p:sp>
        <p:nvSpPr>
          <p:cNvPr id="10" name="TextBox 9"/>
          <p:cNvSpPr txBox="1"/>
          <p:nvPr/>
        </p:nvSpPr>
        <p:spPr>
          <a:xfrm>
            <a:off x="2847181" y="5375369"/>
            <a:ext cx="1543987" cy="646331"/>
          </a:xfrm>
          <a:prstGeom prst="rect">
            <a:avLst/>
          </a:prstGeom>
          <a:noFill/>
        </p:spPr>
        <p:txBody>
          <a:bodyPr wrap="square" rtlCol="0">
            <a:spAutoFit/>
          </a:bodyPr>
          <a:lstStyle/>
          <a:p>
            <a:pPr algn="r"/>
            <a:r>
              <a:rPr lang="en-US" sz="3600" dirty="0">
                <a:solidFill>
                  <a:schemeClr val="tx1">
                    <a:lumMod val="65000"/>
                    <a:lumOff val="35000"/>
                  </a:schemeClr>
                </a:solidFill>
              </a:rPr>
              <a:t>with</a:t>
            </a:r>
          </a:p>
        </p:txBody>
      </p:sp>
      <p:sp>
        <p:nvSpPr>
          <p:cNvPr id="33" name="TextBox 32"/>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Thanks: Zico </a:t>
            </a:r>
            <a:r>
              <a:rPr lang="en-US" sz="1600" dirty="0" err="1">
                <a:solidFill>
                  <a:schemeClr val="bg1">
                    <a:lumMod val="50000"/>
                  </a:schemeClr>
                </a:solidFill>
              </a:rPr>
              <a:t>Kolter’s</a:t>
            </a:r>
            <a:r>
              <a:rPr lang="en-US" sz="1600" dirty="0">
                <a:solidFill>
                  <a:schemeClr val="bg1">
                    <a:lumMod val="50000"/>
                  </a:schemeClr>
                </a:solidFill>
              </a:rPr>
              <a:t> 15-388</a:t>
            </a:r>
          </a:p>
        </p:txBody>
      </p:sp>
    </p:spTree>
    <p:extLst>
      <p:ext uri="{BB962C8B-B14F-4D97-AF65-F5344CB8AC3E}">
        <p14:creationId xmlns:p14="http://schemas.microsoft.com/office/powerpoint/2010/main" val="4212942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5823679" cy="1371600"/>
          </a:xfrm>
        </p:spPr>
        <p:txBody>
          <a:bodyPr/>
          <a:lstStyle/>
          <a:p>
            <a:r>
              <a:rPr lang="en-US" dirty="0" err="1"/>
              <a:t>GotTa</a:t>
            </a:r>
            <a:r>
              <a:rPr lang="en-US" dirty="0"/>
              <a:t> Catch ‘</a:t>
            </a:r>
            <a:r>
              <a:rPr lang="en-US" dirty="0" err="1"/>
              <a:t>Em</a:t>
            </a:r>
            <a:r>
              <a:rPr lang="en-US" dirty="0"/>
              <a:t> All</a:t>
            </a:r>
          </a:p>
        </p:txBody>
      </p:sp>
      <p:sp>
        <p:nvSpPr>
          <p:cNvPr id="3" name="Content Placeholder 2"/>
          <p:cNvSpPr>
            <a:spLocks noGrp="1"/>
          </p:cNvSpPr>
          <p:nvPr>
            <p:ph idx="1"/>
          </p:nvPr>
        </p:nvSpPr>
        <p:spPr/>
        <p:txBody>
          <a:bodyPr/>
          <a:lstStyle/>
          <a:p>
            <a:r>
              <a:rPr lang="en-US" dirty="0"/>
              <a:t>Five ways to get data:</a:t>
            </a:r>
          </a:p>
          <a:p>
            <a:pPr marL="342900" indent="-342900">
              <a:buFont typeface="Arial" charset="0"/>
              <a:buChar char="•"/>
            </a:pPr>
            <a:r>
              <a:rPr lang="en-US" dirty="0"/>
              <a:t>Direct download and load from local storage</a:t>
            </a:r>
          </a:p>
          <a:p>
            <a:pPr marL="342900" indent="-342900">
              <a:buFont typeface="Arial" charset="0"/>
              <a:buChar char="•"/>
            </a:pPr>
            <a:r>
              <a:rPr lang="en-US" dirty="0"/>
              <a:t>Generate locally via downloaded code (e.g., simulation)</a:t>
            </a:r>
          </a:p>
          <a:p>
            <a:pPr marL="342900" indent="-342900">
              <a:buFont typeface="Arial" charset="0"/>
              <a:buChar char="•"/>
            </a:pPr>
            <a:r>
              <a:rPr lang="en-US" dirty="0"/>
              <a:t>Query data from a database (covered in a few lectures)</a:t>
            </a:r>
          </a:p>
          <a:p>
            <a:pPr marL="342900" indent="-342900">
              <a:buFont typeface="Arial" charset="0"/>
              <a:buChar char="•"/>
            </a:pPr>
            <a:r>
              <a:rPr lang="en-US" dirty="0"/>
              <a:t>Query an API from the intra/internet</a:t>
            </a:r>
          </a:p>
          <a:p>
            <a:pPr marL="342900" indent="-342900">
              <a:buFont typeface="Arial" charset="0"/>
              <a:buChar char="•"/>
            </a:pPr>
            <a:r>
              <a:rPr lang="en-US" dirty="0"/>
              <a:t>Scrape data from a webpage</a:t>
            </a:r>
          </a:p>
        </p:txBody>
      </p:sp>
      <p:sp>
        <p:nvSpPr>
          <p:cNvPr id="4" name="Slide Number Placeholder 3"/>
          <p:cNvSpPr>
            <a:spLocks noGrp="1"/>
          </p:cNvSpPr>
          <p:nvPr>
            <p:ph type="sldNum" sz="quarter" idx="12"/>
          </p:nvPr>
        </p:nvSpPr>
        <p:spPr/>
        <p:txBody>
          <a:bodyPr/>
          <a:lstStyle/>
          <a:p>
            <a:fld id="{A2EF37A0-74FC-AB4F-AE4C-D9BFC6719E9F}" type="slidenum">
              <a:rPr lang="en-US" smtClean="0"/>
              <a:t>66</a:t>
            </a:fld>
            <a:endParaRPr lang="en-US"/>
          </a:p>
        </p:txBody>
      </p:sp>
      <p:pic>
        <p:nvPicPr>
          <p:cNvPr id="5" name="Picture 4"/>
          <p:cNvPicPr>
            <a:picLocks noChangeAspect="1"/>
          </p:cNvPicPr>
          <p:nvPr/>
        </p:nvPicPr>
        <p:blipFill>
          <a:blip r:embed="rId2"/>
          <a:stretch>
            <a:fillRect/>
          </a:stretch>
        </p:blipFill>
        <p:spPr>
          <a:xfrm>
            <a:off x="6970479" y="464693"/>
            <a:ext cx="1657246" cy="1657246"/>
          </a:xfrm>
          <a:prstGeom prst="rect">
            <a:avLst/>
          </a:prstGeom>
        </p:spPr>
      </p:pic>
      <p:grpSp>
        <p:nvGrpSpPr>
          <p:cNvPr id="8" name="Group 7"/>
          <p:cNvGrpSpPr/>
          <p:nvPr/>
        </p:nvGrpSpPr>
        <p:grpSpPr>
          <a:xfrm>
            <a:off x="5351491" y="3582649"/>
            <a:ext cx="2938070" cy="749508"/>
            <a:chOff x="5351491" y="3582649"/>
            <a:chExt cx="2938070" cy="749508"/>
          </a:xfrm>
        </p:grpSpPr>
        <p:sp>
          <p:nvSpPr>
            <p:cNvPr id="6" name="Right Brace 5"/>
            <p:cNvSpPr/>
            <p:nvPr/>
          </p:nvSpPr>
          <p:spPr>
            <a:xfrm>
              <a:off x="5351491" y="3582649"/>
              <a:ext cx="329784" cy="749508"/>
            </a:xfrm>
            <a:prstGeom prst="righ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7" name="TextBox 6"/>
            <p:cNvSpPr txBox="1"/>
            <p:nvPr/>
          </p:nvSpPr>
          <p:spPr>
            <a:xfrm>
              <a:off x="5711253" y="3762532"/>
              <a:ext cx="2578308" cy="369332"/>
            </a:xfrm>
            <a:prstGeom prst="rect">
              <a:avLst/>
            </a:prstGeom>
            <a:noFill/>
          </p:spPr>
          <p:txBody>
            <a:bodyPr wrap="square" rtlCol="0">
              <a:spAutoFit/>
            </a:bodyPr>
            <a:lstStyle/>
            <a:p>
              <a:r>
                <a:rPr lang="en-US"/>
                <a:t>Covered today.</a:t>
              </a:r>
              <a:endParaRPr lang="en-US" dirty="0"/>
            </a:p>
          </p:txBody>
        </p:sp>
      </p:grpSp>
    </p:spTree>
    <p:extLst>
      <p:ext uri="{BB962C8B-B14F-4D97-AF65-F5344CB8AC3E}">
        <p14:creationId xmlns:p14="http://schemas.microsoft.com/office/powerpoint/2010/main" val="28956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Wherefore art thou, API?</a:t>
            </a:r>
          </a:p>
        </p:txBody>
      </p:sp>
      <p:sp>
        <p:nvSpPr>
          <p:cNvPr id="3" name="Content Placeholder 2"/>
          <p:cNvSpPr>
            <a:spLocks noGrp="1"/>
          </p:cNvSpPr>
          <p:nvPr>
            <p:ph idx="1"/>
          </p:nvPr>
        </p:nvSpPr>
        <p:spPr/>
        <p:txBody>
          <a:bodyPr/>
          <a:lstStyle/>
          <a:p>
            <a:r>
              <a:rPr lang="en-US" dirty="0"/>
              <a:t>A web-based </a:t>
            </a:r>
            <a:r>
              <a:rPr lang="en-US" dirty="0">
                <a:solidFill>
                  <a:schemeClr val="tx2"/>
                </a:solidFill>
              </a:rPr>
              <a:t>A</a:t>
            </a:r>
            <a:r>
              <a:rPr lang="en-US" dirty="0"/>
              <a:t>pplication </a:t>
            </a:r>
            <a:r>
              <a:rPr lang="en-US" dirty="0">
                <a:solidFill>
                  <a:schemeClr val="tx2"/>
                </a:solidFill>
              </a:rPr>
              <a:t>P</a:t>
            </a:r>
            <a:r>
              <a:rPr lang="en-US" dirty="0"/>
              <a:t>rogramming </a:t>
            </a:r>
            <a:r>
              <a:rPr lang="en-US" dirty="0">
                <a:solidFill>
                  <a:schemeClr val="tx2"/>
                </a:solidFill>
              </a:rPr>
              <a:t>I</a:t>
            </a:r>
            <a:r>
              <a:rPr lang="en-US" dirty="0"/>
              <a:t>nterface (API) like we’ll be using in this class is a contract between a server and a user stating:</a:t>
            </a:r>
          </a:p>
          <a:p>
            <a:pPr algn="ctr"/>
            <a:br>
              <a:rPr lang="en-US" dirty="0"/>
            </a:br>
            <a:r>
              <a:rPr lang="en-US" dirty="0">
                <a:solidFill>
                  <a:schemeClr val="tx2"/>
                </a:solidFill>
              </a:rPr>
              <a:t>“If you send me a specific request, I will return some information in a structured and documented format.”</a:t>
            </a:r>
          </a:p>
          <a:p>
            <a:endParaRPr lang="en-US" dirty="0"/>
          </a:p>
          <a:p>
            <a:r>
              <a:rPr lang="en-US" dirty="0"/>
              <a:t>(More generally, APIs can also perform actions, may not be web-based, be a set of protocols for communicating between processes, between an application and an OS, etc.)</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67</a:t>
            </a:fld>
            <a:endParaRPr lang="en-US"/>
          </a:p>
        </p:txBody>
      </p:sp>
    </p:spTree>
    <p:extLst>
      <p:ext uri="{BB962C8B-B14F-4D97-AF65-F5344CB8AC3E}">
        <p14:creationId xmlns:p14="http://schemas.microsoft.com/office/powerpoint/2010/main" val="15371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“Send me a specific request”</a:t>
            </a:r>
          </a:p>
        </p:txBody>
      </p:sp>
      <p:sp>
        <p:nvSpPr>
          <p:cNvPr id="3" name="Content Placeholder 2"/>
          <p:cNvSpPr>
            <a:spLocks noGrp="1"/>
          </p:cNvSpPr>
          <p:nvPr>
            <p:ph idx="1"/>
          </p:nvPr>
        </p:nvSpPr>
        <p:spPr/>
        <p:txBody>
          <a:bodyPr/>
          <a:lstStyle/>
          <a:p>
            <a:r>
              <a:rPr lang="en-US" dirty="0"/>
              <a:t>Most web API queries we’ll be doing will use HTTP requests:</a:t>
            </a:r>
            <a:endParaRPr lang="en-US" b="0" dirty="0"/>
          </a:p>
          <a:p>
            <a:pPr marL="342900" indent="-342900">
              <a:buFont typeface="Arial" charset="0"/>
              <a:buChar char="•"/>
            </a:pPr>
            <a:r>
              <a:rPr lang="en-US" b="0" dirty="0" err="1">
                <a:latin typeface="Courier" charset="0"/>
                <a:ea typeface="Courier" charset="0"/>
                <a:cs typeface="Courier" charset="0"/>
              </a:rPr>
              <a:t>conda</a:t>
            </a:r>
            <a:r>
              <a:rPr lang="en-US" b="0" dirty="0">
                <a:latin typeface="Courier" charset="0"/>
                <a:ea typeface="Courier" charset="0"/>
                <a:cs typeface="Courier" charset="0"/>
              </a:rPr>
              <a:t> install </a:t>
            </a:r>
            <a:r>
              <a:rPr lang="mr-IN" b="0" dirty="0">
                <a:latin typeface="Courier" charset="0"/>
                <a:ea typeface="Courier" charset="0"/>
                <a:cs typeface="Courier" charset="0"/>
              </a:rPr>
              <a:t>–</a:t>
            </a:r>
            <a:r>
              <a:rPr lang="en-US" b="0" dirty="0">
                <a:latin typeface="Courier" charset="0"/>
                <a:ea typeface="Courier" charset="0"/>
                <a:cs typeface="Courier" charset="0"/>
              </a:rPr>
              <a:t>c anaconda requests=2.12.4</a:t>
            </a:r>
          </a:p>
        </p:txBody>
      </p:sp>
      <p:sp>
        <p:nvSpPr>
          <p:cNvPr id="4" name="Slide Number Placeholder 3"/>
          <p:cNvSpPr>
            <a:spLocks noGrp="1"/>
          </p:cNvSpPr>
          <p:nvPr>
            <p:ph type="sldNum" sz="quarter" idx="12"/>
          </p:nvPr>
        </p:nvSpPr>
        <p:spPr/>
        <p:txBody>
          <a:bodyPr/>
          <a:lstStyle/>
          <a:p>
            <a:fld id="{A2EF37A0-74FC-AB4F-AE4C-D9BFC6719E9F}" type="slidenum">
              <a:rPr lang="en-US" smtClean="0"/>
              <a:t>68</a:t>
            </a:fld>
            <a:endParaRPr lang="en-US"/>
          </a:p>
        </p:txBody>
      </p:sp>
      <p:sp>
        <p:nvSpPr>
          <p:cNvPr id="5" name="TextBox 4"/>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http://</a:t>
            </a:r>
            <a:r>
              <a:rPr lang="en-US" sz="1600" dirty="0" err="1">
                <a:solidFill>
                  <a:schemeClr val="bg1">
                    <a:lumMod val="50000"/>
                  </a:schemeClr>
                </a:solidFill>
              </a:rPr>
              <a:t>docs.python-requests.org</a:t>
            </a:r>
            <a:r>
              <a:rPr lang="en-US" sz="1600" dirty="0">
                <a:solidFill>
                  <a:schemeClr val="bg1">
                    <a:lumMod val="50000"/>
                  </a:schemeClr>
                </a:solidFill>
              </a:rPr>
              <a:t>/</a:t>
            </a:r>
            <a:r>
              <a:rPr lang="en-US" sz="1600" dirty="0" err="1">
                <a:solidFill>
                  <a:schemeClr val="bg1">
                    <a:lumMod val="50000"/>
                  </a:schemeClr>
                </a:solidFill>
              </a:rPr>
              <a:t>en</a:t>
            </a:r>
            <a:r>
              <a:rPr lang="en-US" sz="1600" dirty="0">
                <a:solidFill>
                  <a:schemeClr val="bg1">
                    <a:lumMod val="50000"/>
                  </a:schemeClr>
                </a:solidFill>
              </a:rPr>
              <a:t>/master/</a:t>
            </a:r>
          </a:p>
        </p:txBody>
      </p:sp>
      <p:sp>
        <p:nvSpPr>
          <p:cNvPr id="6" name="Rounded Rectangle 5"/>
          <p:cNvSpPr/>
          <p:nvPr/>
        </p:nvSpPr>
        <p:spPr>
          <a:xfrm>
            <a:off x="427219" y="2592027"/>
            <a:ext cx="7997252" cy="8074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b="1" dirty="0">
                <a:latin typeface="Courier" charset="0"/>
                <a:ea typeface="Courier" charset="0"/>
                <a:cs typeface="Courier" charset="0"/>
              </a:rPr>
              <a:t>(	</a:t>
            </a:r>
            <a:r>
              <a:rPr lang="en-US" dirty="0">
                <a:latin typeface="Courier" charset="0"/>
                <a:ea typeface="Courier" charset="0"/>
                <a:cs typeface="Courier" charset="0"/>
              </a:rPr>
              <a:t>'https://</a:t>
            </a:r>
            <a:r>
              <a:rPr lang="en-US" dirty="0" err="1">
                <a:latin typeface="Courier" charset="0"/>
                <a:ea typeface="Courier" charset="0"/>
                <a:cs typeface="Courier" charset="0"/>
              </a:rPr>
              <a:t>api.github.com</a:t>
            </a:r>
            <a:r>
              <a:rPr lang="en-US" dirty="0">
                <a:latin typeface="Courier" charset="0"/>
                <a:ea typeface="Courier" charset="0"/>
                <a:cs typeface="Courier" charset="0"/>
              </a:rPr>
              <a:t>/user'</a:t>
            </a:r>
            <a:r>
              <a:rPr lang="en-US" b="1" dirty="0">
                <a:latin typeface="Courier" charset="0"/>
                <a:ea typeface="Courier" charset="0"/>
                <a:cs typeface="Courier" charset="0"/>
              </a:rPr>
              <a:t>,</a:t>
            </a:r>
            <a:r>
              <a:rPr lang="en-US" dirty="0">
                <a:latin typeface="Courier" charset="0"/>
                <a:ea typeface="Courier" charset="0"/>
                <a:cs typeface="Courier" charset="0"/>
              </a:rPr>
              <a:t> 							</a:t>
            </a:r>
            <a:r>
              <a:rPr lang="en-US" dirty="0" err="1">
                <a:latin typeface="Courier" charset="0"/>
                <a:ea typeface="Courier" charset="0"/>
                <a:cs typeface="Courier" charset="0"/>
              </a:rPr>
              <a:t>auth</a:t>
            </a:r>
            <a:r>
              <a:rPr lang="en-US" dirty="0">
                <a:latin typeface="Courier" charset="0"/>
                <a:ea typeface="Courier" charset="0"/>
                <a:cs typeface="Courier" charset="0"/>
              </a:rPr>
              <a:t>=</a:t>
            </a:r>
            <a:r>
              <a:rPr lang="en-US" b="1" dirty="0">
                <a:latin typeface="Courier" charset="0"/>
                <a:ea typeface="Courier" charset="0"/>
                <a:cs typeface="Courier" charset="0"/>
              </a:rPr>
              <a:t>(</a:t>
            </a:r>
            <a:r>
              <a:rPr lang="en-US" dirty="0">
                <a:latin typeface="Courier" charset="0"/>
                <a:ea typeface="Courier" charset="0"/>
                <a:cs typeface="Courier" charset="0"/>
              </a:rPr>
              <a:t>'user'</a:t>
            </a:r>
            <a:r>
              <a:rPr lang="en-US" b="1" dirty="0">
                <a:latin typeface="Courier" charset="0"/>
                <a:ea typeface="Courier" charset="0"/>
                <a:cs typeface="Courier" charset="0"/>
              </a:rPr>
              <a:t>,</a:t>
            </a:r>
            <a:r>
              <a:rPr lang="en-US" dirty="0">
                <a:latin typeface="Courier" charset="0"/>
                <a:ea typeface="Courier" charset="0"/>
                <a:cs typeface="Courier" charset="0"/>
              </a:rPr>
              <a:t> 'pass'</a:t>
            </a:r>
            <a:r>
              <a:rPr lang="en-US" b="1" dirty="0">
                <a:latin typeface="Courier" charset="0"/>
                <a:ea typeface="Courier" charset="0"/>
                <a:cs typeface="Courier" charset="0"/>
              </a:rPr>
              <a:t>)   )</a:t>
            </a:r>
            <a:endParaRPr lang="en-US" dirty="0">
              <a:latin typeface="Courier" charset="0"/>
              <a:ea typeface="Courier" charset="0"/>
              <a:cs typeface="Courier" charset="0"/>
            </a:endParaRPr>
          </a:p>
        </p:txBody>
      </p:sp>
      <p:sp>
        <p:nvSpPr>
          <p:cNvPr id="7" name="Rounded Rectangle 6"/>
          <p:cNvSpPr/>
          <p:nvPr/>
        </p:nvSpPr>
        <p:spPr>
          <a:xfrm>
            <a:off x="427219" y="4016098"/>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200</a:t>
            </a:r>
          </a:p>
        </p:txBody>
      </p:sp>
      <p:sp>
        <p:nvSpPr>
          <p:cNvPr id="9" name="Rounded Rectangle 8"/>
          <p:cNvSpPr/>
          <p:nvPr/>
        </p:nvSpPr>
        <p:spPr>
          <a:xfrm>
            <a:off x="427219" y="3488336"/>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r.status_code</a:t>
            </a:r>
            <a:endParaRPr lang="en-US" dirty="0">
              <a:latin typeface="Courier" charset="0"/>
              <a:ea typeface="Courier" charset="0"/>
              <a:cs typeface="Courier" charset="0"/>
            </a:endParaRPr>
          </a:p>
        </p:txBody>
      </p:sp>
      <p:sp>
        <p:nvSpPr>
          <p:cNvPr id="10" name="Rounded Rectangle 9"/>
          <p:cNvSpPr/>
          <p:nvPr/>
        </p:nvSpPr>
        <p:spPr>
          <a:xfrm>
            <a:off x="427219" y="4543860"/>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r.headers</a:t>
            </a:r>
            <a:r>
              <a:rPr lang="en-US" dirty="0">
                <a:latin typeface="Courier" charset="0"/>
                <a:ea typeface="Courier" charset="0"/>
                <a:cs typeface="Courier" charset="0"/>
              </a:rPr>
              <a:t>[‘content-type’]</a:t>
            </a:r>
          </a:p>
        </p:txBody>
      </p:sp>
      <p:sp>
        <p:nvSpPr>
          <p:cNvPr id="11" name="Rounded Rectangle 10"/>
          <p:cNvSpPr/>
          <p:nvPr/>
        </p:nvSpPr>
        <p:spPr>
          <a:xfrm>
            <a:off x="427219" y="5071622"/>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‘application/</a:t>
            </a:r>
            <a:r>
              <a:rPr lang="en-US" dirty="0" err="1">
                <a:latin typeface="Courier" charset="0"/>
                <a:ea typeface="Courier" charset="0"/>
                <a:cs typeface="Courier" charset="0"/>
              </a:rPr>
              <a:t>json</a:t>
            </a:r>
            <a:r>
              <a:rPr lang="en-US" dirty="0">
                <a:latin typeface="Courier" charset="0"/>
                <a:ea typeface="Courier" charset="0"/>
                <a:cs typeface="Courier" charset="0"/>
              </a:rPr>
              <a:t>; charset=utf8’</a:t>
            </a:r>
          </a:p>
        </p:txBody>
      </p:sp>
      <p:sp>
        <p:nvSpPr>
          <p:cNvPr id="12" name="Rounded Rectangle 11"/>
          <p:cNvSpPr/>
          <p:nvPr/>
        </p:nvSpPr>
        <p:spPr>
          <a:xfrm>
            <a:off x="427219" y="5599384"/>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r.json</a:t>
            </a:r>
            <a:r>
              <a:rPr lang="en-US" dirty="0">
                <a:latin typeface="Courier" charset="0"/>
                <a:ea typeface="Courier" charset="0"/>
                <a:cs typeface="Courier" charset="0"/>
              </a:rPr>
              <a:t>()</a:t>
            </a:r>
          </a:p>
        </p:txBody>
      </p:sp>
      <p:sp>
        <p:nvSpPr>
          <p:cNvPr id="13" name="Rounded Rectangle 12"/>
          <p:cNvSpPr/>
          <p:nvPr/>
        </p:nvSpPr>
        <p:spPr>
          <a:xfrm>
            <a:off x="427219" y="6127145"/>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a:t>
            </a:r>
            <a:r>
              <a:rPr lang="en-US" dirty="0" err="1">
                <a:latin typeface="Courier" charset="0"/>
                <a:ea typeface="Courier" charset="0"/>
                <a:cs typeface="Courier" charset="0"/>
              </a:rPr>
              <a:t>u'private_gists</a:t>
            </a:r>
            <a:r>
              <a:rPr lang="en-US" dirty="0">
                <a:latin typeface="Courier" charset="0"/>
                <a:ea typeface="Courier" charset="0"/>
                <a:cs typeface="Courier" charset="0"/>
              </a:rPr>
              <a:t>': 419, </a:t>
            </a:r>
            <a:r>
              <a:rPr lang="en-US" dirty="0" err="1">
                <a:latin typeface="Courier" charset="0"/>
                <a:ea typeface="Courier" charset="0"/>
                <a:cs typeface="Courier" charset="0"/>
              </a:rPr>
              <a:t>u'total_private_repos</a:t>
            </a:r>
            <a:r>
              <a:rPr lang="en-US" dirty="0">
                <a:latin typeface="Courier" charset="0"/>
                <a:ea typeface="Courier" charset="0"/>
                <a:cs typeface="Courier" charset="0"/>
              </a:rPr>
              <a:t>': 77, ...}</a:t>
            </a:r>
          </a:p>
        </p:txBody>
      </p:sp>
    </p:spTree>
    <p:extLst>
      <p:ext uri="{BB962C8B-B14F-4D97-AF65-F5344CB8AC3E}">
        <p14:creationId xmlns:p14="http://schemas.microsoft.com/office/powerpoint/2010/main" val="256050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9" grpId="0" animBg="1"/>
      <p:bldP spid="10" grpId="0" animBg="1"/>
      <p:bldP spid="11" grpId="0" animBg="1"/>
      <p:bldP spid="12"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 Requests</a:t>
            </a:r>
          </a:p>
        </p:txBody>
      </p:sp>
      <p:sp>
        <p:nvSpPr>
          <p:cNvPr id="3" name="Content Placeholder 2"/>
          <p:cNvSpPr>
            <a:spLocks noGrp="1"/>
          </p:cNvSpPr>
          <p:nvPr>
            <p:ph idx="1"/>
          </p:nvPr>
        </p:nvSpPr>
        <p:spPr/>
        <p:txBody>
          <a:bodyPr/>
          <a:lstStyle/>
          <a:p>
            <a:r>
              <a:rPr lang="en-US" b="0" dirty="0"/>
              <a:t>https://</a:t>
            </a:r>
            <a:r>
              <a:rPr lang="en-US" b="0" dirty="0" err="1"/>
              <a:t>www.google.com</a:t>
            </a:r>
            <a:r>
              <a:rPr lang="en-US" b="0" dirty="0"/>
              <a:t>/</a:t>
            </a:r>
            <a:r>
              <a:rPr lang="en-US" dirty="0"/>
              <a:t>?q=cmsc320&amp;tbs=</a:t>
            </a:r>
            <a:r>
              <a:rPr lang="en-US" dirty="0" err="1"/>
              <a:t>qdr:m</a:t>
            </a:r>
            <a:endParaRPr lang="en-US" dirty="0"/>
          </a:p>
          <a:p>
            <a:endParaRPr lang="en-US" dirty="0"/>
          </a:p>
          <a:p>
            <a:endParaRPr lang="en-US" dirty="0"/>
          </a:p>
          <a:p>
            <a:r>
              <a:rPr lang="en-US" dirty="0"/>
              <a:t>HTTP GET Request:</a:t>
            </a:r>
          </a:p>
          <a:p>
            <a:r>
              <a:rPr lang="en-US" dirty="0"/>
              <a:t>GET /?q=cmsc320&amp;tbs=</a:t>
            </a:r>
            <a:r>
              <a:rPr lang="en-US" dirty="0" err="1"/>
              <a:t>qdr:m</a:t>
            </a:r>
            <a:r>
              <a:rPr lang="en-US" dirty="0"/>
              <a:t> HTTP/1.1</a:t>
            </a:r>
            <a:br>
              <a:rPr lang="en-US" dirty="0"/>
            </a:br>
            <a:r>
              <a:rPr lang="en-US" dirty="0"/>
              <a:t>Host: </a:t>
            </a:r>
            <a:r>
              <a:rPr lang="en-US" dirty="0" err="1"/>
              <a:t>www.google.com</a:t>
            </a:r>
            <a:br>
              <a:rPr lang="en-US" dirty="0"/>
            </a:br>
            <a:r>
              <a:rPr lang="en-US" dirty="0"/>
              <a:t>User-Agent:</a:t>
            </a:r>
            <a:r>
              <a:rPr lang="en-US" sz="1200" dirty="0"/>
              <a:t> Mozilla/5.0 (X11; Linux x86_64; rv:10.0.1) Gecko/20100101 Firefox/10.0.1 </a:t>
            </a:r>
            <a:br>
              <a:rPr lang="en-US" dirty="0"/>
            </a:b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69</a:t>
            </a:fld>
            <a:endParaRPr lang="en-US"/>
          </a:p>
        </p:txBody>
      </p:sp>
      <p:grpSp>
        <p:nvGrpSpPr>
          <p:cNvPr id="8" name="Group 7"/>
          <p:cNvGrpSpPr/>
          <p:nvPr/>
        </p:nvGrpSpPr>
        <p:grpSpPr>
          <a:xfrm>
            <a:off x="1154242" y="2313806"/>
            <a:ext cx="4864307" cy="599007"/>
            <a:chOff x="1154242" y="2313806"/>
            <a:chExt cx="4864307" cy="599007"/>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54242" y="2313806"/>
              <a:ext cx="1798820" cy="599007"/>
            </a:xfrm>
            <a:prstGeom prst="rect">
              <a:avLst/>
            </a:prstGeom>
          </p:spPr>
        </p:pic>
        <p:sp>
          <p:nvSpPr>
            <p:cNvPr id="6" name="TextBox 5"/>
            <p:cNvSpPr txBox="1"/>
            <p:nvPr/>
          </p:nvSpPr>
          <p:spPr>
            <a:xfrm>
              <a:off x="3650104" y="2428643"/>
              <a:ext cx="2368445" cy="369332"/>
            </a:xfrm>
            <a:prstGeom prst="rect">
              <a:avLst/>
            </a:prstGeom>
            <a:noFill/>
          </p:spPr>
          <p:txBody>
            <a:bodyPr wrap="square" rtlCol="0">
              <a:spAutoFit/>
            </a:bodyPr>
            <a:lstStyle/>
            <a:p>
              <a:pPr algn="ctr"/>
              <a:r>
                <a:rPr lang="en-US"/>
                <a:t>??????????</a:t>
              </a:r>
            </a:p>
          </p:txBody>
        </p:sp>
      </p:grpSp>
      <p:sp>
        <p:nvSpPr>
          <p:cNvPr id="7" name="Rounded Rectangle 6"/>
          <p:cNvSpPr/>
          <p:nvPr/>
        </p:nvSpPr>
        <p:spPr>
          <a:xfrm>
            <a:off x="427219" y="4570727"/>
            <a:ext cx="7997252" cy="14989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params</a:t>
            </a:r>
            <a:r>
              <a:rPr lang="en-US" dirty="0">
                <a:latin typeface="Courier" charset="0"/>
                <a:ea typeface="Courier" charset="0"/>
                <a:cs typeface="Courier" charset="0"/>
              </a:rPr>
              <a:t> = { “q”: “cmsc320”, “</a:t>
            </a:r>
            <a:r>
              <a:rPr lang="en-US" dirty="0" err="1">
                <a:latin typeface="Courier" charset="0"/>
                <a:ea typeface="Courier" charset="0"/>
                <a:cs typeface="Courier" charset="0"/>
              </a:rPr>
              <a:t>tbs</a:t>
            </a:r>
            <a:r>
              <a:rPr lang="en-US" dirty="0">
                <a:latin typeface="Courier" charset="0"/>
                <a:ea typeface="Courier" charset="0"/>
                <a:cs typeface="Courier" charset="0"/>
              </a:rPr>
              <a:t>”: “</a:t>
            </a:r>
            <a:r>
              <a:rPr lang="en-US" dirty="0" err="1">
                <a:latin typeface="Courier" charset="0"/>
                <a:ea typeface="Courier" charset="0"/>
                <a:cs typeface="Courier" charset="0"/>
              </a:rPr>
              <a:t>qdr:m</a:t>
            </a:r>
            <a:r>
              <a:rPr lang="en-US" dirty="0">
                <a:latin typeface="Courier" charset="0"/>
                <a:ea typeface="Courier" charset="0"/>
                <a:cs typeface="Courier" charset="0"/>
              </a:rPr>
              <a:t>” }</a:t>
            </a: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“https://</a:t>
            </a:r>
            <a:r>
              <a:rPr lang="en-US" dirty="0" err="1">
                <a:latin typeface="Courier" charset="0"/>
                <a:ea typeface="Courier" charset="0"/>
                <a:cs typeface="Courier" charset="0"/>
              </a:rPr>
              <a:t>www.google.com</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dirty="0" err="1">
                <a:latin typeface="Courier" charset="0"/>
                <a:ea typeface="Courier" charset="0"/>
                <a:cs typeface="Courier" charset="0"/>
              </a:rPr>
              <a:t>params</a:t>
            </a:r>
            <a:r>
              <a:rPr lang="en-US" dirty="0">
                <a:latin typeface="Courier" charset="0"/>
                <a:ea typeface="Courier" charset="0"/>
                <a:cs typeface="Courier" charset="0"/>
              </a:rPr>
              <a:t> = </a:t>
            </a:r>
            <a:r>
              <a:rPr lang="en-US" dirty="0" err="1">
                <a:latin typeface="Courier" charset="0"/>
                <a:ea typeface="Courier" charset="0"/>
                <a:cs typeface="Courier" charset="0"/>
              </a:rPr>
              <a:t>params</a:t>
            </a:r>
            <a:r>
              <a:rPr lang="en-US" dirty="0">
                <a:latin typeface="Courier" charset="0"/>
                <a:ea typeface="Courier" charset="0"/>
                <a:cs typeface="Courier" charset="0"/>
              </a:rPr>
              <a:t> )</a:t>
            </a:r>
          </a:p>
        </p:txBody>
      </p:sp>
      <p:sp>
        <p:nvSpPr>
          <p:cNvPr id="9" name="TextBox 8"/>
          <p:cNvSpPr txBox="1"/>
          <p:nvPr/>
        </p:nvSpPr>
        <p:spPr>
          <a:xfrm>
            <a:off x="2668248" y="6056030"/>
            <a:ext cx="5636302" cy="307777"/>
          </a:xfrm>
          <a:prstGeom prst="rect">
            <a:avLst/>
          </a:prstGeom>
          <a:noFill/>
        </p:spPr>
        <p:txBody>
          <a:bodyPr wrap="square" rtlCol="0">
            <a:spAutoFit/>
          </a:bodyPr>
          <a:lstStyle/>
          <a:p>
            <a:pPr algn="r"/>
            <a:r>
              <a:rPr lang="en-US" sz="1400" dirty="0"/>
              <a:t>*be careful with https:// calls; </a:t>
            </a:r>
            <a:r>
              <a:rPr lang="en-US" sz="1400" dirty="0">
                <a:latin typeface="Courier" charset="0"/>
                <a:ea typeface="Courier" charset="0"/>
                <a:cs typeface="Courier" charset="0"/>
              </a:rPr>
              <a:t>requests</a:t>
            </a:r>
            <a:r>
              <a:rPr lang="en-US" sz="1400" dirty="0"/>
              <a:t> will not verify SSL by default</a:t>
            </a:r>
          </a:p>
        </p:txBody>
      </p:sp>
    </p:spTree>
    <p:extLst>
      <p:ext uri="{BB962C8B-B14F-4D97-AF65-F5344CB8AC3E}">
        <p14:creationId xmlns:p14="http://schemas.microsoft.com/office/powerpoint/2010/main" val="36172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
        <p:nvSpPr>
          <p:cNvPr id="7" name="Rounded Rectangle 6"/>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“The ability to take data—to be able to </a:t>
            </a:r>
            <a:r>
              <a:rPr lang="en-US" sz="2800" dirty="0">
                <a:solidFill>
                  <a:schemeClr val="tx2"/>
                </a:solidFill>
              </a:rPr>
              <a:t>understand</a:t>
            </a:r>
            <a:r>
              <a:rPr lang="en-US" sz="2800" dirty="0"/>
              <a:t> it, to </a:t>
            </a:r>
            <a:r>
              <a:rPr lang="en-US" sz="2800" dirty="0">
                <a:solidFill>
                  <a:schemeClr val="tx2"/>
                </a:solidFill>
              </a:rPr>
              <a:t>process</a:t>
            </a:r>
            <a:r>
              <a:rPr lang="en-US" sz="2800" dirty="0"/>
              <a:t> it, to </a:t>
            </a:r>
            <a:r>
              <a:rPr lang="en-US" sz="2800" dirty="0">
                <a:solidFill>
                  <a:schemeClr val="tx2"/>
                </a:solidFill>
              </a:rPr>
              <a:t>extract value </a:t>
            </a:r>
            <a:r>
              <a:rPr lang="en-US" sz="2800" dirty="0"/>
              <a:t>from it, to </a:t>
            </a:r>
            <a:r>
              <a:rPr lang="en-US" sz="2800" dirty="0">
                <a:solidFill>
                  <a:schemeClr val="tx2"/>
                </a:solidFill>
              </a:rPr>
              <a:t>visualize</a:t>
            </a:r>
            <a:r>
              <a:rPr lang="en-US" sz="2800" dirty="0"/>
              <a:t> it, to </a:t>
            </a:r>
            <a:r>
              <a:rPr lang="en-US" sz="2800" dirty="0">
                <a:solidFill>
                  <a:schemeClr val="tx2"/>
                </a:solidFill>
              </a:rPr>
              <a:t>communicate</a:t>
            </a:r>
            <a:r>
              <a:rPr lang="en-US" sz="2800" dirty="0"/>
              <a:t> it—that’s going to be a hugely important skill in the next decades, not only at the professional level but even at the educational level for elementary school kids, for high school kids, for college kids.” </a:t>
            </a:r>
          </a:p>
        </p:txBody>
      </p:sp>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Hal Varian</a:t>
            </a:r>
          </a:p>
          <a:p>
            <a:pPr algn="ctr"/>
            <a:r>
              <a:rPr lang="en-US" dirty="0"/>
              <a:t>Chief Economist at Google</a:t>
            </a:r>
          </a:p>
        </p:txBody>
      </p:sp>
    </p:spTree>
    <p:extLst>
      <p:ext uri="{BB962C8B-B14F-4D97-AF65-F5344CB8AC3E}">
        <p14:creationId xmlns:p14="http://schemas.microsoft.com/office/powerpoint/2010/main" val="799821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Restful APIs</a:t>
            </a:r>
          </a:p>
        </p:txBody>
      </p:sp>
      <p:sp>
        <p:nvSpPr>
          <p:cNvPr id="3" name="Content Placeholder 2"/>
          <p:cNvSpPr>
            <a:spLocks noGrp="1"/>
          </p:cNvSpPr>
          <p:nvPr>
            <p:ph idx="1"/>
          </p:nvPr>
        </p:nvSpPr>
        <p:spPr/>
        <p:txBody>
          <a:bodyPr/>
          <a:lstStyle/>
          <a:p>
            <a:r>
              <a:rPr lang="en-US" dirty="0"/>
              <a:t>This class will just </a:t>
            </a:r>
            <a:r>
              <a:rPr lang="en-US" dirty="0">
                <a:solidFill>
                  <a:schemeClr val="tx2"/>
                </a:solidFill>
              </a:rPr>
              <a:t>query</a:t>
            </a:r>
            <a:r>
              <a:rPr lang="en-US" dirty="0"/>
              <a:t> web APIs, but full web APIs typically allow more.</a:t>
            </a:r>
          </a:p>
          <a:p>
            <a:r>
              <a:rPr lang="en-US" dirty="0">
                <a:solidFill>
                  <a:schemeClr val="tx2"/>
                </a:solidFill>
              </a:rPr>
              <a:t>Re</a:t>
            </a:r>
            <a:r>
              <a:rPr lang="en-US" dirty="0"/>
              <a:t>presentational </a:t>
            </a:r>
            <a:r>
              <a:rPr lang="en-US" dirty="0">
                <a:solidFill>
                  <a:schemeClr val="tx2"/>
                </a:solidFill>
              </a:rPr>
              <a:t>S</a:t>
            </a:r>
            <a:r>
              <a:rPr lang="en-US" dirty="0"/>
              <a:t>tate </a:t>
            </a:r>
            <a:r>
              <a:rPr lang="en-US" dirty="0">
                <a:solidFill>
                  <a:schemeClr val="tx2"/>
                </a:solidFill>
              </a:rPr>
              <a:t>T</a:t>
            </a:r>
            <a:r>
              <a:rPr lang="en-US" dirty="0"/>
              <a:t>ransfer (RESTful) APIs:</a:t>
            </a:r>
          </a:p>
          <a:p>
            <a:pPr marL="342900" indent="-342900">
              <a:buFont typeface="Arial" charset="0"/>
              <a:buChar char="•"/>
            </a:pPr>
            <a:r>
              <a:rPr lang="en-US" b="0" dirty="0">
                <a:solidFill>
                  <a:schemeClr val="tx2"/>
                </a:solidFill>
              </a:rPr>
              <a:t>GET</a:t>
            </a:r>
            <a:r>
              <a:rPr lang="en-US" b="0" dirty="0"/>
              <a:t>: perform query, return data</a:t>
            </a:r>
          </a:p>
          <a:p>
            <a:pPr marL="342900" indent="-342900">
              <a:buFont typeface="Arial" charset="0"/>
              <a:buChar char="•"/>
            </a:pPr>
            <a:r>
              <a:rPr lang="en-US" b="0" dirty="0">
                <a:solidFill>
                  <a:schemeClr val="tx2"/>
                </a:solidFill>
              </a:rPr>
              <a:t>POST</a:t>
            </a:r>
            <a:r>
              <a:rPr lang="en-US" b="0" dirty="0"/>
              <a:t>: create a new entry or object</a:t>
            </a:r>
          </a:p>
          <a:p>
            <a:pPr marL="342900" indent="-342900">
              <a:buFont typeface="Arial" charset="0"/>
              <a:buChar char="•"/>
            </a:pPr>
            <a:r>
              <a:rPr lang="en-US" b="0" dirty="0">
                <a:solidFill>
                  <a:schemeClr val="tx2"/>
                </a:solidFill>
              </a:rPr>
              <a:t>PUT</a:t>
            </a:r>
            <a:r>
              <a:rPr lang="en-US" b="0" dirty="0"/>
              <a:t>: update an existing entry or object</a:t>
            </a:r>
          </a:p>
          <a:p>
            <a:pPr marL="342900" indent="-342900">
              <a:buFont typeface="Arial" charset="0"/>
              <a:buChar char="•"/>
            </a:pPr>
            <a:r>
              <a:rPr lang="en-US" b="0" dirty="0">
                <a:solidFill>
                  <a:schemeClr val="tx2"/>
                </a:solidFill>
              </a:rPr>
              <a:t>DELETE</a:t>
            </a:r>
            <a:r>
              <a:rPr lang="en-US" b="0" dirty="0"/>
              <a:t>: delete an existing entry or object</a:t>
            </a:r>
          </a:p>
          <a:p>
            <a:r>
              <a:rPr lang="en-US" dirty="0"/>
              <a:t>Can be more intricate, but verbs (“put”) align with actions</a:t>
            </a:r>
          </a:p>
        </p:txBody>
      </p:sp>
      <p:sp>
        <p:nvSpPr>
          <p:cNvPr id="4" name="Slide Number Placeholder 3"/>
          <p:cNvSpPr>
            <a:spLocks noGrp="1"/>
          </p:cNvSpPr>
          <p:nvPr>
            <p:ph type="sldNum" sz="quarter" idx="12"/>
          </p:nvPr>
        </p:nvSpPr>
        <p:spPr/>
        <p:txBody>
          <a:bodyPr/>
          <a:lstStyle/>
          <a:p>
            <a:fld id="{A2EF37A0-74FC-AB4F-AE4C-D9BFC6719E9F}" type="slidenum">
              <a:rPr lang="en-US" smtClean="0"/>
              <a:t>70</a:t>
            </a:fld>
            <a:endParaRPr lang="en-US"/>
          </a:p>
        </p:txBody>
      </p:sp>
      <p:pic>
        <p:nvPicPr>
          <p:cNvPr id="6" name="Picture 5"/>
          <p:cNvPicPr>
            <a:picLocks noChangeAspect="1"/>
          </p:cNvPicPr>
          <p:nvPr/>
        </p:nvPicPr>
        <p:blipFill>
          <a:blip r:embed="rId2"/>
          <a:stretch>
            <a:fillRect/>
          </a:stretch>
        </p:blipFill>
        <p:spPr>
          <a:xfrm>
            <a:off x="6001821" y="5693681"/>
            <a:ext cx="2762010" cy="1171627"/>
          </a:xfrm>
          <a:prstGeom prst="rect">
            <a:avLst/>
          </a:prstGeom>
        </p:spPr>
      </p:pic>
    </p:spTree>
    <p:extLst>
      <p:ext uri="{BB962C8B-B14F-4D97-AF65-F5344CB8AC3E}">
        <p14:creationId xmlns:p14="http://schemas.microsoft.com/office/powerpoint/2010/main" val="26812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798039" cy="1371600"/>
          </a:xfrm>
        </p:spPr>
        <p:txBody>
          <a:bodyPr/>
          <a:lstStyle/>
          <a:p>
            <a:r>
              <a:rPr lang="en-US" dirty="0"/>
              <a:t>Querying </a:t>
            </a:r>
            <a:r>
              <a:rPr lang="en-US"/>
              <a:t>a Restful API</a:t>
            </a:r>
          </a:p>
        </p:txBody>
      </p:sp>
      <p:sp>
        <p:nvSpPr>
          <p:cNvPr id="3" name="Content Placeholder 2"/>
          <p:cNvSpPr>
            <a:spLocks noGrp="1"/>
          </p:cNvSpPr>
          <p:nvPr>
            <p:ph idx="1"/>
          </p:nvPr>
        </p:nvSpPr>
        <p:spPr/>
        <p:txBody>
          <a:bodyPr/>
          <a:lstStyle/>
          <a:p>
            <a:r>
              <a:rPr lang="en-US" dirty="0">
                <a:solidFill>
                  <a:schemeClr val="tx2"/>
                </a:solidFill>
              </a:rPr>
              <a:t>Stateless</a:t>
            </a:r>
            <a:r>
              <a:rPr lang="en-US" dirty="0"/>
              <a:t>: with every request, you send along a token/authentication of who you are</a:t>
            </a:r>
          </a:p>
          <a:p>
            <a:endParaRPr lang="en-US" dirty="0"/>
          </a:p>
          <a:p>
            <a:endParaRPr lang="en-US" dirty="0"/>
          </a:p>
          <a:p>
            <a:endParaRPr lang="en-US" dirty="0"/>
          </a:p>
          <a:p>
            <a:endParaRPr lang="en-US" dirty="0"/>
          </a:p>
          <a:p>
            <a:endParaRPr lang="en-US" dirty="0"/>
          </a:p>
          <a:p>
            <a:r>
              <a:rPr lang="en-US" dirty="0"/>
              <a:t>GitHub is more than a </a:t>
            </a:r>
            <a:r>
              <a:rPr lang="en-US" dirty="0" err="1"/>
              <a:t>GETHub</a:t>
            </a:r>
            <a:r>
              <a:rPr lang="en-US" dirty="0"/>
              <a:t>:</a:t>
            </a:r>
          </a:p>
          <a:p>
            <a:pPr marL="342900" indent="-342900">
              <a:buFont typeface="Arial" charset="0"/>
              <a:buChar char="•"/>
            </a:pPr>
            <a:r>
              <a:rPr lang="en-US" b="0" dirty="0"/>
              <a:t>PUT/POST/DELETE can edit your repositories, etc.</a:t>
            </a:r>
          </a:p>
          <a:p>
            <a:pPr marL="342900" indent="-342900">
              <a:buFont typeface="Arial" charset="0"/>
              <a:buChar char="•"/>
            </a:pPr>
            <a:r>
              <a:rPr lang="en-US" b="0" dirty="0"/>
              <a:t>Try it out: https://</a:t>
            </a:r>
            <a:r>
              <a:rPr lang="en-US" b="0" dirty="0" err="1"/>
              <a:t>github.com</a:t>
            </a:r>
            <a:r>
              <a:rPr lang="en-US" b="0" dirty="0"/>
              <a:t>/settings/tokens/new</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71</a:t>
            </a:fld>
            <a:endParaRPr lang="en-US"/>
          </a:p>
        </p:txBody>
      </p:sp>
      <p:sp>
        <p:nvSpPr>
          <p:cNvPr id="5" name="Rounded Rectangle 4"/>
          <p:cNvSpPr/>
          <p:nvPr/>
        </p:nvSpPr>
        <p:spPr>
          <a:xfrm>
            <a:off x="427219" y="2532069"/>
            <a:ext cx="7997252" cy="14989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token = ”</a:t>
            </a:r>
            <a:r>
              <a:rPr lang="en-US" dirty="0" err="1">
                <a:latin typeface="Courier" charset="0"/>
                <a:ea typeface="Courier" charset="0"/>
                <a:cs typeface="Courier" charset="0"/>
              </a:rPr>
              <a:t>super_secret_token</a:t>
            </a:r>
            <a:r>
              <a:rPr lang="en-US" dirty="0">
                <a:latin typeface="Courier" charset="0"/>
                <a:ea typeface="Courier" charset="0"/>
                <a:cs typeface="Courier" charset="0"/>
              </a:rPr>
              <a:t>”</a:t>
            </a: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(“https://</a:t>
            </a:r>
            <a:r>
              <a:rPr lang="en-US" dirty="0" err="1">
                <a:latin typeface="Courier" charset="0"/>
                <a:ea typeface="Courier" charset="0"/>
                <a:cs typeface="Courier" charset="0"/>
              </a:rPr>
              <a:t>github.com</a:t>
            </a:r>
            <a:r>
              <a:rPr lang="en-US" dirty="0">
                <a:latin typeface="Courier" charset="0"/>
                <a:ea typeface="Courier" charset="0"/>
                <a:cs typeface="Courier" charset="0"/>
              </a:rPr>
              <a:t>/user”,</a:t>
            </a:r>
          </a:p>
          <a:p>
            <a:r>
              <a:rPr lang="en-US" dirty="0">
                <a:latin typeface="Courier" charset="0"/>
                <a:ea typeface="Courier" charset="0"/>
                <a:cs typeface="Courier" charset="0"/>
              </a:rPr>
              <a:t>					</a:t>
            </a:r>
            <a:r>
              <a:rPr lang="en-US" dirty="0" err="1">
                <a:latin typeface="Courier" charset="0"/>
                <a:ea typeface="Courier" charset="0"/>
                <a:cs typeface="Courier" charset="0"/>
              </a:rPr>
              <a:t>params</a:t>
            </a:r>
            <a:r>
              <a:rPr lang="en-US" dirty="0">
                <a:latin typeface="Courier" charset="0"/>
                <a:ea typeface="Courier" charset="0"/>
                <a:cs typeface="Courier" charset="0"/>
              </a:rPr>
              <a:t>={”</a:t>
            </a:r>
            <a:r>
              <a:rPr lang="en-US" dirty="0" err="1">
                <a:latin typeface="Courier" charset="0"/>
                <a:ea typeface="Courier" charset="0"/>
                <a:cs typeface="Courier" charset="0"/>
              </a:rPr>
              <a:t>access_token</a:t>
            </a:r>
            <a:r>
              <a:rPr lang="en-US" dirty="0">
                <a:latin typeface="Courier" charset="0"/>
                <a:ea typeface="Courier" charset="0"/>
                <a:cs typeface="Courier" charset="0"/>
              </a:rPr>
              <a:t>”: token})</a:t>
            </a:r>
          </a:p>
          <a:p>
            <a:r>
              <a:rPr lang="en-US" dirty="0">
                <a:latin typeface="Courier" charset="0"/>
                <a:ea typeface="Courier" charset="0"/>
                <a:cs typeface="Courier" charset="0"/>
              </a:rPr>
              <a:t>print( </a:t>
            </a:r>
            <a:r>
              <a:rPr lang="en-US" dirty="0" err="1">
                <a:latin typeface="Courier" charset="0"/>
                <a:ea typeface="Courier" charset="0"/>
                <a:cs typeface="Courier" charset="0"/>
              </a:rPr>
              <a:t>r.content</a:t>
            </a:r>
            <a:r>
              <a:rPr lang="en-US" dirty="0">
                <a:latin typeface="Courier" charset="0"/>
                <a:ea typeface="Courier" charset="0"/>
                <a:cs typeface="Courier" charset="0"/>
              </a:rPr>
              <a:t> )</a:t>
            </a:r>
          </a:p>
        </p:txBody>
      </p:sp>
      <p:sp>
        <p:nvSpPr>
          <p:cNvPr id="6" name="Rounded Rectangle 5"/>
          <p:cNvSpPr/>
          <p:nvPr/>
        </p:nvSpPr>
        <p:spPr>
          <a:xfrm>
            <a:off x="427219" y="4136018"/>
            <a:ext cx="7997252" cy="438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{"login":”JohnDickerson","id":</a:t>
            </a:r>
            <a:r>
              <a:rPr lang="nl-NL" dirty="0">
                <a:latin typeface="Courier" charset="0"/>
                <a:ea typeface="Courier" charset="0"/>
                <a:cs typeface="Courier" charset="0"/>
              </a:rPr>
              <a:t>472985</a:t>
            </a:r>
            <a:r>
              <a:rPr lang="en-US" dirty="0">
                <a:latin typeface="Courier" charset="0"/>
                <a:ea typeface="Courier" charset="0"/>
                <a:cs typeface="Courier" charset="0"/>
              </a:rPr>
              <a:t>,"avatar_url":"</a:t>
            </a:r>
            <a:r>
              <a:rPr lang="en-US" dirty="0" err="1">
                <a:latin typeface="Courier" charset="0"/>
                <a:ea typeface="Courier" charset="0"/>
                <a:cs typeface="Courier" charset="0"/>
              </a:rPr>
              <a:t>ht</a:t>
            </a:r>
            <a:r>
              <a:rPr lang="mr-IN" dirty="0">
                <a:latin typeface="Courier" charset="0"/>
                <a:ea typeface="Courier" charset="0"/>
                <a:cs typeface="Courier" charset="0"/>
              </a:rPr>
              <a:t>…</a:t>
            </a:r>
            <a:endParaRPr lang="en-US" dirty="0">
              <a:latin typeface="Courier" charset="0"/>
              <a:ea typeface="Courier" charset="0"/>
              <a:cs typeface="Courier" charset="0"/>
            </a:endParaRPr>
          </a:p>
        </p:txBody>
      </p:sp>
    </p:spTree>
    <p:extLst>
      <p:ext uri="{BB962C8B-B14F-4D97-AF65-F5344CB8AC3E}">
        <p14:creationId xmlns:p14="http://schemas.microsoft.com/office/powerpoint/2010/main" val="37980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Authentication and OAuth</a:t>
            </a:r>
          </a:p>
        </p:txBody>
      </p:sp>
      <p:sp>
        <p:nvSpPr>
          <p:cNvPr id="3" name="Content Placeholder 2"/>
          <p:cNvSpPr>
            <a:spLocks noGrp="1"/>
          </p:cNvSpPr>
          <p:nvPr>
            <p:ph idx="1"/>
          </p:nvPr>
        </p:nvSpPr>
        <p:spPr/>
        <p:txBody>
          <a:bodyPr/>
          <a:lstStyle/>
          <a:p>
            <a:r>
              <a:rPr lang="en-US" dirty="0"/>
              <a:t>Old and busted:</a:t>
            </a:r>
          </a:p>
          <a:p>
            <a:endParaRPr lang="en-US" dirty="0"/>
          </a:p>
          <a:p>
            <a:endParaRPr lang="en-US" dirty="0"/>
          </a:p>
          <a:p>
            <a:endParaRPr lang="en-US" dirty="0"/>
          </a:p>
          <a:p>
            <a:endParaRPr lang="en-US" dirty="0"/>
          </a:p>
          <a:p>
            <a:r>
              <a:rPr lang="en-US" dirty="0"/>
              <a:t>New hotness:</a:t>
            </a:r>
          </a:p>
          <a:p>
            <a:pPr marL="342900" indent="-342900">
              <a:buFont typeface="Arial" charset="0"/>
              <a:buChar char="•"/>
            </a:pPr>
            <a:r>
              <a:rPr lang="en-US" b="0" dirty="0"/>
              <a:t>What if I wanted to grant an app access to, e.g., my Facebook account </a:t>
            </a:r>
            <a:r>
              <a:rPr lang="en-US" b="0" dirty="0">
                <a:solidFill>
                  <a:schemeClr val="tx2"/>
                </a:solidFill>
              </a:rPr>
              <a:t>without</a:t>
            </a:r>
            <a:r>
              <a:rPr lang="en-US" b="0" dirty="0"/>
              <a:t> giving that app my password?</a:t>
            </a:r>
          </a:p>
          <a:p>
            <a:pPr marL="342900" indent="-342900">
              <a:buFont typeface="Arial" charset="0"/>
              <a:buChar char="•"/>
            </a:pPr>
            <a:r>
              <a:rPr lang="en-US" b="0" dirty="0"/>
              <a:t>OAuth: grants </a:t>
            </a:r>
            <a:r>
              <a:rPr lang="en-US" b="0" dirty="0">
                <a:solidFill>
                  <a:schemeClr val="tx2"/>
                </a:solidFill>
              </a:rPr>
              <a:t>access tokens </a:t>
            </a:r>
            <a:r>
              <a:rPr lang="en-US" b="0" dirty="0"/>
              <a:t>that give (possibly incomplete) access to a user or app without exposing a password</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sp>
        <p:nvSpPr>
          <p:cNvPr id="5" name="Rounded Rectangle 4"/>
          <p:cNvSpPr/>
          <p:nvPr/>
        </p:nvSpPr>
        <p:spPr>
          <a:xfrm>
            <a:off x="427219" y="2232269"/>
            <a:ext cx="7997252" cy="14989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(“https://</a:t>
            </a:r>
            <a:r>
              <a:rPr lang="en-US" dirty="0" err="1">
                <a:latin typeface="Courier" charset="0"/>
                <a:ea typeface="Courier" charset="0"/>
                <a:cs typeface="Courier" charset="0"/>
              </a:rPr>
              <a:t>api.github.com</a:t>
            </a:r>
            <a:r>
              <a:rPr lang="en-US" dirty="0">
                <a:latin typeface="Courier" charset="0"/>
                <a:ea typeface="Courier" charset="0"/>
                <a:cs typeface="Courier" charset="0"/>
              </a:rPr>
              <a:t>/user”,</a:t>
            </a:r>
          </a:p>
          <a:p>
            <a:r>
              <a:rPr lang="en-US" dirty="0">
                <a:latin typeface="Courier" charset="0"/>
                <a:ea typeface="Courier" charset="0"/>
                <a:cs typeface="Courier" charset="0"/>
              </a:rPr>
              <a:t>					</a:t>
            </a:r>
            <a:r>
              <a:rPr lang="en-US" dirty="0" err="1">
                <a:latin typeface="Courier" charset="0"/>
                <a:ea typeface="Courier" charset="0"/>
                <a:cs typeface="Courier" charset="0"/>
              </a:rPr>
              <a:t>auth</a:t>
            </a:r>
            <a:r>
              <a:rPr lang="en-US" dirty="0">
                <a:latin typeface="Courier" charset="0"/>
                <a:ea typeface="Courier" charset="0"/>
                <a:cs typeface="Courier" charset="0"/>
              </a:rPr>
              <a:t>=(“</a:t>
            </a:r>
            <a:r>
              <a:rPr lang="en-US" dirty="0" err="1">
                <a:latin typeface="Courier" charset="0"/>
                <a:ea typeface="Courier" charset="0"/>
                <a:cs typeface="Courier" charset="0"/>
              </a:rPr>
              <a:t>JohnDickerson</a:t>
            </a:r>
            <a:r>
              <a:rPr lang="en-US" dirty="0">
                <a:latin typeface="Courier" charset="0"/>
                <a:ea typeface="Courier" charset="0"/>
                <a:cs typeface="Courier" charset="0"/>
              </a:rPr>
              <a:t>”, “</a:t>
            </a:r>
            <a:r>
              <a:rPr lang="en-US" dirty="0" err="1">
                <a:latin typeface="Courier" charset="0"/>
                <a:ea typeface="Courier" charset="0"/>
                <a:cs typeface="Courier" charset="0"/>
              </a:rPr>
              <a:t>ILoveKittens</a:t>
            </a:r>
            <a:r>
              <a:rPr lang="en-US" dirty="0">
                <a:latin typeface="Courier" charset="0"/>
                <a:ea typeface="Courier" charset="0"/>
                <a:cs typeface="Courier" charset="0"/>
              </a:rPr>
              <a:t>”))</a:t>
            </a:r>
          </a:p>
        </p:txBody>
      </p:sp>
    </p:spTree>
    <p:extLst>
      <p:ext uri="{BB962C8B-B14F-4D97-AF65-F5344CB8AC3E}">
        <p14:creationId xmlns:p14="http://schemas.microsoft.com/office/powerpoint/2010/main" val="301508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fontScale="90000"/>
          </a:bodyPr>
          <a:lstStyle/>
          <a:p>
            <a:r>
              <a:rPr lang="en-US" dirty="0"/>
              <a:t>“</a:t>
            </a:r>
            <a:r>
              <a:rPr lang="mr-IN" dirty="0"/>
              <a:t>…</a:t>
            </a:r>
            <a:r>
              <a:rPr lang="en-US" dirty="0"/>
              <a:t> I will return information in a structured format.”</a:t>
            </a:r>
          </a:p>
        </p:txBody>
      </p:sp>
      <p:sp>
        <p:nvSpPr>
          <p:cNvPr id="3" name="Content Placeholder 2"/>
          <p:cNvSpPr>
            <a:spLocks noGrp="1"/>
          </p:cNvSpPr>
          <p:nvPr>
            <p:ph idx="1"/>
          </p:nvPr>
        </p:nvSpPr>
        <p:spPr/>
        <p:txBody>
          <a:bodyPr/>
          <a:lstStyle/>
          <a:p>
            <a:r>
              <a:rPr lang="en-US" dirty="0"/>
              <a:t>So we’ve queried a server using a well-formed GET request via the </a:t>
            </a:r>
            <a:r>
              <a:rPr lang="en-US" dirty="0">
                <a:latin typeface="Courier" charset="0"/>
                <a:ea typeface="Courier" charset="0"/>
                <a:cs typeface="Courier" charset="0"/>
              </a:rPr>
              <a:t>requests</a:t>
            </a:r>
            <a:r>
              <a:rPr lang="en-US" dirty="0"/>
              <a:t> Python module.  What comes back?</a:t>
            </a:r>
          </a:p>
          <a:p>
            <a:r>
              <a:rPr lang="en-US" dirty="0"/>
              <a:t>General structured data:</a:t>
            </a:r>
          </a:p>
          <a:p>
            <a:pPr marL="342900" indent="-342900">
              <a:buFont typeface="Arial" charset="0"/>
              <a:buChar char="•"/>
            </a:pPr>
            <a:r>
              <a:rPr lang="en-US" b="0" dirty="0">
                <a:solidFill>
                  <a:schemeClr val="tx2"/>
                </a:solidFill>
              </a:rPr>
              <a:t>C</a:t>
            </a:r>
            <a:r>
              <a:rPr lang="en-US" b="0" dirty="0"/>
              <a:t>omma-</a:t>
            </a:r>
            <a:r>
              <a:rPr lang="en-US" b="0" dirty="0">
                <a:solidFill>
                  <a:schemeClr val="tx2"/>
                </a:solidFill>
              </a:rPr>
              <a:t>S</a:t>
            </a:r>
            <a:r>
              <a:rPr lang="en-US" b="0" dirty="0"/>
              <a:t>eparated </a:t>
            </a:r>
            <a:r>
              <a:rPr lang="en-US" b="0" dirty="0">
                <a:solidFill>
                  <a:schemeClr val="tx2"/>
                </a:solidFill>
              </a:rPr>
              <a:t>V</a:t>
            </a:r>
            <a:r>
              <a:rPr lang="en-US" b="0" dirty="0"/>
              <a:t>alue (CSV) files &amp; strings</a:t>
            </a:r>
          </a:p>
          <a:p>
            <a:pPr marL="342900" indent="-342900">
              <a:buFont typeface="Arial" charset="0"/>
              <a:buChar char="•"/>
            </a:pPr>
            <a:r>
              <a:rPr lang="en-US" b="0" dirty="0" err="1">
                <a:solidFill>
                  <a:schemeClr val="tx2"/>
                </a:solidFill>
              </a:rPr>
              <a:t>J</a:t>
            </a:r>
            <a:r>
              <a:rPr lang="en-US" b="0" dirty="0" err="1"/>
              <a:t>ava</a:t>
            </a:r>
            <a:r>
              <a:rPr lang="en-US" b="0" dirty="0" err="1">
                <a:solidFill>
                  <a:schemeClr val="tx2"/>
                </a:solidFill>
              </a:rPr>
              <a:t>s</a:t>
            </a:r>
            <a:r>
              <a:rPr lang="en-US" b="0" dirty="0" err="1"/>
              <a:t>cript</a:t>
            </a:r>
            <a:r>
              <a:rPr lang="en-US" b="0" dirty="0"/>
              <a:t> </a:t>
            </a:r>
            <a:r>
              <a:rPr lang="en-US" b="0" dirty="0">
                <a:solidFill>
                  <a:schemeClr val="tx2"/>
                </a:solidFill>
              </a:rPr>
              <a:t>O</a:t>
            </a:r>
            <a:r>
              <a:rPr lang="en-US" b="0" dirty="0"/>
              <a:t>bject </a:t>
            </a:r>
            <a:r>
              <a:rPr lang="en-US" b="0" dirty="0">
                <a:solidFill>
                  <a:schemeClr val="tx2"/>
                </a:solidFill>
              </a:rPr>
              <a:t>N</a:t>
            </a:r>
            <a:r>
              <a:rPr lang="en-US" b="0" dirty="0"/>
              <a:t>otation (JSON) files &amp; strings</a:t>
            </a:r>
          </a:p>
          <a:p>
            <a:pPr marL="342900" indent="-342900">
              <a:buFont typeface="Arial" charset="0"/>
              <a:buChar char="•"/>
            </a:pPr>
            <a:r>
              <a:rPr lang="en-US" b="0" dirty="0"/>
              <a:t>HTML, XHTML, XML files &amp; strings</a:t>
            </a:r>
          </a:p>
          <a:p>
            <a:r>
              <a:rPr lang="en-US" dirty="0"/>
              <a:t>Domain-specific structured data:</a:t>
            </a:r>
          </a:p>
          <a:p>
            <a:pPr marL="342900" indent="-342900">
              <a:buFont typeface="Arial" charset="0"/>
              <a:buChar char="•"/>
            </a:pPr>
            <a:r>
              <a:rPr lang="en-US" b="0" dirty="0"/>
              <a:t>Shapefiles: geospatial vector data (</a:t>
            </a:r>
            <a:r>
              <a:rPr lang="en-US" b="0" dirty="0" err="1"/>
              <a:t>OpenStreetMap</a:t>
            </a:r>
            <a:r>
              <a:rPr lang="en-US" b="0" dirty="0"/>
              <a:t>)</a:t>
            </a:r>
          </a:p>
          <a:p>
            <a:pPr marL="342900" indent="-342900">
              <a:buFont typeface="Arial" charset="0"/>
              <a:buChar char="•"/>
            </a:pPr>
            <a:r>
              <a:rPr lang="en-US" b="0" dirty="0"/>
              <a:t>RVT files: architectural planning (Autodesk Revit)</a:t>
            </a:r>
          </a:p>
          <a:p>
            <a:pPr marL="342900" indent="-342900">
              <a:buFont typeface="Arial" charset="0"/>
              <a:buChar char="•"/>
            </a:pPr>
            <a:r>
              <a:rPr lang="en-US" b="0" dirty="0"/>
              <a:t>You can make up your own!  </a:t>
            </a:r>
            <a:r>
              <a:rPr lang="en-US" b="0" dirty="0">
                <a:solidFill>
                  <a:schemeClr val="tx2"/>
                </a:solidFill>
              </a:rPr>
              <a:t>Always document it.</a:t>
            </a:r>
          </a:p>
          <a:p>
            <a:pPr marL="342900" indent="-342900">
              <a:buFont typeface="Arial" charset="0"/>
              <a:buChar char="•"/>
            </a:pPr>
            <a:endParaRPr lang="en-US" dirty="0"/>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73</a:t>
            </a:fld>
            <a:endParaRPr lang="en-US"/>
          </a:p>
        </p:txBody>
      </p:sp>
    </p:spTree>
    <p:extLst>
      <p:ext uri="{BB962C8B-B14F-4D97-AF65-F5344CB8AC3E}">
        <p14:creationId xmlns:p14="http://schemas.microsoft.com/office/powerpoint/2010/main" val="166643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CSV Files in Python</a:t>
            </a:r>
          </a:p>
        </p:txBody>
      </p:sp>
      <p:sp>
        <p:nvSpPr>
          <p:cNvPr id="3" name="Content Placeholder 2"/>
          <p:cNvSpPr>
            <a:spLocks noGrp="1"/>
          </p:cNvSpPr>
          <p:nvPr>
            <p:ph idx="1"/>
          </p:nvPr>
        </p:nvSpPr>
        <p:spPr>
          <a:xfrm>
            <a:off x="457200" y="1752599"/>
            <a:ext cx="7772400" cy="4973321"/>
          </a:xfrm>
        </p:spPr>
        <p:txBody>
          <a:bodyPr>
            <a:normAutofit/>
          </a:bodyPr>
          <a:lstStyle/>
          <a:p>
            <a:r>
              <a:rPr lang="en-US" dirty="0"/>
              <a:t>Any CSV reader worth anything can parse files with any delimiter, not just a comma (e.g., “TSV” for tab-separated)</a:t>
            </a:r>
          </a:p>
          <a:p>
            <a:r>
              <a:rPr lang="en-US" sz="1600" b="0" dirty="0"/>
              <a:t>1,26-Jan,Introduction,—,"pdf, </a:t>
            </a:r>
            <a:r>
              <a:rPr lang="en-US" sz="1600" b="0" dirty="0" err="1"/>
              <a:t>pptx</a:t>
            </a:r>
            <a:r>
              <a:rPr lang="en-US" sz="1600" b="0" dirty="0"/>
              <a:t>",Dickerson,</a:t>
            </a:r>
            <a:br>
              <a:rPr lang="en-US" sz="1600" b="0" dirty="0"/>
            </a:br>
            <a:r>
              <a:rPr lang="en-US" sz="1600" b="0" dirty="0"/>
              <a:t>2,31-Jan,Scraping Data with </a:t>
            </a:r>
            <a:r>
              <a:rPr lang="en-US" sz="1600" b="0" dirty="0" err="1"/>
              <a:t>Python,Anaconda's</a:t>
            </a:r>
            <a:r>
              <a:rPr lang="en-US" sz="1600" b="0" dirty="0"/>
              <a:t> Test </a:t>
            </a:r>
            <a:r>
              <a:rPr lang="en-US" sz="1600" b="0" dirty="0" err="1"/>
              <a:t>Drive.,,Dickerson</a:t>
            </a:r>
            <a:r>
              <a:rPr lang="en-US" sz="1600" b="0" dirty="0"/>
              <a:t>,</a:t>
            </a:r>
            <a:br>
              <a:rPr lang="en-US" sz="1600" b="0" dirty="0"/>
            </a:br>
            <a:r>
              <a:rPr lang="en-US" sz="1600" b="0" dirty="0"/>
              <a:t>3,2-Feb,"Vectors, Matrices, and </a:t>
            </a:r>
            <a:r>
              <a:rPr lang="en-US" sz="1600" b="0" dirty="0" err="1"/>
              <a:t>Dataframes</a:t>
            </a:r>
            <a:r>
              <a:rPr lang="en-US" sz="1600" b="0" dirty="0"/>
              <a:t>",Introduction to </a:t>
            </a:r>
            <a:r>
              <a:rPr lang="en-US" sz="1600" b="0" dirty="0" err="1"/>
              <a:t>pandas.,,Dickerson</a:t>
            </a:r>
            <a:r>
              <a:rPr lang="en-US" sz="1600" b="0" dirty="0"/>
              <a:t>,</a:t>
            </a:r>
            <a:br>
              <a:rPr lang="en-US" sz="1600" b="0" dirty="0"/>
            </a:br>
            <a:r>
              <a:rPr lang="en-US" sz="1600" b="0" dirty="0"/>
              <a:t>4,7-Feb,Jupyter notebook </a:t>
            </a:r>
            <a:r>
              <a:rPr lang="en-US" sz="1600" b="0" dirty="0" err="1"/>
              <a:t>lab,,,"Denis</a:t>
            </a:r>
            <a:r>
              <a:rPr lang="en-US" sz="1600" b="0" dirty="0"/>
              <a:t>, </a:t>
            </a:r>
            <a:r>
              <a:rPr lang="en-US" sz="1600" b="0" dirty="0" err="1"/>
              <a:t>Anant</a:t>
            </a:r>
            <a:r>
              <a:rPr lang="en-US" sz="1600" b="0" dirty="0"/>
              <a:t>, &amp; Neil",</a:t>
            </a:r>
            <a:br>
              <a:rPr lang="en-US" sz="1600" b="0" dirty="0"/>
            </a:br>
            <a:r>
              <a:rPr lang="en-US" sz="1600" b="0" dirty="0"/>
              <a:t>5,9-Feb,Best Practices for Data Science </a:t>
            </a:r>
            <a:r>
              <a:rPr lang="en-US" sz="1600" b="0" dirty="0" err="1"/>
              <a:t>Projects,,,Dickerson</a:t>
            </a:r>
            <a:r>
              <a:rPr lang="en-US" sz="1600" b="0" dirty="0"/>
              <a:t>,</a:t>
            </a:r>
            <a:endParaRPr lang="en-US" b="0" dirty="0"/>
          </a:p>
          <a:p>
            <a:r>
              <a:rPr lang="en-US" dirty="0"/>
              <a:t>Don’t write your own CSV or JSON parser</a:t>
            </a:r>
          </a:p>
          <a:p>
            <a:endParaRPr lang="en-US" dirty="0"/>
          </a:p>
          <a:p>
            <a:endParaRPr lang="en-US" dirty="0"/>
          </a:p>
          <a:p>
            <a:endParaRPr lang="en-US" dirty="0"/>
          </a:p>
          <a:p>
            <a:endParaRPr lang="en-US" dirty="0"/>
          </a:p>
          <a:p>
            <a:r>
              <a:rPr lang="en-US" dirty="0"/>
              <a:t>(We’ll use </a:t>
            </a:r>
            <a:r>
              <a:rPr lang="en-US" dirty="0">
                <a:latin typeface="Courier" charset="0"/>
                <a:ea typeface="Courier" charset="0"/>
                <a:cs typeface="Courier" charset="0"/>
              </a:rPr>
              <a:t>pandas</a:t>
            </a:r>
            <a:r>
              <a:rPr lang="en-US" dirty="0"/>
              <a:t> to do this much more easily and efficiently)</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74</a:t>
            </a:fld>
            <a:endParaRPr lang="en-US"/>
          </a:p>
        </p:txBody>
      </p:sp>
      <p:sp>
        <p:nvSpPr>
          <p:cNvPr id="5" name="Oval 4"/>
          <p:cNvSpPr/>
          <p:nvPr/>
        </p:nvSpPr>
        <p:spPr>
          <a:xfrm>
            <a:off x="2698230" y="2353456"/>
            <a:ext cx="1124262" cy="614596"/>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2"/>
                </a:solidFill>
              </a:ln>
              <a:solidFill>
                <a:schemeClr val="tx2"/>
              </a:solidFill>
            </a:endParaRPr>
          </a:p>
        </p:txBody>
      </p:sp>
      <p:sp>
        <p:nvSpPr>
          <p:cNvPr id="6" name="Oval 5"/>
          <p:cNvSpPr/>
          <p:nvPr/>
        </p:nvSpPr>
        <p:spPr>
          <a:xfrm>
            <a:off x="2790669" y="3090472"/>
            <a:ext cx="1124262" cy="614596"/>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2"/>
                </a:solidFill>
              </a:ln>
              <a:solidFill>
                <a:schemeClr val="tx2"/>
              </a:solidFill>
            </a:endParaRPr>
          </a:p>
        </p:txBody>
      </p:sp>
      <p:sp>
        <p:nvSpPr>
          <p:cNvPr id="7" name="Rounded Rectangle 6"/>
          <p:cNvSpPr/>
          <p:nvPr/>
        </p:nvSpPr>
        <p:spPr>
          <a:xfrm>
            <a:off x="457200" y="4305924"/>
            <a:ext cx="7997252" cy="14989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csv</a:t>
            </a:r>
          </a:p>
          <a:p>
            <a:r>
              <a:rPr lang="en-US" dirty="0">
                <a:latin typeface="Courier" charset="0"/>
                <a:ea typeface="Courier" charset="0"/>
                <a:cs typeface="Courier" charset="0"/>
              </a:rPr>
              <a:t>with open(“</a:t>
            </a:r>
            <a:r>
              <a:rPr lang="en-US" dirty="0" err="1">
                <a:latin typeface="Courier" charset="0"/>
                <a:ea typeface="Courier" charset="0"/>
                <a:cs typeface="Courier" charset="0"/>
              </a:rPr>
              <a:t>schedule.csv</a:t>
            </a:r>
            <a:r>
              <a:rPr lang="en-US" dirty="0">
                <a:latin typeface="Courier" charset="0"/>
                <a:ea typeface="Courier" charset="0"/>
                <a:cs typeface="Courier" charset="0"/>
              </a:rPr>
              <a:t>”, ”</a:t>
            </a:r>
            <a:r>
              <a:rPr lang="en-US" dirty="0" err="1">
                <a:latin typeface="Courier" charset="0"/>
                <a:ea typeface="Courier" charset="0"/>
                <a:cs typeface="Courier" charset="0"/>
              </a:rPr>
              <a:t>rb</a:t>
            </a:r>
            <a:r>
              <a:rPr lang="en-US" dirty="0">
                <a:latin typeface="Courier" charset="0"/>
                <a:ea typeface="Courier" charset="0"/>
                <a:cs typeface="Courier" charset="0"/>
              </a:rPr>
              <a:t>”) as f:</a:t>
            </a:r>
          </a:p>
          <a:p>
            <a:r>
              <a:rPr lang="en-US" dirty="0">
                <a:latin typeface="Courier" charset="0"/>
                <a:ea typeface="Courier" charset="0"/>
                <a:cs typeface="Courier" charset="0"/>
              </a:rPr>
              <a:t>	reader = </a:t>
            </a:r>
            <a:r>
              <a:rPr lang="en-US" dirty="0" err="1">
                <a:latin typeface="Courier" charset="0"/>
                <a:ea typeface="Courier" charset="0"/>
                <a:cs typeface="Courier" charset="0"/>
              </a:rPr>
              <a:t>csv.reader</a:t>
            </a:r>
            <a:r>
              <a:rPr lang="en-US" dirty="0">
                <a:latin typeface="Courier" charset="0"/>
                <a:ea typeface="Courier" charset="0"/>
                <a:cs typeface="Courier" charset="0"/>
              </a:rPr>
              <a:t>(f, delimiter=“,”, </a:t>
            </a:r>
            <a:r>
              <a:rPr lang="en-US" dirty="0" err="1">
                <a:latin typeface="Courier" charset="0"/>
                <a:ea typeface="Courier" charset="0"/>
                <a:cs typeface="Courier" charset="0"/>
              </a:rPr>
              <a:t>quotechar</a:t>
            </a:r>
            <a:r>
              <a:rPr lang="en-US" dirty="0">
                <a:latin typeface="Courier" charset="0"/>
                <a:ea typeface="Courier" charset="0"/>
                <a:cs typeface="Courier" charset="0"/>
              </a:rPr>
              <a:t>=’”’)</a:t>
            </a:r>
          </a:p>
          <a:p>
            <a:r>
              <a:rPr lang="en-US" dirty="0">
                <a:latin typeface="Courier" charset="0"/>
                <a:ea typeface="Courier" charset="0"/>
                <a:cs typeface="Courier" charset="0"/>
              </a:rPr>
              <a:t>	for row in reader:</a:t>
            </a:r>
          </a:p>
          <a:p>
            <a:r>
              <a:rPr lang="en-US" dirty="0">
                <a:latin typeface="Courier" charset="0"/>
                <a:ea typeface="Courier" charset="0"/>
                <a:cs typeface="Courier" charset="0"/>
              </a:rPr>
              <a:t>		print(row)</a:t>
            </a:r>
          </a:p>
        </p:txBody>
      </p:sp>
    </p:spTree>
    <p:extLst>
      <p:ext uri="{BB962C8B-B14F-4D97-AF65-F5344CB8AC3E}">
        <p14:creationId xmlns:p14="http://schemas.microsoft.com/office/powerpoint/2010/main" val="25329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378315" cy="1371600"/>
          </a:xfrm>
        </p:spPr>
        <p:txBody>
          <a:bodyPr/>
          <a:lstStyle/>
          <a:p>
            <a:r>
              <a:rPr lang="en-US" dirty="0"/>
              <a:t>JSON Files &amp; Strings</a:t>
            </a:r>
          </a:p>
        </p:txBody>
      </p:sp>
      <p:sp>
        <p:nvSpPr>
          <p:cNvPr id="3" name="Content Placeholder 2"/>
          <p:cNvSpPr>
            <a:spLocks noGrp="1"/>
          </p:cNvSpPr>
          <p:nvPr>
            <p:ph idx="1"/>
          </p:nvPr>
        </p:nvSpPr>
        <p:spPr/>
        <p:txBody>
          <a:bodyPr/>
          <a:lstStyle/>
          <a:p>
            <a:r>
              <a:rPr lang="en-US" dirty="0"/>
              <a:t>JSON is a method for </a:t>
            </a:r>
            <a:r>
              <a:rPr lang="en-US" dirty="0">
                <a:solidFill>
                  <a:schemeClr val="tx2"/>
                </a:solidFill>
              </a:rPr>
              <a:t>serializing</a:t>
            </a:r>
            <a:r>
              <a:rPr lang="en-US" dirty="0"/>
              <a:t> objects:</a:t>
            </a:r>
          </a:p>
          <a:p>
            <a:pPr marL="342900" indent="-342900">
              <a:buFont typeface="Arial" charset="0"/>
              <a:buChar char="•"/>
            </a:pPr>
            <a:r>
              <a:rPr lang="en-US" b="0" dirty="0"/>
              <a:t>Convert an object into a string (done in Java in 131/132?)</a:t>
            </a:r>
          </a:p>
          <a:p>
            <a:pPr marL="342900" indent="-342900">
              <a:buFont typeface="Arial" charset="0"/>
              <a:buChar char="•"/>
            </a:pPr>
            <a:r>
              <a:rPr lang="en-US" b="0" dirty="0">
                <a:solidFill>
                  <a:schemeClr val="tx2"/>
                </a:solidFill>
              </a:rPr>
              <a:t>Deserialization</a:t>
            </a:r>
            <a:r>
              <a:rPr lang="en-US" b="0" dirty="0"/>
              <a:t> converts a string back to an object</a:t>
            </a:r>
          </a:p>
          <a:p>
            <a:r>
              <a:rPr lang="en-US" dirty="0"/>
              <a:t>Easy for humans to read (and sanity check, edit)</a:t>
            </a:r>
          </a:p>
          <a:p>
            <a:r>
              <a:rPr lang="en-US" dirty="0"/>
              <a:t>Defined by three universal data structures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75</a:t>
            </a:fld>
            <a:endParaRPr lang="en-US"/>
          </a:p>
        </p:txBody>
      </p:sp>
      <p:pic>
        <p:nvPicPr>
          <p:cNvPr id="5" name="Picture 4"/>
          <p:cNvPicPr>
            <a:picLocks noChangeAspect="1"/>
          </p:cNvPicPr>
          <p:nvPr/>
        </p:nvPicPr>
        <p:blipFill>
          <a:blip r:embed="rId2"/>
          <a:stretch>
            <a:fillRect/>
          </a:stretch>
        </p:blipFill>
        <p:spPr>
          <a:xfrm>
            <a:off x="812383" y="3954372"/>
            <a:ext cx="4464154" cy="843561"/>
          </a:xfrm>
          <a:prstGeom prst="rect">
            <a:avLst/>
          </a:prstGeom>
        </p:spPr>
      </p:pic>
      <p:sp>
        <p:nvSpPr>
          <p:cNvPr id="6" name="TextBox 5"/>
          <p:cNvSpPr txBox="1"/>
          <p:nvPr/>
        </p:nvSpPr>
        <p:spPr>
          <a:xfrm>
            <a:off x="3710951" y="6534436"/>
            <a:ext cx="4946754" cy="338554"/>
          </a:xfrm>
          <a:prstGeom prst="rect">
            <a:avLst/>
          </a:prstGeom>
          <a:noFill/>
        </p:spPr>
        <p:txBody>
          <a:bodyPr wrap="square" rtlCol="0">
            <a:spAutoFit/>
          </a:bodyPr>
          <a:lstStyle/>
          <a:p>
            <a:pPr algn="r"/>
            <a:r>
              <a:rPr lang="en-US" sz="1600" dirty="0">
                <a:solidFill>
                  <a:schemeClr val="bg1">
                    <a:lumMod val="50000"/>
                  </a:schemeClr>
                </a:solidFill>
              </a:rPr>
              <a:t>Images from: http://</a:t>
            </a:r>
            <a:r>
              <a:rPr lang="en-US" sz="1600" dirty="0" err="1">
                <a:solidFill>
                  <a:schemeClr val="bg1">
                    <a:lumMod val="50000"/>
                  </a:schemeClr>
                </a:solidFill>
              </a:rPr>
              <a:t>www.json.org</a:t>
            </a:r>
            <a:r>
              <a:rPr lang="en-US" sz="1600" dirty="0">
                <a:solidFill>
                  <a:schemeClr val="bg1">
                    <a:lumMod val="50000"/>
                  </a:schemeClr>
                </a:solidFill>
              </a:rPr>
              <a:t>/</a:t>
            </a:r>
          </a:p>
        </p:txBody>
      </p:sp>
      <p:pic>
        <p:nvPicPr>
          <p:cNvPr id="7" name="Picture 6"/>
          <p:cNvPicPr>
            <a:picLocks noChangeAspect="1"/>
          </p:cNvPicPr>
          <p:nvPr/>
        </p:nvPicPr>
        <p:blipFill>
          <a:blip r:embed="rId3"/>
          <a:stretch>
            <a:fillRect/>
          </a:stretch>
        </p:blipFill>
        <p:spPr>
          <a:xfrm>
            <a:off x="812383" y="4784603"/>
            <a:ext cx="4462272" cy="843205"/>
          </a:xfrm>
          <a:prstGeom prst="rect">
            <a:avLst/>
          </a:prstGeom>
        </p:spPr>
      </p:pic>
      <p:pic>
        <p:nvPicPr>
          <p:cNvPr id="8" name="Picture 7"/>
          <p:cNvPicPr>
            <a:picLocks noChangeAspect="1"/>
          </p:cNvPicPr>
          <p:nvPr/>
        </p:nvPicPr>
        <p:blipFill>
          <a:blip r:embed="rId3"/>
          <a:stretch>
            <a:fillRect/>
          </a:stretch>
        </p:blipFill>
        <p:spPr>
          <a:xfrm>
            <a:off x="859235" y="4797933"/>
            <a:ext cx="0" cy="0"/>
          </a:xfrm>
          <a:prstGeom prst="rect">
            <a:avLst/>
          </a:prstGeom>
        </p:spPr>
      </p:pic>
      <p:pic>
        <p:nvPicPr>
          <p:cNvPr id="9" name="Picture 8"/>
          <p:cNvPicPr>
            <a:picLocks noChangeAspect="1"/>
          </p:cNvPicPr>
          <p:nvPr/>
        </p:nvPicPr>
        <p:blipFill>
          <a:blip r:embed="rId4"/>
          <a:stretch>
            <a:fillRect/>
          </a:stretch>
        </p:blipFill>
        <p:spPr>
          <a:xfrm>
            <a:off x="812383" y="5503884"/>
            <a:ext cx="4462272" cy="2074434"/>
          </a:xfrm>
          <a:prstGeom prst="rect">
            <a:avLst/>
          </a:prstGeom>
          <a:noFill/>
        </p:spPr>
      </p:pic>
      <p:sp>
        <p:nvSpPr>
          <p:cNvPr id="10" name="TextBox 9"/>
          <p:cNvSpPr txBox="1"/>
          <p:nvPr/>
        </p:nvSpPr>
        <p:spPr>
          <a:xfrm>
            <a:off x="5988987" y="4114542"/>
            <a:ext cx="2443396" cy="523220"/>
          </a:xfrm>
          <a:prstGeom prst="rect">
            <a:avLst/>
          </a:prstGeom>
          <a:noFill/>
        </p:spPr>
        <p:txBody>
          <a:bodyPr wrap="square" rtlCol="0">
            <a:spAutoFit/>
          </a:bodyPr>
          <a:lstStyle/>
          <a:p>
            <a:r>
              <a:rPr lang="en-US" sz="1400" dirty="0"/>
              <a:t>Python dictionary, Java Map, hash table, </a:t>
            </a:r>
            <a:r>
              <a:rPr lang="en-US" sz="1400" dirty="0" err="1"/>
              <a:t>etc</a:t>
            </a:r>
            <a:r>
              <a:rPr lang="en-US" sz="1400" dirty="0"/>
              <a:t> </a:t>
            </a:r>
            <a:r>
              <a:rPr lang="mr-IN" sz="1400" dirty="0"/>
              <a:t>…</a:t>
            </a:r>
            <a:endParaRPr lang="en-US" sz="1400" dirty="0"/>
          </a:p>
        </p:txBody>
      </p:sp>
      <p:sp>
        <p:nvSpPr>
          <p:cNvPr id="11" name="TextBox 10"/>
          <p:cNvSpPr txBox="1"/>
          <p:nvPr/>
        </p:nvSpPr>
        <p:spPr>
          <a:xfrm>
            <a:off x="5988987" y="4944595"/>
            <a:ext cx="2443396" cy="523220"/>
          </a:xfrm>
          <a:prstGeom prst="rect">
            <a:avLst/>
          </a:prstGeom>
          <a:noFill/>
        </p:spPr>
        <p:txBody>
          <a:bodyPr wrap="square" rtlCol="0">
            <a:spAutoFit/>
          </a:bodyPr>
          <a:lstStyle/>
          <a:p>
            <a:r>
              <a:rPr lang="en-US" sz="1400" dirty="0"/>
              <a:t>Python list, Java array, vector, </a:t>
            </a:r>
            <a:r>
              <a:rPr lang="en-US" sz="1400" dirty="0" err="1"/>
              <a:t>etc</a:t>
            </a:r>
            <a:r>
              <a:rPr lang="en-US" sz="1400" dirty="0"/>
              <a:t> </a:t>
            </a:r>
            <a:r>
              <a:rPr lang="mr-IN" sz="1400" dirty="0"/>
              <a:t>…</a:t>
            </a:r>
            <a:endParaRPr lang="en-US" sz="1400" dirty="0"/>
          </a:p>
        </p:txBody>
      </p:sp>
      <p:sp>
        <p:nvSpPr>
          <p:cNvPr id="12" name="TextBox 11"/>
          <p:cNvSpPr txBox="1"/>
          <p:nvPr/>
        </p:nvSpPr>
        <p:spPr>
          <a:xfrm>
            <a:off x="5988987" y="5805624"/>
            <a:ext cx="2443396" cy="738664"/>
          </a:xfrm>
          <a:prstGeom prst="rect">
            <a:avLst/>
          </a:prstGeom>
          <a:noFill/>
        </p:spPr>
        <p:txBody>
          <a:bodyPr wrap="square" rtlCol="0">
            <a:spAutoFit/>
          </a:bodyPr>
          <a:lstStyle/>
          <a:p>
            <a:r>
              <a:rPr lang="en-US" sz="1400" dirty="0"/>
              <a:t>Python string, float, </a:t>
            </a:r>
            <a:r>
              <a:rPr lang="en-US" sz="1400" dirty="0" err="1"/>
              <a:t>int</a:t>
            </a:r>
            <a:r>
              <a:rPr lang="en-US" sz="1400" dirty="0"/>
              <a:t>, </a:t>
            </a:r>
            <a:r>
              <a:rPr lang="en-US" sz="1400" dirty="0" err="1"/>
              <a:t>boolean</a:t>
            </a:r>
            <a:r>
              <a:rPr lang="en-US" sz="1400" dirty="0"/>
              <a:t>, JSON object, JSON array, </a:t>
            </a:r>
            <a:r>
              <a:rPr lang="mr-IN" sz="1400" dirty="0"/>
              <a:t>…</a:t>
            </a:r>
            <a:endParaRPr lang="en-US" sz="1400" dirty="0"/>
          </a:p>
        </p:txBody>
      </p:sp>
      <p:sp>
        <p:nvSpPr>
          <p:cNvPr id="13" name="Rectangle 12"/>
          <p:cNvSpPr/>
          <p:nvPr/>
        </p:nvSpPr>
        <p:spPr>
          <a:xfrm>
            <a:off x="812383" y="6126163"/>
            <a:ext cx="4462272" cy="1452155"/>
          </a:xfrm>
          <a:prstGeom prst="rect">
            <a:avLst/>
          </a:prstGeom>
          <a:gradFill>
            <a:gsLst>
              <a:gs pos="0">
                <a:schemeClr val="accent1">
                  <a:lumMod val="5000"/>
                  <a:lumOff val="95000"/>
                  <a:alpha val="0"/>
                </a:schemeClr>
              </a:gs>
              <a:gs pos="38000">
                <a:schemeClr val="bg1"/>
              </a:gs>
              <a:gs pos="83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8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JSON In Python</a:t>
            </a:r>
          </a:p>
        </p:txBody>
      </p:sp>
      <p:sp>
        <p:nvSpPr>
          <p:cNvPr id="3" name="Content Placeholder 2"/>
          <p:cNvSpPr>
            <a:spLocks noGrp="1"/>
          </p:cNvSpPr>
          <p:nvPr>
            <p:ph idx="1"/>
          </p:nvPr>
        </p:nvSpPr>
        <p:spPr/>
        <p:txBody>
          <a:bodyPr/>
          <a:lstStyle/>
          <a:p>
            <a:r>
              <a:rPr lang="en-US" dirty="0"/>
              <a:t>Some built-in types: </a:t>
            </a:r>
            <a:r>
              <a:rPr lang="en-US" b="0" dirty="0">
                <a:latin typeface="Courier" charset="0"/>
                <a:ea typeface="Courier" charset="0"/>
                <a:cs typeface="Courier" charset="0"/>
              </a:rPr>
              <a:t>“Strings”</a:t>
            </a:r>
            <a:r>
              <a:rPr lang="en-US" dirty="0"/>
              <a:t>, </a:t>
            </a:r>
            <a:r>
              <a:rPr lang="en-US" b="0" dirty="0">
                <a:latin typeface="Courier" charset="0"/>
                <a:ea typeface="Courier" charset="0"/>
                <a:cs typeface="Courier" charset="0"/>
              </a:rPr>
              <a:t>1.0</a:t>
            </a:r>
            <a:r>
              <a:rPr lang="en-US" dirty="0"/>
              <a:t>, </a:t>
            </a:r>
            <a:r>
              <a:rPr lang="en-US" b="0" dirty="0">
                <a:latin typeface="Courier" charset="0"/>
                <a:ea typeface="Courier" charset="0"/>
                <a:cs typeface="Courier" charset="0"/>
              </a:rPr>
              <a:t>True</a:t>
            </a:r>
            <a:r>
              <a:rPr lang="en-US" dirty="0"/>
              <a:t>, </a:t>
            </a:r>
            <a:r>
              <a:rPr lang="en-US" b="0" dirty="0">
                <a:latin typeface="Courier" charset="0"/>
                <a:ea typeface="Courier" charset="0"/>
                <a:cs typeface="Courier" charset="0"/>
              </a:rPr>
              <a:t>False</a:t>
            </a:r>
            <a:r>
              <a:rPr lang="en-US" dirty="0"/>
              <a:t>, </a:t>
            </a:r>
            <a:r>
              <a:rPr lang="en-US" b="0" dirty="0">
                <a:latin typeface="Courier" charset="0"/>
                <a:ea typeface="Courier" charset="0"/>
                <a:cs typeface="Courier" charset="0"/>
              </a:rPr>
              <a:t>None</a:t>
            </a:r>
          </a:p>
          <a:p>
            <a:r>
              <a:rPr lang="en-US" dirty="0"/>
              <a:t>Lists: </a:t>
            </a:r>
            <a:r>
              <a:rPr lang="en-US" b="0" dirty="0">
                <a:latin typeface="Courier" charset="0"/>
                <a:ea typeface="Courier" charset="0"/>
                <a:cs typeface="Courier" charset="0"/>
              </a:rPr>
              <a:t>[“Goodbye”, “Cruel”, “World”]</a:t>
            </a:r>
          </a:p>
          <a:p>
            <a:r>
              <a:rPr lang="en-US" dirty="0"/>
              <a:t>Dictionaries: </a:t>
            </a:r>
            <a:r>
              <a:rPr lang="en-US" b="0" dirty="0">
                <a:latin typeface="Courier" charset="0"/>
                <a:ea typeface="Courier" charset="0"/>
                <a:cs typeface="Courier" charset="0"/>
              </a:rPr>
              <a:t>{“hello”: “bonjour”, “goodbye”, “au revoir”}</a:t>
            </a:r>
          </a:p>
          <a:p>
            <a:r>
              <a:rPr lang="en-US" dirty="0"/>
              <a:t>Dictionaries within lists within dictionaries within lists:</a:t>
            </a:r>
          </a:p>
          <a:p>
            <a:r>
              <a:rPr lang="en-US" sz="1800" b="0" dirty="0">
                <a:latin typeface="Courier" charset="0"/>
                <a:ea typeface="Courier" charset="0"/>
                <a:cs typeface="Courier" charset="0"/>
              </a:rPr>
              <a:t>[1, 2, {“Help”:[</a:t>
            </a:r>
            <a:br>
              <a:rPr lang="en-US" sz="1800" b="0" dirty="0">
                <a:latin typeface="Courier" charset="0"/>
                <a:ea typeface="Courier" charset="0"/>
                <a:cs typeface="Courier" charset="0"/>
              </a:rPr>
            </a:br>
            <a:r>
              <a:rPr lang="en-US" sz="1800" b="0" dirty="0">
                <a:latin typeface="Courier" charset="0"/>
                <a:ea typeface="Courier" charset="0"/>
                <a:cs typeface="Courier" charset="0"/>
              </a:rPr>
              <a:t>		  “I’m”, {“trapped”: “in”}, </a:t>
            </a:r>
            <a:br>
              <a:rPr lang="en-US" sz="1800" b="0" dirty="0">
                <a:latin typeface="Courier" charset="0"/>
                <a:ea typeface="Courier" charset="0"/>
                <a:cs typeface="Courier" charset="0"/>
              </a:rPr>
            </a:br>
            <a:r>
              <a:rPr lang="en-US" sz="1800" b="0" dirty="0">
                <a:latin typeface="Courier" charset="0"/>
                <a:ea typeface="Courier" charset="0"/>
                <a:cs typeface="Courier" charset="0"/>
              </a:rPr>
              <a:t>		  “CMSC641”</a:t>
            </a:r>
            <a:br>
              <a:rPr lang="en-US" sz="1800" b="0" dirty="0">
                <a:latin typeface="Courier" charset="0"/>
                <a:ea typeface="Courier" charset="0"/>
                <a:cs typeface="Courier" charset="0"/>
              </a:rPr>
            </a:br>
            <a:r>
              <a:rPr lang="en-US" sz="1800" b="0" dirty="0">
                <a:latin typeface="Courier" charset="0"/>
                <a:ea typeface="Courier" charset="0"/>
                <a:cs typeface="Courier" charset="0"/>
              </a:rPr>
              <a:t>		  ]}]</a:t>
            </a:r>
            <a:endParaRPr lang="en-US" b="0" dirty="0">
              <a:latin typeface="Courier" charset="0"/>
              <a:ea typeface="Courier" charset="0"/>
              <a:cs typeface="Courier" charset="0"/>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21409" y="4244897"/>
            <a:ext cx="1881266" cy="1881266"/>
          </a:xfrm>
          <a:prstGeom prst="rect">
            <a:avLst/>
          </a:prstGeom>
        </p:spPr>
      </p:pic>
    </p:spTree>
    <p:extLst>
      <p:ext uri="{BB962C8B-B14F-4D97-AF65-F5344CB8AC3E}">
        <p14:creationId xmlns:p14="http://schemas.microsoft.com/office/powerpoint/2010/main" val="2560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JSON From Twitter</a:t>
            </a:r>
          </a:p>
        </p:txBody>
      </p:sp>
      <p:sp>
        <p:nvSpPr>
          <p:cNvPr id="4" name="Slide Number Placeholder 3"/>
          <p:cNvSpPr>
            <a:spLocks noGrp="1"/>
          </p:cNvSpPr>
          <p:nvPr>
            <p:ph type="sldNum" sz="quarter" idx="12"/>
          </p:nvPr>
        </p:nvSpPr>
        <p:spPr/>
        <p:txBody>
          <a:bodyPr/>
          <a:lstStyle/>
          <a:p>
            <a:fld id="{A2EF37A0-74FC-AB4F-AE4C-D9BFC6719E9F}" type="slidenum">
              <a:rPr lang="en-US" smtClean="0"/>
              <a:t>77</a:t>
            </a:fld>
            <a:endParaRPr lang="en-US"/>
          </a:p>
        </p:txBody>
      </p:sp>
      <p:sp>
        <p:nvSpPr>
          <p:cNvPr id="5" name="Content Placeholder 4"/>
          <p:cNvSpPr>
            <a:spLocks noGrp="1"/>
          </p:cNvSpPr>
          <p:nvPr>
            <p:ph idx="1"/>
          </p:nvPr>
        </p:nvSpPr>
        <p:spPr>
          <a:xfrm>
            <a:off x="457200" y="1524318"/>
            <a:ext cx="7997252" cy="120389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b="0" dirty="0">
                <a:latin typeface="Courier" charset="0"/>
                <a:ea typeface="Courier" charset="0"/>
                <a:cs typeface="Courier" charset="0"/>
              </a:rPr>
              <a:t>GET https://</a:t>
            </a:r>
            <a:r>
              <a:rPr lang="en-US" sz="1600" b="0" dirty="0" err="1">
                <a:latin typeface="Courier" charset="0"/>
                <a:ea typeface="Courier" charset="0"/>
                <a:cs typeface="Courier" charset="0"/>
              </a:rPr>
              <a:t>api.twitter.com</a:t>
            </a:r>
            <a:r>
              <a:rPr lang="en-US" sz="1600" b="0" dirty="0">
                <a:latin typeface="Courier" charset="0"/>
                <a:ea typeface="Courier" charset="0"/>
                <a:cs typeface="Courier" charset="0"/>
              </a:rPr>
              <a:t>/1.1/friends/</a:t>
            </a:r>
            <a:r>
              <a:rPr lang="en-US" sz="1600" b="0" dirty="0" err="1">
                <a:latin typeface="Courier" charset="0"/>
                <a:ea typeface="Courier" charset="0"/>
                <a:cs typeface="Courier" charset="0"/>
              </a:rPr>
              <a:t>list.json?cursor</a:t>
            </a:r>
            <a:r>
              <a:rPr lang="en-US" sz="1600" b="0" dirty="0">
                <a:latin typeface="Courier" charset="0"/>
                <a:ea typeface="Courier" charset="0"/>
                <a:cs typeface="Courier" charset="0"/>
              </a:rPr>
              <a:t>=-1&amp;screen_name=</a:t>
            </a:r>
            <a:r>
              <a:rPr lang="en-US" sz="1600" b="0" dirty="0" err="1">
                <a:latin typeface="Courier" charset="0"/>
                <a:ea typeface="Courier" charset="0"/>
                <a:cs typeface="Courier" charset="0"/>
              </a:rPr>
              <a:t>twitterapi&amp;skip_status</a:t>
            </a:r>
            <a:r>
              <a:rPr lang="en-US" sz="1600" b="0" dirty="0">
                <a:latin typeface="Courier" charset="0"/>
                <a:ea typeface="Courier" charset="0"/>
                <a:cs typeface="Courier" charset="0"/>
              </a:rPr>
              <a:t>=</a:t>
            </a:r>
            <a:r>
              <a:rPr lang="en-US" sz="1600" b="0" dirty="0" err="1">
                <a:latin typeface="Courier" charset="0"/>
                <a:ea typeface="Courier" charset="0"/>
                <a:cs typeface="Courier" charset="0"/>
              </a:rPr>
              <a:t>true&amp;include_user_entities</a:t>
            </a:r>
            <a:r>
              <a:rPr lang="en-US" sz="1600" b="0" dirty="0">
                <a:latin typeface="Courier" charset="0"/>
                <a:ea typeface="Courier" charset="0"/>
                <a:cs typeface="Courier" charset="0"/>
              </a:rPr>
              <a:t>=false</a:t>
            </a:r>
            <a:endParaRPr lang="en-US" sz="1600" dirty="0">
              <a:latin typeface="Courier" charset="0"/>
              <a:ea typeface="Courier" charset="0"/>
              <a:cs typeface="Courier" charset="0"/>
            </a:endParaRPr>
          </a:p>
        </p:txBody>
      </p:sp>
      <p:sp>
        <p:nvSpPr>
          <p:cNvPr id="6" name="Rounded Rectangle 5"/>
          <p:cNvSpPr/>
          <p:nvPr/>
        </p:nvSpPr>
        <p:spPr>
          <a:xfrm>
            <a:off x="457200" y="2895918"/>
            <a:ext cx="7997252" cy="34599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dirty="0"/>
              <a:t>{</a:t>
            </a:r>
            <a:br>
              <a:rPr lang="en-US" sz="1600" dirty="0"/>
            </a:br>
            <a:r>
              <a:rPr lang="en-US" sz="1600" dirty="0"/>
              <a:t>	"</a:t>
            </a:r>
            <a:r>
              <a:rPr lang="en-US" sz="1600" dirty="0" err="1"/>
              <a:t>previous_cursor</a:t>
            </a:r>
            <a:r>
              <a:rPr lang="en-US" sz="1600" dirty="0"/>
              <a:t>": 0,</a:t>
            </a:r>
          </a:p>
          <a:p>
            <a:r>
              <a:rPr lang="en-US" sz="1600" dirty="0"/>
              <a:t>	"</a:t>
            </a:r>
            <a:r>
              <a:rPr lang="en-US" sz="1600" dirty="0" err="1"/>
              <a:t>previous_cursor_str</a:t>
            </a:r>
            <a:r>
              <a:rPr lang="en-US" sz="1600" dirty="0"/>
              <a:t>": "0",</a:t>
            </a:r>
          </a:p>
          <a:p>
            <a:r>
              <a:rPr lang="en-US" sz="1600" dirty="0"/>
              <a:t>	"</a:t>
            </a:r>
            <a:r>
              <a:rPr lang="en-US" sz="1600" dirty="0" err="1"/>
              <a:t>next_cursor</a:t>
            </a:r>
            <a:r>
              <a:rPr lang="en-US" sz="1600" dirty="0"/>
              <a:t>": 1333504313713126852,</a:t>
            </a:r>
          </a:p>
          <a:p>
            <a:r>
              <a:rPr lang="en-US" sz="1600" dirty="0"/>
              <a:t>	"users": [{</a:t>
            </a:r>
          </a:p>
          <a:p>
            <a:r>
              <a:rPr lang="en-US" sz="1600" dirty="0"/>
              <a:t>		"</a:t>
            </a:r>
            <a:r>
              <a:rPr lang="en-US" sz="1600" dirty="0" err="1"/>
              <a:t>profile_sidebar_fill_color</a:t>
            </a:r>
            <a:r>
              <a:rPr lang="en-US" sz="1600" dirty="0"/>
              <a:t>": "252429",</a:t>
            </a:r>
          </a:p>
          <a:p>
            <a:r>
              <a:rPr lang="en-US" sz="1600" dirty="0"/>
              <a:t>		"</a:t>
            </a:r>
            <a:r>
              <a:rPr lang="en-US" sz="1600" dirty="0" err="1"/>
              <a:t>profile_sidebar_border_color</a:t>
            </a:r>
            <a:r>
              <a:rPr lang="en-US" sz="1600" dirty="0"/>
              <a:t>": "181A1E",</a:t>
            </a:r>
          </a:p>
          <a:p>
            <a:r>
              <a:rPr lang="en-US" sz="1600" dirty="0"/>
              <a:t>		"</a:t>
            </a:r>
            <a:r>
              <a:rPr lang="en-US" sz="1600" dirty="0" err="1"/>
              <a:t>profile_background_tile</a:t>
            </a:r>
            <a:r>
              <a:rPr lang="en-US" sz="1600" dirty="0"/>
              <a:t>": false,</a:t>
            </a:r>
          </a:p>
          <a:p>
            <a:r>
              <a:rPr lang="en-US" sz="1600" dirty="0"/>
              <a:t>		"name": "Sylvain Carle",</a:t>
            </a:r>
          </a:p>
          <a:p>
            <a:r>
              <a:rPr lang="en-US" sz="1600" dirty="0"/>
              <a:t>		"</a:t>
            </a:r>
            <a:r>
              <a:rPr lang="en-US" sz="1600" dirty="0" err="1"/>
              <a:t>profile_image_url</a:t>
            </a:r>
            <a:r>
              <a:rPr lang="en-US" sz="1600" dirty="0"/>
              <a:t>": "http://a0.twimg.com/</a:t>
            </a:r>
            <a:r>
              <a:rPr lang="en-US" sz="1600" dirty="0" err="1"/>
              <a:t>profile_images</a:t>
            </a:r>
            <a:r>
              <a:rPr lang="en-US" sz="1600" dirty="0"/>
              <a:t>/2838630046/4b82e286a659fae310012520f4f756bb_normal.png",</a:t>
            </a:r>
          </a:p>
          <a:p>
            <a:r>
              <a:rPr lang="en-US" sz="1600" dirty="0"/>
              <a:t>		"</a:t>
            </a:r>
            <a:r>
              <a:rPr lang="en-US" sz="1600" dirty="0" err="1"/>
              <a:t>created_at</a:t>
            </a:r>
            <a:r>
              <a:rPr lang="en-US" sz="1600" dirty="0"/>
              <a:t>": "Thu Jan 18 00:10:45 +0000 2007", </a:t>
            </a:r>
            <a:r>
              <a:rPr lang="mr-IN" sz="1600" dirty="0"/>
              <a:t>…</a:t>
            </a:r>
            <a:endParaRPr lang="en-US" sz="1600" dirty="0">
              <a:latin typeface="Courier" charset="0"/>
              <a:ea typeface="Courier" charset="0"/>
              <a:cs typeface="Courier" charset="0"/>
            </a:endParaRPr>
          </a:p>
        </p:txBody>
      </p:sp>
    </p:spTree>
    <p:extLst>
      <p:ext uri="{BB962C8B-B14F-4D97-AF65-F5344CB8AC3E}">
        <p14:creationId xmlns:p14="http://schemas.microsoft.com/office/powerpoint/2010/main" val="17833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Parsing JSON In Python</a:t>
            </a:r>
          </a:p>
        </p:txBody>
      </p:sp>
      <p:sp>
        <p:nvSpPr>
          <p:cNvPr id="3" name="Content Placeholder 2"/>
          <p:cNvSpPr>
            <a:spLocks noGrp="1"/>
          </p:cNvSpPr>
          <p:nvPr>
            <p:ph idx="1"/>
          </p:nvPr>
        </p:nvSpPr>
        <p:spPr/>
        <p:txBody>
          <a:bodyPr/>
          <a:lstStyle/>
          <a:p>
            <a:r>
              <a:rPr lang="en-US" dirty="0"/>
              <a:t>Repeat: </a:t>
            </a:r>
            <a:r>
              <a:rPr lang="en-US" dirty="0">
                <a:solidFill>
                  <a:schemeClr val="tx2"/>
                </a:solidFill>
              </a:rPr>
              <a:t>don’t</a:t>
            </a:r>
            <a:r>
              <a:rPr lang="en-US" dirty="0"/>
              <a:t> write your own CSV or JSON parser</a:t>
            </a:r>
          </a:p>
          <a:p>
            <a:pPr marL="342900" indent="-342900">
              <a:buFont typeface="Arial" charset="0"/>
              <a:buChar char="•"/>
            </a:pPr>
            <a:r>
              <a:rPr lang="en-US" b="0" dirty="0"/>
              <a:t>https://</a:t>
            </a:r>
            <a:r>
              <a:rPr lang="en-US" b="0" dirty="0" err="1"/>
              <a:t>news.ycombinator.com</a:t>
            </a:r>
            <a:r>
              <a:rPr lang="en-US" b="0" dirty="0"/>
              <a:t>/</a:t>
            </a:r>
            <a:r>
              <a:rPr lang="en-US" b="0" dirty="0" err="1"/>
              <a:t>item?id</a:t>
            </a:r>
            <a:r>
              <a:rPr lang="en-US" b="0" dirty="0"/>
              <a:t>=7796268</a:t>
            </a:r>
          </a:p>
          <a:p>
            <a:pPr marL="342900" indent="-342900">
              <a:buFont typeface="Arial" charset="0"/>
              <a:buChar char="•"/>
            </a:pPr>
            <a:r>
              <a:rPr lang="en-US" b="0" dirty="0" err="1"/>
              <a:t>rsdy.github.io</a:t>
            </a:r>
            <a:r>
              <a:rPr lang="en-US" b="0" dirty="0"/>
              <a:t>/posts/</a:t>
            </a:r>
            <a:r>
              <a:rPr lang="en-US" b="0" dirty="0" err="1"/>
              <a:t>dont_write_your_json_parser_plz.html</a:t>
            </a:r>
            <a:endParaRPr lang="en-US" b="0" dirty="0"/>
          </a:p>
          <a:p>
            <a:r>
              <a:rPr lang="en-US" dirty="0"/>
              <a:t>Python comes with a fine JSON parser</a:t>
            </a:r>
          </a:p>
        </p:txBody>
      </p:sp>
      <p:sp>
        <p:nvSpPr>
          <p:cNvPr id="4" name="Slide Number Placeholder 3"/>
          <p:cNvSpPr>
            <a:spLocks noGrp="1"/>
          </p:cNvSpPr>
          <p:nvPr>
            <p:ph type="sldNum" sz="quarter" idx="12"/>
          </p:nvPr>
        </p:nvSpPr>
        <p:spPr/>
        <p:txBody>
          <a:bodyPr/>
          <a:lstStyle/>
          <a:p>
            <a:fld id="{A2EF37A0-74FC-AB4F-AE4C-D9BFC6719E9F}" type="slidenum">
              <a:rPr lang="en-US" smtClean="0"/>
              <a:t>78</a:t>
            </a:fld>
            <a:endParaRPr lang="en-US"/>
          </a:p>
        </p:txBody>
      </p:sp>
      <p:sp>
        <p:nvSpPr>
          <p:cNvPr id="5" name="Rounded Rectangle 4"/>
          <p:cNvSpPr/>
          <p:nvPr/>
        </p:nvSpPr>
        <p:spPr>
          <a:xfrm>
            <a:off x="457200" y="3511447"/>
            <a:ext cx="7997252" cy="19599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json</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“https://</a:t>
            </a:r>
            <a:r>
              <a:rPr lang="en-US" dirty="0" err="1">
                <a:latin typeface="Courier" charset="0"/>
                <a:ea typeface="Courier" charset="0"/>
                <a:cs typeface="Courier" charset="0"/>
              </a:rPr>
              <a:t>api.twitter.com</a:t>
            </a:r>
            <a:r>
              <a:rPr lang="en-US" dirty="0">
                <a:latin typeface="Courier" charset="0"/>
                <a:ea typeface="Courier" charset="0"/>
                <a:cs typeface="Courier" charset="0"/>
              </a:rPr>
              <a:t>/1.1/statuses/</a:t>
            </a:r>
            <a:r>
              <a:rPr lang="en-US" dirty="0" err="1">
                <a:latin typeface="Courier" charset="0"/>
                <a:ea typeface="Courier" charset="0"/>
                <a:cs typeface="Courier" charset="0"/>
              </a:rPr>
              <a:t>user_timeline.json?screen_name</a:t>
            </a:r>
            <a:r>
              <a:rPr lang="en-US" dirty="0">
                <a:latin typeface="Courier" charset="0"/>
                <a:ea typeface="Courier" charset="0"/>
                <a:cs typeface="Courier" charset="0"/>
              </a:rPr>
              <a:t>=</a:t>
            </a:r>
            <a:r>
              <a:rPr lang="en-US" dirty="0" err="1">
                <a:latin typeface="Courier" charset="0"/>
                <a:ea typeface="Courier" charset="0"/>
                <a:cs typeface="Courier" charset="0"/>
              </a:rPr>
              <a:t>JohnPDickerson&amp;count</a:t>
            </a:r>
            <a:r>
              <a:rPr lang="en-US" dirty="0">
                <a:latin typeface="Courier" charset="0"/>
                <a:ea typeface="Courier" charset="0"/>
                <a:cs typeface="Courier" charset="0"/>
              </a:rPr>
              <a:t>=100”, </a:t>
            </a:r>
            <a:r>
              <a:rPr lang="en-US" dirty="0" err="1">
                <a:latin typeface="Courier" charset="0"/>
                <a:ea typeface="Courier" charset="0"/>
                <a:cs typeface="Courier" charset="0"/>
              </a:rPr>
              <a:t>auth</a:t>
            </a:r>
            <a:r>
              <a:rPr lang="en-US" dirty="0">
                <a:latin typeface="Courier" charset="0"/>
                <a:ea typeface="Courier" charset="0"/>
                <a:cs typeface="Courier" charset="0"/>
              </a:rPr>
              <a:t>=</a:t>
            </a:r>
            <a:r>
              <a:rPr lang="en-US" dirty="0" err="1">
                <a:latin typeface="Courier" charset="0"/>
                <a:ea typeface="Courier" charset="0"/>
                <a:cs typeface="Courier" charset="0"/>
              </a:rPr>
              <a:t>auth</a:t>
            </a:r>
            <a:r>
              <a:rPr lang="en-US" dirty="0">
                <a:latin typeface="Courier" charset="0"/>
                <a:ea typeface="Courier" charset="0"/>
                <a:cs typeface="Courier" charset="0"/>
              </a:rPr>
              <a:t> )</a:t>
            </a:r>
          </a:p>
          <a:p>
            <a:endParaRPr lang="en-US" dirty="0">
              <a:latin typeface="Courier" charset="0"/>
              <a:ea typeface="Courier" charset="0"/>
              <a:cs typeface="Courier" charset="0"/>
            </a:endParaRPr>
          </a:p>
          <a:p>
            <a:r>
              <a:rPr lang="en-US" dirty="0">
                <a:latin typeface="Courier" charset="0"/>
                <a:ea typeface="Courier" charset="0"/>
                <a:cs typeface="Courier" charset="0"/>
              </a:rPr>
              <a:t>data = </a:t>
            </a:r>
            <a:r>
              <a:rPr lang="en-US" dirty="0" err="1">
                <a:latin typeface="Courier" charset="0"/>
                <a:ea typeface="Courier" charset="0"/>
                <a:cs typeface="Courier" charset="0"/>
              </a:rPr>
              <a:t>json.loads</a:t>
            </a:r>
            <a:r>
              <a:rPr lang="en-US" dirty="0">
                <a:latin typeface="Courier" charset="0"/>
                <a:ea typeface="Courier" charset="0"/>
                <a:cs typeface="Courier" charset="0"/>
              </a:rPr>
              <a:t>(</a:t>
            </a:r>
            <a:r>
              <a:rPr lang="en-US" dirty="0" err="1">
                <a:latin typeface="Courier" charset="0"/>
                <a:ea typeface="Courier" charset="0"/>
                <a:cs typeface="Courier" charset="0"/>
              </a:rPr>
              <a:t>r.content</a:t>
            </a:r>
            <a:r>
              <a:rPr lang="en-US" dirty="0">
                <a:latin typeface="Courier" charset="0"/>
                <a:ea typeface="Courier" charset="0"/>
                <a:cs typeface="Courier" charset="0"/>
              </a:rPr>
              <a:t>)</a:t>
            </a:r>
          </a:p>
        </p:txBody>
      </p:sp>
      <p:sp>
        <p:nvSpPr>
          <p:cNvPr id="6" name="Rounded Rectangle 5"/>
          <p:cNvSpPr/>
          <p:nvPr/>
        </p:nvSpPr>
        <p:spPr>
          <a:xfrm>
            <a:off x="457200" y="5645227"/>
            <a:ext cx="7997252" cy="9618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json.load</a:t>
            </a:r>
            <a:r>
              <a:rPr lang="en-US" dirty="0">
                <a:latin typeface="Courier" charset="0"/>
                <a:ea typeface="Courier" charset="0"/>
                <a:cs typeface="Courier" charset="0"/>
              </a:rPr>
              <a:t>(</a:t>
            </a:r>
            <a:r>
              <a:rPr lang="en-US" dirty="0" err="1">
                <a:latin typeface="Courier" charset="0"/>
                <a:ea typeface="Courier" charset="0"/>
                <a:cs typeface="Courier" charset="0"/>
              </a:rPr>
              <a:t>some_file</a:t>
            </a:r>
            <a:r>
              <a:rPr lang="en-US" dirty="0">
                <a:latin typeface="Courier" charset="0"/>
                <a:ea typeface="Courier" charset="0"/>
                <a:cs typeface="Courier" charset="0"/>
              </a:rPr>
              <a:t>)  # loads JSON from a file</a:t>
            </a:r>
          </a:p>
          <a:p>
            <a:r>
              <a:rPr lang="en-US" dirty="0" err="1">
                <a:latin typeface="Courier" charset="0"/>
                <a:ea typeface="Courier" charset="0"/>
                <a:cs typeface="Courier" charset="0"/>
              </a:rPr>
              <a:t>json.dump</a:t>
            </a:r>
            <a:r>
              <a:rPr lang="en-US" dirty="0">
                <a:latin typeface="Courier" charset="0"/>
                <a:ea typeface="Courier" charset="0"/>
                <a:cs typeface="Courier" charset="0"/>
              </a:rPr>
              <a:t>(</a:t>
            </a:r>
            <a:r>
              <a:rPr lang="en-US" dirty="0" err="1">
                <a:latin typeface="Courier" charset="0"/>
                <a:ea typeface="Courier" charset="0"/>
                <a:cs typeface="Courier" charset="0"/>
              </a:rPr>
              <a:t>json_obj</a:t>
            </a:r>
            <a:r>
              <a:rPr lang="en-US" dirty="0">
                <a:latin typeface="Courier" charset="0"/>
                <a:ea typeface="Courier" charset="0"/>
                <a:cs typeface="Courier" charset="0"/>
              </a:rPr>
              <a:t>, </a:t>
            </a:r>
            <a:r>
              <a:rPr lang="en-US" dirty="0" err="1">
                <a:latin typeface="Courier" charset="0"/>
                <a:ea typeface="Courier" charset="0"/>
                <a:cs typeface="Courier" charset="0"/>
              </a:rPr>
              <a:t>some_file</a:t>
            </a:r>
            <a:r>
              <a:rPr lang="en-US" dirty="0">
                <a:latin typeface="Courier" charset="0"/>
                <a:ea typeface="Courier" charset="0"/>
                <a:cs typeface="Courier" charset="0"/>
              </a:rPr>
              <a:t>)  # writes JSON to file</a:t>
            </a:r>
          </a:p>
          <a:p>
            <a:r>
              <a:rPr lang="en-US" dirty="0" err="1">
                <a:latin typeface="Courier" charset="0"/>
                <a:ea typeface="Courier" charset="0"/>
                <a:cs typeface="Courier" charset="0"/>
              </a:rPr>
              <a:t>json.dumps</a:t>
            </a:r>
            <a:r>
              <a:rPr lang="en-US" dirty="0">
                <a:latin typeface="Courier" charset="0"/>
                <a:ea typeface="Courier" charset="0"/>
                <a:cs typeface="Courier" charset="0"/>
              </a:rPr>
              <a:t>(</a:t>
            </a:r>
            <a:r>
              <a:rPr lang="en-US" dirty="0" err="1">
                <a:latin typeface="Courier" charset="0"/>
                <a:ea typeface="Courier" charset="0"/>
                <a:cs typeface="Courier" charset="0"/>
              </a:rPr>
              <a:t>json_obj</a:t>
            </a:r>
            <a:r>
              <a:rPr lang="en-US" dirty="0">
                <a:latin typeface="Courier" charset="0"/>
                <a:ea typeface="Courier" charset="0"/>
                <a:cs typeface="Courier" charset="0"/>
              </a:rPr>
              <a:t>)  # returns JSON string</a:t>
            </a:r>
          </a:p>
        </p:txBody>
      </p:sp>
    </p:spTree>
    <p:extLst>
      <p:ext uri="{BB962C8B-B14F-4D97-AF65-F5344CB8AC3E}">
        <p14:creationId xmlns:p14="http://schemas.microsoft.com/office/powerpoint/2010/main" val="28579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XML, XHTML, HTML files and Strings</a:t>
            </a:r>
          </a:p>
        </p:txBody>
      </p:sp>
      <p:sp>
        <p:nvSpPr>
          <p:cNvPr id="3" name="Content Placeholder 2"/>
          <p:cNvSpPr>
            <a:spLocks noGrp="1"/>
          </p:cNvSpPr>
          <p:nvPr>
            <p:ph idx="1"/>
          </p:nvPr>
        </p:nvSpPr>
        <p:spPr/>
        <p:txBody>
          <a:bodyPr>
            <a:normAutofit lnSpcReduction="10000"/>
          </a:bodyPr>
          <a:lstStyle/>
          <a:p>
            <a:r>
              <a:rPr lang="en-US" dirty="0"/>
              <a:t>Still hugely popular online, but JSON has essentially replaced XML for:</a:t>
            </a:r>
          </a:p>
          <a:p>
            <a:pPr marL="342900" indent="-342900">
              <a:buFont typeface="Arial" charset="0"/>
              <a:buChar char="•"/>
            </a:pPr>
            <a:r>
              <a:rPr lang="en-US" b="0" dirty="0"/>
              <a:t>Asynchronous browser </a:t>
            </a:r>
            <a:r>
              <a:rPr lang="en-US" b="0" dirty="0">
                <a:sym typeface="Wingdings"/>
              </a:rPr>
              <a:t> </a:t>
            </a:r>
            <a:r>
              <a:rPr lang="en-US" b="0" dirty="0"/>
              <a:t>server calls </a:t>
            </a:r>
          </a:p>
          <a:p>
            <a:pPr marL="342900" indent="-342900">
              <a:buFont typeface="Arial" charset="0"/>
              <a:buChar char="•"/>
            </a:pPr>
            <a:r>
              <a:rPr lang="en-US" b="0" dirty="0"/>
              <a:t>Many (most?) newer web APIs</a:t>
            </a:r>
          </a:p>
          <a:p>
            <a:r>
              <a:rPr lang="en-US" dirty="0"/>
              <a:t>XML is a hierarchical markup language:</a:t>
            </a:r>
          </a:p>
          <a:p>
            <a:r>
              <a:rPr lang="en-US" sz="1700" b="0" dirty="0">
                <a:latin typeface="Courier" charset="0"/>
                <a:ea typeface="Courier" charset="0"/>
                <a:cs typeface="Courier" charset="0"/>
              </a:rPr>
              <a:t>&lt;tag attribute=“value1”&gt;</a:t>
            </a:r>
            <a:br>
              <a:rPr lang="en-US" sz="1700" b="0" dirty="0">
                <a:latin typeface="Courier" charset="0"/>
                <a:ea typeface="Courier" charset="0"/>
                <a:cs typeface="Courier" charset="0"/>
              </a:rPr>
            </a:br>
            <a:r>
              <a:rPr lang="en-US" sz="1700" b="0" dirty="0">
                <a:latin typeface="Courier" charset="0"/>
                <a:ea typeface="Courier" charset="0"/>
                <a:cs typeface="Courier" charset="0"/>
              </a:rPr>
              <a:t>	&lt;</a:t>
            </a:r>
            <a:r>
              <a:rPr lang="en-US" sz="1700" b="0" dirty="0" err="1">
                <a:latin typeface="Courier" charset="0"/>
                <a:ea typeface="Courier" charset="0"/>
                <a:cs typeface="Courier" charset="0"/>
              </a:rPr>
              <a:t>subtag</a:t>
            </a:r>
            <a:r>
              <a:rPr lang="en-US" sz="1700" b="0" dirty="0">
                <a:latin typeface="Courier" charset="0"/>
                <a:ea typeface="Courier" charset="0"/>
                <a:cs typeface="Courier" charset="0"/>
              </a:rPr>
              <a:t>&gt;</a:t>
            </a:r>
            <a:br>
              <a:rPr lang="en-US" sz="1700" b="0" dirty="0">
                <a:latin typeface="Courier" charset="0"/>
                <a:ea typeface="Courier" charset="0"/>
                <a:cs typeface="Courier" charset="0"/>
              </a:rPr>
            </a:br>
            <a:r>
              <a:rPr lang="en-US" sz="1700" b="0" dirty="0">
                <a:latin typeface="Courier" charset="0"/>
                <a:ea typeface="Courier" charset="0"/>
                <a:cs typeface="Courier" charset="0"/>
              </a:rPr>
              <a:t>		Some cool words or values go here!</a:t>
            </a:r>
            <a:br>
              <a:rPr lang="en-US" sz="1700" b="0" dirty="0">
                <a:latin typeface="Courier" charset="0"/>
                <a:ea typeface="Courier" charset="0"/>
                <a:cs typeface="Courier" charset="0"/>
              </a:rPr>
            </a:br>
            <a:r>
              <a:rPr lang="en-US" sz="1700" b="0" dirty="0">
                <a:latin typeface="Courier" charset="0"/>
                <a:ea typeface="Courier" charset="0"/>
                <a:cs typeface="Courier" charset="0"/>
              </a:rPr>
              <a:t>	&lt;/</a:t>
            </a:r>
            <a:r>
              <a:rPr lang="en-US" sz="1700" b="0" dirty="0" err="1">
                <a:latin typeface="Courier" charset="0"/>
                <a:ea typeface="Courier" charset="0"/>
                <a:cs typeface="Courier" charset="0"/>
              </a:rPr>
              <a:t>subtag</a:t>
            </a:r>
            <a:r>
              <a:rPr lang="en-US" sz="1700" b="0" dirty="0">
                <a:latin typeface="Courier" charset="0"/>
                <a:ea typeface="Courier" charset="0"/>
                <a:cs typeface="Courier" charset="0"/>
              </a:rPr>
              <a:t>&gt;</a:t>
            </a:r>
            <a:br>
              <a:rPr lang="en-US" sz="1700" b="0" dirty="0">
                <a:latin typeface="Courier" charset="0"/>
                <a:ea typeface="Courier" charset="0"/>
                <a:cs typeface="Courier" charset="0"/>
              </a:rPr>
            </a:br>
            <a:r>
              <a:rPr lang="en-US" sz="1700" b="0" dirty="0">
                <a:latin typeface="Courier" charset="0"/>
                <a:ea typeface="Courier" charset="0"/>
                <a:cs typeface="Courier" charset="0"/>
              </a:rPr>
              <a:t>	&lt;</a:t>
            </a:r>
            <a:r>
              <a:rPr lang="en-US" sz="1700" b="0" dirty="0" err="1">
                <a:latin typeface="Courier" charset="0"/>
                <a:ea typeface="Courier" charset="0"/>
                <a:cs typeface="Courier" charset="0"/>
              </a:rPr>
              <a:t>openclosetag</a:t>
            </a:r>
            <a:r>
              <a:rPr lang="en-US" sz="1700" b="0" dirty="0">
                <a:latin typeface="Courier" charset="0"/>
                <a:ea typeface="Courier" charset="0"/>
                <a:cs typeface="Courier" charset="0"/>
              </a:rPr>
              <a:t> attribute=“value2” /&gt;</a:t>
            </a:r>
            <a:br>
              <a:rPr lang="en-US" sz="1700" b="0" dirty="0">
                <a:latin typeface="Courier" charset="0"/>
                <a:ea typeface="Courier" charset="0"/>
                <a:cs typeface="Courier" charset="0"/>
              </a:rPr>
            </a:br>
            <a:r>
              <a:rPr lang="en-US" sz="1700" b="0" dirty="0">
                <a:latin typeface="Courier" charset="0"/>
                <a:ea typeface="Courier" charset="0"/>
                <a:cs typeface="Courier" charset="0"/>
              </a:rPr>
              <a:t>&lt;/tag&gt;</a:t>
            </a:r>
            <a:endParaRPr lang="en-US" b="0" dirty="0">
              <a:latin typeface="Courier" charset="0"/>
              <a:ea typeface="Courier" charset="0"/>
              <a:cs typeface="Courier" charset="0"/>
            </a:endParaRPr>
          </a:p>
          <a:p>
            <a:r>
              <a:rPr lang="en-US" dirty="0"/>
              <a:t>You probably won’t see much XML, but you will see plenty of HTML, its substantially less well-behaved cousin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79</a:t>
            </a:fld>
            <a:endParaRPr lang="en-US"/>
          </a:p>
        </p:txBody>
      </p:sp>
    </p:spTree>
    <p:extLst>
      <p:ext uri="{BB962C8B-B14F-4D97-AF65-F5344CB8AC3E}">
        <p14:creationId xmlns:p14="http://schemas.microsoft.com/office/powerpoint/2010/main" val="87385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Motivation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Explosion of data, in pretty much every domain </a:t>
            </a:r>
          </a:p>
          <a:p>
            <a:pPr lvl="1"/>
            <a:r>
              <a:rPr lang="en-US" dirty="0"/>
              <a:t>Sensing devices and sensor networks that can monitor everything 24/7 from temperature to pollution to vital signs</a:t>
            </a:r>
          </a:p>
          <a:p>
            <a:pPr lvl="1"/>
            <a:r>
              <a:rPr lang="en-US" dirty="0"/>
              <a:t>Increasingly sophisticated smart phones</a:t>
            </a:r>
          </a:p>
          <a:p>
            <a:pPr lvl="1"/>
            <a:r>
              <a:rPr lang="en-US" dirty="0"/>
              <a:t>Internet, social networks makes it easy to publish data</a:t>
            </a:r>
          </a:p>
          <a:p>
            <a:pPr lvl="1"/>
            <a:r>
              <a:rPr lang="en-US" dirty="0"/>
              <a:t>Scientific experiments and simulations </a:t>
            </a:r>
            <a:r>
              <a:rPr lang="en-US" dirty="0">
                <a:sym typeface="Wingdings"/>
              </a:rPr>
              <a:t> </a:t>
            </a:r>
            <a:r>
              <a:rPr lang="en-US" dirty="0"/>
              <a:t>astronomical data volumes </a:t>
            </a:r>
          </a:p>
          <a:p>
            <a:pPr lvl="1"/>
            <a:r>
              <a:rPr lang="en-US" dirty="0"/>
              <a:t>Internet of Things</a:t>
            </a:r>
          </a:p>
          <a:p>
            <a:pPr lvl="1"/>
            <a:r>
              <a:rPr lang="en-US" dirty="0">
                <a:hlinkClick r:id="rId2"/>
              </a:rPr>
              <a:t>Dataification</a:t>
            </a:r>
            <a:r>
              <a:rPr lang="en-US" dirty="0"/>
              <a:t>: taking all aspects of life and turning them into data (e.g., what you like/enjoy has been turned into a stream of your "likes")</a:t>
            </a:r>
          </a:p>
          <a:p>
            <a:r>
              <a:rPr lang="en-US" dirty="0"/>
              <a:t>How to handle that data? How to extract interesting actionable insights and scientific knowledge?</a:t>
            </a:r>
          </a:p>
          <a:p>
            <a:r>
              <a:rPr lang="en-US" dirty="0"/>
              <a:t>Data volumes expected to get much worse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29052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A761-2B1D-C24B-BE75-EC10FB83DC0C}"/>
              </a:ext>
            </a:extLst>
          </p:cNvPr>
          <p:cNvSpPr>
            <a:spLocks noGrp="1"/>
          </p:cNvSpPr>
          <p:nvPr>
            <p:ph type="title"/>
          </p:nvPr>
        </p:nvSpPr>
        <p:spPr/>
        <p:txBody>
          <a:bodyPr/>
          <a:lstStyle/>
          <a:p>
            <a:r>
              <a:rPr lang="en-US" dirty="0"/>
              <a:t>Document Object Model (DOM)</a:t>
            </a:r>
          </a:p>
        </p:txBody>
      </p:sp>
      <p:sp>
        <p:nvSpPr>
          <p:cNvPr id="4" name="Slide Number Placeholder 3">
            <a:extLst>
              <a:ext uri="{FF2B5EF4-FFF2-40B4-BE49-F238E27FC236}">
                <a16:creationId xmlns:a16="http://schemas.microsoft.com/office/drawing/2014/main" id="{B0631599-E002-0A43-9151-E61D8B5192E2}"/>
              </a:ext>
            </a:extLst>
          </p:cNvPr>
          <p:cNvSpPr>
            <a:spLocks noGrp="1"/>
          </p:cNvSpPr>
          <p:nvPr>
            <p:ph type="sldNum" sz="quarter" idx="12"/>
          </p:nvPr>
        </p:nvSpPr>
        <p:spPr/>
        <p:txBody>
          <a:bodyPr/>
          <a:lstStyle/>
          <a:p>
            <a:fld id="{A2EF37A0-74FC-AB4F-AE4C-D9BFC6719E9F}" type="slidenum">
              <a:rPr lang="en-US" smtClean="0"/>
              <a:t>80</a:t>
            </a:fld>
            <a:endParaRPr lang="en-US"/>
          </a:p>
        </p:txBody>
      </p:sp>
      <p:pic>
        <p:nvPicPr>
          <p:cNvPr id="8" name="Picture 7">
            <a:extLst>
              <a:ext uri="{FF2B5EF4-FFF2-40B4-BE49-F238E27FC236}">
                <a16:creationId xmlns:a16="http://schemas.microsoft.com/office/drawing/2014/main" id="{4057C5E0-78BF-114A-8BA9-B6E70E569CCD}"/>
              </a:ext>
            </a:extLst>
          </p:cNvPr>
          <p:cNvPicPr>
            <a:picLocks noChangeAspect="1"/>
          </p:cNvPicPr>
          <p:nvPr/>
        </p:nvPicPr>
        <p:blipFill>
          <a:blip r:embed="rId2"/>
          <a:stretch>
            <a:fillRect/>
          </a:stretch>
        </p:blipFill>
        <p:spPr>
          <a:xfrm>
            <a:off x="2203450" y="1739899"/>
            <a:ext cx="4273550" cy="4413339"/>
          </a:xfrm>
          <a:prstGeom prst="rect">
            <a:avLst/>
          </a:prstGeom>
        </p:spPr>
      </p:pic>
    </p:spTree>
    <p:extLst>
      <p:ext uri="{BB962C8B-B14F-4D97-AF65-F5344CB8AC3E}">
        <p14:creationId xmlns:p14="http://schemas.microsoft.com/office/powerpoint/2010/main" val="3249734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Scraping HTML in Python</a:t>
            </a:r>
          </a:p>
        </p:txBody>
      </p:sp>
      <p:sp>
        <p:nvSpPr>
          <p:cNvPr id="3" name="Content Placeholder 2"/>
          <p:cNvSpPr>
            <a:spLocks noGrp="1"/>
          </p:cNvSpPr>
          <p:nvPr>
            <p:ph idx="1"/>
          </p:nvPr>
        </p:nvSpPr>
        <p:spPr/>
        <p:txBody>
          <a:bodyPr/>
          <a:lstStyle/>
          <a:p>
            <a:r>
              <a:rPr lang="en-US" dirty="0"/>
              <a:t>HTML </a:t>
            </a:r>
            <a:r>
              <a:rPr lang="mr-IN" dirty="0"/>
              <a:t>–</a:t>
            </a:r>
            <a:r>
              <a:rPr lang="en-US" dirty="0"/>
              <a:t> the specification </a:t>
            </a:r>
            <a:r>
              <a:rPr lang="mr-IN" dirty="0"/>
              <a:t>–</a:t>
            </a:r>
            <a:r>
              <a:rPr lang="en-US" dirty="0"/>
              <a:t> is fairly pure</a:t>
            </a:r>
          </a:p>
          <a:p>
            <a:r>
              <a:rPr lang="en-US" dirty="0"/>
              <a:t>HTML </a:t>
            </a:r>
            <a:r>
              <a:rPr lang="mr-IN" dirty="0"/>
              <a:t>–</a:t>
            </a:r>
            <a:r>
              <a:rPr lang="en-US" dirty="0"/>
              <a:t> what you find on the web </a:t>
            </a:r>
            <a:r>
              <a:rPr lang="mr-IN" dirty="0"/>
              <a:t>–</a:t>
            </a:r>
            <a:r>
              <a:rPr lang="en-US" dirty="0"/>
              <a:t> is horrifying</a:t>
            </a:r>
          </a:p>
          <a:p>
            <a:r>
              <a:rPr lang="en-US" dirty="0"/>
              <a:t>We’ll use </a:t>
            </a:r>
            <a:r>
              <a:rPr lang="en-US" dirty="0" err="1"/>
              <a:t>BeautifulSoup</a:t>
            </a:r>
            <a:r>
              <a:rPr lang="en-US" dirty="0"/>
              <a:t>:</a:t>
            </a:r>
          </a:p>
          <a:p>
            <a:pPr marL="342900" indent="-342900">
              <a:buFont typeface="Arial" charset="0"/>
              <a:buChar char="•"/>
            </a:pPr>
            <a:r>
              <a:rPr lang="en-US" b="0" dirty="0" err="1">
                <a:latin typeface="Courier" charset="0"/>
                <a:ea typeface="Courier" charset="0"/>
                <a:cs typeface="Courier" charset="0"/>
              </a:rPr>
              <a:t>conda</a:t>
            </a:r>
            <a:r>
              <a:rPr lang="en-US" b="0" dirty="0">
                <a:latin typeface="Courier" charset="0"/>
                <a:ea typeface="Courier" charset="0"/>
                <a:cs typeface="Courier" charset="0"/>
              </a:rPr>
              <a:t> install -c </a:t>
            </a:r>
            <a:r>
              <a:rPr lang="en-US" b="0" dirty="0" err="1">
                <a:latin typeface="Courier" charset="0"/>
                <a:ea typeface="Courier" charset="0"/>
                <a:cs typeface="Courier" charset="0"/>
              </a:rPr>
              <a:t>asmeurer</a:t>
            </a:r>
            <a:r>
              <a:rPr lang="en-US" b="0" dirty="0">
                <a:latin typeface="Courier" charset="0"/>
                <a:ea typeface="Courier" charset="0"/>
                <a:cs typeface="Courier" charset="0"/>
              </a:rPr>
              <a:t> beautiful-soup=4.3.2</a:t>
            </a:r>
            <a:endParaRPr lang="en-US" dirty="0">
              <a:latin typeface="Courier" charset="0"/>
              <a:ea typeface="Courier" charset="0"/>
              <a:cs typeface="Courier" charset="0"/>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pic>
        <p:nvPicPr>
          <p:cNvPr id="5" name="Picture 4"/>
          <p:cNvPicPr>
            <a:picLocks noChangeAspect="1"/>
          </p:cNvPicPr>
          <p:nvPr/>
        </p:nvPicPr>
        <p:blipFill>
          <a:blip r:embed="rId2"/>
          <a:stretch>
            <a:fillRect/>
          </a:stretch>
        </p:blipFill>
        <p:spPr>
          <a:xfrm>
            <a:off x="6569466" y="1404937"/>
            <a:ext cx="1630154" cy="1630154"/>
          </a:xfrm>
          <a:prstGeom prst="rect">
            <a:avLst/>
          </a:prstGeom>
        </p:spPr>
      </p:pic>
      <p:sp>
        <p:nvSpPr>
          <p:cNvPr id="7" name="Rounded Rectangle 6"/>
          <p:cNvSpPr/>
          <p:nvPr/>
        </p:nvSpPr>
        <p:spPr>
          <a:xfrm>
            <a:off x="457200" y="3511446"/>
            <a:ext cx="7997252" cy="321447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requests</a:t>
            </a:r>
          </a:p>
          <a:p>
            <a:r>
              <a:rPr lang="en-US" dirty="0">
                <a:latin typeface="Courier" charset="0"/>
                <a:ea typeface="Courier" charset="0"/>
                <a:cs typeface="Courier" charset="0"/>
              </a:rPr>
              <a:t>from bs4 import </a:t>
            </a:r>
            <a:r>
              <a:rPr lang="en-US" dirty="0" err="1">
                <a:latin typeface="Courier" charset="0"/>
                <a:ea typeface="Courier" charset="0"/>
                <a:cs typeface="Courier" charset="0"/>
              </a:rPr>
              <a:t>BeautifulSoup</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“https://</a:t>
            </a:r>
            <a:r>
              <a:rPr lang="en-US" dirty="0" err="1">
                <a:latin typeface="Courier" charset="0"/>
                <a:ea typeface="Courier" charset="0"/>
                <a:cs typeface="Courier" charset="0"/>
              </a:rPr>
              <a:t>cs.umd.edu</a:t>
            </a:r>
            <a:r>
              <a:rPr lang="en-US" dirty="0">
                <a:latin typeface="Courier" charset="0"/>
                <a:ea typeface="Courier" charset="0"/>
                <a:cs typeface="Courier" charset="0"/>
              </a:rPr>
              <a:t>/class/spring2017/cmsc320/” )</a:t>
            </a:r>
          </a:p>
          <a:p>
            <a:endParaRPr lang="en-US" dirty="0">
              <a:latin typeface="Courier" charset="0"/>
              <a:ea typeface="Courier" charset="0"/>
              <a:cs typeface="Courier" charset="0"/>
            </a:endParaRPr>
          </a:p>
          <a:p>
            <a:r>
              <a:rPr lang="en-US" dirty="0">
                <a:latin typeface="Courier" charset="0"/>
                <a:ea typeface="Courier" charset="0"/>
                <a:cs typeface="Courier" charset="0"/>
              </a:rPr>
              <a:t>root = </a:t>
            </a:r>
            <a:r>
              <a:rPr lang="en-US" dirty="0" err="1">
                <a:latin typeface="Courier" charset="0"/>
                <a:ea typeface="Courier" charset="0"/>
                <a:cs typeface="Courier" charset="0"/>
              </a:rPr>
              <a:t>BeautifulSoup</a:t>
            </a:r>
            <a:r>
              <a:rPr lang="en-US" dirty="0">
                <a:latin typeface="Courier" charset="0"/>
                <a:ea typeface="Courier" charset="0"/>
                <a:cs typeface="Courier" charset="0"/>
              </a:rPr>
              <a:t>( </a:t>
            </a:r>
            <a:r>
              <a:rPr lang="en-US" dirty="0" err="1">
                <a:latin typeface="Courier" charset="0"/>
                <a:ea typeface="Courier" charset="0"/>
                <a:cs typeface="Courier" charset="0"/>
              </a:rPr>
              <a:t>r.content</a:t>
            </a:r>
            <a:r>
              <a:rPr lang="en-US" dirty="0">
                <a:latin typeface="Courier" charset="0"/>
                <a:ea typeface="Courier" charset="0"/>
                <a:cs typeface="Courier" charset="0"/>
              </a:rPr>
              <a:t> )</a:t>
            </a:r>
          </a:p>
          <a:p>
            <a:r>
              <a:rPr lang="en-US" dirty="0" err="1">
                <a:latin typeface="Courier" charset="0"/>
                <a:ea typeface="Courier" charset="0"/>
                <a:cs typeface="Courier" charset="0"/>
              </a:rPr>
              <a:t>root.find</a:t>
            </a:r>
            <a:r>
              <a:rPr lang="en-US" dirty="0">
                <a:latin typeface="Courier" charset="0"/>
                <a:ea typeface="Courier" charset="0"/>
                <a:cs typeface="Courier" charset="0"/>
              </a:rPr>
              <a:t>(“div”, id=“schedule”)\</a:t>
            </a:r>
          </a:p>
          <a:p>
            <a:r>
              <a:rPr lang="en-US" dirty="0">
                <a:latin typeface="Courier" charset="0"/>
                <a:ea typeface="Courier" charset="0"/>
                <a:cs typeface="Courier" charset="0"/>
              </a:rPr>
              <a:t>    .find(“table”)\              # find all schedule</a:t>
            </a:r>
          </a:p>
          <a:p>
            <a:r>
              <a:rPr lang="en-US" dirty="0">
                <a:latin typeface="Courier" charset="0"/>
                <a:ea typeface="Courier" charset="0"/>
                <a:cs typeface="Courier" charset="0"/>
              </a:rPr>
              <a:t>    .find(“</a:t>
            </a:r>
            <a:r>
              <a:rPr lang="en-US" dirty="0" err="1">
                <a:latin typeface="Courier" charset="0"/>
                <a:ea typeface="Courier" charset="0"/>
                <a:cs typeface="Courier" charset="0"/>
              </a:rPr>
              <a:t>tbody</a:t>
            </a:r>
            <a:r>
              <a:rPr lang="en-US" dirty="0">
                <a:latin typeface="Courier" charset="0"/>
                <a:ea typeface="Courier" charset="0"/>
                <a:cs typeface="Courier" charset="0"/>
              </a:rPr>
              <a:t>”).</a:t>
            </a:r>
            <a:r>
              <a:rPr lang="en-US" dirty="0" err="1">
                <a:latin typeface="Courier" charset="0"/>
                <a:ea typeface="Courier" charset="0"/>
                <a:cs typeface="Courier" charset="0"/>
              </a:rPr>
              <a:t>findAll</a:t>
            </a:r>
            <a:r>
              <a:rPr lang="en-US" dirty="0">
                <a:latin typeface="Courier" charset="0"/>
                <a:ea typeface="Courier" charset="0"/>
                <a:cs typeface="Courier" charset="0"/>
              </a:rPr>
              <a:t>(“a”)  # links for CMSC320</a:t>
            </a:r>
          </a:p>
        </p:txBody>
      </p:sp>
    </p:spTree>
    <p:extLst>
      <p:ext uri="{BB962C8B-B14F-4D97-AF65-F5344CB8AC3E}">
        <p14:creationId xmlns:p14="http://schemas.microsoft.com/office/powerpoint/2010/main" val="294292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web scraper in python</a:t>
            </a:r>
          </a:p>
        </p:txBody>
      </p:sp>
      <p:sp>
        <p:nvSpPr>
          <p:cNvPr id="3" name="Content Placeholder 2"/>
          <p:cNvSpPr>
            <a:spLocks noGrp="1"/>
          </p:cNvSpPr>
          <p:nvPr>
            <p:ph idx="1"/>
          </p:nvPr>
        </p:nvSpPr>
        <p:spPr>
          <a:xfrm>
            <a:off x="457200" y="1752599"/>
            <a:ext cx="7620000" cy="4973321"/>
          </a:xfrm>
        </p:spPr>
        <p:txBody>
          <a:bodyPr>
            <a:normAutofit lnSpcReduction="10000"/>
          </a:bodyPr>
          <a:lstStyle/>
          <a:p>
            <a:r>
              <a:rPr lang="en-US" dirty="0"/>
              <a:t>Totally not hypothetical situation:</a:t>
            </a:r>
          </a:p>
          <a:p>
            <a:pPr marL="342900" indent="-342900">
              <a:buFont typeface="Arial" charset="0"/>
              <a:buChar char="•"/>
            </a:pPr>
            <a:r>
              <a:rPr lang="en-US" b="0" dirty="0"/>
              <a:t>You really want to learn about data science, so you choose to download all of last semester’s CMSC320 lecture slides to wallpaper your room </a:t>
            </a:r>
            <a:r>
              <a:rPr lang="mr-IN" b="0" dirty="0"/>
              <a:t>…</a:t>
            </a:r>
            <a:endParaRPr lang="en-US" b="0" dirty="0"/>
          </a:p>
          <a:p>
            <a:pPr marL="342900" indent="-342900">
              <a:buFont typeface="Arial" charset="0"/>
              <a:buChar char="•"/>
            </a:pPr>
            <a:r>
              <a:rPr lang="mr-IN" b="0" dirty="0"/>
              <a:t>…</a:t>
            </a:r>
            <a:r>
              <a:rPr lang="en-US" b="0" dirty="0"/>
              <a:t> but you now have carpal tunnel syndrome from clicking refresh on Piazza last night, and can no longer click on the PDF and PPTX links.</a:t>
            </a:r>
          </a:p>
          <a:p>
            <a:r>
              <a:rPr lang="en-US" dirty="0"/>
              <a:t>Hopeless?  No!  Earlier, you built a scraper to do this!</a:t>
            </a:r>
          </a:p>
          <a:p>
            <a:endParaRPr lang="en-US" dirty="0"/>
          </a:p>
          <a:p>
            <a:endParaRPr lang="en-US" dirty="0"/>
          </a:p>
          <a:p>
            <a:endParaRPr lang="en-US" dirty="0"/>
          </a:p>
          <a:p>
            <a:r>
              <a:rPr lang="en-US" dirty="0"/>
              <a:t>Sort of.  You only want PDF and PPTX files, not links to other websites or files.</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sp>
        <p:nvSpPr>
          <p:cNvPr id="5" name="Rounded Rectangle 4"/>
          <p:cNvSpPr/>
          <p:nvPr/>
        </p:nvSpPr>
        <p:spPr>
          <a:xfrm>
            <a:off x="457200" y="4452077"/>
            <a:ext cx="7997252" cy="11842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lnks</a:t>
            </a:r>
            <a:r>
              <a:rPr lang="en-US" dirty="0">
                <a:latin typeface="Courier" charset="0"/>
                <a:ea typeface="Courier" charset="0"/>
                <a:cs typeface="Courier" charset="0"/>
              </a:rPr>
              <a:t> = </a:t>
            </a:r>
            <a:r>
              <a:rPr lang="en-US" dirty="0" err="1">
                <a:latin typeface="Courier" charset="0"/>
                <a:ea typeface="Courier" charset="0"/>
                <a:cs typeface="Courier" charset="0"/>
              </a:rPr>
              <a:t>root.find</a:t>
            </a:r>
            <a:r>
              <a:rPr lang="en-US" dirty="0">
                <a:latin typeface="Courier" charset="0"/>
                <a:ea typeface="Courier" charset="0"/>
                <a:cs typeface="Courier" charset="0"/>
              </a:rPr>
              <a:t>(“div”, id=“schedule”)\</a:t>
            </a:r>
          </a:p>
          <a:p>
            <a:r>
              <a:rPr lang="en-US" dirty="0">
                <a:latin typeface="Courier" charset="0"/>
                <a:ea typeface="Courier" charset="0"/>
                <a:cs typeface="Courier" charset="0"/>
              </a:rPr>
              <a:t>    .find(“table”)\              # find all schedule</a:t>
            </a:r>
          </a:p>
          <a:p>
            <a:r>
              <a:rPr lang="en-US" dirty="0">
                <a:latin typeface="Courier" charset="0"/>
                <a:ea typeface="Courier" charset="0"/>
                <a:cs typeface="Courier" charset="0"/>
              </a:rPr>
              <a:t>    .find(“</a:t>
            </a:r>
            <a:r>
              <a:rPr lang="en-US" dirty="0" err="1">
                <a:latin typeface="Courier" charset="0"/>
                <a:ea typeface="Courier" charset="0"/>
                <a:cs typeface="Courier" charset="0"/>
              </a:rPr>
              <a:t>tbody</a:t>
            </a:r>
            <a:r>
              <a:rPr lang="en-US" dirty="0">
                <a:latin typeface="Courier" charset="0"/>
                <a:ea typeface="Courier" charset="0"/>
                <a:cs typeface="Courier" charset="0"/>
              </a:rPr>
              <a:t>”).</a:t>
            </a:r>
            <a:r>
              <a:rPr lang="en-US" dirty="0" err="1">
                <a:latin typeface="Courier" charset="0"/>
                <a:ea typeface="Courier" charset="0"/>
                <a:cs typeface="Courier" charset="0"/>
              </a:rPr>
              <a:t>findAll</a:t>
            </a:r>
            <a:r>
              <a:rPr lang="en-US" dirty="0">
                <a:latin typeface="Courier" charset="0"/>
                <a:ea typeface="Courier" charset="0"/>
                <a:cs typeface="Courier" charset="0"/>
              </a:rPr>
              <a:t>(“a”)  # links for CMSC320</a:t>
            </a:r>
          </a:p>
        </p:txBody>
      </p:sp>
    </p:spTree>
    <p:extLst>
      <p:ext uri="{BB962C8B-B14F-4D97-AF65-F5344CB8AC3E}">
        <p14:creationId xmlns:p14="http://schemas.microsoft.com/office/powerpoint/2010/main" val="10997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 Expressions</a:t>
            </a:r>
          </a:p>
        </p:txBody>
      </p:sp>
      <p:sp>
        <p:nvSpPr>
          <p:cNvPr id="3" name="Content Placeholder 2"/>
          <p:cNvSpPr>
            <a:spLocks noGrp="1"/>
          </p:cNvSpPr>
          <p:nvPr>
            <p:ph idx="1"/>
          </p:nvPr>
        </p:nvSpPr>
        <p:spPr>
          <a:xfrm>
            <a:off x="457200" y="1752600"/>
            <a:ext cx="7757410" cy="4373563"/>
          </a:xfrm>
        </p:spPr>
        <p:txBody>
          <a:bodyPr/>
          <a:lstStyle/>
          <a:p>
            <a:r>
              <a:rPr lang="en-US" dirty="0"/>
              <a:t>Given a list of URLs (strings), how do I find only those strings that end in *.pdf or *.</a:t>
            </a:r>
            <a:r>
              <a:rPr lang="en-US" dirty="0" err="1"/>
              <a:t>pptx</a:t>
            </a:r>
            <a:r>
              <a:rPr lang="en-US" dirty="0"/>
              <a:t>?</a:t>
            </a:r>
          </a:p>
          <a:p>
            <a:pPr marL="342900" indent="-342900">
              <a:buFont typeface="Arial" charset="0"/>
              <a:buChar char="•"/>
            </a:pPr>
            <a:r>
              <a:rPr lang="en-US" b="0" dirty="0"/>
              <a:t>Regular expressions!</a:t>
            </a:r>
          </a:p>
          <a:p>
            <a:pPr marL="342900" indent="-342900">
              <a:buFont typeface="Arial" charset="0"/>
              <a:buChar char="•"/>
            </a:pPr>
            <a:r>
              <a:rPr lang="en-US" b="0" dirty="0"/>
              <a:t>(Actually Python strings come with a built-in </a:t>
            </a:r>
            <a:r>
              <a:rPr lang="en-US" b="0" dirty="0" err="1">
                <a:latin typeface="Courier" charset="0"/>
                <a:ea typeface="Courier" charset="0"/>
                <a:cs typeface="Courier" charset="0"/>
              </a:rPr>
              <a:t>endswith</a:t>
            </a:r>
            <a:r>
              <a:rPr lang="en-US" b="0" dirty="0"/>
              <a:t> function.)</a:t>
            </a:r>
          </a:p>
          <a:p>
            <a:pPr marL="342900" indent="-342900">
              <a:buFont typeface="Arial" charset="0"/>
              <a:buChar char="•"/>
            </a:pPr>
            <a:endParaRPr lang="en-US" dirty="0"/>
          </a:p>
          <a:p>
            <a:r>
              <a:rPr lang="en-US" dirty="0"/>
              <a:t>What about .</a:t>
            </a:r>
            <a:r>
              <a:rPr lang="en-US" dirty="0" err="1"/>
              <a:t>pDf</a:t>
            </a:r>
            <a:r>
              <a:rPr lang="en-US" dirty="0"/>
              <a:t> or .</a:t>
            </a:r>
            <a:r>
              <a:rPr lang="en-US" dirty="0" err="1"/>
              <a:t>pPTx</a:t>
            </a:r>
            <a:r>
              <a:rPr lang="en-US" dirty="0"/>
              <a:t>, still legal extensions for PDF/PPTX?</a:t>
            </a:r>
          </a:p>
          <a:p>
            <a:pPr marL="342900" indent="-342900">
              <a:buFont typeface="Arial" charset="0"/>
              <a:buChar char="•"/>
            </a:pPr>
            <a:r>
              <a:rPr lang="en-US" b="0" dirty="0"/>
              <a:t>Regular expressions!</a:t>
            </a:r>
          </a:p>
          <a:p>
            <a:pPr marL="342900" indent="-342900">
              <a:buFont typeface="Arial" charset="0"/>
              <a:buChar char="•"/>
            </a:pPr>
            <a:r>
              <a:rPr lang="en-US" b="0" dirty="0"/>
              <a:t>(Or cheat the system again: built-in string </a:t>
            </a:r>
            <a:r>
              <a:rPr lang="en-US" b="0" dirty="0">
                <a:latin typeface="Courier" charset="0"/>
                <a:ea typeface="Courier" charset="0"/>
                <a:cs typeface="Courier" charset="0"/>
              </a:rPr>
              <a:t>lower</a:t>
            </a:r>
            <a:r>
              <a:rPr lang="en-US" b="0" dirty="0"/>
              <a:t> function.)</a:t>
            </a:r>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
        <p:nvSpPr>
          <p:cNvPr id="6" name="Rounded Rectangle 5"/>
          <p:cNvSpPr/>
          <p:nvPr/>
        </p:nvSpPr>
        <p:spPr>
          <a:xfrm>
            <a:off x="457200" y="3672589"/>
            <a:ext cx="7997252" cy="4389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“this_is_a_filename.pdf”.</a:t>
            </a:r>
            <a:r>
              <a:rPr lang="en-US" dirty="0" err="1">
                <a:latin typeface="Courier" charset="0"/>
                <a:ea typeface="Courier" charset="0"/>
                <a:cs typeface="Courier" charset="0"/>
              </a:rPr>
              <a:t>endswith</a:t>
            </a:r>
            <a:r>
              <a:rPr lang="en-US" dirty="0">
                <a:latin typeface="Courier" charset="0"/>
                <a:ea typeface="Courier" charset="0"/>
                <a:cs typeface="Courier" charset="0"/>
              </a:rPr>
              <a:t>((“.pdf”, “.</a:t>
            </a:r>
            <a:r>
              <a:rPr lang="en-US" dirty="0" err="1">
                <a:latin typeface="Courier" charset="0"/>
                <a:ea typeface="Courier" charset="0"/>
                <a:cs typeface="Courier" charset="0"/>
              </a:rPr>
              <a:t>pptx</a:t>
            </a:r>
            <a:r>
              <a:rPr lang="en-US" dirty="0">
                <a:latin typeface="Courier" charset="0"/>
                <a:ea typeface="Courier" charset="0"/>
                <a:cs typeface="Courier" charset="0"/>
              </a:rPr>
              <a:t>”))</a:t>
            </a:r>
          </a:p>
        </p:txBody>
      </p:sp>
      <p:sp>
        <p:nvSpPr>
          <p:cNvPr id="8" name="Rounded Rectangle 7"/>
          <p:cNvSpPr/>
          <p:nvPr/>
        </p:nvSpPr>
        <p:spPr>
          <a:xfrm>
            <a:off x="457200" y="5592577"/>
            <a:ext cx="7997252" cy="8831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“tHiS_IS_a_FileNAme.</a:t>
            </a:r>
            <a:r>
              <a:rPr lang="en-US" dirty="0" err="1">
                <a:latin typeface="Courier" charset="0"/>
                <a:ea typeface="Courier" charset="0"/>
                <a:cs typeface="Courier" charset="0"/>
              </a:rPr>
              <a:t>pDF</a:t>
            </a:r>
            <a:r>
              <a:rPr lang="en-US" dirty="0">
                <a:latin typeface="Courier" charset="0"/>
                <a:ea typeface="Courier" charset="0"/>
                <a:cs typeface="Courier" charset="0"/>
              </a:rPr>
              <a:t>”.lower().</a:t>
            </a:r>
            <a:r>
              <a:rPr lang="en-US" dirty="0" err="1">
                <a:latin typeface="Courier" charset="0"/>
                <a:ea typeface="Courier" charset="0"/>
                <a:cs typeface="Courier" charset="0"/>
              </a:rPr>
              <a:t>endswith</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(“.pdf”, “.</a:t>
            </a:r>
            <a:r>
              <a:rPr lang="en-US" dirty="0" err="1">
                <a:latin typeface="Courier" charset="0"/>
                <a:ea typeface="Courier" charset="0"/>
                <a:cs typeface="Courier" charset="0"/>
              </a:rPr>
              <a:t>pptx</a:t>
            </a:r>
            <a:r>
              <a:rPr lang="en-US" dirty="0">
                <a:latin typeface="Courier" charset="0"/>
                <a:ea typeface="Courier" charset="0"/>
                <a:cs typeface="Courier" charset="0"/>
              </a:rPr>
              <a:t>”))</a:t>
            </a:r>
          </a:p>
        </p:txBody>
      </p:sp>
    </p:spTree>
    <p:extLst>
      <p:ext uri="{BB962C8B-B14F-4D97-AF65-F5344CB8AC3E}">
        <p14:creationId xmlns:p14="http://schemas.microsoft.com/office/powerpoint/2010/main" val="30390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921" y="44970"/>
            <a:ext cx="5766841" cy="3923732"/>
          </a:xfrm>
          <a:prstGeom prst="rect">
            <a:avLst/>
          </a:prstGeom>
        </p:spPr>
      </p:pic>
      <p:pic>
        <p:nvPicPr>
          <p:cNvPr id="6" name="Picture 5"/>
          <p:cNvPicPr>
            <a:picLocks noChangeAspect="1"/>
          </p:cNvPicPr>
          <p:nvPr/>
        </p:nvPicPr>
        <p:blipFill>
          <a:blip r:embed="rId3"/>
          <a:stretch>
            <a:fillRect/>
          </a:stretch>
        </p:blipFill>
        <p:spPr>
          <a:xfrm>
            <a:off x="1616855" y="4057393"/>
            <a:ext cx="6959600" cy="2603500"/>
          </a:xfrm>
          <a:prstGeom prst="rect">
            <a:avLst/>
          </a:prstGeom>
        </p:spPr>
      </p:pic>
    </p:spTree>
    <p:extLst>
      <p:ext uri="{BB962C8B-B14F-4D97-AF65-F5344CB8AC3E}">
        <p14:creationId xmlns:p14="http://schemas.microsoft.com/office/powerpoint/2010/main" val="13339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92558"/>
            <a:ext cx="6723089" cy="926574"/>
          </a:xfrm>
        </p:spPr>
        <p:txBody>
          <a:bodyPr/>
          <a:lstStyle/>
          <a:p>
            <a:r>
              <a:rPr lang="en-US"/>
              <a:t>Regular Expressions</a:t>
            </a:r>
            <a:endParaRPr lang="en-US" dirty="0"/>
          </a:p>
        </p:txBody>
      </p:sp>
      <p:sp>
        <p:nvSpPr>
          <p:cNvPr id="3" name="Content Placeholder 2"/>
          <p:cNvSpPr>
            <a:spLocks noGrp="1"/>
          </p:cNvSpPr>
          <p:nvPr>
            <p:ph idx="1"/>
          </p:nvPr>
        </p:nvSpPr>
        <p:spPr>
          <a:xfrm>
            <a:off x="457200" y="1377850"/>
            <a:ext cx="7620000" cy="4373563"/>
          </a:xfrm>
        </p:spPr>
        <p:txBody>
          <a:bodyPr/>
          <a:lstStyle/>
          <a:p>
            <a:r>
              <a:rPr lang="en-US" dirty="0"/>
              <a:t>Used to </a:t>
            </a:r>
            <a:r>
              <a:rPr lang="en-US" dirty="0">
                <a:solidFill>
                  <a:schemeClr val="tx2"/>
                </a:solidFill>
              </a:rPr>
              <a:t>search</a:t>
            </a:r>
            <a:r>
              <a:rPr lang="en-US" dirty="0"/>
              <a:t> for specific elements, or groups of elements, that match a pattern</a:t>
            </a:r>
          </a:p>
        </p:txBody>
      </p:sp>
      <p:sp>
        <p:nvSpPr>
          <p:cNvPr id="4" name="Slide Number Placeholder 3"/>
          <p:cNvSpPr>
            <a:spLocks noGrp="1"/>
          </p:cNvSpPr>
          <p:nvPr>
            <p:ph type="sldNum" sz="quarter" idx="12"/>
          </p:nvPr>
        </p:nvSpPr>
        <p:spPr/>
        <p:txBody>
          <a:bodyPr/>
          <a:lstStyle/>
          <a:p>
            <a:fld id="{A2EF37A0-74FC-AB4F-AE4C-D9BFC6719E9F}" type="slidenum">
              <a:rPr lang="en-US" smtClean="0"/>
              <a:t>85</a:t>
            </a:fld>
            <a:endParaRPr lang="en-US"/>
          </a:p>
        </p:txBody>
      </p:sp>
      <p:sp>
        <p:nvSpPr>
          <p:cNvPr id="5" name="Rounded Rectangle 4"/>
          <p:cNvSpPr/>
          <p:nvPr/>
        </p:nvSpPr>
        <p:spPr>
          <a:xfrm>
            <a:off x="457200" y="2113617"/>
            <a:ext cx="7997252" cy="13790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re</a:t>
            </a:r>
          </a:p>
          <a:p>
            <a:endParaRPr lang="en-US" dirty="0">
              <a:latin typeface="Courier" charset="0"/>
              <a:ea typeface="Courier" charset="0"/>
              <a:cs typeface="Courier" charset="0"/>
            </a:endParaRPr>
          </a:p>
          <a:p>
            <a:r>
              <a:rPr lang="en-US" dirty="0">
                <a:latin typeface="Courier" charset="0"/>
                <a:ea typeface="Courier" charset="0"/>
                <a:cs typeface="Courier" charset="0"/>
              </a:rPr>
              <a:t># Find the index of the 1st occurrence of “cmsc641”</a:t>
            </a:r>
          </a:p>
          <a:p>
            <a:r>
              <a:rPr lang="en-US" dirty="0">
                <a:latin typeface="Courier" charset="0"/>
                <a:ea typeface="Courier" charset="0"/>
                <a:cs typeface="Courier" charset="0"/>
              </a:rPr>
              <a:t>match = </a:t>
            </a:r>
            <a:r>
              <a:rPr lang="en-US" dirty="0" err="1">
                <a:latin typeface="Courier" charset="0"/>
                <a:ea typeface="Courier" charset="0"/>
                <a:cs typeface="Courier" charset="0"/>
              </a:rPr>
              <a:t>re.search</a:t>
            </a:r>
            <a:r>
              <a:rPr lang="en-US" dirty="0">
                <a:latin typeface="Courier" charset="0"/>
                <a:ea typeface="Courier" charset="0"/>
                <a:cs typeface="Courier" charset="0"/>
              </a:rPr>
              <a:t>(r”cmsc641”, text)</a:t>
            </a:r>
          </a:p>
          <a:p>
            <a:r>
              <a:rPr lang="en-US" dirty="0">
                <a:latin typeface="Courier" charset="0"/>
                <a:ea typeface="Courier" charset="0"/>
                <a:cs typeface="Courier" charset="0"/>
              </a:rPr>
              <a:t>print( </a:t>
            </a:r>
            <a:r>
              <a:rPr lang="en-US" dirty="0" err="1">
                <a:latin typeface="Courier" charset="0"/>
                <a:ea typeface="Courier" charset="0"/>
                <a:cs typeface="Courier" charset="0"/>
              </a:rPr>
              <a:t>match.start</a:t>
            </a:r>
            <a:r>
              <a:rPr lang="en-US" dirty="0">
                <a:latin typeface="Courier" charset="0"/>
                <a:ea typeface="Courier" charset="0"/>
                <a:cs typeface="Courier" charset="0"/>
              </a:rPr>
              <a:t>() )</a:t>
            </a:r>
          </a:p>
        </p:txBody>
      </p:sp>
      <p:sp>
        <p:nvSpPr>
          <p:cNvPr id="6" name="Rounded Rectangle 5"/>
          <p:cNvSpPr/>
          <p:nvPr/>
        </p:nvSpPr>
        <p:spPr>
          <a:xfrm>
            <a:off x="457200" y="3626375"/>
            <a:ext cx="7997252" cy="72077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Does start of text match “cmsc641”?</a:t>
            </a:r>
          </a:p>
          <a:p>
            <a:r>
              <a:rPr lang="en-US" dirty="0">
                <a:latin typeface="Courier" charset="0"/>
                <a:ea typeface="Courier" charset="0"/>
                <a:cs typeface="Courier" charset="0"/>
              </a:rPr>
              <a:t>match = </a:t>
            </a:r>
            <a:r>
              <a:rPr lang="en-US" dirty="0" err="1">
                <a:latin typeface="Courier" charset="0"/>
                <a:ea typeface="Courier" charset="0"/>
                <a:cs typeface="Courier" charset="0"/>
              </a:rPr>
              <a:t>re.match</a:t>
            </a:r>
            <a:r>
              <a:rPr lang="en-US" dirty="0">
                <a:latin typeface="Courier" charset="0"/>
                <a:ea typeface="Courier" charset="0"/>
                <a:cs typeface="Courier" charset="0"/>
              </a:rPr>
              <a:t>(r”cmsc641”, text)</a:t>
            </a:r>
          </a:p>
        </p:txBody>
      </p:sp>
      <p:sp>
        <p:nvSpPr>
          <p:cNvPr id="7" name="Rounded Rectangle 6"/>
          <p:cNvSpPr/>
          <p:nvPr/>
        </p:nvSpPr>
        <p:spPr>
          <a:xfrm>
            <a:off x="457200" y="4464579"/>
            <a:ext cx="7997252" cy="128683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Iterate over all matches for “cmsc641” in text</a:t>
            </a:r>
          </a:p>
          <a:p>
            <a:r>
              <a:rPr lang="en-US" dirty="0">
                <a:latin typeface="Courier" charset="0"/>
                <a:ea typeface="Courier" charset="0"/>
                <a:cs typeface="Courier" charset="0"/>
              </a:rPr>
              <a:t>for match in </a:t>
            </a:r>
            <a:r>
              <a:rPr lang="en-US" dirty="0" err="1">
                <a:latin typeface="Courier" charset="0"/>
                <a:ea typeface="Courier" charset="0"/>
                <a:cs typeface="Courier" charset="0"/>
              </a:rPr>
              <a:t>re.finditer</a:t>
            </a:r>
            <a:r>
              <a:rPr lang="en-US" dirty="0">
                <a:latin typeface="Courier" charset="0"/>
                <a:ea typeface="Courier" charset="0"/>
                <a:cs typeface="Courier" charset="0"/>
              </a:rPr>
              <a:t>(r”cmsc641”, text):</a:t>
            </a:r>
          </a:p>
          <a:p>
            <a:r>
              <a:rPr lang="en-US" dirty="0">
                <a:latin typeface="Courier" charset="0"/>
                <a:ea typeface="Courier" charset="0"/>
                <a:cs typeface="Courier" charset="0"/>
              </a:rPr>
              <a:t>	print( </a:t>
            </a:r>
            <a:r>
              <a:rPr lang="en-US" dirty="0" err="1">
                <a:latin typeface="Courier" charset="0"/>
                <a:ea typeface="Courier" charset="0"/>
                <a:cs typeface="Courier" charset="0"/>
              </a:rPr>
              <a:t>match.start</a:t>
            </a:r>
            <a:r>
              <a:rPr lang="en-US" dirty="0">
                <a:latin typeface="Courier" charset="0"/>
                <a:ea typeface="Courier" charset="0"/>
                <a:cs typeface="Courier" charset="0"/>
              </a:rPr>
              <a:t>() )</a:t>
            </a:r>
          </a:p>
        </p:txBody>
      </p:sp>
      <p:sp>
        <p:nvSpPr>
          <p:cNvPr id="8" name="Rounded Rectangle 7"/>
          <p:cNvSpPr/>
          <p:nvPr/>
        </p:nvSpPr>
        <p:spPr>
          <a:xfrm>
            <a:off x="457200" y="5868839"/>
            <a:ext cx="7997252" cy="72077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Return all matches of “cmsc641” in the text</a:t>
            </a:r>
          </a:p>
          <a:p>
            <a:r>
              <a:rPr lang="en-US" dirty="0">
                <a:latin typeface="Courier" charset="0"/>
                <a:ea typeface="Courier" charset="0"/>
                <a:cs typeface="Courier" charset="0"/>
              </a:rPr>
              <a:t>match = </a:t>
            </a:r>
            <a:r>
              <a:rPr lang="en-US" dirty="0" err="1">
                <a:latin typeface="Courier" charset="0"/>
                <a:ea typeface="Courier" charset="0"/>
                <a:cs typeface="Courier" charset="0"/>
              </a:rPr>
              <a:t>re.findall</a:t>
            </a:r>
            <a:r>
              <a:rPr lang="en-US" dirty="0">
                <a:latin typeface="Courier" charset="0"/>
                <a:ea typeface="Courier" charset="0"/>
                <a:cs typeface="Courier" charset="0"/>
              </a:rPr>
              <a:t>(r”cmsc641”, text)</a:t>
            </a:r>
          </a:p>
        </p:txBody>
      </p:sp>
    </p:spTree>
    <p:extLst>
      <p:ext uri="{BB962C8B-B14F-4D97-AF65-F5344CB8AC3E}">
        <p14:creationId xmlns:p14="http://schemas.microsoft.com/office/powerpoint/2010/main" val="9527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Multiple Characters</a:t>
            </a:r>
          </a:p>
        </p:txBody>
      </p:sp>
      <p:sp>
        <p:nvSpPr>
          <p:cNvPr id="3" name="Content Placeholder 2"/>
          <p:cNvSpPr>
            <a:spLocks noGrp="1"/>
          </p:cNvSpPr>
          <p:nvPr>
            <p:ph idx="1"/>
          </p:nvPr>
        </p:nvSpPr>
        <p:spPr/>
        <p:txBody>
          <a:bodyPr/>
          <a:lstStyle/>
          <a:p>
            <a:r>
              <a:rPr lang="en-US" dirty="0"/>
              <a:t>Can match sets of characters, or multiple and more elaborate sets and sequences of characters:</a:t>
            </a:r>
          </a:p>
          <a:p>
            <a:pPr marL="342900" indent="-342900">
              <a:buFont typeface="Arial" charset="0"/>
              <a:buChar char="•"/>
            </a:pPr>
            <a:r>
              <a:rPr lang="en-US" b="0" dirty="0"/>
              <a:t>Match the character ‘a’: </a:t>
            </a:r>
            <a:r>
              <a:rPr lang="en-US" b="0" dirty="0">
                <a:latin typeface="Courier" charset="0"/>
                <a:ea typeface="Courier" charset="0"/>
                <a:cs typeface="Courier" charset="0"/>
              </a:rPr>
              <a:t>a</a:t>
            </a:r>
          </a:p>
          <a:p>
            <a:pPr marL="342900" indent="-342900">
              <a:buFont typeface="Arial" charset="0"/>
              <a:buChar char="•"/>
            </a:pPr>
            <a:r>
              <a:rPr lang="en-US" b="0" dirty="0"/>
              <a:t>Match the character ‘a’, ‘b’, or ‘c’: </a:t>
            </a:r>
            <a:r>
              <a:rPr lang="en-US" b="0" dirty="0">
                <a:latin typeface="Courier" charset="0"/>
                <a:ea typeface="Courier" charset="0"/>
                <a:cs typeface="Courier" charset="0"/>
              </a:rPr>
              <a:t>[</a:t>
            </a:r>
            <a:r>
              <a:rPr lang="en-US" b="0" dirty="0" err="1">
                <a:latin typeface="Courier" charset="0"/>
                <a:ea typeface="Courier" charset="0"/>
                <a:cs typeface="Courier" charset="0"/>
              </a:rPr>
              <a:t>abc</a:t>
            </a:r>
            <a:r>
              <a:rPr lang="en-US" b="0" dirty="0"/>
              <a:t>]</a:t>
            </a:r>
          </a:p>
          <a:p>
            <a:pPr marL="342900" indent="-342900">
              <a:buFont typeface="Arial" charset="0"/>
              <a:buChar char="•"/>
            </a:pPr>
            <a:r>
              <a:rPr lang="en-US" b="0" dirty="0"/>
              <a:t>Match any character except ‘a’, ‘b’, or ‘c’: </a:t>
            </a:r>
            <a:r>
              <a:rPr lang="en-US" b="0" dirty="0">
                <a:latin typeface="Courier" charset="0"/>
                <a:ea typeface="Courier" charset="0"/>
                <a:cs typeface="Courier" charset="0"/>
              </a:rPr>
              <a:t>[^</a:t>
            </a:r>
            <a:r>
              <a:rPr lang="en-US" b="0" dirty="0" err="1">
                <a:latin typeface="Courier" charset="0"/>
                <a:ea typeface="Courier" charset="0"/>
                <a:cs typeface="Courier" charset="0"/>
              </a:rPr>
              <a:t>abc</a:t>
            </a:r>
            <a:r>
              <a:rPr lang="en-US" b="0" dirty="0">
                <a:latin typeface="Courier" charset="0"/>
                <a:ea typeface="Courier" charset="0"/>
                <a:cs typeface="Courier" charset="0"/>
              </a:rPr>
              <a:t>]</a:t>
            </a:r>
          </a:p>
          <a:p>
            <a:pPr marL="342900" indent="-342900">
              <a:buFont typeface="Arial" charset="0"/>
              <a:buChar char="•"/>
            </a:pPr>
            <a:r>
              <a:rPr lang="en-US" b="0" dirty="0"/>
              <a:t>Match any digit: </a:t>
            </a:r>
            <a:r>
              <a:rPr lang="en-US" b="0" dirty="0">
                <a:latin typeface="Courier" charset="0"/>
                <a:ea typeface="Courier" charset="0"/>
                <a:cs typeface="Courier" charset="0"/>
              </a:rPr>
              <a:t>\d</a:t>
            </a:r>
            <a:r>
              <a:rPr lang="en-US" b="0" dirty="0"/>
              <a:t> (= </a:t>
            </a:r>
            <a:r>
              <a:rPr lang="en-US" b="0" dirty="0">
                <a:latin typeface="Courier" charset="0"/>
                <a:ea typeface="Courier" charset="0"/>
                <a:cs typeface="Courier" charset="0"/>
              </a:rPr>
              <a:t>[0123456789]</a:t>
            </a:r>
            <a:r>
              <a:rPr lang="en-US" b="0" dirty="0"/>
              <a:t> or </a:t>
            </a:r>
            <a:r>
              <a:rPr lang="en-US" b="0" dirty="0">
                <a:latin typeface="Courier" charset="0"/>
                <a:ea typeface="Courier" charset="0"/>
                <a:cs typeface="Courier" charset="0"/>
              </a:rPr>
              <a:t>[0-9]</a:t>
            </a:r>
            <a:r>
              <a:rPr lang="en-US" b="0" dirty="0"/>
              <a:t>)</a:t>
            </a:r>
          </a:p>
          <a:p>
            <a:pPr marL="342900" indent="-342900">
              <a:buFont typeface="Arial" charset="0"/>
              <a:buChar char="•"/>
            </a:pPr>
            <a:r>
              <a:rPr lang="en-US" b="0" dirty="0"/>
              <a:t>Match any alphanumeric: </a:t>
            </a:r>
            <a:r>
              <a:rPr lang="en-US" b="0" dirty="0">
                <a:latin typeface="Courier" charset="0"/>
                <a:ea typeface="Courier" charset="0"/>
                <a:cs typeface="Courier" charset="0"/>
              </a:rPr>
              <a:t>\w</a:t>
            </a:r>
            <a:r>
              <a:rPr lang="en-US" b="0" dirty="0"/>
              <a:t> (= </a:t>
            </a:r>
            <a:r>
              <a:rPr lang="en-US" b="0" dirty="0">
                <a:latin typeface="Courier" charset="0"/>
                <a:ea typeface="Courier" charset="0"/>
                <a:cs typeface="Courier" charset="0"/>
              </a:rPr>
              <a:t>[a-zA-Z0-9_]</a:t>
            </a:r>
            <a:r>
              <a:rPr lang="en-US" b="0" dirty="0"/>
              <a:t>)</a:t>
            </a:r>
          </a:p>
          <a:p>
            <a:pPr marL="342900" indent="-342900">
              <a:buFont typeface="Arial" charset="0"/>
              <a:buChar char="•"/>
            </a:pPr>
            <a:r>
              <a:rPr lang="en-US" b="0" dirty="0"/>
              <a:t>Match any whitespace: </a:t>
            </a:r>
            <a:r>
              <a:rPr lang="en-US" b="0" dirty="0">
                <a:latin typeface="Courier" charset="0"/>
                <a:ea typeface="Courier" charset="0"/>
                <a:cs typeface="Courier" charset="0"/>
              </a:rPr>
              <a:t>\s</a:t>
            </a:r>
            <a:r>
              <a:rPr lang="en-US" b="0" dirty="0"/>
              <a:t> (= </a:t>
            </a:r>
            <a:r>
              <a:rPr lang="en-US" b="0" dirty="0">
                <a:latin typeface="Courier" charset="0"/>
                <a:ea typeface="Courier" charset="0"/>
                <a:cs typeface="Courier" charset="0"/>
              </a:rPr>
              <a:t>[ \t\n\r\f\v]</a:t>
            </a:r>
            <a:r>
              <a:rPr lang="en-US" b="0" dirty="0"/>
              <a:t>)</a:t>
            </a:r>
          </a:p>
          <a:p>
            <a:pPr marL="342900" indent="-342900">
              <a:buFont typeface="Arial" charset="0"/>
              <a:buChar char="•"/>
            </a:pPr>
            <a:r>
              <a:rPr lang="en-US" b="0" dirty="0"/>
              <a:t>Match any character: </a:t>
            </a:r>
            <a:r>
              <a:rPr lang="en-US" b="0" dirty="0">
                <a:latin typeface="Courier" charset="0"/>
                <a:ea typeface="Courier" charset="0"/>
                <a:cs typeface="Courier" charset="0"/>
              </a:rPr>
              <a:t>.</a:t>
            </a:r>
          </a:p>
          <a:p>
            <a:r>
              <a:rPr lang="en-US" dirty="0"/>
              <a:t>Special characters must be escaped: </a:t>
            </a:r>
            <a:r>
              <a:rPr lang="en-US" dirty="0">
                <a:latin typeface="Courier" charset="0"/>
                <a:ea typeface="Courier" charset="0"/>
                <a:cs typeface="Courier" charset="0"/>
              </a:rPr>
              <a:t>.^$*+?{}\[]|()</a:t>
            </a:r>
          </a:p>
        </p:txBody>
      </p:sp>
      <p:sp>
        <p:nvSpPr>
          <p:cNvPr id="4" name="Slide Number Placeholder 3"/>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46696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Matching sequences and </a:t>
            </a:r>
            <a:r>
              <a:rPr lang="en-US"/>
              <a:t>repeated characters</a:t>
            </a:r>
          </a:p>
        </p:txBody>
      </p:sp>
      <p:sp>
        <p:nvSpPr>
          <p:cNvPr id="3" name="Content Placeholder 2"/>
          <p:cNvSpPr>
            <a:spLocks noGrp="1"/>
          </p:cNvSpPr>
          <p:nvPr>
            <p:ph idx="1"/>
          </p:nvPr>
        </p:nvSpPr>
        <p:spPr/>
        <p:txBody>
          <a:bodyPr>
            <a:normAutofit fontScale="92500"/>
          </a:bodyPr>
          <a:lstStyle/>
          <a:p>
            <a:r>
              <a:rPr lang="en-US" dirty="0"/>
              <a:t>A few common modifiers (available in Python and most other high-level languages; +, {n}, {n,} </a:t>
            </a:r>
            <a:r>
              <a:rPr lang="en-US" i="1" dirty="0"/>
              <a:t>may</a:t>
            </a:r>
            <a:r>
              <a:rPr lang="en-US" dirty="0"/>
              <a:t> not):</a:t>
            </a:r>
          </a:p>
          <a:p>
            <a:pPr marL="342900" indent="-342900">
              <a:buFont typeface="Arial" charset="0"/>
              <a:buChar char="•"/>
            </a:pPr>
            <a:r>
              <a:rPr lang="en-US" b="0" dirty="0"/>
              <a:t>Match character ‘a’ exactly once: </a:t>
            </a:r>
            <a:r>
              <a:rPr lang="en-US" b="0" dirty="0">
                <a:latin typeface="Courier" charset="0"/>
                <a:ea typeface="Courier" charset="0"/>
                <a:cs typeface="Courier" charset="0"/>
              </a:rPr>
              <a:t>a</a:t>
            </a:r>
          </a:p>
          <a:p>
            <a:pPr marL="342900" indent="-342900">
              <a:buFont typeface="Arial" charset="0"/>
              <a:buChar char="•"/>
            </a:pPr>
            <a:r>
              <a:rPr lang="en-US" b="0" dirty="0"/>
              <a:t>Match character ‘a’ zero or once: </a:t>
            </a:r>
            <a:r>
              <a:rPr lang="en-US" b="0" dirty="0">
                <a:latin typeface="Courier" charset="0"/>
                <a:ea typeface="Courier" charset="0"/>
                <a:cs typeface="Courier" charset="0"/>
              </a:rPr>
              <a:t>a?</a:t>
            </a:r>
          </a:p>
          <a:p>
            <a:pPr marL="342900" indent="-342900">
              <a:buFont typeface="Arial" charset="0"/>
              <a:buChar char="•"/>
            </a:pPr>
            <a:r>
              <a:rPr lang="en-US" b="0" dirty="0"/>
              <a:t>Match character ‘a’ zero or more times: </a:t>
            </a:r>
            <a:r>
              <a:rPr lang="en-US" b="0" dirty="0">
                <a:latin typeface="Courier" charset="0"/>
                <a:ea typeface="Courier" charset="0"/>
                <a:cs typeface="Courier" charset="0"/>
              </a:rPr>
              <a:t>a*</a:t>
            </a:r>
          </a:p>
          <a:p>
            <a:pPr marL="342900" indent="-342900">
              <a:buFont typeface="Arial" charset="0"/>
              <a:buChar char="•"/>
            </a:pPr>
            <a:r>
              <a:rPr lang="en-US" b="0" dirty="0"/>
              <a:t>Match character ‘a’ one or more times: </a:t>
            </a:r>
            <a:r>
              <a:rPr lang="en-US" b="0" dirty="0">
                <a:latin typeface="Courier" charset="0"/>
                <a:ea typeface="Courier" charset="0"/>
                <a:cs typeface="Courier" charset="0"/>
              </a:rPr>
              <a:t>a+</a:t>
            </a:r>
          </a:p>
          <a:p>
            <a:pPr marL="342900" indent="-342900">
              <a:buFont typeface="Arial" charset="0"/>
              <a:buChar char="•"/>
            </a:pPr>
            <a:r>
              <a:rPr lang="en-US" b="0" dirty="0"/>
              <a:t>Match character ‘a’ exactly </a:t>
            </a:r>
            <a:r>
              <a:rPr lang="en-US" b="0" i="1" dirty="0"/>
              <a:t>n</a:t>
            </a:r>
            <a:r>
              <a:rPr lang="en-US" b="0" dirty="0"/>
              <a:t> times: </a:t>
            </a:r>
            <a:r>
              <a:rPr lang="en-US" b="0" dirty="0">
                <a:latin typeface="Courier" charset="0"/>
                <a:ea typeface="Courier" charset="0"/>
                <a:cs typeface="Courier" charset="0"/>
              </a:rPr>
              <a:t>a{n}</a:t>
            </a:r>
          </a:p>
          <a:p>
            <a:pPr marL="342900" indent="-342900">
              <a:buFont typeface="Arial" charset="0"/>
              <a:buChar char="•"/>
            </a:pPr>
            <a:r>
              <a:rPr lang="en-US" b="0" dirty="0">
                <a:ea typeface="Courier" charset="0"/>
                <a:cs typeface="Courier" charset="0"/>
              </a:rPr>
              <a:t>Match character ‘a’ at least n times: </a:t>
            </a:r>
            <a:r>
              <a:rPr lang="en-US" b="0" dirty="0">
                <a:latin typeface="Courier" charset="0"/>
                <a:ea typeface="Courier" charset="0"/>
                <a:cs typeface="Courier" charset="0"/>
              </a:rPr>
              <a:t>a{n,}</a:t>
            </a:r>
          </a:p>
          <a:p>
            <a:r>
              <a:rPr lang="en-US" b="0" dirty="0"/>
              <a:t>Example: match all instances of “University of &lt;somewhere&gt;” where &lt;somewhere&gt; is an alphanumeric string with at least 3 characters:</a:t>
            </a:r>
          </a:p>
          <a:p>
            <a:pPr marL="342900" indent="-342900">
              <a:buFont typeface="Arial" charset="0"/>
              <a:buChar char="•"/>
            </a:pPr>
            <a:r>
              <a:rPr lang="en-US" b="0" dirty="0">
                <a:latin typeface="Courier" charset="0"/>
                <a:ea typeface="Courier" charset="0"/>
                <a:cs typeface="Courier" charset="0"/>
              </a:rPr>
              <a:t>\s*University\</a:t>
            </a:r>
            <a:r>
              <a:rPr lang="en-US" b="0" dirty="0" err="1">
                <a:latin typeface="Courier" charset="0"/>
                <a:ea typeface="Courier" charset="0"/>
                <a:cs typeface="Courier" charset="0"/>
              </a:rPr>
              <a:t>sof</a:t>
            </a:r>
            <a:r>
              <a:rPr lang="en-US" b="0" dirty="0">
                <a:latin typeface="Courier" charset="0"/>
                <a:ea typeface="Courier" charset="0"/>
                <a:cs typeface="Courier" charset="0"/>
              </a:rPr>
              <a:t>\s\w{3,}</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16524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Compiled Regexes</a:t>
            </a:r>
          </a:p>
        </p:txBody>
      </p:sp>
      <p:sp>
        <p:nvSpPr>
          <p:cNvPr id="3" name="Content Placeholder 2"/>
          <p:cNvSpPr>
            <a:spLocks noGrp="1"/>
          </p:cNvSpPr>
          <p:nvPr>
            <p:ph idx="1"/>
          </p:nvPr>
        </p:nvSpPr>
        <p:spPr>
          <a:xfrm>
            <a:off x="457200" y="1752600"/>
            <a:ext cx="7620000" cy="4783111"/>
          </a:xfrm>
        </p:spPr>
        <p:txBody>
          <a:bodyPr/>
          <a:lstStyle/>
          <a:p>
            <a:r>
              <a:rPr lang="en-US" dirty="0"/>
              <a:t>If you’re going to reuse the same regex many times, or if you aren’t but things are going slowly for some reason, try </a:t>
            </a:r>
            <a:r>
              <a:rPr lang="en-US" dirty="0">
                <a:solidFill>
                  <a:schemeClr val="tx2"/>
                </a:solidFill>
              </a:rPr>
              <a:t>compiling</a:t>
            </a:r>
            <a:r>
              <a:rPr lang="en-US" dirty="0"/>
              <a:t> the regular expression.</a:t>
            </a:r>
          </a:p>
          <a:p>
            <a:pPr marL="342900" indent="-342900">
              <a:buFont typeface="Arial" charset="0"/>
              <a:buChar char="•"/>
            </a:pPr>
            <a:r>
              <a:rPr lang="en-US" b="0" dirty="0"/>
              <a:t>https://</a:t>
            </a:r>
            <a:r>
              <a:rPr lang="en-US" b="0" dirty="0" err="1"/>
              <a:t>blog.codinghorror.com</a:t>
            </a:r>
            <a:r>
              <a:rPr lang="en-US" b="0" dirty="0"/>
              <a:t>/to-compile-or-not-to-compile/</a:t>
            </a:r>
          </a:p>
          <a:p>
            <a:endParaRPr lang="en-US" b="0" dirty="0"/>
          </a:p>
          <a:p>
            <a:endParaRPr lang="en-US" b="0" dirty="0"/>
          </a:p>
          <a:p>
            <a:endParaRPr lang="en-US" b="0" dirty="0"/>
          </a:p>
          <a:p>
            <a:endParaRPr lang="en-US" b="0" dirty="0"/>
          </a:p>
          <a:p>
            <a:endParaRPr lang="en-US" b="0" dirty="0"/>
          </a:p>
          <a:p>
            <a:endParaRPr lang="en-US" b="0" dirty="0"/>
          </a:p>
          <a:p>
            <a:r>
              <a:rPr lang="en-US" dirty="0"/>
              <a:t>Interested?  CMSC6*, CMSC7*, CMSC8*, talk to me.</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
        <p:nvSpPr>
          <p:cNvPr id="5" name="Rounded Rectangle 4"/>
          <p:cNvSpPr/>
          <p:nvPr/>
        </p:nvSpPr>
        <p:spPr>
          <a:xfrm>
            <a:off x="457200" y="3357801"/>
            <a:ext cx="7997252" cy="24733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Compile the regular expression “cmsc320”</a:t>
            </a:r>
          </a:p>
          <a:p>
            <a:r>
              <a:rPr lang="en-US" dirty="0">
                <a:latin typeface="Courier" charset="0"/>
                <a:ea typeface="Courier" charset="0"/>
                <a:cs typeface="Courier" charset="0"/>
              </a:rPr>
              <a:t>regex = </a:t>
            </a:r>
            <a:r>
              <a:rPr lang="en-US" dirty="0" err="1">
                <a:latin typeface="Courier" charset="0"/>
                <a:ea typeface="Courier" charset="0"/>
                <a:cs typeface="Courier" charset="0"/>
              </a:rPr>
              <a:t>re.compile</a:t>
            </a:r>
            <a:r>
              <a:rPr lang="en-US" dirty="0">
                <a:latin typeface="Courier" charset="0"/>
                <a:ea typeface="Courier" charset="0"/>
                <a:cs typeface="Courier" charset="0"/>
              </a:rPr>
              <a:t>(r”cmsc320”)</a:t>
            </a:r>
          </a:p>
          <a:p>
            <a:endParaRPr lang="en-US" dirty="0">
              <a:latin typeface="Courier" charset="0"/>
              <a:ea typeface="Courier" charset="0"/>
              <a:cs typeface="Courier" charset="0"/>
            </a:endParaRPr>
          </a:p>
          <a:p>
            <a:r>
              <a:rPr lang="en-US" dirty="0">
                <a:latin typeface="Courier" charset="0"/>
                <a:ea typeface="Courier" charset="0"/>
                <a:cs typeface="Courier" charset="0"/>
              </a:rPr>
              <a:t># Use it repeatedly to search for matches in text</a:t>
            </a:r>
          </a:p>
          <a:p>
            <a:r>
              <a:rPr lang="en-US" dirty="0" err="1">
                <a:latin typeface="Courier" charset="0"/>
                <a:ea typeface="Courier" charset="0"/>
                <a:cs typeface="Courier" charset="0"/>
              </a:rPr>
              <a:t>regex.match</a:t>
            </a:r>
            <a:r>
              <a:rPr lang="en-US" dirty="0">
                <a:latin typeface="Courier" charset="0"/>
                <a:ea typeface="Courier" charset="0"/>
                <a:cs typeface="Courier" charset="0"/>
              </a:rPr>
              <a:t>( text )    # does start of text match?</a:t>
            </a:r>
          </a:p>
          <a:p>
            <a:r>
              <a:rPr lang="en-US" dirty="0" err="1">
                <a:latin typeface="Courier" charset="0"/>
                <a:ea typeface="Courier" charset="0"/>
                <a:cs typeface="Courier" charset="0"/>
              </a:rPr>
              <a:t>regex.search</a:t>
            </a:r>
            <a:r>
              <a:rPr lang="en-US" dirty="0">
                <a:latin typeface="Courier" charset="0"/>
                <a:ea typeface="Courier" charset="0"/>
                <a:cs typeface="Courier" charset="0"/>
              </a:rPr>
              <a:t>( text )   # find the first match or None</a:t>
            </a:r>
          </a:p>
          <a:p>
            <a:r>
              <a:rPr lang="en-US" dirty="0" err="1">
                <a:latin typeface="Courier" charset="0"/>
                <a:ea typeface="Courier" charset="0"/>
                <a:cs typeface="Courier" charset="0"/>
              </a:rPr>
              <a:t>regex.findall</a:t>
            </a:r>
            <a:r>
              <a:rPr lang="en-US" dirty="0">
                <a:latin typeface="Courier" charset="0"/>
                <a:ea typeface="Courier" charset="0"/>
                <a:cs typeface="Courier" charset="0"/>
              </a:rPr>
              <a:t>( text )  # find all matches</a:t>
            </a:r>
          </a:p>
        </p:txBody>
      </p:sp>
    </p:spTree>
    <p:extLst>
      <p:ext uri="{BB962C8B-B14F-4D97-AF65-F5344CB8AC3E}">
        <p14:creationId xmlns:p14="http://schemas.microsoft.com/office/powerpoint/2010/main" val="42469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a bunch of files</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grpSp>
        <p:nvGrpSpPr>
          <p:cNvPr id="8" name="Group 7"/>
          <p:cNvGrpSpPr/>
          <p:nvPr/>
        </p:nvGrpSpPr>
        <p:grpSpPr>
          <a:xfrm>
            <a:off x="457200" y="1214205"/>
            <a:ext cx="7997252" cy="2473378"/>
            <a:chOff x="457200" y="1349115"/>
            <a:chExt cx="7997252" cy="2473378"/>
          </a:xfrm>
        </p:grpSpPr>
        <p:sp>
          <p:nvSpPr>
            <p:cNvPr id="5" name="Rounded Rectangle 4"/>
            <p:cNvSpPr/>
            <p:nvPr/>
          </p:nvSpPr>
          <p:spPr>
            <a:xfrm>
              <a:off x="457200" y="1693890"/>
              <a:ext cx="7997252" cy="21286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re</a:t>
              </a:r>
            </a:p>
            <a:p>
              <a:r>
                <a:rPr lang="en-US" dirty="0">
                  <a:latin typeface="Courier" charset="0"/>
                  <a:ea typeface="Courier" charset="0"/>
                  <a:cs typeface="Courier" charset="0"/>
                </a:rPr>
                <a:t>import requests</a:t>
              </a:r>
            </a:p>
            <a:p>
              <a:r>
                <a:rPr lang="en-US" dirty="0">
                  <a:latin typeface="Courier" charset="0"/>
                  <a:ea typeface="Courier" charset="0"/>
                  <a:cs typeface="Courier" charset="0"/>
                </a:rPr>
                <a:t>from bs4 import </a:t>
              </a:r>
              <a:r>
                <a:rPr lang="en-US" dirty="0" err="1">
                  <a:latin typeface="Courier" charset="0"/>
                  <a:ea typeface="Courier" charset="0"/>
                  <a:cs typeface="Courier" charset="0"/>
                </a:rPr>
                <a:t>BeautifulSoup</a:t>
              </a:r>
              <a:endParaRPr lang="en-US" dirty="0">
                <a:latin typeface="Courier" charset="0"/>
                <a:ea typeface="Courier" charset="0"/>
                <a:cs typeface="Courier" charset="0"/>
              </a:endParaRPr>
            </a:p>
            <a:p>
              <a:r>
                <a:rPr lang="en-US" dirty="0">
                  <a:latin typeface="Courier" charset="0"/>
                  <a:ea typeface="Courier" charset="0"/>
                  <a:cs typeface="Courier" charset="0"/>
                </a:rPr>
                <a:t>try:</a:t>
              </a:r>
            </a:p>
            <a:p>
              <a:r>
                <a:rPr lang="en-US" dirty="0">
                  <a:latin typeface="Courier" charset="0"/>
                  <a:ea typeface="Courier" charset="0"/>
                  <a:cs typeface="Courier" charset="0"/>
                </a:rPr>
                <a:t>	from </a:t>
              </a:r>
              <a:r>
                <a:rPr lang="en-US" dirty="0" err="1">
                  <a:latin typeface="Courier" charset="0"/>
                  <a:ea typeface="Courier" charset="0"/>
                  <a:cs typeface="Courier" charset="0"/>
                </a:rPr>
                <a:t>urllib.parse</a:t>
              </a:r>
              <a:r>
                <a:rPr lang="en-US" dirty="0">
                  <a:latin typeface="Courier" charset="0"/>
                  <a:ea typeface="Courier" charset="0"/>
                  <a:cs typeface="Courier" charset="0"/>
                </a:rPr>
                <a:t> import </a:t>
              </a:r>
              <a:r>
                <a:rPr lang="en-US" dirty="0" err="1">
                  <a:latin typeface="Courier" charset="0"/>
                  <a:ea typeface="Courier" charset="0"/>
                  <a:cs typeface="Courier" charset="0"/>
                </a:rPr>
                <a:t>urlparse</a:t>
              </a:r>
              <a:endParaRPr lang="en-US" dirty="0">
                <a:latin typeface="Courier" charset="0"/>
                <a:ea typeface="Courier" charset="0"/>
                <a:cs typeface="Courier" charset="0"/>
              </a:endParaRPr>
            </a:p>
            <a:p>
              <a:r>
                <a:rPr lang="en-US" dirty="0">
                  <a:latin typeface="Courier" charset="0"/>
                  <a:ea typeface="Courier" charset="0"/>
                  <a:cs typeface="Courier" charset="0"/>
                </a:rPr>
                <a:t>except </a:t>
              </a:r>
              <a:r>
                <a:rPr lang="en-US" dirty="0" err="1">
                  <a:latin typeface="Courier" charset="0"/>
                  <a:ea typeface="Courier" charset="0"/>
                  <a:cs typeface="Courier" charset="0"/>
                </a:rPr>
                <a:t>ImportError</a:t>
              </a:r>
              <a:r>
                <a:rPr lang="en-US" dirty="0">
                  <a:latin typeface="Courier" charset="0"/>
                  <a:ea typeface="Courier" charset="0"/>
                  <a:cs typeface="Courier" charset="0"/>
                </a:rPr>
                <a:t>:</a:t>
              </a:r>
            </a:p>
            <a:p>
              <a:r>
                <a:rPr lang="en-US" dirty="0">
                  <a:latin typeface="Courier" charset="0"/>
                  <a:ea typeface="Courier" charset="0"/>
                  <a:cs typeface="Courier" charset="0"/>
                </a:rPr>
                <a:t>	from </a:t>
              </a:r>
              <a:r>
                <a:rPr lang="en-US" dirty="0" err="1">
                  <a:latin typeface="Courier" charset="0"/>
                  <a:ea typeface="Courier" charset="0"/>
                  <a:cs typeface="Courier" charset="0"/>
                </a:rPr>
                <a:t>urlparse</a:t>
              </a:r>
              <a:r>
                <a:rPr lang="en-US" dirty="0">
                  <a:latin typeface="Courier" charset="0"/>
                  <a:ea typeface="Courier" charset="0"/>
                  <a:cs typeface="Courier" charset="0"/>
                </a:rPr>
                <a:t> import </a:t>
              </a:r>
              <a:r>
                <a:rPr lang="en-US" dirty="0" err="1">
                  <a:latin typeface="Courier" charset="0"/>
                  <a:ea typeface="Courier" charset="0"/>
                  <a:cs typeface="Courier" charset="0"/>
                </a:rPr>
                <a:t>urlparse</a:t>
              </a:r>
              <a:endParaRPr lang="en-US" dirty="0">
                <a:latin typeface="Courier" charset="0"/>
                <a:ea typeface="Courier" charset="0"/>
                <a:cs typeface="Courier" charset="0"/>
              </a:endParaRPr>
            </a:p>
          </p:txBody>
        </p:sp>
        <p:sp>
          <p:nvSpPr>
            <p:cNvPr id="7" name="TextBox 6"/>
            <p:cNvSpPr txBox="1"/>
            <p:nvPr/>
          </p:nvSpPr>
          <p:spPr>
            <a:xfrm>
              <a:off x="5846164" y="1349115"/>
              <a:ext cx="2323475" cy="369332"/>
            </a:xfrm>
            <a:prstGeom prst="rect">
              <a:avLst/>
            </a:prstGeom>
            <a:noFill/>
          </p:spPr>
          <p:txBody>
            <a:bodyPr wrap="square" rtlCol="0">
              <a:spAutoFit/>
            </a:bodyPr>
            <a:lstStyle/>
            <a:p>
              <a:pPr algn="r"/>
              <a:r>
                <a:rPr lang="en-US" dirty="0"/>
                <a:t>Import the modules</a:t>
              </a:r>
            </a:p>
          </p:txBody>
        </p:sp>
      </p:grpSp>
      <p:grpSp>
        <p:nvGrpSpPr>
          <p:cNvPr id="10" name="Group 9"/>
          <p:cNvGrpSpPr/>
          <p:nvPr/>
        </p:nvGrpSpPr>
        <p:grpSpPr>
          <a:xfrm>
            <a:off x="457200" y="3742653"/>
            <a:ext cx="7997252" cy="2912979"/>
            <a:chOff x="457200" y="3742653"/>
            <a:chExt cx="7997252" cy="2912979"/>
          </a:xfrm>
        </p:grpSpPr>
        <p:sp>
          <p:nvSpPr>
            <p:cNvPr id="6" name="Rounded Rectangle 5"/>
            <p:cNvSpPr/>
            <p:nvPr/>
          </p:nvSpPr>
          <p:spPr>
            <a:xfrm>
              <a:off x="457200" y="4096995"/>
              <a:ext cx="7997252" cy="25586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HTTP GET request sent to the URL </a:t>
              </a:r>
              <a:r>
                <a:rPr lang="en-US" dirty="0" err="1">
                  <a:latin typeface="Courier" charset="0"/>
                  <a:ea typeface="Courier" charset="0"/>
                  <a:cs typeface="Courier" charset="0"/>
                </a:rPr>
                <a:t>url</a:t>
              </a:r>
              <a:endParaRPr lang="en-US" dirty="0">
                <a:latin typeface="Courier" charset="0"/>
                <a:ea typeface="Courier" charset="0"/>
                <a:cs typeface="Courier" charset="0"/>
              </a:endParaRP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a:t>
              </a:r>
              <a:r>
                <a:rPr lang="en-US" dirty="0" err="1">
                  <a:latin typeface="Courier" charset="0"/>
                  <a:ea typeface="Courier" charset="0"/>
                  <a:cs typeface="Courier" charset="0"/>
                </a:rPr>
                <a:t>url</a:t>
              </a:r>
              <a:r>
                <a:rPr lang="en-US" dirty="0">
                  <a:latin typeface="Courier" charset="0"/>
                  <a:ea typeface="Courier" charset="0"/>
                  <a:cs typeface="Courier" charset="0"/>
                </a:rPr>
                <a:t> )</a:t>
              </a:r>
            </a:p>
            <a:p>
              <a:endParaRPr lang="en-US" dirty="0">
                <a:latin typeface="Courier" charset="0"/>
                <a:ea typeface="Courier" charset="0"/>
                <a:cs typeface="Courier" charset="0"/>
              </a:endParaRPr>
            </a:p>
            <a:p>
              <a:r>
                <a:rPr lang="en-US" dirty="0">
                  <a:latin typeface="Courier" charset="0"/>
                  <a:ea typeface="Courier" charset="0"/>
                  <a:cs typeface="Courier" charset="0"/>
                </a:rPr>
                <a:t># Use </a:t>
              </a:r>
              <a:r>
                <a:rPr lang="en-US" dirty="0" err="1">
                  <a:latin typeface="Courier" charset="0"/>
                  <a:ea typeface="Courier" charset="0"/>
                  <a:cs typeface="Courier" charset="0"/>
                </a:rPr>
                <a:t>BeautifulSoup</a:t>
              </a:r>
              <a:r>
                <a:rPr lang="en-US" dirty="0">
                  <a:latin typeface="Courier" charset="0"/>
                  <a:ea typeface="Courier" charset="0"/>
                  <a:cs typeface="Courier" charset="0"/>
                </a:rPr>
                <a:t> to parse the GET response</a:t>
              </a:r>
            </a:p>
            <a:p>
              <a:r>
                <a:rPr lang="en-US" dirty="0">
                  <a:latin typeface="Courier" charset="0"/>
                  <a:ea typeface="Courier" charset="0"/>
                  <a:cs typeface="Courier" charset="0"/>
                </a:rPr>
                <a:t>root = </a:t>
              </a:r>
              <a:r>
                <a:rPr lang="en-US" dirty="0" err="1">
                  <a:latin typeface="Courier" charset="0"/>
                  <a:ea typeface="Courier" charset="0"/>
                  <a:cs typeface="Courier" charset="0"/>
                </a:rPr>
                <a:t>BeautifulSoup</a:t>
              </a:r>
              <a:r>
                <a:rPr lang="en-US" dirty="0">
                  <a:latin typeface="Courier" charset="0"/>
                  <a:ea typeface="Courier" charset="0"/>
                  <a:cs typeface="Courier" charset="0"/>
                </a:rPr>
                <a:t>( </a:t>
              </a:r>
              <a:r>
                <a:rPr lang="en-US" dirty="0" err="1">
                  <a:latin typeface="Courier" charset="0"/>
                  <a:ea typeface="Courier" charset="0"/>
                  <a:cs typeface="Courier" charset="0"/>
                </a:rPr>
                <a:t>r.content</a:t>
              </a:r>
              <a:r>
                <a:rPr lang="en-US" dirty="0">
                  <a:latin typeface="Courier" charset="0"/>
                  <a:ea typeface="Courier" charset="0"/>
                  <a:cs typeface="Courier" charset="0"/>
                </a:rPr>
                <a:t> )</a:t>
              </a:r>
            </a:p>
            <a:p>
              <a:r>
                <a:rPr lang="en-US" dirty="0" err="1">
                  <a:latin typeface="Courier" charset="0"/>
                  <a:ea typeface="Courier" charset="0"/>
                  <a:cs typeface="Courier" charset="0"/>
                </a:rPr>
                <a:t>lnks</a:t>
              </a:r>
              <a:r>
                <a:rPr lang="en-US" dirty="0">
                  <a:latin typeface="Courier" charset="0"/>
                  <a:ea typeface="Courier" charset="0"/>
                  <a:cs typeface="Courier" charset="0"/>
                </a:rPr>
                <a:t> = </a:t>
              </a:r>
              <a:r>
                <a:rPr lang="en-US" dirty="0" err="1">
                  <a:latin typeface="Courier" charset="0"/>
                  <a:ea typeface="Courier" charset="0"/>
                  <a:cs typeface="Courier" charset="0"/>
                </a:rPr>
                <a:t>root.find</a:t>
              </a:r>
              <a:r>
                <a:rPr lang="en-US" dirty="0">
                  <a:latin typeface="Courier" charset="0"/>
                  <a:ea typeface="Courier" charset="0"/>
                  <a:cs typeface="Courier" charset="0"/>
                </a:rPr>
                <a:t>("div", id="schedule")\</a:t>
              </a:r>
            </a:p>
            <a:p>
              <a:r>
                <a:rPr lang="en-US" dirty="0">
                  <a:latin typeface="Courier" charset="0"/>
                  <a:ea typeface="Courier" charset="0"/>
                  <a:cs typeface="Courier" charset="0"/>
                </a:rPr>
                <a:t>           .find("table")\</a:t>
              </a:r>
            </a:p>
            <a:p>
              <a:r>
                <a:rPr lang="en-US" dirty="0">
                  <a:latin typeface="Courier" charset="0"/>
                  <a:ea typeface="Courier" charset="0"/>
                  <a:cs typeface="Courier" charset="0"/>
                </a:rPr>
                <a:t>           .find("</a:t>
              </a:r>
              <a:r>
                <a:rPr lang="en-US" dirty="0" err="1">
                  <a:latin typeface="Courier" charset="0"/>
                  <a:ea typeface="Courier" charset="0"/>
                  <a:cs typeface="Courier" charset="0"/>
                </a:rPr>
                <a:t>tbody</a:t>
              </a:r>
              <a:r>
                <a:rPr lang="en-US" dirty="0">
                  <a:latin typeface="Courier" charset="0"/>
                  <a:ea typeface="Courier" charset="0"/>
                  <a:cs typeface="Courier" charset="0"/>
                </a:rPr>
                <a:t>").</a:t>
              </a:r>
              <a:r>
                <a:rPr lang="en-US" dirty="0" err="1">
                  <a:latin typeface="Courier" charset="0"/>
                  <a:ea typeface="Courier" charset="0"/>
                  <a:cs typeface="Courier" charset="0"/>
                </a:rPr>
                <a:t>findAll</a:t>
              </a:r>
              <a:r>
                <a:rPr lang="en-US" dirty="0">
                  <a:latin typeface="Courier" charset="0"/>
                  <a:ea typeface="Courier" charset="0"/>
                  <a:cs typeface="Courier" charset="0"/>
                </a:rPr>
                <a:t>("a")</a:t>
              </a:r>
            </a:p>
          </p:txBody>
        </p:sp>
        <p:sp>
          <p:nvSpPr>
            <p:cNvPr id="9" name="TextBox 8"/>
            <p:cNvSpPr txBox="1"/>
            <p:nvPr/>
          </p:nvSpPr>
          <p:spPr>
            <a:xfrm>
              <a:off x="5291528" y="3742653"/>
              <a:ext cx="2878111" cy="369332"/>
            </a:xfrm>
            <a:prstGeom prst="rect">
              <a:avLst/>
            </a:prstGeom>
            <a:noFill/>
          </p:spPr>
          <p:txBody>
            <a:bodyPr wrap="square" rtlCol="0">
              <a:spAutoFit/>
            </a:bodyPr>
            <a:lstStyle/>
            <a:p>
              <a:pPr algn="r"/>
              <a:r>
                <a:rPr lang="en-US"/>
                <a:t>Get some HTML via HTTP</a:t>
              </a:r>
              <a:endParaRPr lang="en-US" dirty="0"/>
            </a:p>
          </p:txBody>
        </p:sp>
      </p:grpSp>
    </p:spTree>
    <p:extLst>
      <p:ext uri="{BB962C8B-B14F-4D97-AF65-F5344CB8AC3E}">
        <p14:creationId xmlns:p14="http://schemas.microsoft.com/office/powerpoint/2010/main" val="37059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753350" cy="1371600"/>
          </a:xfrm>
        </p:spPr>
        <p:txBody>
          <a:bodyPr/>
          <a:lstStyle/>
          <a:p>
            <a:r>
              <a:rPr lang="en-US" dirty="0"/>
              <a:t>Four V’s of Big Data</a:t>
            </a:r>
          </a:p>
        </p:txBody>
      </p:sp>
      <p:sp>
        <p:nvSpPr>
          <p:cNvPr id="3" name="Content Placeholder 2"/>
          <p:cNvSpPr>
            <a:spLocks noGrp="1"/>
          </p:cNvSpPr>
          <p:nvPr>
            <p:ph idx="1"/>
          </p:nvPr>
        </p:nvSpPr>
        <p:spPr/>
        <p:txBody>
          <a:bodyPr>
            <a:normAutofit fontScale="92500" lnSpcReduction="10000"/>
          </a:bodyPr>
          <a:lstStyle/>
          <a:p>
            <a:r>
              <a:rPr lang="en-US" dirty="0"/>
              <a:t>Increasing data Volumes </a:t>
            </a:r>
          </a:p>
          <a:p>
            <a:pPr lvl="1"/>
            <a:r>
              <a:rPr lang="en-US" dirty="0">
                <a:hlinkClick r:id="rId2"/>
              </a:rPr>
              <a:t>Scientific data</a:t>
            </a:r>
            <a:r>
              <a:rPr lang="en-US" dirty="0"/>
              <a:t>: 1.5GB per genome -- can be sequenced in .5 </a:t>
            </a:r>
            <a:r>
              <a:rPr lang="en-US" dirty="0" err="1"/>
              <a:t>hrs</a:t>
            </a:r>
            <a:endParaRPr lang="en-US" dirty="0"/>
          </a:p>
          <a:p>
            <a:pPr lvl="1"/>
            <a:r>
              <a:rPr lang="en-US" dirty="0"/>
              <a:t>500M tweets per day (as of 2013)</a:t>
            </a:r>
          </a:p>
          <a:p>
            <a:pPr lvl="1"/>
            <a:r>
              <a:rPr lang="en-US" dirty="0"/>
              <a:t>As of 2012: 2.5 Exabytes of data created every day</a:t>
            </a:r>
          </a:p>
          <a:p>
            <a:r>
              <a:rPr lang="en-US" dirty="0"/>
              <a:t>Variety: </a:t>
            </a:r>
          </a:p>
          <a:p>
            <a:pPr lvl="1"/>
            <a:r>
              <a:rPr lang="en-US" dirty="0"/>
              <a:t>Structured data, spreadsheets, photos, videos, natural text, ...</a:t>
            </a:r>
          </a:p>
          <a:p>
            <a:r>
              <a:rPr lang="en-US" dirty="0"/>
              <a:t>Velocity </a:t>
            </a:r>
          </a:p>
          <a:p>
            <a:pPr lvl="1"/>
            <a:r>
              <a:rPr lang="en-US" dirty="0"/>
              <a:t>Sensors everywhere -- can generate high-rate "data streams"</a:t>
            </a:r>
          </a:p>
          <a:p>
            <a:pPr lvl="1"/>
            <a:r>
              <a:rPr lang="en-US" dirty="0"/>
              <a:t>Real-time analytics requires data to be consumed as fast as it is generated</a:t>
            </a:r>
          </a:p>
          <a:p>
            <a:r>
              <a:rPr lang="en-US" dirty="0"/>
              <a:t>Veracity </a:t>
            </a:r>
          </a:p>
          <a:p>
            <a:pPr lvl="1"/>
            <a:r>
              <a:rPr lang="en-US" dirty="0"/>
              <a:t>How do you decide what to trust? How to remove noise? How to fill in missing values?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9</a:t>
            </a:fld>
            <a:endParaRPr lang="en-US"/>
          </a:p>
        </p:txBody>
      </p:sp>
    </p:spTree>
    <p:extLst>
      <p:ext uri="{BB962C8B-B14F-4D97-AF65-F5344CB8AC3E}">
        <p14:creationId xmlns:p14="http://schemas.microsoft.com/office/powerpoint/2010/main" val="34436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a bunch of files</a:t>
            </a:r>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grpSp>
        <p:nvGrpSpPr>
          <p:cNvPr id="3" name="Group 2"/>
          <p:cNvGrpSpPr/>
          <p:nvPr/>
        </p:nvGrpSpPr>
        <p:grpSpPr>
          <a:xfrm>
            <a:off x="457200" y="1214205"/>
            <a:ext cx="7997252" cy="2683240"/>
            <a:chOff x="457200" y="1214205"/>
            <a:chExt cx="7997252" cy="2683240"/>
          </a:xfrm>
        </p:grpSpPr>
        <p:sp>
          <p:nvSpPr>
            <p:cNvPr id="5" name="Rounded Rectangle 4"/>
            <p:cNvSpPr/>
            <p:nvPr/>
          </p:nvSpPr>
          <p:spPr>
            <a:xfrm>
              <a:off x="457200" y="1573971"/>
              <a:ext cx="7997252" cy="23234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Cycle through the </a:t>
              </a:r>
              <a:r>
                <a:rPr lang="en-US" dirty="0" err="1">
                  <a:latin typeface="Courier" charset="0"/>
                  <a:ea typeface="Courier" charset="0"/>
                  <a:cs typeface="Courier" charset="0"/>
                </a:rPr>
                <a:t>href</a:t>
              </a:r>
              <a:r>
                <a:rPr lang="en-US" dirty="0">
                  <a:latin typeface="Courier" charset="0"/>
                  <a:ea typeface="Courier" charset="0"/>
                  <a:cs typeface="Courier" charset="0"/>
                </a:rPr>
                <a:t> for each anchor, checking</a:t>
              </a:r>
            </a:p>
            <a:p>
              <a:r>
                <a:rPr lang="en-US" dirty="0">
                  <a:latin typeface="Courier" charset="0"/>
                  <a:ea typeface="Courier" charset="0"/>
                  <a:cs typeface="Courier" charset="0"/>
                </a:rPr>
                <a:t># to see if it's a PDF/PPTX link or not</a:t>
              </a:r>
            </a:p>
            <a:p>
              <a:r>
                <a:rPr lang="en-US" dirty="0">
                  <a:latin typeface="Courier" charset="0"/>
                  <a:ea typeface="Courier" charset="0"/>
                  <a:cs typeface="Courier" charset="0"/>
                </a:rPr>
                <a:t>for </a:t>
              </a:r>
              <a:r>
                <a:rPr lang="en-US" dirty="0" err="1">
                  <a:latin typeface="Courier" charset="0"/>
                  <a:ea typeface="Courier" charset="0"/>
                  <a:cs typeface="Courier" charset="0"/>
                </a:rPr>
                <a:t>lnk</a:t>
              </a:r>
              <a:r>
                <a:rPr lang="en-US" dirty="0">
                  <a:latin typeface="Courier" charset="0"/>
                  <a:ea typeface="Courier" charset="0"/>
                  <a:cs typeface="Courier" charset="0"/>
                </a:rPr>
                <a:t> in </a:t>
              </a:r>
              <a:r>
                <a:rPr lang="en-US" dirty="0" err="1">
                  <a:latin typeface="Courier" charset="0"/>
                  <a:ea typeface="Courier" charset="0"/>
                  <a:cs typeface="Courier" charset="0"/>
                </a:rPr>
                <a:t>lnks</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 = </a:t>
              </a:r>
              <a:r>
                <a:rPr lang="en-US" dirty="0" err="1">
                  <a:latin typeface="Courier" charset="0"/>
                  <a:ea typeface="Courier" charset="0"/>
                  <a:cs typeface="Courier" charset="0"/>
                </a:rPr>
                <a:t>lnk</a:t>
              </a:r>
              <a:r>
                <a:rPr lang="en-US" dirty="0">
                  <a:latin typeface="Courier" charset="0"/>
                  <a:ea typeface="Courier" charset="0"/>
                  <a:cs typeface="Courier" charset="0"/>
                </a:rPr>
                <a:t>['</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a:t>
              </a:r>
            </a:p>
            <a:p>
              <a:r>
                <a:rPr lang="en-US" dirty="0">
                  <a:latin typeface="Courier" charset="0"/>
                  <a:ea typeface="Courier" charset="0"/>
                  <a:cs typeface="Courier" charset="0"/>
                </a:rPr>
                <a:t>    # If it's a PDF/PPTX link, queue a download   </a:t>
              </a:r>
            </a:p>
            <a:p>
              <a:r>
                <a:rPr lang="en-US" dirty="0">
                  <a:latin typeface="Courier" charset="0"/>
                  <a:ea typeface="Courier" charset="0"/>
                  <a:cs typeface="Courier" charset="0"/>
                </a:rPr>
                <a:t>    if </a:t>
              </a:r>
              <a:r>
                <a:rPr lang="en-US" dirty="0" err="1">
                  <a:latin typeface="Courier" charset="0"/>
                  <a:ea typeface="Courier" charset="0"/>
                  <a:cs typeface="Courier" charset="0"/>
                </a:rPr>
                <a:t>href.lower</a:t>
              </a:r>
              <a:r>
                <a:rPr lang="en-US" dirty="0">
                  <a:latin typeface="Courier" charset="0"/>
                  <a:ea typeface="Courier" charset="0"/>
                  <a:cs typeface="Courier" charset="0"/>
                </a:rPr>
                <a:t>().</a:t>
              </a:r>
              <a:r>
                <a:rPr lang="en-US" dirty="0" err="1">
                  <a:latin typeface="Courier" charset="0"/>
                  <a:ea typeface="Courier" charset="0"/>
                  <a:cs typeface="Courier" charset="0"/>
                </a:rPr>
                <a:t>endswith</a:t>
              </a:r>
              <a:r>
                <a:rPr lang="en-US" dirty="0">
                  <a:latin typeface="Courier" charset="0"/>
                  <a:ea typeface="Courier" charset="0"/>
                  <a:cs typeface="Courier" charset="0"/>
                </a:rPr>
                <a:t>(('.pdf', '.</a:t>
              </a:r>
              <a:r>
                <a:rPr lang="en-US" dirty="0" err="1">
                  <a:latin typeface="Courier" charset="0"/>
                  <a:ea typeface="Courier" charset="0"/>
                  <a:cs typeface="Courier" charset="0"/>
                </a:rPr>
                <a:t>pptx</a:t>
              </a:r>
              <a:r>
                <a:rPr lang="en-US" dirty="0">
                  <a:latin typeface="Courier" charset="0"/>
                  <a:ea typeface="Courier" charset="0"/>
                  <a:cs typeface="Courier" charset="0"/>
                </a:rPr>
                <a:t>')):</a:t>
              </a:r>
            </a:p>
          </p:txBody>
        </p:sp>
        <p:sp>
          <p:nvSpPr>
            <p:cNvPr id="8" name="TextBox 7"/>
            <p:cNvSpPr txBox="1"/>
            <p:nvPr/>
          </p:nvSpPr>
          <p:spPr>
            <a:xfrm>
              <a:off x="5036696" y="1214205"/>
              <a:ext cx="3132944" cy="369332"/>
            </a:xfrm>
            <a:prstGeom prst="rect">
              <a:avLst/>
            </a:prstGeom>
            <a:noFill/>
          </p:spPr>
          <p:txBody>
            <a:bodyPr wrap="square" rtlCol="0">
              <a:spAutoFit/>
            </a:bodyPr>
            <a:lstStyle/>
            <a:p>
              <a:pPr algn="r"/>
              <a:r>
                <a:rPr lang="en-US"/>
                <a:t>Parse exactly what you want </a:t>
              </a:r>
              <a:endParaRPr lang="en-US" dirty="0"/>
            </a:p>
          </p:txBody>
        </p:sp>
      </p:grpSp>
      <p:grpSp>
        <p:nvGrpSpPr>
          <p:cNvPr id="10" name="Group 9"/>
          <p:cNvGrpSpPr/>
          <p:nvPr/>
        </p:nvGrpSpPr>
        <p:grpSpPr>
          <a:xfrm>
            <a:off x="457200" y="4012476"/>
            <a:ext cx="7997252" cy="2677816"/>
            <a:chOff x="457200" y="4012476"/>
            <a:chExt cx="7997252" cy="2677816"/>
          </a:xfrm>
        </p:grpSpPr>
        <p:sp>
          <p:nvSpPr>
            <p:cNvPr id="7" name="Rounded Rectangle 6"/>
            <p:cNvSpPr/>
            <p:nvPr/>
          </p:nvSpPr>
          <p:spPr>
            <a:xfrm>
              <a:off x="457200" y="4366818"/>
              <a:ext cx="7997252" cy="23234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        </a:t>
              </a:r>
              <a:r>
                <a:rPr lang="en-US" dirty="0" err="1">
                  <a:latin typeface="Courier" charset="0"/>
                  <a:ea typeface="Courier" charset="0"/>
                  <a:cs typeface="Courier" charset="0"/>
                </a:rPr>
                <a:t>urld</a:t>
              </a:r>
              <a:r>
                <a:rPr lang="en-US" dirty="0">
                  <a:latin typeface="Courier" charset="0"/>
                  <a:ea typeface="Courier" charset="0"/>
                  <a:cs typeface="Courier" charset="0"/>
                </a:rPr>
                <a:t> = </a:t>
              </a:r>
              <a:r>
                <a:rPr lang="en-US" dirty="0" err="1">
                  <a:latin typeface="Courier" charset="0"/>
                  <a:ea typeface="Courier" charset="0"/>
                  <a:cs typeface="Courier" charset="0"/>
                </a:rPr>
                <a:t>urlparse.urljoin</a:t>
              </a:r>
              <a:r>
                <a:rPr lang="en-US" dirty="0">
                  <a:latin typeface="Courier" charset="0"/>
                  <a:ea typeface="Courier" charset="0"/>
                  <a:cs typeface="Courier" charset="0"/>
                </a:rPr>
                <a:t>(</a:t>
              </a:r>
              <a:r>
                <a:rPr lang="en-US" dirty="0" err="1">
                  <a:latin typeface="Courier" charset="0"/>
                  <a:ea typeface="Courier" charset="0"/>
                  <a:cs typeface="Courier" charset="0"/>
                </a:rPr>
                <a:t>url</a:t>
              </a:r>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rd</a:t>
              </a:r>
              <a:r>
                <a:rPr lang="en-US" dirty="0">
                  <a:latin typeface="Courier" charset="0"/>
                  <a:ea typeface="Courier" charset="0"/>
                  <a:cs typeface="Courier" charset="0"/>
                </a:rPr>
                <a:t> = </a:t>
              </a:r>
              <a:r>
                <a:rPr lang="en-US" dirty="0" err="1">
                  <a:latin typeface="Courier" charset="0"/>
                  <a:ea typeface="Courier" charset="0"/>
                  <a:cs typeface="Courier" charset="0"/>
                </a:rPr>
                <a:t>requests.get</a:t>
              </a:r>
              <a:r>
                <a:rPr lang="en-US" dirty="0">
                  <a:latin typeface="Courier" charset="0"/>
                  <a:ea typeface="Courier" charset="0"/>
                  <a:cs typeface="Courier" charset="0"/>
                </a:rPr>
                <a:t>(</a:t>
              </a:r>
              <a:r>
                <a:rPr lang="en-US" dirty="0" err="1">
                  <a:latin typeface="Courier" charset="0"/>
                  <a:ea typeface="Courier" charset="0"/>
                  <a:cs typeface="Courier" charset="0"/>
                </a:rPr>
                <a:t>urld</a:t>
              </a:r>
              <a:r>
                <a:rPr lang="en-US" dirty="0">
                  <a:latin typeface="Courier" charset="0"/>
                  <a:ea typeface="Courier" charset="0"/>
                  <a:cs typeface="Courier" charset="0"/>
                </a:rPr>
                <a:t>, stream=True)</a:t>
              </a:r>
            </a:p>
            <a:p>
              <a:r>
                <a:rPr lang="en-US" dirty="0">
                  <a:latin typeface="Courier" charset="0"/>
                  <a:ea typeface="Courier" charset="0"/>
                  <a:cs typeface="Courier" charset="0"/>
                </a:rPr>
                <a:t>        </a:t>
              </a:r>
            </a:p>
            <a:p>
              <a:r>
                <a:rPr lang="en-US" dirty="0">
                  <a:latin typeface="Courier" charset="0"/>
                  <a:ea typeface="Courier" charset="0"/>
                  <a:cs typeface="Courier" charset="0"/>
                </a:rPr>
                <a:t>        # Write the downloaded PDF to a file</a:t>
              </a:r>
            </a:p>
            <a:p>
              <a:r>
                <a:rPr lang="en-US" dirty="0">
                  <a:latin typeface="Courier" charset="0"/>
                  <a:ea typeface="Courier" charset="0"/>
                  <a:cs typeface="Courier" charset="0"/>
                </a:rPr>
                <a:t>        </a:t>
              </a:r>
              <a:r>
                <a:rPr lang="en-US" dirty="0" err="1">
                  <a:latin typeface="Courier" charset="0"/>
                  <a:ea typeface="Courier" charset="0"/>
                  <a:cs typeface="Courier" charset="0"/>
                </a:rPr>
                <a:t>outfile</a:t>
              </a:r>
              <a:r>
                <a:rPr lang="en-US" dirty="0">
                  <a:latin typeface="Courier" charset="0"/>
                  <a:ea typeface="Courier" charset="0"/>
                  <a:cs typeface="Courier" charset="0"/>
                </a:rPr>
                <a:t> = </a:t>
              </a:r>
              <a:r>
                <a:rPr lang="en-US" dirty="0" err="1">
                  <a:latin typeface="Courier" charset="0"/>
                  <a:ea typeface="Courier" charset="0"/>
                  <a:cs typeface="Courier" charset="0"/>
                </a:rPr>
                <a:t>path.join</a:t>
              </a:r>
              <a:r>
                <a:rPr lang="en-US" dirty="0">
                  <a:latin typeface="Courier" charset="0"/>
                  <a:ea typeface="Courier" charset="0"/>
                  <a:cs typeface="Courier" charset="0"/>
                </a:rPr>
                <a:t>(</a:t>
              </a:r>
              <a:r>
                <a:rPr lang="en-US" dirty="0" err="1">
                  <a:latin typeface="Courier" charset="0"/>
                  <a:ea typeface="Courier" charset="0"/>
                  <a:cs typeface="Courier" charset="0"/>
                </a:rPr>
                <a:t>outbase</a:t>
              </a:r>
              <a:r>
                <a:rPr lang="en-US" dirty="0">
                  <a:latin typeface="Courier" charset="0"/>
                  <a:ea typeface="Courier" charset="0"/>
                  <a:cs typeface="Courier" charset="0"/>
                </a:rPr>
                <a:t>, </a:t>
              </a:r>
              <a:r>
                <a:rPr lang="en-US" dirty="0" err="1">
                  <a:latin typeface="Courier" charset="0"/>
                  <a:ea typeface="Courier" charset="0"/>
                  <a:cs typeface="Courier" charset="0"/>
                </a:rPr>
                <a:t>href</a:t>
              </a:r>
              <a:r>
                <a:rPr lang="en-US" dirty="0">
                  <a:latin typeface="Courier" charset="0"/>
                  <a:ea typeface="Courier" charset="0"/>
                  <a:cs typeface="Courier" charset="0"/>
                </a:rPr>
                <a:t>)</a:t>
              </a:r>
            </a:p>
            <a:p>
              <a:r>
                <a:rPr lang="en-US" dirty="0">
                  <a:latin typeface="Courier" charset="0"/>
                  <a:ea typeface="Courier" charset="0"/>
                  <a:cs typeface="Courier" charset="0"/>
                </a:rPr>
                <a:t>        with open(</a:t>
              </a:r>
              <a:r>
                <a:rPr lang="en-US" dirty="0" err="1">
                  <a:latin typeface="Courier" charset="0"/>
                  <a:ea typeface="Courier" charset="0"/>
                  <a:cs typeface="Courier" charset="0"/>
                </a:rPr>
                <a:t>outfile</a:t>
              </a:r>
              <a:r>
                <a:rPr lang="en-US" dirty="0">
                  <a:latin typeface="Courier" charset="0"/>
                  <a:ea typeface="Courier" charset="0"/>
                  <a:cs typeface="Courier" charset="0"/>
                </a:rPr>
                <a:t>, '</a:t>
              </a:r>
              <a:r>
                <a:rPr lang="en-US" dirty="0" err="1">
                  <a:latin typeface="Courier" charset="0"/>
                  <a:ea typeface="Courier" charset="0"/>
                  <a:cs typeface="Courier" charset="0"/>
                </a:rPr>
                <a:t>wb</a:t>
              </a:r>
              <a:r>
                <a:rPr lang="en-US" dirty="0">
                  <a:latin typeface="Courier" charset="0"/>
                  <a:ea typeface="Courier" charset="0"/>
                  <a:cs typeface="Courier" charset="0"/>
                </a:rPr>
                <a:t>') as f:</a:t>
              </a:r>
            </a:p>
            <a:p>
              <a:r>
                <a:rPr lang="en-US" dirty="0">
                  <a:latin typeface="Courier" charset="0"/>
                  <a:ea typeface="Courier" charset="0"/>
                  <a:cs typeface="Courier" charset="0"/>
                </a:rPr>
                <a:t>            </a:t>
              </a:r>
              <a:r>
                <a:rPr lang="en-US" dirty="0" err="1">
                  <a:latin typeface="Courier" charset="0"/>
                  <a:ea typeface="Courier" charset="0"/>
                  <a:cs typeface="Courier" charset="0"/>
                </a:rPr>
                <a:t>f.write</a:t>
              </a:r>
              <a:r>
                <a:rPr lang="en-US" dirty="0">
                  <a:latin typeface="Courier" charset="0"/>
                  <a:ea typeface="Courier" charset="0"/>
                  <a:cs typeface="Courier" charset="0"/>
                </a:rPr>
                <a:t>(</a:t>
              </a:r>
              <a:r>
                <a:rPr lang="en-US" dirty="0" err="1">
                  <a:latin typeface="Courier" charset="0"/>
                  <a:ea typeface="Courier" charset="0"/>
                  <a:cs typeface="Courier" charset="0"/>
                </a:rPr>
                <a:t>rd.content</a:t>
              </a:r>
              <a:r>
                <a:rPr lang="en-US" dirty="0">
                  <a:latin typeface="Courier" charset="0"/>
                  <a:ea typeface="Courier" charset="0"/>
                  <a:cs typeface="Courier" charset="0"/>
                </a:rPr>
                <a:t>)</a:t>
              </a:r>
            </a:p>
          </p:txBody>
        </p:sp>
        <p:sp>
          <p:nvSpPr>
            <p:cNvPr id="9" name="TextBox 8"/>
            <p:cNvSpPr txBox="1"/>
            <p:nvPr/>
          </p:nvSpPr>
          <p:spPr>
            <a:xfrm>
              <a:off x="5411449" y="4012476"/>
              <a:ext cx="2758191" cy="369332"/>
            </a:xfrm>
            <a:prstGeom prst="rect">
              <a:avLst/>
            </a:prstGeom>
            <a:noFill/>
          </p:spPr>
          <p:txBody>
            <a:bodyPr wrap="square" rtlCol="0">
              <a:spAutoFit/>
            </a:bodyPr>
            <a:lstStyle/>
            <a:p>
              <a:pPr algn="r"/>
              <a:r>
                <a:rPr lang="en-US" dirty="0"/>
                <a:t>Get some more data?!</a:t>
              </a:r>
            </a:p>
          </p:txBody>
        </p:sp>
      </p:grpSp>
    </p:spTree>
    <p:extLst>
      <p:ext uri="{BB962C8B-B14F-4D97-AF65-F5344CB8AC3E}">
        <p14:creationId xmlns:p14="http://schemas.microsoft.com/office/powerpoint/2010/main" val="16368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dirty="0"/>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2">
              <a:schemeClr val="dk1"/>
            </a:lnRef>
            <a:fillRef idx="1">
              <a:schemeClr val="lt1"/>
            </a:fillRef>
            <a:effectRef idx="0">
              <a:schemeClr val="dk1"/>
            </a:effectRef>
            <a:fontRef idx="minor">
              <a:schemeClr val="dk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2">
              <a:schemeClr val="dk1"/>
            </a:lnRef>
            <a:fillRef idx="1">
              <a:schemeClr val="lt1"/>
            </a:fillRef>
            <a:effectRef idx="0">
              <a:schemeClr val="dk1"/>
            </a:effectRef>
            <a:fontRef idx="minor">
              <a:schemeClr val="dk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2">
              <a:schemeClr val="dk1"/>
            </a:lnRef>
            <a:fillRef idx="1">
              <a:schemeClr val="lt1"/>
            </a:fillRef>
            <a:effectRef idx="0">
              <a:schemeClr val="dk1"/>
            </a:effectRef>
            <a:fontRef idx="minor">
              <a:schemeClr val="dk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2">
              <a:schemeClr val="dk1"/>
            </a:lnRef>
            <a:fillRef idx="1">
              <a:schemeClr val="lt1"/>
            </a:fillRef>
            <a:effectRef idx="0">
              <a:schemeClr val="dk1"/>
            </a:effectRef>
            <a:fontRef idx="minor">
              <a:schemeClr val="dk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2">
              <a:schemeClr val="dk1"/>
            </a:lnRef>
            <a:fillRef idx="1">
              <a:schemeClr val="lt1"/>
            </a:fillRef>
            <a:effectRef idx="0">
              <a:schemeClr val="dk1"/>
            </a:effectRef>
            <a:fontRef idx="minor">
              <a:schemeClr val="dk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2">
              <a:schemeClr val="dk1"/>
            </a:lnRef>
            <a:fillRef idx="1">
              <a:schemeClr val="lt1"/>
            </a:fillRef>
            <a:effectRef idx="0">
              <a:schemeClr val="dk1"/>
            </a:effectRef>
            <a:fontRef idx="minor">
              <a:schemeClr val="dk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2">
              <a:schemeClr val="dk1"/>
            </a:lnRef>
            <a:fillRef idx="1">
              <a:schemeClr val="lt1"/>
            </a:fillRef>
            <a:effectRef idx="0">
              <a:schemeClr val="dk1"/>
            </a:effectRef>
            <a:fontRef idx="minor">
              <a:schemeClr val="dk1"/>
            </a:fontRef>
          </p:style>
        </p:cxnSp>
      </p:grpSp>
    </p:spTree>
    <p:extLst>
      <p:ext uri="{BB962C8B-B14F-4D97-AF65-F5344CB8AC3E}">
        <p14:creationId xmlns:p14="http://schemas.microsoft.com/office/powerpoint/2010/main" val="39646903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237638"/>
          </a:xfrm>
        </p:spPr>
        <p:txBody>
          <a:bodyPr>
            <a:normAutofit/>
          </a:bodyPr>
          <a:lstStyle/>
          <a:p>
            <a:pPr algn="ctr"/>
            <a:r>
              <a:rPr lang="en-US" sz="2400" i="1" dirty="0">
                <a:solidFill>
                  <a:schemeClr val="bg1">
                    <a:lumMod val="50000"/>
                  </a:schemeClr>
                </a:solidFill>
              </a:rPr>
              <a:t>Next Class:</a:t>
            </a:r>
            <a:br>
              <a:rPr lang="en-US" dirty="0"/>
            </a:br>
            <a:r>
              <a:rPr lang="en-US" dirty="0" err="1"/>
              <a:t>NumPy</a:t>
            </a:r>
            <a:r>
              <a:rPr lang="en-US" dirty="0"/>
              <a:t>, </a:t>
            </a:r>
            <a:r>
              <a:rPr lang="en-US" dirty="0" err="1"/>
              <a:t>Scipy</a:t>
            </a:r>
            <a:r>
              <a:rPr lang="en-US" dirty="0"/>
              <a:t>, And </a:t>
            </a:r>
            <a:r>
              <a:rPr lang="en-US" dirty="0" err="1"/>
              <a:t>DataFrames</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92</a:t>
            </a:fld>
            <a:endParaRPr lang="en-US"/>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7616" y="454343"/>
            <a:ext cx="2714222" cy="1859057"/>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4"/>
          <a:stretch>
            <a:fillRect/>
          </a:stretch>
        </p:blipFill>
        <p:spPr>
          <a:xfrm>
            <a:off x="684727" y="4924528"/>
            <a:ext cx="7620000" cy="1587500"/>
          </a:xfrm>
          <a:prstGeom prst="rect">
            <a:avLst/>
          </a:prstGeom>
        </p:spPr>
      </p:pic>
    </p:spTree>
    <p:extLst>
      <p:ext uri="{BB962C8B-B14F-4D97-AF65-F5344CB8AC3E}">
        <p14:creationId xmlns:p14="http://schemas.microsoft.com/office/powerpoint/2010/main" val="35080287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14699</TotalTime>
  <Words>5990</Words>
  <Application>Microsoft Macintosh PowerPoint</Application>
  <PresentationFormat>On-screen Show (4:3)</PresentationFormat>
  <Paragraphs>920</Paragraphs>
  <Slides>92</Slides>
  <Notes>16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Arial</vt:lpstr>
      <vt:lpstr>Arial Black</vt:lpstr>
      <vt:lpstr>Calibri</vt:lpstr>
      <vt:lpstr>Courier</vt:lpstr>
      <vt:lpstr>Helvetica Neue</vt:lpstr>
      <vt:lpstr>Mangal</vt:lpstr>
      <vt:lpstr>Wingdings</vt:lpstr>
      <vt:lpstr>Essential</vt:lpstr>
      <vt:lpstr>Principles of   Data Science</vt:lpstr>
      <vt:lpstr>PowerPoint Presentation</vt:lpstr>
      <vt:lpstr>PowerPoint Presentation</vt:lpstr>
      <vt:lpstr>PowerPoint Presentation</vt:lpstr>
      <vt:lpstr>Many definitions</vt:lpstr>
      <vt:lpstr>The Data LifeCycle</vt:lpstr>
      <vt:lpstr>PowerPoint Presentation</vt:lpstr>
      <vt:lpstr>Motivation</vt:lpstr>
      <vt:lpstr>Four V’s of Big Data</vt:lpstr>
      <vt:lpstr>This Certificate Program</vt:lpstr>
      <vt:lpstr>This Certificate Program</vt:lpstr>
      <vt:lpstr>This Certificate Program</vt:lpstr>
      <vt:lpstr>This Certificate Program</vt:lpstr>
      <vt:lpstr>This Certificate Program</vt:lpstr>
      <vt:lpstr>This Course</vt:lpstr>
      <vt:lpstr>Prerequisite Knowledge</vt:lpstr>
      <vt:lpstr>Who am I?</vt:lpstr>
      <vt:lpstr>Who are you?</vt:lpstr>
      <vt:lpstr>(Tentative) Course structure</vt:lpstr>
      <vt:lpstr>Grade #1: Mini-Projects</vt:lpstr>
      <vt:lpstr>Grade #2: Reading Homeworks</vt:lpstr>
      <vt:lpstr>Grade #3: Midterm</vt:lpstr>
      <vt:lpstr>Grade #3: Mini-Tutorial</vt:lpstr>
      <vt:lpstr>Ready-Made Dataset repositories</vt:lpstr>
      <vt:lpstr>New Dataset Ideas</vt:lpstr>
      <vt:lpstr>Final Tutorial</vt:lpstr>
      <vt:lpstr>Final Tutorial Rubric</vt:lpstr>
      <vt:lpstr>Grade #: Class Participation</vt:lpstr>
      <vt:lpstr>Grade Breakdown </vt:lpstr>
      <vt:lpstr>Some Technologies we will use</vt:lpstr>
      <vt:lpstr>PowerPoint Presentation</vt:lpstr>
      <vt:lpstr>Important Walls of Text</vt:lpstr>
      <vt:lpstr>Anti-Harassment</vt:lpstr>
      <vt:lpstr>Academic Integrity</vt:lpstr>
      <vt:lpstr>(A few) Data Science Success Stories &amp; Cautionary Tales</vt:lpstr>
      <vt:lpstr>Polling: 2008 &amp; 2012</vt:lpstr>
      <vt:lpstr>Polling: 2016</vt:lpstr>
      <vt:lpstr>Ad Targeting</vt:lpstr>
      <vt:lpstr>Automated decisions of consequence</vt:lpstr>
      <vt:lpstr>PowerPoint Presentation</vt:lpstr>
      <vt:lpstr>Olympic Medals</vt:lpstr>
      <vt:lpstr>Netflix Prize I</vt:lpstr>
      <vt:lpstr>Netflix Prize II</vt:lpstr>
      <vt:lpstr>Netflix Prize III</vt:lpstr>
      <vt:lpstr>MoneyBall</vt:lpstr>
      <vt:lpstr>PowerPoint Presentation</vt:lpstr>
      <vt:lpstr>Wrap-Up For Part I</vt:lpstr>
      <vt:lpstr>After the break: Scraping Data With Python</vt:lpstr>
      <vt:lpstr>The Data Lifecycle</vt:lpstr>
      <vt:lpstr>Today’s Lecture</vt:lpstr>
      <vt:lpstr>But first, snakes!</vt:lpstr>
      <vt:lpstr>The Zen of Python </vt:lpstr>
      <vt:lpstr>Literate Programming</vt:lpstr>
      <vt:lpstr>10-minute Python primer</vt:lpstr>
      <vt:lpstr>Useful Built-in Functions: Counting and Iterating </vt:lpstr>
      <vt:lpstr>Useful Built-In Functions: Map and Filter</vt:lpstr>
      <vt:lpstr>Pythonic Programming</vt:lpstr>
      <vt:lpstr>List comprehensions</vt:lpstr>
      <vt:lpstr>Exceptions</vt:lpstr>
      <vt:lpstr>Python 2 vs 3</vt:lpstr>
      <vt:lpstr>To any Curmudgeons … </vt:lpstr>
      <vt:lpstr>Python vS R (For Data Scientists)</vt:lpstr>
      <vt:lpstr>Extra resources</vt:lpstr>
      <vt:lpstr>PowerPoint Presentation</vt:lpstr>
      <vt:lpstr>Today’s Lecture</vt:lpstr>
      <vt:lpstr>GotTa Catch ‘Em All</vt:lpstr>
      <vt:lpstr>Wherefore art thou, API?</vt:lpstr>
      <vt:lpstr>“Send me a specific request”</vt:lpstr>
      <vt:lpstr>HTTP Requests</vt:lpstr>
      <vt:lpstr>Restful APIs</vt:lpstr>
      <vt:lpstr>Querying a Restful API</vt:lpstr>
      <vt:lpstr>Authentication and OAuth</vt:lpstr>
      <vt:lpstr>“… I will return information in a structured format.”</vt:lpstr>
      <vt:lpstr>CSV Files in Python</vt:lpstr>
      <vt:lpstr>JSON Files &amp; Strings</vt:lpstr>
      <vt:lpstr>JSON In Python</vt:lpstr>
      <vt:lpstr>JSON From Twitter</vt:lpstr>
      <vt:lpstr>Parsing JSON In Python</vt:lpstr>
      <vt:lpstr>XML, XHTML, HTML files and Strings</vt:lpstr>
      <vt:lpstr>Document Object Model (DOM)</vt:lpstr>
      <vt:lpstr>Scraping HTML in Python</vt:lpstr>
      <vt:lpstr>Building a web scraper in python</vt:lpstr>
      <vt:lpstr>Regular Expressions</vt:lpstr>
      <vt:lpstr>PowerPoint Presentation</vt:lpstr>
      <vt:lpstr>Regular Expressions</vt:lpstr>
      <vt:lpstr>Matching Multiple Characters</vt:lpstr>
      <vt:lpstr>Matching sequences and repeated characters</vt:lpstr>
      <vt:lpstr>Compiled Regexes</vt:lpstr>
      <vt:lpstr>Downloading a bunch of files</vt:lpstr>
      <vt:lpstr>Downloading a bunch of files</vt:lpstr>
      <vt:lpstr>Next Lecture</vt:lpstr>
      <vt:lpstr>Next Class: NumPy, Scipy, And DataFrames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1617</cp:revision>
  <cp:lastPrinted>2016-09-22T15:25:41Z</cp:lastPrinted>
  <dcterms:created xsi:type="dcterms:W3CDTF">2013-03-05T15:39:19Z</dcterms:created>
  <dcterms:modified xsi:type="dcterms:W3CDTF">2018-08-29T22:57:07Z</dcterms:modified>
</cp:coreProperties>
</file>