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141"/>
  </p:notesMasterIdLst>
  <p:handoutMasterIdLst>
    <p:handoutMasterId r:id="rId142"/>
  </p:handoutMasterIdLst>
  <p:sldIdLst>
    <p:sldId id="256" r:id="rId2"/>
    <p:sldId id="423" r:id="rId3"/>
    <p:sldId id="528" r:id="rId4"/>
    <p:sldId id="469" r:id="rId5"/>
    <p:sldId id="426" r:id="rId6"/>
    <p:sldId id="529" r:id="rId7"/>
    <p:sldId id="471" r:id="rId8"/>
    <p:sldId id="511" r:id="rId9"/>
    <p:sldId id="435" r:id="rId10"/>
    <p:sldId id="530" r:id="rId11"/>
    <p:sldId id="531" r:id="rId12"/>
    <p:sldId id="532" r:id="rId13"/>
    <p:sldId id="533" r:id="rId14"/>
    <p:sldId id="534" r:id="rId15"/>
    <p:sldId id="427" r:id="rId16"/>
    <p:sldId id="535" r:id="rId17"/>
    <p:sldId id="428" r:id="rId18"/>
    <p:sldId id="536" r:id="rId19"/>
    <p:sldId id="537" r:id="rId20"/>
    <p:sldId id="429" r:id="rId21"/>
    <p:sldId id="538" r:id="rId22"/>
    <p:sldId id="539" r:id="rId23"/>
    <p:sldId id="540" r:id="rId24"/>
    <p:sldId id="541" r:id="rId25"/>
    <p:sldId id="542" r:id="rId26"/>
    <p:sldId id="543" r:id="rId27"/>
    <p:sldId id="544" r:id="rId28"/>
    <p:sldId id="545" r:id="rId29"/>
    <p:sldId id="374" r:id="rId30"/>
    <p:sldId id="375" r:id="rId31"/>
    <p:sldId id="546" r:id="rId32"/>
    <p:sldId id="547" r:id="rId33"/>
    <p:sldId id="548" r:id="rId34"/>
    <p:sldId id="549" r:id="rId35"/>
    <p:sldId id="550" r:id="rId36"/>
    <p:sldId id="493" r:id="rId37"/>
    <p:sldId id="514" r:id="rId38"/>
    <p:sldId id="494" r:id="rId39"/>
    <p:sldId id="551" r:id="rId40"/>
    <p:sldId id="496" r:id="rId41"/>
    <p:sldId id="552" r:id="rId42"/>
    <p:sldId id="498" r:id="rId43"/>
    <p:sldId id="553" r:id="rId44"/>
    <p:sldId id="554" r:id="rId45"/>
    <p:sldId id="501" r:id="rId46"/>
    <p:sldId id="472" r:id="rId47"/>
    <p:sldId id="523" r:id="rId48"/>
    <p:sldId id="503" r:id="rId49"/>
    <p:sldId id="504" r:id="rId50"/>
    <p:sldId id="502" r:id="rId51"/>
    <p:sldId id="555" r:id="rId52"/>
    <p:sldId id="505" r:id="rId53"/>
    <p:sldId id="556" r:id="rId54"/>
    <p:sldId id="473" r:id="rId55"/>
    <p:sldId id="513" r:id="rId56"/>
    <p:sldId id="517" r:id="rId57"/>
    <p:sldId id="518" r:id="rId58"/>
    <p:sldId id="519" r:id="rId59"/>
    <p:sldId id="521" r:id="rId60"/>
    <p:sldId id="520" r:id="rId61"/>
    <p:sldId id="525" r:id="rId62"/>
    <p:sldId id="524" r:id="rId63"/>
    <p:sldId id="522" r:id="rId64"/>
    <p:sldId id="512" r:id="rId65"/>
    <p:sldId id="474" r:id="rId66"/>
    <p:sldId id="506" r:id="rId67"/>
    <p:sldId id="475" r:id="rId68"/>
    <p:sldId id="476" r:id="rId69"/>
    <p:sldId id="477" r:id="rId70"/>
    <p:sldId id="478" r:id="rId71"/>
    <p:sldId id="479" r:id="rId72"/>
    <p:sldId id="480" r:id="rId73"/>
    <p:sldId id="481" r:id="rId74"/>
    <p:sldId id="482" r:id="rId75"/>
    <p:sldId id="483" r:id="rId76"/>
    <p:sldId id="484" r:id="rId77"/>
    <p:sldId id="485" r:id="rId78"/>
    <p:sldId id="486" r:id="rId79"/>
    <p:sldId id="487" r:id="rId80"/>
    <p:sldId id="488" r:id="rId81"/>
    <p:sldId id="489" r:id="rId82"/>
    <p:sldId id="490" r:id="rId83"/>
    <p:sldId id="491" r:id="rId84"/>
    <p:sldId id="492" r:id="rId85"/>
    <p:sldId id="495" r:id="rId86"/>
    <p:sldId id="526" r:id="rId87"/>
    <p:sldId id="497" r:id="rId88"/>
    <p:sldId id="499" r:id="rId89"/>
    <p:sldId id="500" r:id="rId90"/>
    <p:sldId id="527" r:id="rId91"/>
    <p:sldId id="557" r:id="rId92"/>
    <p:sldId id="558" r:id="rId93"/>
    <p:sldId id="465" r:id="rId94"/>
    <p:sldId id="509" r:id="rId95"/>
    <p:sldId id="600" r:id="rId96"/>
    <p:sldId id="559" r:id="rId97"/>
    <p:sldId id="560" r:id="rId98"/>
    <p:sldId id="561" r:id="rId99"/>
    <p:sldId id="468" r:id="rId100"/>
    <p:sldId id="562" r:id="rId101"/>
    <p:sldId id="563" r:id="rId102"/>
    <p:sldId id="564" r:id="rId103"/>
    <p:sldId id="516" r:id="rId104"/>
    <p:sldId id="507" r:id="rId105"/>
    <p:sldId id="565" r:id="rId106"/>
    <p:sldId id="566" r:id="rId107"/>
    <p:sldId id="567" r:id="rId108"/>
    <p:sldId id="568" r:id="rId109"/>
    <p:sldId id="569" r:id="rId110"/>
    <p:sldId id="570" r:id="rId111"/>
    <p:sldId id="571" r:id="rId112"/>
    <p:sldId id="572" r:id="rId113"/>
    <p:sldId id="573" r:id="rId114"/>
    <p:sldId id="574" r:id="rId115"/>
    <p:sldId id="575" r:id="rId116"/>
    <p:sldId id="576" r:id="rId117"/>
    <p:sldId id="577" r:id="rId118"/>
    <p:sldId id="578" r:id="rId119"/>
    <p:sldId id="579" r:id="rId120"/>
    <p:sldId id="580" r:id="rId121"/>
    <p:sldId id="581" r:id="rId122"/>
    <p:sldId id="582" r:id="rId123"/>
    <p:sldId id="583" r:id="rId124"/>
    <p:sldId id="584" r:id="rId125"/>
    <p:sldId id="585" r:id="rId126"/>
    <p:sldId id="586" r:id="rId127"/>
    <p:sldId id="587" r:id="rId128"/>
    <p:sldId id="588" r:id="rId129"/>
    <p:sldId id="589" r:id="rId130"/>
    <p:sldId id="590" r:id="rId131"/>
    <p:sldId id="591" r:id="rId132"/>
    <p:sldId id="592" r:id="rId133"/>
    <p:sldId id="593" r:id="rId134"/>
    <p:sldId id="594" r:id="rId135"/>
    <p:sldId id="595" r:id="rId136"/>
    <p:sldId id="596" r:id="rId137"/>
    <p:sldId id="597" r:id="rId138"/>
    <p:sldId id="598" r:id="rId139"/>
    <p:sldId id="599" r:id="rId1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28" autoAdjust="0"/>
    <p:restoredTop sz="92357" autoAdjust="0"/>
  </p:normalViewPr>
  <p:slideViewPr>
    <p:cSldViewPr snapToGrid="0" snapToObjects="1">
      <p:cViewPr varScale="1">
        <p:scale>
          <a:sx n="100" d="100"/>
          <a:sy n="100" d="100"/>
        </p:scale>
        <p:origin x="720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3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notesMaster" Target="notesMasters/notesMaster1.xml"/><Relationship Id="rId14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9/5/18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9/5/18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46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51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03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645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892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802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5204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529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302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080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9377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516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29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36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53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NumPy</a:t>
            </a:r>
            <a:r>
              <a:rPr lang="en-US" dirty="0"/>
              <a:t> = low-level</a:t>
            </a:r>
            <a:r>
              <a:rPr lang="en-US" baseline="0" dirty="0"/>
              <a:t> </a:t>
            </a:r>
            <a:r>
              <a:rPr lang="en-US" baseline="0" dirty="0" err="1"/>
              <a:t>LinAlg</a:t>
            </a:r>
            <a:r>
              <a:rPr lang="en-US" baseline="0" dirty="0"/>
              <a:t> storage and manipulation</a:t>
            </a:r>
          </a:p>
          <a:p>
            <a:r>
              <a:rPr lang="en-US" baseline="0" dirty="0" err="1"/>
              <a:t>SciPy</a:t>
            </a:r>
            <a:r>
              <a:rPr lang="en-US" baseline="0" dirty="0"/>
              <a:t> = scientific computing &amp; stats algorithms built on top of </a:t>
            </a:r>
            <a:r>
              <a:rPr lang="en-US" baseline="0" dirty="0" err="1"/>
              <a:t>NumPy</a:t>
            </a:r>
            <a:endParaRPr lang="en-US" baseline="0" dirty="0"/>
          </a:p>
          <a:p>
            <a:r>
              <a:rPr lang="en-US" baseline="0" dirty="0"/>
              <a:t>Pandas = friendlier version of </a:t>
            </a:r>
            <a:r>
              <a:rPr lang="en-US" baseline="0" dirty="0" err="1"/>
              <a:t>NumPy</a:t>
            </a:r>
            <a:r>
              <a:rPr lang="en-US" baseline="0" dirty="0"/>
              <a:t> backed by raw </a:t>
            </a:r>
            <a:r>
              <a:rPr lang="en-US" baseline="0" dirty="0" err="1"/>
              <a:t>NumPy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344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4464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627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35E08-0426-4D0A-9EAC-56F0F108DA3C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180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501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49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269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366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</a:t>
            </a:r>
            <a:r>
              <a:rPr lang="en-US" baseline="0" dirty="0"/>
              <a:t> you install git on your machine to get started you will need to initialize a repository. </a:t>
            </a:r>
          </a:p>
          <a:p>
            <a:endParaRPr lang="en-US" baseline="0" dirty="0"/>
          </a:p>
          <a:p>
            <a:r>
              <a:rPr lang="en-US" baseline="0" dirty="0"/>
              <a:t>You can do this by going into your file system, creating a folder and doing git init within the folder.</a:t>
            </a:r>
          </a:p>
          <a:p>
            <a:endParaRPr lang="en-US" baseline="0" dirty="0"/>
          </a:p>
          <a:p>
            <a:r>
              <a:rPr lang="en-US" baseline="0" dirty="0"/>
              <a:t>All the magic happens in the Dot Git folder. This folder IS GIT. You can copy this folder to another machine and it will work.</a:t>
            </a:r>
          </a:p>
          <a:p>
            <a:endParaRPr lang="en-US" baseline="0" dirty="0"/>
          </a:p>
          <a:p>
            <a:r>
              <a:rPr lang="en-US" baseline="0" dirty="0"/>
              <a:t>When I first started playing with git, I had setup a new machine, and was having a hell of a time trying to figure out how I should move my git projects over to the new machine. It was kind of embarrassing. Eventually I just tried to copy it over and it worked. </a:t>
            </a:r>
          </a:p>
          <a:p>
            <a:endParaRPr lang="en-US" baseline="0" dirty="0"/>
          </a:p>
          <a:p>
            <a:r>
              <a:rPr lang="en-US" baseline="0" dirty="0"/>
              <a:t>At this point you really don’t have much. You need to do your first commit to make this light up. </a:t>
            </a:r>
          </a:p>
          <a:p>
            <a:endParaRPr lang="en-US" baseline="0" dirty="0"/>
          </a:p>
          <a:p>
            <a:r>
              <a:rPr lang="en-US" baseline="0" dirty="0"/>
              <a:t>You create a file. When then stage it, but telling git the track this file. In this case I told git to add all files. </a:t>
            </a:r>
          </a:p>
          <a:p>
            <a:endParaRPr lang="en-US" baseline="0" dirty="0"/>
          </a:p>
          <a:p>
            <a:r>
              <a:rPr lang="en-US" baseline="0" dirty="0"/>
              <a:t>Then I was able to commit with a message say this is my first commit. 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Visual Studio Live! Las Vegas 2011MGB 2003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cs typeface="+mn-cs"/>
              </a:rPr>
              <a:t>© 2003 Microsoft Corporation. All rights reserved.</a:t>
            </a:r>
          </a:p>
          <a:p>
            <a:pPr eaLnBrk="0" hangingPunct="0"/>
            <a:r>
              <a:rPr lang="en-US" dirty="0"/>
              <a:t>This presentation is for informational purposes only. Microsoft makes no warranties, express or implied, in this summary.</a:t>
            </a:r>
            <a:endParaRPr lang="en-US" sz="1200" dirty="0"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BA783-26AD-4B42-9137-B69FDD389735}" type="slidenum">
              <a:rPr lang="en-US" smtClean="0"/>
              <a:pPr/>
              <a:t>117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6633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lets see what this visually looks</a:t>
            </a:r>
            <a:r>
              <a:rPr lang="en-US" baseline="0" dirty="0"/>
              <a:t> like. </a:t>
            </a:r>
          </a:p>
          <a:p>
            <a:endParaRPr lang="en-US" baseline="0" dirty="0"/>
          </a:p>
          <a:p>
            <a:r>
              <a:rPr lang="en-US" baseline="0" dirty="0"/>
              <a:t>On my first commit I have A.  </a:t>
            </a:r>
          </a:p>
          <a:p>
            <a:endParaRPr lang="en-US" baseline="0" dirty="0"/>
          </a:p>
          <a:p>
            <a:r>
              <a:rPr lang="en-US" baseline="0" dirty="0"/>
              <a:t>The default branch that gets created with git is a branch names Master. </a:t>
            </a:r>
          </a:p>
          <a:p>
            <a:endParaRPr lang="en-US" baseline="0" dirty="0"/>
          </a:p>
          <a:p>
            <a:r>
              <a:rPr lang="en-US" baseline="0" dirty="0"/>
              <a:t>This is just a default name. As I mentioned before, most everything in git is done by convention. Master does not mean anything special to git. 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121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7704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make a set of commits, moving master and our current pointer (*) along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122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6839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Suppose we want to work on a bug.</a:t>
            </a:r>
            <a:r>
              <a:rPr lang="en-US" baseline="0" dirty="0"/>
              <a:t> We start by creating a local “story branch” for this work.</a:t>
            </a:r>
          </a:p>
          <a:p>
            <a:endParaRPr lang="en-US" baseline="0" dirty="0"/>
          </a:p>
          <a:p>
            <a:r>
              <a:rPr lang="en-US" baseline="0" dirty="0"/>
              <a:t>Notice that the new branch is really just a pointer to the same commit (C) but our current pointer (*) is moved.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123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0458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we make commits and they move along, with the branch and current pointer following along.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124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8609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“checkout” to go back to the master branch.</a:t>
            </a:r>
          </a:p>
          <a:p>
            <a:endParaRPr lang="en-US" dirty="0"/>
          </a:p>
          <a:p>
            <a:r>
              <a:rPr lang="en-US" dirty="0"/>
              <a:t>This is where I was</a:t>
            </a:r>
            <a:r>
              <a:rPr lang="en-US" baseline="0" dirty="0"/>
              <a:t> freaked out the first time I did this. My IDE removed the changes I just made. It can be pretty startling, but don’t worry you didn’t lose anything.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125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7447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then merge</a:t>
            </a:r>
            <a:r>
              <a:rPr lang="en-US" baseline="0" dirty="0"/>
              <a:t> from the story branch, bringing those change histories together.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126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3054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since we’re done with the</a:t>
            </a:r>
            <a:r>
              <a:rPr lang="en-US" baseline="0" dirty="0"/>
              <a:t> story branch, we can delete it. This all happened locally, without affecting anyone upstream.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127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8214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consider another scenario.</a:t>
            </a:r>
            <a:r>
              <a:rPr lang="en-US" baseline="0" dirty="0"/>
              <a:t> Here we created our bug story branch back off of (C). But some changes have happened in master (bug 123 which we just merged) since then.</a:t>
            </a:r>
          </a:p>
          <a:p>
            <a:endParaRPr lang="en-US" baseline="0" dirty="0"/>
          </a:p>
          <a:p>
            <a:r>
              <a:rPr lang="en-US" baseline="0" dirty="0"/>
              <a:t>And we made a couple of commits in bug 456.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128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425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 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C17EB-B2DD-4F12-8E0C-1C60FC182E9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434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Again, to merge, we checkout back</a:t>
            </a:r>
            <a:r>
              <a:rPr lang="en-US" baseline="0" dirty="0"/>
              <a:t> to master which moves our (*) pointer.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129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5956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now we merge,</a:t>
            </a:r>
            <a:r>
              <a:rPr lang="en-US" baseline="0" dirty="0"/>
              <a:t> connecting the new (H) to both (E) and (G). Note that this merge, especially if there are conflicts, can be unpleasant to perform.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130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4881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we delete the branch pointer.</a:t>
            </a:r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But</a:t>
            </a:r>
            <a:r>
              <a:rPr lang="en-US" baseline="0" dirty="0"/>
              <a:t> notice the structure we have now. This is very non-linear. That will make it challenging to see the changes independently. And it can get very messy over time.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131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5105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Rebase flow - Let’s go</a:t>
            </a:r>
            <a:r>
              <a:rPr lang="en-US" baseline="0" dirty="0"/>
              <a:t> back in time and look at another approach that git enables. So here we are ready to merge.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132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7103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Instead of merging, we “rebase”.</a:t>
            </a:r>
          </a:p>
          <a:p>
            <a:endParaRPr lang="en-US" dirty="0"/>
          </a:p>
          <a:p>
            <a:r>
              <a:rPr lang="en-US" dirty="0"/>
              <a:t>What</a:t>
            </a:r>
            <a:r>
              <a:rPr lang="en-US" baseline="0" dirty="0"/>
              <a:t> this means is something like this:</a:t>
            </a:r>
          </a:p>
          <a:p>
            <a:r>
              <a:rPr lang="en-US" baseline="0" dirty="0"/>
              <a:t>1. Take the changes we had made against (C) and undo them, but remember what they were</a:t>
            </a:r>
          </a:p>
          <a:p>
            <a:r>
              <a:rPr lang="en-US" baseline="0" dirty="0"/>
              <a:t>2. Re-apply them on (E) instead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133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0651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when we merge them,</a:t>
            </a:r>
            <a:r>
              <a:rPr lang="en-US" baseline="0" dirty="0"/>
              <a:t> we get a nice linear flow.</a:t>
            </a:r>
          </a:p>
          <a:p>
            <a:endParaRPr lang="en-US" baseline="0" dirty="0"/>
          </a:p>
          <a:p>
            <a:r>
              <a:rPr lang="en-US" baseline="0" dirty="0"/>
              <a:t>Also, the actual changeset ordering in the repository mirrors what actually happened. (F’) and (G’) come after E rather than in parallel to it. Also, there is one fewer snapshots in the repository.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134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711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Prints “4” in Python</a:t>
            </a:r>
            <a:r>
              <a:rPr lang="en-US" baseline="0" dirty="0"/>
              <a:t> 2 and “1” (i.e., unchanged because the list comprehension scope is dead) in Python 3.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98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0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”Wherefore” means “why”,</a:t>
            </a:r>
            <a:r>
              <a:rPr lang="en-US" baseline="0" dirty="0"/>
              <a:t> not “where”!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06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547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805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EC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://git-scm.com/about/small-and-fast" TargetMode="Externa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hyperlink" Target="https://github.com/maxbbraun/trump2cash)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tiff"/><Relationship Id="rId4" Type="http://schemas.openxmlformats.org/officeDocument/2006/relationships/image" Target="../media/image57.tiff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hyperlink" Target="https://guides.github.com/activities/hello-world/" TargetMode="Externa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" TargetMode="External"/><Relationship Id="rId2" Type="http://schemas.openxmlformats.org/officeDocument/2006/relationships/hyperlink" Target="http://git-scm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.wiki.kernel.org/index.php/GitSvnComparison" TargetMode="External"/><Relationship Id="rId5" Type="http://schemas.openxmlformats.org/officeDocument/2006/relationships/hyperlink" Target="http://gitlab.org/" TargetMode="External"/><Relationship Id="rId4" Type="http://schemas.openxmlformats.org/officeDocument/2006/relationships/hyperlink" Target="https://guides.github.com/activities/hello-world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swagger.io/specification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amol@cs.umd.edu" TargetMode="External"/><Relationship Id="rId4" Type="http://schemas.openxmlformats.org/officeDocument/2006/relationships/image" Target="../media/image3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inkedin.com/pulse/comprehensive-comparison-jupyter-vs-zeppelin-hoc-q-phan-mba-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Principles of 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1107580"/>
          </a:xfrm>
        </p:spPr>
        <p:txBody>
          <a:bodyPr>
            <a:normAutofit/>
          </a:bodyPr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32753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#2 – 9/5/2018</a:t>
            </a:r>
          </a:p>
          <a:p>
            <a:endParaRPr lang="en-US" sz="1600" b="1" dirty="0"/>
          </a:p>
          <a:p>
            <a:r>
              <a:rPr lang="en-US" sz="1600" b="1" dirty="0"/>
              <a:t>CMSC641</a:t>
            </a:r>
          </a:p>
          <a:p>
            <a:r>
              <a:rPr lang="en-US" sz="1600" b="1" dirty="0"/>
              <a:t>Wednesdays </a:t>
            </a:r>
          </a:p>
          <a:p>
            <a:r>
              <a:rPr lang="en-US" sz="1600" b="1" dirty="0"/>
              <a:t>7pm – 9:30pm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487587" cy="1371600"/>
          </a:xfrm>
        </p:spPr>
        <p:txBody>
          <a:bodyPr>
            <a:normAutofit fontScale="90000"/>
          </a:bodyPr>
          <a:lstStyle/>
          <a:p>
            <a:r>
              <a:rPr lang="en-US"/>
              <a:t>Useful Built-in Functions: Counting and Iterating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903033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</a:rPr>
              <a:t>len</a:t>
            </a:r>
            <a:r>
              <a:rPr lang="en-US" dirty="0"/>
              <a:t>: returns the number of items of an enumerable object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</a:rPr>
              <a:t>range</a:t>
            </a:r>
            <a:r>
              <a:rPr lang="en-US" dirty="0"/>
              <a:t>: returns an </a:t>
            </a:r>
            <a:r>
              <a:rPr lang="en-US" dirty="0" err="1"/>
              <a:t>iterable</a:t>
            </a:r>
            <a:r>
              <a:rPr lang="en-US" dirty="0"/>
              <a:t> object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</a:rPr>
              <a:t>enumerate</a:t>
            </a:r>
            <a:r>
              <a:rPr lang="en-US" dirty="0"/>
              <a:t>: returns </a:t>
            </a:r>
            <a:r>
              <a:rPr lang="en-US" dirty="0" err="1"/>
              <a:t>iterable</a:t>
            </a:r>
            <a:r>
              <a:rPr lang="en-US" dirty="0"/>
              <a:t> tuple (index, element) of a list</a:t>
            </a:r>
          </a:p>
          <a:p>
            <a:endParaRPr lang="en-US" dirty="0"/>
          </a:p>
          <a:p>
            <a:endParaRPr lang="en-US" dirty="0"/>
          </a:p>
          <a:p>
            <a:br>
              <a:rPr lang="en-US" dirty="0"/>
            </a:br>
            <a:r>
              <a:rPr lang="en-US" dirty="0"/>
              <a:t>https://</a:t>
            </a:r>
            <a:r>
              <a:rPr lang="en-US" dirty="0" err="1"/>
              <a:t>docs.python.org</a:t>
            </a:r>
            <a:r>
              <a:rPr lang="en-US" dirty="0"/>
              <a:t>/3/library/</a:t>
            </a:r>
            <a:r>
              <a:rPr lang="en-US" dirty="0" err="1"/>
              <a:t>functions.html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27219" y="2142319"/>
            <a:ext cx="7997252" cy="4389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len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[‘c’, ‘m’, ‘s’, ‘c’, 3, 2, 0] 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27219" y="2638416"/>
            <a:ext cx="7997252" cy="43891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7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27219" y="3477598"/>
            <a:ext cx="7997252" cy="4389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list( range(10) 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27219" y="3973695"/>
            <a:ext cx="7997252" cy="43891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[0, 1, 2, 3, 4, 5, 6, 7, 8, 9]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27219" y="4809484"/>
            <a:ext cx="7997252" cy="4389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enumerate( [“311”, “320”, “330”] 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27219" y="5305581"/>
            <a:ext cx="7997252" cy="43891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  <a:sym typeface="Wingdings"/>
              </a:rPr>
              <a:t>[(0, “311”), (1, “320”), (2, “330”)]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6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short history of </a:t>
            </a:r>
            <a:r>
              <a:rPr lang="en-US" dirty="0" err="1"/>
              <a:t>Git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752600"/>
            <a:ext cx="6258393" cy="4373563"/>
          </a:xfrm>
        </p:spPr>
        <p:txBody>
          <a:bodyPr/>
          <a:lstStyle/>
          <a:p>
            <a:r>
              <a:rPr lang="en-US" dirty="0"/>
              <a:t>Linux kernel development</a:t>
            </a:r>
          </a:p>
          <a:p>
            <a:r>
              <a:rPr lang="en-US" dirty="0"/>
              <a:t>1991-2002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Changes passed around as archived file</a:t>
            </a:r>
          </a:p>
          <a:p>
            <a:r>
              <a:rPr lang="en-US" dirty="0"/>
              <a:t>2002-2005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Using a DVCS called </a:t>
            </a:r>
            <a:r>
              <a:rPr lang="en-US" b="0" dirty="0" err="1"/>
              <a:t>BitKeeper</a:t>
            </a:r>
            <a:endParaRPr lang="en-US" b="0" dirty="0"/>
          </a:p>
          <a:p>
            <a:r>
              <a:rPr lang="en-US" dirty="0"/>
              <a:t>2005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Relationship broke down between two communities (</a:t>
            </a:r>
            <a:r>
              <a:rPr lang="en-US" b="0" dirty="0" err="1"/>
              <a:t>BitKeeper</a:t>
            </a:r>
            <a:r>
              <a:rPr lang="en-US" b="0" dirty="0"/>
              <a:t> licensing issues)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539" y="4702955"/>
            <a:ext cx="1882002" cy="222999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0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short history of </a:t>
            </a:r>
            <a:r>
              <a:rPr lang="en-US" dirty="0" err="1"/>
              <a:t>Git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Goals: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Speed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Simple design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Strong support for non-linear development (thousands of parallel branches)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Fully distributed</a:t>
            </a:r>
            <a:r>
              <a:rPr lang="en-US" b="0" dirty="0"/>
              <a:t> </a:t>
            </a:r>
            <a:r>
              <a:rPr lang="mr-IN" b="0" dirty="0"/>
              <a:t>–</a:t>
            </a:r>
            <a:r>
              <a:rPr lang="en-US" b="0" dirty="0"/>
              <a:t> not a requirement, can be centralized</a:t>
            </a:r>
            <a:endParaRPr lang="en-US" b="0" dirty="0">
              <a:solidFill>
                <a:schemeClr val="tx2"/>
              </a:solidFill>
            </a:endParaRP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Able to handle large projects like the Linux kernel efficiently (speed and data size)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22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short history of Git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Popularity: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Git</a:t>
            </a:r>
            <a:r>
              <a:rPr lang="en-US" b="0" dirty="0"/>
              <a:t> is now the most widely used source code management tool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33.3% of professional software developers use </a:t>
            </a:r>
            <a:r>
              <a:rPr lang="en-US" b="0" dirty="0" err="1"/>
              <a:t>Git</a:t>
            </a:r>
            <a:r>
              <a:rPr lang="en-US" b="0" dirty="0"/>
              <a:t> (often through GitHub) as their primary source control system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102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304144" y="2983043"/>
            <a:ext cx="4422099" cy="661336"/>
            <a:chOff x="1304144" y="2983043"/>
            <a:chExt cx="4422099" cy="661336"/>
          </a:xfrm>
        </p:grpSpPr>
        <p:cxnSp>
          <p:nvCxnSpPr>
            <p:cNvPr id="9" name="Straight Arrow Connector 8"/>
            <p:cNvCxnSpPr/>
            <p:nvPr/>
          </p:nvCxnSpPr>
          <p:spPr>
            <a:xfrm flipH="1" flipV="1">
              <a:off x="1304144" y="2983043"/>
              <a:ext cx="1229194" cy="46469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488368" y="3305825"/>
              <a:ext cx="32378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[citation needed]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1361"/>
            <a:ext cx="9144000" cy="300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1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Git in Industry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Companies and projects currently using Git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Google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Android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Facebook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Microsoft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Netflix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Linux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Ruby on Rails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Gnome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KDE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Eclipse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X.org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63906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4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Basics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Snapshots</a:t>
            </a:r>
            <a:r>
              <a:rPr lang="en-US" dirty="0"/>
              <a:t>, not changes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A picture of what all your files look like at that moment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If a file has not changed, store a reference</a:t>
            </a:r>
          </a:p>
          <a:p>
            <a:r>
              <a:rPr lang="en-US" dirty="0"/>
              <a:t>Nearly every operation is local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Browsing the history of project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See changes between two versions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3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Git is Better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Git tracks the content rather than the files</a:t>
            </a:r>
          </a:p>
          <a:p>
            <a:r>
              <a:rPr lang="en-US" dirty="0"/>
              <a:t>Branches are lightweight, and merging is a simple process</a:t>
            </a:r>
          </a:p>
          <a:p>
            <a:r>
              <a:rPr lang="en-US" dirty="0"/>
              <a:t>Allows for a more streamlined offline development process</a:t>
            </a:r>
          </a:p>
          <a:p>
            <a:r>
              <a:rPr lang="en-US" dirty="0"/>
              <a:t>Repositories are smaller in size and are stored in a single .</a:t>
            </a:r>
            <a:r>
              <a:rPr lang="en-US" dirty="0" err="1"/>
              <a:t>git</a:t>
            </a:r>
            <a:r>
              <a:rPr lang="en-US" dirty="0"/>
              <a:t> directory</a:t>
            </a:r>
          </a:p>
          <a:p>
            <a:r>
              <a:rPr lang="en-US" dirty="0"/>
              <a:t>Allows for advanced staging operations, and the use of stashing when working through troublesome sections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SVN?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415509" y="3538791"/>
            <a:ext cx="2163747" cy="3319896"/>
            <a:chOff x="3415509" y="3403881"/>
            <a:chExt cx="2163747" cy="331989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15509" y="3403881"/>
              <a:ext cx="2163747" cy="295056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669623" y="6354445"/>
              <a:ext cx="16555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/>
                <a:t>Linus Torvalds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457200" y="1572720"/>
            <a:ext cx="7620000" cy="177008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Subversion has been the most pointless project ever started … Subversion used to say CVS done right: with that slogan there is nowhere you can go. There is no way to do CVS right … If you like using CVS, you should be in some kind of mental institution or somewhere else.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81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Git vs {CVS, SVN, </a:t>
            </a:r>
            <a:r>
              <a:rPr lang="mr-IN" dirty="0"/>
              <a:t>…</a:t>
            </a:r>
            <a:r>
              <a:rPr lang="en-US" dirty="0"/>
              <a:t>}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you should care: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Many places use legacy systems that will cause problems in the future </a:t>
            </a:r>
            <a:r>
              <a:rPr lang="mr-IN" b="0" dirty="0"/>
              <a:t>–</a:t>
            </a:r>
            <a:r>
              <a:rPr lang="en-US" b="0" dirty="0"/>
              <a:t> be the change you believe in!</a:t>
            </a:r>
          </a:p>
          <a:p>
            <a:r>
              <a:rPr lang="en-US" dirty="0" err="1"/>
              <a:t>Git</a:t>
            </a:r>
            <a:r>
              <a:rPr lang="en-US" dirty="0"/>
              <a:t> is </a:t>
            </a:r>
            <a:r>
              <a:rPr lang="en-US" dirty="0">
                <a:solidFill>
                  <a:schemeClr val="tx2"/>
                </a:solidFill>
              </a:rPr>
              <a:t>much</a:t>
            </a:r>
            <a:r>
              <a:rPr lang="en-US" dirty="0"/>
              <a:t> faster than SVN: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Coded in C, which allows for a great amount of optimization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Accomplishes much of the logic client side, thereby reducing time needed for communication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Developed to work on the Linux kernel, so that large project manipulation is at the forefront of the benchmarks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87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vs {CVS, SVN, </a:t>
            </a:r>
            <a:r>
              <a:rPr lang="mr-IN" dirty="0"/>
              <a:t>…</a:t>
            </a:r>
            <a:r>
              <a:rPr lang="en-US" dirty="0"/>
              <a:t>}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Speed benchmarks: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400" dirty="0"/>
              <a:t>Benchmarks performed by </a:t>
            </a:r>
            <a:r>
              <a:rPr lang="en-US" sz="1400" dirty="0">
                <a:hlinkClick r:id="rId2"/>
              </a:rPr>
              <a:t>http://git-scm.com/about/small-and-fast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167" y="2321025"/>
            <a:ext cx="6220694" cy="241968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9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vs {CVS, SVN, </a:t>
            </a:r>
            <a:r>
              <a:rPr lang="mr-IN" dirty="0"/>
              <a:t>…</a:t>
            </a:r>
            <a:r>
              <a:rPr lang="en-US" dirty="0"/>
              <a:t>}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Git is significantly smaller than SVN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All files are contained in a small decentralized .</a:t>
            </a:r>
            <a:r>
              <a:rPr lang="en-US" b="0" dirty="0" err="1"/>
              <a:t>git</a:t>
            </a:r>
            <a:r>
              <a:rPr lang="en-US" b="0" dirty="0"/>
              <a:t> file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In the case of Mozilla’s projects, a Git repository was 30 times smaller than an identical SVN repository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Entire Linux kernel with 5 years of versioning contained in a single 1 GB .</a:t>
            </a:r>
            <a:r>
              <a:rPr lang="en-US" b="0" dirty="0" err="1"/>
              <a:t>git</a:t>
            </a:r>
            <a:r>
              <a:rPr lang="en-US" b="0" dirty="0"/>
              <a:t> file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SVN carries two complete copies of each file, while Git maintains a simple and separate 100 bytes of data per file, noting changes and supporting operations</a:t>
            </a:r>
          </a:p>
          <a:p>
            <a:r>
              <a:rPr lang="en-US" dirty="0"/>
              <a:t>Nice because you can (and do!) store the whole thing locally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082" y="5603282"/>
            <a:ext cx="2347695" cy="12547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659" y="5645709"/>
            <a:ext cx="1541489" cy="106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0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90297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Useful Built-In Functions: Map </a:t>
            </a:r>
            <a:r>
              <a:rPr lang="en-US"/>
              <a:t>and Filter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997252" cy="4768121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</a:rPr>
              <a:t>map</a:t>
            </a:r>
            <a:r>
              <a:rPr lang="en-US" dirty="0"/>
              <a:t>: apply a function to a sequence or </a:t>
            </a:r>
            <a:r>
              <a:rPr lang="en-US" dirty="0" err="1"/>
              <a:t>iterable</a:t>
            </a:r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</a:rPr>
              <a:t>filter</a:t>
            </a:r>
            <a:r>
              <a:rPr lang="en-US" dirty="0"/>
              <a:t>: returns a list of elements for which a predicate is true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We’ll go over in much greater depth with pandas/</a:t>
            </a:r>
            <a:r>
              <a:rPr lang="en-US" dirty="0" err="1"/>
              <a:t>numpy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2263517"/>
            <a:ext cx="7997252" cy="88316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[1, 2, 3, 4, 5]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map(lambda x: x**2,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3216018"/>
            <a:ext cx="7997252" cy="44158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[1, 4, 9, 16, 25]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7200" y="4290495"/>
            <a:ext cx="7997252" cy="88316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[1, 2, 3, 4, 5, 6, 7]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filter(lambda x: x % 2 == 0,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7200" y="5242996"/>
            <a:ext cx="7997252" cy="44158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[2, 4, 6]</a:t>
            </a:r>
          </a:p>
        </p:txBody>
      </p:sp>
    </p:spTree>
    <p:extLst>
      <p:ext uri="{BB962C8B-B14F-4D97-AF65-F5344CB8AC3E}">
        <p14:creationId xmlns:p14="http://schemas.microsoft.com/office/powerpoint/2010/main" val="308398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  <p:bldP spid="8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vs {CVS, SVN, </a:t>
            </a:r>
            <a:r>
              <a:rPr lang="mr-IN" dirty="0"/>
              <a:t>…</a:t>
            </a:r>
            <a:r>
              <a:rPr lang="en-US" dirty="0"/>
              <a:t>}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is more </a:t>
            </a:r>
            <a:r>
              <a:rPr lang="en-US" dirty="0">
                <a:solidFill>
                  <a:schemeClr val="tx2"/>
                </a:solidFill>
              </a:rPr>
              <a:t>secure</a:t>
            </a:r>
            <a:r>
              <a:rPr lang="en-US" dirty="0"/>
              <a:t> than SVN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All commits are uniquely hashed for both security and indexing purposes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Commits can be authenticated through numerous means</a:t>
            </a:r>
          </a:p>
          <a:p>
            <a:pPr marL="571500" lvl="1" indent="-342900"/>
            <a:r>
              <a:rPr lang="en-US" dirty="0"/>
              <a:t>In the case of SSH commits, a key may be provided by both the client and server to guarantee authenticity and prevent against unauthorized access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1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Git vs {CVS, SVN, </a:t>
            </a:r>
            <a:r>
              <a:rPr lang="mr-IN"/>
              <a:t>…</a:t>
            </a:r>
            <a:r>
              <a:rPr lang="en-US"/>
              <a:t>}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is </a:t>
            </a:r>
            <a:r>
              <a:rPr lang="en-US" dirty="0">
                <a:solidFill>
                  <a:schemeClr val="tx2"/>
                </a:solidFill>
              </a:rPr>
              <a:t>decentralized</a:t>
            </a:r>
            <a:r>
              <a:rPr lang="en-US" dirty="0"/>
              <a:t>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Each user contains an individual repository and can check commits against itself, allowing for detailed local </a:t>
            </a:r>
            <a:r>
              <a:rPr lang="en-US" b="0" dirty="0" err="1"/>
              <a:t>revisioning</a:t>
            </a:r>
            <a:endParaRPr lang="en-US" b="0" dirty="0"/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Being decentralized allows for easy replication and deployment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In this case, SVN relies on a single centralized repository and is unusable without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1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vs {CVS, SVN, </a:t>
            </a:r>
            <a:r>
              <a:rPr lang="mr-IN" dirty="0"/>
              <a:t>…</a:t>
            </a:r>
            <a:r>
              <a:rPr lang="en-US" dirty="0"/>
              <a:t>}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Git is </a:t>
            </a:r>
            <a:r>
              <a:rPr lang="en-US" dirty="0">
                <a:solidFill>
                  <a:schemeClr val="tx2"/>
                </a:solidFill>
              </a:rPr>
              <a:t>flexible</a:t>
            </a:r>
            <a:r>
              <a:rPr lang="en-US" dirty="0"/>
              <a:t>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Due to it’s decentralized nature, </a:t>
            </a:r>
            <a:r>
              <a:rPr lang="en-US" b="0" dirty="0" err="1"/>
              <a:t>git</a:t>
            </a:r>
            <a:r>
              <a:rPr lang="en-US" b="0" dirty="0"/>
              <a:t> commits can be stored locally, or committed through HTTP, SSH, FTP, or even by Email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No need for a centralized repository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Developed as a command line utility, which allows a large amount of features to be built and customized on top of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5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vs {CVS, SVN, </a:t>
            </a:r>
            <a:r>
              <a:rPr lang="mr-IN" dirty="0"/>
              <a:t>…</a:t>
            </a:r>
            <a:r>
              <a:rPr lang="en-US" dirty="0"/>
              <a:t>}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Data assurance</a:t>
            </a:r>
            <a:r>
              <a:rPr lang="en-US" dirty="0"/>
              <a:t>: a checksum is performed on both upload and download to ensure sure that the file hasn’t been corrupted.</a:t>
            </a:r>
          </a:p>
          <a:p>
            <a:r>
              <a:rPr lang="en-US" dirty="0"/>
              <a:t>Commit IDs are generated upon each commit: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Linked list style of commits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Each commit is linked to the next, so that if something in the history was changed, each following commit will be rebranded to indicate the modification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5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vs {CVS, SVN, </a:t>
            </a:r>
            <a:r>
              <a:rPr lang="mr-IN" dirty="0"/>
              <a:t>…</a:t>
            </a:r>
            <a:r>
              <a:rPr lang="en-US" dirty="0"/>
              <a:t>}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Branching: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Git allows the usage of advanced </a:t>
            </a:r>
            <a:r>
              <a:rPr lang="en-US" b="0" dirty="0">
                <a:solidFill>
                  <a:schemeClr val="tx2"/>
                </a:solidFill>
              </a:rPr>
              <a:t>branching</a:t>
            </a:r>
            <a:r>
              <a:rPr lang="en-US" b="0" dirty="0"/>
              <a:t> mechanisms and procedures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Individual divisions of the code can be separated and developed separately within separate branches of the code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Branches can allow for the separation of work between developers, or even for disposable experimentation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Branching is a precursor and a component of the merging process</a:t>
            </a:r>
          </a:p>
          <a:p>
            <a:pPr indent="-182880"/>
            <a:r>
              <a:rPr lang="en-US" dirty="0"/>
              <a:t>Will give an example shortly.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6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vs {CVS, SVN, </a:t>
            </a:r>
            <a:r>
              <a:rPr lang="mr-IN" dirty="0"/>
              <a:t>…</a:t>
            </a:r>
            <a:r>
              <a:rPr lang="en-US" dirty="0"/>
              <a:t>}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Merging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The process of merging is directly related to the process of branching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Individual branches may be merged together, solving code conflicts, back into the default or master branch of the project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Merges are usually done automatically, unless a conflict is presented, in which case the user is presented with several options with which to handle the conflict</a:t>
            </a:r>
          </a:p>
          <a:p>
            <a:r>
              <a:rPr lang="en-US" dirty="0"/>
              <a:t>Will give an example shortly.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3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vs {CVS, SVN, </a:t>
            </a:r>
            <a:r>
              <a:rPr lang="mr-IN" dirty="0"/>
              <a:t>…</a:t>
            </a:r>
            <a:r>
              <a:rPr lang="en-US" dirty="0"/>
              <a:t>}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Merging: content of the files is tracked rather than the file itself: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This allows for a greater element of tracking and a smarter and more automated process of merging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SVN is unable to accomplish this, and will throw a conflict if, e.g., a file name is changed and differs from the name in the central repository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Git is able to solve this problem with its use of managing a local repository and tracking individual changes to the code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47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Initialization of a </a:t>
            </a:r>
            <a:r>
              <a:rPr lang="en-US" dirty="0" err="1"/>
              <a:t>git</a:t>
            </a:r>
            <a:r>
              <a:rPr lang="en-US" dirty="0"/>
              <a:t> repository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457200" y="2038937"/>
            <a:ext cx="6210886" cy="3615397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latin typeface="Lucida Console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4287" y="2214337"/>
            <a:ext cx="601617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C:\&gt; mkdir CoolProject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C:\&gt; cd CoolProject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C:\CoolProject &gt; git init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Initialized empty Git repository in C:/CoolProject/.git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C:\CoolProject &gt; notepad README.txt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C:\CoolProject &gt; git add .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C:\CoolProject &gt; git commit -m 'my first commit'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[master (root-commit) 7106a52] my first commit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1 file changed, 1 insertion(+)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create mode 100644 README.txt</a:t>
            </a:r>
          </a:p>
          <a:p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643" y="5829734"/>
            <a:ext cx="3567659" cy="78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6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Basics 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three (or four) states of a </a:t>
            </a:r>
            <a:r>
              <a:rPr lang="en-US" dirty="0">
                <a:solidFill>
                  <a:schemeClr val="tx2"/>
                </a:solidFill>
              </a:rPr>
              <a:t>file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Modified:</a:t>
            </a:r>
          </a:p>
          <a:p>
            <a:pPr lvl="1"/>
            <a:r>
              <a:rPr lang="en-US" dirty="0"/>
              <a:t>File has changed but not committed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Staged:</a:t>
            </a:r>
          </a:p>
          <a:p>
            <a:pPr lvl="1"/>
            <a:r>
              <a:rPr lang="en-US" dirty="0"/>
              <a:t>Marked to go to next commit snapshot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Committed:</a:t>
            </a:r>
          </a:p>
          <a:p>
            <a:pPr lvl="1"/>
            <a:r>
              <a:rPr lang="en-US" dirty="0"/>
              <a:t>Safely stored in local database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Untracked!</a:t>
            </a:r>
          </a:p>
          <a:p>
            <a:pPr lvl="1"/>
            <a:r>
              <a:rPr lang="en-US" dirty="0"/>
              <a:t>Newly added or removed files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34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Basics II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Three main areas of a </a:t>
            </a:r>
            <a:r>
              <a:rPr lang="en-US" dirty="0" err="1"/>
              <a:t>git</a:t>
            </a:r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project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Working directory</a:t>
            </a:r>
          </a:p>
          <a:p>
            <a:pPr lvl="1"/>
            <a:r>
              <a:rPr lang="en-US" dirty="0"/>
              <a:t>Single checkout of one version of the project.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Staging area</a:t>
            </a:r>
          </a:p>
          <a:p>
            <a:pPr lvl="1"/>
            <a:r>
              <a:rPr lang="en-US" dirty="0"/>
              <a:t>Simple file storing information about what will go into your next commit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/>
              <a:t>Git</a:t>
            </a:r>
            <a:r>
              <a:rPr lang="en-US" dirty="0"/>
              <a:t> directory</a:t>
            </a:r>
          </a:p>
          <a:p>
            <a:pPr lvl="1"/>
            <a:r>
              <a:rPr lang="en-US" dirty="0"/>
              <a:t>What is copied when cloning a repository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77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Pythonic 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7750"/>
            <a:ext cx="7620000" cy="4373563"/>
          </a:xfrm>
        </p:spPr>
        <p:txBody>
          <a:bodyPr>
            <a:normAutofit/>
          </a:bodyPr>
          <a:lstStyle/>
          <a:p>
            <a:r>
              <a:rPr lang="en-US" dirty="0"/>
              <a:t>Basic iteration over an array in Java: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Direct translation into Python: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more “</a:t>
            </a:r>
            <a:r>
              <a:rPr lang="en-US" dirty="0" err="1"/>
              <a:t>Pythonic</a:t>
            </a:r>
            <a:r>
              <a:rPr lang="en-US" dirty="0"/>
              <a:t>” way of iterating:</a:t>
            </a:r>
          </a:p>
          <a:p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57200" y="3742732"/>
            <a:ext cx="7997252" cy="118872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0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while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&lt;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len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print(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] );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+= 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57200" y="1933734"/>
            <a:ext cx="7997252" cy="118872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[]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new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[10];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for(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=0;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&lt;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arr.length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; ++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 {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System.out.println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] );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}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57200" y="5444430"/>
            <a:ext cx="7997252" cy="86286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for element in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print( element )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95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  <p:bldP spid="11" grpId="0" animBg="1"/>
      <p:bldP spid="12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Basics III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Three main areas of a </a:t>
            </a:r>
            <a:r>
              <a:rPr lang="en-US" dirty="0" err="1"/>
              <a:t>git</a:t>
            </a:r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project</a:t>
            </a:r>
            <a:r>
              <a:rPr lang="en-US" dirty="0"/>
              <a:t>:</a:t>
            </a:r>
          </a:p>
        </p:txBody>
      </p:sp>
      <p:pic>
        <p:nvPicPr>
          <p:cNvPr id="5122" name="Picture 2" descr="C:\Users\AlirezaF\Desktop\Git presentaion\18333fig0106-t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362200"/>
            <a:ext cx="4419600" cy="40660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50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5" name="Line Callout 1 14"/>
          <p:cNvSpPr/>
          <p:nvPr/>
        </p:nvSpPr>
        <p:spPr>
          <a:xfrm>
            <a:off x="1447801" y="298450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7200" y="5408387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commit –m ‘my first commit’</a:t>
            </a:r>
          </a:p>
        </p:txBody>
      </p:sp>
      <p:sp>
        <p:nvSpPr>
          <p:cNvPr id="22" name="5-Point Star 21"/>
          <p:cNvSpPr/>
          <p:nvPr/>
        </p:nvSpPr>
        <p:spPr>
          <a:xfrm>
            <a:off x="2552044" y="2810204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212580" y="2323475"/>
            <a:ext cx="5047001" cy="923330"/>
            <a:chOff x="3203551" y="2323475"/>
            <a:chExt cx="4681275" cy="923330"/>
          </a:xfrm>
        </p:grpSpPr>
        <p:cxnSp>
          <p:nvCxnSpPr>
            <p:cNvPr id="5" name="Straight Arrow Connector 4"/>
            <p:cNvCxnSpPr/>
            <p:nvPr/>
          </p:nvCxnSpPr>
          <p:spPr>
            <a:xfrm flipH="1">
              <a:off x="3203551" y="2522663"/>
              <a:ext cx="629587" cy="1648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3777521" y="2323475"/>
              <a:ext cx="41073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(Default </a:t>
              </a:r>
              <a:r>
                <a:rPr lang="en-US" dirty="0"/>
                <a:t>branch is called “master”; your first commit will be on </a:t>
              </a:r>
              <a:r>
                <a:rPr lang="en-US"/>
                <a:t>this branch.)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478318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1" name="Line Callout 1 10"/>
          <p:cNvSpPr/>
          <p:nvPr/>
        </p:nvSpPr>
        <p:spPr>
          <a:xfrm>
            <a:off x="3124201" y="298450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7200" y="5397501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commit (x2)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20" name="Straight Arrow Connector 19"/>
          <p:cNvCxnSpPr>
            <a:stCxn id="21" idx="1"/>
            <a:endCxn id="19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4228444" y="2810204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95844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2" name="Line Callout 1 11"/>
          <p:cNvSpPr/>
          <p:nvPr/>
        </p:nvSpPr>
        <p:spPr>
          <a:xfrm>
            <a:off x="3137095" y="400050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-38885"/>
              <a:gd name="adj4" fmla="val -339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bug123</a:t>
            </a:r>
          </a:p>
        </p:txBody>
      </p:sp>
      <p:sp>
        <p:nvSpPr>
          <p:cNvPr id="13" name="Line Callout 1 12"/>
          <p:cNvSpPr/>
          <p:nvPr/>
        </p:nvSpPr>
        <p:spPr>
          <a:xfrm>
            <a:off x="3124201" y="298450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7200" y="5397501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checkout –b bug123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22" name="Straight Arrow Connector 21"/>
          <p:cNvCxnSpPr>
            <a:stCxn id="23" idx="1"/>
            <a:endCxn id="21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4241338" y="3826862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00801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3124201" y="298450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5397501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commit (x2)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28" name="Straight Arrow Connector 27"/>
          <p:cNvCxnSpPr>
            <a:stCxn id="29" idx="1"/>
            <a:endCxn id="27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2657622" y="3873501"/>
            <a:ext cx="559192" cy="4286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3216814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3737318" y="4302125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073770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40" name="Line Callout 1 39"/>
          <p:cNvSpPr/>
          <p:nvPr/>
        </p:nvSpPr>
        <p:spPr>
          <a:xfrm>
            <a:off x="4811152" y="4643438"/>
            <a:ext cx="1295400" cy="317500"/>
          </a:xfrm>
          <a:prstGeom prst="borderCallout1">
            <a:avLst>
              <a:gd name="adj1" fmla="val 44596"/>
              <a:gd name="adj2" fmla="val 355"/>
              <a:gd name="adj3" fmla="val -38885"/>
              <a:gd name="adj4" fmla="val -339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bug123</a:t>
            </a:r>
          </a:p>
        </p:txBody>
      </p:sp>
      <p:sp>
        <p:nvSpPr>
          <p:cNvPr id="17" name="5-Point Star 16"/>
          <p:cNvSpPr/>
          <p:nvPr/>
        </p:nvSpPr>
        <p:spPr>
          <a:xfrm>
            <a:off x="5915395" y="4461205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99115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3124201" y="298450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5397501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checkout master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36" name="Straight Arrow Connector 35"/>
          <p:cNvCxnSpPr>
            <a:stCxn id="37" idx="1"/>
            <a:endCxn id="35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H="1" flipV="1">
            <a:off x="2657622" y="3873501"/>
            <a:ext cx="559192" cy="4286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3216814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3737318" y="4302125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4073770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44" name="Line Callout 1 43"/>
          <p:cNvSpPr/>
          <p:nvPr/>
        </p:nvSpPr>
        <p:spPr>
          <a:xfrm>
            <a:off x="4811152" y="4643438"/>
            <a:ext cx="1295400" cy="317500"/>
          </a:xfrm>
          <a:prstGeom prst="borderCallout1">
            <a:avLst>
              <a:gd name="adj1" fmla="val 44596"/>
              <a:gd name="adj2" fmla="val 355"/>
              <a:gd name="adj3" fmla="val -38885"/>
              <a:gd name="adj4" fmla="val -339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bug123</a:t>
            </a:r>
          </a:p>
        </p:txBody>
      </p:sp>
      <p:sp>
        <p:nvSpPr>
          <p:cNvPr id="17" name="5-Point Star 16"/>
          <p:cNvSpPr/>
          <p:nvPr/>
        </p:nvSpPr>
        <p:spPr>
          <a:xfrm>
            <a:off x="4228444" y="2794658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77517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5" name="Line Callout 1 14"/>
          <p:cNvSpPr/>
          <p:nvPr/>
        </p:nvSpPr>
        <p:spPr>
          <a:xfrm>
            <a:off x="4724401" y="400050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-38885"/>
              <a:gd name="adj4" fmla="val -339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bug123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4724401" y="299085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5397501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merge bug123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27" name="Straight Arrow Connector 26"/>
          <p:cNvCxnSpPr>
            <a:stCxn id="28" idx="1"/>
            <a:endCxn id="24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2876844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3213296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3733800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4070252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17" name="5-Point Star 16"/>
          <p:cNvSpPr/>
          <p:nvPr/>
        </p:nvSpPr>
        <p:spPr>
          <a:xfrm>
            <a:off x="5828644" y="2801008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6856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4724401" y="299085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5397501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branch -d bug123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27" name="Straight Arrow Connector 26"/>
          <p:cNvCxnSpPr>
            <a:stCxn id="28" idx="1"/>
            <a:endCxn id="24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2876844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3213296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3733800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4070252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5828644" y="2801008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21342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4724401" y="299085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18" name="Straight Arrow Connector 17"/>
          <p:cNvCxnSpPr>
            <a:stCxn id="19" idx="1"/>
            <a:endCxn id="17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876844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213296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733800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070252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cxnSp>
        <p:nvCxnSpPr>
          <p:cNvPr id="15" name="Straight Arrow Connector 14"/>
          <p:cNvCxnSpPr>
            <a:endCxn id="21" idx="2"/>
          </p:cNvCxnSpPr>
          <p:nvPr/>
        </p:nvCxnSpPr>
        <p:spPr>
          <a:xfrm flipH="1" flipV="1">
            <a:off x="2657622" y="3873501"/>
            <a:ext cx="559192" cy="4286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216814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737318" y="4302125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073770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</a:t>
            </a:r>
          </a:p>
        </p:txBody>
      </p:sp>
      <p:sp>
        <p:nvSpPr>
          <p:cNvPr id="29" name="Line Callout 1 28"/>
          <p:cNvSpPr/>
          <p:nvPr/>
        </p:nvSpPr>
        <p:spPr>
          <a:xfrm>
            <a:off x="4811152" y="4643438"/>
            <a:ext cx="1295400" cy="317500"/>
          </a:xfrm>
          <a:prstGeom prst="borderCallout1">
            <a:avLst>
              <a:gd name="adj1" fmla="val 44596"/>
              <a:gd name="adj2" fmla="val 355"/>
              <a:gd name="adj3" fmla="val -38885"/>
              <a:gd name="adj4" fmla="val -339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bug456</a:t>
            </a:r>
          </a:p>
        </p:txBody>
      </p:sp>
      <p:sp>
        <p:nvSpPr>
          <p:cNvPr id="26" name="5-Point Star 25"/>
          <p:cNvSpPr/>
          <p:nvPr/>
        </p:nvSpPr>
        <p:spPr>
          <a:xfrm>
            <a:off x="5915395" y="4469142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06053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4724401" y="299085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18" name="Straight Arrow Connector 17"/>
          <p:cNvCxnSpPr>
            <a:stCxn id="19" idx="1"/>
            <a:endCxn id="17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876844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213296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733800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070252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cxnSp>
        <p:nvCxnSpPr>
          <p:cNvPr id="15" name="Straight Arrow Connector 14"/>
          <p:cNvCxnSpPr>
            <a:endCxn id="21" idx="2"/>
          </p:cNvCxnSpPr>
          <p:nvPr/>
        </p:nvCxnSpPr>
        <p:spPr>
          <a:xfrm flipH="1" flipV="1">
            <a:off x="2657622" y="3873501"/>
            <a:ext cx="559192" cy="4286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216814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737318" y="4302125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073770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</a:t>
            </a:r>
          </a:p>
        </p:txBody>
      </p:sp>
      <p:sp>
        <p:nvSpPr>
          <p:cNvPr id="29" name="Line Callout 1 28"/>
          <p:cNvSpPr/>
          <p:nvPr/>
        </p:nvSpPr>
        <p:spPr>
          <a:xfrm>
            <a:off x="4811152" y="4643438"/>
            <a:ext cx="1295400" cy="317500"/>
          </a:xfrm>
          <a:prstGeom prst="borderCallout1">
            <a:avLst>
              <a:gd name="adj1" fmla="val 44596"/>
              <a:gd name="adj2" fmla="val 355"/>
              <a:gd name="adj3" fmla="val -38885"/>
              <a:gd name="adj4" fmla="val -339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bug456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5397501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checkout master</a:t>
            </a:r>
          </a:p>
        </p:txBody>
      </p:sp>
      <p:sp>
        <p:nvSpPr>
          <p:cNvPr id="30" name="5-Point Star 29"/>
          <p:cNvSpPr/>
          <p:nvPr/>
        </p:nvSpPr>
        <p:spPr>
          <a:xfrm>
            <a:off x="5828644" y="2806263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015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678118" cy="1371600"/>
          </a:xfrm>
        </p:spPr>
        <p:txBody>
          <a:bodyPr/>
          <a:lstStyle/>
          <a:p>
            <a:r>
              <a:rPr lang="en-US" dirty="0"/>
              <a:t>List comprehensions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2315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Construct sets like a mathematician!</a:t>
            </a:r>
          </a:p>
          <a:p>
            <a:pPr marL="342900" indent="-342900">
              <a:buFont typeface="Arial" charset="0"/>
              <a:buChar char="•"/>
            </a:pPr>
            <a:r>
              <a:rPr lang="en-US" i="1" dirty="0"/>
              <a:t>P</a:t>
            </a:r>
            <a:r>
              <a:rPr lang="en-US" dirty="0"/>
              <a:t> = { 1, 2, 4, 8, 16, </a:t>
            </a:r>
            <a:r>
              <a:rPr lang="mr-IN" dirty="0"/>
              <a:t>…</a:t>
            </a:r>
            <a:r>
              <a:rPr lang="en-US" dirty="0"/>
              <a:t>, 2</a:t>
            </a:r>
            <a:r>
              <a:rPr lang="en-US" baseline="30000" dirty="0"/>
              <a:t>16</a:t>
            </a:r>
            <a:r>
              <a:rPr lang="en-US" dirty="0"/>
              <a:t> }</a:t>
            </a:r>
          </a:p>
          <a:p>
            <a:pPr marL="342900" indent="-342900">
              <a:buFont typeface="Arial" charset="0"/>
              <a:buChar char="•"/>
            </a:pPr>
            <a:r>
              <a:rPr lang="en-US" i="1" dirty="0"/>
              <a:t>E</a:t>
            </a:r>
            <a:r>
              <a:rPr lang="en-US" dirty="0"/>
              <a:t> = { </a:t>
            </a:r>
            <a:r>
              <a:rPr lang="en-US" i="1" dirty="0"/>
              <a:t>x</a:t>
            </a:r>
            <a:r>
              <a:rPr lang="en-US" dirty="0"/>
              <a:t> | </a:t>
            </a:r>
            <a:r>
              <a:rPr lang="en-US" i="1" dirty="0"/>
              <a:t>x</a:t>
            </a:r>
            <a:r>
              <a:rPr lang="en-US" dirty="0"/>
              <a:t> in </a:t>
            </a:r>
            <a:r>
              <a:rPr lang="en-US" b="0" dirty="0" err="1"/>
              <a:t>ℕ</a:t>
            </a:r>
            <a:r>
              <a:rPr lang="en-US" dirty="0"/>
              <a:t>  and  </a:t>
            </a:r>
            <a:r>
              <a:rPr lang="en-US" i="1" dirty="0"/>
              <a:t>x</a:t>
            </a:r>
            <a:r>
              <a:rPr lang="en-US" dirty="0"/>
              <a:t> is odd  and  </a:t>
            </a:r>
            <a:r>
              <a:rPr lang="en-US" i="1" dirty="0"/>
              <a:t>x</a:t>
            </a:r>
            <a:r>
              <a:rPr lang="en-US" dirty="0"/>
              <a:t> &lt; 1000 }</a:t>
            </a:r>
          </a:p>
          <a:p>
            <a:r>
              <a:rPr lang="en-US" dirty="0"/>
              <a:t>Construct lists like a mathematician </a:t>
            </a:r>
            <a:r>
              <a:rPr lang="en-US" dirty="0">
                <a:solidFill>
                  <a:schemeClr val="tx2"/>
                </a:solidFill>
              </a:rPr>
              <a:t>who codes</a:t>
            </a:r>
            <a:r>
              <a:rPr lang="en-US" dirty="0"/>
              <a:t>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Very similar to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map</a:t>
            </a:r>
            <a:r>
              <a:rPr lang="en-US" dirty="0"/>
              <a:t>, but: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You’ll see these way more than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map</a:t>
            </a:r>
            <a:r>
              <a:rPr lang="en-US" dirty="0"/>
              <a:t> in the wild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Many people consider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map</a:t>
            </a:r>
            <a:r>
              <a:rPr lang="en-US" dirty="0"/>
              <a:t>/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filter</a:t>
            </a:r>
            <a:r>
              <a:rPr lang="en-US" dirty="0"/>
              <a:t> not “</a:t>
            </a:r>
            <a:r>
              <a:rPr lang="en-US" dirty="0" err="1"/>
              <a:t>pythonic</a:t>
            </a:r>
            <a:r>
              <a:rPr lang="en-US" dirty="0"/>
              <a:t>”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They can perform differently (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map</a:t>
            </a:r>
            <a:r>
              <a:rPr lang="en-US" dirty="0"/>
              <a:t> is “lazier”)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3560429"/>
            <a:ext cx="7997252" cy="4389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P = </a:t>
            </a:r>
            <a:r>
              <a:rPr lang="en-US">
                <a:latin typeface="Courier" charset="0"/>
                <a:ea typeface="Courier" charset="0"/>
                <a:cs typeface="Courier" charset="0"/>
              </a:rPr>
              <a:t>[ 2**x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for x in range(17) ]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42210" y="4117564"/>
            <a:ext cx="7997252" cy="4389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E = [ x for x in range(1000) if x % 2 != 0 ]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291" y="4833479"/>
            <a:ext cx="1701384" cy="170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0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5562601" y="2991776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18" name="Straight Arrow Connector 17"/>
          <p:cNvCxnSpPr>
            <a:stCxn id="19" idx="1"/>
            <a:endCxn id="17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876844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213296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733800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070252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cxnSp>
        <p:nvCxnSpPr>
          <p:cNvPr id="15" name="Straight Arrow Connector 14"/>
          <p:cNvCxnSpPr>
            <a:endCxn id="21" idx="2"/>
          </p:cNvCxnSpPr>
          <p:nvPr/>
        </p:nvCxnSpPr>
        <p:spPr>
          <a:xfrm flipH="1" flipV="1">
            <a:off x="2657622" y="3873501"/>
            <a:ext cx="559192" cy="4286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216814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737318" y="4302125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073770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5397501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merge bug456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4572000" y="3658088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908452" y="3435839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</a:p>
        </p:txBody>
      </p:sp>
      <p:cxnSp>
        <p:nvCxnSpPr>
          <p:cNvPr id="32" name="Straight Arrow Connector 31"/>
          <p:cNvCxnSpPr>
            <a:stCxn id="31" idx="1"/>
          </p:cNvCxnSpPr>
          <p:nvPr/>
        </p:nvCxnSpPr>
        <p:spPr>
          <a:xfrm flipH="1">
            <a:off x="4564382" y="3658089"/>
            <a:ext cx="344070" cy="636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Line Callout 1 32"/>
          <p:cNvSpPr/>
          <p:nvPr/>
        </p:nvSpPr>
        <p:spPr>
          <a:xfrm>
            <a:off x="4811152" y="4643438"/>
            <a:ext cx="1295400" cy="317500"/>
          </a:xfrm>
          <a:prstGeom prst="borderCallout1">
            <a:avLst>
              <a:gd name="adj1" fmla="val 44596"/>
              <a:gd name="adj2" fmla="val 355"/>
              <a:gd name="adj3" fmla="val -38885"/>
              <a:gd name="adj4" fmla="val -339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bug456</a:t>
            </a:r>
          </a:p>
        </p:txBody>
      </p:sp>
      <p:sp>
        <p:nvSpPr>
          <p:cNvPr id="29" name="5-Point Star 28"/>
          <p:cNvSpPr/>
          <p:nvPr/>
        </p:nvSpPr>
        <p:spPr>
          <a:xfrm>
            <a:off x="6666844" y="2801934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86181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5562601" y="2991776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18" name="Straight Arrow Connector 17"/>
          <p:cNvCxnSpPr>
            <a:stCxn id="19" idx="1"/>
            <a:endCxn id="17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876844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213296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733800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070252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cxnSp>
        <p:nvCxnSpPr>
          <p:cNvPr id="15" name="Straight Arrow Connector 14"/>
          <p:cNvCxnSpPr>
            <a:endCxn id="21" idx="2"/>
          </p:cNvCxnSpPr>
          <p:nvPr/>
        </p:nvCxnSpPr>
        <p:spPr>
          <a:xfrm flipH="1" flipV="1">
            <a:off x="2657622" y="3873501"/>
            <a:ext cx="559192" cy="4286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216814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737318" y="4302125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073770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5397501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branch -d bug456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4572000" y="3658088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908452" y="3435839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</a:p>
        </p:txBody>
      </p:sp>
      <p:cxnSp>
        <p:nvCxnSpPr>
          <p:cNvPr id="32" name="Straight Arrow Connector 31"/>
          <p:cNvCxnSpPr>
            <a:stCxn id="31" idx="1"/>
          </p:cNvCxnSpPr>
          <p:nvPr/>
        </p:nvCxnSpPr>
        <p:spPr>
          <a:xfrm flipH="1">
            <a:off x="4564382" y="3658089"/>
            <a:ext cx="344070" cy="636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5-Point Star 28"/>
          <p:cNvSpPr/>
          <p:nvPr/>
        </p:nvSpPr>
        <p:spPr>
          <a:xfrm>
            <a:off x="6666844" y="2801934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99990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4724401" y="299085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18" name="Straight Arrow Connector 17"/>
          <p:cNvCxnSpPr>
            <a:stCxn id="19" idx="1"/>
            <a:endCxn id="17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876844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213296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733800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070252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cxnSp>
        <p:nvCxnSpPr>
          <p:cNvPr id="15" name="Straight Arrow Connector 14"/>
          <p:cNvCxnSpPr>
            <a:endCxn id="21" idx="2"/>
          </p:cNvCxnSpPr>
          <p:nvPr/>
        </p:nvCxnSpPr>
        <p:spPr>
          <a:xfrm flipH="1" flipV="1">
            <a:off x="2657622" y="3873501"/>
            <a:ext cx="559192" cy="4286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216814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737318" y="4302125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073770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</a:t>
            </a:r>
          </a:p>
        </p:txBody>
      </p:sp>
      <p:sp>
        <p:nvSpPr>
          <p:cNvPr id="29" name="Line Callout 1 28"/>
          <p:cNvSpPr/>
          <p:nvPr/>
        </p:nvSpPr>
        <p:spPr>
          <a:xfrm>
            <a:off x="4811152" y="4643438"/>
            <a:ext cx="1295400" cy="317500"/>
          </a:xfrm>
          <a:prstGeom prst="borderCallout1">
            <a:avLst>
              <a:gd name="adj1" fmla="val 44596"/>
              <a:gd name="adj2" fmla="val 355"/>
              <a:gd name="adj3" fmla="val -38885"/>
              <a:gd name="adj4" fmla="val -339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bug456</a:t>
            </a:r>
          </a:p>
        </p:txBody>
      </p:sp>
      <p:sp>
        <p:nvSpPr>
          <p:cNvPr id="26" name="5-Point Star 25"/>
          <p:cNvSpPr/>
          <p:nvPr/>
        </p:nvSpPr>
        <p:spPr>
          <a:xfrm>
            <a:off x="5915395" y="4453596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1799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4724401" y="299085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18" name="Straight Arrow Connector 17"/>
          <p:cNvCxnSpPr>
            <a:stCxn id="19" idx="1"/>
            <a:endCxn id="17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876844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213296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733800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070252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5397501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rebase master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4311160" y="3873501"/>
            <a:ext cx="559192" cy="4286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4870352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F’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5390856" y="4302125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5727308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G’</a:t>
            </a:r>
          </a:p>
        </p:txBody>
      </p:sp>
      <p:sp>
        <p:nvSpPr>
          <p:cNvPr id="39" name="Line Callout 1 38"/>
          <p:cNvSpPr/>
          <p:nvPr/>
        </p:nvSpPr>
        <p:spPr>
          <a:xfrm>
            <a:off x="6464690" y="4643438"/>
            <a:ext cx="1295400" cy="317500"/>
          </a:xfrm>
          <a:prstGeom prst="borderCallout1">
            <a:avLst>
              <a:gd name="adj1" fmla="val 44596"/>
              <a:gd name="adj2" fmla="val 355"/>
              <a:gd name="adj3" fmla="val -38885"/>
              <a:gd name="adj4" fmla="val -339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bug456</a:t>
            </a:r>
          </a:p>
        </p:txBody>
      </p:sp>
      <p:sp>
        <p:nvSpPr>
          <p:cNvPr id="24" name="5-Point Star 23"/>
          <p:cNvSpPr/>
          <p:nvPr/>
        </p:nvSpPr>
        <p:spPr>
          <a:xfrm>
            <a:off x="7568933" y="4453596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31156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6366218" y="298450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18" name="Straight Arrow Connector 17"/>
          <p:cNvCxnSpPr>
            <a:stCxn id="19" idx="1"/>
            <a:endCxn id="17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876844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213296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733800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070252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5076003"/>
            <a:ext cx="8229600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checkout master</a:t>
            </a:r>
            <a:endParaRPr lang="en-US" sz="2400" dirty="0">
              <a:solidFill>
                <a:schemeClr val="bg1"/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merge bug456                     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4572000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908452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F’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5410200" y="3638062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746652" y="3415813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G’</a:t>
            </a:r>
          </a:p>
        </p:txBody>
      </p:sp>
      <p:sp>
        <p:nvSpPr>
          <p:cNvPr id="24" name="Line Callout 1 23"/>
          <p:cNvSpPr/>
          <p:nvPr/>
        </p:nvSpPr>
        <p:spPr>
          <a:xfrm>
            <a:off x="6400800" y="400050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-38885"/>
              <a:gd name="adj4" fmla="val -339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bug456</a:t>
            </a:r>
          </a:p>
        </p:txBody>
      </p:sp>
      <p:sp>
        <p:nvSpPr>
          <p:cNvPr id="27" name="5-Point Star 26"/>
          <p:cNvSpPr/>
          <p:nvPr/>
        </p:nvSpPr>
        <p:spPr>
          <a:xfrm>
            <a:off x="7470461" y="2794658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05132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branch?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 rule of thumb: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Anything in the master branch is always deployable.</a:t>
            </a:r>
          </a:p>
          <a:p>
            <a:r>
              <a:rPr lang="en-US" dirty="0"/>
              <a:t>Local branching is very lightweight!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New feature? Branch!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Experiment that you won’t ever deploy? Branch!</a:t>
            </a:r>
          </a:p>
          <a:p>
            <a:r>
              <a:rPr lang="en-US" dirty="0"/>
              <a:t>Good habits: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Name your branch something descriptive (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add-like-button</a:t>
            </a:r>
            <a:r>
              <a:rPr lang="en-US" b="0" dirty="0"/>
              <a:t>,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refactor-jobs</a:t>
            </a:r>
            <a:r>
              <a:rPr lang="en-US" b="0" dirty="0"/>
              <a:t>,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create-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ai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-singularity</a:t>
            </a:r>
            <a:r>
              <a:rPr lang="en-US" b="0" dirty="0"/>
              <a:t>)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Make your commit messages descriptive, too!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379" y="4212235"/>
            <a:ext cx="2187858" cy="280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4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487587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So you want somebody else to host this for you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6872990" cy="4373563"/>
          </a:xfrm>
        </p:spPr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: general distributed version control system</a:t>
            </a:r>
          </a:p>
          <a:p>
            <a:r>
              <a:rPr lang="en-US" dirty="0"/>
              <a:t>GitHub / </a:t>
            </a:r>
            <a:r>
              <a:rPr lang="en-US" dirty="0" err="1"/>
              <a:t>BitBucket</a:t>
            </a:r>
            <a:r>
              <a:rPr lang="en-US" dirty="0"/>
              <a:t> / </a:t>
            </a:r>
            <a:r>
              <a:rPr lang="en-US" dirty="0" err="1"/>
              <a:t>GitLab</a:t>
            </a:r>
            <a:r>
              <a:rPr lang="en-US" dirty="0"/>
              <a:t> / </a:t>
            </a:r>
            <a:r>
              <a:rPr lang="mr-IN" dirty="0"/>
              <a:t>…</a:t>
            </a:r>
            <a:r>
              <a:rPr lang="en-US" dirty="0"/>
              <a:t>: </a:t>
            </a:r>
            <a:r>
              <a:rPr lang="en-US" dirty="0">
                <a:solidFill>
                  <a:schemeClr val="tx2"/>
                </a:solidFill>
              </a:rPr>
              <a:t>hosting</a:t>
            </a:r>
            <a:r>
              <a:rPr lang="en-US" dirty="0"/>
              <a:t> services for </a:t>
            </a:r>
            <a:r>
              <a:rPr lang="en-US" dirty="0" err="1"/>
              <a:t>git</a:t>
            </a:r>
            <a:r>
              <a:rPr lang="en-US" dirty="0"/>
              <a:t> repositories</a:t>
            </a:r>
          </a:p>
          <a:p>
            <a:r>
              <a:rPr lang="en-US" dirty="0"/>
              <a:t>In general, GitHub is the most popular: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Lots of big projects (e.g., Python, Bootstrap, Angular, D3, node, Django, Visual Studio)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Lots of ridiculous</a:t>
            </a:r>
            <a:r>
              <a:rPr lang="en-US" b="0" dirty="0">
                <a:solidFill>
                  <a:schemeClr val="bg1">
                    <a:lumMod val="65000"/>
                  </a:schemeClr>
                </a:solidFill>
              </a:rPr>
              <a:t>ly awesome</a:t>
            </a:r>
            <a:r>
              <a:rPr lang="en-US" b="0" dirty="0"/>
              <a:t> projects (e.g., </a:t>
            </a:r>
            <a:r>
              <a:rPr lang="en-US" b="0" dirty="0">
                <a:hlinkClick r:id="rId2"/>
              </a:rPr>
              <a:t>https://github.com/maxbbraun/trump2cash</a:t>
            </a:r>
            <a:r>
              <a:rPr lang="en-US" b="0" dirty="0"/>
              <a:t>)</a:t>
            </a:r>
          </a:p>
          <a:p>
            <a:r>
              <a:rPr lang="en-US" dirty="0"/>
              <a:t>There are reasons to use the competitors (e.g., private repositories, access control)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136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695482" y="1021578"/>
            <a:ext cx="2493615" cy="5490013"/>
            <a:chOff x="6695482" y="1021578"/>
            <a:chExt cx="2493615" cy="549001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9104" y="1021578"/>
              <a:ext cx="2206372" cy="183404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5482" y="2611033"/>
              <a:ext cx="2493615" cy="249361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48510" y="5044688"/>
              <a:ext cx="1587557" cy="14669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760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854278"/>
          </a:xfrm>
        </p:spPr>
        <p:txBody>
          <a:bodyPr/>
          <a:lstStyle/>
          <a:p>
            <a:r>
              <a:rPr lang="en-US" dirty="0"/>
              <a:t>“Social coding”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137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22" y="1191790"/>
            <a:ext cx="7899816" cy="549518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512039" y="1191790"/>
            <a:ext cx="2938072" cy="711961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981200" y="5584006"/>
            <a:ext cx="2938072" cy="711961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77385" y="5466838"/>
            <a:ext cx="1494020" cy="711961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7957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How to 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Git commands for everyday usage are relatively simple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/>
              <a:t>git</a:t>
            </a:r>
            <a:r>
              <a:rPr lang="en-US" dirty="0"/>
              <a:t> pull</a:t>
            </a:r>
          </a:p>
          <a:p>
            <a:pPr lvl="1"/>
            <a:r>
              <a:rPr lang="en-US" dirty="0"/>
              <a:t>Get the latest changes to the code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/>
              <a:t>git</a:t>
            </a:r>
            <a:r>
              <a:rPr lang="en-US" dirty="0"/>
              <a:t> add .</a:t>
            </a:r>
          </a:p>
          <a:p>
            <a:pPr lvl="1"/>
            <a:r>
              <a:rPr lang="en-US" dirty="0"/>
              <a:t>Add any newly created files to the repository for tracking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/>
              <a:t>git</a:t>
            </a:r>
            <a:r>
              <a:rPr lang="en-US" dirty="0"/>
              <a:t> add –u</a:t>
            </a:r>
          </a:p>
          <a:p>
            <a:pPr lvl="1"/>
            <a:r>
              <a:rPr lang="en-US" dirty="0"/>
              <a:t>Remove any deleted files from tracking and the repository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/>
              <a:t>git</a:t>
            </a:r>
            <a:r>
              <a:rPr lang="en-US" dirty="0"/>
              <a:t> commit –m ‘Changes’</a:t>
            </a:r>
          </a:p>
          <a:p>
            <a:pPr lvl="1"/>
            <a:r>
              <a:rPr lang="en-US" dirty="0"/>
              <a:t>Make a version of changes you have made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/>
              <a:t>git</a:t>
            </a:r>
            <a:r>
              <a:rPr lang="en-US" dirty="0"/>
              <a:t> push</a:t>
            </a:r>
          </a:p>
          <a:p>
            <a:pPr lvl="1"/>
            <a:r>
              <a:rPr lang="en-US" dirty="0"/>
              <a:t>Deploy the latest changes to the central repository</a:t>
            </a:r>
          </a:p>
          <a:p>
            <a:pPr indent="-228600"/>
            <a:r>
              <a:rPr lang="en-US" dirty="0"/>
              <a:t>Make a repo on GitHub and </a:t>
            </a:r>
            <a:r>
              <a:rPr lang="en-US" dirty="0">
                <a:solidFill>
                  <a:schemeClr val="tx2"/>
                </a:solidFill>
              </a:rPr>
              <a:t>clone</a:t>
            </a:r>
            <a:r>
              <a:rPr lang="en-US" dirty="0"/>
              <a:t> it to your machine: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>
                <a:hlinkClick r:id="rId2"/>
              </a:rPr>
              <a:t>https://guides.github.com/activities/hello-world/</a:t>
            </a:r>
            <a:endParaRPr lang="en-US" b="0" dirty="0"/>
          </a:p>
          <a:p>
            <a:pPr marL="2286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88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Stuff to click 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Git</a:t>
            </a:r>
            <a:endParaRPr lang="en-US" dirty="0"/>
          </a:p>
          <a:p>
            <a:pPr marL="160020" indent="-342900">
              <a:buFont typeface="Arial" charset="0"/>
              <a:buChar char="•"/>
            </a:pPr>
            <a:r>
              <a:rPr lang="en-US" b="0" dirty="0">
                <a:hlinkClick r:id="rId2"/>
              </a:rPr>
              <a:t>http://git-scm.com/</a:t>
            </a:r>
            <a:endParaRPr lang="en-US" b="0" dirty="0"/>
          </a:p>
          <a:p>
            <a:pPr indent="-182880"/>
            <a:r>
              <a:rPr lang="en-US" dirty="0"/>
              <a:t>GitHub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>
                <a:hlinkClick r:id="rId3"/>
              </a:rPr>
              <a:t>https://github.com/</a:t>
            </a:r>
            <a:endParaRPr lang="en-US" b="0" dirty="0"/>
          </a:p>
          <a:p>
            <a:pPr marL="160020" indent="-342900">
              <a:buFont typeface="Arial" charset="0"/>
              <a:buChar char="•"/>
            </a:pPr>
            <a:r>
              <a:rPr lang="en-US" b="0" dirty="0">
                <a:hlinkClick r:id="rId4"/>
              </a:rPr>
              <a:t>https://guides.github.com/activities/hello-world/</a:t>
            </a:r>
            <a:endParaRPr lang="en-US" b="0" dirty="0"/>
          </a:p>
          <a:p>
            <a:pPr marL="160020" indent="-342900">
              <a:buFont typeface="Arial" charset="0"/>
              <a:buChar char="•"/>
            </a:pPr>
            <a:r>
              <a:rPr lang="en-US" dirty="0"/>
              <a:t>^-- Just do this one</a:t>
            </a:r>
            <a:r>
              <a:rPr lang="en-US" dirty="0">
                <a:sym typeface="Wingdings"/>
              </a:rPr>
              <a:t>.  You’ll need it for your tutorial .</a:t>
            </a:r>
            <a:endParaRPr lang="en-US" dirty="0"/>
          </a:p>
          <a:p>
            <a:r>
              <a:rPr lang="en-US" dirty="0" err="1"/>
              <a:t>GitLab</a:t>
            </a:r>
            <a:endParaRPr lang="en-US" dirty="0"/>
          </a:p>
          <a:p>
            <a:pPr marL="160020" indent="-342900">
              <a:buFont typeface="Arial" charset="0"/>
              <a:buChar char="•"/>
            </a:pPr>
            <a:r>
              <a:rPr lang="en-US" b="0" dirty="0">
                <a:hlinkClick r:id="rId5"/>
              </a:rPr>
              <a:t>http://gitlab.org/</a:t>
            </a:r>
            <a:endParaRPr lang="en-US" b="0" dirty="0"/>
          </a:p>
          <a:p>
            <a:r>
              <a:rPr lang="en-US" dirty="0" err="1"/>
              <a:t>Git</a:t>
            </a:r>
            <a:r>
              <a:rPr lang="en-US" dirty="0"/>
              <a:t> and SVN Comparison</a:t>
            </a:r>
          </a:p>
          <a:p>
            <a:pPr lvl="1"/>
            <a:r>
              <a:rPr lang="en-US" dirty="0">
                <a:hlinkClick r:id="rId6"/>
              </a:rPr>
              <a:t>https://git.wiki.kernel.org/index.php/GitSvnComparison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7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Syntactically correct statement throws an exception: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tweepy</a:t>
            </a:r>
            <a:r>
              <a:rPr lang="en-US" b="0" dirty="0"/>
              <a:t> (Python Twitter API) returns “Rate limit exceeded”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sqlite</a:t>
            </a:r>
            <a:r>
              <a:rPr lang="en-US" b="0" dirty="0"/>
              <a:t> (a file-based database) returns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IntegrityError</a:t>
            </a:r>
            <a:endParaRPr lang="en-US" b="0" dirty="0">
              <a:latin typeface="Courier" charset="0"/>
              <a:ea typeface="Courier" charset="0"/>
              <a:cs typeface="Courier" charset="0"/>
            </a:endParaRPr>
          </a:p>
          <a:p>
            <a:endParaRPr lang="en-US" b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3462727"/>
            <a:ext cx="7997252" cy="302662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print('Python', </a:t>
            </a:r>
            <a:r>
              <a:rPr lang="en-US" sz="2400" dirty="0" err="1">
                <a:latin typeface="Courier" charset="0"/>
                <a:ea typeface="Courier" charset="0"/>
                <a:cs typeface="Courier" charset="0"/>
              </a:rPr>
              <a:t>python_version</a:t>
            </a: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())</a:t>
            </a:r>
          </a:p>
          <a:p>
            <a:endParaRPr lang="en-US" sz="24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try:</a:t>
            </a:r>
          </a:p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n-US" sz="2400" dirty="0" err="1">
                <a:latin typeface="Courier" charset="0"/>
                <a:ea typeface="Courier" charset="0"/>
                <a:cs typeface="Courier" charset="0"/>
              </a:rPr>
              <a:t>cause_a_NameError</a:t>
            </a:r>
            <a:endParaRPr lang="en-US" sz="24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except </a:t>
            </a:r>
            <a:r>
              <a:rPr lang="en-US" sz="2400" dirty="0" err="1">
                <a:latin typeface="Courier" charset="0"/>
                <a:ea typeface="Courier" charset="0"/>
                <a:cs typeface="Courier" charset="0"/>
              </a:rPr>
              <a:t>NameError</a:t>
            </a: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 as err:</a:t>
            </a:r>
          </a:p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	print(err, '-&gt; some extra text')</a:t>
            </a:r>
          </a:p>
        </p:txBody>
      </p:sp>
    </p:spTree>
    <p:extLst>
      <p:ext uri="{BB962C8B-B14F-4D97-AF65-F5344CB8AC3E}">
        <p14:creationId xmlns:p14="http://schemas.microsoft.com/office/powerpoint/2010/main" val="363270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2 vs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Python 3 is intentionally </a:t>
            </a:r>
            <a:r>
              <a:rPr lang="en-US" dirty="0">
                <a:solidFill>
                  <a:schemeClr val="tx2"/>
                </a:solidFill>
              </a:rPr>
              <a:t>backwards incompatible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(But not </a:t>
            </a:r>
            <a:r>
              <a:rPr lang="en-US" b="0" i="1" dirty="0"/>
              <a:t>that</a:t>
            </a:r>
            <a:r>
              <a:rPr lang="en-US" b="0" dirty="0"/>
              <a:t> incompatible)</a:t>
            </a:r>
          </a:p>
          <a:p>
            <a:r>
              <a:rPr lang="en-US" dirty="0"/>
              <a:t>Biggest changes that matter for us: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print “statement”</a:t>
            </a:r>
            <a:r>
              <a:rPr lang="en-US" b="0" dirty="0"/>
              <a:t>	</a:t>
            </a:r>
            <a:r>
              <a:rPr lang="en-US" b="0" dirty="0">
                <a:sym typeface="Wingdings"/>
              </a:rPr>
              <a:t> </a:t>
            </a: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print(“function”)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1/2 = 0			 1/2 = 0.5</a:t>
            </a:r>
            <a:r>
              <a:rPr lang="en-US" b="0" dirty="0">
                <a:ea typeface="Courier" charset="0"/>
                <a:cs typeface="Courier" charset="0"/>
                <a:sym typeface="Wingdings"/>
              </a:rPr>
              <a:t> and </a:t>
            </a: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1//2 = 0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ea typeface="Courier" charset="0"/>
                <a:cs typeface="Courier" charset="0"/>
                <a:sym typeface="Wingdings"/>
              </a:rPr>
              <a:t>ASCII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  <a:sym typeface="Wingdings"/>
              </a:rPr>
              <a:t>str</a:t>
            </a:r>
            <a:r>
              <a:rPr lang="en-US" b="0" dirty="0">
                <a:ea typeface="Courier" charset="0"/>
                <a:cs typeface="Courier" charset="0"/>
                <a:sym typeface="Wingdings"/>
              </a:rPr>
              <a:t> default 		 default Unicode</a:t>
            </a:r>
          </a:p>
          <a:p>
            <a:r>
              <a:rPr lang="en-US" dirty="0">
                <a:ea typeface="Courier" charset="0"/>
                <a:cs typeface="Courier" charset="0"/>
                <a:sym typeface="Wingdings"/>
              </a:rPr>
              <a:t>Namespace ambiguity fixed:</a:t>
            </a:r>
          </a:p>
          <a:p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	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  <a:sym typeface="Wingdings"/>
              </a:rPr>
              <a:t>i</a:t>
            </a: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 = 1</a:t>
            </a:r>
          </a:p>
          <a:p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	[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  <a:sym typeface="Wingdings"/>
              </a:rPr>
              <a:t>i</a:t>
            </a: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 for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  <a:sym typeface="Wingdings"/>
              </a:rPr>
              <a:t>i</a:t>
            </a: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 in range(5)]</a:t>
            </a:r>
          </a:p>
          <a:p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	print(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  <a:sym typeface="Wingdings"/>
              </a:rPr>
              <a:t>i</a:t>
            </a: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)   # ????????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052873" cy="1371600"/>
          </a:xfrm>
        </p:spPr>
        <p:txBody>
          <a:bodyPr/>
          <a:lstStyle/>
          <a:p>
            <a:r>
              <a:rPr lang="en-US" dirty="0"/>
              <a:t>To any Curmudgeons </a:t>
            </a:r>
            <a:r>
              <a:rPr lang="mr-IN" dirty="0"/>
              <a:t>…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ym typeface="Wingdings"/>
              </a:rPr>
              <a:t>If you’re going to use Python 2 anyway, u</a:t>
            </a:r>
            <a:r>
              <a:rPr lang="en-US" dirty="0"/>
              <a:t>se the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_future_</a:t>
            </a:r>
            <a:r>
              <a:rPr lang="en-US" dirty="0"/>
              <a:t> module: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Python 3 introduces features that will throw runtime errors in Python 2 (e.g.,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with</a:t>
            </a:r>
            <a:r>
              <a:rPr lang="en-US" b="0" dirty="0"/>
              <a:t> statements)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_future_</a:t>
            </a:r>
            <a:r>
              <a:rPr lang="en-US" b="0" dirty="0">
                <a:ea typeface="Courier" charset="0"/>
                <a:cs typeface="Courier" charset="0"/>
              </a:rPr>
              <a:t> module incrementally brings 3 functionality into 2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https://</a:t>
            </a:r>
            <a:r>
              <a:rPr lang="en-US" b="0" dirty="0" err="1"/>
              <a:t>docs.python.org</a:t>
            </a:r>
            <a:r>
              <a:rPr lang="en-US" b="0" dirty="0"/>
              <a:t>/2/library/__</a:t>
            </a:r>
            <a:r>
              <a:rPr lang="en-US" b="0" dirty="0" err="1"/>
              <a:t>future__.html</a:t>
            </a:r>
            <a:endParaRPr lang="en-US" b="0" dirty="0">
              <a:latin typeface="Courier" charset="0"/>
              <a:ea typeface="Courier" charset="0"/>
              <a:cs typeface="Courier" charset="0"/>
            </a:endParaRPr>
          </a:p>
          <a:p>
            <a:br>
              <a:rPr lang="en-US" b="0" dirty="0">
                <a:latin typeface="Courier" charset="0"/>
                <a:ea typeface="Courier" charset="0"/>
                <a:cs typeface="Courier" charset="0"/>
              </a:rPr>
            </a:b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from _future_ import division</a:t>
            </a:r>
          </a:p>
          <a:p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from _future_ import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print_function</a:t>
            </a:r>
            <a:endParaRPr lang="en-US" b="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from _future_ import please_just_use_python_3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40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</a:t>
            </a:r>
            <a:r>
              <a:rPr lang="en-US" dirty="0" err="1"/>
              <a:t>vS</a:t>
            </a:r>
            <a:r>
              <a:rPr lang="en-US" dirty="0"/>
              <a:t> R (For Data Scientists)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049475" cy="466319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There is no right answer here!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Python is a “full” programming language </a:t>
            </a:r>
            <a:r>
              <a:rPr lang="mr-IN" dirty="0"/>
              <a:t>–</a:t>
            </a:r>
            <a:r>
              <a:rPr lang="en-US" dirty="0"/>
              <a:t> easier to integrate with systems in the field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R has a more mature set of pure stats libraries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mr-IN" dirty="0"/>
              <a:t>…</a:t>
            </a:r>
            <a:r>
              <a:rPr lang="en-US" dirty="0"/>
              <a:t> but Python is catching up quickly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mr-IN" dirty="0"/>
              <a:t>…</a:t>
            </a:r>
            <a:r>
              <a:rPr lang="en-US" dirty="0"/>
              <a:t> and is already ahead </a:t>
            </a:r>
            <a:r>
              <a:rPr lang="en-US" dirty="0">
                <a:solidFill>
                  <a:schemeClr val="tx2"/>
                </a:solidFill>
              </a:rPr>
              <a:t>specifically for ML</a:t>
            </a:r>
            <a:r>
              <a:rPr lang="en-US" dirty="0"/>
              <a:t>.</a:t>
            </a:r>
          </a:p>
          <a:p>
            <a:r>
              <a:rPr lang="en-US" dirty="0"/>
              <a:t>You will see Python more in the tech industry.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358" y="1558719"/>
            <a:ext cx="4375879" cy="3737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2675BC-1EE3-AE48-8799-7F4F6C114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075" y="4210049"/>
            <a:ext cx="40132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5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Plenty of tutorials on the web: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https://</a:t>
            </a:r>
            <a:r>
              <a:rPr lang="en-US" b="0" dirty="0" err="1"/>
              <a:t>www.learnpython.org</a:t>
            </a:r>
            <a:r>
              <a:rPr lang="en-US" b="0" dirty="0"/>
              <a:t>/</a:t>
            </a:r>
          </a:p>
          <a:p>
            <a:endParaRPr lang="en-US" dirty="0"/>
          </a:p>
          <a:p>
            <a:r>
              <a:rPr lang="en-US" dirty="0"/>
              <a:t>Come hang out at office hours (or chat with me privately)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Office hours are on the website/Piazza very soon.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Also, email me – I realize your schedules are not like undergrads’ schedules </a:t>
            </a:r>
            <a:r>
              <a:rPr lang="en-US" b="0" dirty="0">
                <a:sym typeface="Wingdings" pitchFamily="2" charset="2"/>
              </a:rPr>
              <a:t>.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7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299803" y="-254833"/>
            <a:ext cx="9638675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299804" y="6233714"/>
            <a:ext cx="9638675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476"/>
            <a:ext cx="9144000" cy="60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98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973321"/>
          </a:xfrm>
        </p:spPr>
        <p:txBody>
          <a:bodyPr/>
          <a:lstStyle/>
          <a:p>
            <a:r>
              <a:rPr lang="en-US" dirty="0"/>
              <a:t>Register on Piazza: </a:t>
            </a:r>
            <a:r>
              <a:rPr lang="en-US" b="0" dirty="0" err="1">
                <a:latin typeface="Helvetica Neue" charset="0"/>
              </a:rPr>
              <a:t>piazza.com</a:t>
            </a:r>
            <a:r>
              <a:rPr lang="en-US" b="0" dirty="0">
                <a:latin typeface="Helvetica Neue" charset="0"/>
              </a:rPr>
              <a:t>/</a:t>
            </a:r>
            <a:r>
              <a:rPr lang="en-US" b="0" dirty="0" err="1">
                <a:latin typeface="Helvetica Neue" charset="0"/>
              </a:rPr>
              <a:t>umd</a:t>
            </a:r>
            <a:r>
              <a:rPr lang="en-US" b="0" dirty="0">
                <a:latin typeface="Helvetica Neue" charset="0"/>
              </a:rPr>
              <a:t>/fall2018/cmsc641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 am a hypocrite!  Somehow wasn’t getting notifications – I will be much more responsive from here on out.</a:t>
            </a:r>
          </a:p>
          <a:p>
            <a:r>
              <a:rPr lang="en-US" b="0" dirty="0"/>
              <a:t>	</a:t>
            </a:r>
          </a:p>
          <a:p>
            <a:r>
              <a:rPr lang="en-US" dirty="0"/>
              <a:t>Office Hours: 6pm-7pm on Wednesdays, and also by appointment, or via email/text, or …</a:t>
            </a:r>
          </a:p>
          <a:p>
            <a:endParaRPr lang="en-US" b="0" dirty="0"/>
          </a:p>
          <a:p>
            <a:r>
              <a:rPr lang="en-US" dirty="0"/>
              <a:t>Reminder: Weekly quizzes, due on Mondays at noon (except first one that was due today)</a:t>
            </a:r>
          </a:p>
          <a:p>
            <a:endParaRPr lang="en-US" dirty="0"/>
          </a:p>
          <a:p>
            <a:r>
              <a:rPr lang="en-US" dirty="0"/>
              <a:t>Project 1 will be released soon (early next week)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1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sp>
        <p:nvSpPr>
          <p:cNvPr id="3" name="Down Arrow 2"/>
          <p:cNvSpPr/>
          <p:nvPr/>
        </p:nvSpPr>
        <p:spPr>
          <a:xfrm rot="7906186">
            <a:off x="2020921" y="3620013"/>
            <a:ext cx="959371" cy="2322535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869" y="5226470"/>
            <a:ext cx="3263926" cy="11024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47181" y="5375369"/>
            <a:ext cx="1543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</a:t>
            </a:r>
          </a:p>
        </p:txBody>
      </p:sp>
    </p:spTree>
    <p:extLst>
      <p:ext uri="{BB962C8B-B14F-4D97-AF65-F5344CB8AC3E}">
        <p14:creationId xmlns:p14="http://schemas.microsoft.com/office/powerpoint/2010/main" val="1797289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5823679" cy="1371600"/>
          </a:xfrm>
        </p:spPr>
        <p:txBody>
          <a:bodyPr/>
          <a:lstStyle/>
          <a:p>
            <a:r>
              <a:rPr lang="en-US" dirty="0" err="1"/>
              <a:t>GotTa</a:t>
            </a:r>
            <a:r>
              <a:rPr lang="en-US" dirty="0"/>
              <a:t> Catch ‘</a:t>
            </a:r>
            <a:r>
              <a:rPr lang="en-US" dirty="0" err="1"/>
              <a:t>Em</a:t>
            </a:r>
            <a:r>
              <a:rPr lang="en-US" dirty="0"/>
              <a:t> 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Five ways to get data: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Direct download and load from local storage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Generate locally via downloaded code (e.g., simulation)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Query data from a database (covered in a few lectures)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Query an API from the intra/internet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Scrape data from a webpage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0479" y="464693"/>
            <a:ext cx="1657246" cy="165724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351491" y="3582649"/>
            <a:ext cx="2938070" cy="749508"/>
            <a:chOff x="5351491" y="3582649"/>
            <a:chExt cx="2938070" cy="749508"/>
          </a:xfrm>
        </p:grpSpPr>
        <p:sp>
          <p:nvSpPr>
            <p:cNvPr id="6" name="Right Brace 5"/>
            <p:cNvSpPr/>
            <p:nvPr/>
          </p:nvSpPr>
          <p:spPr>
            <a:xfrm>
              <a:off x="5351491" y="3582649"/>
              <a:ext cx="329784" cy="749508"/>
            </a:xfrm>
            <a:prstGeom prst="rightBrac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711253" y="3762532"/>
              <a:ext cx="25783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Covered today.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1345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Wherefore art thou, API?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web-based </a:t>
            </a:r>
            <a:r>
              <a:rPr lang="en-US" dirty="0">
                <a:solidFill>
                  <a:schemeClr val="tx2"/>
                </a:solidFill>
              </a:rPr>
              <a:t>A</a:t>
            </a:r>
            <a:r>
              <a:rPr lang="en-US" dirty="0"/>
              <a:t>pplication </a:t>
            </a:r>
            <a:r>
              <a:rPr lang="en-US" dirty="0">
                <a:solidFill>
                  <a:schemeClr val="tx2"/>
                </a:solidFill>
              </a:rPr>
              <a:t>P</a:t>
            </a:r>
            <a:r>
              <a:rPr lang="en-US" dirty="0"/>
              <a:t>rogramming </a:t>
            </a:r>
            <a:r>
              <a:rPr lang="en-US" dirty="0">
                <a:solidFill>
                  <a:schemeClr val="tx2"/>
                </a:solidFill>
              </a:rPr>
              <a:t>I</a:t>
            </a:r>
            <a:r>
              <a:rPr lang="en-US" dirty="0"/>
              <a:t>nterface (API) like we’ll be using in this class is a contract between a server and a user stating:</a:t>
            </a:r>
          </a:p>
          <a:p>
            <a:pPr algn="ctr"/>
            <a:br>
              <a:rPr lang="en-US" dirty="0"/>
            </a:br>
            <a:r>
              <a:rPr lang="en-US" dirty="0">
                <a:solidFill>
                  <a:schemeClr val="tx2"/>
                </a:solidFill>
              </a:rPr>
              <a:t>“If you send me a specific request, I will return some information in a structured and documented format.”</a:t>
            </a:r>
          </a:p>
          <a:p>
            <a:endParaRPr lang="en-US" dirty="0"/>
          </a:p>
          <a:p>
            <a:r>
              <a:rPr lang="en-US" dirty="0"/>
              <a:t>(More generally, APIs can also perform actions, may not be web-based, be a set of protocols for communicating between processes, between an application and an OS, etc.)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24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“Send me a specific request”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web API queries we’ll be doing will use HTTP requests: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conda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 install </a:t>
            </a:r>
            <a:r>
              <a:rPr lang="mr-IN" b="0" dirty="0">
                <a:latin typeface="Courier" charset="0"/>
                <a:ea typeface="Courier" charset="0"/>
                <a:cs typeface="Courier" charset="0"/>
              </a:rPr>
              <a:t>–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c anaconda requests=2.12.4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docs.python-requests.org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/master/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27219" y="2592027"/>
            <a:ext cx="7997252" cy="80745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requests.get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(	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'https://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api.github.com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/user'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,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							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auth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'user'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,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'pass'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)   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27219" y="4016098"/>
            <a:ext cx="7997252" cy="43891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200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27219" y="3488336"/>
            <a:ext cx="7997252" cy="4389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r.status_code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27219" y="4543860"/>
            <a:ext cx="7997252" cy="4389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r.headers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[‘content-type’]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27219" y="5071622"/>
            <a:ext cx="7997252" cy="43891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‘application/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json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; charset=utf8’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27219" y="5599384"/>
            <a:ext cx="7997252" cy="4389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r.json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27219" y="6127145"/>
            <a:ext cx="7997252" cy="43891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{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u'private_gists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': 419,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u'total_private_repos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': 77, ...}</a:t>
            </a:r>
          </a:p>
        </p:txBody>
      </p:sp>
    </p:spTree>
    <p:extLst>
      <p:ext uri="{BB962C8B-B14F-4D97-AF65-F5344CB8AC3E}">
        <p14:creationId xmlns:p14="http://schemas.microsoft.com/office/powerpoint/2010/main" val="287611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 Requests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https://</a:t>
            </a:r>
            <a:r>
              <a:rPr lang="en-US" b="0" dirty="0" err="1"/>
              <a:t>www.google.com</a:t>
            </a:r>
            <a:r>
              <a:rPr lang="en-US" b="0" dirty="0"/>
              <a:t>/</a:t>
            </a:r>
            <a:r>
              <a:rPr lang="en-US" dirty="0"/>
              <a:t>?q=cmsc641&amp;tbs=</a:t>
            </a:r>
            <a:r>
              <a:rPr lang="en-US" dirty="0" err="1"/>
              <a:t>qdr:m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 GET Request:</a:t>
            </a:r>
          </a:p>
          <a:p>
            <a:r>
              <a:rPr lang="en-US" dirty="0"/>
              <a:t>GET /?q=cmsc641&amp;tbs=</a:t>
            </a:r>
            <a:r>
              <a:rPr lang="en-US" dirty="0" err="1"/>
              <a:t>qdr:m</a:t>
            </a:r>
            <a:r>
              <a:rPr lang="en-US" dirty="0"/>
              <a:t> HTTP/1.1</a:t>
            </a:r>
            <a:br>
              <a:rPr lang="en-US" dirty="0"/>
            </a:br>
            <a:r>
              <a:rPr lang="en-US" dirty="0"/>
              <a:t>Host: </a:t>
            </a:r>
            <a:r>
              <a:rPr lang="en-US" dirty="0" err="1"/>
              <a:t>www.google.com</a:t>
            </a:r>
            <a:br>
              <a:rPr lang="en-US" dirty="0"/>
            </a:br>
            <a:r>
              <a:rPr lang="en-US" dirty="0"/>
              <a:t>User-Agent:</a:t>
            </a:r>
            <a:r>
              <a:rPr lang="en-US" sz="1200" dirty="0"/>
              <a:t> Mozilla/5.0 (X11; Linux x86_64; rv:10.0.1) Gecko/20100101 Firefox/10.0.1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54242" y="2313806"/>
            <a:ext cx="4864307" cy="599007"/>
            <a:chOff x="1154242" y="2313806"/>
            <a:chExt cx="4864307" cy="59900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4242" y="2313806"/>
              <a:ext cx="1798820" cy="59900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650104" y="2428643"/>
              <a:ext cx="23684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??????????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427219" y="4570727"/>
            <a:ext cx="7997252" cy="149890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params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{ “q”: “cmsc641”, “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tbs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”: “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qdr:m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 }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requests.get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	“https://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www.google.com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”,</a:t>
            </a:r>
            <a:br>
              <a:rPr lang="en-US" dirty="0">
                <a:latin typeface="Courier" charset="0"/>
                <a:ea typeface="Courier" charset="0"/>
                <a:cs typeface="Courier" charset="0"/>
              </a:rPr>
            </a:br>
            <a:r>
              <a:rPr lang="en-US" dirty="0">
                <a:latin typeface="Courier" charset="0"/>
                <a:ea typeface="Courier" charset="0"/>
                <a:cs typeface="Courier" charset="0"/>
              </a:rPr>
              <a:t>						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params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params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68248" y="6056030"/>
            <a:ext cx="5636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*be careful with https:// calls;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requests</a:t>
            </a:r>
            <a:r>
              <a:rPr lang="en-US" sz="1400" dirty="0"/>
              <a:t> will not verify SSL by default</a:t>
            </a:r>
          </a:p>
        </p:txBody>
      </p:sp>
    </p:spTree>
    <p:extLst>
      <p:ext uri="{BB962C8B-B14F-4D97-AF65-F5344CB8AC3E}">
        <p14:creationId xmlns:p14="http://schemas.microsoft.com/office/powerpoint/2010/main" val="277648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Restful APIs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class will just </a:t>
            </a:r>
            <a:r>
              <a:rPr lang="en-US" dirty="0">
                <a:solidFill>
                  <a:schemeClr val="tx2"/>
                </a:solidFill>
              </a:rPr>
              <a:t>query</a:t>
            </a:r>
            <a:r>
              <a:rPr lang="en-US" dirty="0"/>
              <a:t> web APIs, but full web APIs typically allow more.</a:t>
            </a:r>
          </a:p>
          <a:p>
            <a:r>
              <a:rPr lang="en-US" dirty="0">
                <a:solidFill>
                  <a:schemeClr val="tx2"/>
                </a:solidFill>
              </a:rPr>
              <a:t>Re</a:t>
            </a:r>
            <a:r>
              <a:rPr lang="en-US" dirty="0"/>
              <a:t>presentational </a:t>
            </a:r>
            <a:r>
              <a:rPr lang="en-US" dirty="0">
                <a:solidFill>
                  <a:schemeClr val="tx2"/>
                </a:solidFill>
              </a:rPr>
              <a:t>S</a:t>
            </a:r>
            <a:r>
              <a:rPr lang="en-US" dirty="0"/>
              <a:t>tate </a:t>
            </a:r>
            <a:r>
              <a:rPr lang="en-US" dirty="0">
                <a:solidFill>
                  <a:schemeClr val="tx2"/>
                </a:solidFill>
              </a:rPr>
              <a:t>T</a:t>
            </a:r>
            <a:r>
              <a:rPr lang="en-US" dirty="0"/>
              <a:t>ransfer (RESTful) APIs: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GET</a:t>
            </a:r>
            <a:r>
              <a:rPr lang="en-US" b="0" dirty="0"/>
              <a:t>: perform query, return data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POST</a:t>
            </a:r>
            <a:r>
              <a:rPr lang="en-US" b="0" dirty="0"/>
              <a:t>: create a new entry or object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PUT</a:t>
            </a:r>
            <a:r>
              <a:rPr lang="en-US" b="0" dirty="0"/>
              <a:t>: update an existing entry or object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DELETE</a:t>
            </a:r>
            <a:r>
              <a:rPr lang="en-US" b="0" dirty="0"/>
              <a:t>: delete an existing entry or object</a:t>
            </a:r>
          </a:p>
          <a:p>
            <a:r>
              <a:rPr lang="en-US" dirty="0"/>
              <a:t>Can be more intricate, but verbs (“put”) align with 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821" y="5693681"/>
            <a:ext cx="2762010" cy="117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4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798039" cy="1371600"/>
          </a:xfrm>
        </p:spPr>
        <p:txBody>
          <a:bodyPr/>
          <a:lstStyle/>
          <a:p>
            <a:r>
              <a:rPr lang="en-US" dirty="0"/>
              <a:t>Querying </a:t>
            </a:r>
            <a:r>
              <a:rPr lang="en-US"/>
              <a:t>a Restful API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Stateless</a:t>
            </a:r>
            <a:r>
              <a:rPr lang="en-US" dirty="0"/>
              <a:t>: with every request, you send along a token/authentication of who you are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GitHub is more than a </a:t>
            </a:r>
            <a:r>
              <a:rPr lang="en-US" dirty="0" err="1"/>
              <a:t>GETHub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PUT/POST/DELETE can edit your repositories, etc.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Try it out: https://</a:t>
            </a:r>
            <a:r>
              <a:rPr lang="en-US" b="0" dirty="0" err="1"/>
              <a:t>github.com</a:t>
            </a:r>
            <a:r>
              <a:rPr lang="en-US" b="0" dirty="0"/>
              <a:t>/settings/tokens/new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26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27219" y="2532069"/>
            <a:ext cx="7997252" cy="149890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token = ”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super_secret_token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requests.get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(“https://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github.com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/user”,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				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params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={”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access_token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”: token})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print(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r.content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27219" y="4136018"/>
            <a:ext cx="7997252" cy="43891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{"login":”JohnDickerson","id":</a:t>
            </a:r>
            <a:r>
              <a:rPr lang="nl-NL" dirty="0">
                <a:latin typeface="Courier" charset="0"/>
                <a:ea typeface="Courier" charset="0"/>
                <a:cs typeface="Courier" charset="0"/>
              </a:rPr>
              <a:t>472985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,"avatar_url":"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ht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…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09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Authentication and OAuth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Old and busted: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New hotness: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What if I wanted to grant an app access to, e.g., my Facebook account </a:t>
            </a:r>
            <a:r>
              <a:rPr lang="en-US" b="0" dirty="0">
                <a:solidFill>
                  <a:schemeClr val="tx2"/>
                </a:solidFill>
              </a:rPr>
              <a:t>without</a:t>
            </a:r>
            <a:r>
              <a:rPr lang="en-US" b="0" dirty="0"/>
              <a:t> giving that app my password?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OAuth: grants </a:t>
            </a:r>
            <a:r>
              <a:rPr lang="en-US" b="0" dirty="0">
                <a:solidFill>
                  <a:schemeClr val="tx2"/>
                </a:solidFill>
              </a:rPr>
              <a:t>access tokens </a:t>
            </a:r>
            <a:r>
              <a:rPr lang="en-US" b="0" dirty="0"/>
              <a:t>that give (possibly incomplete) access to a user or app without exposing a password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27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27219" y="2232269"/>
            <a:ext cx="7997252" cy="149890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requests.get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(“https://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api.github.com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/user”,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				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auth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=(“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JohnDickerson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”, “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ILoveKittens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”))</a:t>
            </a:r>
          </a:p>
        </p:txBody>
      </p:sp>
    </p:spTree>
    <p:extLst>
      <p:ext uri="{BB962C8B-B14F-4D97-AF65-F5344CB8AC3E}">
        <p14:creationId xmlns:p14="http://schemas.microsoft.com/office/powerpoint/2010/main" val="420377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“</a:t>
            </a:r>
            <a:r>
              <a:rPr lang="mr-IN" dirty="0"/>
              <a:t>…</a:t>
            </a:r>
            <a:r>
              <a:rPr lang="en-US" dirty="0"/>
              <a:t> I will return information in a structured format.”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we’ve queried a server using a well-formed GET request via the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requests</a:t>
            </a:r>
            <a:r>
              <a:rPr lang="en-US" dirty="0"/>
              <a:t> Python module.  What comes back?</a:t>
            </a:r>
          </a:p>
          <a:p>
            <a:r>
              <a:rPr lang="en-US" dirty="0"/>
              <a:t>General structured data: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C</a:t>
            </a:r>
            <a:r>
              <a:rPr lang="en-US" b="0" dirty="0"/>
              <a:t>omma-</a:t>
            </a:r>
            <a:r>
              <a:rPr lang="en-US" b="0" dirty="0">
                <a:solidFill>
                  <a:schemeClr val="tx2"/>
                </a:solidFill>
              </a:rPr>
              <a:t>S</a:t>
            </a:r>
            <a:r>
              <a:rPr lang="en-US" b="0" dirty="0"/>
              <a:t>eparated </a:t>
            </a:r>
            <a:r>
              <a:rPr lang="en-US" b="0" dirty="0">
                <a:solidFill>
                  <a:schemeClr val="tx2"/>
                </a:solidFill>
              </a:rPr>
              <a:t>V</a:t>
            </a:r>
            <a:r>
              <a:rPr lang="en-US" b="0" dirty="0"/>
              <a:t>alue (CSV) files &amp; strings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>
                <a:solidFill>
                  <a:schemeClr val="tx2"/>
                </a:solidFill>
              </a:rPr>
              <a:t>J</a:t>
            </a:r>
            <a:r>
              <a:rPr lang="en-US" b="0" dirty="0" err="1"/>
              <a:t>ava</a:t>
            </a:r>
            <a:r>
              <a:rPr lang="en-US" b="0" dirty="0" err="1">
                <a:solidFill>
                  <a:schemeClr val="tx2"/>
                </a:solidFill>
              </a:rPr>
              <a:t>s</a:t>
            </a:r>
            <a:r>
              <a:rPr lang="en-US" b="0" dirty="0" err="1"/>
              <a:t>cript</a:t>
            </a:r>
            <a:r>
              <a:rPr lang="en-US" b="0" dirty="0"/>
              <a:t> </a:t>
            </a:r>
            <a:r>
              <a:rPr lang="en-US" b="0" dirty="0">
                <a:solidFill>
                  <a:schemeClr val="tx2"/>
                </a:solidFill>
              </a:rPr>
              <a:t>O</a:t>
            </a:r>
            <a:r>
              <a:rPr lang="en-US" b="0" dirty="0"/>
              <a:t>bject </a:t>
            </a:r>
            <a:r>
              <a:rPr lang="en-US" b="0" dirty="0">
                <a:solidFill>
                  <a:schemeClr val="tx2"/>
                </a:solidFill>
              </a:rPr>
              <a:t>N</a:t>
            </a:r>
            <a:r>
              <a:rPr lang="en-US" b="0" dirty="0"/>
              <a:t>otation (JSON) files &amp; strings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HTML, XHTML, XML files &amp; strings</a:t>
            </a:r>
          </a:p>
          <a:p>
            <a:r>
              <a:rPr lang="en-US" dirty="0"/>
              <a:t>Domain-specific structured data: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Shapefiles: geospatial vector data (</a:t>
            </a:r>
            <a:r>
              <a:rPr lang="en-US" b="0" dirty="0" err="1"/>
              <a:t>OpenStreetMap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RVT files: architectural planning (Autodesk Revit)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You can make up your own!  </a:t>
            </a:r>
            <a:r>
              <a:rPr lang="en-US" b="0" dirty="0">
                <a:solidFill>
                  <a:schemeClr val="tx2"/>
                </a:solidFill>
              </a:rPr>
              <a:t>Always document it.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4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 err="1"/>
              <a:t>GraphQL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 alternative to REST and ad-hoc </a:t>
            </a:r>
            <a:r>
              <a:rPr lang="en-US" dirty="0" err="1"/>
              <a:t>webservice</a:t>
            </a:r>
            <a:r>
              <a:rPr lang="en-US" dirty="0"/>
              <a:t> architectures</a:t>
            </a:r>
          </a:p>
          <a:p>
            <a:pPr lvl="1"/>
            <a:r>
              <a:rPr lang="en-US" dirty="0"/>
              <a:t>Developed internally by Facebook and released publicly</a:t>
            </a:r>
          </a:p>
          <a:p>
            <a:r>
              <a:rPr lang="en-US" dirty="0"/>
              <a:t>Unlike REST, the requester specifies the format of the response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26401" y="6468633"/>
            <a:ext cx="6083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https://dev-</a:t>
            </a:r>
            <a:r>
              <a:rPr lang="en-US" sz="16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blog.apollodata.com</a:t>
            </a:r>
            <a:r>
              <a:rPr lang="en-US" sz="1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/graphql-vs-rest-5d425123e34b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CDEA2F-B7E2-8C42-A1C1-B023BC81382D}"/>
              </a:ext>
            </a:extLst>
          </p:cNvPr>
          <p:cNvGrpSpPr/>
          <p:nvPr/>
        </p:nvGrpSpPr>
        <p:grpSpPr>
          <a:xfrm>
            <a:off x="457200" y="3117954"/>
            <a:ext cx="8746404" cy="2698230"/>
            <a:chOff x="457200" y="3117954"/>
            <a:chExt cx="8746404" cy="269823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005F150-8687-D84F-AC22-089811944B1C}"/>
                </a:ext>
              </a:extLst>
            </p:cNvPr>
            <p:cNvGrpSpPr/>
            <p:nvPr/>
          </p:nvGrpSpPr>
          <p:grpSpPr>
            <a:xfrm>
              <a:off x="457200" y="3222885"/>
              <a:ext cx="2940128" cy="2593299"/>
              <a:chOff x="457200" y="3222885"/>
              <a:chExt cx="2940128" cy="259329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7200" y="3533476"/>
                <a:ext cx="2940128" cy="2282708"/>
              </a:xfrm>
              <a:prstGeom prst="rect">
                <a:avLst/>
              </a:prstGeom>
            </p:spPr>
          </p:pic>
          <p:cxnSp>
            <p:nvCxnSpPr>
              <p:cNvPr id="9" name="Straight Arrow Connector 8"/>
              <p:cNvCxnSpPr/>
              <p:nvPr/>
            </p:nvCxnSpPr>
            <p:spPr>
              <a:xfrm flipH="1">
                <a:off x="1783830" y="3222885"/>
                <a:ext cx="143434" cy="31059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B26F8C-9ACE-614F-B780-B2A8FF0F1F96}"/>
                </a:ext>
              </a:extLst>
            </p:cNvPr>
            <p:cNvGrpSpPr/>
            <p:nvPr/>
          </p:nvGrpSpPr>
          <p:grpSpPr>
            <a:xfrm>
              <a:off x="3625928" y="3117954"/>
              <a:ext cx="5577676" cy="2313489"/>
              <a:chOff x="3625928" y="3117954"/>
              <a:chExt cx="5577676" cy="2313489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25928" y="3780651"/>
                <a:ext cx="5577676" cy="1650792"/>
              </a:xfrm>
              <a:prstGeom prst="rect">
                <a:avLst/>
              </a:prstGeom>
            </p:spPr>
          </p:pic>
          <p:cxnSp>
            <p:nvCxnSpPr>
              <p:cNvPr id="11" name="Straight Arrow Connector 10"/>
              <p:cNvCxnSpPr/>
              <p:nvPr/>
            </p:nvCxnSpPr>
            <p:spPr>
              <a:xfrm>
                <a:off x="6041036" y="3117954"/>
                <a:ext cx="29980" cy="6626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4584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 Lifecycle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92705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20001" cy="1371600"/>
          </a:xfrm>
        </p:spPr>
        <p:txBody>
          <a:bodyPr/>
          <a:lstStyle/>
          <a:p>
            <a:r>
              <a:rPr lang="en-US" dirty="0"/>
              <a:t>APIs and Microservices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of APIs growing rapidly, especially because of increasing trend towards “microservices”</a:t>
            </a:r>
          </a:p>
          <a:p>
            <a:r>
              <a:rPr lang="en-US" dirty="0">
                <a:hlinkClick r:id="rId3"/>
              </a:rPr>
              <a:t>OpenAPI (Swagger) Specification</a:t>
            </a:r>
            <a:r>
              <a:rPr lang="en-US" dirty="0"/>
              <a:t> emerging as a standard for exposing APIs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028" name="Picture 4" descr="icroservicesInt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2615"/>
            <a:ext cx="8077200" cy="3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79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CSV Files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599"/>
            <a:ext cx="7772400" cy="4973321"/>
          </a:xfrm>
        </p:spPr>
        <p:txBody>
          <a:bodyPr>
            <a:normAutofit/>
          </a:bodyPr>
          <a:lstStyle/>
          <a:p>
            <a:r>
              <a:rPr lang="en-US" dirty="0"/>
              <a:t>Any CSV reader worth anything can parse files with any delimiter, not just a comma (e.g., “TSV” for tab-separated)</a:t>
            </a:r>
          </a:p>
          <a:p>
            <a:r>
              <a:rPr lang="en-US" sz="1600" b="0" dirty="0"/>
              <a:t>1,26-Jan,Introduction,—,"pdf, </a:t>
            </a:r>
            <a:r>
              <a:rPr lang="en-US" sz="1600" b="0" dirty="0" err="1"/>
              <a:t>pptx</a:t>
            </a:r>
            <a:r>
              <a:rPr lang="en-US" sz="1600" b="0" dirty="0"/>
              <a:t>",Dickerson,</a:t>
            </a:r>
            <a:br>
              <a:rPr lang="en-US" sz="1600" b="0" dirty="0"/>
            </a:br>
            <a:r>
              <a:rPr lang="en-US" sz="1600" b="0" dirty="0"/>
              <a:t>2,31-Jan,Scraping Data with </a:t>
            </a:r>
            <a:r>
              <a:rPr lang="en-US" sz="1600" b="0" dirty="0" err="1"/>
              <a:t>Python,Anaconda's</a:t>
            </a:r>
            <a:r>
              <a:rPr lang="en-US" sz="1600" b="0" dirty="0"/>
              <a:t> Test </a:t>
            </a:r>
            <a:r>
              <a:rPr lang="en-US" sz="1600" b="0" dirty="0" err="1"/>
              <a:t>Drive.,,Dickerson</a:t>
            </a:r>
            <a:r>
              <a:rPr lang="en-US" sz="1600" b="0" dirty="0"/>
              <a:t>,</a:t>
            </a:r>
            <a:br>
              <a:rPr lang="en-US" sz="1600" b="0" dirty="0"/>
            </a:br>
            <a:r>
              <a:rPr lang="en-US" sz="1600" b="0" dirty="0"/>
              <a:t>3,2-Feb,"Vectors, Matrices, and </a:t>
            </a:r>
            <a:r>
              <a:rPr lang="en-US" sz="1600" b="0" dirty="0" err="1"/>
              <a:t>Dataframes</a:t>
            </a:r>
            <a:r>
              <a:rPr lang="en-US" sz="1600" b="0" dirty="0"/>
              <a:t>",Introduction to </a:t>
            </a:r>
            <a:r>
              <a:rPr lang="en-US" sz="1600" b="0" dirty="0" err="1"/>
              <a:t>pandas.,,Dickerson</a:t>
            </a:r>
            <a:r>
              <a:rPr lang="en-US" sz="1600" b="0" dirty="0"/>
              <a:t>,</a:t>
            </a:r>
            <a:br>
              <a:rPr lang="en-US" sz="1600" b="0" dirty="0"/>
            </a:br>
            <a:r>
              <a:rPr lang="en-US" sz="1600" b="0" dirty="0"/>
              <a:t>4,7-Feb,Jupyter notebook </a:t>
            </a:r>
            <a:r>
              <a:rPr lang="en-US" sz="1600" b="0" dirty="0" err="1"/>
              <a:t>lab,,,"Denis</a:t>
            </a:r>
            <a:r>
              <a:rPr lang="en-US" sz="1600" b="0" dirty="0"/>
              <a:t>, </a:t>
            </a:r>
            <a:r>
              <a:rPr lang="en-US" sz="1600" b="0" dirty="0" err="1"/>
              <a:t>Anant</a:t>
            </a:r>
            <a:r>
              <a:rPr lang="en-US" sz="1600" b="0" dirty="0"/>
              <a:t>, &amp; Neil",</a:t>
            </a:r>
            <a:br>
              <a:rPr lang="en-US" sz="1600" b="0" dirty="0"/>
            </a:br>
            <a:r>
              <a:rPr lang="en-US" sz="1600" b="0" dirty="0"/>
              <a:t>5,9-Feb,Best Practices for Data Science </a:t>
            </a:r>
            <a:r>
              <a:rPr lang="en-US" sz="1600" b="0" dirty="0" err="1"/>
              <a:t>Projects,,,Dickerson</a:t>
            </a:r>
            <a:r>
              <a:rPr lang="en-US" sz="1600" b="0" dirty="0"/>
              <a:t>,</a:t>
            </a:r>
            <a:endParaRPr lang="en-US" b="0" dirty="0"/>
          </a:p>
          <a:p>
            <a:r>
              <a:rPr lang="en-US" dirty="0"/>
              <a:t>Don’t write your own CSV or JSON parser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(We’ll use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pandas</a:t>
            </a:r>
            <a:r>
              <a:rPr lang="en-US" dirty="0"/>
              <a:t> to do this much more easily and efficiently)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31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698230" y="2353456"/>
            <a:ext cx="1124262" cy="614596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/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790669" y="3090472"/>
            <a:ext cx="1124262" cy="614596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/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57200" y="4305924"/>
            <a:ext cx="7997252" cy="149890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import csv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with open(“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schedule.csv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”, ”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rb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”) as f: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reader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csv.reader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(f, delimiter=“,”,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quotechar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=’”’)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for row in reader: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	print(row)</a:t>
            </a:r>
          </a:p>
        </p:txBody>
      </p:sp>
    </p:spTree>
    <p:extLst>
      <p:ext uri="{BB962C8B-B14F-4D97-AF65-F5344CB8AC3E}">
        <p14:creationId xmlns:p14="http://schemas.microsoft.com/office/powerpoint/2010/main" val="5232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378315" cy="1371600"/>
          </a:xfrm>
        </p:spPr>
        <p:txBody>
          <a:bodyPr/>
          <a:lstStyle/>
          <a:p>
            <a:r>
              <a:rPr lang="en-US" dirty="0"/>
              <a:t>JSON Files &amp; Strings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JSON is a method for </a:t>
            </a:r>
            <a:r>
              <a:rPr lang="en-US" dirty="0">
                <a:solidFill>
                  <a:schemeClr val="tx2"/>
                </a:solidFill>
              </a:rPr>
              <a:t>serializing</a:t>
            </a:r>
            <a:r>
              <a:rPr lang="en-US" dirty="0"/>
              <a:t> objects: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Convert object into a string (Java: “implements Serializable”)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Deserialization</a:t>
            </a:r>
            <a:r>
              <a:rPr lang="en-US" b="0" dirty="0"/>
              <a:t> converts a string back to an object</a:t>
            </a:r>
          </a:p>
          <a:p>
            <a:r>
              <a:rPr lang="en-US" dirty="0"/>
              <a:t>Easy for humans to read (and sanity check, edit)</a:t>
            </a:r>
          </a:p>
          <a:p>
            <a:r>
              <a:rPr lang="en-US" dirty="0"/>
              <a:t>Defined by three universal data structures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383" y="3954372"/>
            <a:ext cx="4464154" cy="843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Images from: http://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www.json.org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83" y="4784603"/>
            <a:ext cx="4462272" cy="8432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235" y="4797933"/>
            <a:ext cx="0" cy="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383" y="5503884"/>
            <a:ext cx="4462272" cy="207443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988987" y="4114542"/>
            <a:ext cx="2443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Python dictionary, Java Map, hash table, </a:t>
            </a:r>
            <a:r>
              <a:rPr lang="en-US" sz="1400" dirty="0" err="1"/>
              <a:t>etc</a:t>
            </a:r>
            <a:r>
              <a:rPr lang="en-US" sz="1400" dirty="0"/>
              <a:t> </a:t>
            </a:r>
            <a:r>
              <a:rPr lang="mr-IN" sz="1400" dirty="0"/>
              <a:t>…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988987" y="4944595"/>
            <a:ext cx="2443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Python list, Java array, vector, </a:t>
            </a:r>
            <a:r>
              <a:rPr lang="en-US" sz="1400" dirty="0" err="1"/>
              <a:t>etc</a:t>
            </a:r>
            <a:r>
              <a:rPr lang="en-US" sz="1400" dirty="0"/>
              <a:t> </a:t>
            </a:r>
            <a:r>
              <a:rPr lang="mr-IN" sz="1400" dirty="0"/>
              <a:t>…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988987" y="5805624"/>
            <a:ext cx="24433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Python string, float, </a:t>
            </a:r>
            <a:r>
              <a:rPr lang="en-US" sz="1400" dirty="0" err="1"/>
              <a:t>int</a:t>
            </a:r>
            <a:r>
              <a:rPr lang="en-US" sz="1400" dirty="0"/>
              <a:t>, </a:t>
            </a:r>
            <a:r>
              <a:rPr lang="en-US" sz="1400" dirty="0" err="1"/>
              <a:t>boolean</a:t>
            </a:r>
            <a:r>
              <a:rPr lang="en-US" sz="1400" dirty="0"/>
              <a:t>, JSON object, JSON array, </a:t>
            </a:r>
            <a:r>
              <a:rPr lang="mr-IN" sz="1400" dirty="0"/>
              <a:t>…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812383" y="6126163"/>
            <a:ext cx="4462272" cy="145215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8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1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JSON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built-in types: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“Strings”</a:t>
            </a:r>
            <a:r>
              <a:rPr lang="en-US" dirty="0"/>
              <a:t>,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1.0</a:t>
            </a:r>
            <a:r>
              <a:rPr lang="en-US" dirty="0"/>
              <a:t>,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True</a:t>
            </a:r>
            <a:r>
              <a:rPr lang="en-US" dirty="0"/>
              <a:t>,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False</a:t>
            </a:r>
            <a:r>
              <a:rPr lang="en-US" dirty="0"/>
              <a:t>,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None</a:t>
            </a:r>
          </a:p>
          <a:p>
            <a:r>
              <a:rPr lang="en-US" dirty="0"/>
              <a:t>Lists: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[“Goodbye”, “Cruel”, “World”]</a:t>
            </a:r>
          </a:p>
          <a:p>
            <a:r>
              <a:rPr lang="en-US" dirty="0"/>
              <a:t>Dictionaries: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{“hello”: “bonjour”, “goodbye”, “au revoir”}</a:t>
            </a:r>
          </a:p>
          <a:p>
            <a:r>
              <a:rPr lang="en-US" dirty="0"/>
              <a:t>Dictionaries within lists within dictionaries within lists:</a:t>
            </a:r>
          </a:p>
          <a:p>
            <a:r>
              <a:rPr lang="en-US" sz="1800" b="0" dirty="0">
                <a:latin typeface="Courier" charset="0"/>
                <a:ea typeface="Courier" charset="0"/>
                <a:cs typeface="Courier" charset="0"/>
              </a:rPr>
              <a:t>[1, 2, {“Help”:[</a:t>
            </a:r>
            <a:br>
              <a:rPr lang="en-US" sz="1800" b="0" dirty="0">
                <a:latin typeface="Courier" charset="0"/>
                <a:ea typeface="Courier" charset="0"/>
                <a:cs typeface="Courier" charset="0"/>
              </a:rPr>
            </a:br>
            <a:r>
              <a:rPr lang="en-US" sz="1800" b="0" dirty="0">
                <a:latin typeface="Courier" charset="0"/>
                <a:ea typeface="Courier" charset="0"/>
                <a:cs typeface="Courier" charset="0"/>
              </a:rPr>
              <a:t>		  “I’m”, {“trapped”: “in”}, </a:t>
            </a:r>
            <a:br>
              <a:rPr lang="en-US" sz="1800" b="0" dirty="0">
                <a:latin typeface="Courier" charset="0"/>
                <a:ea typeface="Courier" charset="0"/>
                <a:cs typeface="Courier" charset="0"/>
              </a:rPr>
            </a:br>
            <a:r>
              <a:rPr lang="en-US" sz="1800" b="0" dirty="0">
                <a:latin typeface="Courier" charset="0"/>
                <a:ea typeface="Courier" charset="0"/>
                <a:cs typeface="Courier" charset="0"/>
              </a:rPr>
              <a:t>		  “CMSC641”</a:t>
            </a:r>
            <a:br>
              <a:rPr lang="en-US" sz="1800" b="0" dirty="0">
                <a:latin typeface="Courier" charset="0"/>
                <a:ea typeface="Courier" charset="0"/>
                <a:cs typeface="Courier" charset="0"/>
              </a:rPr>
            </a:br>
            <a:r>
              <a:rPr lang="en-US" sz="1800" b="0" dirty="0">
                <a:latin typeface="Courier" charset="0"/>
                <a:ea typeface="Courier" charset="0"/>
                <a:cs typeface="Courier" charset="0"/>
              </a:rPr>
              <a:t>		  ]}]</a:t>
            </a:r>
            <a:endParaRPr lang="en-US" b="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1409" y="4244897"/>
            <a:ext cx="1881266" cy="188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49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JSON From Twitter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34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24318"/>
            <a:ext cx="7997252" cy="120389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0" dirty="0">
                <a:latin typeface="Courier" charset="0"/>
                <a:ea typeface="Courier" charset="0"/>
                <a:cs typeface="Courier" charset="0"/>
              </a:rPr>
              <a:t>GET https://</a:t>
            </a:r>
            <a:r>
              <a:rPr lang="en-US" sz="1600" b="0" dirty="0" err="1">
                <a:latin typeface="Courier" charset="0"/>
                <a:ea typeface="Courier" charset="0"/>
                <a:cs typeface="Courier" charset="0"/>
              </a:rPr>
              <a:t>api.twitter.com</a:t>
            </a:r>
            <a:r>
              <a:rPr lang="en-US" sz="1600" b="0" dirty="0">
                <a:latin typeface="Courier" charset="0"/>
                <a:ea typeface="Courier" charset="0"/>
                <a:cs typeface="Courier" charset="0"/>
              </a:rPr>
              <a:t>/1.1/friends/</a:t>
            </a:r>
            <a:r>
              <a:rPr lang="en-US" sz="1600" b="0" dirty="0" err="1">
                <a:latin typeface="Courier" charset="0"/>
                <a:ea typeface="Courier" charset="0"/>
                <a:cs typeface="Courier" charset="0"/>
              </a:rPr>
              <a:t>list.json?cursor</a:t>
            </a:r>
            <a:r>
              <a:rPr lang="en-US" sz="1600" b="0" dirty="0">
                <a:latin typeface="Courier" charset="0"/>
                <a:ea typeface="Courier" charset="0"/>
                <a:cs typeface="Courier" charset="0"/>
              </a:rPr>
              <a:t>=-1&amp;screen_name=</a:t>
            </a:r>
            <a:r>
              <a:rPr lang="en-US" sz="1600" b="0" dirty="0" err="1">
                <a:latin typeface="Courier" charset="0"/>
                <a:ea typeface="Courier" charset="0"/>
                <a:cs typeface="Courier" charset="0"/>
              </a:rPr>
              <a:t>twitterapi&amp;skip_status</a:t>
            </a:r>
            <a:r>
              <a:rPr lang="en-US" sz="1600" b="0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sz="1600" b="0" dirty="0" err="1">
                <a:latin typeface="Courier" charset="0"/>
                <a:ea typeface="Courier" charset="0"/>
                <a:cs typeface="Courier" charset="0"/>
              </a:rPr>
              <a:t>true&amp;include_user_entities</a:t>
            </a:r>
            <a:r>
              <a:rPr lang="en-US" sz="1600" b="0" dirty="0">
                <a:latin typeface="Courier" charset="0"/>
                <a:ea typeface="Courier" charset="0"/>
                <a:cs typeface="Courier" charset="0"/>
              </a:rPr>
              <a:t>=false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" y="2895918"/>
            <a:ext cx="7997252" cy="345991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/>
              <a:t>{</a:t>
            </a:r>
            <a:br>
              <a:rPr lang="en-US" sz="1600" dirty="0"/>
            </a:br>
            <a:r>
              <a:rPr lang="en-US" sz="1600" dirty="0"/>
              <a:t>	"</a:t>
            </a:r>
            <a:r>
              <a:rPr lang="en-US" sz="1600" dirty="0" err="1"/>
              <a:t>previous_cursor</a:t>
            </a:r>
            <a:r>
              <a:rPr lang="en-US" sz="1600" dirty="0"/>
              <a:t>": 0,</a:t>
            </a:r>
          </a:p>
          <a:p>
            <a:r>
              <a:rPr lang="en-US" sz="1600" dirty="0"/>
              <a:t>	"</a:t>
            </a:r>
            <a:r>
              <a:rPr lang="en-US" sz="1600" dirty="0" err="1"/>
              <a:t>previous_cursor_str</a:t>
            </a:r>
            <a:r>
              <a:rPr lang="en-US" sz="1600" dirty="0"/>
              <a:t>": "0",</a:t>
            </a:r>
          </a:p>
          <a:p>
            <a:r>
              <a:rPr lang="en-US" sz="1600" dirty="0"/>
              <a:t>	"</a:t>
            </a:r>
            <a:r>
              <a:rPr lang="en-US" sz="1600" dirty="0" err="1"/>
              <a:t>next_cursor</a:t>
            </a:r>
            <a:r>
              <a:rPr lang="en-US" sz="1600" dirty="0"/>
              <a:t>": 1333504313713126852,</a:t>
            </a:r>
          </a:p>
          <a:p>
            <a:r>
              <a:rPr lang="en-US" sz="1600" dirty="0"/>
              <a:t>	"users": [{</a:t>
            </a:r>
          </a:p>
          <a:p>
            <a:r>
              <a:rPr lang="en-US" sz="1600" dirty="0"/>
              <a:t>		"</a:t>
            </a:r>
            <a:r>
              <a:rPr lang="en-US" sz="1600" dirty="0" err="1"/>
              <a:t>profile_sidebar_fill_color</a:t>
            </a:r>
            <a:r>
              <a:rPr lang="en-US" sz="1600" dirty="0"/>
              <a:t>": "252429",</a:t>
            </a:r>
          </a:p>
          <a:p>
            <a:r>
              <a:rPr lang="en-US" sz="1600" dirty="0"/>
              <a:t>		"</a:t>
            </a:r>
            <a:r>
              <a:rPr lang="en-US" sz="1600" dirty="0" err="1"/>
              <a:t>profile_sidebar_border_color</a:t>
            </a:r>
            <a:r>
              <a:rPr lang="en-US" sz="1600" dirty="0"/>
              <a:t>": "181A1E",</a:t>
            </a:r>
          </a:p>
          <a:p>
            <a:r>
              <a:rPr lang="en-US" sz="1600" dirty="0"/>
              <a:t>		"</a:t>
            </a:r>
            <a:r>
              <a:rPr lang="en-US" sz="1600" dirty="0" err="1"/>
              <a:t>profile_background_tile</a:t>
            </a:r>
            <a:r>
              <a:rPr lang="en-US" sz="1600" dirty="0"/>
              <a:t>": false,</a:t>
            </a:r>
          </a:p>
          <a:p>
            <a:r>
              <a:rPr lang="en-US" sz="1600" dirty="0"/>
              <a:t>		"name": "Sylvain Carle",</a:t>
            </a:r>
          </a:p>
          <a:p>
            <a:r>
              <a:rPr lang="en-US" sz="1600" dirty="0"/>
              <a:t>		"</a:t>
            </a:r>
            <a:r>
              <a:rPr lang="en-US" sz="1600" dirty="0" err="1"/>
              <a:t>profile_image_url</a:t>
            </a:r>
            <a:r>
              <a:rPr lang="en-US" sz="1600" dirty="0"/>
              <a:t>": "http://a0.twimg.com/</a:t>
            </a:r>
            <a:r>
              <a:rPr lang="en-US" sz="1600" dirty="0" err="1"/>
              <a:t>profile_images</a:t>
            </a:r>
            <a:r>
              <a:rPr lang="en-US" sz="1600" dirty="0"/>
              <a:t>/2838630046/4b82e286a659fae310012520f4f756bb_normal.png",</a:t>
            </a:r>
          </a:p>
          <a:p>
            <a:r>
              <a:rPr lang="en-US" sz="1600" dirty="0"/>
              <a:t>		"</a:t>
            </a:r>
            <a:r>
              <a:rPr lang="en-US" sz="1600" dirty="0" err="1"/>
              <a:t>created_at</a:t>
            </a:r>
            <a:r>
              <a:rPr lang="en-US" sz="1600" dirty="0"/>
              <a:t>": "Thu Jan 18 00:10:45 +0000 2007", </a:t>
            </a:r>
            <a:r>
              <a:rPr lang="mr-IN" sz="1600" dirty="0"/>
              <a:t>…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41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Parsing JSON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Repeat: </a:t>
            </a:r>
            <a:r>
              <a:rPr lang="en-US" dirty="0">
                <a:solidFill>
                  <a:schemeClr val="tx2"/>
                </a:solidFill>
              </a:rPr>
              <a:t>don’t</a:t>
            </a:r>
            <a:r>
              <a:rPr lang="en-US" dirty="0"/>
              <a:t> write your own CSV or JSON parser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https://</a:t>
            </a:r>
            <a:r>
              <a:rPr lang="en-US" b="0" dirty="0" err="1"/>
              <a:t>news.ycombinator.com</a:t>
            </a:r>
            <a:r>
              <a:rPr lang="en-US" b="0" dirty="0"/>
              <a:t>/</a:t>
            </a:r>
            <a:r>
              <a:rPr lang="en-US" b="0" dirty="0" err="1"/>
              <a:t>item?id</a:t>
            </a:r>
            <a:r>
              <a:rPr lang="en-US" b="0" dirty="0"/>
              <a:t>=7796268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rsdy.github.io</a:t>
            </a:r>
            <a:r>
              <a:rPr lang="en-US" b="0" dirty="0"/>
              <a:t>/posts/</a:t>
            </a:r>
            <a:r>
              <a:rPr lang="en-US" b="0" dirty="0" err="1"/>
              <a:t>dont_write_your_json_parser_plz.html</a:t>
            </a:r>
            <a:endParaRPr lang="en-US" b="0" dirty="0"/>
          </a:p>
          <a:p>
            <a:r>
              <a:rPr lang="en-US" dirty="0"/>
              <a:t>Python comes with a fine JSON parser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35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3511447"/>
            <a:ext cx="7997252" cy="195996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json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requests.get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“https://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api.twitter.com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/1.1/statuses/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user_timeline.json?screen_name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JohnPDickerson&amp;count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=100”,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auth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auth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data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json.loads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r.content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5645227"/>
            <a:ext cx="7997252" cy="961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json.load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some_file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  # loads JSON from a file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json.dump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json_obj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some_file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  # writes JSON to file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json.dumps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json_obj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  # returns JSON string</a:t>
            </a:r>
          </a:p>
        </p:txBody>
      </p:sp>
    </p:spTree>
    <p:extLst>
      <p:ext uri="{BB962C8B-B14F-4D97-AF65-F5344CB8AC3E}">
        <p14:creationId xmlns:p14="http://schemas.microsoft.com/office/powerpoint/2010/main" val="276395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XML, XHTML, HTML files and Strings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Still hugely popular online, but JSON has essentially replaced XML for: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Asynchronous browser </a:t>
            </a:r>
            <a:r>
              <a:rPr lang="en-US" b="0" dirty="0">
                <a:sym typeface="Wingdings"/>
              </a:rPr>
              <a:t> </a:t>
            </a:r>
            <a:r>
              <a:rPr lang="en-US" b="0" dirty="0"/>
              <a:t>server calls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Many (most?) newer web APIs</a:t>
            </a:r>
          </a:p>
          <a:p>
            <a:r>
              <a:rPr lang="en-US" dirty="0"/>
              <a:t>XML is a hierarchical markup language:</a:t>
            </a:r>
          </a:p>
          <a:p>
            <a:r>
              <a:rPr lang="en-US" sz="1700" b="0" dirty="0">
                <a:latin typeface="Courier" charset="0"/>
                <a:ea typeface="Courier" charset="0"/>
                <a:cs typeface="Courier" charset="0"/>
              </a:rPr>
              <a:t>&lt;tag attribute=“value1”&gt;</a:t>
            </a:r>
            <a:br>
              <a:rPr lang="en-US" sz="1700" b="0" dirty="0">
                <a:latin typeface="Courier" charset="0"/>
                <a:ea typeface="Courier" charset="0"/>
                <a:cs typeface="Courier" charset="0"/>
              </a:rPr>
            </a:br>
            <a:r>
              <a:rPr lang="en-US" sz="1700" b="0" dirty="0">
                <a:latin typeface="Courier" charset="0"/>
                <a:ea typeface="Courier" charset="0"/>
                <a:cs typeface="Courier" charset="0"/>
              </a:rPr>
              <a:t>	&lt;</a:t>
            </a:r>
            <a:r>
              <a:rPr lang="en-US" sz="1700" b="0" dirty="0" err="1">
                <a:latin typeface="Courier" charset="0"/>
                <a:ea typeface="Courier" charset="0"/>
                <a:cs typeface="Courier" charset="0"/>
              </a:rPr>
              <a:t>subtag</a:t>
            </a:r>
            <a:r>
              <a:rPr lang="en-US" sz="1700" b="0" dirty="0">
                <a:latin typeface="Courier" charset="0"/>
                <a:ea typeface="Courier" charset="0"/>
                <a:cs typeface="Courier" charset="0"/>
              </a:rPr>
              <a:t>&gt;</a:t>
            </a:r>
            <a:br>
              <a:rPr lang="en-US" sz="1700" b="0" dirty="0">
                <a:latin typeface="Courier" charset="0"/>
                <a:ea typeface="Courier" charset="0"/>
                <a:cs typeface="Courier" charset="0"/>
              </a:rPr>
            </a:br>
            <a:r>
              <a:rPr lang="en-US" sz="1700" b="0" dirty="0">
                <a:latin typeface="Courier" charset="0"/>
                <a:ea typeface="Courier" charset="0"/>
                <a:cs typeface="Courier" charset="0"/>
              </a:rPr>
              <a:t>		Some cool words or values go here!</a:t>
            </a:r>
            <a:br>
              <a:rPr lang="en-US" sz="1700" b="0" dirty="0">
                <a:latin typeface="Courier" charset="0"/>
                <a:ea typeface="Courier" charset="0"/>
                <a:cs typeface="Courier" charset="0"/>
              </a:rPr>
            </a:br>
            <a:r>
              <a:rPr lang="en-US" sz="1700" b="0" dirty="0">
                <a:latin typeface="Courier" charset="0"/>
                <a:ea typeface="Courier" charset="0"/>
                <a:cs typeface="Courier" charset="0"/>
              </a:rPr>
              <a:t>	&lt;/</a:t>
            </a:r>
            <a:r>
              <a:rPr lang="en-US" sz="1700" b="0" dirty="0" err="1">
                <a:latin typeface="Courier" charset="0"/>
                <a:ea typeface="Courier" charset="0"/>
                <a:cs typeface="Courier" charset="0"/>
              </a:rPr>
              <a:t>subtag</a:t>
            </a:r>
            <a:r>
              <a:rPr lang="en-US" sz="1700" b="0" dirty="0">
                <a:latin typeface="Courier" charset="0"/>
                <a:ea typeface="Courier" charset="0"/>
                <a:cs typeface="Courier" charset="0"/>
              </a:rPr>
              <a:t>&gt;</a:t>
            </a:r>
            <a:br>
              <a:rPr lang="en-US" sz="1700" b="0" dirty="0">
                <a:latin typeface="Courier" charset="0"/>
                <a:ea typeface="Courier" charset="0"/>
                <a:cs typeface="Courier" charset="0"/>
              </a:rPr>
            </a:br>
            <a:r>
              <a:rPr lang="en-US" sz="1700" b="0" dirty="0">
                <a:latin typeface="Courier" charset="0"/>
                <a:ea typeface="Courier" charset="0"/>
                <a:cs typeface="Courier" charset="0"/>
              </a:rPr>
              <a:t>	&lt;</a:t>
            </a:r>
            <a:r>
              <a:rPr lang="en-US" sz="1700" b="0" dirty="0" err="1">
                <a:latin typeface="Courier" charset="0"/>
                <a:ea typeface="Courier" charset="0"/>
                <a:cs typeface="Courier" charset="0"/>
              </a:rPr>
              <a:t>openclosetag</a:t>
            </a:r>
            <a:r>
              <a:rPr lang="en-US" sz="1700" b="0" dirty="0">
                <a:latin typeface="Courier" charset="0"/>
                <a:ea typeface="Courier" charset="0"/>
                <a:cs typeface="Courier" charset="0"/>
              </a:rPr>
              <a:t> attribute=“value2” /&gt;</a:t>
            </a:r>
            <a:br>
              <a:rPr lang="en-US" sz="1700" b="0" dirty="0">
                <a:latin typeface="Courier" charset="0"/>
                <a:ea typeface="Courier" charset="0"/>
                <a:cs typeface="Courier" charset="0"/>
              </a:rPr>
            </a:br>
            <a:r>
              <a:rPr lang="en-US" sz="1700" b="0" dirty="0">
                <a:latin typeface="Courier" charset="0"/>
                <a:ea typeface="Courier" charset="0"/>
                <a:cs typeface="Courier" charset="0"/>
              </a:rPr>
              <a:t>&lt;/tag&gt;</a:t>
            </a:r>
            <a:endParaRPr lang="en-US" b="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/>
              <a:t>You probably won’t see much XML, but you will see plenty of HTML, its substantially less well-behaved cousin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30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7A761-2B1D-C24B-BE75-EC10FB83D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 Object Model (DOM)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31599-E002-0A43-9151-E61D8B519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57C5E0-78BF-114A-8BA9-B6E70E569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450" y="1739899"/>
            <a:ext cx="4273550" cy="441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665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Scraping HTML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HTML </a:t>
            </a:r>
            <a:r>
              <a:rPr lang="mr-IN" dirty="0"/>
              <a:t>–</a:t>
            </a:r>
            <a:r>
              <a:rPr lang="en-US" dirty="0"/>
              <a:t> the specification </a:t>
            </a:r>
            <a:r>
              <a:rPr lang="mr-IN" dirty="0"/>
              <a:t>–</a:t>
            </a:r>
            <a:r>
              <a:rPr lang="en-US" dirty="0"/>
              <a:t> is fairly pure</a:t>
            </a:r>
          </a:p>
          <a:p>
            <a:r>
              <a:rPr lang="en-US" dirty="0"/>
              <a:t>HTML </a:t>
            </a:r>
            <a:r>
              <a:rPr lang="mr-IN" dirty="0"/>
              <a:t>–</a:t>
            </a:r>
            <a:r>
              <a:rPr lang="en-US" dirty="0"/>
              <a:t> what you find on the web </a:t>
            </a:r>
            <a:r>
              <a:rPr lang="mr-IN" dirty="0"/>
              <a:t>–</a:t>
            </a:r>
            <a:r>
              <a:rPr lang="en-US" dirty="0"/>
              <a:t> is horrifying</a:t>
            </a:r>
          </a:p>
          <a:p>
            <a:r>
              <a:rPr lang="en-US" dirty="0"/>
              <a:t>We’ll use </a:t>
            </a:r>
            <a:r>
              <a:rPr lang="en-US" dirty="0" err="1"/>
              <a:t>BeautifulSoup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conda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 install -c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asmeurer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 beautiful-soup=4.3.2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466" y="1404937"/>
            <a:ext cx="1630154" cy="163015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57200" y="3511446"/>
            <a:ext cx="7997252" cy="321447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import requests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from bs4 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BeautifulSoup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requests.get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“https://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cs.umd.edu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/class/fall2018/cmsc641/” 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root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BeautifulSoup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r.content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root.find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(“div”, id=“schedule”)\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.find(“table”)\              # find all schedule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.find(“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tbody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”).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findAll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(“a”)  # links for CMSC641</a:t>
            </a:r>
          </a:p>
        </p:txBody>
      </p:sp>
    </p:spTree>
    <p:extLst>
      <p:ext uri="{BB962C8B-B14F-4D97-AF65-F5344CB8AC3E}">
        <p14:creationId xmlns:p14="http://schemas.microsoft.com/office/powerpoint/2010/main" val="103746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web scraper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599"/>
            <a:ext cx="7620000" cy="497332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Totally not hypothetical situation: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You really want to learn about data science, so you choose to download all of this year’s CMSC641 lecture slides to wallpaper your room </a:t>
            </a:r>
            <a:r>
              <a:rPr lang="mr-IN" b="0" dirty="0"/>
              <a:t>…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mr-IN" b="0" dirty="0"/>
              <a:t>…</a:t>
            </a:r>
            <a:r>
              <a:rPr lang="en-US" b="0" dirty="0"/>
              <a:t> but you now have carpal tunnel syndrome from clicking refresh on Piazza last night, and can no longer click on the PDF and PPTX links.</a:t>
            </a:r>
          </a:p>
          <a:p>
            <a:r>
              <a:rPr lang="en-US" dirty="0"/>
              <a:t>Hopeless?  No!  Earlier, you built a scraper to do this!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Sort of.  You only want PDF and PPTX files, not links to other websites or files.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39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4452077"/>
            <a:ext cx="7997252" cy="118422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lnks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root.find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(“div”, id=“schedule”)\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.find(“table”)\              # find all schedule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.find(“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tbody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”).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findAll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(“a”)  # links for CMSC641</a:t>
            </a:r>
          </a:p>
        </p:txBody>
      </p:sp>
    </p:spTree>
    <p:extLst>
      <p:ext uri="{BB962C8B-B14F-4D97-AF65-F5344CB8AC3E}">
        <p14:creationId xmlns:p14="http://schemas.microsoft.com/office/powerpoint/2010/main" val="208432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</p:spTree>
    <p:extLst>
      <p:ext uri="{BB962C8B-B14F-4D97-AF65-F5344CB8AC3E}">
        <p14:creationId xmlns:p14="http://schemas.microsoft.com/office/powerpoint/2010/main" val="38099463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 Expressions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757410" cy="4373563"/>
          </a:xfrm>
        </p:spPr>
        <p:txBody>
          <a:bodyPr/>
          <a:lstStyle/>
          <a:p>
            <a:r>
              <a:rPr lang="en-US" dirty="0"/>
              <a:t>Given a list of URLs (strings), how do I find only those strings that end in *.pdf or *.</a:t>
            </a:r>
            <a:r>
              <a:rPr lang="en-US" dirty="0" err="1"/>
              <a:t>pptx</a:t>
            </a:r>
            <a:r>
              <a:rPr lang="en-US" dirty="0"/>
              <a:t>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Regular expressions!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(Actually Python strings come with a built-in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endswith</a:t>
            </a:r>
            <a:r>
              <a:rPr lang="en-US" b="0" dirty="0"/>
              <a:t> function.)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r>
              <a:rPr lang="en-US" dirty="0"/>
              <a:t>What about .</a:t>
            </a:r>
            <a:r>
              <a:rPr lang="en-US" dirty="0" err="1"/>
              <a:t>pDf</a:t>
            </a:r>
            <a:r>
              <a:rPr lang="en-US" dirty="0"/>
              <a:t> or .</a:t>
            </a:r>
            <a:r>
              <a:rPr lang="en-US" dirty="0" err="1"/>
              <a:t>pPTx</a:t>
            </a:r>
            <a:r>
              <a:rPr lang="en-US" dirty="0"/>
              <a:t>, still legal extensions for PDF/PPTX?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Regular expressions!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(Or cheat the system again: built-in string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lower</a:t>
            </a:r>
            <a:r>
              <a:rPr lang="en-US" b="0" dirty="0"/>
              <a:t> function.)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40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57200" y="3672589"/>
            <a:ext cx="7997252" cy="4389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“this_is_a_filename.pdf”.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endswith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((“.pdf”, “.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pptx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”))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7200" y="5592577"/>
            <a:ext cx="7997252" cy="88317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“tHiS_IS_a_FileNAme.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”.lower().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endswith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br>
              <a:rPr lang="en-US" dirty="0">
                <a:latin typeface="Courier" charset="0"/>
                <a:ea typeface="Courier" charset="0"/>
                <a:cs typeface="Courier" charset="0"/>
              </a:rPr>
            </a:br>
            <a:r>
              <a:rPr lang="en-US" dirty="0">
                <a:latin typeface="Courier" charset="0"/>
                <a:ea typeface="Courier" charset="0"/>
                <a:cs typeface="Courier" charset="0"/>
              </a:rPr>
              <a:t>									   (“.pdf”, “.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pptx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”))</a:t>
            </a:r>
          </a:p>
        </p:txBody>
      </p:sp>
    </p:spTree>
    <p:extLst>
      <p:ext uri="{BB962C8B-B14F-4D97-AF65-F5344CB8AC3E}">
        <p14:creationId xmlns:p14="http://schemas.microsoft.com/office/powerpoint/2010/main" val="172022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21" y="44970"/>
            <a:ext cx="5766841" cy="3923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855" y="4057393"/>
            <a:ext cx="69596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7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92558"/>
            <a:ext cx="6723089" cy="926574"/>
          </a:xfrm>
        </p:spPr>
        <p:txBody>
          <a:bodyPr/>
          <a:lstStyle/>
          <a:p>
            <a:r>
              <a:rPr lang="en-US"/>
              <a:t>Regular Expressions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7850"/>
            <a:ext cx="7620000" cy="4373563"/>
          </a:xfrm>
        </p:spPr>
        <p:txBody>
          <a:bodyPr/>
          <a:lstStyle/>
          <a:p>
            <a:r>
              <a:rPr lang="en-US" dirty="0"/>
              <a:t>Used to </a:t>
            </a:r>
            <a:r>
              <a:rPr lang="en-US" dirty="0">
                <a:solidFill>
                  <a:schemeClr val="tx2"/>
                </a:solidFill>
              </a:rPr>
              <a:t>search</a:t>
            </a:r>
            <a:r>
              <a:rPr lang="en-US" dirty="0"/>
              <a:t> for specific elements, or groups of elements, that match a pattern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42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2113617"/>
            <a:ext cx="7997252" cy="137909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import re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# Find the index of the 1st occurrence of “cmsc641”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match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re.search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(r”cmsc641”, text)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print(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match.start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 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3626375"/>
            <a:ext cx="7997252" cy="72077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# Does start of text match “cmsc641”?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match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re.match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(r”cmsc641”, text)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7200" y="4464579"/>
            <a:ext cx="7997252" cy="128683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# Iterate over all matches for “cmsc641” in text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for match in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re.finditer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(r”cmsc641”, text):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print(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match.start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 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7200" y="5868839"/>
            <a:ext cx="7997252" cy="72077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# Return all matches of “cmsc641” in the text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match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re.findall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(r”cmsc641”, text)</a:t>
            </a:r>
          </a:p>
        </p:txBody>
      </p:sp>
    </p:spTree>
    <p:extLst>
      <p:ext uri="{BB962C8B-B14F-4D97-AF65-F5344CB8AC3E}">
        <p14:creationId xmlns:p14="http://schemas.microsoft.com/office/powerpoint/2010/main" val="136874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7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 Multiple Characters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match sets of characters, or multiple and more elaborate sets and sequences of characters: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the character ‘a’: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the character ‘a’, ‘b’, or ‘c’: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abc</a:t>
            </a:r>
            <a:r>
              <a:rPr lang="en-US" b="0" dirty="0"/>
              <a:t>]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any character except ‘a’, ‘b’, or ‘c’: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[^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abc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]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any digit: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\d</a:t>
            </a:r>
            <a:r>
              <a:rPr lang="en-US" b="0" dirty="0"/>
              <a:t> (=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[0123456789]</a:t>
            </a:r>
            <a:r>
              <a:rPr lang="en-US" b="0" dirty="0"/>
              <a:t> or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[0-9]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any alphanumeric: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\w</a:t>
            </a:r>
            <a:r>
              <a:rPr lang="en-US" b="0" dirty="0"/>
              <a:t> (=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[a-zA-Z0-9_]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any whitespace: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\s</a:t>
            </a:r>
            <a:r>
              <a:rPr lang="en-US" b="0" dirty="0"/>
              <a:t> (=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[ \t\n\r\f\v]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any character: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.</a:t>
            </a:r>
          </a:p>
          <a:p>
            <a:r>
              <a:rPr lang="en-US" dirty="0"/>
              <a:t>Special characters must be escaped: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.^$*+?{}\[]|()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1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Matching sequences and </a:t>
            </a:r>
            <a:r>
              <a:rPr lang="en-US"/>
              <a:t>repeated characters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 few common modifiers (available in Python and most other high-level languages; +, {n}, {n,} </a:t>
            </a:r>
            <a:r>
              <a:rPr lang="en-US" i="1" dirty="0"/>
              <a:t>may</a:t>
            </a:r>
            <a:r>
              <a:rPr lang="en-US" dirty="0"/>
              <a:t> not):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character ‘a’ exactly once: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character ‘a’ zero or once: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a?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character ‘a’ zero or more times: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a*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character ‘a’ one or more times: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a+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character ‘a’ exactly </a:t>
            </a:r>
            <a:r>
              <a:rPr lang="en-US" b="0" i="1" dirty="0"/>
              <a:t>n</a:t>
            </a:r>
            <a:r>
              <a:rPr lang="en-US" b="0" dirty="0"/>
              <a:t> times: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a{n}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ea typeface="Courier" charset="0"/>
                <a:cs typeface="Courier" charset="0"/>
              </a:rPr>
              <a:t>Match character ‘a’ at least n times: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a{n,}</a:t>
            </a:r>
          </a:p>
          <a:p>
            <a:r>
              <a:rPr lang="en-US" b="0" dirty="0"/>
              <a:t>Example: match all instances of “University of &lt;somewhere&gt;” where &lt;somewhere&gt; is an alphanumeric string with at least 3 characters: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\s*University\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sof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\s\w{3,}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Compiled Regexes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83111"/>
          </a:xfrm>
        </p:spPr>
        <p:txBody>
          <a:bodyPr/>
          <a:lstStyle/>
          <a:p>
            <a:r>
              <a:rPr lang="en-US" dirty="0"/>
              <a:t>If you’re going to reuse the same regex many times, or if you aren’t but things are going slowly for some reason, try </a:t>
            </a:r>
            <a:r>
              <a:rPr lang="en-US" dirty="0">
                <a:solidFill>
                  <a:schemeClr val="tx2"/>
                </a:solidFill>
              </a:rPr>
              <a:t>compiling</a:t>
            </a:r>
            <a:r>
              <a:rPr lang="en-US" dirty="0"/>
              <a:t> the regular expression.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https://</a:t>
            </a:r>
            <a:r>
              <a:rPr lang="en-US" b="0" dirty="0" err="1"/>
              <a:t>blog.codinghorror.com</a:t>
            </a:r>
            <a:r>
              <a:rPr lang="en-US" b="0" dirty="0"/>
              <a:t>/to-compile-or-not-to-compile/</a:t>
            </a:r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r>
              <a:rPr lang="en-US" dirty="0"/>
              <a:t>Interested?  CMSC6*, CMSC7*, CMSC8*, talk to 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45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3357801"/>
            <a:ext cx="7997252" cy="247337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# Compile the regular expression “cmsc320”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regex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re.compile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(r”cmsc320”)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# Use it repeatedly to search for matches in text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regex.match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text )    # does start of text match?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regex.search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text )   # find the first match or None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regex.findall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text )  # find all matches</a:t>
            </a:r>
          </a:p>
        </p:txBody>
      </p:sp>
    </p:spTree>
    <p:extLst>
      <p:ext uri="{BB962C8B-B14F-4D97-AF65-F5344CB8AC3E}">
        <p14:creationId xmlns:p14="http://schemas.microsoft.com/office/powerpoint/2010/main" val="418146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we want to know more than just “did we find a match” or “where is the first match” </a:t>
            </a:r>
            <a:r>
              <a:rPr lang="mr-IN" dirty="0"/>
              <a:t>…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Grouping</a:t>
            </a:r>
            <a:r>
              <a:rPr lang="en-US" dirty="0"/>
              <a:t> asks the regex matcher to keep track of certain portions </a:t>
            </a:r>
            <a:r>
              <a:rPr lang="mr-IN" dirty="0"/>
              <a:t>–</a:t>
            </a:r>
            <a:r>
              <a:rPr lang="en-US" dirty="0"/>
              <a:t> surrounded by (parentheses) </a:t>
            </a:r>
            <a:r>
              <a:rPr lang="mr-IN" dirty="0"/>
              <a:t>–</a:t>
            </a:r>
            <a:r>
              <a:rPr lang="en-US" dirty="0"/>
              <a:t> of the match</a:t>
            </a:r>
          </a:p>
          <a:p>
            <a:pPr algn="ctr"/>
            <a:r>
              <a:rPr lang="mr-IN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b="0" dirty="0" err="1">
                <a:latin typeface="Courier New" charset="0"/>
                <a:ea typeface="Courier New" charset="0"/>
                <a:cs typeface="Courier New" charset="0"/>
              </a:rPr>
              <a:t>s</a:t>
            </a:r>
            <a:r>
              <a:rPr lang="mr-IN" b="0" dirty="0">
                <a:latin typeface="Courier New" charset="0"/>
                <a:ea typeface="Courier New" charset="0"/>
                <a:cs typeface="Courier New" charset="0"/>
              </a:rPr>
              <a:t>*([</a:t>
            </a:r>
            <a:r>
              <a:rPr lang="mr-IN" b="0" dirty="0" err="1">
                <a:latin typeface="Courier New" charset="0"/>
                <a:ea typeface="Courier New" charset="0"/>
                <a:cs typeface="Courier New" charset="0"/>
              </a:rPr>
              <a:t>Uu</a:t>
            </a:r>
            <a:r>
              <a:rPr lang="mr-IN" b="0" dirty="0">
                <a:latin typeface="Courier New" charset="0"/>
                <a:ea typeface="Courier New" charset="0"/>
                <a:cs typeface="Courier New" charset="0"/>
              </a:rPr>
              <a:t>]</a:t>
            </a:r>
            <a:r>
              <a:rPr lang="mr-IN" b="0" dirty="0" err="1">
                <a:latin typeface="Courier New" charset="0"/>
                <a:ea typeface="Courier New" charset="0"/>
                <a:cs typeface="Courier New" charset="0"/>
              </a:rPr>
              <a:t>niversity</a:t>
            </a:r>
            <a:r>
              <a:rPr lang="mr-IN" b="0" dirty="0">
                <a:latin typeface="Courier New" charset="0"/>
                <a:ea typeface="Courier New" charset="0"/>
                <a:cs typeface="Courier New" charset="0"/>
              </a:rPr>
              <a:t>)\</a:t>
            </a:r>
            <a:r>
              <a:rPr lang="mr-IN" b="0" dirty="0" err="1">
                <a:latin typeface="Courier New" charset="0"/>
                <a:ea typeface="Courier New" charset="0"/>
                <a:cs typeface="Courier New" charset="0"/>
              </a:rPr>
              <a:t>s</a:t>
            </a:r>
            <a:r>
              <a:rPr lang="mr-IN" b="0" dirty="0">
                <a:latin typeface="Courier New" charset="0"/>
                <a:ea typeface="Courier New" charset="0"/>
                <a:cs typeface="Courier New" charset="0"/>
              </a:rPr>
              <a:t>([</a:t>
            </a:r>
            <a:r>
              <a:rPr lang="mr-IN" b="0" dirty="0" err="1">
                <a:latin typeface="Courier New" charset="0"/>
                <a:ea typeface="Courier New" charset="0"/>
                <a:cs typeface="Courier New" charset="0"/>
              </a:rPr>
              <a:t>Oo</a:t>
            </a:r>
            <a:r>
              <a:rPr lang="mr-IN" b="0" dirty="0">
                <a:latin typeface="Courier New" charset="0"/>
                <a:ea typeface="Courier New" charset="0"/>
                <a:cs typeface="Courier New" charset="0"/>
              </a:rPr>
              <a:t>]</a:t>
            </a:r>
            <a:r>
              <a:rPr lang="mr-IN" b="0" dirty="0" err="1">
                <a:latin typeface="Courier New" charset="0"/>
                <a:ea typeface="Courier New" charset="0"/>
                <a:cs typeface="Courier New" charset="0"/>
              </a:rPr>
              <a:t>f</a:t>
            </a:r>
            <a:r>
              <a:rPr lang="mr-IN" b="0" dirty="0">
                <a:latin typeface="Courier New" charset="0"/>
                <a:ea typeface="Courier New" charset="0"/>
                <a:cs typeface="Courier New" charset="0"/>
              </a:rPr>
              <a:t>)\</a:t>
            </a:r>
            <a:r>
              <a:rPr lang="mr-IN" b="0" dirty="0" err="1">
                <a:latin typeface="Courier New" charset="0"/>
                <a:ea typeface="Courier New" charset="0"/>
                <a:cs typeface="Courier New" charset="0"/>
              </a:rPr>
              <a:t>s</a:t>
            </a:r>
            <a:r>
              <a:rPr lang="mr-IN" b="0" dirty="0">
                <a:latin typeface="Courier New" charset="0"/>
                <a:ea typeface="Courier New" charset="0"/>
                <a:cs typeface="Courier New" charset="0"/>
              </a:rPr>
              <a:t>(\</a:t>
            </a:r>
            <a:r>
              <a:rPr lang="mr-IN" b="0" dirty="0" err="1">
                <a:latin typeface="Courier New" charset="0"/>
                <a:ea typeface="Courier New" charset="0"/>
                <a:cs typeface="Courier New" charset="0"/>
              </a:rPr>
              <a:t>w</a:t>
            </a:r>
            <a:r>
              <a:rPr lang="mr-IN" b="0" dirty="0">
                <a:latin typeface="Courier New" charset="0"/>
                <a:ea typeface="Courier New" charset="0"/>
                <a:cs typeface="Courier New" charset="0"/>
              </a:rPr>
              <a:t>{3,})</a:t>
            </a: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46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4392122"/>
            <a:ext cx="7997252" cy="137909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regex = r”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\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s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*([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Uu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]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niversity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)\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s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([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Oo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]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f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)\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s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(\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w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{3,})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re.search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regex, “university Of Maryland” 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print(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m.groups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 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5892564"/>
            <a:ext cx="7997252" cy="40723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('university', 'Of', 'Maryland')</a:t>
            </a:r>
          </a:p>
        </p:txBody>
      </p:sp>
    </p:spTree>
    <p:extLst>
      <p:ext uri="{BB962C8B-B14F-4D97-AF65-F5344CB8AC3E}">
        <p14:creationId xmlns:p14="http://schemas.microsoft.com/office/powerpoint/2010/main" val="12832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Simple Example: Parse an Email Address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])*(?:(?:(?:[^()&lt;&gt;@,;:\\".\[\]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 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 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])*))*@(?:(?:\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 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 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 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 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])*))*|(?:[^()&lt;&gt;@,;:\\".\[\]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 |(?=[\["()&lt;&gt;@,;:\\".\[\]]))|"(?:[^\"\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 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])*)*\&lt;(?:(?:\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])*(?:@(?:[^()&lt;&gt;@,;:\\".\[\] \000-\031]+(?:(?:(?:\ 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 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 )*))*(?:,@(?:(?:\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 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 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])*))*) *:(?:(?:\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])*)?(?:[^()&lt;&gt;@,;:\\".\[\]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 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 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])*))*@(?:(?:\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\000-\031 ]+(?:(?:(?:\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 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 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 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])*))*\&gt;(?:(?:\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])*)|(?:[^()&lt;&gt;@,;:\\".\[\] \000-\031]+(?:(? 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 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])*)*:(?:(?:\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])*(?:(?:(?:[^()&lt;&gt;@,;:\\".\[\]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 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 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|(?=[\["()&lt;&gt;@,;:\\".\[\]]))|" 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])*))*@(?:(?:\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 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 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 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 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])*))*|(?:[^()&lt;&gt;@,;:\\".\[\] \000- 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 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])*)*\&lt;(?:(?:\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])*(?:@(?:[^()&lt;&gt;@,; 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 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 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 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])*))*(?:,@(?:(?:\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 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 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 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])*))*)*:(?:(?:\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])*)?(?:[^()&lt;&gt;@,;:\\".\[\] \0 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 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 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|(?=[\["()&lt;&gt;@,;:\\".\[\]]))|"(? 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])*))*@(?:(?:\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 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 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 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 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])*))*\&gt;(?:(?:\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])*)(?:,\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s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*( ?:(?:[^()&lt;&gt;@,;:\\".\[\]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 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 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 \["()&lt;&gt;@,;:\\".\[\]]))|"(?:[^\"\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 ])*))*@(?:(?:\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 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 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])*))*|(?: 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 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])*)*\&lt;(?:(?:\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 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])*(?:@(?:[^()&lt;&gt;@,;:\\".\[\]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 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 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 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])*))*(?:,@(?:(?:\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 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 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 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])*))*)*:(?:(?:\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])*)? 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 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 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 *))*@(?:(?:\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 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 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 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])*))*\&gt;(?:( 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])*))*)?;\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s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*)</a:t>
            </a:r>
            <a:endParaRPr lang="en-US" sz="700" b="0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Mail::RFC822::Address Perl module for RFC 822</a:t>
            </a:r>
          </a:p>
        </p:txBody>
      </p:sp>
    </p:spTree>
    <p:extLst>
      <p:ext uri="{BB962C8B-B14F-4D97-AF65-F5344CB8AC3E}">
        <p14:creationId xmlns:p14="http://schemas.microsoft.com/office/powerpoint/2010/main" val="131675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Named Groups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Raw grouping is useful for one-off exploratory analysis, but may get confusing with longer regexes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Much scarier regexes than that email one exist in the wild </a:t>
            </a:r>
            <a:r>
              <a:rPr lang="mr-IN" b="0" dirty="0"/>
              <a:t>…</a:t>
            </a:r>
            <a:endParaRPr lang="en-US" b="0" dirty="0"/>
          </a:p>
          <a:p>
            <a:endParaRPr lang="en-US" b="0" dirty="0"/>
          </a:p>
          <a:p>
            <a:r>
              <a:rPr lang="en-US" dirty="0">
                <a:solidFill>
                  <a:schemeClr val="tx2"/>
                </a:solidFill>
              </a:rPr>
              <a:t>Named groups</a:t>
            </a:r>
            <a:r>
              <a:rPr lang="en-US" dirty="0"/>
              <a:t> let you attach position-independent identifiers to groups in a regex</a:t>
            </a:r>
          </a:p>
          <a:p>
            <a:pPr algn="ctr"/>
            <a:r>
              <a:rPr lang="en-US" b="0" dirty="0">
                <a:latin typeface="Courier New" charset="0"/>
                <a:ea typeface="Courier New" charset="0"/>
                <a:cs typeface="Courier New" charset="0"/>
                <a:sym typeface="Wingdings"/>
              </a:rPr>
              <a:t>(?P&lt;</a:t>
            </a:r>
            <a:r>
              <a:rPr lang="en-US" b="0" dirty="0" err="1">
                <a:latin typeface="Courier New" charset="0"/>
                <a:ea typeface="Courier New" charset="0"/>
                <a:cs typeface="Courier New" charset="0"/>
                <a:sym typeface="Wingdings"/>
              </a:rPr>
              <a:t>some_name</a:t>
            </a:r>
            <a:r>
              <a:rPr lang="en-US" b="0" dirty="0">
                <a:latin typeface="Courier New" charset="0"/>
                <a:ea typeface="Courier New" charset="0"/>
                <a:cs typeface="Courier New" charset="0"/>
                <a:sym typeface="Wingdings"/>
              </a:rPr>
              <a:t>&gt; </a:t>
            </a:r>
            <a:r>
              <a:rPr lang="mr-IN" b="0" dirty="0">
                <a:latin typeface="Courier New" charset="0"/>
                <a:ea typeface="Courier New" charset="0"/>
                <a:cs typeface="Courier New" charset="0"/>
                <a:sym typeface="Wingdings"/>
              </a:rPr>
              <a:t>…</a:t>
            </a:r>
            <a:r>
              <a:rPr lang="en-US" b="0" dirty="0">
                <a:latin typeface="Courier New" charset="0"/>
                <a:ea typeface="Courier New" charset="0"/>
                <a:cs typeface="Courier New" charset="0"/>
                <a:sym typeface="Wingdings"/>
              </a:rPr>
              <a:t>) </a:t>
            </a:r>
            <a:endParaRPr lang="en-US" b="0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48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4586992"/>
            <a:ext cx="7997252" cy="137909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regex = "\s*[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Uu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]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niversity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\s[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Oo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]f\s(?P&lt;school&gt;(\w{3,}))"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re.search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regex, “University of Maryland” 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print(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m.group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(‘school’) 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6087434"/>
            <a:ext cx="7997252" cy="40723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'Maryland'</a:t>
            </a:r>
          </a:p>
        </p:txBody>
      </p:sp>
    </p:spTree>
    <p:extLst>
      <p:ext uri="{BB962C8B-B14F-4D97-AF65-F5344CB8AC3E}">
        <p14:creationId xmlns:p14="http://schemas.microsoft.com/office/powerpoint/2010/main" val="398539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Substitutions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Python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string</a:t>
            </a:r>
            <a:r>
              <a:rPr lang="en-US" dirty="0"/>
              <a:t> module contains basic functionality for find-and-replace within strings: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more complicated stuff, use regexes: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Can incorporate groups into the matching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49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2458395"/>
            <a:ext cx="7997252" cy="4114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”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abcabcabc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”.replace(“a”, ”X”)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2954498"/>
            <a:ext cx="7997252" cy="40723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‘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XbcXbcXbc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`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Thanks to: Zico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Kolter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7200" y="3759387"/>
            <a:ext cx="7997252" cy="89266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text = “I love Principles of Data Science”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re.sub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r”Data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Science”,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r”Schmada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Schmience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”, text)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57200" y="4735171"/>
            <a:ext cx="7997252" cy="40723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‘I love Principles of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Schmada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Schmience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`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57200" y="5571193"/>
            <a:ext cx="7997252" cy="4114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re.sub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(r”(\w+)\s([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])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cience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”, r”\1 \2hmience”, text)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66A4B18-C75F-E94D-B948-529B680258B5}"/>
              </a:ext>
            </a:extLst>
          </p:cNvPr>
          <p:cNvSpPr/>
          <p:nvPr/>
        </p:nvSpPr>
        <p:spPr>
          <a:xfrm>
            <a:off x="457200" y="6109409"/>
            <a:ext cx="7997252" cy="63683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re.sub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(r”([a-zA-Z0123456789_]+)\s([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])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cience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”, r”\1 \2hmience”, text) </a:t>
            </a:r>
          </a:p>
        </p:txBody>
      </p:sp>
    </p:spTree>
    <p:extLst>
      <p:ext uri="{BB962C8B-B14F-4D97-AF65-F5344CB8AC3E}">
        <p14:creationId xmlns:p14="http://schemas.microsoft.com/office/powerpoint/2010/main" val="72266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first, snakes!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588239"/>
          </a:xfrm>
        </p:spPr>
        <p:txBody>
          <a:bodyPr>
            <a:normAutofit/>
          </a:bodyPr>
          <a:lstStyle/>
          <a:p>
            <a:r>
              <a:rPr lang="en-US" dirty="0"/>
              <a:t>Python is an interpreted, dynamically-typed, high-level, garbage-collected, object-oriented-functional-imperative, and widely used scripting language.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Interpreted:</a:t>
            </a:r>
            <a:r>
              <a:rPr lang="en-US" b="0" dirty="0"/>
              <a:t> instructions executed without being compiled into (virtual) machine instructions*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Dynamically-typed:</a:t>
            </a:r>
            <a:r>
              <a:rPr lang="en-US" b="0" dirty="0"/>
              <a:t> verifies type safety at runtime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High-level:</a:t>
            </a:r>
            <a:r>
              <a:rPr lang="en-US" b="0" dirty="0"/>
              <a:t> abstracted away from the raw metal and kernel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Garbage-collected:</a:t>
            </a:r>
            <a:r>
              <a:rPr lang="en-US" b="0" dirty="0"/>
              <a:t> memory management is automated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OOFI:</a:t>
            </a:r>
            <a:r>
              <a:rPr lang="en-US" b="0" dirty="0"/>
              <a:t> you can do bits of OO, F, and I programming</a:t>
            </a:r>
          </a:p>
          <a:p>
            <a:r>
              <a:rPr lang="en-US" dirty="0"/>
              <a:t>Not the point of this class!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Python is </a:t>
            </a:r>
            <a:r>
              <a:rPr lang="en-US" b="0" dirty="0">
                <a:solidFill>
                  <a:schemeClr val="tx2"/>
                </a:solidFill>
              </a:rPr>
              <a:t>fast</a:t>
            </a:r>
            <a:r>
              <a:rPr lang="en-US" b="0" dirty="0"/>
              <a:t> (developer time), </a:t>
            </a:r>
            <a:r>
              <a:rPr lang="en-US" b="0" dirty="0">
                <a:solidFill>
                  <a:schemeClr val="tx2"/>
                </a:solidFill>
              </a:rPr>
              <a:t>intuitive</a:t>
            </a:r>
            <a:r>
              <a:rPr lang="en-US" b="0" dirty="0"/>
              <a:t>, and </a:t>
            </a:r>
            <a:r>
              <a:rPr lang="en-US" b="0" dirty="0">
                <a:solidFill>
                  <a:schemeClr val="tx2"/>
                </a:solidFill>
              </a:rPr>
              <a:t>used in industry</a:t>
            </a:r>
            <a:r>
              <a:rPr lang="en-US" b="0" dirty="0"/>
              <a:t>!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1311" y="421861"/>
            <a:ext cx="3263926" cy="11024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3192" y="6535712"/>
            <a:ext cx="5216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*you can compile Python source, but it’s not required</a:t>
            </a:r>
          </a:p>
        </p:txBody>
      </p:sp>
    </p:spTree>
    <p:extLst>
      <p:ext uri="{BB962C8B-B14F-4D97-AF65-F5344CB8AC3E}">
        <p14:creationId xmlns:p14="http://schemas.microsoft.com/office/powerpoint/2010/main" val="369895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Downloading a bunch of files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50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57200" y="1214205"/>
            <a:ext cx="7997252" cy="2473378"/>
            <a:chOff x="457200" y="1349115"/>
            <a:chExt cx="7997252" cy="2473378"/>
          </a:xfrm>
        </p:grpSpPr>
        <p:sp>
          <p:nvSpPr>
            <p:cNvPr id="5" name="Rounded Rectangle 4"/>
            <p:cNvSpPr/>
            <p:nvPr/>
          </p:nvSpPr>
          <p:spPr>
            <a:xfrm>
              <a:off x="457200" y="1693890"/>
              <a:ext cx="7997252" cy="2128603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import re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import requests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from bs4 import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BeautifulSoup</a:t>
              </a:r>
              <a:endParaRPr lang="en-US" dirty="0">
                <a:latin typeface="Courier" charset="0"/>
                <a:ea typeface="Courier" charset="0"/>
                <a:cs typeface="Courier" charset="0"/>
              </a:endParaRP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try: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	from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urllib.parse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import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urlparse</a:t>
              </a:r>
              <a:endParaRPr lang="en-US" dirty="0">
                <a:latin typeface="Courier" charset="0"/>
                <a:ea typeface="Courier" charset="0"/>
                <a:cs typeface="Courier" charset="0"/>
              </a:endParaRP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except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ImportError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: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	from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urlparse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import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urlparse</a:t>
              </a:r>
              <a:endParaRPr lang="en-US" dirty="0"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846164" y="1349115"/>
              <a:ext cx="23234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Import the modules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200" y="3742653"/>
            <a:ext cx="7997252" cy="2912979"/>
            <a:chOff x="457200" y="3742653"/>
            <a:chExt cx="7997252" cy="2912979"/>
          </a:xfrm>
        </p:grpSpPr>
        <p:sp>
          <p:nvSpPr>
            <p:cNvPr id="6" name="Rounded Rectangle 5"/>
            <p:cNvSpPr/>
            <p:nvPr/>
          </p:nvSpPr>
          <p:spPr>
            <a:xfrm>
              <a:off x="457200" y="4096995"/>
              <a:ext cx="7997252" cy="2558637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# HTTP GET request sent to the URL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</a:t>
              </a:r>
              <a:endParaRPr lang="en-US" dirty="0">
                <a:latin typeface="Courier" charset="0"/>
                <a:ea typeface="Courier" charset="0"/>
                <a:cs typeface="Courier" charset="0"/>
              </a:endParaRP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r =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requests.get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)</a:t>
              </a:r>
            </a:p>
            <a:p>
              <a:endParaRPr lang="en-US" dirty="0">
                <a:latin typeface="Courier" charset="0"/>
                <a:ea typeface="Courier" charset="0"/>
                <a:cs typeface="Courier" charset="0"/>
              </a:endParaRP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# Use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BeautifulSoup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to parse the GET response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root =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BeautifulSoup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r.content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)</a:t>
              </a:r>
            </a:p>
            <a:p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lnks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=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root.find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("div", id="schedule")\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   .find("table")\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   .find("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tbody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").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findAll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("a")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91528" y="3742653"/>
              <a:ext cx="28781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/>
                <a:t>Get some HTML via HTTP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0013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Downloading a bunch of files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51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57200" y="1214205"/>
            <a:ext cx="7997252" cy="2683240"/>
            <a:chOff x="457200" y="1214205"/>
            <a:chExt cx="7997252" cy="2683240"/>
          </a:xfrm>
        </p:grpSpPr>
        <p:sp>
          <p:nvSpPr>
            <p:cNvPr id="5" name="Rounded Rectangle 4"/>
            <p:cNvSpPr/>
            <p:nvPr/>
          </p:nvSpPr>
          <p:spPr>
            <a:xfrm>
              <a:off x="457200" y="1573971"/>
              <a:ext cx="7997252" cy="232347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# Cycle through the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href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for each anchor, checking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# to see if it's a PDF/PPTX link or not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for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lnk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in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lnks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: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href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=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lnk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['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href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']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# If it's a PDF/PPTX link, queue a download   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if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href.lower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().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endswith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(('.pdf', '.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pptx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')):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36696" y="1214205"/>
              <a:ext cx="3132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/>
                <a:t>Parse exactly what you want 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200" y="4012476"/>
            <a:ext cx="7997252" cy="2677816"/>
            <a:chOff x="457200" y="4012476"/>
            <a:chExt cx="7997252" cy="2677816"/>
          </a:xfrm>
        </p:grpSpPr>
        <p:sp>
          <p:nvSpPr>
            <p:cNvPr id="7" name="Rounded Rectangle 6"/>
            <p:cNvSpPr/>
            <p:nvPr/>
          </p:nvSpPr>
          <p:spPr>
            <a:xfrm>
              <a:off x="457200" y="4366818"/>
              <a:ext cx="7997252" cy="232347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urld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=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urlparse.urljoin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,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href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)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rd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=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requests.get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urld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, stream=True)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# Write the downloaded PDF to a file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outfile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=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path.join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outbase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,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href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)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with open(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outfile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, '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wb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') as f: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   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f.write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rd.content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11449" y="4012476"/>
              <a:ext cx="27581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Get some more data?!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096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94716"/>
            <a:ext cx="8989454" cy="1237638"/>
          </a:xfrm>
        </p:spPr>
        <p:txBody>
          <a:bodyPr>
            <a:normAutofit/>
          </a:bodyPr>
          <a:lstStyle/>
          <a:p>
            <a:pPr algn="ctr"/>
            <a:r>
              <a:rPr lang="en-US" sz="2400" i="1" dirty="0">
                <a:solidFill>
                  <a:schemeClr val="bg1">
                    <a:lumMod val="50000"/>
                  </a:schemeClr>
                </a:solidFill>
              </a:rPr>
              <a:t>After the break, and Some of next class:</a:t>
            </a:r>
            <a:br>
              <a:rPr lang="en-US" dirty="0"/>
            </a:br>
            <a:r>
              <a:rPr lang="en-US" dirty="0"/>
              <a:t>NumPy, </a:t>
            </a:r>
            <a:r>
              <a:rPr lang="en-US" dirty="0" err="1"/>
              <a:t>Scipy</a:t>
            </a:r>
            <a:r>
              <a:rPr lang="en-US" dirty="0"/>
              <a:t>, And </a:t>
            </a:r>
            <a:r>
              <a:rPr lang="en-US" dirty="0" err="1"/>
              <a:t>DataFrames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7616" y="454343"/>
            <a:ext cx="2714222" cy="1859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27" y="4924528"/>
            <a:ext cx="76200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801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 Lifecycle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53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</p:spTree>
    <p:extLst>
      <p:ext uri="{BB962C8B-B14F-4D97-AF65-F5344CB8AC3E}">
        <p14:creationId xmlns:p14="http://schemas.microsoft.com/office/powerpoint/2010/main" val="13115925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599"/>
            <a:ext cx="8245475" cy="497332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Data Science == manipulating and computing on data</a:t>
            </a:r>
          </a:p>
          <a:p>
            <a:r>
              <a:rPr lang="en-US" b="0" dirty="0"/>
              <a:t>	Large to very large, but somewhat “structured” data</a:t>
            </a:r>
          </a:p>
          <a:p>
            <a:r>
              <a:rPr lang="en-US" dirty="0"/>
              <a:t>We will see several tools for doing that this semester</a:t>
            </a:r>
          </a:p>
          <a:p>
            <a:r>
              <a:rPr lang="en-US" b="0" dirty="0"/>
              <a:t>	Thousands more out there that we won’t cover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Need to learn to shift thinking from:</a:t>
            </a:r>
          </a:p>
          <a:p>
            <a:r>
              <a:rPr lang="en-US" sz="2400" i="1" dirty="0">
                <a:solidFill>
                  <a:srgbClr val="00B050"/>
                </a:solidFill>
              </a:rPr>
              <a:t>	Imperative code to manipulate data structures</a:t>
            </a:r>
          </a:p>
          <a:p>
            <a:r>
              <a:rPr lang="en-US" dirty="0"/>
              <a:t>to: </a:t>
            </a:r>
          </a:p>
          <a:p>
            <a:r>
              <a:rPr lang="en-US" sz="2400" i="1" dirty="0">
                <a:solidFill>
                  <a:srgbClr val="00B0F0"/>
                </a:solidFill>
              </a:rPr>
              <a:t>	Sequences/pipelines of operations on data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Should still know how to implement the operations themselves, especially for debugging performance (covered in classes like 642?, 643?), but we won’t cover that much</a:t>
            </a:r>
          </a:p>
          <a:p>
            <a:endParaRPr lang="en-US" dirty="0"/>
          </a:p>
          <a:p>
            <a:endParaRPr lang="en-US" dirty="0"/>
          </a:p>
          <a:p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6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7847351" cy="52016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425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23045" y="2278458"/>
            <a:ext cx="407963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Indexing</a:t>
            </a:r>
          </a:p>
          <a:p>
            <a:r>
              <a:rPr lang="en-US" b="1" dirty="0"/>
              <a:t>Slicing/</a:t>
            </a:r>
            <a:r>
              <a:rPr lang="en-US" b="1" dirty="0" err="1"/>
              <a:t>subsetting</a:t>
            </a:r>
            <a:endParaRPr lang="en-US" b="1" dirty="0"/>
          </a:p>
          <a:p>
            <a:r>
              <a:rPr lang="en-US" b="1" dirty="0"/>
              <a:t>Filter</a:t>
            </a:r>
          </a:p>
          <a:p>
            <a:r>
              <a:rPr lang="en-US" b="1" dirty="0"/>
              <a:t>‘map’ </a:t>
            </a:r>
            <a:r>
              <a:rPr lang="en-US" dirty="0">
                <a:sym typeface="Wingdings"/>
              </a:rPr>
              <a:t> apply a function to every element</a:t>
            </a:r>
          </a:p>
          <a:p>
            <a:r>
              <a:rPr lang="en-US" b="1" dirty="0">
                <a:sym typeface="Wingdings"/>
              </a:rPr>
              <a:t>’reduce/aggregate’</a:t>
            </a:r>
            <a:r>
              <a:rPr lang="en-US" dirty="0">
                <a:sym typeface="Wingdings"/>
              </a:rPr>
              <a:t>  combine values to get a single scalar (e.g., sum, median)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Given two vectors: </a:t>
            </a:r>
            <a:r>
              <a:rPr lang="en-US" b="1" dirty="0">
                <a:sym typeface="Wingdings"/>
              </a:rPr>
              <a:t>Dot and cross products</a:t>
            </a:r>
          </a:p>
          <a:p>
            <a:endParaRPr lang="en-US" dirty="0">
              <a:sym typeface="Wingdings"/>
            </a:endParaRPr>
          </a:p>
          <a:p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699299"/>
              </p:ext>
            </p:extLst>
          </p:nvPr>
        </p:nvGraphicFramePr>
        <p:xfrm>
          <a:off x="129275" y="3364310"/>
          <a:ext cx="396678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1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11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11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1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6437286"/>
              </p:ext>
            </p:extLst>
          </p:nvPr>
        </p:nvGraphicFramePr>
        <p:xfrm>
          <a:off x="258136" y="4462272"/>
          <a:ext cx="3966784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93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99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6886">
                <a:tc>
                  <a:txBody>
                    <a:bodyPr/>
                    <a:lstStyle/>
                    <a:p>
                      <a:r>
                        <a:rPr lang="en-US" dirty="0"/>
                        <a:t>“data”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”representation”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”i.e.”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9074" y="2615598"/>
            <a:ext cx="3805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One-dimensional Arrays, Vectors</a:t>
            </a:r>
          </a:p>
        </p:txBody>
      </p:sp>
    </p:spTree>
    <p:extLst>
      <p:ext uri="{BB962C8B-B14F-4D97-AF65-F5344CB8AC3E}">
        <p14:creationId xmlns:p14="http://schemas.microsoft.com/office/powerpoint/2010/main" val="111756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7847351" cy="52016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425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91702" y="2278459"/>
            <a:ext cx="40796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Indexing</a:t>
            </a:r>
          </a:p>
          <a:p>
            <a:r>
              <a:rPr lang="en-US" b="1" dirty="0"/>
              <a:t>Slicing/</a:t>
            </a:r>
            <a:r>
              <a:rPr lang="en-US" b="1" dirty="0" err="1"/>
              <a:t>subsetting</a:t>
            </a:r>
            <a:endParaRPr lang="en-US" b="1" dirty="0"/>
          </a:p>
          <a:p>
            <a:r>
              <a:rPr lang="en-US" b="1" dirty="0"/>
              <a:t>Filter</a:t>
            </a:r>
          </a:p>
          <a:p>
            <a:r>
              <a:rPr lang="en-US" b="1" dirty="0"/>
              <a:t>‘map’ </a:t>
            </a:r>
            <a:r>
              <a:rPr lang="en-US" dirty="0">
                <a:sym typeface="Wingdings"/>
              </a:rPr>
              <a:t> apply a function to every element</a:t>
            </a:r>
          </a:p>
          <a:p>
            <a:r>
              <a:rPr lang="en-US" b="1" dirty="0">
                <a:sym typeface="Wingdings"/>
              </a:rPr>
              <a:t>’reduce/aggregate’</a:t>
            </a:r>
            <a:r>
              <a:rPr lang="en-US" dirty="0">
                <a:sym typeface="Wingdings"/>
              </a:rPr>
              <a:t>  combine values across a row or a column (e.g., sum, average, median etc..)</a:t>
            </a:r>
          </a:p>
          <a:p>
            <a:endParaRPr lang="en-US" dirty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8399" y="2575316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n-dimensional arrays</a:t>
            </a:r>
          </a:p>
        </p:txBody>
      </p:sp>
      <p:pic>
        <p:nvPicPr>
          <p:cNvPr id="4100" name="Picture 4" descr="mage result for 2-dimensional arra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36"/>
          <a:stretch/>
        </p:blipFill>
        <p:spPr bwMode="auto">
          <a:xfrm>
            <a:off x="-147055" y="3137924"/>
            <a:ext cx="4371975" cy="263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20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7847351" cy="52016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425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60359" y="2462603"/>
            <a:ext cx="40796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n-dimensional array operations </a:t>
            </a:r>
          </a:p>
          <a:p>
            <a:r>
              <a:rPr lang="en-US" b="1" dirty="0"/>
              <a:t>+</a:t>
            </a:r>
          </a:p>
          <a:p>
            <a:r>
              <a:rPr lang="en-US" b="1" dirty="0"/>
              <a:t>Linear Algebra</a:t>
            </a:r>
          </a:p>
          <a:p>
            <a:r>
              <a:rPr lang="en-US" b="1" dirty="0">
                <a:sym typeface="Wingdings"/>
              </a:rPr>
              <a:t>	Matrix/tensor multiplication </a:t>
            </a:r>
          </a:p>
          <a:p>
            <a:r>
              <a:rPr lang="en-US" b="1" dirty="0">
                <a:sym typeface="Wingdings"/>
              </a:rPr>
              <a:t>	Transpose</a:t>
            </a:r>
          </a:p>
          <a:p>
            <a:r>
              <a:rPr lang="en-US" b="1" dirty="0">
                <a:sym typeface="Wingdings"/>
              </a:rPr>
              <a:t>	Matrix-vector multiplication</a:t>
            </a:r>
          </a:p>
          <a:p>
            <a:r>
              <a:rPr lang="en-US" b="1" dirty="0">
                <a:sym typeface="Wingdings"/>
              </a:rPr>
              <a:t>	Matrix factorization</a:t>
            </a:r>
            <a:endParaRPr lang="en-US" dirty="0">
              <a:sym typeface="Wingdings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0417" y="2462603"/>
            <a:ext cx="2129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Matrices, Tensors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17" y="2831935"/>
            <a:ext cx="4034623" cy="279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1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7847351" cy="52016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425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55035" y="2462603"/>
            <a:ext cx="40796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Filter</a:t>
            </a:r>
          </a:p>
          <a:p>
            <a:r>
              <a:rPr lang="en-US" b="1" dirty="0"/>
              <a:t>Map</a:t>
            </a:r>
          </a:p>
          <a:p>
            <a:r>
              <a:rPr lang="en-US" b="1" dirty="0"/>
              <a:t>Union</a:t>
            </a:r>
          </a:p>
          <a:p>
            <a:endParaRPr lang="en-US" b="1" dirty="0"/>
          </a:p>
          <a:p>
            <a:r>
              <a:rPr lang="en-US" b="1" dirty="0"/>
              <a:t>Reduce/Aggregate</a:t>
            </a:r>
          </a:p>
          <a:p>
            <a:endParaRPr lang="en-US" b="1" dirty="0"/>
          </a:p>
          <a:p>
            <a:r>
              <a:rPr lang="en-US" dirty="0"/>
              <a:t>Given two sets, </a:t>
            </a:r>
            <a:r>
              <a:rPr lang="en-US" b="1" dirty="0"/>
              <a:t>Combine/Join</a:t>
            </a:r>
            <a:r>
              <a:rPr lang="en-US" dirty="0"/>
              <a:t> using “keys”</a:t>
            </a:r>
          </a:p>
          <a:p>
            <a:endParaRPr lang="en-US" dirty="0"/>
          </a:p>
          <a:p>
            <a:r>
              <a:rPr lang="en-US" b="1" dirty="0"/>
              <a:t>Group and then aggregate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417" y="2462603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Sets: of Objects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074" y="4078691"/>
            <a:ext cx="3014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Sets: of (Key, Value Pairs)</a:t>
            </a:r>
          </a:p>
        </p:txBody>
      </p:sp>
      <p:pic>
        <p:nvPicPr>
          <p:cNvPr id="2050" name="Picture 2" descr="mage result for set docum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330" y="2154905"/>
            <a:ext cx="1134875" cy="173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 descr="mage result for imagenet"/>
          <p:cNvSpPr>
            <a:spLocks noChangeAspect="1" noChangeArrowheads="1"/>
          </p:cNvSpPr>
          <p:nvPr/>
        </p:nvSpPr>
        <p:spPr bwMode="auto">
          <a:xfrm>
            <a:off x="0" y="0"/>
            <a:ext cx="4200525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445" y="2888377"/>
            <a:ext cx="2447925" cy="8655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602" y="4490227"/>
            <a:ext cx="4330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</a:t>
            </a:r>
            <a:r>
              <a:rPr lang="en-US" dirty="0">
                <a:hlinkClick r:id="rId5"/>
              </a:rPr>
              <a:t>amol@cs.umd.edu</a:t>
            </a:r>
            <a:r>
              <a:rPr lang="en-US" dirty="0"/>
              <a:t>,(email1, email2,</a:t>
            </a:r>
            <a:r>
              <a:rPr lang="mr-IN" dirty="0"/>
              <a:t>…</a:t>
            </a:r>
            <a:r>
              <a:rPr lang="en-US" dirty="0"/>
              <a:t>))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4965" y="4901763"/>
            <a:ext cx="4201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</a:t>
            </a:r>
            <a:r>
              <a:rPr lang="en-US" dirty="0" err="1"/>
              <a:t>john@cs.umd.edu</a:t>
            </a:r>
            <a:r>
              <a:rPr lang="en-US" dirty="0"/>
              <a:t>,(email3, email4,</a:t>
            </a:r>
            <a:r>
              <a:rPr lang="mr-IN" dirty="0"/>
              <a:t>…</a:t>
            </a:r>
            <a:r>
              <a:rPr lang="en-US" dirty="0"/>
              <a:t>))</a:t>
            </a:r>
          </a:p>
        </p:txBody>
      </p:sp>
    </p:spTree>
    <p:extLst>
      <p:ext uri="{BB962C8B-B14F-4D97-AF65-F5344CB8AC3E}">
        <p14:creationId xmlns:p14="http://schemas.microsoft.com/office/powerpoint/2010/main" val="102881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9" grpId="0"/>
      <p:bldP spid="13" grpId="0"/>
      <p:bldP spid="1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7847351" cy="52016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425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05607" y="2102839"/>
            <a:ext cx="407963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Filter rows or columns</a:t>
            </a:r>
          </a:p>
          <a:p>
            <a:endParaRPr lang="en-US" b="1" dirty="0">
              <a:sym typeface="Wingdings"/>
            </a:endParaRPr>
          </a:p>
          <a:p>
            <a:r>
              <a:rPr lang="en-US" b="1" dirty="0">
                <a:sym typeface="Wingdings"/>
              </a:rPr>
              <a:t>”Join” two or more relations</a:t>
            </a:r>
          </a:p>
          <a:p>
            <a:endParaRPr lang="en-US" b="1" dirty="0">
              <a:sym typeface="Wingdings"/>
            </a:endParaRPr>
          </a:p>
          <a:p>
            <a:r>
              <a:rPr lang="en-US" b="1" dirty="0">
                <a:sym typeface="Wingdings"/>
              </a:rPr>
              <a:t>”Group” and “aggregate” them</a:t>
            </a:r>
          </a:p>
          <a:p>
            <a:endParaRPr lang="en-US" b="1" dirty="0">
              <a:sym typeface="Wingdings"/>
            </a:endParaRPr>
          </a:p>
          <a:p>
            <a:r>
              <a:rPr lang="en-US" b="1" dirty="0">
                <a:sym typeface="Wingdings"/>
              </a:rPr>
              <a:t>Relational Algebra formalizes some of them</a:t>
            </a:r>
          </a:p>
          <a:p>
            <a:endParaRPr lang="en-US" b="1" dirty="0">
              <a:sym typeface="Wingdings"/>
            </a:endParaRPr>
          </a:p>
          <a:p>
            <a:r>
              <a:rPr lang="en-US" b="1" i="1" dirty="0">
                <a:solidFill>
                  <a:srgbClr val="00B0F0"/>
                </a:solidFill>
                <a:sym typeface="Wingdings"/>
              </a:rPr>
              <a:t>Structured Query Language (SQL)</a:t>
            </a:r>
          </a:p>
          <a:p>
            <a:pPr lvl="1"/>
            <a:r>
              <a:rPr lang="en-US" dirty="0">
                <a:solidFill>
                  <a:srgbClr val="00B0F0"/>
                </a:solidFill>
                <a:sym typeface="Wingdings"/>
              </a:rPr>
              <a:t>Many other languages and constructs, that look very similar </a:t>
            </a:r>
            <a:endParaRPr lang="en-US" i="1" dirty="0">
              <a:solidFill>
                <a:srgbClr val="00B0F0"/>
              </a:solidFill>
              <a:sym typeface="Wingdings"/>
            </a:endParaRPr>
          </a:p>
          <a:p>
            <a:endParaRPr lang="en-US" dirty="0"/>
          </a:p>
        </p:txBody>
      </p:sp>
      <p:pic>
        <p:nvPicPr>
          <p:cNvPr id="6146" name="Picture 2" descr="mage result for tabular d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9" y="3085409"/>
            <a:ext cx="4122735" cy="207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0417" y="2462603"/>
            <a:ext cx="3959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Tables/Relations == Sets of Tuples</a:t>
            </a:r>
          </a:p>
        </p:txBody>
      </p:sp>
    </p:spTree>
    <p:extLst>
      <p:ext uri="{BB962C8B-B14F-4D97-AF65-F5344CB8AC3E}">
        <p14:creationId xmlns:p14="http://schemas.microsoft.com/office/powerpoint/2010/main" val="152661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513226" cy="1371600"/>
          </a:xfrm>
        </p:spPr>
        <p:txBody>
          <a:bodyPr/>
          <a:lstStyle/>
          <a:p>
            <a:r>
              <a:rPr lang="en-US" dirty="0"/>
              <a:t>The Zen of Python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Beautiful is better than ugly.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Explicit is better than implicit.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Simple is better than complex.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Complex is better than complicated.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Flat is better than nested.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Sparse is better than dense.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Readability counts.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Special cases aren't special enough to break the rules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mr-IN" dirty="0"/>
              <a:t>…</a:t>
            </a:r>
            <a:r>
              <a:rPr lang="en-US" dirty="0"/>
              <a:t> although practicality beats purity.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Errors should never pass silently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mr-IN" dirty="0"/>
              <a:t>…</a:t>
            </a:r>
            <a:r>
              <a:rPr lang="en-US" dirty="0"/>
              <a:t> unless explicitly silenced.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Thanks: SDSMT ACM/LUG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910" y="792163"/>
            <a:ext cx="2121028" cy="222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7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7847351" cy="52016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425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50776" y="5619801"/>
            <a:ext cx="250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i="1" dirty="0">
              <a:solidFill>
                <a:srgbClr val="00B0F0"/>
              </a:solidFill>
              <a:sym typeface="Wingdings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0417" y="2541522"/>
            <a:ext cx="2980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Hierarchies/Trees/Graphs</a:t>
            </a:r>
          </a:p>
        </p:txBody>
      </p:sp>
      <p:pic>
        <p:nvPicPr>
          <p:cNvPr id="1026" name="Picture 2" descr="mage result for ontology hierarch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7" y="3157199"/>
            <a:ext cx="4301701" cy="88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 descr="mage result for social network"/>
          <p:cNvSpPr>
            <a:spLocks noChangeAspect="1" noChangeArrowheads="1"/>
          </p:cNvSpPr>
          <p:nvPr/>
        </p:nvSpPr>
        <p:spPr bwMode="auto">
          <a:xfrm>
            <a:off x="0" y="0"/>
            <a:ext cx="5781675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ile:Social Network Analysis Visualizati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54" y="4125118"/>
            <a:ext cx="2185183" cy="162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949843" y="2505578"/>
            <a:ext cx="40796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ym typeface="Wingdings"/>
              </a:rPr>
              <a:t>”Path” queries</a:t>
            </a:r>
          </a:p>
          <a:p>
            <a:endParaRPr lang="en-US" b="1" dirty="0">
              <a:sym typeface="Wingdings"/>
            </a:endParaRPr>
          </a:p>
          <a:p>
            <a:r>
              <a:rPr lang="en-US" b="1" dirty="0">
                <a:sym typeface="Wingdings"/>
              </a:rPr>
              <a:t>Graph Algorithms and Transformations</a:t>
            </a:r>
          </a:p>
          <a:p>
            <a:endParaRPr lang="en-US" b="1" dirty="0">
              <a:sym typeface="Wingdings"/>
            </a:endParaRPr>
          </a:p>
          <a:p>
            <a:r>
              <a:rPr lang="en-US" b="1" dirty="0">
                <a:sym typeface="Wingdings"/>
              </a:rPr>
              <a:t>Network Science</a:t>
            </a:r>
            <a:endParaRPr lang="en-US" i="1" dirty="0">
              <a:solidFill>
                <a:srgbClr val="00B0F0"/>
              </a:solidFill>
              <a:sym typeface="Wingdings"/>
            </a:endParaRPr>
          </a:p>
          <a:p>
            <a:endParaRPr lang="en-US" dirty="0"/>
          </a:p>
          <a:p>
            <a:r>
              <a:rPr lang="en-US" i="1" dirty="0"/>
              <a:t>Somewhat more ad hoc and special-purpose</a:t>
            </a:r>
          </a:p>
          <a:p>
            <a:r>
              <a:rPr lang="en-US" i="1" dirty="0"/>
              <a:t>	Changing in recent years</a:t>
            </a:r>
          </a:p>
        </p:txBody>
      </p:sp>
    </p:spTree>
    <p:extLst>
      <p:ext uri="{BB962C8B-B14F-4D97-AF65-F5344CB8AC3E}">
        <p14:creationId xmlns:p14="http://schemas.microsoft.com/office/powerpoint/2010/main" val="150937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7847351" cy="52016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</a:t>
            </a:r>
          </a:p>
          <a:p>
            <a:pPr marL="457200" indent="-457200">
              <a:buAutoNum type="arabicPeriod"/>
            </a:pPr>
            <a:endParaRPr lang="en-US" b="0" dirty="0"/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Why?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1800" dirty="0"/>
              <a:t>Allows one to think at a higher level of abstraction, leading to simpler and easier-to-understand scripts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1800" dirty="0"/>
              <a:t>Provides ”independence” between the abstract operations and concrete implementation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1800" dirty="0"/>
              <a:t>Can switch from one implementation to another easily</a:t>
            </a:r>
          </a:p>
          <a:p>
            <a:pPr marL="1600200" lvl="2" indent="-457200">
              <a:buFont typeface="Arial" charset="0"/>
              <a:buChar char="•"/>
            </a:pPr>
            <a:endParaRPr lang="en-US" sz="1600" dirty="0"/>
          </a:p>
          <a:p>
            <a:pPr marL="457200" indent="-457200">
              <a:buFont typeface="Arial" charset="0"/>
              <a:buChar char="•"/>
            </a:pPr>
            <a:r>
              <a:rPr lang="en-US" sz="1800" dirty="0"/>
              <a:t>For performance debugging, useful to know how they are implemented and rough characteristics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50776" y="5619801"/>
            <a:ext cx="250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i="1" dirty="0">
              <a:solidFill>
                <a:srgbClr val="00B0F0"/>
              </a:solidFill>
              <a:sym typeface="Wingdings"/>
            </a:endParaRPr>
          </a:p>
          <a:p>
            <a:endParaRPr lang="en-US" dirty="0"/>
          </a:p>
        </p:txBody>
      </p:sp>
      <p:sp>
        <p:nvSpPr>
          <p:cNvPr id="8" name="AutoShape 6" descr="mage result for social network"/>
          <p:cNvSpPr>
            <a:spLocks noChangeAspect="1" noChangeArrowheads="1"/>
          </p:cNvSpPr>
          <p:nvPr/>
        </p:nvSpPr>
        <p:spPr bwMode="auto">
          <a:xfrm>
            <a:off x="0" y="0"/>
            <a:ext cx="5781675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283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Next couple of classes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817371" cy="5105400"/>
          </a:xfrm>
        </p:spPr>
        <p:txBody>
          <a:bodyPr bIns="731520">
            <a:normAutofit fontScale="92500" lnSpcReduction="20000"/>
          </a:bodyPr>
          <a:lstStyle/>
          <a:p>
            <a:pPr marL="457200" indent="-457200">
              <a:buAutoNum type="arabicPeriod"/>
            </a:pPr>
            <a:r>
              <a:rPr lang="en-US" dirty="0" err="1"/>
              <a:t>NumPy</a:t>
            </a:r>
            <a:r>
              <a:rPr lang="en-US" dirty="0"/>
              <a:t>: Python Library for Manipulating </a:t>
            </a:r>
            <a:r>
              <a:rPr lang="en-US" dirty="0" err="1"/>
              <a:t>nD</a:t>
            </a:r>
            <a:r>
              <a:rPr lang="en-US" dirty="0"/>
              <a:t> Arrays</a:t>
            </a:r>
          </a:p>
          <a:p>
            <a:pPr lvl="1" indent="0">
              <a:buNone/>
            </a:pPr>
            <a:r>
              <a:rPr lang="en-US" b="0" dirty="0"/>
              <a:t>Multidimensional Arrays, and a variety of operations including Linear Algebra</a:t>
            </a:r>
          </a:p>
          <a:p>
            <a:pPr lvl="1" indent="0">
              <a:buNone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Pandas: Python Library for Manipulating Tabular Data </a:t>
            </a:r>
          </a:p>
          <a:p>
            <a:pPr lvl="1" indent="0">
              <a:buNone/>
            </a:pPr>
            <a:r>
              <a:rPr lang="en-US" dirty="0"/>
              <a:t>Series, Tables (also called </a:t>
            </a:r>
            <a:r>
              <a:rPr lang="en-US" b="1" dirty="0" err="1"/>
              <a:t>DataFrames</a:t>
            </a:r>
            <a:r>
              <a:rPr lang="en-US" dirty="0"/>
              <a:t>)</a:t>
            </a:r>
          </a:p>
          <a:p>
            <a:pPr lvl="1" indent="0">
              <a:buNone/>
            </a:pPr>
            <a:r>
              <a:rPr lang="en-US" dirty="0"/>
              <a:t>Many operations to manipulate and combine tables/series</a:t>
            </a:r>
          </a:p>
          <a:p>
            <a:pPr lvl="1" indent="0">
              <a:buNone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Relational Databases</a:t>
            </a:r>
          </a:p>
          <a:p>
            <a:pPr lvl="1" indent="0">
              <a:buNone/>
            </a:pPr>
            <a:r>
              <a:rPr lang="en-US" dirty="0"/>
              <a:t>Tables/Relations, and SQL (similar to Pandas operations)</a:t>
            </a:r>
          </a:p>
          <a:p>
            <a:pPr lvl="1" indent="0">
              <a:buNone/>
            </a:pPr>
            <a:endParaRPr lang="en-US" dirty="0"/>
          </a:p>
          <a:p>
            <a:r>
              <a:rPr lang="en-US" dirty="0"/>
              <a:t>4.    Apache Spark</a:t>
            </a:r>
          </a:p>
          <a:p>
            <a:pPr marL="274320" lvl="1" indent="0">
              <a:buNone/>
            </a:pPr>
            <a:r>
              <a:rPr lang="en-US" dirty="0"/>
              <a:t>   Sets of objects or key-value pairs </a:t>
            </a:r>
          </a:p>
          <a:p>
            <a:pPr marL="274320" lvl="1" indent="0">
              <a:buNone/>
            </a:pPr>
            <a:r>
              <a:rPr lang="en-US" dirty="0"/>
              <a:t>   MapReduce and SQL-like operations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7081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Next Couple of classes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817371" cy="5105400"/>
          </a:xfrm>
        </p:spPr>
        <p:txBody>
          <a:bodyPr bIns="731520">
            <a:normAutofit fontScale="92500" lnSpcReduction="20000"/>
          </a:bodyPr>
          <a:lstStyle/>
          <a:p>
            <a:pPr marL="457200" indent="-457200">
              <a:buAutoNum type="arabicPeriod"/>
            </a:pPr>
            <a:r>
              <a:rPr lang="en-US" dirty="0" err="1">
                <a:solidFill>
                  <a:schemeClr val="tx2"/>
                </a:solidFill>
              </a:rPr>
              <a:t>NumPy</a:t>
            </a:r>
            <a:r>
              <a:rPr lang="en-US" dirty="0">
                <a:solidFill>
                  <a:schemeClr val="tx2"/>
                </a:solidFill>
              </a:rPr>
              <a:t>: Python Library for Manipulating </a:t>
            </a:r>
            <a:r>
              <a:rPr lang="en-US" dirty="0" err="1">
                <a:solidFill>
                  <a:schemeClr val="tx2"/>
                </a:solidFill>
              </a:rPr>
              <a:t>nD</a:t>
            </a:r>
            <a:r>
              <a:rPr lang="en-US" dirty="0">
                <a:solidFill>
                  <a:schemeClr val="tx2"/>
                </a:solidFill>
              </a:rPr>
              <a:t> Arrays</a:t>
            </a:r>
          </a:p>
          <a:p>
            <a:pPr lvl="1" indent="0">
              <a:buNone/>
            </a:pPr>
            <a:r>
              <a:rPr lang="en-US" b="0" dirty="0">
                <a:solidFill>
                  <a:schemeClr val="tx2"/>
                </a:solidFill>
              </a:rPr>
              <a:t>Multidimensional Arrays, and a variety of operations including Linear Algebra</a:t>
            </a:r>
          </a:p>
          <a:p>
            <a:pPr lvl="1" indent="0">
              <a:buNone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Pandas: Python Library for Manipulating Tabular Data </a:t>
            </a:r>
          </a:p>
          <a:p>
            <a:pPr lvl="1" indent="0">
              <a:buNone/>
            </a:pPr>
            <a:r>
              <a:rPr lang="en-US" dirty="0"/>
              <a:t>Series, Tables (also called </a:t>
            </a:r>
            <a:r>
              <a:rPr lang="en-US" b="1" dirty="0" err="1"/>
              <a:t>DataFrames</a:t>
            </a:r>
            <a:r>
              <a:rPr lang="en-US" dirty="0"/>
              <a:t>)</a:t>
            </a:r>
          </a:p>
          <a:p>
            <a:pPr lvl="1" indent="0">
              <a:buNone/>
            </a:pPr>
            <a:r>
              <a:rPr lang="en-US" dirty="0"/>
              <a:t>Many operations to manipulate and combine tables/series</a:t>
            </a:r>
          </a:p>
          <a:p>
            <a:pPr lvl="1" indent="0">
              <a:buNone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Relational Databases</a:t>
            </a:r>
          </a:p>
          <a:p>
            <a:pPr lvl="1" indent="0">
              <a:buNone/>
            </a:pPr>
            <a:r>
              <a:rPr lang="en-US" dirty="0"/>
              <a:t>Tables/Relations, and SQL (similar to Pandas operations)</a:t>
            </a:r>
          </a:p>
          <a:p>
            <a:pPr lvl="1" indent="0">
              <a:buNone/>
            </a:pPr>
            <a:endParaRPr lang="en-US" dirty="0"/>
          </a:p>
          <a:p>
            <a:r>
              <a:rPr lang="en-US" dirty="0"/>
              <a:t>4.    Apache Spark</a:t>
            </a:r>
          </a:p>
          <a:p>
            <a:pPr marL="274320" lvl="1" indent="0">
              <a:buNone/>
            </a:pPr>
            <a:r>
              <a:rPr lang="en-US" dirty="0"/>
              <a:t>   Sets of objects or key-value pairs </a:t>
            </a:r>
          </a:p>
          <a:p>
            <a:pPr marL="274320" lvl="1" indent="0">
              <a:buNone/>
            </a:pPr>
            <a:r>
              <a:rPr lang="en-US" dirty="0"/>
              <a:t>   MapReduce and SQL-like operations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45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Numeric &amp; scientific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Number of third-party packages available for numerical and scientific computing</a:t>
            </a:r>
          </a:p>
          <a:p>
            <a:r>
              <a:rPr lang="en-US" dirty="0"/>
              <a:t>These include: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 </a:t>
            </a:r>
            <a:r>
              <a:rPr lang="en-US" b="0" dirty="0" err="1"/>
              <a:t>NumPy</a:t>
            </a:r>
            <a:r>
              <a:rPr lang="en-US" b="0" dirty="0"/>
              <a:t>/</a:t>
            </a:r>
            <a:r>
              <a:rPr lang="en-US" b="0" dirty="0" err="1"/>
              <a:t>SciPy</a:t>
            </a:r>
            <a:r>
              <a:rPr lang="en-US" b="0" dirty="0"/>
              <a:t> – numerical and scientific function libraries.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b="0" dirty="0" err="1"/>
              <a:t>numba</a:t>
            </a:r>
            <a:r>
              <a:rPr lang="en-US" b="0" dirty="0"/>
              <a:t> – Python compiler that support JIT compilation.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ALGLIB – numerical analysis library.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pandas – high-performance data structures and data analysis tools.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b="0" dirty="0" err="1"/>
              <a:t>pyGSL</a:t>
            </a:r>
            <a:r>
              <a:rPr lang="en-US" b="0" dirty="0"/>
              <a:t> – Python interface for GNU Scientific Library.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b="0" dirty="0" err="1"/>
              <a:t>ScientificPython</a:t>
            </a:r>
            <a:r>
              <a:rPr lang="en-US" b="0" dirty="0"/>
              <a:t> – collection of scientific computing modules.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Many, many thanks to: FSU CIS4930</a:t>
            </a:r>
          </a:p>
        </p:txBody>
      </p:sp>
    </p:spTree>
    <p:extLst>
      <p:ext uri="{BB962C8B-B14F-4D97-AF65-F5344CB8AC3E}">
        <p14:creationId xmlns:p14="http://schemas.microsoft.com/office/powerpoint/2010/main" val="41399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NumPy</a:t>
            </a:r>
            <a:r>
              <a:rPr lang="en-US" dirty="0"/>
              <a:t> and friends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far, the most commonly used packages are those in the </a:t>
            </a:r>
            <a:r>
              <a:rPr lang="en-US" dirty="0" err="1"/>
              <a:t>NumPy</a:t>
            </a:r>
            <a:r>
              <a:rPr lang="en-US" dirty="0"/>
              <a:t> stack.  These packages include: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 </a:t>
            </a:r>
            <a:r>
              <a:rPr lang="en-US" b="0" dirty="0" err="1"/>
              <a:t>NumPy</a:t>
            </a:r>
            <a:r>
              <a:rPr lang="en-US" b="0" dirty="0"/>
              <a:t>: similar functionality as </a:t>
            </a:r>
            <a:r>
              <a:rPr lang="en-US" b="0" dirty="0" err="1"/>
              <a:t>Matlab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b="0" dirty="0" err="1"/>
              <a:t>SciPy</a:t>
            </a:r>
            <a:r>
              <a:rPr lang="en-US" b="0" dirty="0"/>
              <a:t>: integrates many other packages like </a:t>
            </a:r>
            <a:r>
              <a:rPr lang="en-US" b="0" dirty="0" err="1"/>
              <a:t>NumPy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b="0" dirty="0" err="1"/>
              <a:t>Matplotlib</a:t>
            </a:r>
            <a:r>
              <a:rPr lang="en-US" b="0" dirty="0"/>
              <a:t> &amp; </a:t>
            </a:r>
            <a:r>
              <a:rPr lang="en-US" b="0" dirty="0" err="1"/>
              <a:t>Seaborn</a:t>
            </a:r>
            <a:r>
              <a:rPr lang="en-US" b="0" dirty="0"/>
              <a:t> – plotting libraries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b="0" dirty="0" err="1"/>
              <a:t>iPython</a:t>
            </a:r>
            <a:r>
              <a:rPr lang="en-US" b="0" dirty="0"/>
              <a:t> via </a:t>
            </a:r>
            <a:r>
              <a:rPr lang="en-US" b="0" dirty="0" err="1"/>
              <a:t>Jupyter</a:t>
            </a:r>
            <a:r>
              <a:rPr lang="en-US" b="0" dirty="0"/>
              <a:t> – interactive computing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Pandas – data analysis library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b="0" dirty="0" err="1"/>
              <a:t>SymPy</a:t>
            </a:r>
            <a:r>
              <a:rPr lang="en-US" b="0" dirty="0"/>
              <a:t> – symbolic computation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[FSU]</a:t>
            </a:r>
          </a:p>
        </p:txBody>
      </p:sp>
    </p:spTree>
    <p:extLst>
      <p:ext uri="{BB962C8B-B14F-4D97-AF65-F5344CB8AC3E}">
        <p14:creationId xmlns:p14="http://schemas.microsoft.com/office/powerpoint/2010/main" val="101296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Numpy</a:t>
            </a:r>
            <a:r>
              <a:rPr lang="en-US" dirty="0"/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66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5000" y="2034381"/>
            <a:ext cx="7264400" cy="38100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602313" y="4706911"/>
            <a:ext cx="3385071" cy="1720840"/>
            <a:chOff x="602313" y="4706911"/>
            <a:chExt cx="3385071" cy="1720840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1364105" y="4706911"/>
              <a:ext cx="629587" cy="130414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558977" y="4706911"/>
              <a:ext cx="2428407" cy="130414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1798820" y="5410199"/>
              <a:ext cx="2188564" cy="60085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02313" y="5966086"/>
              <a:ext cx="25690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Today/next class</a:t>
              </a:r>
              <a:endParaRPr lang="en-US" sz="2400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Image from Continuum Analytics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4859000" y="4706911"/>
            <a:ext cx="1943308" cy="1565835"/>
            <a:chOff x="4859000" y="4706911"/>
            <a:chExt cx="1943308" cy="1565835"/>
          </a:xfrm>
        </p:grpSpPr>
        <p:cxnSp>
          <p:nvCxnSpPr>
            <p:cNvPr id="20" name="Straight Arrow Connector 19"/>
            <p:cNvCxnSpPr/>
            <p:nvPr/>
          </p:nvCxnSpPr>
          <p:spPr>
            <a:xfrm flipV="1">
              <a:off x="5809417" y="4706911"/>
              <a:ext cx="438983" cy="113747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4859000" y="5811081"/>
              <a:ext cx="19433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Later 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98820" y="3266092"/>
            <a:ext cx="7264400" cy="930757"/>
            <a:chOff x="1798820" y="3266092"/>
            <a:chExt cx="7264400" cy="930757"/>
          </a:xfrm>
        </p:grpSpPr>
        <p:cxnSp>
          <p:nvCxnSpPr>
            <p:cNvPr id="25" name="Straight Arrow Connector 24"/>
            <p:cNvCxnSpPr/>
            <p:nvPr/>
          </p:nvCxnSpPr>
          <p:spPr>
            <a:xfrm flipH="1">
              <a:off x="5188289" y="3567659"/>
              <a:ext cx="2177438" cy="62919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7119912" y="3266092"/>
              <a:ext cx="19433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CMSC643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>
              <a:off x="3352800" y="3482039"/>
              <a:ext cx="4012927" cy="71481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>
              <a:off x="1798820" y="3387797"/>
              <a:ext cx="5566907" cy="79573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9017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numpy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Among other things, </a:t>
            </a:r>
            <a:r>
              <a:rPr lang="en-US" dirty="0" err="1"/>
              <a:t>NumPy</a:t>
            </a:r>
            <a:r>
              <a:rPr lang="en-US" dirty="0"/>
              <a:t> contains: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 </a:t>
            </a:r>
            <a:r>
              <a:rPr lang="en-US" b="0" dirty="0"/>
              <a:t>A powerful </a:t>
            </a:r>
            <a:r>
              <a:rPr lang="en-US" b="0" i="1" dirty="0"/>
              <a:t>n</a:t>
            </a:r>
            <a:r>
              <a:rPr lang="en-US" b="0" dirty="0"/>
              <a:t>-dimensional array object.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Sophisticated (broadcasting/universal) functions.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Tools for integrating C/C++ and Fortran code.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Useful linear algebra, Fourier transform, and random number capabilities, etc.</a:t>
            </a:r>
          </a:p>
          <a:p>
            <a:endParaRPr lang="en-US" dirty="0"/>
          </a:p>
          <a:p>
            <a:r>
              <a:rPr lang="en-US" dirty="0"/>
              <a:t>Besides its obvious scientific uses, </a:t>
            </a:r>
            <a:r>
              <a:rPr lang="en-US" dirty="0" err="1"/>
              <a:t>NumPy</a:t>
            </a:r>
            <a:r>
              <a:rPr lang="en-US" dirty="0"/>
              <a:t> can also be used as an efficient multi-dimensional container of generic data.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885" y="5315258"/>
            <a:ext cx="2676629" cy="15056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[FSU]</a:t>
            </a:r>
          </a:p>
        </p:txBody>
      </p:sp>
    </p:spTree>
    <p:extLst>
      <p:ext uri="{BB962C8B-B14F-4D97-AF65-F5344CB8AC3E}">
        <p14:creationId xmlns:p14="http://schemas.microsoft.com/office/powerpoint/2010/main" val="186595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numpy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ndarray</a:t>
            </a:r>
            <a:r>
              <a:rPr lang="en-US" dirty="0"/>
              <a:t> object: an </a:t>
            </a:r>
            <a:r>
              <a:rPr lang="en-US" i="1" dirty="0"/>
              <a:t>n</a:t>
            </a:r>
            <a:r>
              <a:rPr lang="en-US" dirty="0"/>
              <a:t>-dimensional array of homogeneous data types, with many operations being performed in compiled code for performance </a:t>
            </a:r>
          </a:p>
          <a:p>
            <a:r>
              <a:rPr lang="en-US" dirty="0"/>
              <a:t>Several important differences between </a:t>
            </a:r>
            <a:r>
              <a:rPr lang="en-US" dirty="0" err="1"/>
              <a:t>NumPy</a:t>
            </a:r>
            <a:r>
              <a:rPr lang="en-US" dirty="0"/>
              <a:t> arrays and the standard Python sequences: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 </a:t>
            </a:r>
            <a:r>
              <a:rPr lang="en-US" b="0" dirty="0" err="1"/>
              <a:t>NumPy</a:t>
            </a:r>
            <a:r>
              <a:rPr lang="en-US" b="0" dirty="0"/>
              <a:t> arrays have a fixed size. Modifying the size means creating a new array.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b="0" dirty="0" err="1"/>
              <a:t>NumPy</a:t>
            </a:r>
            <a:r>
              <a:rPr lang="en-US" b="0" dirty="0"/>
              <a:t> arrays must be of the same data type, but this can include Python objects </a:t>
            </a:r>
            <a:r>
              <a:rPr lang="mr-IN" b="0" dirty="0"/>
              <a:t>–</a:t>
            </a:r>
            <a:r>
              <a:rPr lang="en-US" b="0" dirty="0"/>
              <a:t> may not get performance benefits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More efficient mathematical operations than built-in sequence types.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[FSU]</a:t>
            </a:r>
          </a:p>
        </p:txBody>
      </p:sp>
    </p:spTree>
    <p:extLst>
      <p:ext uri="{BB962C8B-B14F-4D97-AF65-F5344CB8AC3E}">
        <p14:creationId xmlns:p14="http://schemas.microsoft.com/office/powerpoint/2010/main" val="137758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Numpy datatypes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Wider variety of data types than are built-in to the Python language by default. </a:t>
            </a:r>
          </a:p>
          <a:p>
            <a:r>
              <a:rPr lang="en-US" dirty="0"/>
              <a:t>Defined by the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numpy.dtype</a:t>
            </a:r>
            <a:r>
              <a:rPr lang="en-US" dirty="0"/>
              <a:t> class and include: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b="0" dirty="0" err="1"/>
              <a:t>intc</a:t>
            </a:r>
            <a:r>
              <a:rPr lang="en-US" b="0" dirty="0"/>
              <a:t> (same as a C integer) and </a:t>
            </a:r>
            <a:r>
              <a:rPr lang="en-US" b="0" dirty="0" err="1"/>
              <a:t>intp</a:t>
            </a:r>
            <a:r>
              <a:rPr lang="en-US" b="0" dirty="0"/>
              <a:t> (used for indexing)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int8, int16, int32, int64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uint8, uint16, uint32, uint64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float16, float32, float64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complex64, complex128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bool_, </a:t>
            </a:r>
            <a:r>
              <a:rPr lang="en-US" b="0" dirty="0" err="1"/>
              <a:t>int</a:t>
            </a:r>
            <a:r>
              <a:rPr lang="en-US" b="0" dirty="0"/>
              <a:t>_, float_, complex_ are shorthand for defaults. </a:t>
            </a:r>
            <a:endParaRPr lang="en-US" dirty="0"/>
          </a:p>
          <a:p>
            <a:r>
              <a:rPr lang="en-US" dirty="0"/>
              <a:t>These can be used as functions to cast literals or sequence types, as well as arguments to </a:t>
            </a:r>
            <a:r>
              <a:rPr lang="en-US" dirty="0" err="1"/>
              <a:t>NumPy</a:t>
            </a:r>
            <a:r>
              <a:rPr lang="en-US" dirty="0"/>
              <a:t> functions that accept the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dtype</a:t>
            </a:r>
            <a:r>
              <a:rPr lang="en-US" dirty="0"/>
              <a:t> keyword argument. 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[FSU]</a:t>
            </a:r>
          </a:p>
        </p:txBody>
      </p:sp>
    </p:spTree>
    <p:extLst>
      <p:ext uri="{BB962C8B-B14F-4D97-AF65-F5344CB8AC3E}">
        <p14:creationId xmlns:p14="http://schemas.microsoft.com/office/powerpoint/2010/main" val="103468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Literate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Literate code contains in </a:t>
            </a:r>
            <a:r>
              <a:rPr lang="en-US" dirty="0">
                <a:solidFill>
                  <a:schemeClr val="tx2"/>
                </a:solidFill>
              </a:rPr>
              <a:t>one document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the </a:t>
            </a:r>
            <a:r>
              <a:rPr lang="en-US" b="0" dirty="0">
                <a:solidFill>
                  <a:schemeClr val="tx2"/>
                </a:solidFill>
              </a:rPr>
              <a:t>source</a:t>
            </a:r>
            <a:r>
              <a:rPr lang="en-US" b="0" dirty="0"/>
              <a:t> code;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text </a:t>
            </a:r>
            <a:r>
              <a:rPr lang="en-US" b="0" dirty="0">
                <a:solidFill>
                  <a:schemeClr val="tx2"/>
                </a:solidFill>
              </a:rPr>
              <a:t>explanation</a:t>
            </a:r>
            <a:r>
              <a:rPr lang="en-US" b="0" dirty="0"/>
              <a:t> of the code; and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the</a:t>
            </a:r>
            <a:r>
              <a:rPr lang="en-US" b="0" dirty="0">
                <a:solidFill>
                  <a:schemeClr val="tx2"/>
                </a:solidFill>
              </a:rPr>
              <a:t> end result</a:t>
            </a:r>
            <a:r>
              <a:rPr lang="en-US" b="0" dirty="0"/>
              <a:t> of running the code.</a:t>
            </a:r>
          </a:p>
          <a:p>
            <a:r>
              <a:rPr lang="en-US" dirty="0"/>
              <a:t>Basic idea: present code in the order that logic and flow of human thoughts demand, not the machine-needed ordering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Necessary for data science!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Many choices made need textual explanation, ditto results.</a:t>
            </a:r>
          </a:p>
          <a:p>
            <a:r>
              <a:rPr lang="en-US" dirty="0"/>
              <a:t>Stuff you’ll be using in Project 1 (and beyond)!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442" y="588491"/>
            <a:ext cx="1357495" cy="232821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62130" y="5472101"/>
            <a:ext cx="8018307" cy="944996"/>
            <a:chOff x="532150" y="5352181"/>
            <a:chExt cx="8018307" cy="9449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2150" y="5689769"/>
              <a:ext cx="3545174" cy="45678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22230" y="5352181"/>
              <a:ext cx="4328227" cy="9449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57200" y="1734044"/>
            <a:ext cx="8072203" cy="432198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import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numpy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as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np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np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float32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1.0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1.0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y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int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_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4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y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array([1, 2, 4])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z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arange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dtype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uint8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z </a:t>
            </a:r>
            <a:br>
              <a:rPr lang="en-US" dirty="0">
                <a:solidFill>
                  <a:schemeClr val="accent4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accent4"/>
                </a:solidFill>
                <a:latin typeface="Courier New" panose="02070309020205020404" pitchFamily="49" charset="0"/>
              </a:rPr>
              <a:t>array([0, 1, 2], </a:t>
            </a:r>
            <a:r>
              <a:rPr lang="en-US" dirty="0" err="1">
                <a:solidFill>
                  <a:schemeClr val="accent4"/>
                </a:solidFill>
                <a:latin typeface="Courier New" panose="02070309020205020404" pitchFamily="49" charset="0"/>
              </a:rPr>
              <a:t>dtype</a:t>
            </a:r>
            <a:r>
              <a:rPr lang="en-US" dirty="0">
                <a:solidFill>
                  <a:schemeClr val="accent4"/>
                </a:solidFill>
                <a:latin typeface="Courier New" panose="02070309020205020404" pitchFamily="49" charset="0"/>
              </a:rPr>
              <a:t>=uint8)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z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dtype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chemeClr val="accent4"/>
                </a:solidFill>
                <a:latin typeface="Courier New" panose="02070309020205020404" pitchFamily="49" charset="0"/>
              </a:rPr>
            </a:br>
            <a:r>
              <a:rPr lang="en-US" dirty="0" err="1">
                <a:solidFill>
                  <a:schemeClr val="accent4"/>
                </a:solidFill>
                <a:latin typeface="Courier New" panose="02070309020205020404" pitchFamily="49" charset="0"/>
              </a:rPr>
              <a:t>dtype</a:t>
            </a:r>
            <a:r>
              <a:rPr lang="en-US" dirty="0">
                <a:solidFill>
                  <a:schemeClr val="accent4"/>
                </a:solidFill>
                <a:latin typeface="Courier New" panose="02070309020205020404" pitchFamily="49" charset="0"/>
              </a:rPr>
              <a:t>('uint8') 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Numpy</a:t>
            </a:r>
            <a:r>
              <a:rPr lang="en-US" dirty="0"/>
              <a:t> datatypes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[FSU]</a:t>
            </a:r>
          </a:p>
        </p:txBody>
      </p:sp>
    </p:spTree>
    <p:extLst>
      <p:ext uri="{BB962C8B-B14F-4D97-AF65-F5344CB8AC3E}">
        <p14:creationId xmlns:p14="http://schemas.microsoft.com/office/powerpoint/2010/main" val="17985291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Numpy arrays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a couple of mechanisms for creating arrays in </a:t>
            </a:r>
            <a:r>
              <a:rPr lang="en-US" dirty="0" err="1"/>
              <a:t>NumPy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 </a:t>
            </a:r>
            <a:r>
              <a:rPr lang="en-US" b="0" dirty="0"/>
              <a:t>Conversion from other Python structures (e.g., lists, tuples)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Any sequence-like data can be mapped to a </a:t>
            </a:r>
            <a:r>
              <a:rPr lang="en-US" dirty="0" err="1"/>
              <a:t>ndarray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Built-in </a:t>
            </a:r>
            <a:r>
              <a:rPr lang="en-US" b="0" dirty="0" err="1"/>
              <a:t>NumPy</a:t>
            </a:r>
            <a:r>
              <a:rPr lang="en-US" b="0" dirty="0"/>
              <a:t> array creation (e.g., </a:t>
            </a:r>
            <a:r>
              <a:rPr lang="en-US" b="0" dirty="0" err="1">
                <a:latin typeface="Courier New" charset="0"/>
                <a:ea typeface="Courier New" charset="0"/>
                <a:cs typeface="Courier New" charset="0"/>
              </a:rPr>
              <a:t>arange</a:t>
            </a:r>
            <a:r>
              <a:rPr lang="en-US" b="0" dirty="0"/>
              <a:t>, </a:t>
            </a:r>
            <a:r>
              <a:rPr lang="en-US" b="0" dirty="0">
                <a:latin typeface="Courier New" charset="0"/>
                <a:ea typeface="Courier New" charset="0"/>
                <a:cs typeface="Courier New" charset="0"/>
              </a:rPr>
              <a:t>ones</a:t>
            </a:r>
            <a:r>
              <a:rPr lang="en-US" b="0" dirty="0"/>
              <a:t>, </a:t>
            </a:r>
            <a:r>
              <a:rPr lang="en-US" b="0" dirty="0">
                <a:latin typeface="Courier New" charset="0"/>
                <a:ea typeface="Courier New" charset="0"/>
                <a:cs typeface="Courier New" charset="0"/>
              </a:rPr>
              <a:t>zeros</a:t>
            </a:r>
            <a:r>
              <a:rPr lang="en-US" b="0" dirty="0"/>
              <a:t>, etc.)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Create arrays with all zeros, all ones, increasing numbers from 0 to 1 etc.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Reading arrays from disk, either from standard or custom formats (e.g., reading in from a CSV file)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[FSU]</a:t>
            </a:r>
          </a:p>
        </p:txBody>
      </p:sp>
    </p:spTree>
    <p:extLst>
      <p:ext uri="{BB962C8B-B14F-4D97-AF65-F5344CB8AC3E}">
        <p14:creationId xmlns:p14="http://schemas.microsoft.com/office/powerpoint/2010/main" val="204704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Numpy arrays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general, any numerical data that is stored in an array-like container can be converted to an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ndarray</a:t>
            </a:r>
            <a:r>
              <a:rPr lang="en-US" dirty="0"/>
              <a:t> through use of the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array() </a:t>
            </a:r>
            <a:r>
              <a:rPr lang="en-US" dirty="0"/>
              <a:t>function. The most obvious examples are sequence types like lists and tuples.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[FSU]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7200" y="3256295"/>
            <a:ext cx="8072203" cy="309163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array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array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array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([[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2.0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],[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],(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+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1j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3.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)])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array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([[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1.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+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0.j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2.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+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0.j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0.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+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0.j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0.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+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0.j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1.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+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1.j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3.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+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0.j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]])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61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Numpy arrays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Creating arrays from scratch in </a:t>
            </a:r>
            <a:r>
              <a:rPr lang="en-US" dirty="0" err="1"/>
              <a:t>NumPy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 </a:t>
            </a:r>
            <a:r>
              <a:rPr lang="en-US" b="0" dirty="0">
                <a:latin typeface="Courier New" charset="0"/>
                <a:ea typeface="Courier New" charset="0"/>
                <a:cs typeface="Courier New" charset="0"/>
              </a:rPr>
              <a:t>zeros(shape)</a:t>
            </a:r>
            <a:r>
              <a:rPr lang="mr-IN" b="0" dirty="0"/>
              <a:t>–</a:t>
            </a:r>
            <a:r>
              <a:rPr lang="en-US" b="0" dirty="0"/>
              <a:t> creates an array filled with 0 values with the specified shape. The default </a:t>
            </a:r>
            <a:r>
              <a:rPr lang="en-US" b="0" dirty="0" err="1">
                <a:latin typeface="Courier New" charset="0"/>
                <a:ea typeface="Courier New" charset="0"/>
                <a:cs typeface="Courier New" charset="0"/>
              </a:rPr>
              <a:t>dtype</a:t>
            </a:r>
            <a:r>
              <a:rPr lang="en-US" b="0" dirty="0"/>
              <a:t> is </a:t>
            </a:r>
            <a:r>
              <a:rPr lang="en-US" b="0" dirty="0">
                <a:latin typeface="Courier New" charset="0"/>
                <a:ea typeface="Courier New" charset="0"/>
                <a:cs typeface="Courier New" charset="0"/>
              </a:rPr>
              <a:t>float64</a:t>
            </a:r>
            <a:r>
              <a:rPr lang="en-US" b="0" dirty="0"/>
              <a:t>.</a:t>
            </a:r>
            <a:br>
              <a:rPr lang="en-US" b="0" dirty="0"/>
            </a:br>
            <a:endParaRPr lang="en-US" b="0" dirty="0"/>
          </a:p>
          <a:p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 </a:t>
            </a:r>
            <a:r>
              <a:rPr lang="en-US" b="0" dirty="0">
                <a:latin typeface="Courier New" charset="0"/>
                <a:ea typeface="Courier New" charset="0"/>
                <a:cs typeface="Courier New" charset="0"/>
              </a:rPr>
              <a:t>ones(shape)</a:t>
            </a:r>
            <a:r>
              <a:rPr lang="en-US" b="0" dirty="0"/>
              <a:t> </a:t>
            </a:r>
            <a:r>
              <a:rPr lang="mr-IN" b="0" dirty="0"/>
              <a:t>–</a:t>
            </a:r>
            <a:r>
              <a:rPr lang="en-US" b="0" dirty="0"/>
              <a:t> creates an array filled with 1 values.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b="0" dirty="0" err="1">
                <a:latin typeface="Courier New" charset="0"/>
                <a:ea typeface="Courier New" charset="0"/>
                <a:cs typeface="Courier New" charset="0"/>
              </a:rPr>
              <a:t>arange</a:t>
            </a:r>
            <a:r>
              <a:rPr lang="en-US" b="0" dirty="0">
                <a:latin typeface="Courier New" charset="0"/>
                <a:ea typeface="Courier New" charset="0"/>
                <a:cs typeface="Courier New" charset="0"/>
              </a:rPr>
              <a:t>()</a:t>
            </a:r>
            <a:r>
              <a:rPr lang="en-US" b="0" dirty="0"/>
              <a:t> </a:t>
            </a:r>
            <a:r>
              <a:rPr lang="mr-IN" b="0" dirty="0"/>
              <a:t>–</a:t>
            </a:r>
            <a:r>
              <a:rPr lang="en-US" b="0" dirty="0"/>
              <a:t> like Python’s built-in </a:t>
            </a:r>
            <a:r>
              <a:rPr lang="en-US" b="0" dirty="0">
                <a:latin typeface="Courier New" charset="0"/>
                <a:ea typeface="Courier New" charset="0"/>
                <a:cs typeface="Courier New" charset="0"/>
              </a:rPr>
              <a:t>range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53796" y="2953065"/>
            <a:ext cx="8072203" cy="64294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pt-BR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pt-BR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pt-BR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pt-BR" dirty="0" err="1">
                <a:solidFill>
                  <a:srgbClr val="FFFFFF"/>
                </a:solidFill>
                <a:latin typeface="Courier New" panose="02070309020205020404" pitchFamily="49" charset="0"/>
              </a:rPr>
              <a:t>zeros</a:t>
            </a:r>
            <a:r>
              <a:rPr lang="pt-BR" b="1" dirty="0">
                <a:solidFill>
                  <a:srgbClr val="FFCC00"/>
                </a:solidFill>
                <a:latin typeface="Courier New" panose="02070309020205020404" pitchFamily="49" charset="0"/>
              </a:rPr>
              <a:t>((</a:t>
            </a:r>
            <a:r>
              <a:rPr lang="pt-BR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pt-BR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pt-BR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pt-BR" dirty="0">
                <a:solidFill>
                  <a:srgbClr val="99CC99"/>
                </a:solidFill>
                <a:latin typeface="Courier New" panose="02070309020205020404" pitchFamily="49" charset="0"/>
              </a:rPr>
              <a:t>3</a:t>
            </a:r>
            <a:r>
              <a:rPr lang="pt-BR" b="1" dirty="0">
                <a:solidFill>
                  <a:srgbClr val="FFCC00"/>
                </a:solidFill>
                <a:latin typeface="Courier New" panose="02070309020205020404" pitchFamily="49" charset="0"/>
              </a:rPr>
              <a:t>))</a:t>
            </a:r>
            <a:r>
              <a:rPr lang="pt-BR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pt-BR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pt-BR" dirty="0" err="1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([[ 0., 0., 0.], [ 0., 0., 0.]]) </a:t>
            </a:r>
            <a:endParaRPr lang="pt-B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53796" y="4541136"/>
            <a:ext cx="8072203" cy="200207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arange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array([0, 1, 2, 3, 4, 5, 6, 7, 8, 9])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arange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dtype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float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array([ 2., 3., 4., 5., 6., 7., 8., 9.])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arange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0.2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array([ 2. , 2.2, 2.4, 2.6, 2.8])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[FSU]</a:t>
            </a:r>
          </a:p>
        </p:txBody>
      </p:sp>
    </p:spTree>
    <p:extLst>
      <p:ext uri="{BB962C8B-B14F-4D97-AF65-F5344CB8AC3E}">
        <p14:creationId xmlns:p14="http://schemas.microsoft.com/office/powerpoint/2010/main" val="128010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  <p:bldP spid="1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Numpy arrays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linspace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  <a:r>
              <a:rPr lang="mr-IN" dirty="0"/>
              <a:t>–</a:t>
            </a:r>
            <a:r>
              <a:rPr lang="en-US" dirty="0"/>
              <a:t> creates arrays with a specified number of elements, and spaced equally between the specified beginning and end values.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random.random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(shape)</a:t>
            </a:r>
            <a:r>
              <a:rPr lang="en-US" dirty="0"/>
              <a:t> – creates arrays with random floats over the interval [0,1).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31097" y="4460320"/>
            <a:ext cx="8072203" cy="200207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random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random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array([[ 0.75688597, 0.41759916, 0.35007419],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      [ 0.77164187, 0.05869089, 0.98792864]])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31097" y="2831230"/>
            <a:ext cx="8072203" cy="75016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linspace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1.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4.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6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array([ 1. , 1.6, 2.2, 2.8, 3.4, 4. ])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[FSU]</a:t>
            </a:r>
          </a:p>
        </p:txBody>
      </p:sp>
    </p:spTree>
    <p:extLst>
      <p:ext uri="{BB962C8B-B14F-4D97-AF65-F5344CB8AC3E}">
        <p14:creationId xmlns:p14="http://schemas.microsoft.com/office/powerpoint/2010/main" val="115903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8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3695075" cy="1371600"/>
          </a:xfrm>
        </p:spPr>
        <p:txBody>
          <a:bodyPr/>
          <a:lstStyle/>
          <a:p>
            <a:r>
              <a:rPr lang="en-US"/>
              <a:t>Numpy</a:t>
            </a:r>
            <a:r>
              <a:rPr lang="en-US" dirty="0"/>
              <a:t> arrays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3020518" cy="4373563"/>
          </a:xfrm>
        </p:spPr>
        <p:txBody>
          <a:bodyPr/>
          <a:lstStyle/>
          <a:p>
            <a:r>
              <a:rPr lang="en-US" dirty="0"/>
              <a:t>Printing an array can be done with the print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statement (Python 2)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function (Python 3)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642610" y="538715"/>
            <a:ext cx="5213272" cy="588740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import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numpy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as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np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arange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print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(a)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[0 1 2]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array([0, 1, 2])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b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arange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9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).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reshape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print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(b)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[[0 1 2]  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[3 4 5]  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[6 7 8]]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c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arange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8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).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reshape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print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(c)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[[[0 1]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 [2 3]]  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[[4 5]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 [6 7]]]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[FSU]</a:t>
            </a:r>
          </a:p>
        </p:txBody>
      </p:sp>
    </p:spTree>
    <p:extLst>
      <p:ext uri="{BB962C8B-B14F-4D97-AF65-F5344CB8AC3E}">
        <p14:creationId xmlns:p14="http://schemas.microsoft.com/office/powerpoint/2010/main" val="11264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indexing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Single-dimension indexing is accomplished as usual.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Multi-dimensional arrays support multi-dimensional indexing. 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10978" y="2188562"/>
            <a:ext cx="8072203" cy="164891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arange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2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[-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8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95988" y="4477949"/>
            <a:ext cx="8072203" cy="155592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x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shape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5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00FF00"/>
                </a:solidFill>
                <a:latin typeface="Courier New" panose="02070309020205020404" pitchFamily="49" charset="0"/>
              </a:rPr>
              <a:t># now x is 2-dimensional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8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,-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9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57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 animBg="1"/>
      <p:bldP spid="1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fewer dimensions to index will result in a subarray:</a:t>
            </a:r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means that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x[</a:t>
            </a:r>
            <a:r>
              <a:rPr lang="en-US" sz="135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, j] == x[</a:t>
            </a:r>
            <a:r>
              <a:rPr lang="en-US" sz="135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][j] </a:t>
            </a:r>
            <a:r>
              <a:rPr lang="en-US" dirty="0"/>
              <a:t>but the second method is less efficient.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77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57200" y="2188567"/>
            <a:ext cx="8072203" cy="166095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arange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x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shape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5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array([0, 1, 2, 3, 4])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85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Slicing is possible just as it is for typical Python sequences: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78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57200" y="2188567"/>
            <a:ext cx="8072203" cy="322163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arange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5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array([2, 3, 4]) </a:t>
            </a:r>
          </a:p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[:-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7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array([0, 1, 2]) </a:t>
            </a:r>
          </a:p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7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array([1, 3, 5]) </a:t>
            </a:r>
          </a:p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y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arange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35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).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reshape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5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7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y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5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,::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array([[ 7, 10, 13], [21, 24, 27]])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8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7063"/>
            <a:ext cx="5791200" cy="1371600"/>
          </a:xfrm>
        </p:spPr>
        <p:txBody>
          <a:bodyPr/>
          <a:lstStyle/>
          <a:p>
            <a:r>
              <a:rPr lang="en-US"/>
              <a:t>Array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7890"/>
            <a:ext cx="7620000" cy="4373563"/>
          </a:xfrm>
        </p:spPr>
        <p:txBody>
          <a:bodyPr/>
          <a:lstStyle/>
          <a:p>
            <a:r>
              <a:rPr lang="en-US" dirty="0"/>
              <a:t>Basic operations apply element-wise. The result is a new array with the resultant elements.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57200" y="2068647"/>
            <a:ext cx="8072203" cy="453735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arange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5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b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arange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5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+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b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array([0, 2, 4, 6, 8]) </a:t>
            </a:r>
          </a:p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-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b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array([0, 0, 0, 0, 0]) </a:t>
            </a:r>
          </a:p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**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array([ 0,  1,  4,  9, 16]) </a:t>
            </a:r>
          </a:p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array([False, False, False, False,  True],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dtype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=bool)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*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sin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a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array([ 0., 8.41470985, 9.09297427, 1.41120008, -7.56802495])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*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b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array([ 0,  1,  4,  9, 16])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51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Jupyter</a:t>
            </a:r>
            <a:r>
              <a:rPr lang="en-US" dirty="0"/>
              <a:t>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Started as </a:t>
            </a:r>
            <a:r>
              <a:rPr lang="en-US" dirty="0" err="1"/>
              <a:t>iPython</a:t>
            </a:r>
            <a:r>
              <a:rPr lang="en-US" dirty="0"/>
              <a:t> Notebooks, a web-based frontend to the </a:t>
            </a:r>
            <a:r>
              <a:rPr lang="en-US" dirty="0" err="1"/>
              <a:t>iPython</a:t>
            </a:r>
            <a:r>
              <a:rPr lang="en-US" dirty="0"/>
              <a:t> Shell</a:t>
            </a:r>
          </a:p>
          <a:p>
            <a:pPr lvl="1"/>
            <a:r>
              <a:rPr lang="en-US" dirty="0"/>
              <a:t>Notebook functionality separated out a few years ago</a:t>
            </a:r>
          </a:p>
          <a:p>
            <a:pPr lvl="1"/>
            <a:r>
              <a:rPr lang="en-US" b="0" dirty="0"/>
              <a:t>Now supports over 40 languages/kernels</a:t>
            </a:r>
          </a:p>
          <a:p>
            <a:pPr lvl="1"/>
            <a:r>
              <a:rPr lang="en-US" dirty="0"/>
              <a:t>Notebooks can be shared easily </a:t>
            </a:r>
          </a:p>
          <a:p>
            <a:pPr lvl="1"/>
            <a:r>
              <a:rPr lang="en-US" b="0" dirty="0"/>
              <a:t>Can leverage big data tools like Spark</a:t>
            </a:r>
          </a:p>
          <a:p>
            <a:pPr lvl="1"/>
            <a:endParaRPr lang="en-US" dirty="0"/>
          </a:p>
          <a:p>
            <a:r>
              <a:rPr lang="en-US" dirty="0"/>
              <a:t>Apache Zeppelin: </a:t>
            </a:r>
          </a:p>
          <a:p>
            <a:pPr lvl="1"/>
            <a:r>
              <a:rPr lang="en-US" dirty="0">
                <a:hlinkClick r:id="rId2"/>
              </a:rPr>
              <a:t>https://www.linkedin.com/pulse/comprehensive-comparison-jupyter-vs-zeppelin-hoc-q-phan-mba-</a:t>
            </a:r>
            <a:endParaRPr lang="en-US" dirty="0"/>
          </a:p>
          <a:p>
            <a:pPr lvl="1"/>
            <a:endParaRPr lang="en-US" dirty="0"/>
          </a:p>
          <a:p>
            <a:r>
              <a:rPr lang="en-US" b="0" dirty="0"/>
              <a:t>Several others including </a:t>
            </a:r>
            <a:r>
              <a:rPr lang="en-US" b="0" dirty="0" err="1"/>
              <a:t>RStudio</a:t>
            </a:r>
            <a:r>
              <a:rPr lang="en-US" b="0" dirty="0"/>
              <a:t> (specific to R)</a:t>
            </a:r>
          </a:p>
          <a:p>
            <a:pPr lvl="1"/>
            <a:endParaRPr lang="en-US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5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Array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3020518" cy="4373563"/>
          </a:xfrm>
        </p:spPr>
        <p:txBody>
          <a:bodyPr/>
          <a:lstStyle/>
          <a:p>
            <a:r>
              <a:rPr lang="en-US" dirty="0"/>
              <a:t>Since multiplication is done element-wise, you need to specifically perform a dot product to perform matrix multiplication.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444433" y="1602620"/>
            <a:ext cx="5213272" cy="497332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zeros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4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).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reshape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array([[ 0.,  0.],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       [ 0.,  0.]])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b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arange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4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).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reshape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b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array([[0, 1],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       [2, 3]])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*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b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array([[ 0.,  0.],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       [ 0.,  3.]])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dot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b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array([[ 0.,  1.],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       [ 2.,  3.]])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2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Array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2667078" cy="4373563"/>
          </a:xfrm>
        </p:spPr>
        <p:txBody>
          <a:bodyPr/>
          <a:lstStyle/>
          <a:p>
            <a:r>
              <a:rPr lang="en-US" dirty="0"/>
              <a:t>There are also some built-in methods of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ndarray</a:t>
            </a:r>
            <a:r>
              <a:rPr lang="en-US" dirty="0"/>
              <a:t> objects.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Universal functions which may also be applied include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exp</a:t>
            </a:r>
            <a:r>
              <a:rPr lang="en-US" dirty="0"/>
              <a:t>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sqrt</a:t>
            </a:r>
            <a:r>
              <a:rPr lang="en-US" dirty="0"/>
              <a:t>,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add</a:t>
            </a:r>
            <a:r>
              <a:rPr lang="en-US" dirty="0"/>
              <a:t>,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sin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>
                <a:latin typeface="Courier" charset="0"/>
                <a:ea typeface="Courier" charset="0"/>
                <a:cs typeface="Courier" charset="0"/>
              </a:rPr>
              <a:t>cos</a:t>
            </a:r>
            <a:r>
              <a:rPr lang="en-US" dirty="0"/>
              <a:t>, etc.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504393" y="1558243"/>
            <a:ext cx="5213272" cy="497332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random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random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array([[ 0.68166391, 0.98943098, 0.69361582],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      [ 0.78888081, 0.62197125, 0.40517936]])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sum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4.1807421388722164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min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0.4051793610379143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max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axis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array([ 0.78888081, 0.98943098, 0.69361582])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min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axis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array([ 0.68166391, 0.40517936])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45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2750695" cy="1371600"/>
          </a:xfrm>
        </p:spPr>
        <p:txBody>
          <a:bodyPr>
            <a:normAutofit/>
          </a:bodyPr>
          <a:lstStyle/>
          <a:p>
            <a:r>
              <a:rPr lang="en-US" sz="2800" dirty="0"/>
              <a:t>Array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2345961" cy="43735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An array shape can be manipulated by a number of methods.</a:t>
            </a:r>
          </a:p>
          <a:p>
            <a:endParaRPr lang="en-US" dirty="0"/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resize(size)</a:t>
            </a:r>
            <a:r>
              <a:rPr lang="en-US" dirty="0"/>
              <a:t> will modify an array in place.</a:t>
            </a:r>
          </a:p>
          <a:p>
            <a:endParaRPr lang="en-US" dirty="0"/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reshape(size)</a:t>
            </a:r>
            <a:r>
              <a:rPr lang="en-US" dirty="0"/>
              <a:t> will return a copy of the array with a new shape.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116704" y="376537"/>
            <a:ext cx="5798513" cy="634938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floor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*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random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random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4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)))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print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(a)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[[ 9. 8. 7. 9.]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[ 7. 5. 9. 7.]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[ 8. 2. 7. 5.]]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shape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(3, 4)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ravel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array([ 9., 8., 7., 9., 7., 5., 9., 7., 8., 2., 7., 5.]) </a:t>
            </a:r>
          </a:p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shape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6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print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(a)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[[ 9. 8.]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[ 7. 9.]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[ 7. 5.]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[ 9. 7.]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[ 8. 2.]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[ 7. 5.]]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transpose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array([[ 9., 7., 7., 9., 8., 7.],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      [ 8., 9., 5., 7., 2., 5.]])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91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Linear algebra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752600"/>
            <a:ext cx="3335712" cy="4373563"/>
          </a:xfrm>
        </p:spPr>
        <p:txBody>
          <a:bodyPr/>
          <a:lstStyle/>
          <a:p>
            <a:r>
              <a:rPr lang="en-US" dirty="0"/>
              <a:t>One of the most common reasons for using the </a:t>
            </a:r>
            <a:r>
              <a:rPr lang="en-US" dirty="0" err="1"/>
              <a:t>NumPy</a:t>
            </a:r>
            <a:r>
              <a:rPr lang="en-US" dirty="0"/>
              <a:t> package is its linear algebra module. </a:t>
            </a:r>
          </a:p>
          <a:p>
            <a:endParaRPr lang="en-US" dirty="0"/>
          </a:p>
          <a:p>
            <a:r>
              <a:rPr lang="en-US" dirty="0"/>
              <a:t>It’s like </a:t>
            </a:r>
            <a:r>
              <a:rPr lang="en-US" dirty="0" err="1"/>
              <a:t>Matlab</a:t>
            </a:r>
            <a:r>
              <a:rPr lang="en-US" dirty="0"/>
              <a:t>, but free!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413123" y="2420875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3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72393" y="1842994"/>
            <a:ext cx="4833249" cy="419277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from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numpy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import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*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from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numpy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linalg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import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*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array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([[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1.0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2.0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 panose="02070309020205020404" pitchFamily="49" charset="0"/>
              </a:rPr>
              <a:t>              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3.0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4.0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]])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print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(a)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[[ 1. 2.]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[ 3. 4.]]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transpose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array([[ 1., 3.],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      [ 2., 4.]])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inv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a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00FF00"/>
                </a:solidFill>
                <a:latin typeface="Courier New" panose="02070309020205020404" pitchFamily="49" charset="0"/>
              </a:rPr>
              <a:t># inverse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array([[-2. , 1. ],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      [ 1.5, -0.5]])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4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776670"/>
          </a:xfrm>
        </p:spPr>
        <p:txBody>
          <a:bodyPr/>
          <a:lstStyle/>
          <a:p>
            <a:r>
              <a:rPr lang="en-US" dirty="0"/>
              <a:t>Linear algebra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80872" y="2967335"/>
            <a:ext cx="4182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(We’ll talk about this stuff </a:t>
            </a:r>
            <a:r>
              <a:rPr lang="en-US" i="1" dirty="0"/>
              <a:t>as needed</a:t>
            </a:r>
            <a:r>
              <a:rPr lang="en-US" dirty="0"/>
              <a:t> in the March/April machine learning and statistics lectures.)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94873" y="929388"/>
            <a:ext cx="8610770" cy="572624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u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eye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00FF00"/>
                </a:solidFill>
                <a:latin typeface="Courier New" panose="02070309020205020404" pitchFamily="49" charset="0"/>
              </a:rPr>
              <a:t># unit 2x2 matrix; "eye" represents "I"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u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array([[ 1., 0.],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      [ 0., 1.]]) </a:t>
            </a:r>
          </a:p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j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array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([[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0.0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-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1.0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1.0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0.0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]])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dot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j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j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00FF00"/>
                </a:solidFill>
                <a:latin typeface="Courier New" panose="02070309020205020404" pitchFamily="49" charset="0"/>
              </a:rPr>
              <a:t># matrix product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array([[-1., 0.],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      [ 0., -1.]])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trace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u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00FF00"/>
                </a:solidFill>
                <a:latin typeface="Courier New" panose="02070309020205020404" pitchFamily="49" charset="0"/>
              </a:rPr>
              <a:t># trace (sum of elements on diagonal)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2.0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y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array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([[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5.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7.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]])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solve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a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y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00FF00"/>
                </a:solidFill>
                <a:latin typeface="Courier New" panose="02070309020205020404" pitchFamily="49" charset="0"/>
              </a:rPr>
              <a:t># solve linear matrix equation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array([[-3.],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      [ 4.]])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eig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j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00FF00"/>
                </a:solidFill>
                <a:latin typeface="Courier New" panose="02070309020205020404" pitchFamily="49" charset="0"/>
              </a:rPr>
              <a:t># get eigenvalues/eigenvectors of matrix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(array([ 0.+1.j, 0.-1.j]),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array([[ 0.70710678+0.j, 0.70710678+0.j],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       [ 0.00000000-0.70710678j, 0.00000000+0.70710678j]]))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28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SciPy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its own words: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Basically, </a:t>
            </a:r>
            <a:r>
              <a:rPr lang="en-US" dirty="0" err="1"/>
              <a:t>SciPy</a:t>
            </a:r>
            <a:r>
              <a:rPr lang="en-US" dirty="0"/>
              <a:t> contains various tools and functions for solving common problems in </a:t>
            </a:r>
            <a:r>
              <a:rPr lang="en-US" dirty="0">
                <a:solidFill>
                  <a:schemeClr val="tx2"/>
                </a:solidFill>
              </a:rPr>
              <a:t>scientific</a:t>
            </a:r>
            <a:r>
              <a:rPr lang="en-US" dirty="0"/>
              <a:t> computing.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85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316" y="2484770"/>
            <a:ext cx="72998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SciPy</a:t>
            </a:r>
            <a:r>
              <a:rPr lang="en-US" sz="2000" dirty="0"/>
              <a:t> is a collection of mathematical algorithms and convenience functions </a:t>
            </a:r>
            <a:r>
              <a:rPr lang="en-US" sz="2000" dirty="0">
                <a:solidFill>
                  <a:schemeClr val="tx2"/>
                </a:solidFill>
              </a:rPr>
              <a:t>built on the </a:t>
            </a:r>
            <a:r>
              <a:rPr lang="en-US" sz="2000" dirty="0" err="1">
                <a:solidFill>
                  <a:schemeClr val="tx2"/>
                </a:solidFill>
              </a:rPr>
              <a:t>NumPy</a:t>
            </a:r>
            <a:r>
              <a:rPr lang="en-US" sz="2000" dirty="0">
                <a:solidFill>
                  <a:schemeClr val="tx2"/>
                </a:solidFill>
              </a:rPr>
              <a:t> extension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/>
              <a:t>of Python. It adds significant power to the interactive Python session by providing the user with high-level commands and classes for manipulating and visualizing data.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345" y="192959"/>
            <a:ext cx="2093330" cy="205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9940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SciPY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err="1"/>
              <a:t>SciPy</a:t>
            </a:r>
            <a:r>
              <a:rPr lang="en-US" dirty="0"/>
              <a:t> gives you access to a ton of specialized mathematical functionality.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Just know it exists.</a:t>
            </a:r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/>
              <a:t>We won’t use it much in this class.</a:t>
            </a:r>
          </a:p>
          <a:p>
            <a:r>
              <a:rPr lang="en-US" dirty="0"/>
              <a:t>Some functionality: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Special mathematical functions (</a:t>
            </a:r>
            <a:r>
              <a:rPr lang="en-US" b="0" dirty="0" err="1"/>
              <a:t>scipy.special</a:t>
            </a:r>
            <a:r>
              <a:rPr lang="en-US" b="0" dirty="0"/>
              <a:t>) -- elliptic, </a:t>
            </a:r>
            <a:r>
              <a:rPr lang="en-US" b="0" dirty="0" err="1"/>
              <a:t>bessel</a:t>
            </a:r>
            <a:r>
              <a:rPr lang="en-US" b="0" dirty="0"/>
              <a:t>, etc.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Integration (</a:t>
            </a:r>
            <a:r>
              <a:rPr lang="en-US" b="0" dirty="0" err="1"/>
              <a:t>scipy.integrate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Optimization (</a:t>
            </a:r>
            <a:r>
              <a:rPr lang="en-US" b="0" dirty="0" err="1"/>
              <a:t>scipy.optimize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Interpolation (</a:t>
            </a:r>
            <a:r>
              <a:rPr lang="en-US" b="0" dirty="0" err="1"/>
              <a:t>scipy.interpolate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Fourier Transforms (</a:t>
            </a:r>
            <a:r>
              <a:rPr lang="en-US" b="0" dirty="0" err="1"/>
              <a:t>scipy.fftpack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Signal Processing (</a:t>
            </a:r>
            <a:r>
              <a:rPr lang="en-US" b="0" dirty="0" err="1"/>
              <a:t>scipy.signal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Linear Algebra (</a:t>
            </a:r>
            <a:r>
              <a:rPr lang="en-US" b="0" dirty="0" err="1"/>
              <a:t>scipy.linalg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Compressed Sparse Graph Routines (</a:t>
            </a:r>
            <a:r>
              <a:rPr lang="en-US" b="0" dirty="0" err="1"/>
              <a:t>scipy.sparse.csgraph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Spatial data structures and algorithms (</a:t>
            </a:r>
            <a:r>
              <a:rPr lang="en-US" b="0" dirty="0" err="1"/>
              <a:t>scipy.spatial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Statistics (</a:t>
            </a:r>
            <a:r>
              <a:rPr lang="en-US" b="0" dirty="0" err="1"/>
              <a:t>scipy.stats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Multidimensional image processing (</a:t>
            </a:r>
            <a:r>
              <a:rPr lang="en-US" b="0" dirty="0" err="1"/>
              <a:t>scipy.ndimage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Data IO (</a:t>
            </a:r>
            <a:r>
              <a:rPr lang="en-US" b="0" dirty="0" err="1"/>
              <a:t>scipy.io</a:t>
            </a:r>
            <a:r>
              <a:rPr lang="en-US" b="0" dirty="0"/>
              <a:t>) </a:t>
            </a:r>
            <a:r>
              <a:rPr lang="mr-IN" b="0" dirty="0"/>
              <a:t>–</a:t>
            </a:r>
            <a:r>
              <a:rPr lang="en-US" b="0" dirty="0"/>
              <a:t> overlaps with pandas, covers some other formats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20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</a:t>
            </a:r>
            <a:r>
              <a:rPr lang="en-US" dirty="0" err="1"/>
              <a:t>SciPy</a:t>
            </a:r>
            <a:r>
              <a:rPr lang="en-US" dirty="0"/>
              <a:t>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can’t possibly tour all of the SciPy library and, even if we did, it might be a little boring.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Often, you’ll be able to find higher-level modules that will work around your need to directly call low-level </a:t>
            </a:r>
            <a:r>
              <a:rPr lang="en-US" b="0" dirty="0" err="1"/>
              <a:t>SciPy</a:t>
            </a:r>
            <a:r>
              <a:rPr lang="en-US" b="0" dirty="0"/>
              <a:t> functions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Say you want to compute an integral: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489329" y="4091046"/>
            <a:ext cx="6134793" cy="2177646"/>
            <a:chOff x="1489329" y="4091046"/>
            <a:chExt cx="6134793" cy="217764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55453" y="4091046"/>
              <a:ext cx="3168669" cy="217764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1489329" y="4575184"/>
                  <a:ext cx="2513046" cy="12093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32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p>
                          <m:e>
                            <m:func>
                              <m:func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func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𝑑𝑥</m:t>
                            </m:r>
                          </m:e>
                        </m:nary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9329" y="4575184"/>
                  <a:ext cx="2513046" cy="120937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4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Scipy.integrate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have a function object – </a:t>
                </a:r>
                <a:r>
                  <a:rPr lang="en-US" dirty="0" err="1">
                    <a:latin typeface="Courier" charset="0"/>
                    <a:ea typeface="Courier" charset="0"/>
                    <a:cs typeface="Courier" charset="0"/>
                  </a:rPr>
                  <a:t>np.sin</a:t>
                </a:r>
                <a:r>
                  <a:rPr lang="en-US" dirty="0"/>
                  <a:t> defines the sin function for us.</a:t>
                </a:r>
              </a:p>
              <a:p>
                <a:r>
                  <a:rPr lang="en-US" dirty="0"/>
                  <a:t>We can compute the definite integral from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using the quad function.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2" name="Content Placeholder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800" t="-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88</a:t>
            </a:fld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57200" y="3339852"/>
            <a:ext cx="8164995" cy="272820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res </a:t>
            </a: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scipy</a:t>
            </a:r>
            <a:r>
              <a:rPr lang="en-US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integrate</a:t>
            </a:r>
            <a:r>
              <a:rPr lang="en-US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quad</a:t>
            </a: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sin</a:t>
            </a: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</a:t>
            </a: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pi</a:t>
            </a: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FF6600"/>
                </a:solidFill>
                <a:latin typeface="Courier New" panose="02070309020205020404" pitchFamily="49" charset="0"/>
              </a:rPr>
              <a:t>print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(res)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(2.0, 2.220446049250313e-14)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00FF00"/>
                </a:solidFill>
                <a:latin typeface="Courier New" panose="02070309020205020404" pitchFamily="49" charset="0"/>
              </a:rPr>
              <a:t># 2 with a very small error margin!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res </a:t>
            </a: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scipy</a:t>
            </a:r>
            <a:r>
              <a:rPr lang="en-US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integrate</a:t>
            </a:r>
            <a:r>
              <a:rPr lang="en-US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quad</a:t>
            </a: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sin</a:t>
            </a: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-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inf</a:t>
            </a: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+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inf</a:t>
            </a: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FF6600"/>
                </a:solidFill>
                <a:latin typeface="Courier New" panose="02070309020205020404" pitchFamily="49" charset="0"/>
              </a:rPr>
              <a:t>print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(res)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(0.0, 0.0)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00FF00"/>
                </a:solidFill>
                <a:latin typeface="Courier New" panose="02070309020205020404" pitchFamily="49" charset="0"/>
              </a:rPr>
              <a:t># Integral does not converge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71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9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Scipy.integrate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say that we don’t have a function object, we only have some (</a:t>
            </a:r>
            <a:r>
              <a:rPr lang="en-US" i="1" dirty="0" err="1"/>
              <a:t>x</a:t>
            </a:r>
            <a:r>
              <a:rPr lang="en-US" dirty="0" err="1"/>
              <a:t>,</a:t>
            </a:r>
            <a:r>
              <a:rPr lang="en-US" i="1" dirty="0" err="1"/>
              <a:t>y</a:t>
            </a:r>
            <a:r>
              <a:rPr lang="en-US" dirty="0"/>
              <a:t>) samples that “define” our function.</a:t>
            </a:r>
          </a:p>
          <a:p>
            <a:r>
              <a:rPr lang="en-US" dirty="0"/>
              <a:t>We can estimate the integral using the trapezoidal rule.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89</a:t>
            </a:fld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57200" y="2971331"/>
            <a:ext cx="8224956" cy="362434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sample_x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linspace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pi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1000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sample_y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sin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sample_x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00FF00"/>
                </a:solidFill>
                <a:latin typeface="Courier New" panose="02070309020205020404" pitchFamily="49" charset="0"/>
              </a:rPr>
              <a:t># Creating 1,000 samples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result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scipy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integrate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trapz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sample_y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sample_x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print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(result)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1.99999835177 </a:t>
            </a:r>
          </a:p>
          <a:p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sample_x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linspace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pi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1000000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sample_y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sin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sample_x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00FF00"/>
                </a:solidFill>
                <a:latin typeface="Courier New" panose="02070309020205020404" pitchFamily="49" charset="0"/>
              </a:rPr>
              <a:t># Creating 1,000,000 samples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result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scipy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integrate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trapz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sample_y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sample_x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print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(result)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2.0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6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10-minute Python primer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7690"/>
            <a:ext cx="7620000" cy="4373563"/>
          </a:xfrm>
        </p:spPr>
        <p:txBody>
          <a:bodyPr/>
          <a:lstStyle/>
          <a:p>
            <a:r>
              <a:rPr lang="en-US" dirty="0"/>
              <a:t>Define a function: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Python is whitespace-delimited</a:t>
            </a:r>
          </a:p>
          <a:p>
            <a:r>
              <a:rPr lang="en-US" dirty="0"/>
              <a:t>Define a function that returns a </a:t>
            </a:r>
            <a:r>
              <a:rPr lang="en-US" dirty="0">
                <a:solidFill>
                  <a:schemeClr val="tx2"/>
                </a:solidFill>
              </a:rPr>
              <a:t>tuple</a:t>
            </a:r>
            <a:r>
              <a:rPr lang="en-US" dirty="0"/>
              <a:t>: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57200" y="2068644"/>
            <a:ext cx="7997252" cy="167889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def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my_func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(x, y):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if x &gt; y: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	return x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else: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	return 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92686" y="4720627"/>
            <a:ext cx="7997252" cy="136399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def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my_func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(x, y):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return (x-1, y+2)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(a, b)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my_func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(1, 2)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92686" y="6184743"/>
            <a:ext cx="7997252" cy="44158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a </a:t>
            </a:r>
            <a:r>
              <a:rPr lang="en-US">
                <a:latin typeface="Courier" charset="0"/>
                <a:ea typeface="Courier" charset="0"/>
                <a:cs typeface="Courier" charset="0"/>
              </a:rPr>
              <a:t>= 0; b = 4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98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7" grpId="0" animBg="1"/>
      <p:bldP spid="8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Shift thinking from imperative coding to operations on datasets</a:t>
            </a:r>
            <a:br>
              <a:rPr lang="en-US" dirty="0"/>
            </a:br>
            <a:r>
              <a:rPr lang="en-US" dirty="0"/>
              <a:t>	</a:t>
            </a:r>
          </a:p>
          <a:p>
            <a:r>
              <a:rPr lang="en-US" dirty="0" err="1">
                <a:ea typeface="Courier New" charset="0"/>
                <a:cs typeface="Courier New" charset="0"/>
              </a:rPr>
              <a:t>Numpy</a:t>
            </a:r>
            <a:r>
              <a:rPr lang="en-US" dirty="0">
                <a:ea typeface="Courier New" charset="0"/>
                <a:cs typeface="Courier New" charset="0"/>
              </a:rPr>
              <a:t>: A low-level abstraction that gives us really fast multi-dimensional arrays</a:t>
            </a:r>
          </a:p>
          <a:p>
            <a:endParaRPr lang="en-US" dirty="0">
              <a:ea typeface="Courier New" charset="0"/>
              <a:cs typeface="Courier New" charset="0"/>
            </a:endParaRPr>
          </a:p>
          <a:p>
            <a:r>
              <a:rPr lang="en-US" dirty="0">
                <a:ea typeface="Courier New" charset="0"/>
                <a:cs typeface="Courier New" charset="0"/>
              </a:rPr>
              <a:t>Next class: </a:t>
            </a:r>
          </a:p>
          <a:p>
            <a:r>
              <a:rPr lang="en-US" dirty="0">
                <a:ea typeface="Courier New" charset="0"/>
                <a:cs typeface="Courier New" charset="0"/>
              </a:rPr>
              <a:t>Pandas: Higher-level tabular abstraction and operations to manipulate and combine tables</a:t>
            </a:r>
          </a:p>
          <a:p>
            <a:endParaRPr lang="en-US" dirty="0">
              <a:ea typeface="Courier New" charset="0"/>
              <a:cs typeface="Courier New" charset="0"/>
            </a:endParaRPr>
          </a:p>
          <a:p>
            <a:r>
              <a:rPr lang="en-US" dirty="0">
                <a:ea typeface="Courier New" charset="0"/>
                <a:cs typeface="Courier New" charset="0"/>
              </a:rPr>
              <a:t>Reading Homework focuses on Pandas and SQL: Aim to release by tonight, probably by tomorrow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 of Today’s Lecture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popular request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Version control </a:t>
            </a:r>
            <a:r>
              <a:rPr lang="en-US" dirty="0"/>
              <a:t>primer!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Specifically, </a:t>
            </a:r>
            <a:r>
              <a:rPr lang="en-US" dirty="0" err="1"/>
              <a:t>git</a:t>
            </a:r>
            <a:r>
              <a:rPr lang="en-US" dirty="0"/>
              <a:t> via GitHub and </a:t>
            </a:r>
            <a:r>
              <a:rPr lang="en-US" dirty="0" err="1"/>
              <a:t>GitLab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Thanks: Mark Groves (Microsoft), </a:t>
            </a:r>
            <a:r>
              <a:rPr lang="en-US" dirty="0" err="1"/>
              <a:t>Ilan</a:t>
            </a:r>
            <a:r>
              <a:rPr lang="en-US" dirty="0"/>
              <a:t> </a:t>
            </a:r>
            <a:r>
              <a:rPr lang="en-US" dirty="0" err="1"/>
              <a:t>Biala</a:t>
            </a:r>
            <a:r>
              <a:rPr lang="en-US" dirty="0"/>
              <a:t> &amp; Aaron </a:t>
            </a:r>
            <a:r>
              <a:rPr lang="en-US" dirty="0" err="1"/>
              <a:t>Perley</a:t>
            </a:r>
            <a:r>
              <a:rPr lang="en-US" dirty="0"/>
              <a:t> (CMU), Sharif U., &amp; the HJCB Senior Design Team!</a:t>
            </a:r>
          </a:p>
          <a:p>
            <a:r>
              <a:rPr lang="en-US" dirty="0"/>
              <a:t>And then a bit on keeping your data </a:t>
            </a:r>
            <a:r>
              <a:rPr lang="mr-IN" dirty="0"/>
              <a:t>…</a:t>
            </a:r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tidy data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91</a:t>
            </a:fld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607" y="4383292"/>
            <a:ext cx="2302239" cy="234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0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628560" y="1131030"/>
            <a:ext cx="7886160" cy="99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>
              <a:lnSpc>
                <a:spcPct val="90000"/>
              </a:lnSpc>
            </a:pPr>
            <a:endParaRPr lang="en-US" sz="13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24" y="2473550"/>
            <a:ext cx="7631632" cy="2456334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What is version control?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5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Development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working with a team, the need for a central repository is essential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Need a system to allow versioning, and a way to acquire the latest edition of the code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A system to track and manage bugs was also needed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3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628560" y="1131030"/>
            <a:ext cx="7886160" cy="99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>
              <a:lnSpc>
                <a:spcPct val="90000"/>
              </a:lnSpc>
            </a:pPr>
            <a:endParaRPr lang="en-US" sz="13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628560" y="2226420"/>
            <a:ext cx="7886160" cy="32629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marL="171450" indent="-170910">
              <a:lnSpc>
                <a:spcPct val="90000"/>
              </a:lnSpc>
              <a:spcAft>
                <a:spcPts val="900"/>
              </a:spcAft>
              <a:buClr>
                <a:srgbClr val="000000"/>
              </a:buClr>
              <a:buFont typeface="Arial"/>
              <a:buChar char="•"/>
            </a:pPr>
            <a:endParaRPr lang="en-US" sz="13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362180" y="3704655"/>
            <a:ext cx="3810040" cy="2763983"/>
            <a:chOff x="2362180" y="2805247"/>
            <a:chExt cx="3810040" cy="2763983"/>
          </a:xfrm>
        </p:grpSpPr>
        <p:sp>
          <p:nvSpPr>
            <p:cNvPr id="5" name="Rectangle 4"/>
            <p:cNvSpPr/>
            <p:nvPr/>
          </p:nvSpPr>
          <p:spPr>
            <a:xfrm>
              <a:off x="2362180" y="5292231"/>
              <a:ext cx="381004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/>
                <a:t>atlassian.com</a:t>
              </a:r>
              <a:r>
                <a:rPr lang="en-US" sz="1200" dirty="0"/>
                <a:t>/</a:t>
              </a:r>
              <a:r>
                <a:rPr lang="en-US" sz="1200" dirty="0" err="1"/>
                <a:t>git</a:t>
              </a:r>
              <a:r>
                <a:rPr lang="en-US" sz="1200" dirty="0"/>
                <a:t>/tutorials/what-is-version-control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2180" y="2805247"/>
              <a:ext cx="3810040" cy="2527915"/>
            </a:xfrm>
            <a:prstGeom prst="rect">
              <a:avLst/>
            </a:prstGeom>
          </p:spPr>
        </p:pic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 of Version Control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2105295"/>
          </a:xfrm>
        </p:spPr>
        <p:txBody>
          <a:bodyPr/>
          <a:lstStyle/>
          <a:p>
            <a:r>
              <a:rPr lang="en-US" dirty="0"/>
              <a:t>Be able to search through revision history and retrieve previous versions of any file in a project</a:t>
            </a:r>
          </a:p>
          <a:p>
            <a:r>
              <a:rPr lang="en-US" dirty="0"/>
              <a:t>Be able to share changes with collaborators on a project</a:t>
            </a:r>
          </a:p>
          <a:p>
            <a:r>
              <a:rPr lang="en-US" dirty="0"/>
              <a:t>Be able to confidently make large changes to existing files</a:t>
            </a:r>
          </a:p>
          <a:p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4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628560" y="1131030"/>
            <a:ext cx="3660105" cy="99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>
              <a:lnSpc>
                <a:spcPct val="90000"/>
              </a:lnSpc>
            </a:pPr>
            <a:endParaRPr lang="en-US" sz="13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628560" y="2783767"/>
            <a:ext cx="4056131" cy="12404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marL="171450" indent="-17091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endParaRPr lang="en-US" sz="1350" spc="-1" dirty="0">
              <a:solidFill>
                <a:srgbClr val="008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4684690" y="2783767"/>
            <a:ext cx="4056131" cy="16280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marL="171450" indent="-17091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endParaRPr lang="en-US" sz="21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Named Folders Approach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hard to track</a:t>
            </a:r>
          </a:p>
          <a:p>
            <a:r>
              <a:rPr lang="en-US" dirty="0"/>
              <a:t>Memory-intensive</a:t>
            </a:r>
          </a:p>
          <a:p>
            <a:r>
              <a:rPr lang="en-US" dirty="0"/>
              <a:t>Can be slow</a:t>
            </a:r>
          </a:p>
          <a:p>
            <a:r>
              <a:rPr lang="en-US" dirty="0"/>
              <a:t>Hard to share</a:t>
            </a:r>
          </a:p>
          <a:p>
            <a:r>
              <a:rPr lang="en-US" dirty="0"/>
              <a:t>No record of authorship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95</a:t>
            </a:fld>
            <a:endParaRPr lang="en-US"/>
          </a:p>
        </p:txBody>
      </p:sp>
      <p:pic>
        <p:nvPicPr>
          <p:cNvPr id="14338" name="Picture 2" descr="ocum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931" y="1583947"/>
            <a:ext cx="3041525" cy="505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61487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628560" y="1131030"/>
            <a:ext cx="7886160" cy="99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>
              <a:lnSpc>
                <a:spcPct val="90000"/>
              </a:lnSpc>
            </a:pPr>
            <a:endParaRPr lang="en-US" sz="3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 Light"/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628560" y="3509415"/>
            <a:ext cx="7886160" cy="19799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marL="171450" indent="-17091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endParaRPr lang="en-US" sz="21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026" name="Picture 2" descr="http://rypress.com/tutorials/git/media/0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661" y="1416308"/>
            <a:ext cx="4677958" cy="218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Local Database of Versions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99355"/>
            <a:ext cx="7620000" cy="2526808"/>
          </a:xfrm>
        </p:spPr>
        <p:txBody>
          <a:bodyPr/>
          <a:lstStyle/>
          <a:p>
            <a:r>
              <a:rPr lang="en-US" dirty="0"/>
              <a:t>Provides an abstraction over finding the right versions of files and replacing them in the project</a:t>
            </a:r>
          </a:p>
          <a:p>
            <a:r>
              <a:rPr lang="en-US" dirty="0"/>
              <a:t>Records who changes what, but hard to parse that</a:t>
            </a:r>
          </a:p>
          <a:p>
            <a:r>
              <a:rPr lang="en-US" dirty="0">
                <a:solidFill>
                  <a:schemeClr val="tx2"/>
                </a:solidFill>
              </a:rPr>
              <a:t>Can’t share with collaborators</a:t>
            </a: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5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628560" y="1131030"/>
            <a:ext cx="7886160" cy="99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>
              <a:lnSpc>
                <a:spcPct val="90000"/>
              </a:lnSpc>
            </a:pPr>
            <a:endParaRPr lang="en-US" sz="3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 Light"/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628560" y="2124630"/>
            <a:ext cx="4238799" cy="34970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marL="171450" indent="-17091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endParaRPr lang="en-US" sz="21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074" name="Picture 2" descr="https://i.stack.imgur.com/eqmG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394" y="2348297"/>
            <a:ext cx="4129088" cy="249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Centralized Version Control Systems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752600"/>
            <a:ext cx="4315194" cy="4373563"/>
          </a:xfrm>
        </p:spPr>
        <p:txBody>
          <a:bodyPr/>
          <a:lstStyle/>
          <a:p>
            <a:r>
              <a:rPr lang="en-US" dirty="0"/>
              <a:t>A central, trusted repository determines the order of commits (“versions” of the project)</a:t>
            </a:r>
          </a:p>
          <a:p>
            <a:r>
              <a:rPr lang="en-US" dirty="0"/>
              <a:t>Collaborators “push” changes (commits) to this repository.</a:t>
            </a:r>
          </a:p>
          <a:p>
            <a:r>
              <a:rPr lang="en-US" dirty="0"/>
              <a:t>Any new commits must be compatible with the most recent commit. If it isn’t, somebody must “merge” it in.</a:t>
            </a:r>
          </a:p>
          <a:p>
            <a:endParaRPr lang="en-US" dirty="0"/>
          </a:p>
          <a:p>
            <a:r>
              <a:rPr lang="en-US" dirty="0"/>
              <a:t>Examples: SVN, CVS, Perforce</a:t>
            </a:r>
          </a:p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2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88255" y="3408176"/>
            <a:ext cx="6081933" cy="2774948"/>
            <a:chOff x="1426003" y="2580518"/>
            <a:chExt cx="8109244" cy="3699930"/>
          </a:xfrm>
        </p:grpSpPr>
        <p:sp>
          <p:nvSpPr>
            <p:cNvPr id="6" name="Oval 5"/>
            <p:cNvSpPr/>
            <p:nvPr/>
          </p:nvSpPr>
          <p:spPr>
            <a:xfrm>
              <a:off x="2382097" y="3382251"/>
              <a:ext cx="2096219" cy="125083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Central Repository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426003" y="2611625"/>
              <a:ext cx="1319841" cy="77062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Developer A’s local files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3990923" y="4633082"/>
              <a:ext cx="1319841" cy="77062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Developer D’s local files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1426004" y="4633082"/>
              <a:ext cx="1319841" cy="77062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Developer C’s local files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3990923" y="2611625"/>
              <a:ext cx="1319841" cy="77062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Developer B’s local files</a:t>
              </a:r>
            </a:p>
          </p:txBody>
        </p:sp>
        <p:cxnSp>
          <p:nvCxnSpPr>
            <p:cNvPr id="11" name="Straight Arrow Connector 10"/>
            <p:cNvCxnSpPr>
              <a:stCxn id="9" idx="0"/>
              <a:endCxn id="6" idx="3"/>
            </p:cNvCxnSpPr>
            <p:nvPr/>
          </p:nvCxnSpPr>
          <p:spPr>
            <a:xfrm flipV="1">
              <a:off x="2085925" y="4449902"/>
              <a:ext cx="603156" cy="1831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900818" y="4279882"/>
              <a:ext cx="6663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dirty="0">
                  <a:latin typeface="Consolas" panose="020B0609020204030204" pitchFamily="49" charset="0"/>
                  <a:cs typeface="Consolas" panose="020B0609020204030204" pitchFamily="49" charset="0"/>
                </a:rPr>
                <a:t>Commit</a:t>
              </a:r>
            </a:p>
          </p:txBody>
        </p:sp>
        <p:cxnSp>
          <p:nvCxnSpPr>
            <p:cNvPr id="13" name="Straight Arrow Connector 12"/>
            <p:cNvCxnSpPr>
              <a:stCxn id="6" idx="3"/>
              <a:endCxn id="9" idx="6"/>
            </p:cNvCxnSpPr>
            <p:nvPr/>
          </p:nvCxnSpPr>
          <p:spPr>
            <a:xfrm>
              <a:off x="2689081" y="4449902"/>
              <a:ext cx="56764" cy="5684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630838" y="4593867"/>
              <a:ext cx="8223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dirty="0">
                  <a:latin typeface="Consolas" panose="020B0609020204030204" pitchFamily="49" charset="0"/>
                  <a:cs typeface="Consolas" panose="020B0609020204030204" pitchFamily="49" charset="0"/>
                </a:rPr>
                <a:t>Checkout</a:t>
              </a:r>
            </a:p>
          </p:txBody>
        </p:sp>
        <p:cxnSp>
          <p:nvCxnSpPr>
            <p:cNvPr id="15" name="Straight Arrow Connector 14"/>
            <p:cNvCxnSpPr>
              <a:stCxn id="7" idx="6"/>
              <a:endCxn id="6" idx="1"/>
            </p:cNvCxnSpPr>
            <p:nvPr/>
          </p:nvCxnSpPr>
          <p:spPr>
            <a:xfrm flipH="1">
              <a:off x="2689081" y="2996938"/>
              <a:ext cx="56763" cy="5684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6" idx="1"/>
              <a:endCxn id="7" idx="4"/>
            </p:cNvCxnSpPr>
            <p:nvPr/>
          </p:nvCxnSpPr>
          <p:spPr>
            <a:xfrm flipH="1" flipV="1">
              <a:off x="2085924" y="3382251"/>
              <a:ext cx="603157" cy="1831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0" idx="3"/>
              <a:endCxn id="6" idx="7"/>
            </p:cNvCxnSpPr>
            <p:nvPr/>
          </p:nvCxnSpPr>
          <p:spPr>
            <a:xfrm flipH="1">
              <a:off x="4171332" y="3269395"/>
              <a:ext cx="12877" cy="2960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6" idx="7"/>
              <a:endCxn id="10" idx="4"/>
            </p:cNvCxnSpPr>
            <p:nvPr/>
          </p:nvCxnSpPr>
          <p:spPr>
            <a:xfrm flipV="1">
              <a:off x="4171332" y="3382251"/>
              <a:ext cx="479512" cy="1831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6" idx="5"/>
              <a:endCxn id="8" idx="1"/>
            </p:cNvCxnSpPr>
            <p:nvPr/>
          </p:nvCxnSpPr>
          <p:spPr>
            <a:xfrm>
              <a:off x="4171332" y="4449902"/>
              <a:ext cx="12877" cy="2960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8" idx="0"/>
              <a:endCxn id="6" idx="5"/>
            </p:cNvCxnSpPr>
            <p:nvPr/>
          </p:nvCxnSpPr>
          <p:spPr>
            <a:xfrm flipH="1" flipV="1">
              <a:off x="4171332" y="4449902"/>
              <a:ext cx="479512" cy="1831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405766" y="4593867"/>
              <a:ext cx="8223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dirty="0">
                  <a:latin typeface="Consolas" panose="020B0609020204030204" pitchFamily="49" charset="0"/>
                  <a:cs typeface="Consolas" panose="020B0609020204030204" pitchFamily="49" charset="0"/>
                </a:rPr>
                <a:t>Checkout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282322" y="4287469"/>
              <a:ext cx="6663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dirty="0">
                  <a:latin typeface="Consolas" panose="020B0609020204030204" pitchFamily="49" charset="0"/>
                  <a:cs typeface="Consolas" panose="020B0609020204030204" pitchFamily="49" charset="0"/>
                </a:rPr>
                <a:t>Commit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648483" y="3138590"/>
              <a:ext cx="6663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dirty="0">
                  <a:latin typeface="Consolas" panose="020B0609020204030204" pitchFamily="49" charset="0"/>
                  <a:cs typeface="Consolas" panose="020B0609020204030204" pitchFamily="49" charset="0"/>
                </a:rPr>
                <a:t>Commit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521460" y="3197857"/>
              <a:ext cx="6663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dirty="0">
                  <a:latin typeface="Consolas" panose="020B0609020204030204" pitchFamily="49" charset="0"/>
                  <a:cs typeface="Consolas" panose="020B0609020204030204" pitchFamily="49" charset="0"/>
                </a:rPr>
                <a:t>Commit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50210" y="3467717"/>
              <a:ext cx="8223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dirty="0">
                  <a:latin typeface="Consolas" panose="020B0609020204030204" pitchFamily="49" charset="0"/>
                  <a:cs typeface="Consolas" panose="020B0609020204030204" pitchFamily="49" charset="0"/>
                </a:rPr>
                <a:t>Checkout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646363" y="3459466"/>
              <a:ext cx="8223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dirty="0">
                  <a:latin typeface="Consolas" panose="020B0609020204030204" pitchFamily="49" charset="0"/>
                  <a:cs typeface="Consolas" panose="020B0609020204030204" pitchFamily="49" charset="0"/>
                </a:rPr>
                <a:t>Checkout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5324035" y="2611625"/>
              <a:ext cx="4211212" cy="3417451"/>
              <a:chOff x="4626413" y="822260"/>
              <a:chExt cx="4578479" cy="3715493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4895984" y="1315115"/>
                <a:ext cx="1130956" cy="1130956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Dev A’s Repo</a:t>
                </a: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489198" y="3115631"/>
                <a:ext cx="1130956" cy="1130956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Dev B’s Repo</a:t>
                </a: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7110706" y="909779"/>
                <a:ext cx="1130956" cy="1130956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Dev C’s Repo</a:t>
                </a: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7251577" y="2539826"/>
                <a:ext cx="1130956" cy="1130956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Dev D’s Repo</a:t>
                </a:r>
              </a:p>
            </p:txBody>
          </p:sp>
          <p:cxnSp>
            <p:nvCxnSpPr>
              <p:cNvPr id="32" name="Straight Arrow Connector 31"/>
              <p:cNvCxnSpPr>
                <a:stCxn id="28" idx="4"/>
                <a:endCxn id="29" idx="1"/>
              </p:cNvCxnSpPr>
              <p:nvPr/>
            </p:nvCxnSpPr>
            <p:spPr>
              <a:xfrm>
                <a:off x="5461462" y="2446071"/>
                <a:ext cx="193361" cy="83518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>
                <a:stCxn id="28" idx="6"/>
                <a:endCxn id="30" idx="1"/>
              </p:cNvCxnSpPr>
              <p:nvPr/>
            </p:nvCxnSpPr>
            <p:spPr>
              <a:xfrm flipV="1">
                <a:off x="6026940" y="1075404"/>
                <a:ext cx="1249391" cy="80518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>
                <a:stCxn id="30" idx="5"/>
                <a:endCxn id="31" idx="0"/>
              </p:cNvCxnSpPr>
              <p:nvPr/>
            </p:nvCxnSpPr>
            <p:spPr>
              <a:xfrm flipH="1">
                <a:off x="7817055" y="1875110"/>
                <a:ext cx="258982" cy="66471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>
                <a:stCxn id="29" idx="6"/>
                <a:endCxn id="31" idx="2"/>
              </p:cNvCxnSpPr>
              <p:nvPr/>
            </p:nvCxnSpPr>
            <p:spPr>
              <a:xfrm flipV="1">
                <a:off x="6620154" y="3105304"/>
                <a:ext cx="631423" cy="57580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>
                <a:stCxn id="30" idx="3"/>
                <a:endCxn id="29" idx="7"/>
              </p:cNvCxnSpPr>
              <p:nvPr/>
            </p:nvCxnSpPr>
            <p:spPr>
              <a:xfrm flipH="1">
                <a:off x="6454529" y="1875110"/>
                <a:ext cx="821802" cy="140614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>
                <a:stCxn id="28" idx="5"/>
                <a:endCxn id="31" idx="1"/>
              </p:cNvCxnSpPr>
              <p:nvPr/>
            </p:nvCxnSpPr>
            <p:spPr>
              <a:xfrm>
                <a:off x="5861315" y="2280446"/>
                <a:ext cx="1555887" cy="42500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urved Connector 37"/>
              <p:cNvCxnSpPr>
                <a:stCxn id="28" idx="0"/>
                <a:endCxn id="28" idx="1"/>
              </p:cNvCxnSpPr>
              <p:nvPr/>
            </p:nvCxnSpPr>
            <p:spPr>
              <a:xfrm rot="16200000" flipH="1" flipV="1">
                <a:off x="5178723" y="1198000"/>
                <a:ext cx="165625" cy="399853"/>
              </a:xfrm>
              <a:prstGeom prst="curvedConnector3">
                <a:avLst>
                  <a:gd name="adj1" fmla="val -138023"/>
                </a:avLst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Curved Connector 38"/>
              <p:cNvCxnSpPr>
                <a:stCxn id="29" idx="3"/>
                <a:endCxn id="29" idx="4"/>
              </p:cNvCxnSpPr>
              <p:nvPr/>
            </p:nvCxnSpPr>
            <p:spPr>
              <a:xfrm rot="16200000" flipH="1">
                <a:off x="5771937" y="3963847"/>
                <a:ext cx="165625" cy="399853"/>
              </a:xfrm>
              <a:prstGeom prst="curvedConnector3">
                <a:avLst>
                  <a:gd name="adj1" fmla="val 164409"/>
                </a:avLst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Curved Connector 39"/>
              <p:cNvCxnSpPr>
                <a:stCxn id="30" idx="6"/>
                <a:endCxn id="30" idx="7"/>
              </p:cNvCxnSpPr>
              <p:nvPr/>
            </p:nvCxnSpPr>
            <p:spPr>
              <a:xfrm flipH="1" flipV="1">
                <a:off x="8076037" y="1075403"/>
                <a:ext cx="165625" cy="399854"/>
              </a:xfrm>
              <a:prstGeom prst="curvedConnector4">
                <a:avLst>
                  <a:gd name="adj1" fmla="val -127410"/>
                  <a:gd name="adj2" fmla="val 116793"/>
                </a:avLst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Curved Connector 40"/>
              <p:cNvCxnSpPr>
                <a:stCxn id="31" idx="6"/>
                <a:endCxn id="31" idx="7"/>
              </p:cNvCxnSpPr>
              <p:nvPr/>
            </p:nvCxnSpPr>
            <p:spPr>
              <a:xfrm flipH="1" flipV="1">
                <a:off x="8216908" y="2705451"/>
                <a:ext cx="165625" cy="399853"/>
              </a:xfrm>
              <a:prstGeom prst="curvedConnector4">
                <a:avLst>
                  <a:gd name="adj1" fmla="val -138023"/>
                  <a:gd name="adj2" fmla="val 198592"/>
                </a:avLst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2" name="TextBox 41"/>
              <p:cNvSpPr txBox="1"/>
              <p:nvPr/>
            </p:nvSpPr>
            <p:spPr>
              <a:xfrm>
                <a:off x="4735784" y="822260"/>
                <a:ext cx="822360" cy="31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25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Commit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241662" y="851458"/>
                <a:ext cx="822360" cy="31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25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Commit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382532" y="2159475"/>
                <a:ext cx="822360" cy="31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25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Commit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5963420" y="4219865"/>
                <a:ext cx="822360" cy="31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25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Commit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5802421" y="1147979"/>
                <a:ext cx="1074615" cy="5019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25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Push/Fetch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4626413" y="2933641"/>
                <a:ext cx="1094148" cy="31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25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Push/Fetch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620153" y="3566668"/>
                <a:ext cx="1038473" cy="5019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25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Push/Fetch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7959118" y="1926356"/>
                <a:ext cx="1104901" cy="31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25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Push/Fetch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5924531" y="2101460"/>
                <a:ext cx="1028047" cy="5019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25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Push/Fetch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6935865" y="2211739"/>
                <a:ext cx="1044486" cy="5019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25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Push/Fetch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2403031" y="5511007"/>
              <a:ext cx="20450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latin typeface="Consolas" panose="020B0609020204030204" pitchFamily="49" charset="0"/>
                  <a:cs typeface="Consolas" panose="020B0609020204030204" pitchFamily="49" charset="0"/>
                </a:rPr>
                <a:t>Centralized Version Control System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167975" y="5509741"/>
              <a:ext cx="20450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latin typeface="Consolas" panose="020B0609020204030204" pitchFamily="49" charset="0"/>
                  <a:cs typeface="Consolas" panose="020B0609020204030204" pitchFamily="49" charset="0"/>
                </a:rPr>
                <a:t>Distributed Version Control System</a:t>
              </a:r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5408876" y="2580518"/>
              <a:ext cx="0" cy="360382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CustomShape 1"/>
          <p:cNvSpPr/>
          <p:nvPr/>
        </p:nvSpPr>
        <p:spPr>
          <a:xfrm>
            <a:off x="628560" y="1131030"/>
            <a:ext cx="7886160" cy="99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>
              <a:lnSpc>
                <a:spcPct val="90000"/>
              </a:lnSpc>
            </a:pPr>
            <a:endParaRPr lang="en-US" sz="3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 Light"/>
            </a:endParaRPr>
          </a:p>
        </p:txBody>
      </p:sp>
      <p:sp>
        <p:nvSpPr>
          <p:cNvPr id="57" name="CustomShape 2"/>
          <p:cNvSpPr/>
          <p:nvPr/>
        </p:nvSpPr>
        <p:spPr>
          <a:xfrm>
            <a:off x="657263" y="1949884"/>
            <a:ext cx="4238799" cy="7848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marL="171450" indent="-17091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endParaRPr lang="en-US" sz="21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152718"/>
            <a:ext cx="6588177" cy="1371600"/>
          </a:xfrm>
        </p:spPr>
        <p:txBody>
          <a:bodyPr>
            <a:normAutofit fontScale="90000"/>
          </a:bodyPr>
          <a:lstStyle/>
          <a:p>
            <a:r>
              <a:rPr lang="en-US"/>
              <a:t>Distributed Version Control Systems (DVCS)</a:t>
            </a:r>
            <a:endParaRPr lang="en-US" dirty="0"/>
          </a:p>
        </p:txBody>
      </p:sp>
      <p:sp>
        <p:nvSpPr>
          <p:cNvPr id="55" name="Content Placeholder 54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1573325"/>
          </a:xfrm>
        </p:spPr>
        <p:txBody>
          <a:bodyPr/>
          <a:lstStyle/>
          <a:p>
            <a:pPr marL="171450" indent="-17091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No central repository</a:t>
            </a:r>
          </a:p>
          <a:p>
            <a:pPr marL="171450" indent="-17091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Every repository has every commit</a:t>
            </a:r>
          </a:p>
          <a:p>
            <a:pPr marL="171450" indent="-17091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Examples: </a:t>
            </a:r>
            <a:r>
              <a:rPr lang="en-US" spc="-1" dirty="0" err="1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Git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Mercurial</a:t>
            </a:r>
          </a:p>
          <a:p>
            <a:pPr marL="171450" indent="-17091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endParaRPr lang="en-US" dirty="0"/>
          </a:p>
        </p:txBody>
      </p:sp>
      <p:sp>
        <p:nvSpPr>
          <p:cNvPr id="58" name="Slide Number Placeholder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5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Git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Git is a version control system</a:t>
            </a:r>
          </a:p>
          <a:p>
            <a:r>
              <a:rPr lang="en-US" dirty="0"/>
              <a:t>Developed as a repository system for both local and remote changes</a:t>
            </a:r>
          </a:p>
          <a:p>
            <a:r>
              <a:rPr lang="en-US" dirty="0"/>
              <a:t>Allows teammates to work simultaneously on a project</a:t>
            </a:r>
          </a:p>
          <a:p>
            <a:r>
              <a:rPr lang="en-US" dirty="0"/>
              <a:t>Tracks each commit, allowing for a detailed documentation of the project along every step</a:t>
            </a:r>
          </a:p>
          <a:p>
            <a:r>
              <a:rPr lang="en-US" dirty="0"/>
              <a:t>Allows for advanced merging and branching operations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983" y="4843676"/>
            <a:ext cx="3912433" cy="163376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8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16329</TotalTime>
  <Words>10376</Words>
  <Application>Microsoft Macintosh PowerPoint</Application>
  <PresentationFormat>On-screen Show (4:3)</PresentationFormat>
  <Paragraphs>1525</Paragraphs>
  <Slides>139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139</vt:i4>
      </vt:variant>
    </vt:vector>
  </HeadingPairs>
  <TitlesOfParts>
    <vt:vector size="152" baseType="lpstr">
      <vt:lpstr>Arial</vt:lpstr>
      <vt:lpstr>Arial Black</vt:lpstr>
      <vt:lpstr>Calibri</vt:lpstr>
      <vt:lpstr>Calibri Light</vt:lpstr>
      <vt:lpstr>Cambria Math</vt:lpstr>
      <vt:lpstr>Consolas</vt:lpstr>
      <vt:lpstr>Courier</vt:lpstr>
      <vt:lpstr>Courier New</vt:lpstr>
      <vt:lpstr>Helvetica Neue</vt:lpstr>
      <vt:lpstr>Lucida Console</vt:lpstr>
      <vt:lpstr>Mangal</vt:lpstr>
      <vt:lpstr>Wingdings</vt:lpstr>
      <vt:lpstr>Essential</vt:lpstr>
      <vt:lpstr>Principles of  Data Science</vt:lpstr>
      <vt:lpstr>Announcements</vt:lpstr>
      <vt:lpstr>The Data Lifecycle</vt:lpstr>
      <vt:lpstr>Today’s Lecture</vt:lpstr>
      <vt:lpstr>But first, snakes!</vt:lpstr>
      <vt:lpstr>The Zen of Python </vt:lpstr>
      <vt:lpstr>Literate Programming</vt:lpstr>
      <vt:lpstr>Jupyter Project</vt:lpstr>
      <vt:lpstr>10-minute Python primer</vt:lpstr>
      <vt:lpstr>Useful Built-in Functions: Counting and Iterating </vt:lpstr>
      <vt:lpstr>Useful Built-In Functions: Map and Filter</vt:lpstr>
      <vt:lpstr>Pythonic Programming</vt:lpstr>
      <vt:lpstr>List comprehensions</vt:lpstr>
      <vt:lpstr>Exceptions</vt:lpstr>
      <vt:lpstr>Python 2 vs 3</vt:lpstr>
      <vt:lpstr>To any Curmudgeons … </vt:lpstr>
      <vt:lpstr>Python vS R (For Data Scientists)</vt:lpstr>
      <vt:lpstr>Extra resources</vt:lpstr>
      <vt:lpstr>PowerPoint Presentation</vt:lpstr>
      <vt:lpstr>Today’s Lecture</vt:lpstr>
      <vt:lpstr>GotTa Catch ‘Em All</vt:lpstr>
      <vt:lpstr>Wherefore art thou, API?</vt:lpstr>
      <vt:lpstr>“Send me a specific request”</vt:lpstr>
      <vt:lpstr>HTTP Requests</vt:lpstr>
      <vt:lpstr>Restful APIs</vt:lpstr>
      <vt:lpstr>Querying a Restful API</vt:lpstr>
      <vt:lpstr>Authentication and OAuth</vt:lpstr>
      <vt:lpstr>“… I will return information in a structured format.”</vt:lpstr>
      <vt:lpstr>GraphQL?</vt:lpstr>
      <vt:lpstr>APIs and Microservices</vt:lpstr>
      <vt:lpstr>CSV Files in Python</vt:lpstr>
      <vt:lpstr>JSON Files &amp; Strings</vt:lpstr>
      <vt:lpstr>JSON In Python</vt:lpstr>
      <vt:lpstr>JSON From Twitter</vt:lpstr>
      <vt:lpstr>Parsing JSON In Python</vt:lpstr>
      <vt:lpstr>XML, XHTML, HTML files and Strings</vt:lpstr>
      <vt:lpstr>Document Object Model (DOM)</vt:lpstr>
      <vt:lpstr>Scraping HTML in Python</vt:lpstr>
      <vt:lpstr>Building a web scraper in python</vt:lpstr>
      <vt:lpstr>Regular Expressions</vt:lpstr>
      <vt:lpstr>PowerPoint Presentation</vt:lpstr>
      <vt:lpstr>Regular Expressions</vt:lpstr>
      <vt:lpstr>Matching Multiple Characters</vt:lpstr>
      <vt:lpstr>Matching sequences and repeated characters</vt:lpstr>
      <vt:lpstr>Compiled Regexes</vt:lpstr>
      <vt:lpstr>Groups</vt:lpstr>
      <vt:lpstr>Simple Example: Parse an Email Address</vt:lpstr>
      <vt:lpstr>Named Groups</vt:lpstr>
      <vt:lpstr>Substitutions</vt:lpstr>
      <vt:lpstr>Downloading a bunch of files</vt:lpstr>
      <vt:lpstr>Downloading a bunch of files</vt:lpstr>
      <vt:lpstr>After the break, and Some of next class: NumPy, Scipy, And DataFrames</vt:lpstr>
      <vt:lpstr>The Data Lifecycle</vt:lpstr>
      <vt:lpstr>Data Manipulation and Computation</vt:lpstr>
      <vt:lpstr>Data Manipulation and Computation</vt:lpstr>
      <vt:lpstr>Data Manipulation and Computation</vt:lpstr>
      <vt:lpstr>Data Manipulation and Computation</vt:lpstr>
      <vt:lpstr>Data Manipulation and Computation</vt:lpstr>
      <vt:lpstr>Data Manipulation and Computation</vt:lpstr>
      <vt:lpstr>Data Manipulation and Computation</vt:lpstr>
      <vt:lpstr>Data Manipulation and Computation</vt:lpstr>
      <vt:lpstr>Next couple of classes</vt:lpstr>
      <vt:lpstr>Next Couple of classes</vt:lpstr>
      <vt:lpstr>Numeric &amp; scientific applications</vt:lpstr>
      <vt:lpstr>NumPy and friends</vt:lpstr>
      <vt:lpstr>The Numpy Stack</vt:lpstr>
      <vt:lpstr>numpy</vt:lpstr>
      <vt:lpstr>numpy</vt:lpstr>
      <vt:lpstr>Numpy datatypes</vt:lpstr>
      <vt:lpstr>Numpy datatypes</vt:lpstr>
      <vt:lpstr>Numpy arrays</vt:lpstr>
      <vt:lpstr>Numpy arrays</vt:lpstr>
      <vt:lpstr>Numpy arrays</vt:lpstr>
      <vt:lpstr>Numpy arrays</vt:lpstr>
      <vt:lpstr>Numpy arrays</vt:lpstr>
      <vt:lpstr>indexing</vt:lpstr>
      <vt:lpstr>indexing</vt:lpstr>
      <vt:lpstr>indexing</vt:lpstr>
      <vt:lpstr>Array operations</vt:lpstr>
      <vt:lpstr>Array operations</vt:lpstr>
      <vt:lpstr>Array operations</vt:lpstr>
      <vt:lpstr>Array operations</vt:lpstr>
      <vt:lpstr>Linear algebra</vt:lpstr>
      <vt:lpstr>Linear algebra</vt:lpstr>
      <vt:lpstr>SciPy?</vt:lpstr>
      <vt:lpstr>SciPY</vt:lpstr>
      <vt:lpstr>One SciPy Example</vt:lpstr>
      <vt:lpstr>Scipy.integrate</vt:lpstr>
      <vt:lpstr>Scipy.integrate</vt:lpstr>
      <vt:lpstr>Wrap up</vt:lpstr>
      <vt:lpstr>Rest of Today’s Lecture</vt:lpstr>
      <vt:lpstr>What is version control?</vt:lpstr>
      <vt:lpstr>Development Tool</vt:lpstr>
      <vt:lpstr>Goals of Version Control</vt:lpstr>
      <vt:lpstr>Named Folders Approach</vt:lpstr>
      <vt:lpstr>Local Database of Versions Approach</vt:lpstr>
      <vt:lpstr>Centralized Version Control Systems</vt:lpstr>
      <vt:lpstr>Distributed Version Control Systems (DVCS)</vt:lpstr>
      <vt:lpstr>What is Git</vt:lpstr>
      <vt:lpstr>A short history of Git</vt:lpstr>
      <vt:lpstr>A short history of Git</vt:lpstr>
      <vt:lpstr>A short history of Git</vt:lpstr>
      <vt:lpstr>Git in Industry</vt:lpstr>
      <vt:lpstr>Git Basics</vt:lpstr>
      <vt:lpstr>Why Git is Better</vt:lpstr>
      <vt:lpstr>What about SVN?</vt:lpstr>
      <vt:lpstr>Git vs {CVS, SVN, …}</vt:lpstr>
      <vt:lpstr>Git vs {CVS, SVN, …}</vt:lpstr>
      <vt:lpstr>Git vs {CVS, SVN, …}</vt:lpstr>
      <vt:lpstr>Git vs {CVS, SVN, …}</vt:lpstr>
      <vt:lpstr>Git vs {CVS, SVN, …}</vt:lpstr>
      <vt:lpstr>Git vs {CVS, SVN, …}</vt:lpstr>
      <vt:lpstr>Git vs {CVS, SVN, …}</vt:lpstr>
      <vt:lpstr>Git vs {CVS, SVN, …}</vt:lpstr>
      <vt:lpstr>Git vs {CVS, SVN, …}</vt:lpstr>
      <vt:lpstr>Git vs {CVS, SVN, …}</vt:lpstr>
      <vt:lpstr>Initialization of a git repository</vt:lpstr>
      <vt:lpstr>Git Basics I</vt:lpstr>
      <vt:lpstr>Git Basics II</vt:lpstr>
      <vt:lpstr>Git Basics III</vt:lpstr>
      <vt:lpstr>Branches Illustrated</vt:lpstr>
      <vt:lpstr>Branches Illustrated</vt:lpstr>
      <vt:lpstr>Branches Illustrated</vt:lpstr>
      <vt:lpstr>Branches Illustrated</vt:lpstr>
      <vt:lpstr>Branches Illustrated</vt:lpstr>
      <vt:lpstr>Branches Illustrated</vt:lpstr>
      <vt:lpstr>Branches Illustrated</vt:lpstr>
      <vt:lpstr>Branches Illustrated</vt:lpstr>
      <vt:lpstr>Branches Illustrated</vt:lpstr>
      <vt:lpstr>Branches Illustrated</vt:lpstr>
      <vt:lpstr>Branches Illustrated</vt:lpstr>
      <vt:lpstr>Branches Illustrated</vt:lpstr>
      <vt:lpstr>Branches Illustrated</vt:lpstr>
      <vt:lpstr>Branches Illustrated</vt:lpstr>
      <vt:lpstr>When to branch?</vt:lpstr>
      <vt:lpstr>So you want somebody else to host this for you …</vt:lpstr>
      <vt:lpstr>“Social coding”</vt:lpstr>
      <vt:lpstr>Review: How to Use</vt:lpstr>
      <vt:lpstr>Stuff to click 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Microsoft Office User</cp:lastModifiedBy>
  <cp:revision>1963</cp:revision>
  <cp:lastPrinted>2018-09-05T02:59:18Z</cp:lastPrinted>
  <dcterms:created xsi:type="dcterms:W3CDTF">2013-03-05T15:39:19Z</dcterms:created>
  <dcterms:modified xsi:type="dcterms:W3CDTF">2018-09-06T01:35:35Z</dcterms:modified>
</cp:coreProperties>
</file>