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60"/>
  </p:notesMasterIdLst>
  <p:handoutMasterIdLst>
    <p:handoutMasterId r:id="rId161"/>
  </p:handoutMasterIdLst>
  <p:sldIdLst>
    <p:sldId id="256" r:id="rId2"/>
    <p:sldId id="423" r:id="rId3"/>
    <p:sldId id="528" r:id="rId4"/>
    <p:sldId id="556" r:id="rId5"/>
    <p:sldId id="473" r:id="rId6"/>
    <p:sldId id="513" r:id="rId7"/>
    <p:sldId id="517" r:id="rId8"/>
    <p:sldId id="518" r:id="rId9"/>
    <p:sldId id="519" r:id="rId10"/>
    <p:sldId id="521" r:id="rId11"/>
    <p:sldId id="520" r:id="rId12"/>
    <p:sldId id="525" r:id="rId13"/>
    <p:sldId id="524" r:id="rId14"/>
    <p:sldId id="522" r:id="rId15"/>
    <p:sldId id="512" r:id="rId16"/>
    <p:sldId id="474" r:id="rId17"/>
    <p:sldId id="506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5" r:id="rId37"/>
    <p:sldId id="526" r:id="rId38"/>
    <p:sldId id="497" r:id="rId39"/>
    <p:sldId id="499" r:id="rId40"/>
    <p:sldId id="500" r:id="rId41"/>
    <p:sldId id="527" r:id="rId42"/>
    <p:sldId id="557" r:id="rId43"/>
    <p:sldId id="558" r:id="rId44"/>
    <p:sldId id="465" r:id="rId45"/>
    <p:sldId id="509" r:id="rId46"/>
    <p:sldId id="600" r:id="rId47"/>
    <p:sldId id="559" r:id="rId48"/>
    <p:sldId id="560" r:id="rId49"/>
    <p:sldId id="561" r:id="rId50"/>
    <p:sldId id="468" r:id="rId51"/>
    <p:sldId id="562" r:id="rId52"/>
    <p:sldId id="563" r:id="rId53"/>
    <p:sldId id="564" r:id="rId54"/>
    <p:sldId id="516" r:id="rId55"/>
    <p:sldId id="507" r:id="rId56"/>
    <p:sldId id="565" r:id="rId57"/>
    <p:sldId id="567" r:id="rId58"/>
    <p:sldId id="568" r:id="rId59"/>
    <p:sldId id="569" r:id="rId60"/>
    <p:sldId id="570" r:id="rId61"/>
    <p:sldId id="571" r:id="rId62"/>
    <p:sldId id="572" r:id="rId63"/>
    <p:sldId id="573" r:id="rId64"/>
    <p:sldId id="574" r:id="rId65"/>
    <p:sldId id="575" r:id="rId66"/>
    <p:sldId id="576" r:id="rId67"/>
    <p:sldId id="577" r:id="rId68"/>
    <p:sldId id="578" r:id="rId69"/>
    <p:sldId id="579" r:id="rId70"/>
    <p:sldId id="580" r:id="rId71"/>
    <p:sldId id="581" r:id="rId72"/>
    <p:sldId id="582" r:id="rId73"/>
    <p:sldId id="583" r:id="rId74"/>
    <p:sldId id="584" r:id="rId75"/>
    <p:sldId id="585" r:id="rId76"/>
    <p:sldId id="586" r:id="rId77"/>
    <p:sldId id="587" r:id="rId78"/>
    <p:sldId id="588" r:id="rId79"/>
    <p:sldId id="589" r:id="rId80"/>
    <p:sldId id="590" r:id="rId81"/>
    <p:sldId id="591" r:id="rId82"/>
    <p:sldId id="592" r:id="rId83"/>
    <p:sldId id="593" r:id="rId84"/>
    <p:sldId id="594" r:id="rId85"/>
    <p:sldId id="595" r:id="rId86"/>
    <p:sldId id="596" r:id="rId87"/>
    <p:sldId id="597" r:id="rId88"/>
    <p:sldId id="598" r:id="rId89"/>
    <p:sldId id="599" r:id="rId90"/>
    <p:sldId id="638" r:id="rId91"/>
    <p:sldId id="538" r:id="rId92"/>
    <p:sldId id="539" r:id="rId93"/>
    <p:sldId id="601" r:id="rId94"/>
    <p:sldId id="540" r:id="rId95"/>
    <p:sldId id="541" r:id="rId96"/>
    <p:sldId id="551" r:id="rId97"/>
    <p:sldId id="542" r:id="rId98"/>
    <p:sldId id="543" r:id="rId99"/>
    <p:sldId id="545" r:id="rId100"/>
    <p:sldId id="546" r:id="rId101"/>
    <p:sldId id="602" r:id="rId102"/>
    <p:sldId id="547" r:id="rId103"/>
    <p:sldId id="548" r:id="rId104"/>
    <p:sldId id="549" r:id="rId105"/>
    <p:sldId id="550" r:id="rId106"/>
    <p:sldId id="603" r:id="rId107"/>
    <p:sldId id="604" r:id="rId108"/>
    <p:sldId id="605" r:id="rId109"/>
    <p:sldId id="606" r:id="rId110"/>
    <p:sldId id="552" r:id="rId111"/>
    <p:sldId id="607" r:id="rId112"/>
    <p:sldId id="608" r:id="rId113"/>
    <p:sldId id="609" r:id="rId114"/>
    <p:sldId id="610" r:id="rId115"/>
    <p:sldId id="553" r:id="rId116"/>
    <p:sldId id="555" r:id="rId117"/>
    <p:sldId id="612" r:id="rId118"/>
    <p:sldId id="613" r:id="rId119"/>
    <p:sldId id="614" r:id="rId120"/>
    <p:sldId id="615" r:id="rId121"/>
    <p:sldId id="616" r:id="rId122"/>
    <p:sldId id="617" r:id="rId123"/>
    <p:sldId id="618" r:id="rId124"/>
    <p:sldId id="619" r:id="rId125"/>
    <p:sldId id="620" r:id="rId126"/>
    <p:sldId id="621" r:id="rId127"/>
    <p:sldId id="566" r:id="rId128"/>
    <p:sldId id="554" r:id="rId129"/>
    <p:sldId id="503" r:id="rId130"/>
    <p:sldId id="504" r:id="rId131"/>
    <p:sldId id="505" r:id="rId132"/>
    <p:sldId id="622" r:id="rId133"/>
    <p:sldId id="508" r:id="rId134"/>
    <p:sldId id="623" r:id="rId135"/>
    <p:sldId id="510" r:id="rId136"/>
    <p:sldId id="624" r:id="rId137"/>
    <p:sldId id="625" r:id="rId138"/>
    <p:sldId id="514" r:id="rId139"/>
    <p:sldId id="515" r:id="rId140"/>
    <p:sldId id="626" r:id="rId141"/>
    <p:sldId id="627" r:id="rId142"/>
    <p:sldId id="628" r:id="rId143"/>
    <p:sldId id="629" r:id="rId144"/>
    <p:sldId id="630" r:id="rId145"/>
    <p:sldId id="631" r:id="rId146"/>
    <p:sldId id="523" r:id="rId147"/>
    <p:sldId id="632" r:id="rId148"/>
    <p:sldId id="633" r:id="rId149"/>
    <p:sldId id="634" r:id="rId150"/>
    <p:sldId id="635" r:id="rId151"/>
    <p:sldId id="636" r:id="rId152"/>
    <p:sldId id="529" r:id="rId153"/>
    <p:sldId id="530" r:id="rId154"/>
    <p:sldId id="531" r:id="rId155"/>
    <p:sldId id="532" r:id="rId156"/>
    <p:sldId id="533" r:id="rId157"/>
    <p:sldId id="637" r:id="rId158"/>
    <p:sldId id="422" r:id="rId1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8" autoAdjust="0"/>
    <p:restoredTop sz="92357" autoAdjust="0"/>
  </p:normalViewPr>
  <p:slideViewPr>
    <p:cSldViewPr snapToGrid="0" snapToObjects="1">
      <p:cViewPr varScale="1">
        <p:scale>
          <a:sx n="100" d="100"/>
          <a:sy n="100" d="100"/>
        </p:scale>
        <p:origin x="7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8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1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2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= low-level</a:t>
            </a:r>
            <a:r>
              <a:rPr lang="en-US" baseline="0" dirty="0"/>
              <a:t> </a:t>
            </a:r>
            <a:r>
              <a:rPr lang="en-US" baseline="0" dirty="0" err="1"/>
              <a:t>LinAlg</a:t>
            </a:r>
            <a:r>
              <a:rPr lang="en-US" baseline="0" dirty="0"/>
              <a:t> storage and manipulation</a:t>
            </a:r>
          </a:p>
          <a:p>
            <a:r>
              <a:rPr lang="en-US" baseline="0" dirty="0" err="1"/>
              <a:t>SciPy</a:t>
            </a:r>
            <a:r>
              <a:rPr lang="en-US" baseline="0" dirty="0"/>
              <a:t> = scientific computing &amp; stats algorithms built on top of </a:t>
            </a:r>
            <a:r>
              <a:rPr lang="en-US" baseline="0" dirty="0" err="1"/>
              <a:t>NumPy</a:t>
            </a:r>
            <a:endParaRPr lang="en-US" baseline="0" dirty="0"/>
          </a:p>
          <a:p>
            <a:r>
              <a:rPr lang="en-US" baseline="0" dirty="0"/>
              <a:t>Pandas = friendlier version of </a:t>
            </a:r>
            <a:r>
              <a:rPr lang="en-US" baseline="0" dirty="0" err="1"/>
              <a:t>NumPy</a:t>
            </a:r>
            <a:r>
              <a:rPr lang="en-US" baseline="0" dirty="0"/>
              <a:t> backed by raw </a:t>
            </a:r>
            <a:r>
              <a:rPr lang="en-US" baseline="0" dirty="0" err="1"/>
              <a:t>NumPy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6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2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5E08-0426-4D0A-9EAC-56F0F108DA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8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9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</a:t>
            </a:r>
            <a:r>
              <a:rPr lang="en-US" baseline="0" dirty="0"/>
              <a:t> you install git on your machine to get started you will need to initialize a repository. </a:t>
            </a:r>
          </a:p>
          <a:p>
            <a:endParaRPr lang="en-US" baseline="0" dirty="0"/>
          </a:p>
          <a:p>
            <a:r>
              <a:rPr lang="en-US" baseline="0" dirty="0"/>
              <a:t>You can do this by going into your file system, creating a folder and doing git init within the folder.</a:t>
            </a:r>
          </a:p>
          <a:p>
            <a:endParaRPr lang="en-US" baseline="0" dirty="0"/>
          </a:p>
          <a:p>
            <a:r>
              <a:rPr lang="en-US" baseline="0" dirty="0"/>
              <a:t>All the magic happens in the Dot Git folder. This folder IS GIT. You can copy this folder to another machine and it will work.</a:t>
            </a:r>
          </a:p>
          <a:p>
            <a:endParaRPr lang="en-US" baseline="0" dirty="0"/>
          </a:p>
          <a:p>
            <a:r>
              <a:rPr lang="en-US" baseline="0" dirty="0"/>
              <a:t>When I first started playing with git, I had setup a new machine, and was having a hell of a time trying to figure out how I should move my git projects over to the new machine. It was kind of embarrassing. Eventually I just tried to copy it over and it worked. </a:t>
            </a:r>
          </a:p>
          <a:p>
            <a:endParaRPr lang="en-US" baseline="0" dirty="0"/>
          </a:p>
          <a:p>
            <a:r>
              <a:rPr lang="en-US" baseline="0" dirty="0"/>
              <a:t>At this point you really don’t have much. You need to do your first commit to make this light up. </a:t>
            </a:r>
          </a:p>
          <a:p>
            <a:endParaRPr lang="en-US" baseline="0" dirty="0"/>
          </a:p>
          <a:p>
            <a:r>
              <a:rPr lang="en-US" baseline="0" dirty="0"/>
              <a:t>You create a file. When then stage it, but telling git the track this file. In this case I told git to add all files. </a:t>
            </a:r>
          </a:p>
          <a:p>
            <a:endParaRPr lang="en-US" baseline="0" dirty="0"/>
          </a:p>
          <a:p>
            <a:r>
              <a:rPr lang="en-US" baseline="0" dirty="0"/>
              <a:t>Then I was able to commit with a message say this is my first commit.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Visual Studio Live! Las Vegas 2011MGB 2003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+mn-cs"/>
              </a:rPr>
              <a:t>© 2003 Microsoft Corporation. All rights reserved.</a:t>
            </a:r>
          </a:p>
          <a:p>
            <a:pPr eaLnBrk="0" hangingPunct="0"/>
            <a:r>
              <a:rPr lang="en-US" dirty="0"/>
              <a:t>This presentation is for informational purposes only. Microsoft makes no warranties, express or implied, in this summary.</a:t>
            </a:r>
            <a:endParaRPr lang="en-US" sz="1200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A783-26AD-4B42-9137-B69FDD38973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3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see what this visually looks</a:t>
            </a:r>
            <a:r>
              <a:rPr lang="en-US" baseline="0" dirty="0"/>
              <a:t> like. </a:t>
            </a:r>
          </a:p>
          <a:p>
            <a:endParaRPr lang="en-US" baseline="0" dirty="0"/>
          </a:p>
          <a:p>
            <a:r>
              <a:rPr lang="en-US" baseline="0" dirty="0"/>
              <a:t>On my first commit I have A.  </a:t>
            </a:r>
          </a:p>
          <a:p>
            <a:endParaRPr lang="en-US" baseline="0" dirty="0"/>
          </a:p>
          <a:p>
            <a:r>
              <a:rPr lang="en-US" baseline="0" dirty="0"/>
              <a:t>The default branch that gets created with git is a branch names Master. </a:t>
            </a:r>
          </a:p>
          <a:p>
            <a:endParaRPr lang="en-US" baseline="0" dirty="0"/>
          </a:p>
          <a:p>
            <a:r>
              <a:rPr lang="en-US" baseline="0" dirty="0"/>
              <a:t>This is just a default name. As I mentioned before, most everything in git is done by convention. Master does not mean anything special to git.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70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a set of commits, moving master and our current pointer (*)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83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we want to work on a bug.</a:t>
            </a:r>
            <a:r>
              <a:rPr lang="en-US" baseline="0" dirty="0"/>
              <a:t> We start by creating a local “story branch” for this work.</a:t>
            </a:r>
          </a:p>
          <a:p>
            <a:endParaRPr lang="en-US" baseline="0" dirty="0"/>
          </a:p>
          <a:p>
            <a:r>
              <a:rPr lang="en-US" baseline="0" dirty="0"/>
              <a:t>Notice that the new branch is really just a pointer to the same commit (C) but our current pointer (*) is 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45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make commits and they move along, with the branch and current pointer following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60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“checkout” to go back to the master branch.</a:t>
            </a:r>
          </a:p>
          <a:p>
            <a:endParaRPr lang="en-US" dirty="0"/>
          </a:p>
          <a:p>
            <a:r>
              <a:rPr lang="en-US" dirty="0"/>
              <a:t>This is where I was</a:t>
            </a:r>
            <a:r>
              <a:rPr lang="en-US" baseline="0" dirty="0"/>
              <a:t> freaked out the first time I did this. My IDE removed the changes I just made. It can be pretty startling, but don’t worry you didn’t lose anything.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44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merge</a:t>
            </a:r>
            <a:r>
              <a:rPr lang="en-US" baseline="0" dirty="0"/>
              <a:t> from the story branch, bringing those change histories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05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since we’re done with the</a:t>
            </a:r>
            <a:r>
              <a:rPr lang="en-US" baseline="0" dirty="0"/>
              <a:t> story branch, we can delete it. This all happened locally, without affecting anyone upstream.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2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3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consider another scenario.</a:t>
            </a:r>
            <a:r>
              <a:rPr lang="en-US" baseline="0" dirty="0"/>
              <a:t> Here we created our bug story branch back off of (C). But some changes have happened in master (bug 123 which we just merged) since then.</a:t>
            </a:r>
          </a:p>
          <a:p>
            <a:endParaRPr lang="en-US" baseline="0" dirty="0"/>
          </a:p>
          <a:p>
            <a:r>
              <a:rPr lang="en-US" baseline="0" dirty="0"/>
              <a:t>And we made a couple of commits in bug 456.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25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to merge, we checkout back</a:t>
            </a:r>
            <a:r>
              <a:rPr lang="en-US" baseline="0" dirty="0"/>
              <a:t> to master which moves our (*) pointer.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95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 merge,</a:t>
            </a:r>
            <a:r>
              <a:rPr lang="en-US" baseline="0" dirty="0"/>
              <a:t> connecting the new (H) to both (E) and (G). Note that this merge, especially if there are conflicts, can be unpleasant to perform.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88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delete the branch pointer.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notice the structure we have now. This is very non-linear. That will make it challenging to see the changes independently. And it can get very messy over time.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10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Rebase flow - Let’s go</a:t>
            </a:r>
            <a:r>
              <a:rPr lang="en-US" baseline="0" dirty="0"/>
              <a:t> back in time and look at another approach that git enables. So here we are ready to merge.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10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merging, we “rebase”.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this means is something like this:</a:t>
            </a:r>
          </a:p>
          <a:p>
            <a:r>
              <a:rPr lang="en-US" baseline="0" dirty="0"/>
              <a:t>1. Take the changes we had made against (C) and undo them, but remember what they were</a:t>
            </a:r>
          </a:p>
          <a:p>
            <a:r>
              <a:rPr lang="en-US" baseline="0" dirty="0"/>
              <a:t>2. Re-apply them on (E) instead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651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when we merge them,</a:t>
            </a:r>
            <a:r>
              <a:rPr lang="en-US" baseline="0" dirty="0"/>
              <a:t> we get a nice linear flow.</a:t>
            </a:r>
          </a:p>
          <a:p>
            <a:endParaRPr lang="en-US" baseline="0" dirty="0"/>
          </a:p>
          <a:p>
            <a:r>
              <a:rPr lang="en-US" baseline="0" dirty="0"/>
              <a:t>Also, the actual changeset ordering in the repository mirrors what actually happened. (F’) and (G’) come after E rather than in parallel to it. Also, there is one fewer snapshots in the repository.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11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2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601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4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51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2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08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93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7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33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3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89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7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54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92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(foo,3) (foo,4) (</a:t>
            </a:r>
            <a:r>
              <a:rPr lang="en-US" dirty="0" err="1"/>
              <a:t>baz</a:t>
            </a:r>
            <a:r>
              <a:rPr lang="en-US" dirty="0"/>
              <a:t>, 2) (</a:t>
            </a:r>
            <a:r>
              <a:rPr lang="en-US" dirty="0" err="1"/>
              <a:t>baz</a:t>
            </a:r>
            <a:r>
              <a:rPr lang="en-US" dirty="0"/>
              <a:t>, 3) (bar, 1) (bar, 2)    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563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– joins on ID = 2 and 4, no match for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61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Union of IDs --- 1, 2, 4, 5, 6, 7   ---&gt;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00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9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61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020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21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760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had </a:t>
            </a:r>
            <a:r>
              <a:rPr lang="en-US" dirty="0" err="1"/>
              <a:t>treatmeants</a:t>
            </a:r>
            <a:r>
              <a:rPr lang="en-US" dirty="0"/>
              <a:t> C, D, E,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3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572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375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18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9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2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git-scm.com/about/small-and-fast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github.com/maxbbraun/trump2cash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guides.github.com/activities/hello-world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hyperlink" Target="http://git-sc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.wiki.kernel.org/index.php/GitSvnComparison" TargetMode="External"/><Relationship Id="rId5" Type="http://schemas.openxmlformats.org/officeDocument/2006/relationships/hyperlink" Target="http://gitlab.org/" TargetMode="External"/><Relationship Id="rId4" Type="http://schemas.openxmlformats.org/officeDocument/2006/relationships/hyperlink" Target="https://guides.github.com/activities/hello-worl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#3 – 9/12/2018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 </a:t>
            </a:r>
          </a:p>
          <a:p>
            <a:r>
              <a:rPr lang="en-US" sz="1600" b="1" dirty="0"/>
              <a:t>7pm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15266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one aggregate</a:t>
            </a:r>
          </a:p>
          <a:p>
            <a:r>
              <a:rPr lang="en-US" dirty="0"/>
              <a:t>Per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100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300231" y="641322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5964" y="1527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266795" y="1866048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4334298" y="5600012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300231" y="3612494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73143" y="31555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6331" y="14337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1273" y="513134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7517381" y="59943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9741" y="963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9781" y="334246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393" y="1739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47871" y="478598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7639741" y="3776923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7639741" y="214988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7639741" y="5220440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6473890" y="1014688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54933" y="2529455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612561" y="4176742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493907" y="5600012"/>
            <a:ext cx="960242" cy="4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32" grpId="0"/>
      <p:bldP spid="36" grpId="0"/>
      <p:bldP spid="37" grpId="0"/>
      <p:bldP spid="3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result usually seen</a:t>
            </a:r>
          </a:p>
          <a:p>
            <a:r>
              <a:rPr lang="en-US" dirty="0"/>
              <a:t>As a 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069255" y="5968872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101</a:t>
            </a:fld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4245890" y="76407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68250" y="2610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8290" y="350711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902" y="1904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576380" y="495062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4368250" y="3941565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4368250" y="231452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4368250" y="5385082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6828634" y="2637959"/>
          <a:ext cx="2055946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  <a:r>
                        <a:rPr lang="de-DE" baseline="0" dirty="0"/>
                        <a:t>(C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780189" y="3476399"/>
            <a:ext cx="774744" cy="30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09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6. Union/Intersection/Difference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Set operations </a:t>
            </a:r>
            <a:r>
              <a:rPr lang="mr-IN" dirty="0"/>
              <a:t>–</a:t>
            </a:r>
            <a:r>
              <a:rPr lang="en-US" dirty="0"/>
              <a:t> only if the two tables have identical attributes/columns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102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3222502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4411" y="306109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6487477" y="1876460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974263" y="3376703"/>
            <a:ext cx="422853" cy="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>
          <a:xfrm>
            <a:off x="41706" y="4796852"/>
            <a:ext cx="6209191" cy="19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Similarly Intersection and Set Difference manipulate tables as Sets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IDs may be treated in different ways, resulting in somewhat different behaviors</a:t>
            </a:r>
          </a:p>
        </p:txBody>
      </p:sp>
    </p:spTree>
    <p:extLst>
      <p:ext uri="{BB962C8B-B14F-4D97-AF65-F5344CB8AC3E}">
        <p14:creationId xmlns:p14="http://schemas.microsoft.com/office/powerpoint/2010/main" val="26757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7288483" cy="750757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103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2859722" y="2468668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5737969" y="2650894"/>
          <a:ext cx="2656523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332023" y="3582650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6269" y="317791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706" y="4718122"/>
            <a:ext cx="7288483" cy="177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about IDs not present in both tables?</a:t>
            </a:r>
          </a:p>
          <a:p>
            <a:r>
              <a:rPr lang="en-US" dirty="0"/>
              <a:t>	Often need to keep them around</a:t>
            </a:r>
          </a:p>
          <a:p>
            <a:r>
              <a:rPr lang="en-US" dirty="0"/>
              <a:t>	Can “pad” with </a:t>
            </a:r>
            <a:r>
              <a:rPr lang="en-US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8817481" cy="1901685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  <a:p>
            <a:r>
              <a:rPr lang="en-US" dirty="0"/>
              <a:t>Outer joins can be used to ”pad” IDs that don’t appear in both tables</a:t>
            </a:r>
          </a:p>
          <a:p>
            <a:r>
              <a:rPr lang="en-US" dirty="0"/>
              <a:t>	Three variants: LEFT, RIGHT, FULL</a:t>
            </a:r>
          </a:p>
          <a:p>
            <a:r>
              <a:rPr lang="en-US" dirty="0"/>
              <a:t>	SQL Terminology -- Pandas has these operations as 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104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5665" y="4069450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104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3123680" y="4069450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5945231" y="3932368"/>
          <a:ext cx="2656523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595981" y="5183432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0227" y="4778697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</p:spTree>
    <p:extLst>
      <p:ext uri="{BB962C8B-B14F-4D97-AF65-F5344CB8AC3E}">
        <p14:creationId xmlns:p14="http://schemas.microsoft.com/office/powerpoint/2010/main" val="40988491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Tables: A simple, common 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Subsumes a set of “strings” </a:t>
            </a:r>
            <a:r>
              <a:rPr lang="mr-IN" dirty="0"/>
              <a:t>–</a:t>
            </a:r>
            <a:r>
              <a:rPr lang="en-US" dirty="0"/>
              <a:t> a common input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Select, Map, Aggregate, Reduce, Join/Merge, Union/</a:t>
            </a:r>
            <a:r>
              <a:rPr lang="en-US" dirty="0" err="1"/>
              <a:t>Concat</a:t>
            </a:r>
            <a:r>
              <a:rPr lang="en-US" dirty="0"/>
              <a:t>, Group By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In a given system/language, the operations may be named differently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E.g., SQL uses “join”, whereas Pandas uses “merge”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Subtle variations in the definitions, especially for more complex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13314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5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pic>
        <p:nvPicPr>
          <p:cNvPr id="3" name="TPChart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4" y="4302176"/>
            <a:ext cx="3129405" cy="24415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 By ‘A’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4625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8" y="4542020"/>
            <a:ext cx="2739661" cy="220168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 dirty="0">
                <a:solidFill>
                  <a:srgbClr val="FF0000"/>
                </a:solidFill>
                <a:ea typeface="MS PGothic" charset="-128"/>
              </a:rPr>
              <a:t>How many groups in the answer?</a:t>
            </a: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‘A’, ‘B’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86949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2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75557" y="869430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3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71047" y="81672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771" y="2985796"/>
            <a:ext cx="3530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OUTER JOIN</a:t>
            </a:r>
          </a:p>
          <a:p>
            <a:r>
              <a:rPr lang="en-US" dirty="0"/>
              <a:t>     </a:t>
            </a:r>
          </a:p>
          <a:p>
            <a:r>
              <a:rPr lang="en-US" dirty="0"/>
              <a:t>All IDs will be present in the answer</a:t>
            </a:r>
          </a:p>
          <a:p>
            <a:r>
              <a:rPr lang="en-US" dirty="0"/>
              <a:t>With </a:t>
            </a:r>
            <a:r>
              <a:rPr lang="en-US" dirty="0" err="1"/>
              <a:t>NaNs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14000" y="297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59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269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Written by: Wes McKinney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Started in 2008 to get a high-performance, flexible tool to perform quantitative analysis on financial data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Highly optimized for performance, with critical code paths written in </a:t>
            </a:r>
            <a:r>
              <a:rPr lang="en-US" dirty="0" err="1"/>
              <a:t>Cython</a:t>
            </a:r>
            <a:r>
              <a:rPr lang="en-US" dirty="0"/>
              <a:t> or C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Key constructs: 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Series (like a </a:t>
            </a:r>
            <a:r>
              <a:rPr lang="en-US" dirty="0" err="1"/>
              <a:t>NumPy</a:t>
            </a:r>
            <a:r>
              <a:rPr lang="en-US" dirty="0"/>
              <a:t> Array)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 err="1"/>
              <a:t>DataFrame</a:t>
            </a:r>
            <a:r>
              <a:rPr lang="en-US" dirty="0"/>
              <a:t> (like a Table or Relation, or R </a:t>
            </a:r>
            <a:r>
              <a:rPr lang="en-US" dirty="0" err="1"/>
              <a:t>data.frame</a:t>
            </a:r>
            <a:r>
              <a:rPr lang="en-US" dirty="0"/>
              <a:t>)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Foundation for Data Wrangling and Analysis in Python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Hierarchical Indexes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more intuitive organization of the data</a:t>
            </a:r>
          </a:p>
          <a:p>
            <a:r>
              <a:rPr lang="en-US" dirty="0"/>
              <a:t>Makes it easier to understand and analyze higher-dimensional data</a:t>
            </a:r>
          </a:p>
          <a:p>
            <a:r>
              <a:rPr lang="en-US" dirty="0"/>
              <a:t>	</a:t>
            </a:r>
            <a:r>
              <a:rPr lang="en-US" b="0" dirty="0"/>
              <a:t>e.g., instead of 3-D array, may only need a 2-D array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3752"/>
            <a:ext cx="525056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7" y="4128683"/>
            <a:ext cx="3060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49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6852"/>
            <a:ext cx="7620000" cy="13293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 also: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Names of files/</a:t>
            </a:r>
            <a:r>
              <a:rPr lang="en-US" dirty="0" err="1"/>
              <a:t>DataFrames</a:t>
            </a:r>
            <a:r>
              <a:rPr lang="en-US" dirty="0"/>
              <a:t> = description of </a:t>
            </a:r>
            <a:r>
              <a:rPr lang="en-US" dirty="0">
                <a:solidFill>
                  <a:schemeClr val="tx2"/>
                </a:solidFill>
              </a:rPr>
              <a:t>one </a:t>
            </a:r>
            <a:r>
              <a:rPr lang="en-US" dirty="0"/>
              <a:t>dataset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one data type per dataset 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687578" y="2396311"/>
          <a:ext cx="3015522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5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39252" y="2396311"/>
            <a:ext cx="2263514" cy="369332"/>
            <a:chOff x="239843" y="2581221"/>
            <a:chExt cx="2263514" cy="36933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84026" y="2743200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9843" y="2581221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Labels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4557" y="2970083"/>
            <a:ext cx="2728209" cy="1246682"/>
            <a:chOff x="-224852" y="3154993"/>
            <a:chExt cx="2728209" cy="124668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484026" y="3154993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224852" y="3459400"/>
              <a:ext cx="1603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chemeClr val="accent3"/>
                  </a:solidFill>
                </a:rPr>
                <a:t>Observations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84026" y="3570554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484026" y="398611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484026" y="440167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62333" y="1524318"/>
            <a:ext cx="2133599" cy="784783"/>
            <a:chOff x="3162924" y="1709228"/>
            <a:chExt cx="2133599" cy="78478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162924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4026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28475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3851" y="1709228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84489"/>
          </a:xfrm>
        </p:spPr>
        <p:txBody>
          <a:bodyPr/>
          <a:lstStyle/>
          <a:p>
            <a:r>
              <a:rPr lang="en-US" dirty="0"/>
              <a:t>Variable: measure or attribute: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age, weight, height, sex</a:t>
            </a:r>
          </a:p>
          <a:p>
            <a:r>
              <a:rPr lang="en-US" dirty="0"/>
              <a:t>Value: measurement of attribute</a:t>
            </a:r>
            <a:r>
              <a:rPr lang="en-US" dirty="0">
                <a:sym typeface="Wingdings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12.2, 42.3kg, 145.1cm, M/F</a:t>
            </a:r>
          </a:p>
          <a:p>
            <a:r>
              <a:rPr lang="en-US" dirty="0">
                <a:sym typeface="Wingdings"/>
              </a:rPr>
              <a:t>Observation: all measurements for an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 specific person is [12.2, 42.3, 145.1, F]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69167" y="1802250"/>
          <a:ext cx="6096000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984" y="3378876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65008" y="3937044"/>
          <a:ext cx="8535285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C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D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72984" y="5650093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8958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0" y="1629248"/>
          <a:ext cx="6096000" cy="482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546361" y="838518"/>
            <a:ext cx="2218545" cy="2669180"/>
            <a:chOff x="5546361" y="838518"/>
            <a:chExt cx="2218545" cy="2669180"/>
          </a:xfrm>
        </p:grpSpPr>
        <p:sp>
          <p:nvSpPr>
            <p:cNvPr id="8" name="Oval 7"/>
            <p:cNvSpPr/>
            <p:nvPr/>
          </p:nvSpPr>
          <p:spPr>
            <a:xfrm>
              <a:off x="5546361" y="2773180"/>
              <a:ext cx="359764" cy="73451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8" idx="7"/>
            </p:cNvCxnSpPr>
            <p:nvPr/>
          </p:nvCxnSpPr>
          <p:spPr>
            <a:xfrm flipV="1">
              <a:off x="5853439" y="1019331"/>
              <a:ext cx="547361" cy="186141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40840" y="838518"/>
              <a:ext cx="1424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2/21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6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83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1702"/>
          </a:xfrm>
        </p:spPr>
        <p:txBody>
          <a:bodyPr/>
          <a:lstStyle/>
          <a:p>
            <a:r>
              <a:rPr lang="en-US" dirty="0"/>
              <a:t>Melting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9862" y="917318"/>
          <a:ext cx="8492813" cy="544494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1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302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Buddhist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Catholic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effectLst/>
                        </a:rPr>
                        <a:t>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Dont know/refused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Evangelical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1486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Hindu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724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Historically Black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Jehovahs Witness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Jewish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5554" y="6395158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9023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698"/>
            <a:ext cx="5791200" cy="701721"/>
          </a:xfrm>
        </p:spPr>
        <p:txBody>
          <a:bodyPr/>
          <a:lstStyle/>
          <a:p>
            <a:r>
              <a:rPr lang="en-US" dirty="0"/>
              <a:t>Melting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94731"/>
            <a:ext cx="7997252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["religion"],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="income",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freq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(by=["religion"])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16570" y="3038324"/>
          <a:ext cx="6096000" cy="341122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11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freq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 dirty="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5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688"/>
            <a:ext cx="8042223" cy="686731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3213"/>
            <a:ext cx="7620000" cy="1710128"/>
          </a:xfrm>
        </p:spPr>
        <p:txBody>
          <a:bodyPr/>
          <a:lstStyle/>
          <a:p>
            <a:r>
              <a:rPr lang="en-US" dirty="0"/>
              <a:t>Billboard Top 100 data for songs, covering their position on the Top 100 for 75 weeks, with two “messy” 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Column headers for each of the 75 weeks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a song didn’t last 75 weeks, those columns have are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8660" y="2677241"/>
          <a:ext cx="8679300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date.entered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date.peaked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x1st.week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x2nd.week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Destiny's 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Independent Women Part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2000-11-18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 dirty="0">
                          <a:effectLst/>
                        </a:rPr>
                        <a:t>63.0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Santana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Maria, Maria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Savage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 Knew I Loved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1999-10-23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48.0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Madonna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23.0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Aguilera, Christina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Come On Over Baby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2000-10-14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</a:rPr>
                        <a:t>47.0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Janet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Doesn't Really Matter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2000-06-17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52.0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6071016" y="5651293"/>
            <a:ext cx="2631659" cy="7782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Messy columns!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390" y="1277450"/>
            <a:ext cx="1030315" cy="9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949843"/>
            <a:ext cx="7620000" cy="715964"/>
          </a:xfrm>
        </p:spPr>
        <p:txBody>
          <a:bodyPr/>
          <a:lstStyle/>
          <a:p>
            <a:r>
              <a:rPr lang="en-US" dirty="0"/>
              <a:t>Creates one row per week, per record, with its 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0"/>
            <a:ext cx="7997252" cy="4156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identifier variables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date.peaked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Melt the rest into week and rank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(frame=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="rank")</a:t>
            </a:r>
          </a:p>
        </p:txBody>
      </p:sp>
    </p:spTree>
    <p:extLst>
      <p:ext uri="{BB962C8B-B14F-4D97-AF65-F5344CB8AC3E}">
        <p14:creationId xmlns:p14="http://schemas.microsoft.com/office/powerpoint/2010/main" val="16946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1524318"/>
            <a:ext cx="7997252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Formatting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["week"]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str.extract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('(\d+)’,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    expand=False).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687127"/>
            <a:ext cx="7997252" cy="251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Cleaning out unnecessary rows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"date"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['date']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pd.to_datetime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']) +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pd.to_timedelta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['week'], unit='w')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pd.DateOffset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(weeks=1) 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304300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“x2nd.week”, 63.0] 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 [</a:t>
            </a:r>
            <a:r>
              <a:rPr lang="mr-IN" dirty="0">
                <a:latin typeface="Courier" charset="0"/>
                <a:ea typeface="Courier" charset="0"/>
                <a:cs typeface="Courier" charset="0"/>
                <a:sym typeface="Wingdings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, 2, 63]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24318"/>
            <a:ext cx="7997252" cy="52016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Ignore now-redundant, messy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"rank",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"date"]]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(ascending=True,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by=["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year","artist.inverted","track","week","rank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tidy dataset for future usage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billboard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7059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8521" y="1643380"/>
          <a:ext cx="8214610" cy="4424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4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7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2 </a:t>
                      </a:r>
                      <a:r>
                        <a:rPr lang="de-DE" sz="1200" dirty="0" err="1">
                          <a:effectLst/>
                        </a:rPr>
                        <a:t>Pac</a:t>
                      </a:r>
                      <a:endParaRPr lang="de-DE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2000-03-25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4403" y="6187122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9071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931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Column headers are values, not variable names?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variables are stored in one column?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Maybe (depends on if genre text in raw data was multiple)</a:t>
            </a:r>
          </a:p>
          <a:p>
            <a:r>
              <a:rPr lang="en-US" dirty="0"/>
              <a:t>Variables are stored in both rows and columns?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types of observational units in the same table?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  One row per song’s week on the Top 100.</a:t>
            </a:r>
          </a:p>
          <a:p>
            <a:r>
              <a:rPr lang="en-US" dirty="0"/>
              <a:t>A single observational unit is stored in multiple tables?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Don’t do this!</a:t>
            </a:r>
          </a:p>
          <a:p>
            <a:r>
              <a:rPr lang="en-US" dirty="0"/>
              <a:t>Repetition of data?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Lots!  Artist and song title’s text names.  Which leads us to </a:t>
            </a:r>
            <a:r>
              <a:rPr lang="mr-IN" b="0" dirty="0"/>
              <a:t>…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SQL and Relational Databases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41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Relational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a relation, and how do they interact?</a:t>
            </a:r>
          </a:p>
          <a:p>
            <a:r>
              <a:rPr lang="en-US" dirty="0"/>
              <a:t>Querying databases: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SQLite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does this relate to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b="0" dirty="0"/>
              <a:t>?</a:t>
            </a:r>
          </a:p>
          <a:p>
            <a:r>
              <a:rPr lang="en-US" dirty="0"/>
              <a:t>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for some structure for this lecture!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29" y="3342805"/>
            <a:ext cx="1972539" cy="22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couple of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NumPy</a:t>
            </a:r>
            <a:r>
              <a:rPr lang="en-US" dirty="0"/>
              <a:t>: Python Library for Manipulating </a:t>
            </a:r>
            <a:r>
              <a:rPr lang="en-US" dirty="0" err="1"/>
              <a:t>nD</a:t>
            </a:r>
            <a:r>
              <a:rPr lang="en-US" dirty="0"/>
              <a:t> Arrays</a:t>
            </a:r>
          </a:p>
          <a:p>
            <a:pPr lvl="1" indent="0">
              <a:buNone/>
            </a:pPr>
            <a:r>
              <a:rPr lang="en-US" b="0" dirty="0"/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081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/>
              <a:t>Simplest relation: a table aka tabular data full of </a:t>
            </a:r>
            <a:r>
              <a:rPr lang="en-US">
                <a:solidFill>
                  <a:schemeClr val="tx2"/>
                </a:solidFill>
              </a:rPr>
              <a:t>unique</a:t>
            </a:r>
            <a:r>
              <a:rPr lang="en-US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52572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90593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6436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>
                <a:solidFill>
                  <a:schemeClr val="accent3"/>
                </a:solidFill>
              </a:rPr>
              <a:t>(called tuples)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50929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(called attributes)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tuple has exactly one primary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7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8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all people with nationality Canada (</a:t>
            </a:r>
            <a:r>
              <a:rPr lang="en-US" dirty="0" err="1"/>
              <a:t>nat_id</a:t>
            </a:r>
            <a:r>
              <a:rPr lang="en-US" dirty="0"/>
              <a:t> = 2):</a:t>
            </a:r>
          </a:p>
          <a:p>
            <a:pPr algn="ctr"/>
            <a:r>
              <a:rPr lang="en-US" dirty="0"/>
              <a:t>???????????????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51088" y="286432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697573" y="5961423"/>
            <a:ext cx="1903751" cy="764498"/>
            <a:chOff x="3697573" y="5961423"/>
            <a:chExt cx="1903751" cy="764498"/>
          </a:xfrm>
        </p:grpSpPr>
        <p:sp>
          <p:nvSpPr>
            <p:cNvPr id="6" name="TextBox 5"/>
            <p:cNvSpPr txBox="1"/>
            <p:nvPr/>
          </p:nvSpPr>
          <p:spPr>
            <a:xfrm>
              <a:off x="3697573" y="6078236"/>
              <a:ext cx="113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O(n)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6826" y="5961423"/>
              <a:ext cx="764498" cy="764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8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a hidden sorted map of references to a specific attribute (column) in a table; allows O(log n) lookup instead of O(n)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6887" y="2684439"/>
          <a:ext cx="6071826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691675" y="2684439"/>
          <a:ext cx="2193562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locs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0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0, 384,</a:t>
                      </a:r>
                      <a:r>
                        <a:rPr lang="en-US" baseline="0" dirty="0"/>
                        <a:t> 640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128,</a:t>
                      </a:r>
                      <a:r>
                        <a:rPr lang="en-US" baseline="0" dirty="0"/>
                        <a:t> 256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13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Actually implemented with data structures like B-trees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(Take courses like CMSC424 or CMSC420)</a:t>
            </a:r>
          </a:p>
          <a:p>
            <a:r>
              <a:rPr lang="en-US" dirty="0"/>
              <a:t>But: indexes are not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memory to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build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update (add/delete a row, update the column)</a:t>
            </a:r>
          </a:p>
          <a:p>
            <a:r>
              <a:rPr lang="en-US" dirty="0"/>
              <a:t>But, but: one index is (mostly) free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Index will be built automatically on the </a:t>
            </a:r>
            <a:r>
              <a:rPr lang="en-US" b="0" dirty="0">
                <a:solidFill>
                  <a:schemeClr val="tx2"/>
                </a:solidFill>
              </a:rPr>
              <a:t>primary key</a:t>
            </a:r>
          </a:p>
          <a:p>
            <a:r>
              <a:rPr lang="en-US" dirty="0">
                <a:solidFill>
                  <a:schemeClr val="tx2"/>
                </a:solidFill>
              </a:rPr>
              <a:t>Think before you build/maintain an index on other attributes!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76" y="5649025"/>
            <a:ext cx="2618724" cy="12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keys and foreign keys define interactions between different tables aka entities.  Four types: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One-to-one-or-none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One-to-many and many-to-one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Many-to-many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Connects (one, many) of the rows in one table to (one, many) of the rows in another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535" y="2390929"/>
            <a:ext cx="2758190" cy="20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733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One-to-many &amp; Many-to-one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 can have </a:t>
            </a:r>
            <a:r>
              <a:rPr lang="en-US" dirty="0">
                <a:solidFill>
                  <a:schemeClr val="tx2"/>
                </a:solidFill>
              </a:rPr>
              <a:t>one</a:t>
            </a:r>
            <a:r>
              <a:rPr lang="en-US" dirty="0"/>
              <a:t> nationality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this example</a:t>
            </a:r>
            <a:r>
              <a:rPr lang="en-US" dirty="0"/>
              <a:t>, but one nationality can include </a:t>
            </a:r>
            <a:r>
              <a:rPr lang="en-US" dirty="0">
                <a:solidFill>
                  <a:schemeClr val="tx2"/>
                </a:solidFill>
              </a:rPr>
              <a:t>many</a:t>
            </a:r>
            <a:r>
              <a:rPr lang="en-US" dirty="0"/>
              <a:t>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391" y="5012803"/>
            <a:ext cx="3192905" cy="1845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3082" y="3296538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687074" y="3296538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53849" y="2533337"/>
            <a:ext cx="5455170" cy="524656"/>
            <a:chOff x="1753849" y="2533337"/>
            <a:chExt cx="5455170" cy="524656"/>
          </a:xfrm>
        </p:grpSpPr>
        <p:sp>
          <p:nvSpPr>
            <p:cNvPr id="8" name="Rounded Rectangle 7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Nationality</a:t>
              </a:r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4005277" y="269073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9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92321" cy="4373563"/>
          </a:xfrm>
        </p:spPr>
        <p:txBody>
          <a:bodyPr/>
          <a:lstStyle/>
          <a:p>
            <a:r>
              <a:rPr lang="en-US" dirty="0"/>
              <a:t>Two tables have a one-to-one relationship if every tuple in the first tables corresponds to </a:t>
            </a:r>
            <a:r>
              <a:rPr lang="en-US" dirty="0">
                <a:solidFill>
                  <a:schemeClr val="tx2"/>
                </a:solidFill>
              </a:rPr>
              <a:t>exactly one</a:t>
            </a:r>
            <a:r>
              <a:rPr lang="en-US" dirty="0"/>
              <a:t> entry in the other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general, you won’t be using these (why not just merge the rows into one table?) unless: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Split a big row between SSD and HDD or distributed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Restrict access to part of a row (some DBMSs allow column-level access control, but not all)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Caching, partitioning, &amp; serious stuff: take CMSC424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53849" y="2653257"/>
            <a:ext cx="5455170" cy="524656"/>
            <a:chOff x="1753849" y="2533337"/>
            <a:chExt cx="5455170" cy="524656"/>
          </a:xfrm>
        </p:grpSpPr>
        <p:sp>
          <p:nvSpPr>
            <p:cNvPr id="6" name="Rounded Rectangle 5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SSN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8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One-to-One-Or-None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 want to keep track of people’s cats: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People with IDs 2 and 3 do not own cats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, and are not in the table.  </a:t>
            </a:r>
            <a:r>
              <a:rPr lang="en-US" dirty="0">
                <a:solidFill>
                  <a:schemeClr val="tx2"/>
                </a:solidFill>
              </a:rPr>
              <a:t>Each person has at most one entry in the table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this data </a:t>
            </a:r>
            <a:r>
              <a:rPr lang="en-US" dirty="0">
                <a:solidFill>
                  <a:schemeClr val="tx2"/>
                </a:solidFill>
              </a:rPr>
              <a:t>tidy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39187" y="2307236"/>
          <a:ext cx="605602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Person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840043" y="4885543"/>
            <a:ext cx="5455170" cy="524656"/>
            <a:chOff x="1840043" y="4885543"/>
            <a:chExt cx="5455170" cy="524656"/>
          </a:xfrm>
        </p:grpSpPr>
        <p:sp>
          <p:nvSpPr>
            <p:cNvPr id="7" name="Rounded Rectangle 6"/>
            <p:cNvSpPr/>
            <p:nvPr/>
          </p:nvSpPr>
          <p:spPr>
            <a:xfrm>
              <a:off x="1840043" y="4885544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1718" y="4885543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4133538" y="5147870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885543"/>
              <a:ext cx="0" cy="5246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643202" y="5035443"/>
              <a:ext cx="224853" cy="2248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12040" y="6505731"/>
            <a:ext cx="40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*nor do they have hearts, apparently.</a:t>
            </a:r>
          </a:p>
        </p:txBody>
      </p:sp>
    </p:spTree>
    <p:extLst>
      <p:ext uri="{BB962C8B-B14F-4D97-AF65-F5344CB8AC3E}">
        <p14:creationId xmlns:p14="http://schemas.microsoft.com/office/powerpoint/2010/main" val="21841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Couple of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NumPy</a:t>
            </a:r>
            <a:r>
              <a:rPr lang="en-US" dirty="0">
                <a:solidFill>
                  <a:schemeClr val="tx2"/>
                </a:solidFill>
              </a:rPr>
              <a:t>: Python Library for Manipulating </a:t>
            </a:r>
            <a:r>
              <a:rPr lang="en-US" dirty="0" err="1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Arrays</a:t>
            </a:r>
          </a:p>
          <a:p>
            <a:pPr lvl="1" indent="0">
              <a:buNone/>
            </a:pPr>
            <a:r>
              <a:rPr lang="en-US" b="0" dirty="0">
                <a:solidFill>
                  <a:schemeClr val="tx2"/>
                </a:solidFill>
              </a:rPr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5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88" y="4916774"/>
            <a:ext cx="1798489" cy="194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3189"/>
          </a:xfrm>
        </p:spPr>
        <p:txBody>
          <a:bodyPr>
            <a:normAutofit/>
          </a:bodyPr>
          <a:lstStyle/>
          <a:p>
            <a:r>
              <a:rPr lang="en-US" dirty="0"/>
              <a:t>Say we want to keep track of people’s cats’ colorings: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column per color, too many columns, too many nulls</a:t>
            </a:r>
          </a:p>
          <a:p>
            <a:r>
              <a:rPr lang="en-US" dirty="0"/>
              <a:t>Each cat can have many colors, and each color many 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94610" y="2371878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94158" y="2371878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30509" y="5988757"/>
            <a:ext cx="5455170" cy="524656"/>
            <a:chOff x="1130509" y="5988757"/>
            <a:chExt cx="5455170" cy="524656"/>
          </a:xfrm>
        </p:grpSpPr>
        <p:sp>
          <p:nvSpPr>
            <p:cNvPr id="9" name="Rounded Rectangle 8"/>
            <p:cNvSpPr/>
            <p:nvPr/>
          </p:nvSpPr>
          <p:spPr>
            <a:xfrm>
              <a:off x="1130509" y="598875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2184" y="598875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Color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424004" y="625108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3381937" y="614615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 flipH="1">
              <a:off x="4020192" y="6146154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9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9"/>
            <a:ext cx="7620000" cy="1978701"/>
          </a:xfrm>
        </p:spPr>
        <p:txBody>
          <a:bodyPr>
            <a:normAutofit/>
          </a:bodyPr>
          <a:lstStyle/>
          <a:p>
            <a:r>
              <a:rPr lang="en-US" dirty="0"/>
              <a:t>Primary key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[Cat ID, Color ID] (+ [Color ID, Cat ID], case-dependent)</a:t>
            </a:r>
          </a:p>
          <a:p>
            <a:r>
              <a:rPr lang="en-US" dirty="0"/>
              <a:t>Foreign key(s)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Cat ID and Color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265358" y="1772271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94611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Meowly</a:t>
                      </a:r>
                      <a:r>
                        <a:rPr lang="en-US" sz="1100" baseline="0" dirty="0"/>
                        <a:t> Cyrus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Fuzz</a:t>
                      </a:r>
                      <a:r>
                        <a:rPr lang="en-US" sz="1100" baseline="0" dirty="0"/>
                        <a:t> Aldrin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Chair</a:t>
                      </a:r>
                      <a:r>
                        <a:rPr lang="en-US" sz="1100" baseline="0" dirty="0"/>
                        <a:t>man Meow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Anderson</a:t>
                      </a:r>
                      <a:r>
                        <a:rPr lang="en-US" sz="1100" baseline="0" dirty="0"/>
                        <a:t> Pooper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571756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Neon</a:t>
                      </a:r>
                      <a:r>
                        <a:rPr lang="en-US" sz="1100" baseline="0" dirty="0"/>
                        <a:t> Green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Invisible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11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1755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19615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>
            <a:normAutofit/>
          </a:bodyPr>
          <a:lstStyle/>
          <a:p>
            <a:r>
              <a:rPr lang="en-US" dirty="0"/>
              <a:t>So, this </a:t>
            </a:r>
            <a:r>
              <a:rPr lang="en-US" dirty="0" err="1"/>
              <a:t>kinda</a:t>
            </a:r>
            <a:r>
              <a:rPr lang="en-US" dirty="0"/>
              <a:t> feels like pandas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 pandas </a:t>
            </a:r>
            <a:r>
              <a:rPr lang="en-US" b="0" dirty="0" err="1"/>
              <a:t>kinda</a:t>
            </a:r>
            <a:r>
              <a:rPr lang="en-US" b="0" dirty="0"/>
              <a:t> feels like a relational data system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/>
              <a:t>Pandas is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strictly a relational data system: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notion of primary / foreign keys</a:t>
            </a:r>
          </a:p>
          <a:p>
            <a:r>
              <a:rPr lang="en-US" dirty="0"/>
              <a:t>It does have indexes (and multi-column indexes):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pandas.Index</a:t>
            </a:r>
            <a:r>
              <a:rPr lang="en-US" b="0" dirty="0"/>
              <a:t>: ordered, sliceable set storing axis labels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pandas.MultiIndex</a:t>
            </a:r>
            <a:r>
              <a:rPr lang="en-US" b="0" dirty="0"/>
              <a:t>: hierarchical index</a:t>
            </a:r>
          </a:p>
          <a:p>
            <a:r>
              <a:rPr lang="en-US" dirty="0">
                <a:solidFill>
                  <a:schemeClr val="tx2"/>
                </a:solidFill>
              </a:rPr>
              <a:t>Rule of thumb: do heavy, rough lifting at the relational DB level, then fine-grained slicing and dicing and </a:t>
            </a:r>
            <a:r>
              <a:rPr lang="en-US" dirty="0" err="1">
                <a:solidFill>
                  <a:schemeClr val="tx2"/>
                </a:solidFill>
              </a:rPr>
              <a:t>viz</a:t>
            </a:r>
            <a:r>
              <a:rPr lang="en-US" dirty="0">
                <a:solidFill>
                  <a:schemeClr val="tx2"/>
                </a:solidFill>
              </a:rPr>
              <a:t> with pandas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On-disk</a:t>
            </a:r>
            <a:r>
              <a:rPr lang="en-US" dirty="0"/>
              <a:t> relational database management system (RDMS)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Applications connect directly to a </a:t>
            </a:r>
            <a:r>
              <a:rPr lang="en-US" b="0" dirty="0">
                <a:solidFill>
                  <a:schemeClr val="tx2"/>
                </a:solidFill>
              </a:rPr>
              <a:t>file</a:t>
            </a:r>
          </a:p>
          <a:p>
            <a:r>
              <a:rPr lang="en-US" dirty="0"/>
              <a:t>Most RDMSs have applications connect to a </a:t>
            </a:r>
            <a:r>
              <a:rPr lang="en-US" dirty="0">
                <a:solidFill>
                  <a:schemeClr val="tx2"/>
                </a:solidFill>
              </a:rPr>
              <a:t>server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Advantages include greater concurrency, less restrictive locking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Disadvantages include, for this class, setup time </a:t>
            </a:r>
            <a:r>
              <a:rPr lang="en-US" b="0" dirty="0">
                <a:sym typeface="Wingdings"/>
              </a:rPr>
              <a:t></a:t>
            </a:r>
          </a:p>
          <a:p>
            <a:r>
              <a:rPr lang="en-US" dirty="0">
                <a:ea typeface="Courier" charset="0"/>
                <a:cs typeface="Courier" charset="0"/>
              </a:rPr>
              <a:t>Installation: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sqlite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(Should come preinstalled, I think?)</a:t>
            </a:r>
          </a:p>
          <a:p>
            <a:r>
              <a:rPr lang="en-US" dirty="0">
                <a:ea typeface="Courier" charset="0"/>
                <a:cs typeface="Courier" charset="0"/>
              </a:rPr>
              <a:t>All interactions use Structured Query Language (SQL)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/>
              <a:t>How a </a:t>
            </a:r>
            <a:r>
              <a:rPr lang="en-US"/>
              <a:t>relational DB fits </a:t>
            </a:r>
            <a:r>
              <a:rPr lang="en-US" dirty="0"/>
              <a:t>into your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CLI &amp; GUI Frontend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File</a:t>
            </a:r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Python</a:t>
            </a:r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Input</a:t>
            </a:r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Structured output (trained classifiers, JSON for D3</a:t>
            </a:r>
            <a:r>
              <a:rPr lang="en-US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6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7"/>
            <a:ext cx="7620000" cy="18239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Cursor</a:t>
            </a:r>
            <a:r>
              <a:rPr lang="en-US" dirty="0"/>
              <a:t>: temporary work area in system memory for manipulating SQL statements and return values</a:t>
            </a:r>
          </a:p>
          <a:p>
            <a:r>
              <a:rPr lang="en-US" dirty="0"/>
              <a:t>If you do not close the connection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/>
              <a:t>), any outstanding transaction is rolled back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(More on this in a bit.)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79151"/>
            <a:ext cx="7997252" cy="25230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 sqlite3</a:t>
            </a:r>
          </a:p>
          <a:p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a database and connect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conn = sqlite3.connect(“cmsc320.db”)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cursor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conn.cursor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BBB59"/>
                </a:solidFill>
                <a:latin typeface="Courier" charset="0"/>
                <a:ea typeface="Courier" charset="0"/>
                <a:cs typeface="Courier" charset="0"/>
              </a:rPr>
              <a:t># do cool stuff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274410"/>
            <a:ext cx="7620000" cy="1451511"/>
          </a:xfrm>
        </p:spPr>
        <p:txBody>
          <a:bodyPr/>
          <a:lstStyle/>
          <a:p>
            <a:r>
              <a:rPr lang="en-US" dirty="0"/>
              <a:t>Capitalization doesn’t matter for SQL reserved words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SELECT = select = </a:t>
            </a:r>
            <a:r>
              <a:rPr lang="en-US" dirty="0" err="1"/>
              <a:t>SeLeCt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Rule of thumb: capitalize keywords for readability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21482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Make a table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CREATE TABLE cats 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id INTEGER PRIMARY KEY,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name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)”””)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0701" y="3882454"/>
            <a:ext cx="35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?????????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46550" y="4469151"/>
          <a:ext cx="6096000" cy="365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2675" y="4803720"/>
            <a:ext cx="19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19131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  <p:bldP spid="6" grpId="0"/>
      <p:bldP spid="8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13238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Insert into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(1, ’Megabyte’)”)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(2, ‘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Meowly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Cyrus’)”)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(3, ‘Fuzz Aldrin’)”)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488037" y="3072987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4535568"/>
            <a:ext cx="7997252" cy="874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Delete row(s) from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(“DELETE FROM cats WHERE id == 2”);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488036" y="549465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344" y="4700117"/>
            <a:ext cx="1965169" cy="19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251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1941"/>
            <a:ext cx="7620000" cy="1464222"/>
          </a:xfrm>
        </p:spPr>
        <p:txBody>
          <a:bodyPr/>
          <a:lstStyle/>
          <a:p>
            <a:r>
              <a:rPr lang="en-US" dirty="0" err="1"/>
              <a:t>index_col</a:t>
            </a:r>
            <a:r>
              <a:rPr lang="en-US" dirty="0"/>
              <a:t>=“id”: treat column with label “id” as an index</a:t>
            </a:r>
          </a:p>
          <a:p>
            <a:r>
              <a:rPr lang="en-US" dirty="0" err="1"/>
              <a:t>index_col</a:t>
            </a:r>
            <a:r>
              <a:rPr lang="en-US" dirty="0"/>
              <a:t>=1: treat column #1 (i.e., “name”) as an index</a:t>
            </a:r>
          </a:p>
          <a:p>
            <a:r>
              <a:rPr lang="en-US" dirty="0"/>
              <a:t>(Can also do multi-indexing.)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2"/>
            <a:ext cx="7997252" cy="9790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from a table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for row in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(”SELECT * FROM cats”):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print(row)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713224"/>
            <a:ext cx="7997252" cy="6745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into pandas </a:t>
            </a:r>
            <a:r>
              <a:rPr lang="en-US" sz="1600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sz="1600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index_col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=”id”)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488037" y="352136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4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join</a:t>
            </a:r>
            <a:r>
              <a:rPr lang="en-US" dirty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Outer</a:t>
            </a:r>
          </a:p>
          <a:p>
            <a:endParaRPr lang="en-US" dirty="0"/>
          </a:p>
          <a:p>
            <a:r>
              <a:rPr lang="en-US" dirty="0"/>
              <a:t>Join operations are done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dirty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Numeric &amp; scientific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third-party packages available for numerical and scientific computing</a:t>
            </a:r>
          </a:p>
          <a:p>
            <a:r>
              <a:rPr lang="en-US" dirty="0"/>
              <a:t>These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/</a:t>
            </a:r>
            <a:r>
              <a:rPr lang="en-US" b="0" dirty="0" err="1"/>
              <a:t>SciPy</a:t>
            </a:r>
            <a:r>
              <a:rPr lang="en-US" b="0" dirty="0"/>
              <a:t> – numerical and scientific function libraries.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numba</a:t>
            </a:r>
            <a:r>
              <a:rPr lang="en-US" b="0" dirty="0"/>
              <a:t> – Python compiler that support JIT compilation.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ALGLIB – numerical analysis library.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high-performance data structures and data analysis tools.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pyGSL</a:t>
            </a:r>
            <a:r>
              <a:rPr lang="en-US" b="0" dirty="0"/>
              <a:t> – Python interface for GNU Scientific Library.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ScientificPython</a:t>
            </a:r>
            <a:r>
              <a:rPr lang="en-US" b="0" dirty="0"/>
              <a:t> – collection of scientific computing modules.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Many, many thanks to: FSU CIS4930</a:t>
            </a:r>
          </a:p>
        </p:txBody>
      </p:sp>
    </p:spTree>
    <p:extLst>
      <p:ext uri="{BB962C8B-B14F-4D97-AF65-F5344CB8AC3E}">
        <p14:creationId xmlns:p14="http://schemas.microsoft.com/office/powerpoint/2010/main" val="4139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/>
              <a:t>Inner join returns merged rows that share the </a:t>
            </a:r>
            <a:r>
              <a:rPr lang="en-US" dirty="0">
                <a:solidFill>
                  <a:schemeClr val="tx2"/>
                </a:solidFill>
              </a:rPr>
              <a:t>same</a:t>
            </a:r>
            <a:r>
              <a:rPr lang="en-US" dirty="0"/>
              <a:t> value in the column they are being joined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7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5304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joins are the most common type of joins (get results that appear in </a:t>
            </a:r>
            <a:r>
              <a:rPr lang="en-US" dirty="0">
                <a:solidFill>
                  <a:schemeClr val="tx2"/>
                </a:solidFill>
              </a:rPr>
              <a:t>both</a:t>
            </a:r>
            <a:r>
              <a:rPr lang="en-US" dirty="0"/>
              <a:t> tables)</a:t>
            </a:r>
          </a:p>
          <a:p>
            <a:r>
              <a:rPr lang="en-US" dirty="0"/>
              <a:t>Left joins: all the results from the left table, only </a:t>
            </a:r>
            <a:r>
              <a:rPr lang="en-US" dirty="0">
                <a:solidFill>
                  <a:schemeClr val="tx2"/>
                </a:solidFill>
              </a:rPr>
              <a:t>some</a:t>
            </a:r>
            <a:r>
              <a:rPr lang="en-US" dirty="0"/>
              <a:t> matching results from the right table</a:t>
            </a:r>
          </a:p>
          <a:p>
            <a:r>
              <a:rPr lang="en-US" dirty="0"/>
              <a:t>Left join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  <a:r>
              <a:rPr lang="en-US" dirty="0"/>
              <a:t> join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5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Left/Right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SQL / SQLite via Python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Outer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/>
              <a:t>Combines the left and the right join        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1526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103272680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SQL in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Info: </a:t>
            </a:r>
            <a:r>
              <a:rPr lang="en-US" sz="1600" b="0" dirty="0"/>
              <a:t>http://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LIMIT 10;”””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far, the most commonly used packages are those in the </a:t>
            </a:r>
            <a:r>
              <a:rPr lang="en-US" dirty="0" err="1"/>
              <a:t>NumPy</a:t>
            </a:r>
            <a:r>
              <a:rPr lang="en-US" dirty="0"/>
              <a:t> stack.  These packages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: similar functionality as </a:t>
            </a:r>
            <a:r>
              <a:rPr lang="en-US" b="0" dirty="0" err="1"/>
              <a:t>Matlab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SciPy</a:t>
            </a:r>
            <a:r>
              <a:rPr lang="en-US" b="0" dirty="0"/>
              <a:t>: integrates many other packages like </a:t>
            </a:r>
            <a:r>
              <a:rPr lang="en-US" b="0" dirty="0" err="1"/>
              <a:t>NumPy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Matplotlib</a:t>
            </a:r>
            <a:r>
              <a:rPr lang="en-US" b="0" dirty="0"/>
              <a:t> &amp; </a:t>
            </a:r>
            <a:r>
              <a:rPr lang="en-US" b="0" dirty="0" err="1"/>
              <a:t>Seaborn</a:t>
            </a:r>
            <a:r>
              <a:rPr lang="en-US" b="0" dirty="0"/>
              <a:t> – plotting libraries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iPython</a:t>
            </a:r>
            <a:r>
              <a:rPr lang="en-US" b="0" dirty="0"/>
              <a:t> via </a:t>
            </a:r>
            <a:r>
              <a:rPr lang="en-US" b="0" dirty="0" err="1"/>
              <a:t>Jupyter</a:t>
            </a:r>
            <a:r>
              <a:rPr lang="en-US" b="0" dirty="0"/>
              <a:t> – interactive computing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data analysis library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SymPy</a:t>
            </a:r>
            <a:r>
              <a:rPr lang="en-US" b="0" dirty="0"/>
              <a:t> – symbolic computation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129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Numpy</a:t>
            </a:r>
            <a:r>
              <a:rPr lang="en-US" dirty="0"/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000" y="2034381"/>
            <a:ext cx="7264400" cy="3810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02313" y="4706911"/>
            <a:ext cx="3385071" cy="1720840"/>
            <a:chOff x="602313" y="4706911"/>
            <a:chExt cx="3385071" cy="172084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364105" y="4706911"/>
              <a:ext cx="62958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558977" y="4706911"/>
              <a:ext cx="242840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798820" y="5410199"/>
              <a:ext cx="2188564" cy="60085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02313" y="5966086"/>
              <a:ext cx="2569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Today/next class</a:t>
              </a:r>
              <a:endParaRPr lang="en-US" sz="24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from Continuum Analytics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59000" y="4706911"/>
            <a:ext cx="1943308" cy="1565835"/>
            <a:chOff x="4859000" y="4706911"/>
            <a:chExt cx="1943308" cy="1565835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809417" y="4706911"/>
              <a:ext cx="438983" cy="113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859000" y="5811081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Later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98820" y="3266092"/>
            <a:ext cx="7264400" cy="930757"/>
            <a:chOff x="1798820" y="3266092"/>
            <a:chExt cx="7264400" cy="930757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188289" y="3567659"/>
              <a:ext cx="2177438" cy="6291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19912" y="3266092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CMSC643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352800" y="3482039"/>
              <a:ext cx="4012927" cy="7148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798820" y="3387797"/>
              <a:ext cx="5566907" cy="7957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1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Among other things, </a:t>
            </a:r>
            <a:r>
              <a:rPr lang="en-US" dirty="0" err="1"/>
              <a:t>NumPy</a:t>
            </a:r>
            <a:r>
              <a:rPr lang="en-US" dirty="0"/>
              <a:t> contains: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A powerful </a:t>
            </a:r>
            <a:r>
              <a:rPr lang="en-US" b="0" i="1" dirty="0"/>
              <a:t>n</a:t>
            </a:r>
            <a:r>
              <a:rPr lang="en-US" b="0" dirty="0"/>
              <a:t>-dimensional array object.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Sophisticated (broadcasting/universal) functions.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Tools for integrating C/C++ and Fortran code.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Useful linear algebra, Fourier transform, and random number capabilities, etc.</a:t>
            </a:r>
          </a:p>
          <a:p>
            <a:endParaRPr lang="en-US" dirty="0"/>
          </a:p>
          <a:p>
            <a:r>
              <a:rPr lang="en-US" dirty="0"/>
              <a:t>Besides its obvious scientific uses, </a:t>
            </a:r>
            <a:r>
              <a:rPr lang="en-US" dirty="0" err="1"/>
              <a:t>NumPy</a:t>
            </a:r>
            <a:r>
              <a:rPr lang="en-US" dirty="0"/>
              <a:t> can also be used as an efficient multi-dimensional container of generic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85" y="5315258"/>
            <a:ext cx="2676629" cy="1505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8659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object: an </a:t>
            </a:r>
            <a:r>
              <a:rPr lang="en-US" i="1" dirty="0"/>
              <a:t>n</a:t>
            </a:r>
            <a:r>
              <a:rPr lang="en-US" dirty="0"/>
              <a:t>-dimensional array of homogeneous data types, with many operations being performed in compiled code for performance </a:t>
            </a:r>
          </a:p>
          <a:p>
            <a:r>
              <a:rPr lang="en-US" dirty="0"/>
              <a:t>Several important differences between </a:t>
            </a:r>
            <a:r>
              <a:rPr lang="en-US" dirty="0" err="1"/>
              <a:t>NumPy</a:t>
            </a:r>
            <a:r>
              <a:rPr lang="en-US" dirty="0"/>
              <a:t> arrays and the standard Python sequences: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have a fixed size. Modifying the size means creating a new array.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must be of the same data type, but this can include Python objects </a:t>
            </a:r>
            <a:r>
              <a:rPr lang="mr-IN" b="0" dirty="0"/>
              <a:t>–</a:t>
            </a:r>
            <a:r>
              <a:rPr lang="en-US" b="0" dirty="0"/>
              <a:t> may not get performance benefits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More efficient mathematical operations than built-in sequence types.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3775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The website is up!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Hopefully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http://</a:t>
            </a:r>
            <a:r>
              <a:rPr lang="en-US" b="0" dirty="0" err="1"/>
              <a:t>www.cs.umd.edu</a:t>
            </a:r>
            <a:r>
              <a:rPr lang="en-US" b="0" dirty="0"/>
              <a:t>/class/fall2018/cmsc641/</a:t>
            </a:r>
          </a:p>
          <a:p>
            <a:r>
              <a:rPr lang="en-US" b="0" dirty="0"/>
              <a:t>	</a:t>
            </a:r>
          </a:p>
          <a:p>
            <a:r>
              <a:rPr lang="en-US" dirty="0"/>
              <a:t>Office Hours: 6pm-7pm on Wednesdays, and also by appointment, or via email/text, or …</a:t>
            </a:r>
          </a:p>
          <a:p>
            <a:endParaRPr lang="en-US" b="0" dirty="0"/>
          </a:p>
          <a:p>
            <a:r>
              <a:rPr lang="en-US" dirty="0"/>
              <a:t>Reminder: Weekly quizzes, due on Mondays at noon</a:t>
            </a:r>
          </a:p>
          <a:p>
            <a:endParaRPr lang="en-US" dirty="0"/>
          </a:p>
          <a:p>
            <a:r>
              <a:rPr lang="en-US" dirty="0"/>
              <a:t>Project 1 will be released this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datatypes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Wider variety of data types than are built-in to the Python language by default. </a:t>
            </a:r>
          </a:p>
          <a:p>
            <a:r>
              <a:rPr lang="en-US" dirty="0"/>
              <a:t>Defined by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numpy.dtype</a:t>
            </a:r>
            <a:r>
              <a:rPr lang="en-US" dirty="0"/>
              <a:t> class and include: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intc</a:t>
            </a:r>
            <a:r>
              <a:rPr lang="en-US" b="0" dirty="0"/>
              <a:t> (same as a C integer) and </a:t>
            </a:r>
            <a:r>
              <a:rPr lang="en-US" b="0" dirty="0" err="1"/>
              <a:t>intp</a:t>
            </a:r>
            <a:r>
              <a:rPr lang="en-US" b="0" dirty="0"/>
              <a:t> (used for indexing)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int8, int16, int32, int64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uint8, uint16, uint32, uint64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float16, float32, float64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complex64, complex128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bool_, </a:t>
            </a:r>
            <a:r>
              <a:rPr lang="en-US" b="0" dirty="0" err="1"/>
              <a:t>int</a:t>
            </a:r>
            <a:r>
              <a:rPr lang="en-US" b="0" dirty="0"/>
              <a:t>_, float_, complex_ are shorthand for defaults. </a:t>
            </a:r>
            <a:endParaRPr lang="en-US" dirty="0"/>
          </a:p>
          <a:p>
            <a:r>
              <a:rPr lang="en-US" dirty="0"/>
              <a:t>These can be used as functions to cast literals or sequence types, as well as arguments to </a:t>
            </a:r>
            <a:r>
              <a:rPr lang="en-US" dirty="0" err="1"/>
              <a:t>NumPy</a:t>
            </a:r>
            <a:r>
              <a:rPr lang="en-US" dirty="0"/>
              <a:t> functions that accept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dirty="0"/>
              <a:t> keyword argument.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346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1734044"/>
            <a:ext cx="8072203" cy="43219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float32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1.0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_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2, 4])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uint8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array([0, 1, 2], 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=uint8)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('uint8')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datatypes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79852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couple of mechanisms for creating arrays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Conversion from other Python structures (e.g., lists, tuples)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Any sequence-like data can be mapped to a </a:t>
            </a:r>
            <a:r>
              <a:rPr lang="en-US" dirty="0" err="1"/>
              <a:t>ndarray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Built-in </a:t>
            </a:r>
            <a:r>
              <a:rPr lang="en-US" b="0" dirty="0" err="1"/>
              <a:t>NumPy</a:t>
            </a:r>
            <a:r>
              <a:rPr lang="en-US" b="0" dirty="0"/>
              <a:t> array creation (e.g.,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</a:t>
            </a:r>
            <a:r>
              <a:rPr lang="en-US" b="0" dirty="0"/>
              <a:t>, etc.)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Create arrays with all zeros, all ones, increasing numbers from 0 to 1 etc.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Reading arrays from disk, either from standard or custom formats (e.g., reading in from a CSV file)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20470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any numerical data that is stored in an array-like container can be converted to an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through use of the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array() </a:t>
            </a:r>
            <a:r>
              <a:rPr lang="en-US" dirty="0"/>
              <a:t>function. The most obvious examples are sequence types like lists and tuples.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3256295"/>
            <a:ext cx="8072203" cy="3091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arrays from scratch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zeros(shape)</a:t>
            </a:r>
            <a:r>
              <a:rPr lang="mr-IN" b="0" dirty="0"/>
              <a:t>–</a:t>
            </a:r>
            <a:r>
              <a:rPr lang="en-US" b="0" dirty="0"/>
              <a:t> creates an array filled with 0 values with the specified shape. The default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b="0" dirty="0"/>
              <a:t> is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float64</a:t>
            </a:r>
            <a:r>
              <a:rPr lang="en-US" b="0" dirty="0"/>
              <a:t>.</a:t>
            </a:r>
            <a:br>
              <a:rPr lang="en-US" b="0" dirty="0"/>
            </a:br>
            <a:endParaRPr lang="en-US" b="0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ones(shape)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creates an array filled with 1 values.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like Python’s built-in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range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53796" y="2953065"/>
            <a:ext cx="8072203" cy="6429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pt-BR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([[ 0., 0., 0.], [ 0., 0., 0.]]) 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3796" y="4541136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4, 5, 6, 7, 8, 9])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float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array([ 2., 3., 4., 5., 6., 7., 8., 9.])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 , 2.2, 2.4, 2.6, 2.8])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2801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linspace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mr-IN" dirty="0"/>
              <a:t>–</a:t>
            </a:r>
            <a:r>
              <a:rPr lang="en-US" dirty="0"/>
              <a:t> creates arrays with a specified number of elements, and spaced equally between the specified beginning and end values.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random.random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(shape)</a:t>
            </a:r>
            <a:r>
              <a:rPr lang="en-US" dirty="0"/>
              <a:t> – creates arrays with random floats over the interval [0,1).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31097" y="4460320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array([[ 0.75688597, 0.41759916, 0.35007419],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[ 0.77164187, 0.05869089, 0.98792864]])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1097" y="2831230"/>
            <a:ext cx="8072203" cy="7501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array([ 1. , 1.6, 2.2, 2.8, 3.4, 4. 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590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695075" cy="1371600"/>
          </a:xfrm>
        </p:spPr>
        <p:txBody>
          <a:bodyPr/>
          <a:lstStyle/>
          <a:p>
            <a:r>
              <a:rPr lang="en-US"/>
              <a:t>Numpy</a:t>
            </a:r>
            <a:r>
              <a:rPr lang="en-US" dirty="0"/>
              <a:t>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Printing an array can be done with the print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statement (Python 2)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function (Python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42610" y="538715"/>
            <a:ext cx="5213272" cy="58874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[0 1 2]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9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(b)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[[0 1 2]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[3 4 5]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[6 7 8]]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c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(c)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[[[0 1]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[2 3]]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[[4 5]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[6 7]]]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2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Single-dimension indexing is accomplished as usual.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Multi-dimensional arrays support multi-dimensional indexing.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0978" y="2188562"/>
            <a:ext cx="8072203" cy="164891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5988" y="4477949"/>
            <a:ext cx="8072203" cy="15559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now x is 2-dimensional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9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fewer dimensions to index will result in a subarray: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, j] == 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][j] </a:t>
            </a:r>
            <a:r>
              <a:rPr lang="en-US" dirty="0"/>
              <a:t>but the second method is less efficient.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1660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Slicing is possible just as it is for typical Python sequences: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32216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array([2, 3, 4])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[:-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3, 5])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,::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array([[ 7, 10, 13], [21, 24, 27]])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270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063"/>
            <a:ext cx="5791200" cy="1371600"/>
          </a:xfrm>
        </p:spPr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890"/>
            <a:ext cx="7620000" cy="4373563"/>
          </a:xfrm>
        </p:spPr>
        <p:txBody>
          <a:bodyPr/>
          <a:lstStyle/>
          <a:p>
            <a:r>
              <a:rPr lang="en-US" dirty="0"/>
              <a:t>Basic operations apply element-wise. The result is a new array with the resultant elements.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068647"/>
            <a:ext cx="8072203" cy="45373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2, 4, 6, 8])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0, 0, 0, 0])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**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array([False, False, False, False,  True],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=bool)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array([ 0., 8.41470985, 9.09297427, 1.41120008, -7.56802495])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Since multiplication is done element-wise, you need to specifically perform a dot product to perform matrix multiplication.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44433" y="1602620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0.]])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array([[0, 1],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[2, 3]])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3.]])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1.],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[ 2.,  3.]])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667078" cy="4373563"/>
          </a:xfrm>
        </p:spPr>
        <p:txBody>
          <a:bodyPr/>
          <a:lstStyle/>
          <a:p>
            <a:r>
              <a:rPr lang="en-US" dirty="0"/>
              <a:t>There are also some built-in methods of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ndarray</a:t>
            </a:r>
            <a:r>
              <a:rPr lang="en-US" dirty="0"/>
              <a:t> objects.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Universal functions which may also be applied include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exp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sqrt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add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sin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cos</a:t>
            </a:r>
            <a:r>
              <a:rPr lang="en-US" dirty="0"/>
              <a:t>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04393" y="1558243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array([[ 0.68166391, 0.98943098, 0.69361582],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[ 0.78888081, 0.62197125, 0.40517936]])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sum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4.1807421388722164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0.4051793610379143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max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array([ 0.78888081, 0.98943098, 0.69361582])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array([ 0.68166391, 0.40517936])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2750695" cy="1371600"/>
          </a:xfrm>
        </p:spPr>
        <p:txBody>
          <a:bodyPr>
            <a:normAutofit/>
          </a:bodyPr>
          <a:lstStyle/>
          <a:p>
            <a:r>
              <a:rPr lang="en-US" sz="2800" dirty="0"/>
              <a:t>Array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345961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array shape can be manipulated by a number of methods.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resize(size)</a:t>
            </a:r>
            <a:r>
              <a:rPr lang="en-US" dirty="0"/>
              <a:t> will modify an array in place.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reshape(size)</a:t>
            </a:r>
            <a:r>
              <a:rPr lang="en-US" dirty="0"/>
              <a:t> will return a copy of the array with a new shape.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16704" y="376537"/>
            <a:ext cx="5798513" cy="634938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floor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(3, 4)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ravel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array([ 9., 8., 7., 9., 7., 5., 9., 7., 8., 2., 7., 5.])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array([[ 9., 7., 7., 9., 8., 7.],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[ 8., 9., 5., 7., 2., 5.]])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algebra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3335712" cy="4373563"/>
          </a:xfrm>
        </p:spPr>
        <p:txBody>
          <a:bodyPr/>
          <a:lstStyle/>
          <a:p>
            <a:r>
              <a:rPr lang="en-US" dirty="0"/>
              <a:t>One of the most common reasons for using the </a:t>
            </a:r>
            <a:r>
              <a:rPr lang="en-US" dirty="0" err="1"/>
              <a:t>NumPy</a:t>
            </a:r>
            <a:r>
              <a:rPr lang="en-US" dirty="0"/>
              <a:t> package is its linear algebra module. </a:t>
            </a:r>
          </a:p>
          <a:p>
            <a:endParaRPr lang="en-US" dirty="0"/>
          </a:p>
          <a:p>
            <a:r>
              <a:rPr lang="en-US" dirty="0"/>
              <a:t>It’s like </a:t>
            </a:r>
            <a:r>
              <a:rPr lang="en-US" dirty="0" err="1"/>
              <a:t>Matlab</a:t>
            </a:r>
            <a:r>
              <a:rPr lang="en-US" dirty="0"/>
              <a:t>, but free!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13123" y="242087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72393" y="1842994"/>
            <a:ext cx="4833249" cy="41927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linalg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  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[[ 1.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[ 3. 4.]]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[ 2.,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inv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inverse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array([[-2. , 1. 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[ 1.5, -0.5]])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6670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872" y="2967335"/>
            <a:ext cx="4182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(We’ll talk about this stuff </a:t>
            </a:r>
            <a:r>
              <a:rPr lang="en-US" i="1" dirty="0"/>
              <a:t>as needed</a:t>
            </a:r>
            <a:r>
              <a:rPr lang="en-US" dirty="0"/>
              <a:t> in the March/April machine learning and statistics lectures.)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4873" y="929388"/>
            <a:ext cx="8610770" cy="57262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eye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unit 2x2 matrix; "eye" represents "I"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1.]])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matrix product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-1.]])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trace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trace (sum of elements on diagonal)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solve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solve linear matrix equation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eig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get eigenvalues/eigenvectors of matrix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(array([ 0.+1.j, 0.-1.j]),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array([[ 0.70710678+0.j, 0.70710678+0.j],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 [ 0.00000000-0.70710678j, 0.00000000+0.70710678j]]))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SciPy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its own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Basically, </a:t>
            </a:r>
            <a:r>
              <a:rPr lang="en-US" dirty="0" err="1"/>
              <a:t>SciPy</a:t>
            </a:r>
            <a:r>
              <a:rPr lang="en-US" dirty="0"/>
              <a:t> contains various tools and functions for solving common problems in </a:t>
            </a:r>
            <a:r>
              <a:rPr lang="en-US" dirty="0">
                <a:solidFill>
                  <a:schemeClr val="tx2"/>
                </a:solidFill>
              </a:rPr>
              <a:t>scientific</a:t>
            </a:r>
            <a:r>
              <a:rPr lang="en-US" dirty="0"/>
              <a:t> computing.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316" y="2484770"/>
            <a:ext cx="7299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SciPy</a:t>
            </a:r>
            <a:r>
              <a:rPr lang="en-US" sz="2000" dirty="0"/>
              <a:t> is a collection of mathematical algorithms and convenience functions </a:t>
            </a:r>
            <a:r>
              <a:rPr lang="en-US" sz="2000" dirty="0">
                <a:solidFill>
                  <a:schemeClr val="tx2"/>
                </a:solidFill>
              </a:rPr>
              <a:t>built on the </a:t>
            </a:r>
            <a:r>
              <a:rPr lang="en-US" sz="2000" dirty="0" err="1">
                <a:solidFill>
                  <a:schemeClr val="tx2"/>
                </a:solidFill>
              </a:rPr>
              <a:t>NumPy</a:t>
            </a:r>
            <a:r>
              <a:rPr lang="en-US" sz="2000" dirty="0">
                <a:solidFill>
                  <a:schemeClr val="tx2"/>
                </a:solidFill>
              </a:rPr>
              <a:t> extension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of Python. It adds significant power to the interactive Python session by providing the user with high-level commands and classes for manipulating and visualizing data.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45" y="192959"/>
            <a:ext cx="2093330" cy="20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9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SciPy</a:t>
            </a:r>
            <a:r>
              <a:rPr lang="en-US" dirty="0"/>
              <a:t> gives you access to a ton of specialized mathematical functionality.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Just know it exists.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We won’t use it much in this class.</a:t>
            </a:r>
          </a:p>
          <a:p>
            <a:r>
              <a:rPr lang="en-US" dirty="0"/>
              <a:t>Some functionality: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Special mathematical functions (</a:t>
            </a:r>
            <a:r>
              <a:rPr lang="en-US" b="0" dirty="0" err="1"/>
              <a:t>scipy.special</a:t>
            </a:r>
            <a:r>
              <a:rPr lang="en-US" b="0" dirty="0"/>
              <a:t>) -- elliptic, </a:t>
            </a:r>
            <a:r>
              <a:rPr lang="en-US" b="0" dirty="0" err="1"/>
              <a:t>bessel</a:t>
            </a:r>
            <a:r>
              <a:rPr lang="en-US" b="0" dirty="0"/>
              <a:t>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Integration (</a:t>
            </a:r>
            <a:r>
              <a:rPr lang="en-US" b="0" dirty="0" err="1"/>
              <a:t>scipy.integrate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Optimization (</a:t>
            </a:r>
            <a:r>
              <a:rPr lang="en-US" b="0" dirty="0" err="1"/>
              <a:t>scipy.optimize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Interpolation (</a:t>
            </a:r>
            <a:r>
              <a:rPr lang="en-US" b="0" dirty="0" err="1"/>
              <a:t>scipy.interpolate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Fourier Transforms (</a:t>
            </a:r>
            <a:r>
              <a:rPr lang="en-US" b="0" dirty="0" err="1"/>
              <a:t>scipy.fftpack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Signal Processing (</a:t>
            </a:r>
            <a:r>
              <a:rPr lang="en-US" b="0" dirty="0" err="1"/>
              <a:t>scipy.signal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Linear Algebra (</a:t>
            </a:r>
            <a:r>
              <a:rPr lang="en-US" b="0" dirty="0" err="1"/>
              <a:t>scipy.linalg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Compressed Sparse Graph Routines (</a:t>
            </a:r>
            <a:r>
              <a:rPr lang="en-US" b="0" dirty="0" err="1"/>
              <a:t>scipy.sparse.csgraph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Spatial data structures and algorithms (</a:t>
            </a:r>
            <a:r>
              <a:rPr lang="en-US" b="0" dirty="0" err="1"/>
              <a:t>scipy.spatial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Statistics (</a:t>
            </a:r>
            <a:r>
              <a:rPr lang="en-US" b="0" dirty="0" err="1"/>
              <a:t>scipy.stats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Multidimensional image processing (</a:t>
            </a:r>
            <a:r>
              <a:rPr lang="en-US" b="0" dirty="0" err="1"/>
              <a:t>scipy.ndimage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Data IO (</a:t>
            </a:r>
            <a:r>
              <a:rPr lang="en-US" b="0" dirty="0" err="1"/>
              <a:t>scipy.io</a:t>
            </a:r>
            <a:r>
              <a:rPr lang="en-US" b="0" dirty="0"/>
              <a:t>) </a:t>
            </a:r>
            <a:r>
              <a:rPr lang="mr-IN" b="0" dirty="0"/>
              <a:t>–</a:t>
            </a:r>
            <a:r>
              <a:rPr lang="en-US" b="0" dirty="0"/>
              <a:t> overlaps with pandas, covers some other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 dirty="0" err="1"/>
              <a:t>SciPy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can’t possibly tour all of the SciPy library and, even if we did, it might be a little boring.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Often, you’ll be able to find higher-level modules that will work around your need to directly call low-level </a:t>
            </a:r>
            <a:r>
              <a:rPr lang="en-US" b="0" dirty="0" err="1"/>
              <a:t>SciPy</a:t>
            </a:r>
            <a:r>
              <a:rPr lang="en-US" b="0" dirty="0"/>
              <a:t> functions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Say you want to compute an integral: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89329" y="4091046"/>
            <a:ext cx="6134793" cy="2177646"/>
            <a:chOff x="1489329" y="4091046"/>
            <a:chExt cx="6134793" cy="21776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5453" y="4091046"/>
              <a:ext cx="3168669" cy="21776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 a function object – </a:t>
                </a:r>
                <a:r>
                  <a:rPr lang="en-US" dirty="0" err="1">
                    <a:latin typeface="Courier" charset="0"/>
                    <a:ea typeface="Courier" charset="0"/>
                    <a:cs typeface="Courier" charset="0"/>
                  </a:rPr>
                  <a:t>np.sin</a:t>
                </a:r>
                <a:r>
                  <a:rPr lang="en-US" dirty="0"/>
                  <a:t> defines the sin function for us.</a:t>
                </a:r>
              </a:p>
              <a:p>
                <a:r>
                  <a:rPr lang="en-US" dirty="0"/>
                  <a:t>We can compute the definite integral from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using the quad function.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3339852"/>
            <a:ext cx="8164995" cy="27282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(2.0, 2.220446049250313e-14)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2 with a very small error margin!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(0.0, 0.0)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Integral does not converge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311592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that we don’t have a function object, we only have some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samples that “define” our function.</a:t>
            </a:r>
          </a:p>
          <a:p>
            <a:r>
              <a:rPr lang="en-US" dirty="0"/>
              <a:t>We can estimate the integral using the trapezoidal rule.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971331"/>
            <a:ext cx="8224956" cy="36243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1.99999835177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Shift thinking from imperative coding to operations on datasets</a:t>
            </a:r>
            <a:br>
              <a:rPr lang="en-US" dirty="0"/>
            </a:br>
            <a:r>
              <a:rPr lang="en-US" dirty="0"/>
              <a:t>	</a:t>
            </a:r>
          </a:p>
          <a:p>
            <a:r>
              <a:rPr lang="en-US" dirty="0" err="1">
                <a:ea typeface="Courier New" charset="0"/>
                <a:cs typeface="Courier New" charset="0"/>
              </a:rPr>
              <a:t>Numpy</a:t>
            </a:r>
            <a:r>
              <a:rPr lang="en-US" dirty="0">
                <a:ea typeface="Courier New" charset="0"/>
                <a:cs typeface="Courier New" charset="0"/>
              </a:rPr>
              <a:t>: A low-level abstraction that gives us really fast multi-dimensional arrays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In a bit: </a:t>
            </a:r>
          </a:p>
          <a:p>
            <a:r>
              <a:rPr lang="en-US" dirty="0">
                <a:ea typeface="Courier New" charset="0"/>
                <a:cs typeface="Courier New" charset="0"/>
              </a:rPr>
              <a:t>Pandas: Higher-level tabular abstraction and operations to manipulate and combine tables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Reading Homework focuses on Pandas and SQL: Aim to release by tonight, probably by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popular request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Version control </a:t>
            </a:r>
            <a:r>
              <a:rPr lang="en-US" dirty="0"/>
              <a:t>primer!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Specifically, </a:t>
            </a:r>
            <a:r>
              <a:rPr lang="en-US" dirty="0" err="1"/>
              <a:t>git</a:t>
            </a:r>
            <a:r>
              <a:rPr lang="en-US" dirty="0"/>
              <a:t> via GitHub and </a:t>
            </a:r>
            <a:r>
              <a:rPr lang="en-US" dirty="0" err="1"/>
              <a:t>GitLab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Thanks: Mark Groves (Microsoft), </a:t>
            </a:r>
            <a:r>
              <a:rPr lang="en-US" dirty="0" err="1"/>
              <a:t>Ilan</a:t>
            </a:r>
            <a:r>
              <a:rPr lang="en-US" dirty="0"/>
              <a:t> </a:t>
            </a:r>
            <a:r>
              <a:rPr lang="en-US" dirty="0" err="1"/>
              <a:t>Biala</a:t>
            </a:r>
            <a:r>
              <a:rPr lang="en-US" dirty="0"/>
              <a:t> &amp; Aaron </a:t>
            </a:r>
            <a:r>
              <a:rPr lang="en-US" dirty="0" err="1"/>
              <a:t>Perley</a:t>
            </a:r>
            <a:r>
              <a:rPr lang="en-US" dirty="0"/>
              <a:t> (CMU), Sharif U., &amp; the HJCB Senior Design Team!</a:t>
            </a:r>
          </a:p>
          <a:p>
            <a:r>
              <a:rPr lang="en-US" dirty="0"/>
              <a:t>And then a bit on keeping your data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tidy data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07" y="4383292"/>
            <a:ext cx="2302239" cy="23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4" y="2473550"/>
            <a:ext cx="7631632" cy="24563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is version control?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a team, the need for a central repository is essential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Need a system to allow versioning, and a way to acquire the latest edition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system to track and manage bugs was also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226420"/>
            <a:ext cx="7886160" cy="3262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spcAft>
                <a:spcPts val="900"/>
              </a:spcAft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62180" y="3704655"/>
            <a:ext cx="3810040" cy="2763983"/>
            <a:chOff x="2362180" y="2805247"/>
            <a:chExt cx="3810040" cy="2763983"/>
          </a:xfrm>
        </p:grpSpPr>
        <p:sp>
          <p:nvSpPr>
            <p:cNvPr id="5" name="Rectangle 4"/>
            <p:cNvSpPr/>
            <p:nvPr/>
          </p:nvSpPr>
          <p:spPr>
            <a:xfrm>
              <a:off x="2362180" y="5292231"/>
              <a:ext cx="38100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atlassian.com</a:t>
              </a:r>
              <a:r>
                <a:rPr lang="en-US" sz="1200" dirty="0"/>
                <a:t>/</a:t>
              </a:r>
              <a:r>
                <a:rPr lang="en-US" sz="1200" dirty="0" err="1"/>
                <a:t>git</a:t>
              </a:r>
              <a:r>
                <a:rPr lang="en-US" sz="1200" dirty="0"/>
                <a:t>/tutorials/what-is-version-control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180" y="2805247"/>
              <a:ext cx="3810040" cy="2527915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Version Control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105295"/>
          </a:xfrm>
        </p:spPr>
        <p:txBody>
          <a:bodyPr/>
          <a:lstStyle/>
          <a:p>
            <a:r>
              <a:rPr lang="en-US" dirty="0"/>
              <a:t>Be able to search through revision history and retrieve previous versions of any file in a project</a:t>
            </a:r>
          </a:p>
          <a:p>
            <a:r>
              <a:rPr lang="en-US" dirty="0"/>
              <a:t>Be able to share changes with collaborators on a project</a:t>
            </a:r>
          </a:p>
          <a:p>
            <a:r>
              <a:rPr lang="en-US" dirty="0"/>
              <a:t>Be able to confidently make large changes to existing files</a:t>
            </a:r>
          </a:p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3660105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783767"/>
            <a:ext cx="4056131" cy="1240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4684690" y="2783767"/>
            <a:ext cx="4056131" cy="1628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Folders Approach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hard to track</a:t>
            </a:r>
          </a:p>
          <a:p>
            <a:r>
              <a:rPr lang="en-US" dirty="0"/>
              <a:t>Memory-intensive</a:t>
            </a:r>
          </a:p>
          <a:p>
            <a:r>
              <a:rPr lang="en-US" dirty="0"/>
              <a:t>Can be slow</a:t>
            </a:r>
          </a:p>
          <a:p>
            <a:r>
              <a:rPr lang="en-US" dirty="0"/>
              <a:t>Hard to share</a:t>
            </a:r>
          </a:p>
          <a:p>
            <a:r>
              <a:rPr lang="en-US" dirty="0"/>
              <a:t>No record of authorship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14338" name="Picture 2" descr="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31" y="1583947"/>
            <a:ext cx="3041525" cy="50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14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3509415"/>
            <a:ext cx="7886160" cy="1979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 descr="http://rypress.com/tutorials/git/media/0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1" y="1416308"/>
            <a:ext cx="4677958" cy="21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Database of Versions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9355"/>
            <a:ext cx="7620000" cy="2526808"/>
          </a:xfrm>
        </p:spPr>
        <p:txBody>
          <a:bodyPr/>
          <a:lstStyle/>
          <a:p>
            <a:r>
              <a:rPr lang="en-US" dirty="0"/>
              <a:t>Provides an abstraction over finding the right versions of files and replacing them in the project</a:t>
            </a:r>
          </a:p>
          <a:p>
            <a:r>
              <a:rPr lang="en-US" dirty="0"/>
              <a:t>Records who changes what, but hard to parse that</a:t>
            </a:r>
          </a:p>
          <a:p>
            <a:r>
              <a:rPr lang="en-US" dirty="0">
                <a:solidFill>
                  <a:schemeClr val="tx2"/>
                </a:solidFill>
              </a:rPr>
              <a:t>Can’t share with collaborators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124630"/>
            <a:ext cx="4238799" cy="3497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4" name="Picture 2" descr="https://i.stack.imgur.com/eqmG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94" y="2348297"/>
            <a:ext cx="4129088" cy="24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Centralized Version Control Systems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15194" cy="4373563"/>
          </a:xfrm>
        </p:spPr>
        <p:txBody>
          <a:bodyPr/>
          <a:lstStyle/>
          <a:p>
            <a:r>
              <a:rPr lang="en-US" dirty="0"/>
              <a:t>A central, trusted repository determines the order of commits (“versions” of the project)</a:t>
            </a:r>
          </a:p>
          <a:p>
            <a:r>
              <a:rPr lang="en-US" dirty="0"/>
              <a:t>Collaborators “push” changes (commits) to this repository.</a:t>
            </a:r>
          </a:p>
          <a:p>
            <a:r>
              <a:rPr lang="en-US" dirty="0"/>
              <a:t>Any new commits must be compatible with the most recent commit. If it isn’t, somebody must “merge” it in.</a:t>
            </a:r>
          </a:p>
          <a:p>
            <a:endParaRPr lang="en-US" dirty="0"/>
          </a:p>
          <a:p>
            <a:r>
              <a:rPr lang="en-US" dirty="0"/>
              <a:t>Examples: SVN, CVS, Perforce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255" y="3408176"/>
            <a:ext cx="6081933" cy="2774948"/>
            <a:chOff x="1426003" y="2580518"/>
            <a:chExt cx="8109244" cy="3699930"/>
          </a:xfrm>
        </p:grpSpPr>
        <p:sp>
          <p:nvSpPr>
            <p:cNvPr id="6" name="Oval 5"/>
            <p:cNvSpPr/>
            <p:nvPr/>
          </p:nvSpPr>
          <p:spPr>
            <a:xfrm>
              <a:off x="2382097" y="3382251"/>
              <a:ext cx="2096219" cy="12508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Central Repository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2600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A’s local files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90923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D’s local files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26004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C’s local files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99092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B’s local files</a:t>
              </a:r>
            </a:p>
          </p:txBody>
        </p:sp>
        <p:cxnSp>
          <p:nvCxnSpPr>
            <p:cNvPr id="11" name="Straight Arrow Connector 10"/>
            <p:cNvCxnSpPr>
              <a:stCxn id="9" idx="0"/>
              <a:endCxn id="6" idx="3"/>
            </p:cNvCxnSpPr>
            <p:nvPr/>
          </p:nvCxnSpPr>
          <p:spPr>
            <a:xfrm flipV="1">
              <a:off x="2085925" y="4449902"/>
              <a:ext cx="603156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0818" y="4279882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9" idx="6"/>
            </p:cNvCxnSpPr>
            <p:nvPr/>
          </p:nvCxnSpPr>
          <p:spPr>
            <a:xfrm>
              <a:off x="2689081" y="4449902"/>
              <a:ext cx="56764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30838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cxnSp>
          <p:nvCxnSpPr>
            <p:cNvPr id="15" name="Straight Arrow Connector 14"/>
            <p:cNvCxnSpPr>
              <a:stCxn id="7" idx="6"/>
              <a:endCxn id="6" idx="1"/>
            </p:cNvCxnSpPr>
            <p:nvPr/>
          </p:nvCxnSpPr>
          <p:spPr>
            <a:xfrm flipH="1">
              <a:off x="2689081" y="2996938"/>
              <a:ext cx="56763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1"/>
              <a:endCxn id="7" idx="4"/>
            </p:cNvCxnSpPr>
            <p:nvPr/>
          </p:nvCxnSpPr>
          <p:spPr>
            <a:xfrm flipH="1" flipV="1">
              <a:off x="2085924" y="3382251"/>
              <a:ext cx="603157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6" idx="7"/>
            </p:cNvCxnSpPr>
            <p:nvPr/>
          </p:nvCxnSpPr>
          <p:spPr>
            <a:xfrm flipH="1">
              <a:off x="4171332" y="3269395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7"/>
              <a:endCxn id="10" idx="4"/>
            </p:cNvCxnSpPr>
            <p:nvPr/>
          </p:nvCxnSpPr>
          <p:spPr>
            <a:xfrm flipV="1">
              <a:off x="4171332" y="3382251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5"/>
              <a:endCxn id="8" idx="1"/>
            </p:cNvCxnSpPr>
            <p:nvPr/>
          </p:nvCxnSpPr>
          <p:spPr>
            <a:xfrm>
              <a:off x="4171332" y="4449902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8" idx="0"/>
              <a:endCxn id="6" idx="5"/>
            </p:cNvCxnSpPr>
            <p:nvPr/>
          </p:nvCxnSpPr>
          <p:spPr>
            <a:xfrm flipH="1" flipV="1">
              <a:off x="4171332" y="4449902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05766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82322" y="4287469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8483" y="3138590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1460" y="3197857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0210" y="346771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6363" y="3459466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24035" y="2611625"/>
              <a:ext cx="4211212" cy="3417451"/>
              <a:chOff x="4626413" y="822260"/>
              <a:chExt cx="4578479" cy="371549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895984" y="1315115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A’s Repo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89198" y="3115631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B’s Repo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110706" y="909779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C’s Repo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51577" y="2539826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D’s Repo</a:t>
                </a:r>
              </a:p>
            </p:txBody>
          </p:sp>
          <p:cxnSp>
            <p:nvCxnSpPr>
              <p:cNvPr id="32" name="Straight Arrow Connector 31"/>
              <p:cNvCxnSpPr>
                <a:stCxn id="28" idx="4"/>
                <a:endCxn id="29" idx="1"/>
              </p:cNvCxnSpPr>
              <p:nvPr/>
            </p:nvCxnSpPr>
            <p:spPr>
              <a:xfrm>
                <a:off x="5461462" y="2446071"/>
                <a:ext cx="193361" cy="8351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8" idx="6"/>
                <a:endCxn id="30" idx="1"/>
              </p:cNvCxnSpPr>
              <p:nvPr/>
            </p:nvCxnSpPr>
            <p:spPr>
              <a:xfrm flipV="1">
                <a:off x="6026940" y="1075404"/>
                <a:ext cx="1249391" cy="8051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0" idx="5"/>
                <a:endCxn id="31" idx="0"/>
              </p:cNvCxnSpPr>
              <p:nvPr/>
            </p:nvCxnSpPr>
            <p:spPr>
              <a:xfrm flipH="1">
                <a:off x="7817055" y="1875110"/>
                <a:ext cx="258982" cy="6647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9" idx="6"/>
                <a:endCxn id="31" idx="2"/>
              </p:cNvCxnSpPr>
              <p:nvPr/>
            </p:nvCxnSpPr>
            <p:spPr>
              <a:xfrm flipV="1">
                <a:off x="6620154" y="3105304"/>
                <a:ext cx="631423" cy="5758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30" idx="3"/>
                <a:endCxn id="29" idx="7"/>
              </p:cNvCxnSpPr>
              <p:nvPr/>
            </p:nvCxnSpPr>
            <p:spPr>
              <a:xfrm flipH="1">
                <a:off x="6454529" y="1875110"/>
                <a:ext cx="821802" cy="14061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8" idx="5"/>
                <a:endCxn id="31" idx="1"/>
              </p:cNvCxnSpPr>
              <p:nvPr/>
            </p:nvCxnSpPr>
            <p:spPr>
              <a:xfrm>
                <a:off x="5861315" y="2280446"/>
                <a:ext cx="1555887" cy="4250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/>
              <p:cNvCxnSpPr>
                <a:stCxn id="28" idx="0"/>
                <a:endCxn id="28" idx="1"/>
              </p:cNvCxnSpPr>
              <p:nvPr/>
            </p:nvCxnSpPr>
            <p:spPr>
              <a:xfrm rot="16200000" flipH="1" flipV="1">
                <a:off x="5178723" y="1198000"/>
                <a:ext cx="165625" cy="399853"/>
              </a:xfrm>
              <a:prstGeom prst="curvedConnector3">
                <a:avLst>
                  <a:gd name="adj1" fmla="val -13802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/>
              <p:cNvCxnSpPr>
                <a:stCxn id="29" idx="3"/>
                <a:endCxn id="29" idx="4"/>
              </p:cNvCxnSpPr>
              <p:nvPr/>
            </p:nvCxnSpPr>
            <p:spPr>
              <a:xfrm rot="16200000" flipH="1">
                <a:off x="5771937" y="3963847"/>
                <a:ext cx="165625" cy="399853"/>
              </a:xfrm>
              <a:prstGeom prst="curvedConnector3">
                <a:avLst>
                  <a:gd name="adj1" fmla="val 164409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/>
              <p:cNvCxnSpPr>
                <a:stCxn id="30" idx="6"/>
                <a:endCxn id="30" idx="7"/>
              </p:cNvCxnSpPr>
              <p:nvPr/>
            </p:nvCxnSpPr>
            <p:spPr>
              <a:xfrm flipH="1" flipV="1">
                <a:off x="8076037" y="1075403"/>
                <a:ext cx="165625" cy="399854"/>
              </a:xfrm>
              <a:prstGeom prst="curvedConnector4">
                <a:avLst>
                  <a:gd name="adj1" fmla="val -127410"/>
                  <a:gd name="adj2" fmla="val 11679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/>
              <p:cNvCxnSpPr>
                <a:stCxn id="31" idx="6"/>
                <a:endCxn id="31" idx="7"/>
              </p:cNvCxnSpPr>
              <p:nvPr/>
            </p:nvCxnSpPr>
            <p:spPr>
              <a:xfrm flipH="1" flipV="1">
                <a:off x="8216908" y="2705451"/>
                <a:ext cx="165625" cy="399853"/>
              </a:xfrm>
              <a:prstGeom prst="curvedConnector4">
                <a:avLst>
                  <a:gd name="adj1" fmla="val -138023"/>
                  <a:gd name="adj2" fmla="val 198592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4735784" y="822260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41662" y="851458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82532" y="215947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63420" y="421986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02421" y="1147979"/>
                <a:ext cx="1074615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26413" y="2933641"/>
                <a:ext cx="1094148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620153" y="3566668"/>
                <a:ext cx="1038473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59118" y="1926356"/>
                <a:ext cx="1104901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24531" y="2101460"/>
                <a:ext cx="1028047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35865" y="2211739"/>
                <a:ext cx="1044486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403031" y="5511007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Centralized Version Control System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67975" y="5509741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Distributed Version Control System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408876" y="2580518"/>
              <a:ext cx="0" cy="36038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657263" y="1949884"/>
            <a:ext cx="4238799" cy="784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>
            <a:normAutofit fontScale="90000"/>
          </a:bodyPr>
          <a:lstStyle/>
          <a:p>
            <a:r>
              <a:rPr lang="en-US"/>
              <a:t>Distributed Version Control Systems (DVCS)</a:t>
            </a:r>
            <a:endParaRPr lang="en-US" dirty="0"/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573325"/>
          </a:xfrm>
        </p:spPr>
        <p:txBody>
          <a:bodyPr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central repository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Every repository has every commit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Examples: </a:t>
            </a:r>
            <a:r>
              <a:rPr lang="en-US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Mercurial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642?, 643?),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6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a version control system</a:t>
            </a:r>
          </a:p>
          <a:p>
            <a:r>
              <a:rPr lang="en-US" dirty="0"/>
              <a:t>Developed as a repository system for both local and remote changes</a:t>
            </a:r>
          </a:p>
          <a:p>
            <a:r>
              <a:rPr lang="en-US" dirty="0"/>
              <a:t>Allows teammates to work simultaneously on a project</a:t>
            </a:r>
          </a:p>
          <a:p>
            <a:r>
              <a:rPr lang="en-US" dirty="0"/>
              <a:t>Tracks each commit, allowing for a detailed documentation of the project along every step</a:t>
            </a:r>
          </a:p>
          <a:p>
            <a:r>
              <a:rPr lang="en-US" dirty="0"/>
              <a:t>Allows for advanced merging and branching operations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83" y="4843676"/>
            <a:ext cx="3912433" cy="16337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6258393" cy="4373563"/>
          </a:xfrm>
        </p:spPr>
        <p:txBody>
          <a:bodyPr/>
          <a:lstStyle/>
          <a:p>
            <a:r>
              <a:rPr lang="en-US" dirty="0"/>
              <a:t>Linux kernel development</a:t>
            </a:r>
          </a:p>
          <a:p>
            <a:r>
              <a:rPr lang="en-US" dirty="0"/>
              <a:t>1991-2002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Changes passed around as archived file</a:t>
            </a:r>
          </a:p>
          <a:p>
            <a:r>
              <a:rPr lang="en-US" dirty="0"/>
              <a:t>2002-2005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Using a DVCS called </a:t>
            </a:r>
            <a:r>
              <a:rPr lang="en-US" b="0" dirty="0" err="1"/>
              <a:t>BitKeeper</a:t>
            </a:r>
            <a:endParaRPr lang="en-US" b="0" dirty="0"/>
          </a:p>
          <a:p>
            <a:r>
              <a:rPr lang="en-US" dirty="0"/>
              <a:t>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Relationship broke down between two communities (</a:t>
            </a:r>
            <a:r>
              <a:rPr lang="en-US" b="0" dirty="0" err="1"/>
              <a:t>BitKeeper</a:t>
            </a:r>
            <a:r>
              <a:rPr lang="en-US" b="0" dirty="0"/>
              <a:t> licensing issues)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39" y="4702955"/>
            <a:ext cx="1882002" cy="22299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Speed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Simple design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Strong support for non-linear development (thousands of parallel branches)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Fully distributed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not a requirement, can be centralized</a:t>
            </a:r>
            <a:endParaRPr lang="en-US" b="0" dirty="0">
              <a:solidFill>
                <a:schemeClr val="tx2"/>
              </a:solidFill>
            </a:endParaRP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Able to handle large projects like the Linux kernel efficiently (speed and data size)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 history of 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Git</a:t>
            </a:r>
            <a:r>
              <a:rPr lang="en-US" b="0" dirty="0"/>
              <a:t> is now the most widely used source code management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33.3% of professional software developers use </a:t>
            </a:r>
            <a:r>
              <a:rPr lang="en-US" b="0" dirty="0" err="1"/>
              <a:t>Git</a:t>
            </a:r>
            <a:r>
              <a:rPr lang="en-US" b="0" dirty="0"/>
              <a:t> (often through GitHub) as their primary source control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4144" y="2983043"/>
            <a:ext cx="4422099" cy="661336"/>
            <a:chOff x="1304144" y="2983043"/>
            <a:chExt cx="4422099" cy="661336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304144" y="2983043"/>
              <a:ext cx="1229194" cy="46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88368" y="3305825"/>
              <a:ext cx="323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[citation needed]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361"/>
            <a:ext cx="9144000" cy="30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Companies and projects currently using Git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Google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Android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Facebook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Microsoft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Netflix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Linux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Ruby on Rails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Gnome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Eclipse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X.org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6390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Snapshots</a:t>
            </a:r>
            <a:r>
              <a:rPr lang="en-US" dirty="0"/>
              <a:t>, not changes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picture of what all your files look like at that moment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 file has not changed, store a reference</a:t>
            </a:r>
          </a:p>
          <a:p>
            <a:r>
              <a:rPr lang="en-US" dirty="0"/>
              <a:t>Nearly every operation is local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Browsing the history of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See changes between two versions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Git is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tracks the content rather than the files</a:t>
            </a:r>
          </a:p>
          <a:p>
            <a:r>
              <a:rPr lang="en-US" dirty="0"/>
              <a:t>Branches are lightweight, and merging is a simple process</a:t>
            </a:r>
          </a:p>
          <a:p>
            <a:r>
              <a:rPr lang="en-US" dirty="0"/>
              <a:t>Allows for a more streamlined offline development process</a:t>
            </a:r>
          </a:p>
          <a:p>
            <a:r>
              <a:rPr lang="en-US" dirty="0"/>
              <a:t>Repositories are smaller in size and are stored in a single .</a:t>
            </a: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r>
              <a:rPr lang="en-US" dirty="0"/>
              <a:t>Allows for advanced staging operations, and the use of stashing when working through troublesome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Git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places use legacy systems that will cause problems in the future </a:t>
            </a:r>
            <a:r>
              <a:rPr lang="mr-IN" b="0" dirty="0"/>
              <a:t>–</a:t>
            </a:r>
            <a:r>
              <a:rPr lang="en-US" b="0" dirty="0"/>
              <a:t> be the change you believe in!</a:t>
            </a:r>
          </a:p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much</a:t>
            </a:r>
            <a:r>
              <a:rPr lang="en-US" dirty="0"/>
              <a:t> faster than SVN: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Coded in C, which allows for a great amount of optimization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Accomplishes much of the logic client side, thereby reducing time needed for communication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to work on the Linux kernel, so that large project manipulation is at the forefront of the benchmarks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benchmarks: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Benchmarks performed by </a:t>
            </a:r>
            <a:r>
              <a:rPr lang="en-US" sz="1400" dirty="0">
                <a:hlinkClick r:id="rId2"/>
              </a:rPr>
              <a:t>http://git-scm.com/about/small-and-fast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67" y="2321025"/>
            <a:ext cx="6220694" cy="2419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Git is significantly smaller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files are contained in a small decentralized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the case of Mozilla’s projects, a Git repository was 30 times smaller than an identical SVN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Entire Linux kernel with 5 years of versioning contained in a single 1 GB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SVN carries two complete copies of each file, while Git maintains a simple and separate 100 bytes of data per file, noting changes and supporting operations</a:t>
            </a:r>
          </a:p>
          <a:p>
            <a:r>
              <a:rPr lang="en-US" dirty="0"/>
              <a:t>Nice because you can (and do!) store the whole thing locally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2" y="5603282"/>
            <a:ext cx="2347695" cy="1254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659" y="5645709"/>
            <a:ext cx="1541489" cy="10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99299"/>
              </p:ext>
            </p:extLst>
          </p:nvPr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437286"/>
              </p:ext>
            </p:extLst>
          </p:nvPr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11175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more </a:t>
            </a:r>
            <a:r>
              <a:rPr lang="en-US" dirty="0">
                <a:solidFill>
                  <a:schemeClr val="tx2"/>
                </a:solidFill>
              </a:rPr>
              <a:t>secure</a:t>
            </a:r>
            <a:r>
              <a:rPr lang="en-US" dirty="0"/>
              <a:t>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commits are uniquely hashed for both security and indexing purposes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Commits can be authenticated through numerous means</a:t>
            </a:r>
          </a:p>
          <a:p>
            <a:pPr marL="571500" lvl="1" indent="-342900"/>
            <a:r>
              <a:rPr lang="en-US" dirty="0"/>
              <a:t>In the case of SSH commits, a key may be provided by both the client and server to guarantee authenticity and prevent against unauthorized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Git vs {CVS, SVN, </a:t>
            </a:r>
            <a:r>
              <a:rPr lang="mr-IN"/>
              <a:t>…</a:t>
            </a:r>
            <a:r>
              <a:rPr lang="en-US"/>
              <a:t>}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decentralized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Each user contains an individual repository and can check commits against itself, allowing for detailed local </a:t>
            </a:r>
            <a:r>
              <a:rPr lang="en-US" b="0" dirty="0" err="1"/>
              <a:t>revisioning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Being decentralized allows for easy replication and deployment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this case, SVN relies on a single centralized repository and is unusable without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</a:t>
            </a:r>
            <a:r>
              <a:rPr lang="en-US" dirty="0">
                <a:solidFill>
                  <a:schemeClr val="tx2"/>
                </a:solidFill>
              </a:rPr>
              <a:t>flexible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Due to it’s decentralized nature, </a:t>
            </a:r>
            <a:r>
              <a:rPr lang="en-US" b="0" dirty="0" err="1"/>
              <a:t>git</a:t>
            </a:r>
            <a:r>
              <a:rPr lang="en-US" b="0" dirty="0"/>
              <a:t> commits can be stored locally, or committed through HTTP, SSH, FTP, or even by Email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need for a centralized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as a command line utility, which allows a large amount of features to be built and customized on top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Data assurance</a:t>
            </a:r>
            <a:r>
              <a:rPr lang="en-US" dirty="0"/>
              <a:t>: a checksum is performed on both upload and download to ensure sure that the file hasn’t been corrupted.</a:t>
            </a:r>
          </a:p>
          <a:p>
            <a:r>
              <a:rPr lang="en-US" dirty="0"/>
              <a:t>Commit IDs are generated upon each commit: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Linked list style of commits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Each commit is linked to the next, so that if something in the history was changed, each following commit will be rebranded to indicate the modification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Git allows the usage of advanced </a:t>
            </a:r>
            <a:r>
              <a:rPr lang="en-US" b="0" dirty="0">
                <a:solidFill>
                  <a:schemeClr val="tx2"/>
                </a:solidFill>
              </a:rPr>
              <a:t>branching</a:t>
            </a:r>
            <a:r>
              <a:rPr lang="en-US" b="0" dirty="0"/>
              <a:t> mechanisms and procedures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divisions of the code can be separated and developed separately within separate branches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Branches can allow for the separation of work between developers, or even for disposable experimentation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Branching is a precursor and a component of the merging process</a:t>
            </a:r>
          </a:p>
          <a:p>
            <a:pPr indent="-182880"/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process of merging is directly related to the process of branching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branches may be merged together, solving code conflicts, back into the default or master branch of the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Merges are usually done automatically, unless a conflict is presented, in which case the user is presented with several options with which to handle the conflict</a:t>
            </a:r>
          </a:p>
          <a:p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Merging: content of the files is tracked rather than the file itself: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This allows for a greater element of tracking and a smarter and more automated process of merging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SVN is unable to accomplish this, and will throw a conflict if, e.g., a file name is changed and differs from the name in the central repository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Git is able to solve this problem with its use of managing a local repository and tracking individual changes to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of a </a:t>
            </a:r>
            <a:r>
              <a:rPr lang="en-US" dirty="0" err="1"/>
              <a:t>git</a:t>
            </a:r>
            <a:r>
              <a:rPr lang="en-US" dirty="0"/>
              <a:t> repository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57200" y="2038937"/>
            <a:ext cx="6210886" cy="361539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Lucida Console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7" y="2214337"/>
            <a:ext cx="60161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mkdir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cd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init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Initialized empty Git repository in C:/CoolProject/.git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notepad README.txt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add .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commit -m 'my first commit'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[master (root-commit) 7106a52] my first commit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1 file changed, 1 insertion(+)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create mode 100644 README.txt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643" y="5829734"/>
            <a:ext cx="3567659" cy="7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(or four) states of a </a:t>
            </a:r>
            <a:r>
              <a:rPr lang="en-US" dirty="0">
                <a:solidFill>
                  <a:schemeClr val="tx2"/>
                </a:solidFill>
              </a:rPr>
              <a:t>file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Modified:</a:t>
            </a:r>
          </a:p>
          <a:p>
            <a:pPr lvl="1"/>
            <a:r>
              <a:rPr lang="en-US" dirty="0"/>
              <a:t>File has changed but not committed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Staged:</a:t>
            </a:r>
          </a:p>
          <a:p>
            <a:pPr lvl="1"/>
            <a:r>
              <a:rPr lang="en-US" dirty="0"/>
              <a:t>Marked to go to next commit snapshot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Committed:</a:t>
            </a:r>
          </a:p>
          <a:p>
            <a:pPr lvl="1"/>
            <a:r>
              <a:rPr lang="en-US" dirty="0"/>
              <a:t>Safely stored in local database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Untracked!</a:t>
            </a:r>
          </a:p>
          <a:p>
            <a:pPr lvl="1"/>
            <a:r>
              <a:rPr lang="en-US" dirty="0"/>
              <a:t>Newly added or removed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Working directory</a:t>
            </a:r>
          </a:p>
          <a:p>
            <a:pPr lvl="1"/>
            <a:r>
              <a:rPr lang="en-US" dirty="0"/>
              <a:t>Single checkout of one version of the project.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Staging area</a:t>
            </a:r>
          </a:p>
          <a:p>
            <a:pPr lvl="1"/>
            <a:r>
              <a:rPr lang="en-US" dirty="0"/>
              <a:t>Simple file storing information about what will go into your next commit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pPr lvl="1"/>
            <a:r>
              <a:rPr lang="en-US" dirty="0"/>
              <a:t>What is copied when cloning a repository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7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6"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</p:txBody>
      </p:sp>
      <p:pic>
        <p:nvPicPr>
          <p:cNvPr id="5122" name="Picture 2" descr="C:\Users\AlirezaF\Desktop\Git presentaion\18333fig0106-t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419600" cy="4066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5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14478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408387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–m ‘my first commit’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25520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212580" y="2323475"/>
            <a:ext cx="5047001" cy="923330"/>
            <a:chOff x="3203551" y="2323475"/>
            <a:chExt cx="4681275" cy="92333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203551" y="2522663"/>
              <a:ext cx="629587" cy="164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77521" y="2323475"/>
              <a:ext cx="4107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(Default </a:t>
              </a:r>
              <a:r>
                <a:rPr lang="en-US" dirty="0"/>
                <a:t>branch is called “master”; your first commit will be on </a:t>
              </a:r>
              <a:r>
                <a:rPr lang="en-US"/>
                <a:t>this branch.)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783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0" name="Straight Arrow Connector 19"/>
          <p:cNvCxnSpPr>
            <a:stCxn id="21" idx="1"/>
            <a:endCxn id="19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2284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584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3137095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–b bug123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2" name="Straight Arrow Connector 21"/>
          <p:cNvCxnSpPr>
            <a:stCxn id="23" idx="1"/>
            <a:endCxn id="21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4241338" y="382686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080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8" name="Straight Arrow Connector 27"/>
          <p:cNvCxnSpPr>
            <a:stCxn id="29" idx="1"/>
            <a:endCxn id="2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0" name="Line Callout 1 39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915395" y="4461205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911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36" name="Straight Arrow Connector 35"/>
          <p:cNvCxnSpPr>
            <a:stCxn id="37" idx="1"/>
            <a:endCxn id="35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4" name="Line Callout 1 43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4228444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751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4724401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85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134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6914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605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5828644" y="2806263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01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Line Callout 1 32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1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999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79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rebase master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11160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0352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390856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727308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39" name="Line Callout 1 38"/>
          <p:cNvSpPr/>
          <p:nvPr/>
        </p:nvSpPr>
        <p:spPr>
          <a:xfrm>
            <a:off x="6464690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7568933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115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366218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076003"/>
            <a:ext cx="8229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  <a:endParaRPr lang="en-US" sz="24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                   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720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084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10200" y="3638062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46652" y="3415813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24" name="Line Callout 1 23"/>
          <p:cNvSpPr/>
          <p:nvPr/>
        </p:nvSpPr>
        <p:spPr>
          <a:xfrm>
            <a:off x="6400800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7470461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513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branch?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rule of thumb: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Anything in the master branch is always deployable.</a:t>
            </a:r>
          </a:p>
          <a:p>
            <a:r>
              <a:rPr lang="en-US" dirty="0"/>
              <a:t>Local branching is very lightweight!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New feature? Branch!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Experiment that you won’t ever deploy? Branch!</a:t>
            </a:r>
          </a:p>
          <a:p>
            <a:r>
              <a:rPr lang="en-US" dirty="0"/>
              <a:t>Good habits: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Name your branch something descriptive (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add-like-button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refactor-jobs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create-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ai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-singularity</a:t>
            </a:r>
            <a:r>
              <a:rPr lang="en-US" b="0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your commit messages descriptive, too!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79" y="4212235"/>
            <a:ext cx="21878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So you want somebody else to host this for you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872990" cy="4373563"/>
          </a:xfrm>
        </p:spPr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: general distributed version control system</a:t>
            </a:r>
          </a:p>
          <a:p>
            <a:r>
              <a:rPr lang="en-US" dirty="0"/>
              <a:t>GitHub / </a:t>
            </a:r>
            <a:r>
              <a:rPr lang="en-US" dirty="0" err="1"/>
              <a:t>BitBucket</a:t>
            </a:r>
            <a:r>
              <a:rPr lang="en-US" dirty="0"/>
              <a:t> / </a:t>
            </a:r>
            <a:r>
              <a:rPr lang="en-US" dirty="0" err="1"/>
              <a:t>GitLab</a:t>
            </a:r>
            <a:r>
              <a:rPr lang="en-US" dirty="0"/>
              <a:t> / </a:t>
            </a:r>
            <a:r>
              <a:rPr lang="mr-IN" dirty="0"/>
              <a:t>…</a:t>
            </a:r>
            <a:r>
              <a:rPr lang="en-US" dirty="0"/>
              <a:t>: </a:t>
            </a:r>
            <a:r>
              <a:rPr lang="en-US" dirty="0">
                <a:solidFill>
                  <a:schemeClr val="tx2"/>
                </a:solidFill>
              </a:rPr>
              <a:t>hosting</a:t>
            </a:r>
            <a:r>
              <a:rPr lang="en-US" dirty="0"/>
              <a:t> services for </a:t>
            </a:r>
            <a:r>
              <a:rPr lang="en-US" dirty="0" err="1"/>
              <a:t>git</a:t>
            </a:r>
            <a:r>
              <a:rPr lang="en-US" dirty="0"/>
              <a:t> repositories</a:t>
            </a:r>
          </a:p>
          <a:p>
            <a:r>
              <a:rPr lang="en-US" dirty="0"/>
              <a:t>In general, GitHub is the most popular: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big projects (e.g., Python, Bootstrap, Angular, D3, node, Django, Visual Studio)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ridiculous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ly awesome</a:t>
            </a:r>
            <a:r>
              <a:rPr lang="en-US" b="0" dirty="0"/>
              <a:t> projects (e.g., </a:t>
            </a:r>
            <a:r>
              <a:rPr lang="en-US" b="0" dirty="0">
                <a:hlinkClick r:id="rId2"/>
              </a:rPr>
              <a:t>https://github.com/maxbbraun/trump2cash</a:t>
            </a:r>
            <a:r>
              <a:rPr lang="en-US" b="0" dirty="0"/>
              <a:t>)</a:t>
            </a:r>
          </a:p>
          <a:p>
            <a:r>
              <a:rPr lang="en-US" dirty="0"/>
              <a:t>There are reasons to use the competitors (e.g., private repositories, access control)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95482" y="1021578"/>
            <a:ext cx="2493615" cy="5490013"/>
            <a:chOff x="6695482" y="1021578"/>
            <a:chExt cx="2493615" cy="54900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104" y="1021578"/>
              <a:ext cx="2206372" cy="1834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482" y="2611033"/>
              <a:ext cx="2493615" cy="2493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8510" y="5044688"/>
              <a:ext cx="1587557" cy="146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6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54278"/>
          </a:xfrm>
        </p:spPr>
        <p:txBody>
          <a:bodyPr/>
          <a:lstStyle/>
          <a:p>
            <a:r>
              <a:rPr lang="en-US" dirty="0"/>
              <a:t>“Social coding”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2" y="1191790"/>
            <a:ext cx="7899816" cy="54951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039" y="1191790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5584006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7385" y="5466838"/>
            <a:ext cx="1494020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9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How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Git commands for everyday usage are relatively simple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pull</a:t>
            </a:r>
          </a:p>
          <a:p>
            <a:pPr lvl="1"/>
            <a:r>
              <a:rPr lang="en-US" dirty="0"/>
              <a:t>Get the latest changes to the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.</a:t>
            </a:r>
          </a:p>
          <a:p>
            <a:pPr lvl="1"/>
            <a:r>
              <a:rPr lang="en-US" dirty="0"/>
              <a:t>Add any newly created files to the repository for tracking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–u</a:t>
            </a:r>
          </a:p>
          <a:p>
            <a:pPr lvl="1"/>
            <a:r>
              <a:rPr lang="en-US" dirty="0"/>
              <a:t>Remove any deleted files from tracking and the repository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commit –m ‘Changes’</a:t>
            </a:r>
          </a:p>
          <a:p>
            <a:pPr lvl="1"/>
            <a:r>
              <a:rPr lang="en-US" dirty="0"/>
              <a:t>Make a version of changes you have made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push</a:t>
            </a:r>
          </a:p>
          <a:p>
            <a:pPr lvl="1"/>
            <a:r>
              <a:rPr lang="en-US" dirty="0"/>
              <a:t>Deploy the latest changes to the central repository</a:t>
            </a:r>
          </a:p>
          <a:p>
            <a:pPr indent="-228600"/>
            <a:r>
              <a:rPr lang="en-US" dirty="0"/>
              <a:t>Make a repo on GitHub and </a:t>
            </a:r>
            <a:r>
              <a:rPr lang="en-US" dirty="0">
                <a:solidFill>
                  <a:schemeClr val="tx2"/>
                </a:solidFill>
              </a:rPr>
              <a:t>clone</a:t>
            </a:r>
            <a:r>
              <a:rPr lang="en-US" dirty="0"/>
              <a:t> it to your machine: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https://guides.github.com/activities/hello-world/</a:t>
            </a:r>
            <a:endParaRPr lang="en-US" b="0" dirty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to click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Git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http://git-scm.com/</a:t>
            </a:r>
            <a:endParaRPr lang="en-US" b="0" dirty="0"/>
          </a:p>
          <a:p>
            <a:pPr indent="-182880"/>
            <a:r>
              <a:rPr lang="en-US" dirty="0"/>
              <a:t>GitHub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https://guides.github.com/activities/hello-world/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^-- Just do this one</a:t>
            </a:r>
            <a:r>
              <a:rPr lang="en-US" dirty="0">
                <a:sym typeface="Wingdings"/>
              </a:rPr>
              <a:t>.  You’ll need it for your tutorial .</a:t>
            </a:r>
            <a:endParaRPr lang="en-US" dirty="0"/>
          </a:p>
          <a:p>
            <a:r>
              <a:rPr lang="en-US" dirty="0" err="1"/>
              <a:t>GitLab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http://gitlab.org/</a:t>
            </a:r>
            <a:endParaRPr lang="en-US" b="0" dirty="0"/>
          </a:p>
          <a:p>
            <a:r>
              <a:rPr lang="en-US" dirty="0" err="1"/>
              <a:t>Git</a:t>
            </a:r>
            <a:r>
              <a:rPr lang="en-US" dirty="0"/>
              <a:t> and SVN Comparison</a:t>
            </a:r>
          </a:p>
          <a:p>
            <a:pPr lvl="1"/>
            <a:r>
              <a:rPr lang="en-US" dirty="0">
                <a:hlinkClick r:id="rId6"/>
              </a:rPr>
              <a:t>https://git.wiki.kernel.org/index.php/GitSvnComparison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0288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9332-7D1D-7A43-A481-93A90376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CA8B-C957-CF40-9B21-AE9A5CB60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A1571-2BE9-D94D-93D6-95F10B13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DAA67-C1ED-0248-AADA-E36CB51A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2900" cy="694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3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6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57199" y="4064365"/>
            <a:ext cx="3192100" cy="1216701"/>
            <a:chOff x="457199" y="4064365"/>
            <a:chExt cx="3192100" cy="121670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629968" y="406436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7199" y="4173900"/>
              <a:ext cx="1790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3"/>
                  </a:solidFill>
                </a:rPr>
                <a:t>Observations,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Rows, or 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Tuples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29968" y="444994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629968" y="486550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29968" y="528106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61743" y="1871011"/>
            <a:ext cx="3115455" cy="1487402"/>
            <a:chOff x="4961743" y="1871011"/>
            <a:chExt cx="3115455" cy="148740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84044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81465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61743" y="1871011"/>
              <a:ext cx="3115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(also called Attributes, or Columns, or Labels)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586622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199214" y="1871011"/>
            <a:ext cx="3762530" cy="1509592"/>
            <a:chOff x="1199214" y="1871011"/>
            <a:chExt cx="3762530" cy="15095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49299" y="2794341"/>
              <a:ext cx="446361" cy="5862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99214" y="1871011"/>
              <a:ext cx="3762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Special Column, called “Index”, or “ID”, or “Key”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Usually, no duplicates Allowed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7199" y="1991575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996839" y="627114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59057" y="4675893"/>
          <a:ext cx="768246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199.72.81.55 - - [01/Jul/1995:00:00:01 -0400] "GET /history/</a:t>
                      </a:r>
                      <a:r>
                        <a:rPr lang="en-US" sz="1600" kern="1200" dirty="0" err="1">
                          <a:effectLst/>
                        </a:rPr>
                        <a:t>apollo</a:t>
                      </a:r>
                      <a:r>
                        <a:rPr lang="en-US" sz="1600" kern="1200" dirty="0">
                          <a:effectLst/>
                        </a:rPr>
                        <a:t>/ HTTP/1.0" 200 6245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unicomp6.unicomp.net - - [01/Jul/1995:00:00:06 -0400] "GET /shuttle/countdown/ HTTP/1.0" 200 3985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199.120.110.21 - - [01/Jul/1995:00:00:09 -0400] "GET /shuttle/missions/sts-73/mission-sts-73.html HTTP/1.0" 200 4085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4293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Select/slicing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7620000" cy="750757"/>
          </a:xfrm>
        </p:spPr>
        <p:txBody>
          <a:bodyPr/>
          <a:lstStyle/>
          <a:p>
            <a:r>
              <a:rPr lang="en-US" dirty="0"/>
              <a:t>Select only some of the rows, or some of the columns, or </a:t>
            </a:r>
            <a:r>
              <a:rPr lang="en-US"/>
              <a:t>a 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6800194" y="1939861"/>
          <a:ext cx="1990610" cy="19315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5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columns</a:t>
            </a:r>
          </a:p>
          <a:p>
            <a:r>
              <a:rPr lang="en-US" dirty="0"/>
              <a:t>ID and 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7" y="4530110"/>
            <a:ext cx="162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rows with </a:t>
            </a:r>
            <a:r>
              <a:rPr lang="en-US" dirty="0" err="1"/>
              <a:t>wgt</a:t>
            </a:r>
            <a:r>
              <a:rPr lang="en-US" dirty="0"/>
              <a:t> &gt; 41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27580" y="4370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41707" y="5385278"/>
          <a:ext cx="4143088" cy="1472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6511359" y="5025369"/>
          <a:ext cx="2071544" cy="17005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113251" y="4519956"/>
            <a:ext cx="0" cy="666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67201" y="2713220"/>
            <a:ext cx="2508393" cy="56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4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2. Aggregate/Reduce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/>
              <a:t>Combine values across a column into a single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7246" y="413174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SUM(wgt_kg^2 - </a:t>
            </a:r>
            <a:r>
              <a:rPr lang="en-US" dirty="0" err="1"/>
              <a:t>hgt_cm</a:t>
            </a:r>
            <a:r>
              <a:rPr lang="en-US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198199" y="2468668"/>
            <a:ext cx="2007729" cy="51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950431" y="2021128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232.6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65916" y="3136472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98199" y="3540571"/>
            <a:ext cx="2007729" cy="8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6026631" y="3192737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6511359" y="5176441"/>
          <a:ext cx="1298516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14167.66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800" y="5258915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about ID/Index column?</a:t>
            </a:r>
          </a:p>
          <a:p>
            <a:r>
              <a:rPr lang="en-US" dirty="0"/>
              <a:t>	Usually not meaningful to aggregate across it</a:t>
            </a:r>
          </a:p>
          <a:p>
            <a:r>
              <a:rPr lang="en-US" dirty="0"/>
              <a:t>	May need to explicitly add an ID column</a:t>
            </a:r>
          </a:p>
        </p:txBody>
      </p:sp>
    </p:spTree>
    <p:extLst>
      <p:ext uri="{BB962C8B-B14F-4D97-AF65-F5344CB8AC3E}">
        <p14:creationId xmlns:p14="http://schemas.microsoft.com/office/powerpoint/2010/main" val="138373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18" grpId="0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3.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" y="1703016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Apply a function to every row, possibly creating more or fewer 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1800" y="3052198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025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Variations that allow one row to generate multiple rows in the output (sometimes called “</a:t>
            </a:r>
            <a:r>
              <a:rPr lang="en-US" sz="2000" b="1" dirty="0" err="1"/>
              <a:t>flatmap</a:t>
            </a:r>
            <a:r>
              <a:rPr lang="en-US" sz="2000" b="1" dirty="0"/>
              <a:t>”)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856046" y="3052198"/>
          <a:ext cx="3883220" cy="2039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061763" y="4022188"/>
            <a:ext cx="530155" cy="49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3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5657154" y="1524318"/>
          <a:ext cx="1936995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5689652" y="4651055"/>
          <a:ext cx="1936995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986" y="974361"/>
            <a:ext cx="90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9684" y="4101098"/>
            <a:ext cx="92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7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‘B’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407821" y="760594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53554" y="2719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374385" y="1985320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441888" y="5719284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407821" y="3731766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80733" y="3274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3921" y="15530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88863" y="525061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</p:spTree>
    <p:extLst>
      <p:ext uri="{BB962C8B-B14F-4D97-AF65-F5344CB8AC3E}">
        <p14:creationId xmlns:p14="http://schemas.microsoft.com/office/powerpoint/2010/main" val="36912630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368970" y="3617703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‘A’, ‘B</a:t>
            </a:r>
            <a:r>
              <a:rPr lang="en-US" dirty="0"/>
              <a:t>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327548" y="522050"/>
          <a:ext cx="133738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35809" y="87324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bar, 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374385" y="1985320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441888" y="5719284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407821" y="3731766"/>
          <a:ext cx="1337389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04935" y="333067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/>
              <a:t>= foo, B </a:t>
            </a:r>
            <a:r>
              <a:rPr lang="en-US" dirty="0"/>
              <a:t>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2469" y="1611408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bar, B 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1772" y="529972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foo, B = 4</a:t>
            </a:r>
          </a:p>
        </p:txBody>
      </p:sp>
    </p:spTree>
    <p:extLst>
      <p:ext uri="{BB962C8B-B14F-4D97-AF65-F5344CB8AC3E}">
        <p14:creationId xmlns:p14="http://schemas.microsoft.com/office/powerpoint/2010/main" val="17572492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630A6B6112F47089B5AF93C89E28F29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17CC709CD34F11B12CE3056C5D9F5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4630A6B6112F47089B5AF93C89E28F29&lt;/guid&gt;&lt;repollguid&gt;3C153C781AF74C2FBA96F1CD91C6EB65&lt;/repollguid&gt;&lt;sourceid&gt;3B64466063244CB1A4B3A6AE7604E8F3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D2B237A25FCD4A27BFB3ADF1DA930C37&lt;/guid&gt;&lt;answertext&gt;1&lt;/answertext&gt;&lt;valuetype&gt;0&lt;/valuetype&gt;&lt;/answer&gt;&lt;answer&gt;&lt;guid&gt;B6555DA2F6EF49529FB600C6D6688119&lt;/guid&gt;&lt;answertext&gt;3&lt;/answertext&gt;&lt;valuetype&gt;0&lt;/valuetype&gt;&lt;/answer&gt;&lt;answer&gt;&lt;guid&gt;EFF2AB6B818B40ECA89BCC724E3BC3A6&lt;/guid&gt;&lt;answertext&gt;5&lt;/answertext&gt;&lt;valuetype&gt;0&lt;/valuetype&gt;&lt;/answer&gt;&lt;answer&gt;&lt;guid&gt;8654CC709A6F4F4DACE340F66E64408B&lt;/guid&gt;&lt;answertext&gt;8&lt;/answertext&gt;&lt;valuetype&gt;0&lt;/valuetype&gt;&lt;/answer&gt;&lt;/answers&gt;&lt;/multichoice&gt;&lt;/questions&gt;&lt;/questionlist&gt;"/>
  <p:tag name="LIVECHARTING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B5FAEE8A59D4346BF1F23EA854CB450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022F673EE494EE68426F8B4FD37F1F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CB5FAEE8A59D4346BF1F23EA854CB450&lt;/guid&gt;&lt;repollguid&gt;CC420BF2D9D846C4A002943A79280D66&lt;/repollguid&gt;&lt;sourceid&gt;8F708D5ABCAD4265A70C18CA518BFE0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2A3B25BA6DD74FADB50FA2407901CF96&lt;/guid&gt;&lt;answertext&gt;1&lt;/answertext&gt;&lt;valuetype&gt;0&lt;/valuetype&gt;&lt;/answer&gt;&lt;answer&gt;&lt;guid&gt;D4A83CE6DDB7438293B0D2832D1667F4&lt;/guid&gt;&lt;answertext&gt;4&lt;/answertext&gt;&lt;valuetype&gt;0&lt;/valuetype&gt;&lt;/answer&gt;&lt;answer&gt;&lt;guid&gt;BC17A36BE80B46F68F17B2659D33A3D8&lt;/guid&gt;&lt;answertext&gt;6&lt;/answertext&gt;&lt;valuetype&gt;0&lt;/valuetype&gt;&lt;/answer&gt;&lt;answer&gt;&lt;guid&gt;84FAD89B07474E3CA730CF8DBC8D4A02&lt;/guid&gt;&lt;answertext&gt;8&lt;/answertext&gt;&lt;valuetype&gt;0&lt;/valuetype&gt;&lt;/answer&gt;&lt;/answers&gt;&lt;/multichoice&gt;&lt;/questions&gt;&lt;/questionlist&gt;"/>
  <p:tag name="LIVECHARTING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74B0FA59294424EB2B83C330803BF86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F9567EDA314AEE9DF6C4161097C04D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774B0FA59294424EB2B83C330803BF86&lt;/guid&gt;&lt;repollguid&gt;43EB6B2E7D1C4C78B55EE1AC753A60D5&lt;/repollguid&gt;&lt;sourceid&gt;FD2101D86B1A4DD082C071F020D96DAD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A4DCE564FF564398B964F855EE8C9F01&lt;/guid&gt;&lt;answertext&gt;1&lt;/answertext&gt;&lt;valuetype&gt;0&lt;/valuetype&gt;&lt;/answer&gt;&lt;answer&gt;&lt;guid&gt;CA2260C693094781990709E338DE34EF&lt;/guid&gt;&lt;answertext&gt;3&lt;/answertext&gt;&lt;valuetype&gt;0&lt;/valuetype&gt;&lt;/answer&gt;&lt;answer&gt;&lt;guid&gt;F44370C0CBF04C488CC441A264488319&lt;/guid&gt;&lt;answertext&gt;4&lt;/answertext&gt;&lt;valuetype&gt;0&lt;/valuetype&gt;&lt;/answer&gt;&lt;answer&gt;&lt;guid&gt;698AAD95627743679CD1D5C9CEC4D75D&lt;/guid&gt;&lt;answertext&gt;6&lt;/answertext&gt;&lt;valuetype&gt;0&lt;/valuetype&gt;&lt;/answer&gt;&lt;/answers&gt;&lt;/multichoice&gt;&lt;/questions&gt;&lt;/questionlist&gt;"/>
  <p:tag name="LIVECHARTING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7D50B9BA8DE4DEBA76458ACD154501A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0DDCF38A074B414BB648E9C596B8E333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A7D50B9BA8DE4DEBA76458ACD154501A&lt;/guid&gt;&lt;repollguid&gt;2853B0440511446B973ABA41024A56E2&lt;/repollguid&gt;&lt;sourceid&gt;C6100A28CB4E4A0E9C7053BDE319DEB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4E830EEE826F4B8BA84055F97DD13744&lt;/guid&gt;&lt;answertext&gt;1&lt;/answertext&gt;&lt;valuetype&gt;0&lt;/valuetype&gt;&lt;/answer&gt;&lt;answer&gt;&lt;guid&gt;E603A75E2BB2408490847EADC55763F7&lt;/guid&gt;&lt;answertext&gt;2&lt;/answertext&gt;&lt;valuetype&gt;0&lt;/valuetype&gt;&lt;/answer&gt;&lt;answer&gt;&lt;guid&gt;38808892C2AB4BCEA0F06A0E619157AF&lt;/guid&gt;&lt;answertext&gt;4&lt;/answertext&gt;&lt;valuetype&gt;0&lt;/valuetype&gt;&lt;/answer&gt;&lt;answer&gt;&lt;guid&gt;452DC13F770F44D7B466B5F719F45E35&lt;/guid&gt;&lt;answertext&gt;6&lt;/answertext&gt;&lt;valuetype&gt;0&lt;/valuetype&gt;&lt;/answer&gt;&lt;/answers&gt;&lt;/multichoice&gt;&lt;/questions&gt;&lt;/questionlist&gt;"/>
  <p:tag name="LIVECHARTING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16419</TotalTime>
  <Words>10420</Words>
  <Application>Microsoft Macintosh PowerPoint</Application>
  <PresentationFormat>On-screen Show (4:3)</PresentationFormat>
  <Paragraphs>3199</Paragraphs>
  <Slides>158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71" baseType="lpstr">
      <vt:lpstr>MS PGothic</vt:lpstr>
      <vt:lpstr>Arial</vt:lpstr>
      <vt:lpstr>Arial Black</vt:lpstr>
      <vt:lpstr>Calibri</vt:lpstr>
      <vt:lpstr>Calibri Light</vt:lpstr>
      <vt:lpstr>Cambria Math</vt:lpstr>
      <vt:lpstr>Consolas</vt:lpstr>
      <vt:lpstr>Courier</vt:lpstr>
      <vt:lpstr>Courier New</vt:lpstr>
      <vt:lpstr>Lucida Console</vt:lpstr>
      <vt:lpstr>Mangal</vt:lpstr>
      <vt:lpstr>Wingdings</vt:lpstr>
      <vt:lpstr>Essential</vt:lpstr>
      <vt:lpstr>Principles of  Data Science</vt:lpstr>
      <vt:lpstr>Announcements</vt:lpstr>
      <vt:lpstr>The Data Lifecycle</vt:lpstr>
      <vt:lpstr>The Data Lifecycle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couple of classes</vt:lpstr>
      <vt:lpstr>Next Couple of classes</vt:lpstr>
      <vt:lpstr>Numeric &amp; scientific applications</vt:lpstr>
      <vt:lpstr>NumPy and friends</vt:lpstr>
      <vt:lpstr>The Numpy Stack</vt:lpstr>
      <vt:lpstr>numpy</vt:lpstr>
      <vt:lpstr>numpy</vt:lpstr>
      <vt:lpstr>Numpy datatypes</vt:lpstr>
      <vt:lpstr>Numpy datatypes</vt:lpstr>
      <vt:lpstr>Numpy arrays</vt:lpstr>
      <vt:lpstr>Numpy arrays</vt:lpstr>
      <vt:lpstr>Numpy arrays</vt:lpstr>
      <vt:lpstr>Numpy arrays</vt:lpstr>
      <vt:lpstr>Numpy arrays</vt:lpstr>
      <vt:lpstr>indexing</vt:lpstr>
      <vt:lpstr>indexing</vt:lpstr>
      <vt:lpstr>indexing</vt:lpstr>
      <vt:lpstr>Array operations</vt:lpstr>
      <vt:lpstr>Array operations</vt:lpstr>
      <vt:lpstr>Array operations</vt:lpstr>
      <vt:lpstr>Array operations</vt:lpstr>
      <vt:lpstr>Linear algebra</vt:lpstr>
      <vt:lpstr>Linear algebra</vt:lpstr>
      <vt:lpstr>SciPy?</vt:lpstr>
      <vt:lpstr>SciPY</vt:lpstr>
      <vt:lpstr>One SciPy Example</vt:lpstr>
      <vt:lpstr>Scipy.integrate</vt:lpstr>
      <vt:lpstr>Scipy.integrate</vt:lpstr>
      <vt:lpstr>Wrap up</vt:lpstr>
      <vt:lpstr>Rest of Today’s Lecture</vt:lpstr>
      <vt:lpstr>What is version control?</vt:lpstr>
      <vt:lpstr>Development Tool</vt:lpstr>
      <vt:lpstr>Goals of Version Control</vt:lpstr>
      <vt:lpstr>Named Folders Approach</vt:lpstr>
      <vt:lpstr>Local Database of Versions Approach</vt:lpstr>
      <vt:lpstr>Centralized Version Control Systems</vt:lpstr>
      <vt:lpstr>Distributed Version Control Systems (DVCS)</vt:lpstr>
      <vt:lpstr>What is Git</vt:lpstr>
      <vt:lpstr>A short history of Git</vt:lpstr>
      <vt:lpstr>A short history of Git</vt:lpstr>
      <vt:lpstr>A short history of Git</vt:lpstr>
      <vt:lpstr>Git in Industry</vt:lpstr>
      <vt:lpstr>Git Basics</vt:lpstr>
      <vt:lpstr>Why Git is Better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Initialization of a git repository</vt:lpstr>
      <vt:lpstr>Git Basics I</vt:lpstr>
      <vt:lpstr>Git Basics II</vt:lpstr>
      <vt:lpstr>Git Basics III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When to branch?</vt:lpstr>
      <vt:lpstr>So you want somebody else to host this for you …</vt:lpstr>
      <vt:lpstr>“Social coding”</vt:lpstr>
      <vt:lpstr>Review: How to Use</vt:lpstr>
      <vt:lpstr>Stuff to click on</vt:lpstr>
      <vt:lpstr>PowerPoint Presentation</vt:lpstr>
      <vt:lpstr>Today/Next Class</vt:lpstr>
      <vt:lpstr>Tables </vt:lpstr>
      <vt:lpstr>Tables </vt:lpstr>
      <vt:lpstr>1. Select/slicing</vt:lpstr>
      <vt:lpstr>2. Aggregate/Reduce</vt:lpstr>
      <vt:lpstr>3. Map</vt:lpstr>
      <vt:lpstr>4. Group By</vt:lpstr>
      <vt:lpstr>4. Group By</vt:lpstr>
      <vt:lpstr>4. Group By</vt:lpstr>
      <vt:lpstr>5. Group By Aggregate</vt:lpstr>
      <vt:lpstr>5. Group By Aggregate</vt:lpstr>
      <vt:lpstr>6. Union/Intersection/Difference</vt:lpstr>
      <vt:lpstr>7. Merge or Join</vt:lpstr>
      <vt:lpstr>7. Merge or Join</vt:lpstr>
      <vt:lpstr>Summary</vt:lpstr>
      <vt:lpstr>How many tuples in the answer?</vt:lpstr>
      <vt:lpstr>How many groups in the answer?</vt:lpstr>
      <vt:lpstr>How many tuples in the answer?</vt:lpstr>
      <vt:lpstr>How many tuples in the answer?</vt:lpstr>
      <vt:lpstr>Today/Next Class</vt:lpstr>
      <vt:lpstr>Pandas: History</vt:lpstr>
      <vt:lpstr>Pandas: series</vt:lpstr>
      <vt:lpstr>Pandas: DataFrame</vt:lpstr>
      <vt:lpstr>Hierarchical Indexes</vt:lpstr>
      <vt:lpstr>Today/Next Class</vt:lpstr>
      <vt:lpstr>Tidy Data</vt:lpstr>
      <vt:lpstr>Example</vt:lpstr>
      <vt:lpstr>Tidying Data I</vt:lpstr>
      <vt:lpstr>Tidying Data II</vt:lpstr>
      <vt:lpstr>Melting Data I</vt:lpstr>
      <vt:lpstr>Melting Data II</vt:lpstr>
      <vt:lpstr>More complicated example</vt:lpstr>
      <vt:lpstr>More complicated example</vt:lpstr>
      <vt:lpstr>More complicated example</vt:lpstr>
      <vt:lpstr>More complicated example</vt:lpstr>
      <vt:lpstr>More complicated example</vt:lpstr>
      <vt:lpstr>More to do?</vt:lpstr>
      <vt:lpstr>Today/Next Class</vt:lpstr>
      <vt:lpstr>Today’s Lecture</vt:lpstr>
      <vt:lpstr>Relation</vt:lpstr>
      <vt:lpstr>Primary keys</vt:lpstr>
      <vt:lpstr>Foreign keys</vt:lpstr>
      <vt:lpstr>Searching for elements</vt:lpstr>
      <vt:lpstr>Indexes</vt:lpstr>
      <vt:lpstr>INdexes</vt:lpstr>
      <vt:lpstr>Relationships</vt:lpstr>
      <vt:lpstr>One-to-many &amp; Many-to-one</vt:lpstr>
      <vt:lpstr>One-to-One</vt:lpstr>
      <vt:lpstr>One-to-One-Or-None</vt:lpstr>
      <vt:lpstr>Many-to-Many</vt:lpstr>
      <vt:lpstr>Associative tables</vt:lpstr>
      <vt:lpstr>Aside: Pandas</vt:lpstr>
      <vt:lpstr>SQLite</vt:lpstr>
      <vt:lpstr>How a relational DB fits into your workflow</vt:lpstr>
      <vt:lpstr>Crash Course in SQL (in python)</vt:lpstr>
      <vt:lpstr>Crash Course in SQL (in python)</vt:lpstr>
      <vt:lpstr>Crash Course in SQL (in python)</vt:lpstr>
      <vt:lpstr>Crash Course in SQL (in python)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Raw SQL in Pandas</vt:lpstr>
      <vt:lpstr>Next Class: Exploratory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1973</cp:revision>
  <cp:lastPrinted>2018-09-05T02:59:18Z</cp:lastPrinted>
  <dcterms:created xsi:type="dcterms:W3CDTF">2013-03-05T15:39:19Z</dcterms:created>
  <dcterms:modified xsi:type="dcterms:W3CDTF">2018-09-12T23:03:34Z</dcterms:modified>
</cp:coreProperties>
</file>